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1"/>
  </p:notesMasterIdLst>
  <p:sldIdLst>
    <p:sldId id="393" r:id="rId2"/>
    <p:sldId id="394" r:id="rId3"/>
    <p:sldId id="400" r:id="rId4"/>
    <p:sldId id="386" r:id="rId5"/>
    <p:sldId id="402" r:id="rId6"/>
    <p:sldId id="344" r:id="rId7"/>
    <p:sldId id="401" r:id="rId8"/>
    <p:sldId id="346" r:id="rId9"/>
    <p:sldId id="347" r:id="rId10"/>
    <p:sldId id="403" r:id="rId11"/>
    <p:sldId id="404" r:id="rId12"/>
    <p:sldId id="350" r:id="rId13"/>
    <p:sldId id="387" r:id="rId14"/>
    <p:sldId id="351" r:id="rId15"/>
    <p:sldId id="352" r:id="rId16"/>
    <p:sldId id="388" r:id="rId17"/>
    <p:sldId id="354" r:id="rId18"/>
    <p:sldId id="355" r:id="rId19"/>
    <p:sldId id="356" r:id="rId20"/>
    <p:sldId id="357" r:id="rId21"/>
    <p:sldId id="358" r:id="rId22"/>
    <p:sldId id="359" r:id="rId23"/>
    <p:sldId id="405" r:id="rId24"/>
    <p:sldId id="412" r:id="rId25"/>
    <p:sldId id="361" r:id="rId26"/>
    <p:sldId id="362" r:id="rId27"/>
    <p:sldId id="363" r:id="rId28"/>
    <p:sldId id="365" r:id="rId29"/>
    <p:sldId id="366" r:id="rId30"/>
    <p:sldId id="367" r:id="rId31"/>
    <p:sldId id="414" r:id="rId32"/>
    <p:sldId id="406" r:id="rId33"/>
    <p:sldId id="370" r:id="rId34"/>
    <p:sldId id="415" r:id="rId35"/>
    <p:sldId id="416" r:id="rId36"/>
    <p:sldId id="417" r:id="rId37"/>
    <p:sldId id="411" r:id="rId38"/>
    <p:sldId id="419" r:id="rId39"/>
    <p:sldId id="410" r:id="rId40"/>
    <p:sldId id="390" r:id="rId41"/>
    <p:sldId id="391" r:id="rId42"/>
    <p:sldId id="377" r:id="rId43"/>
    <p:sldId id="378" r:id="rId44"/>
    <p:sldId id="408" r:id="rId45"/>
    <p:sldId id="418" r:id="rId46"/>
    <p:sldId id="409" r:id="rId47"/>
    <p:sldId id="384" r:id="rId48"/>
    <p:sldId id="385" r:id="rId49"/>
    <p:sldId id="413" r:id="rId50"/>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A6A6A6"/>
    <a:srgbClr val="004586"/>
    <a:srgbClr val="CDD7EB"/>
    <a:srgbClr val="E8ECF5"/>
    <a:srgbClr val="287AC8"/>
    <a:srgbClr val="C5000B"/>
    <a:srgbClr val="4F81BD"/>
    <a:srgbClr val="D9D01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86766" autoAdjust="0"/>
  </p:normalViewPr>
  <p:slideViewPr>
    <p:cSldViewPr>
      <p:cViewPr varScale="1">
        <p:scale>
          <a:sx n="38" d="100"/>
          <a:sy n="38" d="100"/>
        </p:scale>
        <p:origin x="60" y="54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Anti-VHC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c:v>
                </c:pt>
                <c:pt idx="1">
                  <c:v>20-34 a</c:v>
                </c:pt>
                <c:pt idx="2">
                  <c:v>35-49 a</c:v>
                </c:pt>
                <c:pt idx="3">
                  <c:v>50-79 a</c:v>
                </c:pt>
              </c:strCache>
            </c:strRef>
          </c:cat>
          <c:val>
            <c:numRef>
              <c:f>Hoja1!$B$2:$B$5</c:f>
              <c:numCache>
                <c:formatCode>General</c:formatCode>
                <c:ptCount val="4"/>
                <c:pt idx="0">
                  <c:v>1.1900000000000002</c:v>
                </c:pt>
                <c:pt idx="1">
                  <c:v>0.15000000000000002</c:v>
                </c:pt>
                <c:pt idx="2">
                  <c:v>1.1100000000000001</c:v>
                </c:pt>
                <c:pt idx="3">
                  <c:v>1.44</c:v>
                </c:pt>
              </c:numCache>
            </c:numRef>
          </c:val>
        </c:ser>
        <c:ser>
          <c:idx val="1"/>
          <c:order val="1"/>
          <c:tx>
            <c:strRef>
              <c:f>Hoja1!$C$1</c:f>
              <c:strCache>
                <c:ptCount val="1"/>
                <c:pt idx="0">
                  <c:v>RNA_VHC</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c:v>
                </c:pt>
                <c:pt idx="1">
                  <c:v>20-34 a</c:v>
                </c:pt>
                <c:pt idx="2">
                  <c:v>35-49 a</c:v>
                </c:pt>
                <c:pt idx="3">
                  <c:v>50-79 a</c:v>
                </c:pt>
              </c:strCache>
            </c:strRef>
          </c:cat>
          <c:val>
            <c:numRef>
              <c:f>Hoja1!$C$2:$C$5</c:f>
              <c:numCache>
                <c:formatCode>General</c:formatCode>
                <c:ptCount val="4"/>
                <c:pt idx="0">
                  <c:v>0.31000000000000005</c:v>
                </c:pt>
                <c:pt idx="1">
                  <c:v>0.15000000000000002</c:v>
                </c:pt>
                <c:pt idx="2">
                  <c:v>0.38000000000000006</c:v>
                </c:pt>
                <c:pt idx="3">
                  <c:v>0.46</c:v>
                </c:pt>
              </c:numCache>
            </c:numRef>
          </c:val>
        </c:ser>
        <c:dLbls>
          <c:showLegendKey val="0"/>
          <c:showVal val="0"/>
          <c:showCatName val="0"/>
          <c:showSerName val="0"/>
          <c:showPercent val="0"/>
          <c:showBubbleSize val="0"/>
        </c:dLbls>
        <c:gapWidth val="23"/>
        <c:overlap val="-30"/>
        <c:axId val="-808270352"/>
        <c:axId val="-808266000"/>
      </c:barChart>
      <c:catAx>
        <c:axId val="-80827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s-ES"/>
          </a:p>
        </c:txPr>
        <c:crossAx val="-808266000"/>
        <c:crosses val="autoZero"/>
        <c:auto val="1"/>
        <c:lblAlgn val="ctr"/>
        <c:lblOffset val="100"/>
        <c:noMultiLvlLbl val="0"/>
      </c:catAx>
      <c:valAx>
        <c:axId val="-80826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s-ES"/>
          </a:p>
        </c:txPr>
        <c:crossAx val="-808270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03987-D584-4E17-A4AF-D60A8BB6DE74}"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ES"/>
        </a:p>
      </dgm:t>
    </dgm:pt>
    <dgm:pt modelId="{36AF17A3-55F8-4F1E-A90A-4790A109DF01}">
      <dgm:prSet custT="1"/>
      <dgm:spPr/>
      <dgm:t>
        <a:bodyPr/>
        <a:lstStyle/>
        <a:p>
          <a:pPr algn="ctr" rtl="0"/>
          <a:r>
            <a:rPr lang="es-ES" sz="2400" b="1" dirty="0" smtClean="0">
              <a:effectLst>
                <a:outerShdw blurRad="38100" dist="38100" dir="2700000" algn="tl">
                  <a:srgbClr val="000000">
                    <a:alpha val="43137"/>
                  </a:srgbClr>
                </a:outerShdw>
              </a:effectLst>
            </a:rPr>
            <a:t>Contagio por contacto con sangre infectada</a:t>
          </a:r>
          <a:endParaRPr lang="es-ES" sz="2400" b="1" dirty="0">
            <a:effectLst>
              <a:outerShdw blurRad="38100" dist="38100" dir="2700000" algn="tl">
                <a:srgbClr val="000000">
                  <a:alpha val="43137"/>
                </a:srgbClr>
              </a:outerShdw>
            </a:effectLst>
          </a:endParaRPr>
        </a:p>
      </dgm:t>
    </dgm:pt>
    <dgm:pt modelId="{D34156FD-C34F-48DC-9287-E174298550AD}" type="parTrans" cxnId="{283F903A-3F7F-4874-989D-A4C3609A5B12}">
      <dgm:prSet/>
      <dgm:spPr/>
      <dgm:t>
        <a:bodyPr/>
        <a:lstStyle/>
        <a:p>
          <a:endParaRPr lang="es-ES"/>
        </a:p>
      </dgm:t>
    </dgm:pt>
    <dgm:pt modelId="{5F387987-C45F-4AE7-83EF-D36D350C0B6A}" type="sibTrans" cxnId="{283F903A-3F7F-4874-989D-A4C3609A5B12}">
      <dgm:prSet/>
      <dgm:spPr/>
      <dgm:t>
        <a:bodyPr/>
        <a:lstStyle/>
        <a:p>
          <a:endParaRPr lang="es-ES"/>
        </a:p>
      </dgm:t>
    </dgm:pt>
    <dgm:pt modelId="{7B41943E-3AAC-48B9-B25F-9D6917BE9290}">
      <dgm:prSet custT="1">
        <dgm:style>
          <a:lnRef idx="1">
            <a:schemeClr val="dk1"/>
          </a:lnRef>
          <a:fillRef idx="2">
            <a:schemeClr val="dk1"/>
          </a:fillRef>
          <a:effectRef idx="1">
            <a:schemeClr val="dk1"/>
          </a:effectRef>
          <a:fontRef idx="minor">
            <a:schemeClr val="dk1"/>
          </a:fontRef>
        </dgm:style>
      </dgm:prSet>
      <dgm:spPr/>
      <dgm:t>
        <a:bodyPr/>
        <a:lstStyle/>
        <a:p>
          <a:pPr rtl="0"/>
          <a:r>
            <a:rPr lang="es-ES" sz="1600" b="1" dirty="0" smtClean="0">
              <a:solidFill>
                <a:schemeClr val="tx2"/>
              </a:solidFill>
            </a:rPr>
            <a:t>Consumo de drogas </a:t>
          </a:r>
        </a:p>
        <a:p>
          <a:pPr rtl="0"/>
          <a:r>
            <a:rPr lang="es-ES" sz="1600" b="1" dirty="0" smtClean="0">
              <a:solidFill>
                <a:schemeClr val="tx2"/>
              </a:solidFill>
            </a:rPr>
            <a:t>Transfusiones de sangre y hemoderivados </a:t>
          </a:r>
          <a:endParaRPr lang="es-ES" sz="1600" b="1" dirty="0">
            <a:solidFill>
              <a:schemeClr val="tx2"/>
            </a:solidFill>
          </a:endParaRPr>
        </a:p>
      </dgm:t>
    </dgm:pt>
    <dgm:pt modelId="{62B9C21F-940B-470A-938D-B1866A56B941}" type="parTrans" cxnId="{FE14296B-6769-472A-990E-50926E10886B}">
      <dgm:prSet/>
      <dgm:spPr/>
      <dgm:t>
        <a:bodyPr/>
        <a:lstStyle/>
        <a:p>
          <a:endParaRPr lang="es-ES"/>
        </a:p>
      </dgm:t>
    </dgm:pt>
    <dgm:pt modelId="{87B94714-BF77-41D1-8DC0-F733779FE044}" type="sibTrans" cxnId="{FE14296B-6769-472A-990E-50926E10886B}">
      <dgm:prSet/>
      <dgm:spPr/>
      <dgm:t>
        <a:bodyPr/>
        <a:lstStyle/>
        <a:p>
          <a:endParaRPr lang="es-ES"/>
        </a:p>
      </dgm:t>
    </dgm:pt>
    <dgm:pt modelId="{72CE1C0A-0F0F-433F-BDA8-469113B2826E}">
      <dgm:prSet custT="1">
        <dgm:style>
          <a:lnRef idx="1">
            <a:schemeClr val="dk1"/>
          </a:lnRef>
          <a:fillRef idx="2">
            <a:schemeClr val="dk1"/>
          </a:fillRef>
          <a:effectRef idx="1">
            <a:schemeClr val="dk1"/>
          </a:effectRef>
          <a:fontRef idx="minor">
            <a:schemeClr val="dk1"/>
          </a:fontRef>
        </dgm:style>
      </dgm:prSet>
      <dgm:spPr/>
      <dgm:t>
        <a:bodyPr/>
        <a:lstStyle/>
        <a:p>
          <a:pPr rtl="0"/>
          <a:r>
            <a:rPr lang="es-ES" sz="1600" b="1" dirty="0" smtClean="0">
              <a:solidFill>
                <a:schemeClr val="tx2"/>
              </a:solidFill>
            </a:rPr>
            <a:t>Inoculación accidental sanitaria</a:t>
          </a:r>
        </a:p>
        <a:p>
          <a:pPr rtl="0"/>
          <a:r>
            <a:rPr lang="es-ES" sz="1600" b="1" dirty="0" smtClean="0">
              <a:solidFill>
                <a:schemeClr val="tx2"/>
              </a:solidFill>
            </a:rPr>
            <a:t>Procedimientos cruentos, en los que se rompe la piel o mucosas</a:t>
          </a:r>
          <a:endParaRPr lang="es-ES" sz="1600" b="1" dirty="0">
            <a:solidFill>
              <a:schemeClr val="tx2"/>
            </a:solidFill>
          </a:endParaRPr>
        </a:p>
      </dgm:t>
    </dgm:pt>
    <dgm:pt modelId="{2A607397-5EAC-4303-8BD6-2712DF0289C2}" type="parTrans" cxnId="{05A3A3B3-9BB3-40D4-B7E7-0092795424AA}">
      <dgm:prSet/>
      <dgm:spPr/>
      <dgm:t>
        <a:bodyPr/>
        <a:lstStyle/>
        <a:p>
          <a:endParaRPr lang="es-ES"/>
        </a:p>
      </dgm:t>
    </dgm:pt>
    <dgm:pt modelId="{E3F37226-F655-4358-BF38-CF4B6D30FF80}" type="sibTrans" cxnId="{05A3A3B3-9BB3-40D4-B7E7-0092795424AA}">
      <dgm:prSet/>
      <dgm:spPr/>
      <dgm:t>
        <a:bodyPr/>
        <a:lstStyle/>
        <a:p>
          <a:endParaRPr lang="es-ES"/>
        </a:p>
      </dgm:t>
    </dgm:pt>
    <dgm:pt modelId="{9F721AEB-19A8-4D58-BAFE-387D2E24FDB7}">
      <dgm:prSet/>
      <dgm:spPr/>
      <dgm:t>
        <a:bodyPr/>
        <a:lstStyle/>
        <a:p>
          <a:pPr rtl="0"/>
          <a:r>
            <a:rPr lang="es-ES" b="1" dirty="0" smtClean="0">
              <a:solidFill>
                <a:schemeClr val="accent1"/>
              </a:solidFill>
            </a:rPr>
            <a:t>Transmisión madre-hijo </a:t>
          </a:r>
        </a:p>
        <a:p>
          <a:pPr rtl="0"/>
          <a:r>
            <a:rPr lang="es-ES" b="1" dirty="0" smtClean="0">
              <a:solidFill>
                <a:schemeClr val="accent1"/>
              </a:solidFill>
            </a:rPr>
            <a:t>No en lactancia</a:t>
          </a:r>
        </a:p>
        <a:p>
          <a:pPr rtl="0"/>
          <a:r>
            <a:rPr lang="es-ES" b="1" dirty="0" smtClean="0">
              <a:solidFill>
                <a:schemeClr val="accent1"/>
              </a:solidFill>
            </a:rPr>
            <a:t>Intrafamiliar</a:t>
          </a:r>
          <a:endParaRPr lang="es-ES" b="1" dirty="0">
            <a:solidFill>
              <a:schemeClr val="accent1"/>
            </a:solidFill>
          </a:endParaRPr>
        </a:p>
      </dgm:t>
    </dgm:pt>
    <dgm:pt modelId="{0F39A40D-7E19-4D4F-9608-13AB9CECE0D3}" type="parTrans" cxnId="{0A799857-CA50-4083-9443-ACB3A4E00343}">
      <dgm:prSet/>
      <dgm:spPr/>
      <dgm:t>
        <a:bodyPr/>
        <a:lstStyle/>
        <a:p>
          <a:endParaRPr lang="es-ES"/>
        </a:p>
      </dgm:t>
    </dgm:pt>
    <dgm:pt modelId="{DEED10E9-3537-41F0-8E0A-72C2FFDB3D37}" type="sibTrans" cxnId="{0A799857-CA50-4083-9443-ACB3A4E00343}">
      <dgm:prSet/>
      <dgm:spPr/>
      <dgm:t>
        <a:bodyPr/>
        <a:lstStyle/>
        <a:p>
          <a:endParaRPr lang="es-ES"/>
        </a:p>
      </dgm:t>
    </dgm:pt>
    <dgm:pt modelId="{43BF955E-A3A9-4638-B063-4586B343B689}">
      <dgm:prSet/>
      <dgm:spPr/>
      <dgm:t>
        <a:bodyPr/>
        <a:lstStyle/>
        <a:p>
          <a:pPr rtl="0"/>
          <a:r>
            <a:rPr lang="es-ES" b="1" dirty="0" smtClean="0">
              <a:solidFill>
                <a:schemeClr val="accent1"/>
              </a:solidFill>
            </a:rPr>
            <a:t>Vías sexual:</a:t>
          </a:r>
        </a:p>
        <a:p>
          <a:pPr rtl="0"/>
          <a:r>
            <a:rPr lang="es-ES" b="1" dirty="0" smtClean="0">
              <a:solidFill>
                <a:schemeClr val="accent1"/>
              </a:solidFill>
            </a:rPr>
            <a:t>HSH, múltiples parejas, práctica sexuales de riesgo</a:t>
          </a:r>
          <a:endParaRPr lang="es-ES" b="1" dirty="0">
            <a:solidFill>
              <a:schemeClr val="accent1"/>
            </a:solidFill>
          </a:endParaRPr>
        </a:p>
      </dgm:t>
    </dgm:pt>
    <dgm:pt modelId="{162F8CD5-C67A-4184-8E9A-BAEF8A275C1B}" type="parTrans" cxnId="{EB268616-08B2-4221-B645-765E9F1882FB}">
      <dgm:prSet/>
      <dgm:spPr/>
      <dgm:t>
        <a:bodyPr/>
        <a:lstStyle/>
        <a:p>
          <a:endParaRPr lang="es-ES"/>
        </a:p>
      </dgm:t>
    </dgm:pt>
    <dgm:pt modelId="{15E0D3EF-27D9-4E16-B81F-55AFAC53DC91}" type="sibTrans" cxnId="{EB268616-08B2-4221-B645-765E9F1882FB}">
      <dgm:prSet/>
      <dgm:spPr/>
      <dgm:t>
        <a:bodyPr/>
        <a:lstStyle/>
        <a:p>
          <a:endParaRPr lang="es-ES"/>
        </a:p>
      </dgm:t>
    </dgm:pt>
    <dgm:pt modelId="{F75E97CA-B937-4862-AD24-19363F497417}" type="pres">
      <dgm:prSet presAssocID="{96203987-D584-4E17-A4AF-D60A8BB6DE74}" presName="Name0" presStyleCnt="0">
        <dgm:presLayoutVars>
          <dgm:chMax val="3"/>
          <dgm:chPref val="1"/>
          <dgm:dir/>
          <dgm:animLvl val="lvl"/>
          <dgm:resizeHandles/>
        </dgm:presLayoutVars>
      </dgm:prSet>
      <dgm:spPr/>
      <dgm:t>
        <a:bodyPr/>
        <a:lstStyle/>
        <a:p>
          <a:endParaRPr lang="es-ES"/>
        </a:p>
      </dgm:t>
    </dgm:pt>
    <dgm:pt modelId="{BA307014-C595-445C-99DF-7F77DC19DBF4}" type="pres">
      <dgm:prSet presAssocID="{96203987-D584-4E17-A4AF-D60A8BB6DE74}" presName="outerBox" presStyleCnt="0"/>
      <dgm:spPr/>
      <dgm:t>
        <a:bodyPr/>
        <a:lstStyle/>
        <a:p>
          <a:endParaRPr lang="es-ES"/>
        </a:p>
      </dgm:t>
    </dgm:pt>
    <dgm:pt modelId="{FC106CD1-ACDD-4DB3-9417-31F2C59B4456}" type="pres">
      <dgm:prSet presAssocID="{96203987-D584-4E17-A4AF-D60A8BB6DE74}" presName="outerBoxParent" presStyleLbl="node1" presStyleIdx="0" presStyleCnt="1"/>
      <dgm:spPr/>
      <dgm:t>
        <a:bodyPr/>
        <a:lstStyle/>
        <a:p>
          <a:endParaRPr lang="es-ES"/>
        </a:p>
      </dgm:t>
    </dgm:pt>
    <dgm:pt modelId="{C366C5A7-BE5B-4D51-95EC-0FB2E135955A}" type="pres">
      <dgm:prSet presAssocID="{96203987-D584-4E17-A4AF-D60A8BB6DE74}" presName="outerBoxChildren" presStyleCnt="0"/>
      <dgm:spPr/>
      <dgm:t>
        <a:bodyPr/>
        <a:lstStyle/>
        <a:p>
          <a:endParaRPr lang="es-ES"/>
        </a:p>
      </dgm:t>
    </dgm:pt>
    <dgm:pt modelId="{590799FD-00A3-4419-AEDC-687E62D1C277}" type="pres">
      <dgm:prSet presAssocID="{7B41943E-3AAC-48B9-B25F-9D6917BE9290}" presName="oChild" presStyleLbl="fgAcc1" presStyleIdx="0" presStyleCnt="4">
        <dgm:presLayoutVars>
          <dgm:bulletEnabled val="1"/>
        </dgm:presLayoutVars>
      </dgm:prSet>
      <dgm:spPr/>
      <dgm:t>
        <a:bodyPr/>
        <a:lstStyle/>
        <a:p>
          <a:endParaRPr lang="es-ES"/>
        </a:p>
      </dgm:t>
    </dgm:pt>
    <dgm:pt modelId="{5F769880-127B-421A-AA01-B0C49BE84F23}" type="pres">
      <dgm:prSet presAssocID="{87B94714-BF77-41D1-8DC0-F733779FE044}" presName="outerSibTrans" presStyleCnt="0"/>
      <dgm:spPr/>
      <dgm:t>
        <a:bodyPr/>
        <a:lstStyle/>
        <a:p>
          <a:endParaRPr lang="es-ES"/>
        </a:p>
      </dgm:t>
    </dgm:pt>
    <dgm:pt modelId="{6CDBB170-DBB8-40E3-88D8-24C22901A70F}" type="pres">
      <dgm:prSet presAssocID="{72CE1C0A-0F0F-433F-BDA8-469113B2826E}" presName="oChild" presStyleLbl="fgAcc1" presStyleIdx="1" presStyleCnt="4">
        <dgm:presLayoutVars>
          <dgm:bulletEnabled val="1"/>
        </dgm:presLayoutVars>
      </dgm:prSet>
      <dgm:spPr/>
      <dgm:t>
        <a:bodyPr/>
        <a:lstStyle/>
        <a:p>
          <a:endParaRPr lang="es-ES"/>
        </a:p>
      </dgm:t>
    </dgm:pt>
    <dgm:pt modelId="{BA1E87BB-48B4-485E-AB78-31155C5D865F}" type="pres">
      <dgm:prSet presAssocID="{E3F37226-F655-4358-BF38-CF4B6D30FF80}" presName="outerSibTrans" presStyleCnt="0"/>
      <dgm:spPr/>
      <dgm:t>
        <a:bodyPr/>
        <a:lstStyle/>
        <a:p>
          <a:endParaRPr lang="es-ES"/>
        </a:p>
      </dgm:t>
    </dgm:pt>
    <dgm:pt modelId="{048D7FC6-60A0-4501-B960-434A83A8EF0E}" type="pres">
      <dgm:prSet presAssocID="{43BF955E-A3A9-4638-B063-4586B343B689}" presName="oChild" presStyleLbl="fgAcc1" presStyleIdx="2" presStyleCnt="4">
        <dgm:presLayoutVars>
          <dgm:bulletEnabled val="1"/>
        </dgm:presLayoutVars>
      </dgm:prSet>
      <dgm:spPr/>
      <dgm:t>
        <a:bodyPr/>
        <a:lstStyle/>
        <a:p>
          <a:endParaRPr lang="es-ES"/>
        </a:p>
      </dgm:t>
    </dgm:pt>
    <dgm:pt modelId="{556F69C1-D0A5-42A3-9BB9-0C008B40BFFA}" type="pres">
      <dgm:prSet presAssocID="{15E0D3EF-27D9-4E16-B81F-55AFAC53DC91}" presName="outerSibTrans" presStyleCnt="0"/>
      <dgm:spPr/>
      <dgm:t>
        <a:bodyPr/>
        <a:lstStyle/>
        <a:p>
          <a:endParaRPr lang="es-ES"/>
        </a:p>
      </dgm:t>
    </dgm:pt>
    <dgm:pt modelId="{7B909D84-8066-4DFE-BDD8-A997C057F73B}" type="pres">
      <dgm:prSet presAssocID="{9F721AEB-19A8-4D58-BAFE-387D2E24FDB7}" presName="oChild" presStyleLbl="fgAcc1" presStyleIdx="3" presStyleCnt="4">
        <dgm:presLayoutVars>
          <dgm:bulletEnabled val="1"/>
        </dgm:presLayoutVars>
      </dgm:prSet>
      <dgm:spPr/>
      <dgm:t>
        <a:bodyPr/>
        <a:lstStyle/>
        <a:p>
          <a:endParaRPr lang="es-ES"/>
        </a:p>
      </dgm:t>
    </dgm:pt>
  </dgm:ptLst>
  <dgm:cxnLst>
    <dgm:cxn modelId="{283F903A-3F7F-4874-989D-A4C3609A5B12}" srcId="{96203987-D584-4E17-A4AF-D60A8BB6DE74}" destId="{36AF17A3-55F8-4F1E-A90A-4790A109DF01}" srcOrd="0" destOrd="0" parTransId="{D34156FD-C34F-48DC-9287-E174298550AD}" sibTransId="{5F387987-C45F-4AE7-83EF-D36D350C0B6A}"/>
    <dgm:cxn modelId="{EB268616-08B2-4221-B645-765E9F1882FB}" srcId="{36AF17A3-55F8-4F1E-A90A-4790A109DF01}" destId="{43BF955E-A3A9-4638-B063-4586B343B689}" srcOrd="2" destOrd="0" parTransId="{162F8CD5-C67A-4184-8E9A-BAEF8A275C1B}" sibTransId="{15E0D3EF-27D9-4E16-B81F-55AFAC53DC91}"/>
    <dgm:cxn modelId="{8C923585-C21F-421B-8EBC-1F39A2E7FDBF}" type="presOf" srcId="{9F721AEB-19A8-4D58-BAFE-387D2E24FDB7}" destId="{7B909D84-8066-4DFE-BDD8-A997C057F73B}" srcOrd="0" destOrd="0" presId="urn:microsoft.com/office/officeart/2005/8/layout/target2"/>
    <dgm:cxn modelId="{FE14296B-6769-472A-990E-50926E10886B}" srcId="{36AF17A3-55F8-4F1E-A90A-4790A109DF01}" destId="{7B41943E-3AAC-48B9-B25F-9D6917BE9290}" srcOrd="0" destOrd="0" parTransId="{62B9C21F-940B-470A-938D-B1866A56B941}" sibTransId="{87B94714-BF77-41D1-8DC0-F733779FE044}"/>
    <dgm:cxn modelId="{31E6B9EE-B383-4CE5-BB79-3ED869F8D729}" type="presOf" srcId="{7B41943E-3AAC-48B9-B25F-9D6917BE9290}" destId="{590799FD-00A3-4419-AEDC-687E62D1C277}" srcOrd="0" destOrd="0" presId="urn:microsoft.com/office/officeart/2005/8/layout/target2"/>
    <dgm:cxn modelId="{10B9911F-7B36-4DC2-A7AB-E39DFBE88401}" type="presOf" srcId="{43BF955E-A3A9-4638-B063-4586B343B689}" destId="{048D7FC6-60A0-4501-B960-434A83A8EF0E}" srcOrd="0" destOrd="0" presId="urn:microsoft.com/office/officeart/2005/8/layout/target2"/>
    <dgm:cxn modelId="{0A799857-CA50-4083-9443-ACB3A4E00343}" srcId="{36AF17A3-55F8-4F1E-A90A-4790A109DF01}" destId="{9F721AEB-19A8-4D58-BAFE-387D2E24FDB7}" srcOrd="3" destOrd="0" parTransId="{0F39A40D-7E19-4D4F-9608-13AB9CECE0D3}" sibTransId="{DEED10E9-3537-41F0-8E0A-72C2FFDB3D37}"/>
    <dgm:cxn modelId="{C808937C-033F-4B1F-AD60-F09157051890}" type="presOf" srcId="{96203987-D584-4E17-A4AF-D60A8BB6DE74}" destId="{F75E97CA-B937-4862-AD24-19363F497417}" srcOrd="0" destOrd="0" presId="urn:microsoft.com/office/officeart/2005/8/layout/target2"/>
    <dgm:cxn modelId="{2A2998FA-D045-472E-8E7B-2B972E3D6064}" type="presOf" srcId="{36AF17A3-55F8-4F1E-A90A-4790A109DF01}" destId="{FC106CD1-ACDD-4DB3-9417-31F2C59B4456}" srcOrd="0" destOrd="0" presId="urn:microsoft.com/office/officeart/2005/8/layout/target2"/>
    <dgm:cxn modelId="{05A3A3B3-9BB3-40D4-B7E7-0092795424AA}" srcId="{36AF17A3-55F8-4F1E-A90A-4790A109DF01}" destId="{72CE1C0A-0F0F-433F-BDA8-469113B2826E}" srcOrd="1" destOrd="0" parTransId="{2A607397-5EAC-4303-8BD6-2712DF0289C2}" sibTransId="{E3F37226-F655-4358-BF38-CF4B6D30FF80}"/>
    <dgm:cxn modelId="{F0782CEA-C12F-4F5C-9A10-64BAC14FE25B}" type="presOf" srcId="{72CE1C0A-0F0F-433F-BDA8-469113B2826E}" destId="{6CDBB170-DBB8-40E3-88D8-24C22901A70F}" srcOrd="0" destOrd="0" presId="urn:microsoft.com/office/officeart/2005/8/layout/target2"/>
    <dgm:cxn modelId="{BAFE1AAF-1648-48C1-A854-121AD88AF267}" type="presParOf" srcId="{F75E97CA-B937-4862-AD24-19363F497417}" destId="{BA307014-C595-445C-99DF-7F77DC19DBF4}" srcOrd="0" destOrd="0" presId="urn:microsoft.com/office/officeart/2005/8/layout/target2"/>
    <dgm:cxn modelId="{2B8464D3-56C8-43B9-A65D-0D1C9A7604B0}" type="presParOf" srcId="{BA307014-C595-445C-99DF-7F77DC19DBF4}" destId="{FC106CD1-ACDD-4DB3-9417-31F2C59B4456}" srcOrd="0" destOrd="0" presId="urn:microsoft.com/office/officeart/2005/8/layout/target2"/>
    <dgm:cxn modelId="{9FCF1835-39AA-4FC9-B35A-B51C5C9E2F24}" type="presParOf" srcId="{BA307014-C595-445C-99DF-7F77DC19DBF4}" destId="{C366C5A7-BE5B-4D51-95EC-0FB2E135955A}" srcOrd="1" destOrd="0" presId="urn:microsoft.com/office/officeart/2005/8/layout/target2"/>
    <dgm:cxn modelId="{813867AC-CFBE-4835-A46A-590CB0EEEF56}" type="presParOf" srcId="{C366C5A7-BE5B-4D51-95EC-0FB2E135955A}" destId="{590799FD-00A3-4419-AEDC-687E62D1C277}" srcOrd="0" destOrd="0" presId="urn:microsoft.com/office/officeart/2005/8/layout/target2"/>
    <dgm:cxn modelId="{065C70B6-1E7B-4EAF-BA91-A024C88D79C2}" type="presParOf" srcId="{C366C5A7-BE5B-4D51-95EC-0FB2E135955A}" destId="{5F769880-127B-421A-AA01-B0C49BE84F23}" srcOrd="1" destOrd="0" presId="urn:microsoft.com/office/officeart/2005/8/layout/target2"/>
    <dgm:cxn modelId="{25FD3E76-7CDE-439F-9479-7FB1BB4D4118}" type="presParOf" srcId="{C366C5A7-BE5B-4D51-95EC-0FB2E135955A}" destId="{6CDBB170-DBB8-40E3-88D8-24C22901A70F}" srcOrd="2" destOrd="0" presId="urn:microsoft.com/office/officeart/2005/8/layout/target2"/>
    <dgm:cxn modelId="{41B87476-C939-4752-988E-2516F5BF0310}" type="presParOf" srcId="{C366C5A7-BE5B-4D51-95EC-0FB2E135955A}" destId="{BA1E87BB-48B4-485E-AB78-31155C5D865F}" srcOrd="3" destOrd="0" presId="urn:microsoft.com/office/officeart/2005/8/layout/target2"/>
    <dgm:cxn modelId="{F66DDD5B-DDE0-4A35-AB4A-D7EDBAF479E3}" type="presParOf" srcId="{C366C5A7-BE5B-4D51-95EC-0FB2E135955A}" destId="{048D7FC6-60A0-4501-B960-434A83A8EF0E}" srcOrd="4" destOrd="0" presId="urn:microsoft.com/office/officeart/2005/8/layout/target2"/>
    <dgm:cxn modelId="{9EDF0869-9C46-4B53-AE66-3A8EED669090}" type="presParOf" srcId="{C366C5A7-BE5B-4D51-95EC-0FB2E135955A}" destId="{556F69C1-D0A5-42A3-9BB9-0C008B40BFFA}" srcOrd="5" destOrd="0" presId="urn:microsoft.com/office/officeart/2005/8/layout/target2"/>
    <dgm:cxn modelId="{C976F363-D213-4190-94BB-376990BEC632}" type="presParOf" srcId="{C366C5A7-BE5B-4D51-95EC-0FB2E135955A}" destId="{7B909D84-8066-4DFE-BDD8-A997C057F73B}"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6F01A-283E-449D-9E73-170D33E9851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8E6FA0D7-B405-494C-A1CC-D0973C636CA3}">
      <dgm:prSet/>
      <dgm:spPr/>
      <dgm:t>
        <a:bodyPr/>
        <a:lstStyle/>
        <a:p>
          <a:pPr rtl="0"/>
          <a:r>
            <a:rPr lang="es-ES" b="0" dirty="0" smtClean="0">
              <a:solidFill>
                <a:schemeClr val="accent1"/>
              </a:solidFill>
            </a:rPr>
            <a:t>Prevalencia aumenta en mayores de 30 años</a:t>
          </a:r>
          <a:endParaRPr lang="es-ES" b="0" dirty="0">
            <a:solidFill>
              <a:schemeClr val="accent1"/>
            </a:solidFill>
          </a:endParaRPr>
        </a:p>
      </dgm:t>
    </dgm:pt>
    <dgm:pt modelId="{D6703E5C-A944-4C44-905B-88886080A400}" type="parTrans" cxnId="{B6CAD685-A8C9-4F09-B607-67C92D7FD0F8}">
      <dgm:prSet/>
      <dgm:spPr/>
      <dgm:t>
        <a:bodyPr/>
        <a:lstStyle/>
        <a:p>
          <a:endParaRPr lang="es-ES">
            <a:solidFill>
              <a:schemeClr val="accent1"/>
            </a:solidFill>
          </a:endParaRPr>
        </a:p>
      </dgm:t>
    </dgm:pt>
    <dgm:pt modelId="{5AFDB426-24F7-4352-956C-99A060BABE6C}" type="sibTrans" cxnId="{B6CAD685-A8C9-4F09-B607-67C92D7FD0F8}">
      <dgm:prSet/>
      <dgm:spPr/>
      <dgm:t>
        <a:bodyPr/>
        <a:lstStyle/>
        <a:p>
          <a:endParaRPr lang="es-ES">
            <a:solidFill>
              <a:schemeClr val="accent1"/>
            </a:solidFill>
          </a:endParaRPr>
        </a:p>
      </dgm:t>
    </dgm:pt>
    <dgm:pt modelId="{4568B70B-F89A-4C3E-983E-551A10B0D28F}">
      <dgm:prSet/>
      <dgm:spPr/>
      <dgm:t>
        <a:bodyPr/>
        <a:lstStyle/>
        <a:p>
          <a:pPr rtl="0"/>
          <a:r>
            <a:rPr lang="es-ES" b="0" dirty="0" smtClean="0">
              <a:solidFill>
                <a:schemeClr val="accent1"/>
              </a:solidFill>
            </a:rPr>
            <a:t>Alta prevalencia de infección en inmigrantes (Egipto, Paquistán, Nigeria) </a:t>
          </a:r>
          <a:endParaRPr lang="es-ES" b="0" dirty="0">
            <a:solidFill>
              <a:schemeClr val="accent1"/>
            </a:solidFill>
          </a:endParaRPr>
        </a:p>
      </dgm:t>
    </dgm:pt>
    <dgm:pt modelId="{E03E9565-4A4E-435E-9E69-3B6A65F9C905}" type="parTrans" cxnId="{F93CA91B-6CF6-4C88-ADCF-7AD1BD7AACAA}">
      <dgm:prSet/>
      <dgm:spPr/>
      <dgm:t>
        <a:bodyPr/>
        <a:lstStyle/>
        <a:p>
          <a:endParaRPr lang="es-ES">
            <a:solidFill>
              <a:schemeClr val="accent1"/>
            </a:solidFill>
          </a:endParaRPr>
        </a:p>
      </dgm:t>
    </dgm:pt>
    <dgm:pt modelId="{D4F19E0D-DFED-4154-91C7-AF8F2FE1F819}" type="sibTrans" cxnId="{F93CA91B-6CF6-4C88-ADCF-7AD1BD7AACAA}">
      <dgm:prSet/>
      <dgm:spPr/>
      <dgm:t>
        <a:bodyPr/>
        <a:lstStyle/>
        <a:p>
          <a:endParaRPr lang="es-ES">
            <a:solidFill>
              <a:schemeClr val="accent1"/>
            </a:solidFill>
          </a:endParaRPr>
        </a:p>
      </dgm:t>
    </dgm:pt>
    <dgm:pt modelId="{2D0A6D8B-71C7-4AD4-B673-5CADDF73EAD1}">
      <dgm:prSet/>
      <dgm:spPr/>
      <dgm:t>
        <a:bodyPr/>
        <a:lstStyle/>
        <a:p>
          <a:pPr rtl="0"/>
          <a:r>
            <a:rPr lang="es-ES" b="0" dirty="0" smtClean="0">
              <a:solidFill>
                <a:schemeClr val="accent1"/>
              </a:solidFill>
            </a:rPr>
            <a:t>1/3 de infectados VHC, no diagnosticados (cohorte </a:t>
          </a:r>
          <a:r>
            <a:rPr lang="es-ES" b="0" dirty="0" err="1" smtClean="0">
              <a:solidFill>
                <a:schemeClr val="accent1"/>
              </a:solidFill>
            </a:rPr>
            <a:t>Ethon</a:t>
          </a:r>
          <a:r>
            <a:rPr lang="es-ES" b="0" dirty="0" smtClean="0">
              <a:solidFill>
                <a:schemeClr val="accent1"/>
              </a:solidFill>
            </a:rPr>
            <a:t>)</a:t>
          </a:r>
          <a:endParaRPr lang="es-ES" b="0" dirty="0">
            <a:solidFill>
              <a:schemeClr val="accent1"/>
            </a:solidFill>
          </a:endParaRPr>
        </a:p>
      </dgm:t>
    </dgm:pt>
    <dgm:pt modelId="{05ED7206-95F3-4EB3-8580-49275CE8404E}" type="parTrans" cxnId="{E9947412-2953-4E74-BB24-B878786797A9}">
      <dgm:prSet/>
      <dgm:spPr/>
      <dgm:t>
        <a:bodyPr/>
        <a:lstStyle/>
        <a:p>
          <a:endParaRPr lang="es-ES">
            <a:solidFill>
              <a:schemeClr val="accent1"/>
            </a:solidFill>
          </a:endParaRPr>
        </a:p>
      </dgm:t>
    </dgm:pt>
    <dgm:pt modelId="{40D3EBA3-FCFB-41E4-A899-8B66BCD8C33C}" type="sibTrans" cxnId="{E9947412-2953-4E74-BB24-B878786797A9}">
      <dgm:prSet/>
      <dgm:spPr/>
      <dgm:t>
        <a:bodyPr/>
        <a:lstStyle/>
        <a:p>
          <a:endParaRPr lang="es-ES">
            <a:solidFill>
              <a:schemeClr val="accent1"/>
            </a:solidFill>
          </a:endParaRPr>
        </a:p>
      </dgm:t>
    </dgm:pt>
    <dgm:pt modelId="{25DAB089-EA65-4C74-8A07-1404EAD5F38C}">
      <dgm:prSet/>
      <dgm:spPr/>
      <dgm:t>
        <a:bodyPr/>
        <a:lstStyle/>
        <a:p>
          <a:pPr rtl="0"/>
          <a:r>
            <a:rPr lang="es-ES" b="0" dirty="0" smtClean="0">
              <a:solidFill>
                <a:schemeClr val="tx2"/>
              </a:solidFill>
            </a:rPr>
            <a:t>Descenso</a:t>
          </a:r>
          <a:r>
            <a:rPr lang="es-ES" dirty="0" smtClean="0">
              <a:solidFill>
                <a:schemeClr val="tx2"/>
              </a:solidFill>
            </a:rPr>
            <a:t> de incidencia</a:t>
          </a:r>
          <a:r>
            <a:rPr lang="es-ES" dirty="0" smtClean="0">
              <a:solidFill>
                <a:schemeClr val="accent1"/>
              </a:solidFill>
            </a:rPr>
            <a:t>:  </a:t>
          </a:r>
          <a:r>
            <a:rPr lang="es-ES" b="0" dirty="0" smtClean="0">
              <a:solidFill>
                <a:schemeClr val="accent1"/>
              </a:solidFill>
            </a:rPr>
            <a:t>PID,  relación con la atención sanitaria.</a:t>
          </a:r>
          <a:endParaRPr lang="es-ES" b="0" dirty="0">
            <a:solidFill>
              <a:schemeClr val="accent1"/>
            </a:solidFill>
          </a:endParaRPr>
        </a:p>
      </dgm:t>
    </dgm:pt>
    <dgm:pt modelId="{417A7A08-490D-42CC-8FE1-C6E2C0AA0A5D}" type="parTrans" cxnId="{67EB30FB-FE72-4C2C-8397-98F33B332A0F}">
      <dgm:prSet/>
      <dgm:spPr/>
      <dgm:t>
        <a:bodyPr/>
        <a:lstStyle/>
        <a:p>
          <a:endParaRPr lang="es-ES">
            <a:solidFill>
              <a:schemeClr val="accent1"/>
            </a:solidFill>
          </a:endParaRPr>
        </a:p>
      </dgm:t>
    </dgm:pt>
    <dgm:pt modelId="{FCB183C1-85BA-4BA8-8368-B805387CA4E0}" type="sibTrans" cxnId="{67EB30FB-FE72-4C2C-8397-98F33B332A0F}">
      <dgm:prSet/>
      <dgm:spPr/>
      <dgm:t>
        <a:bodyPr/>
        <a:lstStyle/>
        <a:p>
          <a:endParaRPr lang="es-ES">
            <a:solidFill>
              <a:schemeClr val="accent1"/>
            </a:solidFill>
          </a:endParaRPr>
        </a:p>
      </dgm:t>
    </dgm:pt>
    <dgm:pt modelId="{E688F231-A702-468D-85FE-980E40F64D55}">
      <dgm:prSet/>
      <dgm:spPr/>
      <dgm:t>
        <a:bodyPr/>
        <a:lstStyle/>
        <a:p>
          <a:pPr rtl="0"/>
          <a:r>
            <a:rPr lang="es-ES" b="0" dirty="0" smtClean="0">
              <a:solidFill>
                <a:schemeClr val="tx2"/>
              </a:solidFill>
            </a:rPr>
            <a:t>Problema creciente de incidencia</a:t>
          </a:r>
          <a:r>
            <a:rPr lang="es-ES" b="0" dirty="0" smtClean="0">
              <a:solidFill>
                <a:schemeClr val="accent1"/>
              </a:solidFill>
            </a:rPr>
            <a:t>:  varones HSH</a:t>
          </a:r>
          <a:r>
            <a:rPr lang="es-ES" b="1" dirty="0" smtClean="0">
              <a:solidFill>
                <a:schemeClr val="accent1"/>
              </a:solidFill>
            </a:rPr>
            <a:t>.</a:t>
          </a:r>
          <a:endParaRPr lang="es-ES" dirty="0">
            <a:solidFill>
              <a:schemeClr val="accent1"/>
            </a:solidFill>
          </a:endParaRPr>
        </a:p>
      </dgm:t>
    </dgm:pt>
    <dgm:pt modelId="{8FEE6D20-A9AC-4AB1-85C9-AC97E4469C26}" type="parTrans" cxnId="{0D8BE82B-22F6-4CAE-B2BE-7021E7AC1600}">
      <dgm:prSet/>
      <dgm:spPr/>
      <dgm:t>
        <a:bodyPr/>
        <a:lstStyle/>
        <a:p>
          <a:endParaRPr lang="es-ES">
            <a:solidFill>
              <a:schemeClr val="accent1"/>
            </a:solidFill>
          </a:endParaRPr>
        </a:p>
      </dgm:t>
    </dgm:pt>
    <dgm:pt modelId="{16CA9B00-3B42-4B82-AC10-99DE74FFF625}" type="sibTrans" cxnId="{0D8BE82B-22F6-4CAE-B2BE-7021E7AC1600}">
      <dgm:prSet/>
      <dgm:spPr/>
      <dgm:t>
        <a:bodyPr/>
        <a:lstStyle/>
        <a:p>
          <a:endParaRPr lang="es-ES">
            <a:solidFill>
              <a:schemeClr val="accent1"/>
            </a:solidFill>
          </a:endParaRPr>
        </a:p>
      </dgm:t>
    </dgm:pt>
    <dgm:pt modelId="{27FB2E64-1FAB-4399-B5D2-A04EFDE5D5B1}" type="pres">
      <dgm:prSet presAssocID="{39D6F01A-283E-449D-9E73-170D33E9851D}" presName="Name0" presStyleCnt="0">
        <dgm:presLayoutVars>
          <dgm:dir/>
          <dgm:resizeHandles val="exact"/>
        </dgm:presLayoutVars>
      </dgm:prSet>
      <dgm:spPr/>
      <dgm:t>
        <a:bodyPr/>
        <a:lstStyle/>
        <a:p>
          <a:endParaRPr lang="es-ES"/>
        </a:p>
      </dgm:t>
    </dgm:pt>
    <dgm:pt modelId="{E2E80C76-015C-4AFA-AEE0-CF28CB1058D2}" type="pres">
      <dgm:prSet presAssocID="{8E6FA0D7-B405-494C-A1CC-D0973C636CA3}" presName="composite" presStyleCnt="0"/>
      <dgm:spPr/>
    </dgm:pt>
    <dgm:pt modelId="{0FDBB577-66DE-44E2-A0FF-760D54D8A950}" type="pres">
      <dgm:prSet presAssocID="{8E6FA0D7-B405-494C-A1CC-D0973C636CA3}" presName="rect1" presStyleLbl="trAlignAcc1" presStyleIdx="0" presStyleCnt="5">
        <dgm:presLayoutVars>
          <dgm:bulletEnabled val="1"/>
        </dgm:presLayoutVars>
      </dgm:prSet>
      <dgm:spPr/>
      <dgm:t>
        <a:bodyPr/>
        <a:lstStyle/>
        <a:p>
          <a:endParaRPr lang="es-ES"/>
        </a:p>
      </dgm:t>
    </dgm:pt>
    <dgm:pt modelId="{A68DDF50-D43D-4B8B-BDE0-8A4AC80438CB}" type="pres">
      <dgm:prSet presAssocID="{8E6FA0D7-B405-494C-A1CC-D0973C636CA3}" presName="rect2" presStyleLbl="fgImgPlace1" presStyleIdx="0" presStyleCnt="5"/>
      <dgm:spPr>
        <a:blipFill rotWithShape="1">
          <a:blip xmlns:r="http://schemas.openxmlformats.org/officeDocument/2006/relationships" r:embed="rId1"/>
          <a:stretch>
            <a:fillRect/>
          </a:stretch>
        </a:blipFill>
      </dgm:spPr>
    </dgm:pt>
    <dgm:pt modelId="{E7C60C68-F9D1-4DD4-BAFA-168618F2B4C6}" type="pres">
      <dgm:prSet presAssocID="{5AFDB426-24F7-4352-956C-99A060BABE6C}" presName="sibTrans" presStyleCnt="0"/>
      <dgm:spPr/>
    </dgm:pt>
    <dgm:pt modelId="{AFDCCECC-6E5E-42D7-AEB8-9E0113DBC903}" type="pres">
      <dgm:prSet presAssocID="{4568B70B-F89A-4C3E-983E-551A10B0D28F}" presName="composite" presStyleCnt="0"/>
      <dgm:spPr/>
    </dgm:pt>
    <dgm:pt modelId="{D63B6274-FDFE-446A-9E82-502D953F2AA7}" type="pres">
      <dgm:prSet presAssocID="{4568B70B-F89A-4C3E-983E-551A10B0D28F}" presName="rect1" presStyleLbl="trAlignAcc1" presStyleIdx="1" presStyleCnt="5">
        <dgm:presLayoutVars>
          <dgm:bulletEnabled val="1"/>
        </dgm:presLayoutVars>
      </dgm:prSet>
      <dgm:spPr/>
      <dgm:t>
        <a:bodyPr/>
        <a:lstStyle/>
        <a:p>
          <a:endParaRPr lang="es-ES"/>
        </a:p>
      </dgm:t>
    </dgm:pt>
    <dgm:pt modelId="{51DEBF74-4CED-464E-BBD6-1E49F2647C5F}" type="pres">
      <dgm:prSet presAssocID="{4568B70B-F89A-4C3E-983E-551A10B0D28F}" presName="rect2" presStyleLbl="fgImgPlace1" presStyleIdx="1" presStyleCnt="5"/>
      <dgm:spPr>
        <a:blipFill rotWithShape="1">
          <a:blip xmlns:r="http://schemas.openxmlformats.org/officeDocument/2006/relationships" r:embed="rId2"/>
          <a:stretch>
            <a:fillRect/>
          </a:stretch>
        </a:blipFill>
      </dgm:spPr>
    </dgm:pt>
    <dgm:pt modelId="{F1626C11-4D21-4C35-912F-F3B5B22F8669}" type="pres">
      <dgm:prSet presAssocID="{D4F19E0D-DFED-4154-91C7-AF8F2FE1F819}" presName="sibTrans" presStyleCnt="0"/>
      <dgm:spPr/>
    </dgm:pt>
    <dgm:pt modelId="{02F55A48-C312-43C5-9271-BB327C4262F1}" type="pres">
      <dgm:prSet presAssocID="{2D0A6D8B-71C7-4AD4-B673-5CADDF73EAD1}" presName="composite" presStyleCnt="0"/>
      <dgm:spPr/>
    </dgm:pt>
    <dgm:pt modelId="{9AAF5842-759C-48B6-82B0-E12D049EBCBA}" type="pres">
      <dgm:prSet presAssocID="{2D0A6D8B-71C7-4AD4-B673-5CADDF73EAD1}" presName="rect1" presStyleLbl="trAlignAcc1" presStyleIdx="2" presStyleCnt="5">
        <dgm:presLayoutVars>
          <dgm:bulletEnabled val="1"/>
        </dgm:presLayoutVars>
      </dgm:prSet>
      <dgm:spPr/>
      <dgm:t>
        <a:bodyPr/>
        <a:lstStyle/>
        <a:p>
          <a:endParaRPr lang="es-ES"/>
        </a:p>
      </dgm:t>
    </dgm:pt>
    <dgm:pt modelId="{6086D48D-6F1F-4804-9BC4-FAF36A94D88B}" type="pres">
      <dgm:prSet presAssocID="{2D0A6D8B-71C7-4AD4-B673-5CADDF73EAD1}" presName="rect2" presStyleLbl="fgImgPlace1" presStyleIdx="2" presStyleCnt="5"/>
      <dgm:spPr>
        <a:blipFill rotWithShape="1">
          <a:blip xmlns:r="http://schemas.openxmlformats.org/officeDocument/2006/relationships" r:embed="rId3"/>
          <a:stretch>
            <a:fillRect/>
          </a:stretch>
        </a:blipFill>
      </dgm:spPr>
    </dgm:pt>
    <dgm:pt modelId="{376EA16A-C25A-4506-9952-82BF11A9ABBC}" type="pres">
      <dgm:prSet presAssocID="{40D3EBA3-FCFB-41E4-A899-8B66BCD8C33C}" presName="sibTrans" presStyleCnt="0"/>
      <dgm:spPr/>
    </dgm:pt>
    <dgm:pt modelId="{AB8D091B-B479-44DD-B21F-8B962A446767}" type="pres">
      <dgm:prSet presAssocID="{25DAB089-EA65-4C74-8A07-1404EAD5F38C}" presName="composite" presStyleCnt="0"/>
      <dgm:spPr/>
    </dgm:pt>
    <dgm:pt modelId="{4FE4F6D3-0D03-42C3-8CBB-A06EA9F9CB04}" type="pres">
      <dgm:prSet presAssocID="{25DAB089-EA65-4C74-8A07-1404EAD5F38C}" presName="rect1" presStyleLbl="trAlignAcc1" presStyleIdx="3" presStyleCnt="5">
        <dgm:presLayoutVars>
          <dgm:bulletEnabled val="1"/>
        </dgm:presLayoutVars>
      </dgm:prSet>
      <dgm:spPr/>
      <dgm:t>
        <a:bodyPr/>
        <a:lstStyle/>
        <a:p>
          <a:endParaRPr lang="es-ES"/>
        </a:p>
      </dgm:t>
    </dgm:pt>
    <dgm:pt modelId="{1CA4A8E2-0422-46FA-8BE0-ADD5C0E093DB}" type="pres">
      <dgm:prSet presAssocID="{25DAB089-EA65-4C74-8A07-1404EAD5F38C}" presName="rect2" presStyleLbl="fgImgPlace1" presStyleIdx="3" presStyleCnt="5"/>
      <dgm:spPr>
        <a:blipFill rotWithShape="1">
          <a:blip xmlns:r="http://schemas.openxmlformats.org/officeDocument/2006/relationships" r:embed="rId4"/>
          <a:stretch>
            <a:fillRect/>
          </a:stretch>
        </a:blipFill>
      </dgm:spPr>
    </dgm:pt>
    <dgm:pt modelId="{EC038D4D-5E76-4E1E-A40E-7998E0EADCEA}" type="pres">
      <dgm:prSet presAssocID="{FCB183C1-85BA-4BA8-8368-B805387CA4E0}" presName="sibTrans" presStyleCnt="0"/>
      <dgm:spPr/>
    </dgm:pt>
    <dgm:pt modelId="{B9B6DBFF-11F1-4F6D-BDB0-F309B35B31C6}" type="pres">
      <dgm:prSet presAssocID="{E688F231-A702-468D-85FE-980E40F64D55}" presName="composite" presStyleCnt="0"/>
      <dgm:spPr/>
    </dgm:pt>
    <dgm:pt modelId="{EF2DE145-0C58-4FDB-8B81-F73EF5377909}" type="pres">
      <dgm:prSet presAssocID="{E688F231-A702-468D-85FE-980E40F64D55}" presName="rect1" presStyleLbl="trAlignAcc1" presStyleIdx="4" presStyleCnt="5">
        <dgm:presLayoutVars>
          <dgm:bulletEnabled val="1"/>
        </dgm:presLayoutVars>
      </dgm:prSet>
      <dgm:spPr/>
      <dgm:t>
        <a:bodyPr/>
        <a:lstStyle/>
        <a:p>
          <a:endParaRPr lang="es-ES"/>
        </a:p>
      </dgm:t>
    </dgm:pt>
    <dgm:pt modelId="{B7D48FCB-7786-4B50-BFCF-D6B351C456F4}" type="pres">
      <dgm:prSet presAssocID="{E688F231-A702-468D-85FE-980E40F64D55}" presName="rect2" presStyleLbl="fgImgPlace1" presStyleIdx="4" presStyleCnt="5"/>
      <dgm:spPr>
        <a:blipFill rotWithShape="1">
          <a:blip xmlns:r="http://schemas.openxmlformats.org/officeDocument/2006/relationships" r:embed="rId5"/>
          <a:stretch>
            <a:fillRect/>
          </a:stretch>
        </a:blipFill>
      </dgm:spPr>
    </dgm:pt>
  </dgm:ptLst>
  <dgm:cxnLst>
    <dgm:cxn modelId="{8DD99A8A-AA6C-41CE-9FE2-BE203FF23343}" type="presOf" srcId="{E688F231-A702-468D-85FE-980E40F64D55}" destId="{EF2DE145-0C58-4FDB-8B81-F73EF5377909}" srcOrd="0" destOrd="0" presId="urn:microsoft.com/office/officeart/2008/layout/PictureStrips"/>
    <dgm:cxn modelId="{F93CA91B-6CF6-4C88-ADCF-7AD1BD7AACAA}" srcId="{39D6F01A-283E-449D-9E73-170D33E9851D}" destId="{4568B70B-F89A-4C3E-983E-551A10B0D28F}" srcOrd="1" destOrd="0" parTransId="{E03E9565-4A4E-435E-9E69-3B6A65F9C905}" sibTransId="{D4F19E0D-DFED-4154-91C7-AF8F2FE1F819}"/>
    <dgm:cxn modelId="{B6CAD685-A8C9-4F09-B607-67C92D7FD0F8}" srcId="{39D6F01A-283E-449D-9E73-170D33E9851D}" destId="{8E6FA0D7-B405-494C-A1CC-D0973C636CA3}" srcOrd="0" destOrd="0" parTransId="{D6703E5C-A944-4C44-905B-88886080A400}" sibTransId="{5AFDB426-24F7-4352-956C-99A060BABE6C}"/>
    <dgm:cxn modelId="{22D85BC6-AA2F-42A6-B196-35401E5F431C}" type="presOf" srcId="{8E6FA0D7-B405-494C-A1CC-D0973C636CA3}" destId="{0FDBB577-66DE-44E2-A0FF-760D54D8A950}" srcOrd="0" destOrd="0" presId="urn:microsoft.com/office/officeart/2008/layout/PictureStrips"/>
    <dgm:cxn modelId="{537661DC-3D9A-456E-9C21-A3A5A1E223D3}" type="presOf" srcId="{2D0A6D8B-71C7-4AD4-B673-5CADDF73EAD1}" destId="{9AAF5842-759C-48B6-82B0-E12D049EBCBA}" srcOrd="0" destOrd="0" presId="urn:microsoft.com/office/officeart/2008/layout/PictureStrips"/>
    <dgm:cxn modelId="{67EB30FB-FE72-4C2C-8397-98F33B332A0F}" srcId="{39D6F01A-283E-449D-9E73-170D33E9851D}" destId="{25DAB089-EA65-4C74-8A07-1404EAD5F38C}" srcOrd="3" destOrd="0" parTransId="{417A7A08-490D-42CC-8FE1-C6E2C0AA0A5D}" sibTransId="{FCB183C1-85BA-4BA8-8368-B805387CA4E0}"/>
    <dgm:cxn modelId="{E9947412-2953-4E74-BB24-B878786797A9}" srcId="{39D6F01A-283E-449D-9E73-170D33E9851D}" destId="{2D0A6D8B-71C7-4AD4-B673-5CADDF73EAD1}" srcOrd="2" destOrd="0" parTransId="{05ED7206-95F3-4EB3-8580-49275CE8404E}" sibTransId="{40D3EBA3-FCFB-41E4-A899-8B66BCD8C33C}"/>
    <dgm:cxn modelId="{E72C6256-25BB-4E44-A764-7E4F12AA9F49}" type="presOf" srcId="{25DAB089-EA65-4C74-8A07-1404EAD5F38C}" destId="{4FE4F6D3-0D03-42C3-8CBB-A06EA9F9CB04}" srcOrd="0" destOrd="0" presId="urn:microsoft.com/office/officeart/2008/layout/PictureStrips"/>
    <dgm:cxn modelId="{B160C6A8-A582-4987-AE89-C8CAFE648275}" type="presOf" srcId="{4568B70B-F89A-4C3E-983E-551A10B0D28F}" destId="{D63B6274-FDFE-446A-9E82-502D953F2AA7}" srcOrd="0" destOrd="0" presId="urn:microsoft.com/office/officeart/2008/layout/PictureStrips"/>
    <dgm:cxn modelId="{0D8BE82B-22F6-4CAE-B2BE-7021E7AC1600}" srcId="{39D6F01A-283E-449D-9E73-170D33E9851D}" destId="{E688F231-A702-468D-85FE-980E40F64D55}" srcOrd="4" destOrd="0" parTransId="{8FEE6D20-A9AC-4AB1-85C9-AC97E4469C26}" sibTransId="{16CA9B00-3B42-4B82-AC10-99DE74FFF625}"/>
    <dgm:cxn modelId="{3757DF96-4363-452B-9364-297A6C2FCDEB}" type="presOf" srcId="{39D6F01A-283E-449D-9E73-170D33E9851D}" destId="{27FB2E64-1FAB-4399-B5D2-A04EFDE5D5B1}" srcOrd="0" destOrd="0" presId="urn:microsoft.com/office/officeart/2008/layout/PictureStrips"/>
    <dgm:cxn modelId="{7A82C718-14C0-4DE7-B730-8ADA23486779}" type="presParOf" srcId="{27FB2E64-1FAB-4399-B5D2-A04EFDE5D5B1}" destId="{E2E80C76-015C-4AFA-AEE0-CF28CB1058D2}" srcOrd="0" destOrd="0" presId="urn:microsoft.com/office/officeart/2008/layout/PictureStrips"/>
    <dgm:cxn modelId="{749CA16D-7176-4D73-AAF5-86E5657F9DD7}" type="presParOf" srcId="{E2E80C76-015C-4AFA-AEE0-CF28CB1058D2}" destId="{0FDBB577-66DE-44E2-A0FF-760D54D8A950}" srcOrd="0" destOrd="0" presId="urn:microsoft.com/office/officeart/2008/layout/PictureStrips"/>
    <dgm:cxn modelId="{42F5026C-E229-4E9A-BA52-C418BF38FDCE}" type="presParOf" srcId="{E2E80C76-015C-4AFA-AEE0-CF28CB1058D2}" destId="{A68DDF50-D43D-4B8B-BDE0-8A4AC80438CB}" srcOrd="1" destOrd="0" presId="urn:microsoft.com/office/officeart/2008/layout/PictureStrips"/>
    <dgm:cxn modelId="{79C564FA-2B06-4DD7-91F6-E50B6AA5EDB5}" type="presParOf" srcId="{27FB2E64-1FAB-4399-B5D2-A04EFDE5D5B1}" destId="{E7C60C68-F9D1-4DD4-BAFA-168618F2B4C6}" srcOrd="1" destOrd="0" presId="urn:microsoft.com/office/officeart/2008/layout/PictureStrips"/>
    <dgm:cxn modelId="{E9DA1639-B5B6-4F70-BBDB-62C615C2EC0A}" type="presParOf" srcId="{27FB2E64-1FAB-4399-B5D2-A04EFDE5D5B1}" destId="{AFDCCECC-6E5E-42D7-AEB8-9E0113DBC903}" srcOrd="2" destOrd="0" presId="urn:microsoft.com/office/officeart/2008/layout/PictureStrips"/>
    <dgm:cxn modelId="{74A2F0EC-B7CD-42AB-AF8E-9746DA016A1A}" type="presParOf" srcId="{AFDCCECC-6E5E-42D7-AEB8-9E0113DBC903}" destId="{D63B6274-FDFE-446A-9E82-502D953F2AA7}" srcOrd="0" destOrd="0" presId="urn:microsoft.com/office/officeart/2008/layout/PictureStrips"/>
    <dgm:cxn modelId="{C40C71ED-3713-4405-AFA4-16BD19DCA887}" type="presParOf" srcId="{AFDCCECC-6E5E-42D7-AEB8-9E0113DBC903}" destId="{51DEBF74-4CED-464E-BBD6-1E49F2647C5F}" srcOrd="1" destOrd="0" presId="urn:microsoft.com/office/officeart/2008/layout/PictureStrips"/>
    <dgm:cxn modelId="{6716F286-B6C8-48B7-9D2E-DAA16305194A}" type="presParOf" srcId="{27FB2E64-1FAB-4399-B5D2-A04EFDE5D5B1}" destId="{F1626C11-4D21-4C35-912F-F3B5B22F8669}" srcOrd="3" destOrd="0" presId="urn:microsoft.com/office/officeart/2008/layout/PictureStrips"/>
    <dgm:cxn modelId="{3E0C7028-754E-4AF3-8AFE-2866FA6F734F}" type="presParOf" srcId="{27FB2E64-1FAB-4399-B5D2-A04EFDE5D5B1}" destId="{02F55A48-C312-43C5-9271-BB327C4262F1}" srcOrd="4" destOrd="0" presId="urn:microsoft.com/office/officeart/2008/layout/PictureStrips"/>
    <dgm:cxn modelId="{3B501EE3-67A3-475F-BBA1-5078AA040B70}" type="presParOf" srcId="{02F55A48-C312-43C5-9271-BB327C4262F1}" destId="{9AAF5842-759C-48B6-82B0-E12D049EBCBA}" srcOrd="0" destOrd="0" presId="urn:microsoft.com/office/officeart/2008/layout/PictureStrips"/>
    <dgm:cxn modelId="{00912BC9-DAFF-45AA-8BB0-71DD6CA1FE16}" type="presParOf" srcId="{02F55A48-C312-43C5-9271-BB327C4262F1}" destId="{6086D48D-6F1F-4804-9BC4-FAF36A94D88B}" srcOrd="1" destOrd="0" presId="urn:microsoft.com/office/officeart/2008/layout/PictureStrips"/>
    <dgm:cxn modelId="{420A6BE6-427B-4735-976A-ACF0AB586B5B}" type="presParOf" srcId="{27FB2E64-1FAB-4399-B5D2-A04EFDE5D5B1}" destId="{376EA16A-C25A-4506-9952-82BF11A9ABBC}" srcOrd="5" destOrd="0" presId="urn:microsoft.com/office/officeart/2008/layout/PictureStrips"/>
    <dgm:cxn modelId="{49379211-FD90-487C-8FE6-B09255D2ECE7}" type="presParOf" srcId="{27FB2E64-1FAB-4399-B5D2-A04EFDE5D5B1}" destId="{AB8D091B-B479-44DD-B21F-8B962A446767}" srcOrd="6" destOrd="0" presId="urn:microsoft.com/office/officeart/2008/layout/PictureStrips"/>
    <dgm:cxn modelId="{9B5982C2-33B8-4BC8-8B9E-51DFB207D352}" type="presParOf" srcId="{AB8D091B-B479-44DD-B21F-8B962A446767}" destId="{4FE4F6D3-0D03-42C3-8CBB-A06EA9F9CB04}" srcOrd="0" destOrd="0" presId="urn:microsoft.com/office/officeart/2008/layout/PictureStrips"/>
    <dgm:cxn modelId="{A468B03F-ACC3-489E-9D9A-8FFA8DCBCE30}" type="presParOf" srcId="{AB8D091B-B479-44DD-B21F-8B962A446767}" destId="{1CA4A8E2-0422-46FA-8BE0-ADD5C0E093DB}" srcOrd="1" destOrd="0" presId="urn:microsoft.com/office/officeart/2008/layout/PictureStrips"/>
    <dgm:cxn modelId="{778DD116-29F0-4554-B5A3-4CD64AB07E20}" type="presParOf" srcId="{27FB2E64-1FAB-4399-B5D2-A04EFDE5D5B1}" destId="{EC038D4D-5E76-4E1E-A40E-7998E0EADCEA}" srcOrd="7" destOrd="0" presId="urn:microsoft.com/office/officeart/2008/layout/PictureStrips"/>
    <dgm:cxn modelId="{7EBC7AB0-1C28-488D-BB60-6FA7DD22DF2D}" type="presParOf" srcId="{27FB2E64-1FAB-4399-B5D2-A04EFDE5D5B1}" destId="{B9B6DBFF-11F1-4F6D-BDB0-F309B35B31C6}" srcOrd="8" destOrd="0" presId="urn:microsoft.com/office/officeart/2008/layout/PictureStrips"/>
    <dgm:cxn modelId="{3C7EA98A-9D2E-4950-9704-6CBD2F67E1B7}" type="presParOf" srcId="{B9B6DBFF-11F1-4F6D-BDB0-F309B35B31C6}" destId="{EF2DE145-0C58-4FDB-8B81-F73EF5377909}" srcOrd="0" destOrd="0" presId="urn:microsoft.com/office/officeart/2008/layout/PictureStrips"/>
    <dgm:cxn modelId="{457C045E-78FE-4F81-BCBB-619126BBAB7C}" type="presParOf" srcId="{B9B6DBFF-11F1-4F6D-BDB0-F309B35B31C6}" destId="{B7D48FCB-7786-4B50-BFCF-D6B351C456F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31064-275D-4D9B-909D-B066E2AEC114}"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es-ES"/>
        </a:p>
      </dgm:t>
    </dgm:pt>
    <dgm:pt modelId="{A95A94A1-7797-4A24-B78F-5D67432A7F1E}">
      <dgm:prSet custT="1"/>
      <dgm:spPr/>
      <dgm:t>
        <a:bodyPr/>
        <a:lstStyle/>
        <a:p>
          <a:pPr rtl="0"/>
          <a:r>
            <a:rPr lang="es-ES" sz="2000" b="0" dirty="0" smtClean="0">
              <a:solidFill>
                <a:srgbClr val="C00000"/>
              </a:solidFill>
            </a:rPr>
            <a:t>Hepatitis aguda </a:t>
          </a:r>
          <a:r>
            <a:rPr lang="es-ES" sz="2000" dirty="0" smtClean="0">
              <a:solidFill>
                <a:srgbClr val="004586"/>
              </a:solidFill>
            </a:rPr>
            <a:t>por VHC</a:t>
          </a:r>
          <a:endParaRPr lang="es-ES" sz="2000" dirty="0">
            <a:solidFill>
              <a:srgbClr val="004586"/>
            </a:solidFill>
          </a:endParaRPr>
        </a:p>
      </dgm:t>
    </dgm:pt>
    <dgm:pt modelId="{71708FD4-2EC6-4673-9E80-85B055B5F844}" type="parTrans" cxnId="{DAD1C0AD-AF7C-4F75-BD7C-DA904C4CC89F}">
      <dgm:prSet/>
      <dgm:spPr/>
      <dgm:t>
        <a:bodyPr/>
        <a:lstStyle/>
        <a:p>
          <a:endParaRPr lang="es-ES" sz="2000"/>
        </a:p>
      </dgm:t>
    </dgm:pt>
    <dgm:pt modelId="{DC496434-AC87-4C34-94F4-FEF46EBF15B8}" type="sibTrans" cxnId="{DAD1C0AD-AF7C-4F75-BD7C-DA904C4CC89F}">
      <dgm:prSet/>
      <dgm:spPr/>
      <dgm:t>
        <a:bodyPr/>
        <a:lstStyle/>
        <a:p>
          <a:endParaRPr lang="es-ES" sz="2000"/>
        </a:p>
      </dgm:t>
    </dgm:pt>
    <dgm:pt modelId="{01E98FBF-7923-44BE-9970-6E45CE10AC26}">
      <dgm:prSet custT="1"/>
      <dgm:spPr/>
      <dgm:t>
        <a:bodyPr/>
        <a:lstStyle/>
        <a:p>
          <a:pPr rtl="0"/>
          <a:r>
            <a:rPr lang="es-ES" sz="2000" b="0" dirty="0" smtClean="0">
              <a:solidFill>
                <a:srgbClr val="004586"/>
              </a:solidFill>
            </a:rPr>
            <a:t>Hepatitis crónica por VHC al </a:t>
          </a:r>
          <a:r>
            <a:rPr lang="es-ES" sz="2000" b="0" dirty="0" smtClean="0">
              <a:solidFill>
                <a:srgbClr val="C00000"/>
              </a:solidFill>
            </a:rPr>
            <a:t>confirmarse el diagnóstico</a:t>
          </a:r>
          <a:endParaRPr lang="es-ES" sz="2000" b="0" dirty="0">
            <a:solidFill>
              <a:srgbClr val="C00000"/>
            </a:solidFill>
          </a:endParaRPr>
        </a:p>
      </dgm:t>
    </dgm:pt>
    <dgm:pt modelId="{4BE5195E-D3C5-419A-9311-AFDDD4FAFE9B}" type="parTrans" cxnId="{CA46609A-771B-4839-AB03-509F260EB77B}">
      <dgm:prSet/>
      <dgm:spPr/>
      <dgm:t>
        <a:bodyPr/>
        <a:lstStyle/>
        <a:p>
          <a:endParaRPr lang="es-ES" sz="2000"/>
        </a:p>
      </dgm:t>
    </dgm:pt>
    <dgm:pt modelId="{D52DEC06-888C-4DEF-BD28-4AF57D9AB13A}" type="sibTrans" cxnId="{CA46609A-771B-4839-AB03-509F260EB77B}">
      <dgm:prSet/>
      <dgm:spPr/>
      <dgm:t>
        <a:bodyPr/>
        <a:lstStyle/>
        <a:p>
          <a:endParaRPr lang="es-ES" sz="2000"/>
        </a:p>
      </dgm:t>
    </dgm:pt>
    <dgm:pt modelId="{8636F940-17FC-4E0B-8CBF-D76D0916E011}">
      <dgm:prSet custT="1"/>
      <dgm:spPr/>
      <dgm:t>
        <a:bodyPr/>
        <a:lstStyle/>
        <a:p>
          <a:pPr rtl="0"/>
          <a:r>
            <a:rPr lang="es-ES" sz="2000" b="0" dirty="0" smtClean="0">
              <a:solidFill>
                <a:srgbClr val="004586"/>
              </a:solidFill>
            </a:rPr>
            <a:t>Hepatitis crónica  por VHC </a:t>
          </a:r>
          <a:r>
            <a:rPr lang="es-ES" sz="2000" b="0" dirty="0" smtClean="0">
              <a:solidFill>
                <a:srgbClr val="C00000"/>
              </a:solidFill>
            </a:rPr>
            <a:t>previamente diagnosticada sin seguimiento</a:t>
          </a:r>
          <a:r>
            <a:rPr lang="es-ES" sz="2000" b="0" dirty="0" smtClean="0">
              <a:solidFill>
                <a:srgbClr val="004586"/>
              </a:solidFill>
            </a:rPr>
            <a:t> en Atención Especializada</a:t>
          </a:r>
          <a:endParaRPr lang="es-ES" sz="2000" b="0" dirty="0">
            <a:solidFill>
              <a:srgbClr val="004586"/>
            </a:solidFill>
          </a:endParaRPr>
        </a:p>
      </dgm:t>
    </dgm:pt>
    <dgm:pt modelId="{EE1D6863-61EC-4C4D-963A-26EDF5B54446}" type="parTrans" cxnId="{6BEAA903-AC8A-462E-96E1-9680A861EFFE}">
      <dgm:prSet/>
      <dgm:spPr/>
      <dgm:t>
        <a:bodyPr/>
        <a:lstStyle/>
        <a:p>
          <a:endParaRPr lang="es-ES" sz="2000"/>
        </a:p>
      </dgm:t>
    </dgm:pt>
    <dgm:pt modelId="{3F388809-CCC8-4191-B7BE-1E9FD0A3E23C}" type="sibTrans" cxnId="{6BEAA903-AC8A-462E-96E1-9680A861EFFE}">
      <dgm:prSet/>
      <dgm:spPr/>
      <dgm:t>
        <a:bodyPr/>
        <a:lstStyle/>
        <a:p>
          <a:endParaRPr lang="es-ES" sz="2000"/>
        </a:p>
      </dgm:t>
    </dgm:pt>
    <dgm:pt modelId="{02ED90E7-6F05-49AB-B8DD-0241D6529907}">
      <dgm:prSet custT="1"/>
      <dgm:spPr/>
      <dgm:t>
        <a:bodyPr/>
        <a:lstStyle/>
        <a:p>
          <a:pPr rtl="0"/>
          <a:r>
            <a:rPr lang="es-ES" sz="2000" b="0" dirty="0" smtClean="0">
              <a:solidFill>
                <a:srgbClr val="C00000"/>
              </a:solidFill>
            </a:rPr>
            <a:t>Cirrosis por VHC </a:t>
          </a:r>
          <a:r>
            <a:rPr lang="es-ES" sz="2000" dirty="0" smtClean="0">
              <a:solidFill>
                <a:srgbClr val="004586"/>
              </a:solidFill>
            </a:rPr>
            <a:t>compensada o descompensada</a:t>
          </a:r>
          <a:endParaRPr lang="es-ES" sz="2000" dirty="0">
            <a:solidFill>
              <a:srgbClr val="004586"/>
            </a:solidFill>
          </a:endParaRPr>
        </a:p>
      </dgm:t>
    </dgm:pt>
    <dgm:pt modelId="{47B4CA56-2EED-431F-9E44-CF1325CEC940}" type="parTrans" cxnId="{542FEA4E-E1C4-4356-96B0-72EB45F6D36E}">
      <dgm:prSet/>
      <dgm:spPr/>
      <dgm:t>
        <a:bodyPr/>
        <a:lstStyle/>
        <a:p>
          <a:endParaRPr lang="es-ES" sz="2000"/>
        </a:p>
      </dgm:t>
    </dgm:pt>
    <dgm:pt modelId="{BF5C2572-F1B9-454B-8957-B8E3C763CDAD}" type="sibTrans" cxnId="{542FEA4E-E1C4-4356-96B0-72EB45F6D36E}">
      <dgm:prSet/>
      <dgm:spPr/>
      <dgm:t>
        <a:bodyPr/>
        <a:lstStyle/>
        <a:p>
          <a:endParaRPr lang="es-ES" sz="2000"/>
        </a:p>
      </dgm:t>
    </dgm:pt>
    <dgm:pt modelId="{131F2C71-DCF2-4D68-9D8B-3970195D1115}" type="pres">
      <dgm:prSet presAssocID="{DFE31064-275D-4D9B-909D-B066E2AEC114}" presName="Name0" presStyleCnt="0">
        <dgm:presLayoutVars>
          <dgm:dir/>
          <dgm:resizeHandles val="exact"/>
        </dgm:presLayoutVars>
      </dgm:prSet>
      <dgm:spPr/>
      <dgm:t>
        <a:bodyPr/>
        <a:lstStyle/>
        <a:p>
          <a:endParaRPr lang="es-ES"/>
        </a:p>
      </dgm:t>
    </dgm:pt>
    <dgm:pt modelId="{D121DBE5-134C-47E9-AB11-001DEE29AE9B}" type="pres">
      <dgm:prSet presAssocID="{DFE31064-275D-4D9B-909D-B066E2AEC114}" presName="arrow" presStyleLbl="bgShp" presStyleIdx="0" presStyleCnt="1"/>
      <dgm:spPr>
        <a:gradFill flip="none" rotWithShape="0">
          <a:gsLst>
            <a:gs pos="0">
              <a:schemeClr val="accent1">
                <a:lumMod val="0"/>
                <a:lumOff val="100000"/>
              </a:schemeClr>
            </a:gs>
            <a:gs pos="13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s-ES"/>
        </a:p>
      </dgm:t>
    </dgm:pt>
    <dgm:pt modelId="{CD59C63D-CD5D-400F-A924-47A247D79609}" type="pres">
      <dgm:prSet presAssocID="{DFE31064-275D-4D9B-909D-B066E2AEC114}" presName="points" presStyleCnt="0"/>
      <dgm:spPr/>
    </dgm:pt>
    <dgm:pt modelId="{88FB4E09-3AD1-4AE9-9CED-FAC1AF48DBB8}" type="pres">
      <dgm:prSet presAssocID="{A95A94A1-7797-4A24-B78F-5D67432A7F1E}" presName="compositeA" presStyleCnt="0"/>
      <dgm:spPr/>
    </dgm:pt>
    <dgm:pt modelId="{89DD74FF-F99D-4885-9B71-7B50ABFB2055}" type="pres">
      <dgm:prSet presAssocID="{A95A94A1-7797-4A24-B78F-5D67432A7F1E}" presName="textA" presStyleLbl="revTx" presStyleIdx="0" presStyleCnt="4">
        <dgm:presLayoutVars>
          <dgm:bulletEnabled val="1"/>
        </dgm:presLayoutVars>
      </dgm:prSet>
      <dgm:spPr/>
      <dgm:t>
        <a:bodyPr/>
        <a:lstStyle/>
        <a:p>
          <a:endParaRPr lang="es-ES"/>
        </a:p>
      </dgm:t>
    </dgm:pt>
    <dgm:pt modelId="{BDEB994E-8821-41FB-896A-54A6159706C3}" type="pres">
      <dgm:prSet presAssocID="{A95A94A1-7797-4A24-B78F-5D67432A7F1E}" presName="circleA" presStyleLbl="node1" presStyleIdx="0" presStyleCnt="4"/>
      <dgm:spPr/>
    </dgm:pt>
    <dgm:pt modelId="{4E7B0144-8CFE-43FF-BCC3-E05BB02C92D7}" type="pres">
      <dgm:prSet presAssocID="{A95A94A1-7797-4A24-B78F-5D67432A7F1E}" presName="spaceA" presStyleCnt="0"/>
      <dgm:spPr/>
    </dgm:pt>
    <dgm:pt modelId="{E21E75B4-D740-4A91-8F89-653BBC9C23C8}" type="pres">
      <dgm:prSet presAssocID="{DC496434-AC87-4C34-94F4-FEF46EBF15B8}" presName="space" presStyleCnt="0"/>
      <dgm:spPr/>
    </dgm:pt>
    <dgm:pt modelId="{94564E41-5906-489E-BB25-3852728987DC}" type="pres">
      <dgm:prSet presAssocID="{01E98FBF-7923-44BE-9970-6E45CE10AC26}" presName="compositeB" presStyleCnt="0"/>
      <dgm:spPr/>
    </dgm:pt>
    <dgm:pt modelId="{EB9D786B-BCBC-4E22-A575-9E798559E730}" type="pres">
      <dgm:prSet presAssocID="{01E98FBF-7923-44BE-9970-6E45CE10AC26}" presName="textB" presStyleLbl="revTx" presStyleIdx="1" presStyleCnt="4">
        <dgm:presLayoutVars>
          <dgm:bulletEnabled val="1"/>
        </dgm:presLayoutVars>
      </dgm:prSet>
      <dgm:spPr/>
      <dgm:t>
        <a:bodyPr/>
        <a:lstStyle/>
        <a:p>
          <a:endParaRPr lang="es-ES"/>
        </a:p>
      </dgm:t>
    </dgm:pt>
    <dgm:pt modelId="{0177D982-2CA9-44A1-9A3B-8ED68EB39F27}" type="pres">
      <dgm:prSet presAssocID="{01E98FBF-7923-44BE-9970-6E45CE10AC26}" presName="circleB" presStyleLbl="node1" presStyleIdx="1" presStyleCnt="4"/>
      <dgm:spPr/>
    </dgm:pt>
    <dgm:pt modelId="{6F868015-6E64-46EB-81C3-D5302E79A60A}" type="pres">
      <dgm:prSet presAssocID="{01E98FBF-7923-44BE-9970-6E45CE10AC26}" presName="spaceB" presStyleCnt="0"/>
      <dgm:spPr/>
    </dgm:pt>
    <dgm:pt modelId="{986DB73E-0EDE-4297-B7C8-F0DD3CBB0191}" type="pres">
      <dgm:prSet presAssocID="{D52DEC06-888C-4DEF-BD28-4AF57D9AB13A}" presName="space" presStyleCnt="0"/>
      <dgm:spPr/>
    </dgm:pt>
    <dgm:pt modelId="{F81D0FA3-5498-47BA-9EC6-CEC2A5F5B08C}" type="pres">
      <dgm:prSet presAssocID="{8636F940-17FC-4E0B-8CBF-D76D0916E011}" presName="compositeA" presStyleCnt="0"/>
      <dgm:spPr/>
    </dgm:pt>
    <dgm:pt modelId="{E93FE3EC-7D0E-4A3F-B89A-22FE0A174723}" type="pres">
      <dgm:prSet presAssocID="{8636F940-17FC-4E0B-8CBF-D76D0916E011}" presName="textA" presStyleLbl="revTx" presStyleIdx="2" presStyleCnt="4" custLinFactNeighborX="1049" custLinFactNeighborY="4237">
        <dgm:presLayoutVars>
          <dgm:bulletEnabled val="1"/>
        </dgm:presLayoutVars>
      </dgm:prSet>
      <dgm:spPr/>
      <dgm:t>
        <a:bodyPr/>
        <a:lstStyle/>
        <a:p>
          <a:endParaRPr lang="es-ES"/>
        </a:p>
      </dgm:t>
    </dgm:pt>
    <dgm:pt modelId="{5918F689-16E9-4B50-BF1A-E302BF992413}" type="pres">
      <dgm:prSet presAssocID="{8636F940-17FC-4E0B-8CBF-D76D0916E011}" presName="circleA" presStyleLbl="node1" presStyleIdx="2" presStyleCnt="4"/>
      <dgm:spPr/>
    </dgm:pt>
    <dgm:pt modelId="{623A54B3-0727-4554-919B-4606B5EB367D}" type="pres">
      <dgm:prSet presAssocID="{8636F940-17FC-4E0B-8CBF-D76D0916E011}" presName="spaceA" presStyleCnt="0"/>
      <dgm:spPr/>
    </dgm:pt>
    <dgm:pt modelId="{959E3A30-6D05-4FE7-9886-84B3AF58D742}" type="pres">
      <dgm:prSet presAssocID="{3F388809-CCC8-4191-B7BE-1E9FD0A3E23C}" presName="space" presStyleCnt="0"/>
      <dgm:spPr/>
    </dgm:pt>
    <dgm:pt modelId="{70A437C0-EC61-4889-846A-CF0F9A9132B9}" type="pres">
      <dgm:prSet presAssocID="{02ED90E7-6F05-49AB-B8DD-0241D6529907}" presName="compositeB" presStyleCnt="0"/>
      <dgm:spPr/>
    </dgm:pt>
    <dgm:pt modelId="{4885C58F-3EBE-4B81-9BD8-F4EF6EE63210}" type="pres">
      <dgm:prSet presAssocID="{02ED90E7-6F05-49AB-B8DD-0241D6529907}" presName="textB" presStyleLbl="revTx" presStyleIdx="3" presStyleCnt="4">
        <dgm:presLayoutVars>
          <dgm:bulletEnabled val="1"/>
        </dgm:presLayoutVars>
      </dgm:prSet>
      <dgm:spPr/>
      <dgm:t>
        <a:bodyPr/>
        <a:lstStyle/>
        <a:p>
          <a:endParaRPr lang="es-ES"/>
        </a:p>
      </dgm:t>
    </dgm:pt>
    <dgm:pt modelId="{8AA310EF-17D2-4C48-9DD3-7018F306D18D}" type="pres">
      <dgm:prSet presAssocID="{02ED90E7-6F05-49AB-B8DD-0241D6529907}" presName="circleB" presStyleLbl="node1" presStyleIdx="3" presStyleCnt="4"/>
      <dgm:spPr/>
    </dgm:pt>
    <dgm:pt modelId="{B100AEBE-15B0-4EB0-A930-E8F47E538131}" type="pres">
      <dgm:prSet presAssocID="{02ED90E7-6F05-49AB-B8DD-0241D6529907}" presName="spaceB" presStyleCnt="0"/>
      <dgm:spPr/>
    </dgm:pt>
  </dgm:ptLst>
  <dgm:cxnLst>
    <dgm:cxn modelId="{CA46609A-771B-4839-AB03-509F260EB77B}" srcId="{DFE31064-275D-4D9B-909D-B066E2AEC114}" destId="{01E98FBF-7923-44BE-9970-6E45CE10AC26}" srcOrd="1" destOrd="0" parTransId="{4BE5195E-D3C5-419A-9311-AFDDD4FAFE9B}" sibTransId="{D52DEC06-888C-4DEF-BD28-4AF57D9AB13A}"/>
    <dgm:cxn modelId="{6BEAA903-AC8A-462E-96E1-9680A861EFFE}" srcId="{DFE31064-275D-4D9B-909D-B066E2AEC114}" destId="{8636F940-17FC-4E0B-8CBF-D76D0916E011}" srcOrd="2" destOrd="0" parTransId="{EE1D6863-61EC-4C4D-963A-26EDF5B54446}" sibTransId="{3F388809-CCC8-4191-B7BE-1E9FD0A3E23C}"/>
    <dgm:cxn modelId="{3E95394E-E95E-4B22-8AEF-848691AB7C21}" type="presOf" srcId="{A95A94A1-7797-4A24-B78F-5D67432A7F1E}" destId="{89DD74FF-F99D-4885-9B71-7B50ABFB2055}" srcOrd="0" destOrd="0" presId="urn:microsoft.com/office/officeart/2005/8/layout/hProcess11"/>
    <dgm:cxn modelId="{518D44C6-6789-4297-97A9-753B58EDCE9C}" type="presOf" srcId="{02ED90E7-6F05-49AB-B8DD-0241D6529907}" destId="{4885C58F-3EBE-4B81-9BD8-F4EF6EE63210}" srcOrd="0" destOrd="0" presId="urn:microsoft.com/office/officeart/2005/8/layout/hProcess11"/>
    <dgm:cxn modelId="{542FEA4E-E1C4-4356-96B0-72EB45F6D36E}" srcId="{DFE31064-275D-4D9B-909D-B066E2AEC114}" destId="{02ED90E7-6F05-49AB-B8DD-0241D6529907}" srcOrd="3" destOrd="0" parTransId="{47B4CA56-2EED-431F-9E44-CF1325CEC940}" sibTransId="{BF5C2572-F1B9-454B-8957-B8E3C763CDAD}"/>
    <dgm:cxn modelId="{DBC5F2EA-3FCE-4B4D-878B-629A862AA4E7}" type="presOf" srcId="{8636F940-17FC-4E0B-8CBF-D76D0916E011}" destId="{E93FE3EC-7D0E-4A3F-B89A-22FE0A174723}" srcOrd="0" destOrd="0" presId="urn:microsoft.com/office/officeart/2005/8/layout/hProcess11"/>
    <dgm:cxn modelId="{42D662CB-7E37-42A8-89FD-3061DAEB18F8}" type="presOf" srcId="{01E98FBF-7923-44BE-9970-6E45CE10AC26}" destId="{EB9D786B-BCBC-4E22-A575-9E798559E730}" srcOrd="0" destOrd="0" presId="urn:microsoft.com/office/officeart/2005/8/layout/hProcess11"/>
    <dgm:cxn modelId="{7D6C89E8-8144-4D84-B58E-263019DBA0BE}" type="presOf" srcId="{DFE31064-275D-4D9B-909D-B066E2AEC114}" destId="{131F2C71-DCF2-4D68-9D8B-3970195D1115}" srcOrd="0" destOrd="0" presId="urn:microsoft.com/office/officeart/2005/8/layout/hProcess11"/>
    <dgm:cxn modelId="{DAD1C0AD-AF7C-4F75-BD7C-DA904C4CC89F}" srcId="{DFE31064-275D-4D9B-909D-B066E2AEC114}" destId="{A95A94A1-7797-4A24-B78F-5D67432A7F1E}" srcOrd="0" destOrd="0" parTransId="{71708FD4-2EC6-4673-9E80-85B055B5F844}" sibTransId="{DC496434-AC87-4C34-94F4-FEF46EBF15B8}"/>
    <dgm:cxn modelId="{97E5C36A-023B-4740-A1AE-A06F75EB826B}" type="presParOf" srcId="{131F2C71-DCF2-4D68-9D8B-3970195D1115}" destId="{D121DBE5-134C-47E9-AB11-001DEE29AE9B}" srcOrd="0" destOrd="0" presId="urn:microsoft.com/office/officeart/2005/8/layout/hProcess11"/>
    <dgm:cxn modelId="{94BF6383-9974-4CAD-8C7E-86FB7959587C}" type="presParOf" srcId="{131F2C71-DCF2-4D68-9D8B-3970195D1115}" destId="{CD59C63D-CD5D-400F-A924-47A247D79609}" srcOrd="1" destOrd="0" presId="urn:microsoft.com/office/officeart/2005/8/layout/hProcess11"/>
    <dgm:cxn modelId="{605403B3-1A88-4E4D-896C-01CF9C6A31FB}" type="presParOf" srcId="{CD59C63D-CD5D-400F-A924-47A247D79609}" destId="{88FB4E09-3AD1-4AE9-9CED-FAC1AF48DBB8}" srcOrd="0" destOrd="0" presId="urn:microsoft.com/office/officeart/2005/8/layout/hProcess11"/>
    <dgm:cxn modelId="{BC52DF99-86DC-4A6B-833E-9D0E6940A114}" type="presParOf" srcId="{88FB4E09-3AD1-4AE9-9CED-FAC1AF48DBB8}" destId="{89DD74FF-F99D-4885-9B71-7B50ABFB2055}" srcOrd="0" destOrd="0" presId="urn:microsoft.com/office/officeart/2005/8/layout/hProcess11"/>
    <dgm:cxn modelId="{FDCC6B58-A566-4CA1-9212-22CADD34626D}" type="presParOf" srcId="{88FB4E09-3AD1-4AE9-9CED-FAC1AF48DBB8}" destId="{BDEB994E-8821-41FB-896A-54A6159706C3}" srcOrd="1" destOrd="0" presId="urn:microsoft.com/office/officeart/2005/8/layout/hProcess11"/>
    <dgm:cxn modelId="{99E1028D-FE6A-40FB-BE60-15BB86579CBB}" type="presParOf" srcId="{88FB4E09-3AD1-4AE9-9CED-FAC1AF48DBB8}" destId="{4E7B0144-8CFE-43FF-BCC3-E05BB02C92D7}" srcOrd="2" destOrd="0" presId="urn:microsoft.com/office/officeart/2005/8/layout/hProcess11"/>
    <dgm:cxn modelId="{51A94E81-EA6D-4077-98DF-93B97DEA13E2}" type="presParOf" srcId="{CD59C63D-CD5D-400F-A924-47A247D79609}" destId="{E21E75B4-D740-4A91-8F89-653BBC9C23C8}" srcOrd="1" destOrd="0" presId="urn:microsoft.com/office/officeart/2005/8/layout/hProcess11"/>
    <dgm:cxn modelId="{E3D2CFB1-879F-4BB7-AD02-C42210B3D822}" type="presParOf" srcId="{CD59C63D-CD5D-400F-A924-47A247D79609}" destId="{94564E41-5906-489E-BB25-3852728987DC}" srcOrd="2" destOrd="0" presId="urn:microsoft.com/office/officeart/2005/8/layout/hProcess11"/>
    <dgm:cxn modelId="{5B33DC71-6F40-456D-B203-F155F2637336}" type="presParOf" srcId="{94564E41-5906-489E-BB25-3852728987DC}" destId="{EB9D786B-BCBC-4E22-A575-9E798559E730}" srcOrd="0" destOrd="0" presId="urn:microsoft.com/office/officeart/2005/8/layout/hProcess11"/>
    <dgm:cxn modelId="{F620192F-99B4-4C1F-AC9E-C5B7B8CDAEC0}" type="presParOf" srcId="{94564E41-5906-489E-BB25-3852728987DC}" destId="{0177D982-2CA9-44A1-9A3B-8ED68EB39F27}" srcOrd="1" destOrd="0" presId="urn:microsoft.com/office/officeart/2005/8/layout/hProcess11"/>
    <dgm:cxn modelId="{40A0F749-A14F-458D-83AC-60201C242903}" type="presParOf" srcId="{94564E41-5906-489E-BB25-3852728987DC}" destId="{6F868015-6E64-46EB-81C3-D5302E79A60A}" srcOrd="2" destOrd="0" presId="urn:microsoft.com/office/officeart/2005/8/layout/hProcess11"/>
    <dgm:cxn modelId="{AD1ED9F7-6BFA-4BFA-A542-A574D8CE1499}" type="presParOf" srcId="{CD59C63D-CD5D-400F-A924-47A247D79609}" destId="{986DB73E-0EDE-4297-B7C8-F0DD3CBB0191}" srcOrd="3" destOrd="0" presId="urn:microsoft.com/office/officeart/2005/8/layout/hProcess11"/>
    <dgm:cxn modelId="{3969DC06-3ECC-4024-A520-E24869D48556}" type="presParOf" srcId="{CD59C63D-CD5D-400F-A924-47A247D79609}" destId="{F81D0FA3-5498-47BA-9EC6-CEC2A5F5B08C}" srcOrd="4" destOrd="0" presId="urn:microsoft.com/office/officeart/2005/8/layout/hProcess11"/>
    <dgm:cxn modelId="{17BB6CA4-B9E7-4150-865F-71BA7F151EED}" type="presParOf" srcId="{F81D0FA3-5498-47BA-9EC6-CEC2A5F5B08C}" destId="{E93FE3EC-7D0E-4A3F-B89A-22FE0A174723}" srcOrd="0" destOrd="0" presId="urn:microsoft.com/office/officeart/2005/8/layout/hProcess11"/>
    <dgm:cxn modelId="{0FFCFB14-8F07-421F-B376-F31D4AE06261}" type="presParOf" srcId="{F81D0FA3-5498-47BA-9EC6-CEC2A5F5B08C}" destId="{5918F689-16E9-4B50-BF1A-E302BF992413}" srcOrd="1" destOrd="0" presId="urn:microsoft.com/office/officeart/2005/8/layout/hProcess11"/>
    <dgm:cxn modelId="{5148CB41-BC87-4619-9B3E-C1D44453EC0E}" type="presParOf" srcId="{F81D0FA3-5498-47BA-9EC6-CEC2A5F5B08C}" destId="{623A54B3-0727-4554-919B-4606B5EB367D}" srcOrd="2" destOrd="0" presId="urn:microsoft.com/office/officeart/2005/8/layout/hProcess11"/>
    <dgm:cxn modelId="{FC92F8A0-4C04-474B-95F4-F0BC0D83324C}" type="presParOf" srcId="{CD59C63D-CD5D-400F-A924-47A247D79609}" destId="{959E3A30-6D05-4FE7-9886-84B3AF58D742}" srcOrd="5" destOrd="0" presId="urn:microsoft.com/office/officeart/2005/8/layout/hProcess11"/>
    <dgm:cxn modelId="{67D152E4-36B8-4E73-BB73-BB5D38685A61}" type="presParOf" srcId="{CD59C63D-CD5D-400F-A924-47A247D79609}" destId="{70A437C0-EC61-4889-846A-CF0F9A9132B9}" srcOrd="6" destOrd="0" presId="urn:microsoft.com/office/officeart/2005/8/layout/hProcess11"/>
    <dgm:cxn modelId="{CBAD0FDC-DC3E-49DC-B8D6-8D4DC4575BAC}" type="presParOf" srcId="{70A437C0-EC61-4889-846A-CF0F9A9132B9}" destId="{4885C58F-3EBE-4B81-9BD8-F4EF6EE63210}" srcOrd="0" destOrd="0" presId="urn:microsoft.com/office/officeart/2005/8/layout/hProcess11"/>
    <dgm:cxn modelId="{C6631C69-2E83-47B0-AD42-D6F12029F875}" type="presParOf" srcId="{70A437C0-EC61-4889-846A-CF0F9A9132B9}" destId="{8AA310EF-17D2-4C48-9DD3-7018F306D18D}" srcOrd="1" destOrd="0" presId="urn:microsoft.com/office/officeart/2005/8/layout/hProcess11"/>
    <dgm:cxn modelId="{9A33125E-5ECF-4963-BDDB-CA26E00EB406}" type="presParOf" srcId="{70A437C0-EC61-4889-846A-CF0F9A9132B9}" destId="{B100AEBE-15B0-4EB0-A930-E8F47E53813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4CB78-490B-42D5-8254-844FFE7D8F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D30FD6B-A1E6-4038-8DB5-EA56EC398FC2}">
      <dgm:prSet custT="1"/>
      <dgm:spPr>
        <a:solidFill>
          <a:srgbClr val="287AC8"/>
        </a:solidFill>
      </dgm:spPr>
      <dgm:t>
        <a:bodyPr/>
        <a:lstStyle/>
        <a:p>
          <a:pPr rtl="0"/>
          <a:r>
            <a:rPr lang="es-ES" sz="1800" b="1" dirty="0" smtClean="0"/>
            <a:t>Candidatos a tratamiento antiviral: todos los pacientes con HC-VHC</a:t>
          </a:r>
          <a:r>
            <a:rPr lang="es-ES" sz="1800" dirty="0" smtClean="0"/>
            <a:t> </a:t>
          </a:r>
          <a:r>
            <a:rPr lang="es-ES" sz="1800" b="1" dirty="0" err="1" smtClean="0"/>
            <a:t>naïve</a:t>
          </a:r>
          <a:r>
            <a:rPr lang="es-ES" sz="1800" b="1" dirty="0" smtClean="0"/>
            <a:t> o que no han respondido </a:t>
          </a:r>
          <a:r>
            <a:rPr lang="es-ES" sz="1800" dirty="0" smtClean="0"/>
            <a:t>a  tratamiento previo.</a:t>
          </a:r>
          <a:endParaRPr lang="es-ES" sz="1800" dirty="0"/>
        </a:p>
      </dgm:t>
    </dgm:pt>
    <dgm:pt modelId="{BF68BB65-B64D-4602-BA26-177EF01AC901}" type="parTrans" cxnId="{06581F23-D91E-40D4-A823-1F28DAF154FD}">
      <dgm:prSet/>
      <dgm:spPr/>
      <dgm:t>
        <a:bodyPr/>
        <a:lstStyle/>
        <a:p>
          <a:endParaRPr lang="es-ES" sz="2000"/>
        </a:p>
      </dgm:t>
    </dgm:pt>
    <dgm:pt modelId="{094B4BAA-9FA6-4A1B-83AD-03028C14B01F}" type="sibTrans" cxnId="{06581F23-D91E-40D4-A823-1F28DAF154FD}">
      <dgm:prSet/>
      <dgm:spPr/>
      <dgm:t>
        <a:bodyPr/>
        <a:lstStyle/>
        <a:p>
          <a:endParaRPr lang="es-ES" sz="2000"/>
        </a:p>
      </dgm:t>
    </dgm:pt>
    <dgm:pt modelId="{325C22CA-4E2A-48C7-BD17-26C99856DC41}">
      <dgm:prSet custT="1"/>
      <dgm:spPr>
        <a:solidFill>
          <a:srgbClr val="287AC8"/>
        </a:solidFill>
      </dgm:spPr>
      <dgm:t>
        <a:bodyPr/>
        <a:lstStyle/>
        <a:p>
          <a:pPr rtl="0"/>
          <a:r>
            <a:rPr lang="es-ES" sz="2000" b="1" dirty="0" smtClean="0"/>
            <a:t>Grupos prioritarios para el tratamiento con AAD (en régimen libre de interferón).</a:t>
          </a:r>
          <a:endParaRPr lang="es-ES" sz="2000" dirty="0"/>
        </a:p>
      </dgm:t>
    </dgm:pt>
    <dgm:pt modelId="{94B499E9-6F7F-451C-83F8-7ED3A9D3623E}" type="parTrans" cxnId="{B9C8E8D9-AE91-4D13-9E1A-4771F745C8DF}">
      <dgm:prSet/>
      <dgm:spPr/>
      <dgm:t>
        <a:bodyPr/>
        <a:lstStyle/>
        <a:p>
          <a:endParaRPr lang="es-ES" sz="2000"/>
        </a:p>
      </dgm:t>
    </dgm:pt>
    <dgm:pt modelId="{2522CBA9-26A8-41BF-986C-6B9527ED5299}" type="sibTrans" cxnId="{B9C8E8D9-AE91-4D13-9E1A-4771F745C8DF}">
      <dgm:prSet/>
      <dgm:spPr/>
      <dgm:t>
        <a:bodyPr/>
        <a:lstStyle/>
        <a:p>
          <a:endParaRPr lang="es-ES" sz="2000"/>
        </a:p>
      </dgm:t>
    </dgm:pt>
    <dgm:pt modelId="{D760F153-825B-4B58-81BF-6E3733BE8CC3}">
      <dgm:prSet custT="1"/>
      <dgm:spPr>
        <a:solidFill>
          <a:srgbClr val="E8ECF5"/>
        </a:solidFill>
      </dgm:spPr>
      <dgm:t>
        <a:bodyPr/>
        <a:lstStyle/>
        <a:p>
          <a:pPr rtl="0"/>
          <a:r>
            <a:rPr lang="es-ES" sz="1800" b="0" dirty="0" smtClean="0">
              <a:solidFill>
                <a:srgbClr val="C00000"/>
              </a:solidFill>
            </a:rPr>
            <a:t>Fibrosis hepática avanzada (F2-F4 ) </a:t>
          </a:r>
          <a:r>
            <a:rPr lang="es-ES" sz="1800" dirty="0" smtClean="0">
              <a:solidFill>
                <a:schemeClr val="accent1"/>
              </a:solidFill>
            </a:rPr>
            <a:t>con/sin  complicaciones previas de la hepatopatía.</a:t>
          </a:r>
          <a:endParaRPr lang="es-ES" sz="1800" dirty="0">
            <a:solidFill>
              <a:schemeClr val="accent1"/>
            </a:solidFill>
          </a:endParaRPr>
        </a:p>
      </dgm:t>
    </dgm:pt>
    <dgm:pt modelId="{E01897F7-BFE1-4C3D-A759-6DDEC152480B}" type="parTrans" cxnId="{4401F21A-8EC9-43D3-A554-75E74B39F5BA}">
      <dgm:prSet/>
      <dgm:spPr/>
      <dgm:t>
        <a:bodyPr/>
        <a:lstStyle/>
        <a:p>
          <a:endParaRPr lang="es-ES" sz="2000"/>
        </a:p>
      </dgm:t>
    </dgm:pt>
    <dgm:pt modelId="{E02E1DCA-B2E7-4CE4-8312-784731FA5CE6}" type="sibTrans" cxnId="{4401F21A-8EC9-43D3-A554-75E74B39F5BA}">
      <dgm:prSet/>
      <dgm:spPr/>
      <dgm:t>
        <a:bodyPr/>
        <a:lstStyle/>
        <a:p>
          <a:endParaRPr lang="es-ES" sz="2000"/>
        </a:p>
      </dgm:t>
    </dgm:pt>
    <dgm:pt modelId="{3C907032-A4BE-4C50-8C6A-5479AD353DD3}">
      <dgm:prSet custT="1"/>
      <dgm:spPr>
        <a:solidFill>
          <a:srgbClr val="E8ECF5"/>
        </a:solidFill>
      </dgm:spPr>
      <dgm:t>
        <a:bodyPr/>
        <a:lstStyle/>
        <a:p>
          <a:pPr rtl="0"/>
          <a:r>
            <a:rPr lang="es-ES" sz="1800" dirty="0" smtClean="0">
              <a:solidFill>
                <a:schemeClr val="accent1"/>
              </a:solidFill>
            </a:rPr>
            <a:t>Pacientes en </a:t>
          </a:r>
          <a:r>
            <a:rPr lang="es-ES" sz="1800" b="0" dirty="0" smtClean="0">
              <a:solidFill>
                <a:srgbClr val="C00000"/>
              </a:solidFill>
            </a:rPr>
            <a:t>lista de espera de trasplante (hepático o no hepático).</a:t>
          </a:r>
          <a:endParaRPr lang="es-ES" sz="1800" b="0" dirty="0">
            <a:solidFill>
              <a:srgbClr val="C00000"/>
            </a:solidFill>
          </a:endParaRPr>
        </a:p>
      </dgm:t>
    </dgm:pt>
    <dgm:pt modelId="{20209F33-37D2-443F-B79E-05B90AD1744D}" type="parTrans" cxnId="{AF8D007E-5A97-44D0-94A9-C51470B8FB88}">
      <dgm:prSet/>
      <dgm:spPr/>
      <dgm:t>
        <a:bodyPr/>
        <a:lstStyle/>
        <a:p>
          <a:endParaRPr lang="es-ES" sz="2000"/>
        </a:p>
      </dgm:t>
    </dgm:pt>
    <dgm:pt modelId="{63C70807-707E-45B2-9550-F9B40FB41F00}" type="sibTrans" cxnId="{AF8D007E-5A97-44D0-94A9-C51470B8FB88}">
      <dgm:prSet/>
      <dgm:spPr/>
      <dgm:t>
        <a:bodyPr/>
        <a:lstStyle/>
        <a:p>
          <a:endParaRPr lang="es-ES" sz="2000"/>
        </a:p>
      </dgm:t>
    </dgm:pt>
    <dgm:pt modelId="{09F3194B-ED66-4181-8348-52C266266EB8}">
      <dgm:prSet custT="1"/>
      <dgm:spPr>
        <a:solidFill>
          <a:srgbClr val="E8ECF5"/>
        </a:solidFill>
      </dgm:spPr>
      <dgm:t>
        <a:bodyPr/>
        <a:lstStyle/>
        <a:p>
          <a:pPr rtl="0"/>
          <a:r>
            <a:rPr lang="es-ES" sz="1800" dirty="0" smtClean="0">
              <a:solidFill>
                <a:schemeClr val="accent1"/>
              </a:solidFill>
            </a:rPr>
            <a:t>Pacientes </a:t>
          </a:r>
          <a:r>
            <a:rPr lang="es-ES" sz="1800" b="0" dirty="0" smtClean="0">
              <a:solidFill>
                <a:srgbClr val="C00000"/>
              </a:solidFill>
            </a:rPr>
            <a:t>trasplantados hepáticos con recidiva de la infección en el injerto hepático </a:t>
          </a:r>
          <a:r>
            <a:rPr lang="es-ES" sz="1800" dirty="0" smtClean="0">
              <a:solidFill>
                <a:schemeClr val="accent1"/>
              </a:solidFill>
            </a:rPr>
            <a:t>(F0-F4).</a:t>
          </a:r>
          <a:endParaRPr lang="es-ES" sz="1800" dirty="0">
            <a:solidFill>
              <a:schemeClr val="accent1"/>
            </a:solidFill>
          </a:endParaRPr>
        </a:p>
      </dgm:t>
    </dgm:pt>
    <dgm:pt modelId="{6B1C9F0F-9C5C-4FBE-AC33-9EC650D90272}" type="parTrans" cxnId="{203B8FDB-75F3-4A72-A399-03F0936452C0}">
      <dgm:prSet/>
      <dgm:spPr/>
      <dgm:t>
        <a:bodyPr/>
        <a:lstStyle/>
        <a:p>
          <a:endParaRPr lang="es-ES" sz="2000"/>
        </a:p>
      </dgm:t>
    </dgm:pt>
    <dgm:pt modelId="{7288FCDE-4673-407D-84B7-88CC7FDF7691}" type="sibTrans" cxnId="{203B8FDB-75F3-4A72-A399-03F0936452C0}">
      <dgm:prSet/>
      <dgm:spPr/>
      <dgm:t>
        <a:bodyPr/>
        <a:lstStyle/>
        <a:p>
          <a:endParaRPr lang="es-ES" sz="2000"/>
        </a:p>
      </dgm:t>
    </dgm:pt>
    <dgm:pt modelId="{519798C8-2B36-4295-9D96-FB1AF8296AF5}">
      <dgm:prSet custT="1"/>
      <dgm:spPr>
        <a:solidFill>
          <a:srgbClr val="E8ECF5"/>
        </a:solidFill>
      </dgm:spPr>
      <dgm:t>
        <a:bodyPr/>
        <a:lstStyle/>
        <a:p>
          <a:pPr rtl="0"/>
          <a:r>
            <a:rPr lang="es-ES" sz="1800" b="0" dirty="0" smtClean="0">
              <a:solidFill>
                <a:srgbClr val="C00000"/>
              </a:solidFill>
            </a:rPr>
            <a:t>Trasplantados no hepáticos con una hepatitis </a:t>
          </a:r>
          <a:r>
            <a:rPr lang="es-ES" sz="1800" b="1" dirty="0" smtClean="0">
              <a:solidFill>
                <a:schemeClr val="accent1"/>
              </a:solidFill>
            </a:rPr>
            <a:t>C</a:t>
          </a:r>
          <a:r>
            <a:rPr lang="es-ES" sz="1800" dirty="0" smtClean="0">
              <a:solidFill>
                <a:schemeClr val="accent1"/>
              </a:solidFill>
            </a:rPr>
            <a:t> (F0.F4).</a:t>
          </a:r>
          <a:endParaRPr lang="es-ES" sz="1800" dirty="0">
            <a:solidFill>
              <a:schemeClr val="accent1"/>
            </a:solidFill>
          </a:endParaRPr>
        </a:p>
      </dgm:t>
    </dgm:pt>
    <dgm:pt modelId="{FBED38ED-F117-4CDC-AA9E-2FABDD1CA49D}" type="parTrans" cxnId="{5B9F101E-5A74-4A54-A932-244F31366645}">
      <dgm:prSet/>
      <dgm:spPr/>
      <dgm:t>
        <a:bodyPr/>
        <a:lstStyle/>
        <a:p>
          <a:endParaRPr lang="es-ES" sz="2000"/>
        </a:p>
      </dgm:t>
    </dgm:pt>
    <dgm:pt modelId="{0196F655-EF40-4F03-A0C5-E0EF7F6D0288}" type="sibTrans" cxnId="{5B9F101E-5A74-4A54-A932-244F31366645}">
      <dgm:prSet/>
      <dgm:spPr/>
      <dgm:t>
        <a:bodyPr/>
        <a:lstStyle/>
        <a:p>
          <a:endParaRPr lang="es-ES" sz="2000"/>
        </a:p>
      </dgm:t>
    </dgm:pt>
    <dgm:pt modelId="{4775CFDF-C6D2-4034-B50E-FD0B569081EB}">
      <dgm:prSet custT="1"/>
      <dgm:spPr>
        <a:solidFill>
          <a:srgbClr val="E8ECF5"/>
        </a:solidFill>
      </dgm:spPr>
      <dgm:t>
        <a:bodyPr/>
        <a:lstStyle/>
        <a:p>
          <a:pPr rtl="0"/>
          <a:r>
            <a:rPr lang="es-ES" sz="1800" dirty="0" smtClean="0">
              <a:solidFill>
                <a:schemeClr val="accent1"/>
              </a:solidFill>
            </a:rPr>
            <a:t>Ausencia de respuesta </a:t>
          </a:r>
          <a:r>
            <a:rPr lang="es-ES" sz="1800" b="0" dirty="0" smtClean="0">
              <a:solidFill>
                <a:srgbClr val="C00000"/>
              </a:solidFill>
            </a:rPr>
            <a:t>a triple terapia con inhibidores de la proteasa de 1ª generación.</a:t>
          </a:r>
          <a:endParaRPr lang="es-ES" sz="1800" b="0" dirty="0">
            <a:solidFill>
              <a:srgbClr val="C00000"/>
            </a:solidFill>
          </a:endParaRPr>
        </a:p>
      </dgm:t>
    </dgm:pt>
    <dgm:pt modelId="{1350584D-C9BB-4D42-9F7A-56635ADC7FBC}" type="parTrans" cxnId="{1A336055-88C2-45FC-A116-431C14E50390}">
      <dgm:prSet/>
      <dgm:spPr/>
      <dgm:t>
        <a:bodyPr/>
        <a:lstStyle/>
        <a:p>
          <a:endParaRPr lang="es-ES" sz="2000"/>
        </a:p>
      </dgm:t>
    </dgm:pt>
    <dgm:pt modelId="{FE1E9E3F-DB9D-480D-8CCE-089FB09FE137}" type="sibTrans" cxnId="{1A336055-88C2-45FC-A116-431C14E50390}">
      <dgm:prSet/>
      <dgm:spPr/>
      <dgm:t>
        <a:bodyPr/>
        <a:lstStyle/>
        <a:p>
          <a:endParaRPr lang="es-ES" sz="2000"/>
        </a:p>
      </dgm:t>
    </dgm:pt>
    <dgm:pt modelId="{D71E318D-26E1-411E-B4BC-79153F2043D0}">
      <dgm:prSet custT="1"/>
      <dgm:spPr>
        <a:solidFill>
          <a:srgbClr val="E8ECF5"/>
        </a:solidFill>
      </dgm:spPr>
      <dgm:t>
        <a:bodyPr/>
        <a:lstStyle/>
        <a:p>
          <a:pPr rtl="0"/>
          <a:r>
            <a:rPr lang="es-ES" sz="1800" dirty="0" smtClean="0">
              <a:solidFill>
                <a:schemeClr val="accent1"/>
              </a:solidFill>
            </a:rPr>
            <a:t>Pacientes con </a:t>
          </a:r>
          <a:r>
            <a:rPr lang="es-ES" sz="1800" b="0" dirty="0" smtClean="0">
              <a:solidFill>
                <a:srgbClr val="C00000"/>
              </a:solidFill>
            </a:rPr>
            <a:t>hepatitis C con manifestaciones </a:t>
          </a:r>
          <a:r>
            <a:rPr lang="es-ES" sz="1800" b="0" dirty="0" err="1" smtClean="0">
              <a:solidFill>
                <a:srgbClr val="C00000"/>
              </a:solidFill>
            </a:rPr>
            <a:t>extrahepáticas</a:t>
          </a:r>
          <a:r>
            <a:rPr lang="es-ES" sz="1800" b="0" dirty="0" smtClean="0">
              <a:solidFill>
                <a:srgbClr val="C00000"/>
              </a:solidFill>
            </a:rPr>
            <a:t> </a:t>
          </a:r>
          <a:r>
            <a:rPr lang="es-ES" sz="1800" dirty="0" smtClean="0">
              <a:solidFill>
                <a:schemeClr val="accent1"/>
              </a:solidFill>
            </a:rPr>
            <a:t>clínicamente relevantes del VHC (F0-F4).</a:t>
          </a:r>
          <a:endParaRPr lang="es-ES" sz="1800" dirty="0">
            <a:solidFill>
              <a:schemeClr val="accent1"/>
            </a:solidFill>
          </a:endParaRPr>
        </a:p>
      </dgm:t>
    </dgm:pt>
    <dgm:pt modelId="{9B77849E-79C1-42DF-8EA6-CE394389E1D4}" type="parTrans" cxnId="{DDAA41F7-3BBC-431A-B3F7-2EFE02D2B761}">
      <dgm:prSet/>
      <dgm:spPr/>
      <dgm:t>
        <a:bodyPr/>
        <a:lstStyle/>
        <a:p>
          <a:endParaRPr lang="es-ES" sz="2000"/>
        </a:p>
      </dgm:t>
    </dgm:pt>
    <dgm:pt modelId="{20121CBA-9535-4850-9B2E-C9EC7DFA4036}" type="sibTrans" cxnId="{DDAA41F7-3BBC-431A-B3F7-2EFE02D2B761}">
      <dgm:prSet/>
      <dgm:spPr/>
      <dgm:t>
        <a:bodyPr/>
        <a:lstStyle/>
        <a:p>
          <a:endParaRPr lang="es-ES" sz="2000"/>
        </a:p>
      </dgm:t>
    </dgm:pt>
    <dgm:pt modelId="{F3B6A979-511A-4E59-865C-84F0EFDC944B}">
      <dgm:prSet custT="1"/>
      <dgm:spPr>
        <a:solidFill>
          <a:srgbClr val="287AC8"/>
        </a:solidFill>
      </dgm:spPr>
      <dgm:t>
        <a:bodyPr/>
        <a:lstStyle/>
        <a:p>
          <a:pPr rtl="0"/>
          <a:r>
            <a:rPr lang="es-ES" sz="2000" b="1" dirty="0" smtClean="0"/>
            <a:t>En cualquier caso </a:t>
          </a:r>
          <a:r>
            <a:rPr lang="es-ES" sz="2000" dirty="0" smtClean="0"/>
            <a:t>y </a:t>
          </a:r>
          <a:r>
            <a:rPr lang="es-ES" sz="2000" b="1" dirty="0" smtClean="0"/>
            <a:t>con independencia del grado de  fibrosis </a:t>
          </a:r>
          <a:r>
            <a:rPr lang="es-ES" sz="2000" dirty="0" smtClean="0"/>
            <a:t>se debe indicar  tratamiento:   </a:t>
          </a:r>
          <a:endParaRPr lang="es-ES" sz="2000" dirty="0"/>
        </a:p>
      </dgm:t>
    </dgm:pt>
    <dgm:pt modelId="{EDE34708-1A4D-4D85-AC7B-F068922616F3}" type="parTrans" cxnId="{D58ABC47-82AB-42CA-9D84-D835025FCE7B}">
      <dgm:prSet/>
      <dgm:spPr/>
      <dgm:t>
        <a:bodyPr/>
        <a:lstStyle/>
        <a:p>
          <a:endParaRPr lang="es-ES" sz="2000"/>
        </a:p>
      </dgm:t>
    </dgm:pt>
    <dgm:pt modelId="{EC5F71F7-0830-47CB-BC31-6256855D8EC9}" type="sibTrans" cxnId="{D58ABC47-82AB-42CA-9D84-D835025FCE7B}">
      <dgm:prSet/>
      <dgm:spPr/>
      <dgm:t>
        <a:bodyPr/>
        <a:lstStyle/>
        <a:p>
          <a:endParaRPr lang="es-ES" sz="2000"/>
        </a:p>
      </dgm:t>
    </dgm:pt>
    <dgm:pt modelId="{A8A9A931-4E5F-4F1B-9145-3DC64162D151}">
      <dgm:prSet custT="1"/>
      <dgm:spPr/>
      <dgm:t>
        <a:bodyPr/>
        <a:lstStyle/>
        <a:p>
          <a:pPr rtl="0"/>
          <a:r>
            <a:rPr lang="es-ES" sz="1800" b="0" dirty="0" smtClean="0">
              <a:solidFill>
                <a:srgbClr val="C00000"/>
              </a:solidFill>
            </a:rPr>
            <a:t>Riesgo elevado de trasmisión de infección (centros penitenciarios, hemodiálisis, HSH).</a:t>
          </a:r>
          <a:endParaRPr lang="es-ES" sz="1800" b="0" dirty="0">
            <a:solidFill>
              <a:srgbClr val="C00000"/>
            </a:solidFill>
          </a:endParaRPr>
        </a:p>
      </dgm:t>
    </dgm:pt>
    <dgm:pt modelId="{B6D480F7-CC5C-4F27-838C-4CDAD82D28A6}" type="parTrans" cxnId="{C618C489-4FB3-4766-B9D7-F17E9882881F}">
      <dgm:prSet/>
      <dgm:spPr/>
      <dgm:t>
        <a:bodyPr/>
        <a:lstStyle/>
        <a:p>
          <a:endParaRPr lang="es-ES" sz="2000"/>
        </a:p>
      </dgm:t>
    </dgm:pt>
    <dgm:pt modelId="{CA1C16D0-B149-4B15-8D8A-4BB8D93A73FD}" type="sibTrans" cxnId="{C618C489-4FB3-4766-B9D7-F17E9882881F}">
      <dgm:prSet/>
      <dgm:spPr/>
      <dgm:t>
        <a:bodyPr/>
        <a:lstStyle/>
        <a:p>
          <a:endParaRPr lang="es-ES" sz="2000"/>
        </a:p>
      </dgm:t>
    </dgm:pt>
    <dgm:pt modelId="{FA4E7A0C-E71D-40D9-93A2-4DC58BE27DFE}">
      <dgm:prSet custT="1"/>
      <dgm:spPr/>
      <dgm:t>
        <a:bodyPr/>
        <a:lstStyle/>
        <a:p>
          <a:pPr rtl="0"/>
          <a:r>
            <a:rPr lang="es-ES" sz="1800" b="0" dirty="0" smtClean="0">
              <a:solidFill>
                <a:srgbClr val="C00000"/>
              </a:solidFill>
            </a:rPr>
            <a:t>Mujeres en edad fértil con deseo expreso de embarazo.</a:t>
          </a:r>
          <a:endParaRPr lang="es-ES" sz="1800" b="0" dirty="0">
            <a:solidFill>
              <a:srgbClr val="C00000"/>
            </a:solidFill>
          </a:endParaRPr>
        </a:p>
      </dgm:t>
    </dgm:pt>
    <dgm:pt modelId="{29B64D34-57DB-4FCF-8C3A-D8EBB5FC39EB}" type="parTrans" cxnId="{00471ED0-7B46-4094-AC23-28CA1A299F2F}">
      <dgm:prSet/>
      <dgm:spPr/>
      <dgm:t>
        <a:bodyPr/>
        <a:lstStyle/>
        <a:p>
          <a:endParaRPr lang="es-ES" sz="2000"/>
        </a:p>
      </dgm:t>
    </dgm:pt>
    <dgm:pt modelId="{ED059833-B207-45E7-89FD-34C5BF0ECC2C}" type="sibTrans" cxnId="{00471ED0-7B46-4094-AC23-28CA1A299F2F}">
      <dgm:prSet/>
      <dgm:spPr/>
      <dgm:t>
        <a:bodyPr/>
        <a:lstStyle/>
        <a:p>
          <a:endParaRPr lang="es-ES" sz="2000"/>
        </a:p>
      </dgm:t>
    </dgm:pt>
    <dgm:pt modelId="{B5C77C83-D690-4FCA-A0E1-7039C9B42D68}">
      <dgm:prSet custT="1"/>
      <dgm:spPr>
        <a:solidFill>
          <a:srgbClr val="287AC8"/>
        </a:solidFill>
      </dgm:spPr>
      <dgm:t>
        <a:bodyPr/>
        <a:lstStyle/>
        <a:p>
          <a:pPr rtl="0"/>
          <a:r>
            <a:rPr lang="es-ES" sz="2000" b="1" dirty="0" smtClean="0"/>
            <a:t>Pacientes F0-F1</a:t>
          </a:r>
          <a:r>
            <a:rPr lang="es-ES" sz="2000" dirty="0" smtClean="0"/>
            <a:t>: se puede diferir tratamiento y considerar su  indicación individualmente. </a:t>
          </a:r>
          <a:endParaRPr lang="es-ES" sz="2000" dirty="0">
            <a:solidFill>
              <a:schemeClr val="accent1"/>
            </a:solidFill>
          </a:endParaRPr>
        </a:p>
      </dgm:t>
    </dgm:pt>
    <dgm:pt modelId="{35E68853-6A9B-4B85-8886-34B884329E75}" type="parTrans" cxnId="{89103502-11BA-41AE-97AE-8CF4D3C63D2F}">
      <dgm:prSet/>
      <dgm:spPr/>
      <dgm:t>
        <a:bodyPr/>
        <a:lstStyle/>
        <a:p>
          <a:endParaRPr lang="es-ES"/>
        </a:p>
      </dgm:t>
    </dgm:pt>
    <dgm:pt modelId="{C41948FF-F11B-4042-A83D-1F26858D77F3}" type="sibTrans" cxnId="{89103502-11BA-41AE-97AE-8CF4D3C63D2F}">
      <dgm:prSet/>
      <dgm:spPr/>
      <dgm:t>
        <a:bodyPr/>
        <a:lstStyle/>
        <a:p>
          <a:endParaRPr lang="es-ES"/>
        </a:p>
      </dgm:t>
    </dgm:pt>
    <dgm:pt modelId="{E39FD6E9-DFCB-4147-BE08-E8427DC4C95D}" type="pres">
      <dgm:prSet presAssocID="{D0B4CB78-490B-42D5-8254-844FFE7D8F1C}" presName="linear" presStyleCnt="0">
        <dgm:presLayoutVars>
          <dgm:animLvl val="lvl"/>
          <dgm:resizeHandles val="exact"/>
        </dgm:presLayoutVars>
      </dgm:prSet>
      <dgm:spPr/>
      <dgm:t>
        <a:bodyPr/>
        <a:lstStyle/>
        <a:p>
          <a:endParaRPr lang="es-ES"/>
        </a:p>
      </dgm:t>
    </dgm:pt>
    <dgm:pt modelId="{D12B1703-0DBB-424A-8F58-0D23CC18E80F}" type="pres">
      <dgm:prSet presAssocID="{DD30FD6B-A1E6-4038-8DB5-EA56EC398FC2}" presName="parentText" presStyleLbl="node1" presStyleIdx="0" presStyleCnt="4">
        <dgm:presLayoutVars>
          <dgm:chMax val="0"/>
          <dgm:bulletEnabled val="1"/>
        </dgm:presLayoutVars>
      </dgm:prSet>
      <dgm:spPr/>
      <dgm:t>
        <a:bodyPr/>
        <a:lstStyle/>
        <a:p>
          <a:endParaRPr lang="es-ES"/>
        </a:p>
      </dgm:t>
    </dgm:pt>
    <dgm:pt modelId="{2EA04791-B714-44C3-A7E0-854C61839379}" type="pres">
      <dgm:prSet presAssocID="{094B4BAA-9FA6-4A1B-83AD-03028C14B01F}" presName="spacer" presStyleCnt="0"/>
      <dgm:spPr/>
    </dgm:pt>
    <dgm:pt modelId="{CB750CEE-B43F-466C-906B-2F90F75B0CAC}" type="pres">
      <dgm:prSet presAssocID="{325C22CA-4E2A-48C7-BD17-26C99856DC41}" presName="parentText" presStyleLbl="node1" presStyleIdx="1" presStyleCnt="4" custLinFactNeighborX="619">
        <dgm:presLayoutVars>
          <dgm:chMax val="0"/>
          <dgm:bulletEnabled val="1"/>
        </dgm:presLayoutVars>
      </dgm:prSet>
      <dgm:spPr/>
      <dgm:t>
        <a:bodyPr/>
        <a:lstStyle/>
        <a:p>
          <a:endParaRPr lang="es-ES"/>
        </a:p>
      </dgm:t>
    </dgm:pt>
    <dgm:pt modelId="{3EDC7B4A-D7C9-432E-8D7F-4B1F7350CD73}" type="pres">
      <dgm:prSet presAssocID="{325C22CA-4E2A-48C7-BD17-26C99856DC41}" presName="childText" presStyleLbl="revTx" presStyleIdx="0" presStyleCnt="2">
        <dgm:presLayoutVars>
          <dgm:bulletEnabled val="1"/>
        </dgm:presLayoutVars>
      </dgm:prSet>
      <dgm:spPr/>
      <dgm:t>
        <a:bodyPr/>
        <a:lstStyle/>
        <a:p>
          <a:endParaRPr lang="es-ES"/>
        </a:p>
      </dgm:t>
    </dgm:pt>
    <dgm:pt modelId="{25C5AB74-FF0F-4929-99E4-A90F6191690C}" type="pres">
      <dgm:prSet presAssocID="{F3B6A979-511A-4E59-865C-84F0EFDC944B}" presName="parentText" presStyleLbl="node1" presStyleIdx="2" presStyleCnt="4">
        <dgm:presLayoutVars>
          <dgm:chMax val="0"/>
          <dgm:bulletEnabled val="1"/>
        </dgm:presLayoutVars>
      </dgm:prSet>
      <dgm:spPr/>
      <dgm:t>
        <a:bodyPr/>
        <a:lstStyle/>
        <a:p>
          <a:endParaRPr lang="es-ES"/>
        </a:p>
      </dgm:t>
    </dgm:pt>
    <dgm:pt modelId="{0397F33B-A570-490D-886C-AFC32616FDD3}" type="pres">
      <dgm:prSet presAssocID="{F3B6A979-511A-4E59-865C-84F0EFDC944B}" presName="childText" presStyleLbl="revTx" presStyleIdx="1" presStyleCnt="2">
        <dgm:presLayoutVars>
          <dgm:bulletEnabled val="1"/>
        </dgm:presLayoutVars>
      </dgm:prSet>
      <dgm:spPr/>
      <dgm:t>
        <a:bodyPr/>
        <a:lstStyle/>
        <a:p>
          <a:endParaRPr lang="es-ES"/>
        </a:p>
      </dgm:t>
    </dgm:pt>
    <dgm:pt modelId="{55F311DD-5505-4674-A3EC-58ACB9F178E5}" type="pres">
      <dgm:prSet presAssocID="{B5C77C83-D690-4FCA-A0E1-7039C9B42D68}" presName="parentText" presStyleLbl="node1" presStyleIdx="3" presStyleCnt="4">
        <dgm:presLayoutVars>
          <dgm:chMax val="0"/>
          <dgm:bulletEnabled val="1"/>
        </dgm:presLayoutVars>
      </dgm:prSet>
      <dgm:spPr/>
      <dgm:t>
        <a:bodyPr/>
        <a:lstStyle/>
        <a:p>
          <a:endParaRPr lang="es-ES"/>
        </a:p>
      </dgm:t>
    </dgm:pt>
  </dgm:ptLst>
  <dgm:cxnLst>
    <dgm:cxn modelId="{00471ED0-7B46-4094-AC23-28CA1A299F2F}" srcId="{F3B6A979-511A-4E59-865C-84F0EFDC944B}" destId="{FA4E7A0C-E71D-40D9-93A2-4DC58BE27DFE}" srcOrd="1" destOrd="0" parTransId="{29B64D34-57DB-4FCF-8C3A-D8EBB5FC39EB}" sibTransId="{ED059833-B207-45E7-89FD-34C5BF0ECC2C}"/>
    <dgm:cxn modelId="{D58ABC47-82AB-42CA-9D84-D835025FCE7B}" srcId="{D0B4CB78-490B-42D5-8254-844FFE7D8F1C}" destId="{F3B6A979-511A-4E59-865C-84F0EFDC944B}" srcOrd="2" destOrd="0" parTransId="{EDE34708-1A4D-4D85-AC7B-F068922616F3}" sibTransId="{EC5F71F7-0830-47CB-BC31-6256855D8EC9}"/>
    <dgm:cxn modelId="{32EB5EDB-2F30-4C83-911A-610E222A5421}" type="presOf" srcId="{DD30FD6B-A1E6-4038-8DB5-EA56EC398FC2}" destId="{D12B1703-0DBB-424A-8F58-0D23CC18E80F}" srcOrd="0" destOrd="0" presId="urn:microsoft.com/office/officeart/2005/8/layout/vList2"/>
    <dgm:cxn modelId="{410E4D9E-9973-43CA-88C9-6CC73FD6F01A}" type="presOf" srcId="{D0B4CB78-490B-42D5-8254-844FFE7D8F1C}" destId="{E39FD6E9-DFCB-4147-BE08-E8427DC4C95D}" srcOrd="0" destOrd="0" presId="urn:microsoft.com/office/officeart/2005/8/layout/vList2"/>
    <dgm:cxn modelId="{42408629-9AE4-4E94-9329-3B06B7AC1AC3}" type="presOf" srcId="{FA4E7A0C-E71D-40D9-93A2-4DC58BE27DFE}" destId="{0397F33B-A570-490D-886C-AFC32616FDD3}" srcOrd="0" destOrd="1" presId="urn:microsoft.com/office/officeart/2005/8/layout/vList2"/>
    <dgm:cxn modelId="{59055B75-2405-4982-86AE-D6D558D9FDEB}" type="presOf" srcId="{D760F153-825B-4B58-81BF-6E3733BE8CC3}" destId="{3EDC7B4A-D7C9-432E-8D7F-4B1F7350CD73}" srcOrd="0" destOrd="0" presId="urn:microsoft.com/office/officeart/2005/8/layout/vList2"/>
    <dgm:cxn modelId="{7AB5AE91-6216-4852-A336-C4234C6236D7}" type="presOf" srcId="{A8A9A931-4E5F-4F1B-9145-3DC64162D151}" destId="{0397F33B-A570-490D-886C-AFC32616FDD3}" srcOrd="0" destOrd="0" presId="urn:microsoft.com/office/officeart/2005/8/layout/vList2"/>
    <dgm:cxn modelId="{372298C4-CA47-46E6-8489-3E77E7A7E3E1}" type="presOf" srcId="{B5C77C83-D690-4FCA-A0E1-7039C9B42D68}" destId="{55F311DD-5505-4674-A3EC-58ACB9F178E5}" srcOrd="0" destOrd="0" presId="urn:microsoft.com/office/officeart/2005/8/layout/vList2"/>
    <dgm:cxn modelId="{DDAA41F7-3BBC-431A-B3F7-2EFE02D2B761}" srcId="{325C22CA-4E2A-48C7-BD17-26C99856DC41}" destId="{D71E318D-26E1-411E-B4BC-79153F2043D0}" srcOrd="5" destOrd="0" parTransId="{9B77849E-79C1-42DF-8EA6-CE394389E1D4}" sibTransId="{20121CBA-9535-4850-9B2E-C9EC7DFA4036}"/>
    <dgm:cxn modelId="{1A336055-88C2-45FC-A116-431C14E50390}" srcId="{325C22CA-4E2A-48C7-BD17-26C99856DC41}" destId="{4775CFDF-C6D2-4034-B50E-FD0B569081EB}" srcOrd="4" destOrd="0" parTransId="{1350584D-C9BB-4D42-9F7A-56635ADC7FBC}" sibTransId="{FE1E9E3F-DB9D-480D-8CCE-089FB09FE137}"/>
    <dgm:cxn modelId="{B9C8E8D9-AE91-4D13-9E1A-4771F745C8DF}" srcId="{D0B4CB78-490B-42D5-8254-844FFE7D8F1C}" destId="{325C22CA-4E2A-48C7-BD17-26C99856DC41}" srcOrd="1" destOrd="0" parTransId="{94B499E9-6F7F-451C-83F8-7ED3A9D3623E}" sibTransId="{2522CBA9-26A8-41BF-986C-6B9527ED5299}"/>
    <dgm:cxn modelId="{06581F23-D91E-40D4-A823-1F28DAF154FD}" srcId="{D0B4CB78-490B-42D5-8254-844FFE7D8F1C}" destId="{DD30FD6B-A1E6-4038-8DB5-EA56EC398FC2}" srcOrd="0" destOrd="0" parTransId="{BF68BB65-B64D-4602-BA26-177EF01AC901}" sibTransId="{094B4BAA-9FA6-4A1B-83AD-03028C14B01F}"/>
    <dgm:cxn modelId="{215BE39E-276E-4CAF-96BE-DFC699BDDEBF}" type="presOf" srcId="{D71E318D-26E1-411E-B4BC-79153F2043D0}" destId="{3EDC7B4A-D7C9-432E-8D7F-4B1F7350CD73}" srcOrd="0" destOrd="5" presId="urn:microsoft.com/office/officeart/2005/8/layout/vList2"/>
    <dgm:cxn modelId="{C618C489-4FB3-4766-B9D7-F17E9882881F}" srcId="{F3B6A979-511A-4E59-865C-84F0EFDC944B}" destId="{A8A9A931-4E5F-4F1B-9145-3DC64162D151}" srcOrd="0" destOrd="0" parTransId="{B6D480F7-CC5C-4F27-838C-4CDAD82D28A6}" sibTransId="{CA1C16D0-B149-4B15-8D8A-4BB8D93A73FD}"/>
    <dgm:cxn modelId="{AF8D007E-5A97-44D0-94A9-C51470B8FB88}" srcId="{325C22CA-4E2A-48C7-BD17-26C99856DC41}" destId="{3C907032-A4BE-4C50-8C6A-5479AD353DD3}" srcOrd="1" destOrd="0" parTransId="{20209F33-37D2-443F-B79E-05B90AD1744D}" sibTransId="{63C70807-707E-45B2-9550-F9B40FB41F00}"/>
    <dgm:cxn modelId="{89103502-11BA-41AE-97AE-8CF4D3C63D2F}" srcId="{D0B4CB78-490B-42D5-8254-844FFE7D8F1C}" destId="{B5C77C83-D690-4FCA-A0E1-7039C9B42D68}" srcOrd="3" destOrd="0" parTransId="{35E68853-6A9B-4B85-8886-34B884329E75}" sibTransId="{C41948FF-F11B-4042-A83D-1F26858D77F3}"/>
    <dgm:cxn modelId="{1C5F1F67-5E1D-487C-9A52-FF489EB17300}" type="presOf" srcId="{09F3194B-ED66-4181-8348-52C266266EB8}" destId="{3EDC7B4A-D7C9-432E-8D7F-4B1F7350CD73}" srcOrd="0" destOrd="2" presId="urn:microsoft.com/office/officeart/2005/8/layout/vList2"/>
    <dgm:cxn modelId="{B1B1E82C-A5F4-4E37-B4DB-A28BF12DEFA5}" type="presOf" srcId="{325C22CA-4E2A-48C7-BD17-26C99856DC41}" destId="{CB750CEE-B43F-466C-906B-2F90F75B0CAC}" srcOrd="0" destOrd="0" presId="urn:microsoft.com/office/officeart/2005/8/layout/vList2"/>
    <dgm:cxn modelId="{4418B418-3452-4C77-8A49-DFDCC453A62B}" type="presOf" srcId="{519798C8-2B36-4295-9D96-FB1AF8296AF5}" destId="{3EDC7B4A-D7C9-432E-8D7F-4B1F7350CD73}" srcOrd="0" destOrd="3" presId="urn:microsoft.com/office/officeart/2005/8/layout/vList2"/>
    <dgm:cxn modelId="{4401F21A-8EC9-43D3-A554-75E74B39F5BA}" srcId="{325C22CA-4E2A-48C7-BD17-26C99856DC41}" destId="{D760F153-825B-4B58-81BF-6E3733BE8CC3}" srcOrd="0" destOrd="0" parTransId="{E01897F7-BFE1-4C3D-A759-6DDEC152480B}" sibTransId="{E02E1DCA-B2E7-4CE4-8312-784731FA5CE6}"/>
    <dgm:cxn modelId="{E94B736D-C2AF-484D-A053-11565F1D05FB}" type="presOf" srcId="{3C907032-A4BE-4C50-8C6A-5479AD353DD3}" destId="{3EDC7B4A-D7C9-432E-8D7F-4B1F7350CD73}" srcOrd="0" destOrd="1" presId="urn:microsoft.com/office/officeart/2005/8/layout/vList2"/>
    <dgm:cxn modelId="{5B9F101E-5A74-4A54-A932-244F31366645}" srcId="{325C22CA-4E2A-48C7-BD17-26C99856DC41}" destId="{519798C8-2B36-4295-9D96-FB1AF8296AF5}" srcOrd="3" destOrd="0" parTransId="{FBED38ED-F117-4CDC-AA9E-2FABDD1CA49D}" sibTransId="{0196F655-EF40-4F03-A0C5-E0EF7F6D0288}"/>
    <dgm:cxn modelId="{12542026-64E1-4060-BD99-C632508828D2}" type="presOf" srcId="{4775CFDF-C6D2-4034-B50E-FD0B569081EB}" destId="{3EDC7B4A-D7C9-432E-8D7F-4B1F7350CD73}" srcOrd="0" destOrd="4" presId="urn:microsoft.com/office/officeart/2005/8/layout/vList2"/>
    <dgm:cxn modelId="{AA3D414F-E19A-42EB-BDFD-EAAE0423D3E1}" type="presOf" srcId="{F3B6A979-511A-4E59-865C-84F0EFDC944B}" destId="{25C5AB74-FF0F-4929-99E4-A90F6191690C}" srcOrd="0" destOrd="0" presId="urn:microsoft.com/office/officeart/2005/8/layout/vList2"/>
    <dgm:cxn modelId="{203B8FDB-75F3-4A72-A399-03F0936452C0}" srcId="{325C22CA-4E2A-48C7-BD17-26C99856DC41}" destId="{09F3194B-ED66-4181-8348-52C266266EB8}" srcOrd="2" destOrd="0" parTransId="{6B1C9F0F-9C5C-4FBE-AC33-9EC650D90272}" sibTransId="{7288FCDE-4673-407D-84B7-88CC7FDF7691}"/>
    <dgm:cxn modelId="{858274E0-113E-4401-9A8B-880ACD8984F0}" type="presParOf" srcId="{E39FD6E9-DFCB-4147-BE08-E8427DC4C95D}" destId="{D12B1703-0DBB-424A-8F58-0D23CC18E80F}" srcOrd="0" destOrd="0" presId="urn:microsoft.com/office/officeart/2005/8/layout/vList2"/>
    <dgm:cxn modelId="{C2590B74-EDF3-4C7A-B94D-BE84513E019C}" type="presParOf" srcId="{E39FD6E9-DFCB-4147-BE08-E8427DC4C95D}" destId="{2EA04791-B714-44C3-A7E0-854C61839379}" srcOrd="1" destOrd="0" presId="urn:microsoft.com/office/officeart/2005/8/layout/vList2"/>
    <dgm:cxn modelId="{C776D015-AD8C-42CC-9F74-A2C9409663A5}" type="presParOf" srcId="{E39FD6E9-DFCB-4147-BE08-E8427DC4C95D}" destId="{CB750CEE-B43F-466C-906B-2F90F75B0CAC}" srcOrd="2" destOrd="0" presId="urn:microsoft.com/office/officeart/2005/8/layout/vList2"/>
    <dgm:cxn modelId="{47256DDB-18D9-41B9-9B0A-8E94CC5148EB}" type="presParOf" srcId="{E39FD6E9-DFCB-4147-BE08-E8427DC4C95D}" destId="{3EDC7B4A-D7C9-432E-8D7F-4B1F7350CD73}" srcOrd="3" destOrd="0" presId="urn:microsoft.com/office/officeart/2005/8/layout/vList2"/>
    <dgm:cxn modelId="{2771DC21-6B32-469A-9794-5AD553A53DCB}" type="presParOf" srcId="{E39FD6E9-DFCB-4147-BE08-E8427DC4C95D}" destId="{25C5AB74-FF0F-4929-99E4-A90F6191690C}" srcOrd="4" destOrd="0" presId="urn:microsoft.com/office/officeart/2005/8/layout/vList2"/>
    <dgm:cxn modelId="{A3EFB984-70C7-4B3D-9921-D802BBB8A49F}" type="presParOf" srcId="{E39FD6E9-DFCB-4147-BE08-E8427DC4C95D}" destId="{0397F33B-A570-490D-886C-AFC32616FDD3}" srcOrd="5" destOrd="0" presId="urn:microsoft.com/office/officeart/2005/8/layout/vList2"/>
    <dgm:cxn modelId="{720B65E3-CA68-464C-8900-E7DD0344EDB9}" type="presParOf" srcId="{E39FD6E9-DFCB-4147-BE08-E8427DC4C95D}" destId="{55F311DD-5505-4674-A3EC-58ACB9F178E5}" srcOrd="6" destOrd="0" presId="urn:microsoft.com/office/officeart/2005/8/layout/vList2"/>
  </dgm:cxnLst>
  <dgm:bg>
    <a:solidFill>
      <a:srgbClr val="E8ECF5"/>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CEE467-C092-4AF8-AEE5-61A59CDB1E0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4481D635-F01C-42B6-8F20-72F9F767B4DC}">
      <dgm:prSet/>
      <dgm:spPr/>
      <dgm:t>
        <a:bodyPr vert="vert270"/>
        <a:lstStyle/>
        <a:p>
          <a:pPr rtl="0"/>
          <a:r>
            <a:rPr lang="es-ES" dirty="0" smtClean="0"/>
            <a:t>Supone</a:t>
          </a:r>
          <a:endParaRPr lang="es-ES" dirty="0"/>
        </a:p>
      </dgm:t>
    </dgm:pt>
    <dgm:pt modelId="{A1C713EB-BE88-4CD4-9009-A6257030EBE3}" type="parTrans" cxnId="{9DF1F19E-F3E5-47A5-A9A7-E36491525E7D}">
      <dgm:prSet/>
      <dgm:spPr/>
      <dgm:t>
        <a:bodyPr/>
        <a:lstStyle/>
        <a:p>
          <a:endParaRPr lang="es-ES"/>
        </a:p>
      </dgm:t>
    </dgm:pt>
    <dgm:pt modelId="{F9C27D14-1230-4C0E-AA3B-D85E33D2906C}" type="sibTrans" cxnId="{9DF1F19E-F3E5-47A5-A9A7-E36491525E7D}">
      <dgm:prSet/>
      <dgm:spPr/>
      <dgm:t>
        <a:bodyPr/>
        <a:lstStyle/>
        <a:p>
          <a:endParaRPr lang="es-ES"/>
        </a:p>
      </dgm:t>
    </dgm:pt>
    <dgm:pt modelId="{EBAC4449-9C88-4578-BCDB-42787883ED74}">
      <dgm:prSet/>
      <dgm:spPr/>
      <dgm:t>
        <a:bodyPr/>
        <a:lstStyle/>
        <a:p>
          <a:pPr rtl="0"/>
          <a:r>
            <a:rPr lang="es-ES" b="1" dirty="0" smtClean="0">
              <a:solidFill>
                <a:schemeClr val="accent1"/>
              </a:solidFill>
            </a:rPr>
            <a:t>Curación de la infección VHC</a:t>
          </a:r>
          <a:endParaRPr lang="es-ES" b="1" dirty="0">
            <a:solidFill>
              <a:schemeClr val="accent1"/>
            </a:solidFill>
          </a:endParaRPr>
        </a:p>
      </dgm:t>
    </dgm:pt>
    <dgm:pt modelId="{DAEB3F8E-3E9E-44E5-8D59-0D08587337D0}" type="parTrans" cxnId="{28549DDF-AEC2-4141-A701-7C6E8FB35457}">
      <dgm:prSet/>
      <dgm:spPr/>
      <dgm:t>
        <a:bodyPr/>
        <a:lstStyle/>
        <a:p>
          <a:endParaRPr lang="es-ES"/>
        </a:p>
      </dgm:t>
    </dgm:pt>
    <dgm:pt modelId="{0619F0AD-4304-42F8-9004-C851F1EEABE5}" type="sibTrans" cxnId="{28549DDF-AEC2-4141-A701-7C6E8FB35457}">
      <dgm:prSet/>
      <dgm:spPr/>
      <dgm:t>
        <a:bodyPr/>
        <a:lstStyle/>
        <a:p>
          <a:endParaRPr lang="es-ES"/>
        </a:p>
      </dgm:t>
    </dgm:pt>
    <dgm:pt modelId="{036BBD5D-5AB2-4C66-8F1B-7A4552113660}">
      <dgm:prSet/>
      <dgm:spPr/>
      <dgm:t>
        <a:bodyPr/>
        <a:lstStyle/>
        <a:p>
          <a:pPr rtl="0"/>
          <a:r>
            <a:rPr lang="es-ES" b="1" dirty="0" smtClean="0">
              <a:solidFill>
                <a:schemeClr val="accent1"/>
              </a:solidFill>
            </a:rPr>
            <a:t>En general   una regresión de la inflamación y fibrosis (F0-F2)</a:t>
          </a:r>
          <a:endParaRPr lang="es-ES" b="1" dirty="0">
            <a:solidFill>
              <a:schemeClr val="accent1"/>
            </a:solidFill>
          </a:endParaRPr>
        </a:p>
      </dgm:t>
    </dgm:pt>
    <dgm:pt modelId="{28D244B5-59DA-46AF-9527-85300BE9E23D}" type="parTrans" cxnId="{008244D8-841F-4796-8BC0-FAF3A7DE68A1}">
      <dgm:prSet/>
      <dgm:spPr/>
      <dgm:t>
        <a:bodyPr/>
        <a:lstStyle/>
        <a:p>
          <a:endParaRPr lang="es-ES"/>
        </a:p>
      </dgm:t>
    </dgm:pt>
    <dgm:pt modelId="{77C449E4-7DAF-4041-B99F-6E54CE0E91E1}" type="sibTrans" cxnId="{008244D8-841F-4796-8BC0-FAF3A7DE68A1}">
      <dgm:prSet/>
      <dgm:spPr/>
      <dgm:t>
        <a:bodyPr/>
        <a:lstStyle/>
        <a:p>
          <a:endParaRPr lang="es-ES"/>
        </a:p>
      </dgm:t>
    </dgm:pt>
    <dgm:pt modelId="{0E4F749B-DB61-4EEF-86FC-B4615ABDFBC2}">
      <dgm:prSet/>
      <dgm:spPr/>
      <dgm:t>
        <a:bodyPr/>
        <a:lstStyle/>
        <a:p>
          <a:pPr rtl="0"/>
          <a:r>
            <a:rPr lang="es-ES" b="1" dirty="0" smtClean="0">
              <a:solidFill>
                <a:schemeClr val="accent1"/>
              </a:solidFill>
            </a:rPr>
            <a:t>En F3, F4, el daño estructural no siempre regresa</a:t>
          </a:r>
          <a:endParaRPr lang="es-ES" b="1" dirty="0">
            <a:solidFill>
              <a:schemeClr val="accent1"/>
            </a:solidFill>
          </a:endParaRPr>
        </a:p>
      </dgm:t>
    </dgm:pt>
    <dgm:pt modelId="{2924827A-4FA4-4EC3-8212-9868C2881A25}" type="parTrans" cxnId="{8A820CC9-A315-4E36-BB37-E17EB12A535B}">
      <dgm:prSet/>
      <dgm:spPr/>
      <dgm:t>
        <a:bodyPr/>
        <a:lstStyle/>
        <a:p>
          <a:endParaRPr lang="es-ES"/>
        </a:p>
      </dgm:t>
    </dgm:pt>
    <dgm:pt modelId="{E4F81668-107D-4150-9ED7-971E29C307C2}" type="sibTrans" cxnId="{8A820CC9-A315-4E36-BB37-E17EB12A535B}">
      <dgm:prSet/>
      <dgm:spPr/>
      <dgm:t>
        <a:bodyPr/>
        <a:lstStyle/>
        <a:p>
          <a:endParaRPr lang="es-ES"/>
        </a:p>
      </dgm:t>
    </dgm:pt>
    <dgm:pt modelId="{0D37E717-13A5-4FDE-9955-C0670074587C}" type="pres">
      <dgm:prSet presAssocID="{38CEE467-C092-4AF8-AEE5-61A59CDB1E05}" presName="Name0" presStyleCnt="0">
        <dgm:presLayoutVars>
          <dgm:dir/>
          <dgm:animLvl val="lvl"/>
          <dgm:resizeHandles val="exact"/>
        </dgm:presLayoutVars>
      </dgm:prSet>
      <dgm:spPr/>
      <dgm:t>
        <a:bodyPr/>
        <a:lstStyle/>
        <a:p>
          <a:endParaRPr lang="es-ES"/>
        </a:p>
      </dgm:t>
    </dgm:pt>
    <dgm:pt modelId="{ADD7F48E-982B-4DF2-A54A-59133FF5A3F3}" type="pres">
      <dgm:prSet presAssocID="{4481D635-F01C-42B6-8F20-72F9F767B4DC}" presName="linNode" presStyleCnt="0"/>
      <dgm:spPr/>
    </dgm:pt>
    <dgm:pt modelId="{666CCAF7-D039-4400-91CC-8FEFA89A5898}" type="pres">
      <dgm:prSet presAssocID="{4481D635-F01C-42B6-8F20-72F9F767B4DC}" presName="parentText" presStyleLbl="node1" presStyleIdx="0" presStyleCnt="1" custLinFactX="-72161" custLinFactNeighborX="-100000" custLinFactNeighborY="-7089">
        <dgm:presLayoutVars>
          <dgm:chMax val="1"/>
          <dgm:bulletEnabled val="1"/>
        </dgm:presLayoutVars>
      </dgm:prSet>
      <dgm:spPr/>
      <dgm:t>
        <a:bodyPr/>
        <a:lstStyle/>
        <a:p>
          <a:endParaRPr lang="es-ES"/>
        </a:p>
      </dgm:t>
    </dgm:pt>
    <dgm:pt modelId="{4937C471-3CE6-444B-928B-3693E97A4B6D}" type="pres">
      <dgm:prSet presAssocID="{4481D635-F01C-42B6-8F20-72F9F767B4DC}" presName="descendantText" presStyleLbl="alignAccFollowNode1" presStyleIdx="0" presStyleCnt="1">
        <dgm:presLayoutVars>
          <dgm:bulletEnabled val="1"/>
        </dgm:presLayoutVars>
      </dgm:prSet>
      <dgm:spPr/>
      <dgm:t>
        <a:bodyPr/>
        <a:lstStyle/>
        <a:p>
          <a:endParaRPr lang="es-ES"/>
        </a:p>
      </dgm:t>
    </dgm:pt>
  </dgm:ptLst>
  <dgm:cxnLst>
    <dgm:cxn modelId="{0DF3B071-7079-42FC-8DC2-0503B6644EBB}" type="presOf" srcId="{4481D635-F01C-42B6-8F20-72F9F767B4DC}" destId="{666CCAF7-D039-4400-91CC-8FEFA89A5898}" srcOrd="0" destOrd="0" presId="urn:microsoft.com/office/officeart/2005/8/layout/vList5"/>
    <dgm:cxn modelId="{28549DDF-AEC2-4141-A701-7C6E8FB35457}" srcId="{4481D635-F01C-42B6-8F20-72F9F767B4DC}" destId="{EBAC4449-9C88-4578-BCDB-42787883ED74}" srcOrd="0" destOrd="0" parTransId="{DAEB3F8E-3E9E-44E5-8D59-0D08587337D0}" sibTransId="{0619F0AD-4304-42F8-9004-C851F1EEABE5}"/>
    <dgm:cxn modelId="{A4BE195D-6D5E-4758-ABB7-EFEDEDF6B385}" type="presOf" srcId="{38CEE467-C092-4AF8-AEE5-61A59CDB1E05}" destId="{0D37E717-13A5-4FDE-9955-C0670074587C}" srcOrd="0" destOrd="0" presId="urn:microsoft.com/office/officeart/2005/8/layout/vList5"/>
    <dgm:cxn modelId="{22201B76-8A47-4274-8AC0-BB585C45A404}" type="presOf" srcId="{036BBD5D-5AB2-4C66-8F1B-7A4552113660}" destId="{4937C471-3CE6-444B-928B-3693E97A4B6D}" srcOrd="0" destOrd="1" presId="urn:microsoft.com/office/officeart/2005/8/layout/vList5"/>
    <dgm:cxn modelId="{8A820CC9-A315-4E36-BB37-E17EB12A535B}" srcId="{4481D635-F01C-42B6-8F20-72F9F767B4DC}" destId="{0E4F749B-DB61-4EEF-86FC-B4615ABDFBC2}" srcOrd="2" destOrd="0" parTransId="{2924827A-4FA4-4EC3-8212-9868C2881A25}" sibTransId="{E4F81668-107D-4150-9ED7-971E29C307C2}"/>
    <dgm:cxn modelId="{E232BEF7-47A3-43B6-B8B8-80CF0F37200D}" type="presOf" srcId="{0E4F749B-DB61-4EEF-86FC-B4615ABDFBC2}" destId="{4937C471-3CE6-444B-928B-3693E97A4B6D}" srcOrd="0" destOrd="2" presId="urn:microsoft.com/office/officeart/2005/8/layout/vList5"/>
    <dgm:cxn modelId="{9DF1F19E-F3E5-47A5-A9A7-E36491525E7D}" srcId="{38CEE467-C092-4AF8-AEE5-61A59CDB1E05}" destId="{4481D635-F01C-42B6-8F20-72F9F767B4DC}" srcOrd="0" destOrd="0" parTransId="{A1C713EB-BE88-4CD4-9009-A6257030EBE3}" sibTransId="{F9C27D14-1230-4C0E-AA3B-D85E33D2906C}"/>
    <dgm:cxn modelId="{9267E48D-39FA-4366-AFEF-AE75682914D8}" type="presOf" srcId="{EBAC4449-9C88-4578-BCDB-42787883ED74}" destId="{4937C471-3CE6-444B-928B-3693E97A4B6D}" srcOrd="0" destOrd="0" presId="urn:microsoft.com/office/officeart/2005/8/layout/vList5"/>
    <dgm:cxn modelId="{008244D8-841F-4796-8BC0-FAF3A7DE68A1}" srcId="{4481D635-F01C-42B6-8F20-72F9F767B4DC}" destId="{036BBD5D-5AB2-4C66-8F1B-7A4552113660}" srcOrd="1" destOrd="0" parTransId="{28D244B5-59DA-46AF-9527-85300BE9E23D}" sibTransId="{77C449E4-7DAF-4041-B99F-6E54CE0E91E1}"/>
    <dgm:cxn modelId="{113F6FCA-1A4A-406D-85AF-B6633629714D}" type="presParOf" srcId="{0D37E717-13A5-4FDE-9955-C0670074587C}" destId="{ADD7F48E-982B-4DF2-A54A-59133FF5A3F3}" srcOrd="0" destOrd="0" presId="urn:microsoft.com/office/officeart/2005/8/layout/vList5"/>
    <dgm:cxn modelId="{06BAD54C-AF07-47FC-BE52-1E2044794E22}" type="presParOf" srcId="{ADD7F48E-982B-4DF2-A54A-59133FF5A3F3}" destId="{666CCAF7-D039-4400-91CC-8FEFA89A5898}" srcOrd="0" destOrd="0" presId="urn:microsoft.com/office/officeart/2005/8/layout/vList5"/>
    <dgm:cxn modelId="{CC73389B-B004-4F89-B10B-05E64136370C}" type="presParOf" srcId="{ADD7F48E-982B-4DF2-A54A-59133FF5A3F3}" destId="{4937C471-3CE6-444B-928B-3693E97A4B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06CD1-ACDD-4DB3-9417-31F2C59B4456}">
      <dsp:nvSpPr>
        <dsp:cNvPr id="0" name=""/>
        <dsp:cNvSpPr/>
      </dsp:nvSpPr>
      <dsp:spPr>
        <a:xfrm>
          <a:off x="0" y="0"/>
          <a:ext cx="8401407" cy="3888432"/>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400567" numCol="1" spcCol="1270" anchor="t" anchorCtr="0">
          <a:noAutofit/>
        </a:bodyPr>
        <a:lstStyle/>
        <a:p>
          <a:pPr lvl="0" algn="ctr" defTabSz="1066800" rtl="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rPr>
            <a:t>Contagio por contacto con sangre infectada</a:t>
          </a:r>
          <a:endParaRPr lang="es-ES" sz="2400" b="1" kern="1200" dirty="0">
            <a:effectLst>
              <a:outerShdw blurRad="38100" dist="38100" dir="2700000" algn="tl">
                <a:srgbClr val="000000">
                  <a:alpha val="43137"/>
                </a:srgbClr>
              </a:outerShdw>
            </a:effectLst>
          </a:endParaRPr>
        </a:p>
      </dsp:txBody>
      <dsp:txXfrm>
        <a:off x="96805" y="96805"/>
        <a:ext cx="8207797" cy="3694822"/>
      </dsp:txXfrm>
    </dsp:sp>
    <dsp:sp modelId="{590799FD-00A3-4419-AEDC-687E62D1C277}">
      <dsp:nvSpPr>
        <dsp:cNvPr id="0" name=""/>
        <dsp:cNvSpPr/>
      </dsp:nvSpPr>
      <dsp:spPr>
        <a:xfrm>
          <a:off x="210035" y="1749794"/>
          <a:ext cx="1971951" cy="1749794"/>
        </a:xfrm>
        <a:prstGeom prst="roundRect">
          <a:avLst>
            <a:gd name="adj" fmla="val 105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tx2"/>
              </a:solidFill>
            </a:rPr>
            <a:t>Consumo de drogas </a:t>
          </a:r>
        </a:p>
        <a:p>
          <a:pPr lvl="0" algn="ctr" defTabSz="711200" rtl="0">
            <a:lnSpc>
              <a:spcPct val="90000"/>
            </a:lnSpc>
            <a:spcBef>
              <a:spcPct val="0"/>
            </a:spcBef>
            <a:spcAft>
              <a:spcPct val="35000"/>
            </a:spcAft>
          </a:pPr>
          <a:r>
            <a:rPr lang="es-ES" sz="1600" b="1" kern="1200" dirty="0" smtClean="0">
              <a:solidFill>
                <a:schemeClr val="tx2"/>
              </a:solidFill>
            </a:rPr>
            <a:t>Transfusiones de sangre y hemoderivados </a:t>
          </a:r>
          <a:endParaRPr lang="es-ES" sz="1600" b="1" kern="1200" dirty="0">
            <a:solidFill>
              <a:schemeClr val="tx2"/>
            </a:solidFill>
          </a:endParaRPr>
        </a:p>
      </dsp:txBody>
      <dsp:txXfrm>
        <a:off x="263847" y="1803606"/>
        <a:ext cx="1864327" cy="1642170"/>
      </dsp:txXfrm>
    </dsp:sp>
    <dsp:sp modelId="{6CDBB170-DBB8-40E3-88D8-24C22901A70F}">
      <dsp:nvSpPr>
        <dsp:cNvPr id="0" name=""/>
        <dsp:cNvSpPr/>
      </dsp:nvSpPr>
      <dsp:spPr>
        <a:xfrm>
          <a:off x="2213122" y="1749794"/>
          <a:ext cx="1971951" cy="1749794"/>
        </a:xfrm>
        <a:prstGeom prst="roundRect">
          <a:avLst>
            <a:gd name="adj" fmla="val 105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tx2"/>
              </a:solidFill>
            </a:rPr>
            <a:t>Inoculación accidental sanitaria</a:t>
          </a:r>
        </a:p>
        <a:p>
          <a:pPr lvl="0" algn="ctr" defTabSz="711200" rtl="0">
            <a:lnSpc>
              <a:spcPct val="90000"/>
            </a:lnSpc>
            <a:spcBef>
              <a:spcPct val="0"/>
            </a:spcBef>
            <a:spcAft>
              <a:spcPct val="35000"/>
            </a:spcAft>
          </a:pPr>
          <a:r>
            <a:rPr lang="es-ES" sz="1600" b="1" kern="1200" dirty="0" smtClean="0">
              <a:solidFill>
                <a:schemeClr val="tx2"/>
              </a:solidFill>
            </a:rPr>
            <a:t>Procedimientos cruentos, en los que se rompe la piel o mucosas</a:t>
          </a:r>
          <a:endParaRPr lang="es-ES" sz="1600" b="1" kern="1200" dirty="0">
            <a:solidFill>
              <a:schemeClr val="tx2"/>
            </a:solidFill>
          </a:endParaRPr>
        </a:p>
      </dsp:txBody>
      <dsp:txXfrm>
        <a:off x="2266934" y="1803606"/>
        <a:ext cx="1864327" cy="1642170"/>
      </dsp:txXfrm>
    </dsp:sp>
    <dsp:sp modelId="{048D7FC6-60A0-4501-B960-434A83A8EF0E}">
      <dsp:nvSpPr>
        <dsp:cNvPr id="0" name=""/>
        <dsp:cNvSpPr/>
      </dsp:nvSpPr>
      <dsp:spPr>
        <a:xfrm>
          <a:off x="4216210" y="1749794"/>
          <a:ext cx="1971951" cy="174979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1" kern="1200" dirty="0" smtClean="0">
              <a:solidFill>
                <a:schemeClr val="accent1"/>
              </a:solidFill>
            </a:rPr>
            <a:t>Vías sexual:</a:t>
          </a:r>
        </a:p>
        <a:p>
          <a:pPr lvl="0" algn="ctr" defTabSz="844550" rtl="0">
            <a:lnSpc>
              <a:spcPct val="90000"/>
            </a:lnSpc>
            <a:spcBef>
              <a:spcPct val="0"/>
            </a:spcBef>
            <a:spcAft>
              <a:spcPct val="35000"/>
            </a:spcAft>
          </a:pPr>
          <a:r>
            <a:rPr lang="es-ES" sz="1900" b="1" kern="1200" dirty="0" smtClean="0">
              <a:solidFill>
                <a:schemeClr val="accent1"/>
              </a:solidFill>
            </a:rPr>
            <a:t>HSH, múltiples parejas, práctica sexuales de riesgo</a:t>
          </a:r>
          <a:endParaRPr lang="es-ES" sz="1900" b="1" kern="1200" dirty="0">
            <a:solidFill>
              <a:schemeClr val="accent1"/>
            </a:solidFill>
          </a:endParaRPr>
        </a:p>
      </dsp:txBody>
      <dsp:txXfrm>
        <a:off x="4270022" y="1803606"/>
        <a:ext cx="1864327" cy="1642170"/>
      </dsp:txXfrm>
    </dsp:sp>
    <dsp:sp modelId="{7B909D84-8066-4DFE-BDD8-A997C057F73B}">
      <dsp:nvSpPr>
        <dsp:cNvPr id="0" name=""/>
        <dsp:cNvSpPr/>
      </dsp:nvSpPr>
      <dsp:spPr>
        <a:xfrm>
          <a:off x="6219297" y="1749794"/>
          <a:ext cx="1971951" cy="174979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b="1" kern="1200" dirty="0" smtClean="0">
              <a:solidFill>
                <a:schemeClr val="accent1"/>
              </a:solidFill>
            </a:rPr>
            <a:t>Transmisión madre-hijo </a:t>
          </a:r>
        </a:p>
        <a:p>
          <a:pPr lvl="0" algn="ctr" defTabSz="844550" rtl="0">
            <a:lnSpc>
              <a:spcPct val="90000"/>
            </a:lnSpc>
            <a:spcBef>
              <a:spcPct val="0"/>
            </a:spcBef>
            <a:spcAft>
              <a:spcPct val="35000"/>
            </a:spcAft>
          </a:pPr>
          <a:r>
            <a:rPr lang="es-ES" sz="1900" b="1" kern="1200" dirty="0" smtClean="0">
              <a:solidFill>
                <a:schemeClr val="accent1"/>
              </a:solidFill>
            </a:rPr>
            <a:t>No en lactancia</a:t>
          </a:r>
        </a:p>
        <a:p>
          <a:pPr lvl="0" algn="ctr" defTabSz="844550" rtl="0">
            <a:lnSpc>
              <a:spcPct val="90000"/>
            </a:lnSpc>
            <a:spcBef>
              <a:spcPct val="0"/>
            </a:spcBef>
            <a:spcAft>
              <a:spcPct val="35000"/>
            </a:spcAft>
          </a:pPr>
          <a:r>
            <a:rPr lang="es-ES" sz="1900" b="1" kern="1200" dirty="0" smtClean="0">
              <a:solidFill>
                <a:schemeClr val="accent1"/>
              </a:solidFill>
            </a:rPr>
            <a:t>Intrafamiliar</a:t>
          </a:r>
          <a:endParaRPr lang="es-ES" sz="1900" b="1" kern="1200" dirty="0">
            <a:solidFill>
              <a:schemeClr val="accent1"/>
            </a:solidFill>
          </a:endParaRPr>
        </a:p>
      </dsp:txBody>
      <dsp:txXfrm>
        <a:off x="6273109" y="1803606"/>
        <a:ext cx="1864327" cy="1642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BB577-66DE-44E2-A0FF-760D54D8A950}">
      <dsp:nvSpPr>
        <dsp:cNvPr id="0" name=""/>
        <dsp:cNvSpPr/>
      </dsp:nvSpPr>
      <dsp:spPr>
        <a:xfrm>
          <a:off x="348483" y="311572"/>
          <a:ext cx="3433319" cy="107291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719"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accent1"/>
              </a:solidFill>
            </a:rPr>
            <a:t>Prevalencia aumenta en mayores de 30 años</a:t>
          </a:r>
          <a:endParaRPr lang="es-ES" sz="1800" b="0" kern="1200" dirty="0">
            <a:solidFill>
              <a:schemeClr val="accent1"/>
            </a:solidFill>
          </a:endParaRPr>
        </a:p>
      </dsp:txBody>
      <dsp:txXfrm>
        <a:off x="348483" y="311572"/>
        <a:ext cx="3433319" cy="1072912"/>
      </dsp:txXfrm>
    </dsp:sp>
    <dsp:sp modelId="{A68DDF50-D43D-4B8B-BDE0-8A4AC80438CB}">
      <dsp:nvSpPr>
        <dsp:cNvPr id="0" name=""/>
        <dsp:cNvSpPr/>
      </dsp:nvSpPr>
      <dsp:spPr>
        <a:xfrm>
          <a:off x="205428" y="156595"/>
          <a:ext cx="751038" cy="112655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3B6274-FDFE-446A-9E82-502D953F2AA7}">
      <dsp:nvSpPr>
        <dsp:cNvPr id="0" name=""/>
        <dsp:cNvSpPr/>
      </dsp:nvSpPr>
      <dsp:spPr>
        <a:xfrm>
          <a:off x="4052437" y="311862"/>
          <a:ext cx="3431151" cy="10722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260"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accent1"/>
              </a:solidFill>
            </a:rPr>
            <a:t>Alta prevalencia de infección en inmigrantes (Egipto, Paquistán, Nigeria) </a:t>
          </a:r>
          <a:endParaRPr lang="es-ES" sz="1800" b="0" kern="1200" dirty="0">
            <a:solidFill>
              <a:schemeClr val="accent1"/>
            </a:solidFill>
          </a:endParaRPr>
        </a:p>
      </dsp:txBody>
      <dsp:txXfrm>
        <a:off x="4052437" y="311862"/>
        <a:ext cx="3431151" cy="1072234"/>
      </dsp:txXfrm>
    </dsp:sp>
    <dsp:sp modelId="{51DEBF74-4CED-464E-BBD6-1E49F2647C5F}">
      <dsp:nvSpPr>
        <dsp:cNvPr id="0" name=""/>
        <dsp:cNvSpPr/>
      </dsp:nvSpPr>
      <dsp:spPr>
        <a:xfrm>
          <a:off x="3909473" y="156983"/>
          <a:ext cx="750564" cy="112584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AF5842-759C-48B6-82B0-E12D049EBCBA}">
      <dsp:nvSpPr>
        <dsp:cNvPr id="0" name=""/>
        <dsp:cNvSpPr/>
      </dsp:nvSpPr>
      <dsp:spPr>
        <a:xfrm>
          <a:off x="7753682" y="313599"/>
          <a:ext cx="3418152" cy="10681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509"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accent1"/>
              </a:solidFill>
            </a:rPr>
            <a:t>1/3 de infectados VHC, no diagnosticados (cohorte </a:t>
          </a:r>
          <a:r>
            <a:rPr lang="es-ES" sz="1800" b="0" kern="1200" dirty="0" err="1" smtClean="0">
              <a:solidFill>
                <a:schemeClr val="accent1"/>
              </a:solidFill>
            </a:rPr>
            <a:t>Ethon</a:t>
          </a:r>
          <a:r>
            <a:rPr lang="es-ES" sz="1800" b="0" kern="1200" dirty="0" smtClean="0">
              <a:solidFill>
                <a:schemeClr val="accent1"/>
              </a:solidFill>
            </a:rPr>
            <a:t>)</a:t>
          </a:r>
          <a:endParaRPr lang="es-ES" sz="1800" b="0" kern="1200" dirty="0">
            <a:solidFill>
              <a:schemeClr val="accent1"/>
            </a:solidFill>
          </a:endParaRPr>
        </a:p>
      </dsp:txBody>
      <dsp:txXfrm>
        <a:off x="7753682" y="313599"/>
        <a:ext cx="3418152" cy="1068172"/>
      </dsp:txXfrm>
    </dsp:sp>
    <dsp:sp modelId="{6086D48D-6F1F-4804-9BC4-FAF36A94D88B}">
      <dsp:nvSpPr>
        <dsp:cNvPr id="0" name=""/>
        <dsp:cNvSpPr/>
      </dsp:nvSpPr>
      <dsp:spPr>
        <a:xfrm>
          <a:off x="7611259" y="159308"/>
          <a:ext cx="747720" cy="1121581"/>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4F6D3-0D03-42C3-8CBB-A06EA9F9CB04}">
      <dsp:nvSpPr>
        <dsp:cNvPr id="0" name=""/>
        <dsp:cNvSpPr/>
      </dsp:nvSpPr>
      <dsp:spPr>
        <a:xfrm>
          <a:off x="2205478" y="1678392"/>
          <a:ext cx="3418152" cy="10681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509"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tx2"/>
              </a:solidFill>
            </a:rPr>
            <a:t>Descenso</a:t>
          </a:r>
          <a:r>
            <a:rPr lang="es-ES" sz="1800" kern="1200" dirty="0" smtClean="0">
              <a:solidFill>
                <a:schemeClr val="tx2"/>
              </a:solidFill>
            </a:rPr>
            <a:t> de incidencia</a:t>
          </a:r>
          <a:r>
            <a:rPr lang="es-ES" sz="1800" kern="1200" dirty="0" smtClean="0">
              <a:solidFill>
                <a:schemeClr val="accent1"/>
              </a:solidFill>
            </a:rPr>
            <a:t>:  </a:t>
          </a:r>
          <a:r>
            <a:rPr lang="es-ES" sz="1800" b="0" kern="1200" dirty="0" smtClean="0">
              <a:solidFill>
                <a:schemeClr val="accent1"/>
              </a:solidFill>
            </a:rPr>
            <a:t>PID,  relación con la atención sanitaria.</a:t>
          </a:r>
          <a:endParaRPr lang="es-ES" sz="1800" b="0" kern="1200" dirty="0">
            <a:solidFill>
              <a:schemeClr val="accent1"/>
            </a:solidFill>
          </a:endParaRPr>
        </a:p>
      </dsp:txBody>
      <dsp:txXfrm>
        <a:off x="2205478" y="1678392"/>
        <a:ext cx="3418152" cy="1068172"/>
      </dsp:txXfrm>
    </dsp:sp>
    <dsp:sp modelId="{1CA4A8E2-0422-46FA-8BE0-ADD5C0E093DB}">
      <dsp:nvSpPr>
        <dsp:cNvPr id="0" name=""/>
        <dsp:cNvSpPr/>
      </dsp:nvSpPr>
      <dsp:spPr>
        <a:xfrm>
          <a:off x="2063055" y="1524100"/>
          <a:ext cx="747720" cy="1121581"/>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2DE145-0C58-4FDB-8B81-F73EF5377909}">
      <dsp:nvSpPr>
        <dsp:cNvPr id="0" name=""/>
        <dsp:cNvSpPr/>
      </dsp:nvSpPr>
      <dsp:spPr>
        <a:xfrm>
          <a:off x="5880888" y="1669070"/>
          <a:ext cx="3433319" cy="107291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6309"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tx2"/>
              </a:solidFill>
            </a:rPr>
            <a:t>Problema creciente de incidencia</a:t>
          </a:r>
          <a:r>
            <a:rPr lang="es-ES" sz="1800" b="0" kern="1200" dirty="0" smtClean="0">
              <a:solidFill>
                <a:schemeClr val="accent1"/>
              </a:solidFill>
            </a:rPr>
            <a:t>:  varones HSH</a:t>
          </a:r>
          <a:r>
            <a:rPr lang="es-ES" sz="1800" b="1" kern="1200" dirty="0" smtClean="0">
              <a:solidFill>
                <a:schemeClr val="accent1"/>
              </a:solidFill>
            </a:rPr>
            <a:t>.</a:t>
          </a:r>
          <a:endParaRPr lang="es-ES" sz="1800" kern="1200" dirty="0">
            <a:solidFill>
              <a:schemeClr val="accent1"/>
            </a:solidFill>
          </a:endParaRPr>
        </a:p>
      </dsp:txBody>
      <dsp:txXfrm>
        <a:off x="5880888" y="1669070"/>
        <a:ext cx="3433319" cy="1072912"/>
      </dsp:txXfrm>
    </dsp:sp>
    <dsp:sp modelId="{B7D48FCB-7786-4B50-BFCF-D6B351C456F4}">
      <dsp:nvSpPr>
        <dsp:cNvPr id="0" name=""/>
        <dsp:cNvSpPr/>
      </dsp:nvSpPr>
      <dsp:spPr>
        <a:xfrm>
          <a:off x="5751300" y="1528683"/>
          <a:ext cx="751038" cy="1126558"/>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1DBE5-134C-47E9-AB11-001DEE29AE9B}">
      <dsp:nvSpPr>
        <dsp:cNvPr id="0" name=""/>
        <dsp:cNvSpPr/>
      </dsp:nvSpPr>
      <dsp:spPr>
        <a:xfrm>
          <a:off x="0" y="1274541"/>
          <a:ext cx="11551840" cy="1699388"/>
        </a:xfrm>
        <a:prstGeom prst="notchedRightArrow">
          <a:avLst/>
        </a:prstGeom>
        <a:gradFill flip="none" rotWithShape="0">
          <a:gsLst>
            <a:gs pos="0">
              <a:schemeClr val="accent1">
                <a:lumMod val="0"/>
                <a:lumOff val="100000"/>
              </a:schemeClr>
            </a:gs>
            <a:gs pos="13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9DD74FF-F99D-4885-9B71-7B50ABFB2055}">
      <dsp:nvSpPr>
        <dsp:cNvPr id="0" name=""/>
        <dsp:cNvSpPr/>
      </dsp:nvSpPr>
      <dsp:spPr>
        <a:xfrm>
          <a:off x="5203" y="0"/>
          <a:ext cx="2502710" cy="1699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es-ES" sz="2000" b="0" kern="1200" dirty="0" smtClean="0">
              <a:solidFill>
                <a:srgbClr val="C00000"/>
              </a:solidFill>
            </a:rPr>
            <a:t>Hepatitis aguda </a:t>
          </a:r>
          <a:r>
            <a:rPr lang="es-ES" sz="2000" kern="1200" dirty="0" smtClean="0">
              <a:solidFill>
                <a:srgbClr val="004586"/>
              </a:solidFill>
            </a:rPr>
            <a:t>por VHC</a:t>
          </a:r>
          <a:endParaRPr lang="es-ES" sz="2000" kern="1200" dirty="0">
            <a:solidFill>
              <a:srgbClr val="004586"/>
            </a:solidFill>
          </a:endParaRPr>
        </a:p>
      </dsp:txBody>
      <dsp:txXfrm>
        <a:off x="5203" y="0"/>
        <a:ext cx="2502710" cy="1699388"/>
      </dsp:txXfrm>
    </dsp:sp>
    <dsp:sp modelId="{BDEB994E-8821-41FB-896A-54A6159706C3}">
      <dsp:nvSpPr>
        <dsp:cNvPr id="0" name=""/>
        <dsp:cNvSpPr/>
      </dsp:nvSpPr>
      <dsp:spPr>
        <a:xfrm>
          <a:off x="1044135" y="1911812"/>
          <a:ext cx="424847" cy="424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9D786B-BCBC-4E22-A575-9E798559E730}">
      <dsp:nvSpPr>
        <dsp:cNvPr id="0" name=""/>
        <dsp:cNvSpPr/>
      </dsp:nvSpPr>
      <dsp:spPr>
        <a:xfrm>
          <a:off x="2633049" y="2549083"/>
          <a:ext cx="2502710" cy="1699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 sz="2000" b="0" kern="1200" dirty="0" smtClean="0">
              <a:solidFill>
                <a:srgbClr val="004586"/>
              </a:solidFill>
            </a:rPr>
            <a:t>Hepatitis crónica por VHC al </a:t>
          </a:r>
          <a:r>
            <a:rPr lang="es-ES" sz="2000" b="0" kern="1200" dirty="0" smtClean="0">
              <a:solidFill>
                <a:srgbClr val="C00000"/>
              </a:solidFill>
            </a:rPr>
            <a:t>confirmarse el diagnóstico</a:t>
          </a:r>
          <a:endParaRPr lang="es-ES" sz="2000" b="0" kern="1200" dirty="0">
            <a:solidFill>
              <a:srgbClr val="C00000"/>
            </a:solidFill>
          </a:endParaRPr>
        </a:p>
      </dsp:txBody>
      <dsp:txXfrm>
        <a:off x="2633049" y="2549083"/>
        <a:ext cx="2502710" cy="1699388"/>
      </dsp:txXfrm>
    </dsp:sp>
    <dsp:sp modelId="{0177D982-2CA9-44A1-9A3B-8ED68EB39F27}">
      <dsp:nvSpPr>
        <dsp:cNvPr id="0" name=""/>
        <dsp:cNvSpPr/>
      </dsp:nvSpPr>
      <dsp:spPr>
        <a:xfrm>
          <a:off x="3671981" y="1911812"/>
          <a:ext cx="424847" cy="424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3FE3EC-7D0E-4A3F-B89A-22FE0A174723}">
      <dsp:nvSpPr>
        <dsp:cNvPr id="0" name=""/>
        <dsp:cNvSpPr/>
      </dsp:nvSpPr>
      <dsp:spPr>
        <a:xfrm>
          <a:off x="5287149" y="72003"/>
          <a:ext cx="2502710" cy="1699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es-ES" sz="2000" b="0" kern="1200" dirty="0" smtClean="0">
              <a:solidFill>
                <a:srgbClr val="004586"/>
              </a:solidFill>
            </a:rPr>
            <a:t>Hepatitis crónica  por VHC </a:t>
          </a:r>
          <a:r>
            <a:rPr lang="es-ES" sz="2000" b="0" kern="1200" dirty="0" smtClean="0">
              <a:solidFill>
                <a:srgbClr val="C00000"/>
              </a:solidFill>
            </a:rPr>
            <a:t>previamente diagnosticada sin seguimiento</a:t>
          </a:r>
          <a:r>
            <a:rPr lang="es-ES" sz="2000" b="0" kern="1200" dirty="0" smtClean="0">
              <a:solidFill>
                <a:srgbClr val="004586"/>
              </a:solidFill>
            </a:rPr>
            <a:t> en Atención Especializada</a:t>
          </a:r>
          <a:endParaRPr lang="es-ES" sz="2000" b="0" kern="1200" dirty="0">
            <a:solidFill>
              <a:srgbClr val="004586"/>
            </a:solidFill>
          </a:endParaRPr>
        </a:p>
      </dsp:txBody>
      <dsp:txXfrm>
        <a:off x="5287149" y="72003"/>
        <a:ext cx="2502710" cy="1699388"/>
      </dsp:txXfrm>
    </dsp:sp>
    <dsp:sp modelId="{5918F689-16E9-4B50-BF1A-E302BF992413}">
      <dsp:nvSpPr>
        <dsp:cNvPr id="0" name=""/>
        <dsp:cNvSpPr/>
      </dsp:nvSpPr>
      <dsp:spPr>
        <a:xfrm>
          <a:off x="6299827" y="1911812"/>
          <a:ext cx="424847" cy="424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85C58F-3EBE-4B81-9BD8-F4EF6EE63210}">
      <dsp:nvSpPr>
        <dsp:cNvPr id="0" name=""/>
        <dsp:cNvSpPr/>
      </dsp:nvSpPr>
      <dsp:spPr>
        <a:xfrm>
          <a:off x="7888741" y="2549083"/>
          <a:ext cx="2502710" cy="1699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 sz="2000" b="0" kern="1200" dirty="0" smtClean="0">
              <a:solidFill>
                <a:srgbClr val="C00000"/>
              </a:solidFill>
            </a:rPr>
            <a:t>Cirrosis por VHC </a:t>
          </a:r>
          <a:r>
            <a:rPr lang="es-ES" sz="2000" kern="1200" dirty="0" smtClean="0">
              <a:solidFill>
                <a:srgbClr val="004586"/>
              </a:solidFill>
            </a:rPr>
            <a:t>compensada o descompensada</a:t>
          </a:r>
          <a:endParaRPr lang="es-ES" sz="2000" kern="1200" dirty="0">
            <a:solidFill>
              <a:srgbClr val="004586"/>
            </a:solidFill>
          </a:endParaRPr>
        </a:p>
      </dsp:txBody>
      <dsp:txXfrm>
        <a:off x="7888741" y="2549083"/>
        <a:ext cx="2502710" cy="1699388"/>
      </dsp:txXfrm>
    </dsp:sp>
    <dsp:sp modelId="{8AA310EF-17D2-4C48-9DD3-7018F306D18D}">
      <dsp:nvSpPr>
        <dsp:cNvPr id="0" name=""/>
        <dsp:cNvSpPr/>
      </dsp:nvSpPr>
      <dsp:spPr>
        <a:xfrm>
          <a:off x="8927673" y="1911812"/>
          <a:ext cx="424847" cy="424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B1703-0DBB-424A-8F58-0D23CC18E80F}">
      <dsp:nvSpPr>
        <dsp:cNvPr id="0" name=""/>
        <dsp:cNvSpPr/>
      </dsp:nvSpPr>
      <dsp:spPr>
        <a:xfrm>
          <a:off x="0" y="23882"/>
          <a:ext cx="11623848" cy="617760"/>
        </a:xfrm>
        <a:prstGeom prst="roundRect">
          <a:avLst/>
        </a:prstGeom>
        <a:solidFill>
          <a:srgbClr val="287A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smtClean="0"/>
            <a:t>Candidatos a tratamiento antiviral: todos los pacientes con HC-VHC</a:t>
          </a:r>
          <a:r>
            <a:rPr lang="es-ES" sz="1800" kern="1200" dirty="0" smtClean="0"/>
            <a:t> </a:t>
          </a:r>
          <a:r>
            <a:rPr lang="es-ES" sz="1800" b="1" kern="1200" dirty="0" err="1" smtClean="0"/>
            <a:t>naïve</a:t>
          </a:r>
          <a:r>
            <a:rPr lang="es-ES" sz="1800" b="1" kern="1200" dirty="0" smtClean="0"/>
            <a:t> o que no han respondido </a:t>
          </a:r>
          <a:r>
            <a:rPr lang="es-ES" sz="1800" kern="1200" dirty="0" smtClean="0"/>
            <a:t>a  tratamiento previo.</a:t>
          </a:r>
          <a:endParaRPr lang="es-ES" sz="1800" kern="1200" dirty="0"/>
        </a:p>
      </dsp:txBody>
      <dsp:txXfrm>
        <a:off x="30157" y="54039"/>
        <a:ext cx="11563534" cy="557446"/>
      </dsp:txXfrm>
    </dsp:sp>
    <dsp:sp modelId="{CB750CEE-B43F-466C-906B-2F90F75B0CAC}">
      <dsp:nvSpPr>
        <dsp:cNvPr id="0" name=""/>
        <dsp:cNvSpPr/>
      </dsp:nvSpPr>
      <dsp:spPr>
        <a:xfrm>
          <a:off x="0" y="736682"/>
          <a:ext cx="11623848" cy="617760"/>
        </a:xfrm>
        <a:prstGeom prst="roundRect">
          <a:avLst/>
        </a:prstGeom>
        <a:solidFill>
          <a:srgbClr val="287A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Grupos prioritarios para el tratamiento con AAD (en régimen libre de interferón).</a:t>
          </a:r>
          <a:endParaRPr lang="es-ES" sz="2000" kern="1200" dirty="0"/>
        </a:p>
      </dsp:txBody>
      <dsp:txXfrm>
        <a:off x="30157" y="766839"/>
        <a:ext cx="11563534" cy="557446"/>
      </dsp:txXfrm>
    </dsp:sp>
    <dsp:sp modelId="{3EDC7B4A-D7C9-432E-8D7F-4B1F7350CD73}">
      <dsp:nvSpPr>
        <dsp:cNvPr id="0" name=""/>
        <dsp:cNvSpPr/>
      </dsp:nvSpPr>
      <dsp:spPr>
        <a:xfrm>
          <a:off x="0" y="1354442"/>
          <a:ext cx="11623848" cy="1844370"/>
        </a:xfrm>
        <a:prstGeom prst="rect">
          <a:avLst/>
        </a:prstGeom>
        <a:solidFill>
          <a:srgbClr val="E8ECF5"/>
        </a:solidFill>
        <a:ln>
          <a:noFill/>
        </a:ln>
        <a:effectLst/>
      </dsp:spPr>
      <dsp:style>
        <a:lnRef idx="0">
          <a:scrgbClr r="0" g="0" b="0"/>
        </a:lnRef>
        <a:fillRef idx="0">
          <a:scrgbClr r="0" g="0" b="0"/>
        </a:fillRef>
        <a:effectRef idx="0">
          <a:scrgbClr r="0" g="0" b="0"/>
        </a:effectRef>
        <a:fontRef idx="minor"/>
      </dsp:style>
      <dsp:txBody>
        <a:bodyPr spcFirstLastPara="0" vert="horz" wrap="square" lIns="369057"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ES" sz="1800" b="0" kern="1200" dirty="0" smtClean="0">
              <a:solidFill>
                <a:srgbClr val="C00000"/>
              </a:solidFill>
            </a:rPr>
            <a:t>Fibrosis hepática avanzada (F2-F4 ) </a:t>
          </a:r>
          <a:r>
            <a:rPr lang="es-ES" sz="1800" kern="1200" dirty="0" smtClean="0">
              <a:solidFill>
                <a:schemeClr val="accent1"/>
              </a:solidFill>
            </a:rPr>
            <a:t>con/sin  complicaciones previas de la hepatopatía.</a:t>
          </a:r>
          <a:endParaRPr lang="es-ES" sz="1800" kern="1200" dirty="0">
            <a:solidFill>
              <a:schemeClr val="accent1"/>
            </a:solidFill>
          </a:endParaRPr>
        </a:p>
        <a:p>
          <a:pPr marL="171450" lvl="1" indent="-171450" algn="l" defTabSz="800100" rtl="0">
            <a:lnSpc>
              <a:spcPct val="90000"/>
            </a:lnSpc>
            <a:spcBef>
              <a:spcPct val="0"/>
            </a:spcBef>
            <a:spcAft>
              <a:spcPct val="20000"/>
            </a:spcAft>
            <a:buChar char="••"/>
          </a:pPr>
          <a:r>
            <a:rPr lang="es-ES" sz="1800" kern="1200" dirty="0" smtClean="0">
              <a:solidFill>
                <a:schemeClr val="accent1"/>
              </a:solidFill>
            </a:rPr>
            <a:t>Pacientes en </a:t>
          </a:r>
          <a:r>
            <a:rPr lang="es-ES" sz="1800" b="0" kern="1200" dirty="0" smtClean="0">
              <a:solidFill>
                <a:srgbClr val="C00000"/>
              </a:solidFill>
            </a:rPr>
            <a:t>lista de espera de trasplante (hepático o no hepático).</a:t>
          </a:r>
          <a:endParaRPr lang="es-ES" sz="1800" b="0" kern="1200" dirty="0">
            <a:solidFill>
              <a:srgbClr val="C00000"/>
            </a:solidFill>
          </a:endParaRPr>
        </a:p>
        <a:p>
          <a:pPr marL="171450" lvl="1" indent="-171450" algn="l" defTabSz="800100" rtl="0">
            <a:lnSpc>
              <a:spcPct val="90000"/>
            </a:lnSpc>
            <a:spcBef>
              <a:spcPct val="0"/>
            </a:spcBef>
            <a:spcAft>
              <a:spcPct val="20000"/>
            </a:spcAft>
            <a:buChar char="••"/>
          </a:pPr>
          <a:r>
            <a:rPr lang="es-ES" sz="1800" kern="1200" dirty="0" smtClean="0">
              <a:solidFill>
                <a:schemeClr val="accent1"/>
              </a:solidFill>
            </a:rPr>
            <a:t>Pacientes </a:t>
          </a:r>
          <a:r>
            <a:rPr lang="es-ES" sz="1800" b="0" kern="1200" dirty="0" smtClean="0">
              <a:solidFill>
                <a:srgbClr val="C00000"/>
              </a:solidFill>
            </a:rPr>
            <a:t>trasplantados hepáticos con recidiva de la infección en el injerto hepático </a:t>
          </a:r>
          <a:r>
            <a:rPr lang="es-ES" sz="1800" kern="1200" dirty="0" smtClean="0">
              <a:solidFill>
                <a:schemeClr val="accent1"/>
              </a:solidFill>
            </a:rPr>
            <a:t>(F0-F4).</a:t>
          </a:r>
          <a:endParaRPr lang="es-ES" sz="1800" kern="1200" dirty="0">
            <a:solidFill>
              <a:schemeClr val="accent1"/>
            </a:solidFill>
          </a:endParaRPr>
        </a:p>
        <a:p>
          <a:pPr marL="171450" lvl="1" indent="-171450" algn="l" defTabSz="800100" rtl="0">
            <a:lnSpc>
              <a:spcPct val="90000"/>
            </a:lnSpc>
            <a:spcBef>
              <a:spcPct val="0"/>
            </a:spcBef>
            <a:spcAft>
              <a:spcPct val="20000"/>
            </a:spcAft>
            <a:buChar char="••"/>
          </a:pPr>
          <a:r>
            <a:rPr lang="es-ES" sz="1800" b="0" kern="1200" dirty="0" smtClean="0">
              <a:solidFill>
                <a:srgbClr val="C00000"/>
              </a:solidFill>
            </a:rPr>
            <a:t>Trasplantados no hepáticos con una hepatitis </a:t>
          </a:r>
          <a:r>
            <a:rPr lang="es-ES" sz="1800" b="1" kern="1200" dirty="0" smtClean="0">
              <a:solidFill>
                <a:schemeClr val="accent1"/>
              </a:solidFill>
            </a:rPr>
            <a:t>C</a:t>
          </a:r>
          <a:r>
            <a:rPr lang="es-ES" sz="1800" kern="1200" dirty="0" smtClean="0">
              <a:solidFill>
                <a:schemeClr val="accent1"/>
              </a:solidFill>
            </a:rPr>
            <a:t> (F0.F4).</a:t>
          </a:r>
          <a:endParaRPr lang="es-ES" sz="1800" kern="1200" dirty="0">
            <a:solidFill>
              <a:schemeClr val="accent1"/>
            </a:solidFill>
          </a:endParaRPr>
        </a:p>
        <a:p>
          <a:pPr marL="171450" lvl="1" indent="-171450" algn="l" defTabSz="800100" rtl="0">
            <a:lnSpc>
              <a:spcPct val="90000"/>
            </a:lnSpc>
            <a:spcBef>
              <a:spcPct val="0"/>
            </a:spcBef>
            <a:spcAft>
              <a:spcPct val="20000"/>
            </a:spcAft>
            <a:buChar char="••"/>
          </a:pPr>
          <a:r>
            <a:rPr lang="es-ES" sz="1800" kern="1200" dirty="0" smtClean="0">
              <a:solidFill>
                <a:schemeClr val="accent1"/>
              </a:solidFill>
            </a:rPr>
            <a:t>Ausencia de respuesta </a:t>
          </a:r>
          <a:r>
            <a:rPr lang="es-ES" sz="1800" b="0" kern="1200" dirty="0" smtClean="0">
              <a:solidFill>
                <a:srgbClr val="C00000"/>
              </a:solidFill>
            </a:rPr>
            <a:t>a triple terapia con inhibidores de la proteasa de 1ª generación.</a:t>
          </a:r>
          <a:endParaRPr lang="es-ES" sz="1800" b="0" kern="1200" dirty="0">
            <a:solidFill>
              <a:srgbClr val="C00000"/>
            </a:solidFill>
          </a:endParaRPr>
        </a:p>
        <a:p>
          <a:pPr marL="171450" lvl="1" indent="-171450" algn="l" defTabSz="800100" rtl="0">
            <a:lnSpc>
              <a:spcPct val="90000"/>
            </a:lnSpc>
            <a:spcBef>
              <a:spcPct val="0"/>
            </a:spcBef>
            <a:spcAft>
              <a:spcPct val="20000"/>
            </a:spcAft>
            <a:buChar char="••"/>
          </a:pPr>
          <a:r>
            <a:rPr lang="es-ES" sz="1800" kern="1200" dirty="0" smtClean="0">
              <a:solidFill>
                <a:schemeClr val="accent1"/>
              </a:solidFill>
            </a:rPr>
            <a:t>Pacientes con </a:t>
          </a:r>
          <a:r>
            <a:rPr lang="es-ES" sz="1800" b="0" kern="1200" dirty="0" smtClean="0">
              <a:solidFill>
                <a:srgbClr val="C00000"/>
              </a:solidFill>
            </a:rPr>
            <a:t>hepatitis C con manifestaciones </a:t>
          </a:r>
          <a:r>
            <a:rPr lang="es-ES" sz="1800" b="0" kern="1200" dirty="0" err="1" smtClean="0">
              <a:solidFill>
                <a:srgbClr val="C00000"/>
              </a:solidFill>
            </a:rPr>
            <a:t>extrahepáticas</a:t>
          </a:r>
          <a:r>
            <a:rPr lang="es-ES" sz="1800" b="0" kern="1200" dirty="0" smtClean="0">
              <a:solidFill>
                <a:srgbClr val="C00000"/>
              </a:solidFill>
            </a:rPr>
            <a:t> </a:t>
          </a:r>
          <a:r>
            <a:rPr lang="es-ES" sz="1800" kern="1200" dirty="0" smtClean="0">
              <a:solidFill>
                <a:schemeClr val="accent1"/>
              </a:solidFill>
            </a:rPr>
            <a:t>clínicamente relevantes del VHC (F0-F4).</a:t>
          </a:r>
          <a:endParaRPr lang="es-ES" sz="1800" kern="1200" dirty="0">
            <a:solidFill>
              <a:schemeClr val="accent1"/>
            </a:solidFill>
          </a:endParaRPr>
        </a:p>
      </dsp:txBody>
      <dsp:txXfrm>
        <a:off x="0" y="1354442"/>
        <a:ext cx="11623848" cy="1844370"/>
      </dsp:txXfrm>
    </dsp:sp>
    <dsp:sp modelId="{25C5AB74-FF0F-4929-99E4-A90F6191690C}">
      <dsp:nvSpPr>
        <dsp:cNvPr id="0" name=""/>
        <dsp:cNvSpPr/>
      </dsp:nvSpPr>
      <dsp:spPr>
        <a:xfrm>
          <a:off x="0" y="3198812"/>
          <a:ext cx="11623848" cy="617760"/>
        </a:xfrm>
        <a:prstGeom prst="roundRect">
          <a:avLst/>
        </a:prstGeom>
        <a:solidFill>
          <a:srgbClr val="287A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En cualquier caso </a:t>
          </a:r>
          <a:r>
            <a:rPr lang="es-ES" sz="2000" kern="1200" dirty="0" smtClean="0"/>
            <a:t>y </a:t>
          </a:r>
          <a:r>
            <a:rPr lang="es-ES" sz="2000" b="1" kern="1200" dirty="0" smtClean="0"/>
            <a:t>con independencia del grado de  fibrosis </a:t>
          </a:r>
          <a:r>
            <a:rPr lang="es-ES" sz="2000" kern="1200" dirty="0" smtClean="0"/>
            <a:t>se debe indicar  tratamiento:   </a:t>
          </a:r>
          <a:endParaRPr lang="es-ES" sz="2000" kern="1200" dirty="0"/>
        </a:p>
      </dsp:txBody>
      <dsp:txXfrm>
        <a:off x="30157" y="3228969"/>
        <a:ext cx="11563534" cy="557446"/>
      </dsp:txXfrm>
    </dsp:sp>
    <dsp:sp modelId="{0397F33B-A570-490D-886C-AFC32616FDD3}">
      <dsp:nvSpPr>
        <dsp:cNvPr id="0" name=""/>
        <dsp:cNvSpPr/>
      </dsp:nvSpPr>
      <dsp:spPr>
        <a:xfrm>
          <a:off x="0" y="3816572"/>
          <a:ext cx="11623848"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057"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ES" sz="1800" b="0" kern="1200" dirty="0" smtClean="0">
              <a:solidFill>
                <a:srgbClr val="C00000"/>
              </a:solidFill>
            </a:rPr>
            <a:t>Riesgo elevado de trasmisión de infección (centros penitenciarios, hemodiálisis, HSH).</a:t>
          </a:r>
          <a:endParaRPr lang="es-ES" sz="1800" b="0" kern="1200" dirty="0">
            <a:solidFill>
              <a:srgbClr val="C00000"/>
            </a:solidFill>
          </a:endParaRPr>
        </a:p>
        <a:p>
          <a:pPr marL="171450" lvl="1" indent="-171450" algn="l" defTabSz="800100" rtl="0">
            <a:lnSpc>
              <a:spcPct val="90000"/>
            </a:lnSpc>
            <a:spcBef>
              <a:spcPct val="0"/>
            </a:spcBef>
            <a:spcAft>
              <a:spcPct val="20000"/>
            </a:spcAft>
            <a:buChar char="••"/>
          </a:pPr>
          <a:r>
            <a:rPr lang="es-ES" sz="1800" b="0" kern="1200" dirty="0" smtClean="0">
              <a:solidFill>
                <a:srgbClr val="C00000"/>
              </a:solidFill>
            </a:rPr>
            <a:t>Mujeres en edad fértil con deseo expreso de embarazo.</a:t>
          </a:r>
          <a:endParaRPr lang="es-ES" sz="1800" b="0" kern="1200" dirty="0">
            <a:solidFill>
              <a:srgbClr val="C00000"/>
            </a:solidFill>
          </a:endParaRPr>
        </a:p>
      </dsp:txBody>
      <dsp:txXfrm>
        <a:off x="0" y="3816572"/>
        <a:ext cx="11623848" cy="614790"/>
      </dsp:txXfrm>
    </dsp:sp>
    <dsp:sp modelId="{55F311DD-5505-4674-A3EC-58ACB9F178E5}">
      <dsp:nvSpPr>
        <dsp:cNvPr id="0" name=""/>
        <dsp:cNvSpPr/>
      </dsp:nvSpPr>
      <dsp:spPr>
        <a:xfrm>
          <a:off x="0" y="4431362"/>
          <a:ext cx="11623848" cy="617760"/>
        </a:xfrm>
        <a:prstGeom prst="roundRect">
          <a:avLst/>
        </a:prstGeom>
        <a:solidFill>
          <a:srgbClr val="287A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Pacientes F0-F1</a:t>
          </a:r>
          <a:r>
            <a:rPr lang="es-ES" sz="2000" kern="1200" dirty="0" smtClean="0"/>
            <a:t>: se puede diferir tratamiento y considerar su  indicación individualmente. </a:t>
          </a:r>
          <a:endParaRPr lang="es-ES" sz="2000" kern="1200" dirty="0">
            <a:solidFill>
              <a:schemeClr val="accent1"/>
            </a:solidFill>
          </a:endParaRPr>
        </a:p>
      </dsp:txBody>
      <dsp:txXfrm>
        <a:off x="30157" y="4461519"/>
        <a:ext cx="11563534" cy="55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7C471-3CE6-444B-928B-3693E97A4B6D}">
      <dsp:nvSpPr>
        <dsp:cNvPr id="0" name=""/>
        <dsp:cNvSpPr/>
      </dsp:nvSpPr>
      <dsp:spPr>
        <a:xfrm rot="5400000">
          <a:off x="1066704" y="448051"/>
          <a:ext cx="2437814" cy="21511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ES" sz="1600" b="1" kern="1200" dirty="0" smtClean="0">
              <a:solidFill>
                <a:schemeClr val="accent1"/>
              </a:solidFill>
            </a:rPr>
            <a:t>Curación de la infección VHC</a:t>
          </a:r>
          <a:endParaRPr lang="es-ES" sz="1600" b="1" kern="1200" dirty="0">
            <a:solidFill>
              <a:schemeClr val="accent1"/>
            </a:solidFill>
          </a:endParaRPr>
        </a:p>
        <a:p>
          <a:pPr marL="171450" lvl="1" indent="-171450" algn="l" defTabSz="711200" rtl="0">
            <a:lnSpc>
              <a:spcPct val="90000"/>
            </a:lnSpc>
            <a:spcBef>
              <a:spcPct val="0"/>
            </a:spcBef>
            <a:spcAft>
              <a:spcPct val="15000"/>
            </a:spcAft>
            <a:buChar char="••"/>
          </a:pPr>
          <a:r>
            <a:rPr lang="es-ES" sz="1600" b="1" kern="1200" dirty="0" smtClean="0">
              <a:solidFill>
                <a:schemeClr val="accent1"/>
              </a:solidFill>
            </a:rPr>
            <a:t>En general   una regresión de la inflamación y fibrosis (F0-F2)</a:t>
          </a:r>
          <a:endParaRPr lang="es-ES" sz="1600" b="1" kern="1200" dirty="0">
            <a:solidFill>
              <a:schemeClr val="accent1"/>
            </a:solidFill>
          </a:endParaRPr>
        </a:p>
        <a:p>
          <a:pPr marL="171450" lvl="1" indent="-171450" algn="l" defTabSz="711200" rtl="0">
            <a:lnSpc>
              <a:spcPct val="90000"/>
            </a:lnSpc>
            <a:spcBef>
              <a:spcPct val="0"/>
            </a:spcBef>
            <a:spcAft>
              <a:spcPct val="15000"/>
            </a:spcAft>
            <a:buChar char="••"/>
          </a:pPr>
          <a:r>
            <a:rPr lang="es-ES" sz="1600" b="1" kern="1200" dirty="0" smtClean="0">
              <a:solidFill>
                <a:schemeClr val="accent1"/>
              </a:solidFill>
            </a:rPr>
            <a:t>En F3, F4, el daño estructural no siempre regresa</a:t>
          </a:r>
          <a:endParaRPr lang="es-ES" sz="1600" b="1" kern="1200" dirty="0">
            <a:solidFill>
              <a:schemeClr val="accent1"/>
            </a:solidFill>
          </a:endParaRPr>
        </a:p>
      </dsp:txBody>
      <dsp:txXfrm rot="-5400000">
        <a:off x="1210029" y="409738"/>
        <a:ext cx="2046153" cy="2227792"/>
      </dsp:txXfrm>
    </dsp:sp>
    <dsp:sp modelId="{666CCAF7-D039-4400-91CC-8FEFA89A5898}">
      <dsp:nvSpPr>
        <dsp:cNvPr id="0" name=""/>
        <dsp:cNvSpPr/>
      </dsp:nvSpPr>
      <dsp:spPr>
        <a:xfrm>
          <a:off x="0" y="0"/>
          <a:ext cx="1210029" cy="3047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90500" tIns="95250" rIns="190500" bIns="95250" numCol="1" spcCol="1270" anchor="ctr" anchorCtr="0">
          <a:noAutofit/>
        </a:bodyPr>
        <a:lstStyle/>
        <a:p>
          <a:pPr lvl="0" algn="ctr" defTabSz="2222500" rtl="0">
            <a:lnSpc>
              <a:spcPct val="90000"/>
            </a:lnSpc>
            <a:spcBef>
              <a:spcPct val="0"/>
            </a:spcBef>
            <a:spcAft>
              <a:spcPct val="35000"/>
            </a:spcAft>
          </a:pPr>
          <a:r>
            <a:rPr lang="es-ES" sz="5000" kern="1200" dirty="0" smtClean="0"/>
            <a:t>Supone</a:t>
          </a:r>
          <a:endParaRPr lang="es-ES" sz="5000" kern="1200" dirty="0"/>
        </a:p>
      </dsp:txBody>
      <dsp:txXfrm>
        <a:off x="59069" y="59069"/>
        <a:ext cx="1091891" cy="2929130"/>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BDAF56A-3E39-42A1-8505-F210D3E434EF}" type="datetimeFigureOut">
              <a:rPr lang="es-ES"/>
              <a:pPr>
                <a:defRPr/>
              </a:pPr>
              <a:t>14/11/2017</a:t>
            </a:fld>
            <a:endParaRPr lang="es-E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4A75CB-C0F2-44D3-9B6E-7C2AD02A3102}" type="slidenum">
              <a:rPr lang="es-ES"/>
              <a:pPr>
                <a:defRPr/>
              </a:pPr>
              <a:t>‹Nº›</a:t>
            </a:fld>
            <a:endParaRPr lang="es-ES"/>
          </a:p>
        </p:txBody>
      </p:sp>
    </p:spTree>
    <p:extLst>
      <p:ext uri="{BB962C8B-B14F-4D97-AF65-F5344CB8AC3E}">
        <p14:creationId xmlns:p14="http://schemas.microsoft.com/office/powerpoint/2010/main" val="1729619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Hola </a:t>
            </a:r>
            <a:r>
              <a:rPr lang="es-ES" altLang="es-ES" dirty="0" err="1" smtClean="0"/>
              <a:t>J.Maria</a:t>
            </a:r>
            <a:r>
              <a:rPr lang="es-ES" altLang="es-ES" dirty="0" smtClean="0"/>
              <a:t>,</a:t>
            </a:r>
          </a:p>
          <a:p>
            <a:pPr eaLnBrk="1" hangingPunct="1">
              <a:spcBef>
                <a:spcPct val="0"/>
              </a:spcBef>
            </a:pPr>
            <a:endParaRPr lang="es-ES" altLang="es-ES" dirty="0" smtClean="0"/>
          </a:p>
          <a:p>
            <a:pPr eaLnBrk="1" hangingPunct="1">
              <a:spcBef>
                <a:spcPct val="0"/>
              </a:spcBef>
            </a:pPr>
            <a:endParaRPr lang="es-ES" altLang="es-ES" dirty="0" smtClean="0"/>
          </a:p>
          <a:p>
            <a:pPr eaLnBrk="1" hangingPunct="1">
              <a:spcBef>
                <a:spcPct val="0"/>
              </a:spcBef>
            </a:pPr>
            <a:r>
              <a:rPr lang="es-ES" altLang="es-ES" dirty="0" smtClean="0"/>
              <a:t>Me parece muy bien toda la información que daremos, pero en cuanto al diseño creo que algunas diapositivas son muy densas, con mucha información y puede embotar un poco a los asistentes...concretamente las diapositivas: 7,9,10,21,24,38,41 y 42 , yo personalmente o resaltamos lo más importante a nivel práctico o de cada una haría dos, para que no halla tanta información en tan poco espacio...no sé qué opinas??</a:t>
            </a:r>
          </a:p>
          <a:p>
            <a:pPr eaLnBrk="1" hangingPunct="1">
              <a:spcBef>
                <a:spcPct val="0"/>
              </a:spcBef>
            </a:pPr>
            <a:endParaRPr lang="es-ES" altLang="es-ES" dirty="0" smtClean="0"/>
          </a:p>
          <a:p>
            <a:pPr eaLnBrk="1" hangingPunct="1">
              <a:spcBef>
                <a:spcPct val="0"/>
              </a:spcBef>
            </a:pPr>
            <a:endParaRPr lang="es-ES" altLang="es-ES" dirty="0" smtClean="0"/>
          </a:p>
          <a:p>
            <a:pPr eaLnBrk="1" hangingPunct="1">
              <a:spcBef>
                <a:spcPct val="0"/>
              </a:spcBef>
            </a:pPr>
            <a:r>
              <a:rPr lang="es-ES" altLang="es-ES" dirty="0" smtClean="0"/>
              <a:t>Un abrazo,</a:t>
            </a:r>
          </a:p>
          <a:p>
            <a:pPr eaLnBrk="1" hangingPunct="1">
              <a:spcBef>
                <a:spcPct val="0"/>
              </a:spcBef>
            </a:pPr>
            <a:endParaRPr lang="es-ES" altLang="es-ES" dirty="0" smtClean="0"/>
          </a:p>
          <a:p>
            <a:pPr eaLnBrk="1" hangingPunct="1">
              <a:spcBef>
                <a:spcPct val="0"/>
              </a:spcBef>
            </a:pPr>
            <a:endParaRPr lang="es-ES" altLang="es-ES" dirty="0" smtClean="0"/>
          </a:p>
        </p:txBody>
      </p:sp>
      <p:sp>
        <p:nvSpPr>
          <p:cNvPr id="204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751650-421D-49E1-9712-22782C0459FF}" type="slidenum">
              <a:rPr lang="es-ES" altLang="es-ES"/>
              <a:pPr>
                <a:spcBef>
                  <a:spcPct val="0"/>
                </a:spcBef>
              </a:pPr>
              <a:t>1</a:t>
            </a:fld>
            <a:endParaRPr lang="es-ES" altLang="es-ES"/>
          </a:p>
        </p:txBody>
      </p:sp>
    </p:spTree>
    <p:extLst>
      <p:ext uri="{BB962C8B-B14F-4D97-AF65-F5344CB8AC3E}">
        <p14:creationId xmlns:p14="http://schemas.microsoft.com/office/powerpoint/2010/main" val="104750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19</a:t>
            </a:fld>
            <a:endParaRPr lang="es-ES"/>
          </a:p>
        </p:txBody>
      </p:sp>
    </p:spTree>
    <p:extLst>
      <p:ext uri="{BB962C8B-B14F-4D97-AF65-F5344CB8AC3E}">
        <p14:creationId xmlns:p14="http://schemas.microsoft.com/office/powerpoint/2010/main" val="219939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2</a:t>
            </a:r>
          </a:p>
        </p:txBody>
      </p:sp>
      <p:sp>
        <p:nvSpPr>
          <p:cNvPr id="501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D8392A-754A-43A5-9BC7-41AD77C988FB}" type="slidenum">
              <a:rPr lang="es-ES" altLang="es-ES"/>
              <a:pPr>
                <a:spcBef>
                  <a:spcPct val="0"/>
                </a:spcBef>
              </a:pPr>
              <a:t>20</a:t>
            </a:fld>
            <a:endParaRPr lang="es-ES" altLang="es-ES"/>
          </a:p>
        </p:txBody>
      </p:sp>
    </p:spTree>
    <p:extLst>
      <p:ext uri="{BB962C8B-B14F-4D97-AF65-F5344CB8AC3E}">
        <p14:creationId xmlns:p14="http://schemas.microsoft.com/office/powerpoint/2010/main" val="296695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En cualquier caso, el trasplante hepático no resuelve la enfermedad puesto que después un 95% de los pacientes presentan una reinfección por VHC [15] en el nuevo hígado. Estos datos no hacen</a:t>
            </a:r>
          </a:p>
          <a:p>
            <a:pPr eaLnBrk="1" hangingPunct="1">
              <a:spcBef>
                <a:spcPct val="0"/>
              </a:spcBef>
            </a:pPr>
            <a:r>
              <a:rPr lang="es-ES" altLang="es-ES" dirty="0" smtClean="0"/>
              <a:t>sino demostrar el enorme impacto que tiene el VHC en España, tanto para los pacientes como para el sistema sanitario</a:t>
            </a:r>
          </a:p>
        </p:txBody>
      </p:sp>
      <p:sp>
        <p:nvSpPr>
          <p:cNvPr id="522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C59868-35A6-4332-88F9-47F9100FF3AB}" type="slidenum">
              <a:rPr lang="es-ES" altLang="es-ES"/>
              <a:pPr>
                <a:spcBef>
                  <a:spcPct val="0"/>
                </a:spcBef>
              </a:pPr>
              <a:t>21</a:t>
            </a:fld>
            <a:endParaRPr lang="es-ES" altLang="es-ES"/>
          </a:p>
        </p:txBody>
      </p:sp>
    </p:spTree>
    <p:extLst>
      <p:ext uri="{BB962C8B-B14F-4D97-AF65-F5344CB8AC3E}">
        <p14:creationId xmlns:p14="http://schemas.microsoft.com/office/powerpoint/2010/main" val="310686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err="1" smtClean="0"/>
              <a:t>Cacoub</a:t>
            </a:r>
            <a:r>
              <a:rPr lang="es-ES" altLang="es-ES" dirty="0" smtClean="0"/>
              <a:t> </a:t>
            </a:r>
            <a:r>
              <a:rPr lang="es-ES" altLang="es-ES" dirty="0" err="1" smtClean="0"/>
              <a:t>Pet</a:t>
            </a:r>
            <a:r>
              <a:rPr lang="es-ES" altLang="es-ES" dirty="0" smtClean="0"/>
              <a:t> al. </a:t>
            </a:r>
            <a:r>
              <a:rPr lang="es-ES" altLang="es-ES" dirty="0" err="1" smtClean="0"/>
              <a:t>Extrahepatic</a:t>
            </a:r>
            <a:r>
              <a:rPr lang="es-ES" altLang="es-ES" dirty="0" smtClean="0"/>
              <a:t> </a:t>
            </a:r>
            <a:r>
              <a:rPr lang="es-ES" altLang="es-ES" dirty="0" err="1" smtClean="0"/>
              <a:t>manifestations</a:t>
            </a:r>
            <a:r>
              <a:rPr lang="es-ES" altLang="es-ES" dirty="0" smtClean="0"/>
              <a:t> of </a:t>
            </a:r>
            <a:r>
              <a:rPr lang="es-ES" altLang="es-ES" dirty="0" err="1" smtClean="0"/>
              <a:t>chronic</a:t>
            </a:r>
            <a:r>
              <a:rPr lang="es-ES" altLang="es-ES" dirty="0" smtClean="0"/>
              <a:t> hepatitis C virus </a:t>
            </a:r>
            <a:r>
              <a:rPr lang="es-ES" altLang="es-ES" dirty="0" err="1" smtClean="0"/>
              <a:t>infection</a:t>
            </a:r>
            <a:r>
              <a:rPr lang="es-ES" altLang="es-ES" dirty="0" smtClean="0"/>
              <a:t>. </a:t>
            </a:r>
            <a:r>
              <a:rPr lang="es-ES" altLang="es-ES" dirty="0" err="1" smtClean="0"/>
              <a:t>Dig</a:t>
            </a:r>
            <a:r>
              <a:rPr lang="es-ES" altLang="es-ES" dirty="0" smtClean="0"/>
              <a:t> </a:t>
            </a:r>
            <a:r>
              <a:rPr lang="es-ES" altLang="es-ES" dirty="0" err="1" smtClean="0"/>
              <a:t>Liver</a:t>
            </a:r>
            <a:r>
              <a:rPr lang="es-ES" altLang="es-ES" dirty="0" smtClean="0"/>
              <a:t> </a:t>
            </a:r>
            <a:r>
              <a:rPr lang="es-ES" altLang="es-ES" dirty="0" err="1" smtClean="0"/>
              <a:t>Dis</a:t>
            </a:r>
            <a:r>
              <a:rPr lang="es-ES" altLang="es-ES" dirty="0" smtClean="0"/>
              <a:t>. 2014 </a:t>
            </a:r>
            <a:r>
              <a:rPr lang="es-ES" altLang="es-ES" dirty="0" err="1" smtClean="0"/>
              <a:t>Dec</a:t>
            </a:r>
            <a:r>
              <a:rPr lang="es-ES" altLang="es-ES" dirty="0" smtClean="0"/>
              <a:t> 15;46 </a:t>
            </a:r>
            <a:r>
              <a:rPr lang="es-ES" altLang="es-ES" dirty="0" err="1" smtClean="0"/>
              <a:t>Suppl</a:t>
            </a:r>
            <a:r>
              <a:rPr lang="es-ES" altLang="es-ES" dirty="0" smtClean="0"/>
              <a:t> 5:S165-73</a:t>
            </a:r>
          </a:p>
          <a:p>
            <a:pPr eaLnBrk="1" hangingPunct="1">
              <a:spcBef>
                <a:spcPct val="0"/>
              </a:spcBef>
            </a:pPr>
            <a:r>
              <a:rPr lang="es-ES" altLang="es-ES" dirty="0" err="1" smtClean="0"/>
              <a:t>Extrahepatic</a:t>
            </a:r>
            <a:r>
              <a:rPr lang="es-ES" altLang="es-ES" dirty="0" smtClean="0"/>
              <a:t> </a:t>
            </a:r>
            <a:r>
              <a:rPr lang="es-ES" altLang="es-ES" dirty="0" err="1" smtClean="0"/>
              <a:t>manifestations</a:t>
            </a:r>
            <a:r>
              <a:rPr lang="es-ES" altLang="es-ES" dirty="0" smtClean="0"/>
              <a:t> of </a:t>
            </a:r>
            <a:r>
              <a:rPr lang="es-ES" altLang="es-ES" dirty="0" err="1" smtClean="0"/>
              <a:t>chronic</a:t>
            </a:r>
            <a:r>
              <a:rPr lang="es-ES" altLang="es-ES" dirty="0" smtClean="0"/>
              <a:t> HCV </a:t>
            </a:r>
            <a:r>
              <a:rPr lang="es-ES" altLang="es-ES" dirty="0" err="1" smtClean="0"/>
              <a:t>infection</a:t>
            </a:r>
            <a:r>
              <a:rPr lang="es-ES" altLang="es-ES" dirty="0" smtClean="0"/>
              <a:t>. J </a:t>
            </a:r>
            <a:r>
              <a:rPr lang="es-ES" altLang="es-ES" dirty="0" err="1" smtClean="0"/>
              <a:t>Gastrointestin</a:t>
            </a:r>
            <a:r>
              <a:rPr lang="es-ES" altLang="es-ES" dirty="0" smtClean="0"/>
              <a:t> </a:t>
            </a:r>
            <a:r>
              <a:rPr lang="es-ES" altLang="es-ES" dirty="0" err="1" smtClean="0"/>
              <a:t>Liver</a:t>
            </a:r>
            <a:r>
              <a:rPr lang="es-ES" altLang="es-ES" dirty="0" smtClean="0"/>
              <a:t> </a:t>
            </a:r>
            <a:r>
              <a:rPr lang="es-ES" altLang="es-ES" dirty="0" err="1" smtClean="0"/>
              <a:t>Dis</a:t>
            </a:r>
            <a:r>
              <a:rPr lang="es-ES" altLang="es-ES" dirty="0" smtClean="0"/>
              <a:t>. 2007;16(1):65-73.</a:t>
            </a:r>
          </a:p>
          <a:p>
            <a:pPr eaLnBrk="1" hangingPunct="1">
              <a:spcBef>
                <a:spcPct val="0"/>
              </a:spcBef>
            </a:pPr>
            <a:r>
              <a:rPr lang="es-ES" altLang="es-ES" dirty="0" smtClean="0"/>
              <a:t>Ramos  M, et al.: </a:t>
            </a:r>
            <a:r>
              <a:rPr lang="es-ES" altLang="es-ES" dirty="0" err="1" smtClean="0"/>
              <a:t>characterization</a:t>
            </a:r>
            <a:r>
              <a:rPr lang="es-ES" altLang="es-ES" dirty="0" smtClean="0"/>
              <a:t> of 1020 cases (</a:t>
            </a:r>
            <a:r>
              <a:rPr lang="es-ES" altLang="es-ES" dirty="0" err="1" smtClean="0"/>
              <a:t>The</a:t>
            </a:r>
            <a:r>
              <a:rPr lang="es-ES" altLang="es-ES" dirty="0" smtClean="0"/>
              <a:t> HISPAMEC </a:t>
            </a:r>
            <a:r>
              <a:rPr lang="es-ES" altLang="es-ES" dirty="0" err="1" smtClean="0"/>
              <a:t>Registry</a:t>
            </a:r>
            <a:r>
              <a:rPr lang="es-ES" altLang="es-ES" dirty="0" smtClean="0"/>
              <a:t>). J </a:t>
            </a:r>
            <a:r>
              <a:rPr lang="es-ES" altLang="es-ES" dirty="0" err="1" smtClean="0"/>
              <a:t>Rheumatol</a:t>
            </a:r>
            <a:r>
              <a:rPr lang="es-ES" altLang="es-ES" dirty="0" smtClean="0"/>
              <a:t>. 2009;36(7):1442-8</a:t>
            </a:r>
          </a:p>
          <a:p>
            <a:pPr eaLnBrk="1" hangingPunct="1">
              <a:spcBef>
                <a:spcPct val="0"/>
              </a:spcBef>
            </a:pPr>
            <a:r>
              <a:rPr lang="es-ES" altLang="es-ES" dirty="0" err="1" smtClean="0"/>
              <a:t>Franciscus</a:t>
            </a:r>
            <a:r>
              <a:rPr lang="es-ES" altLang="es-ES" dirty="0" smtClean="0"/>
              <a:t> A. </a:t>
            </a:r>
            <a:r>
              <a:rPr lang="es-ES" altLang="es-ES" dirty="0" err="1" smtClean="0"/>
              <a:t>An</a:t>
            </a:r>
            <a:r>
              <a:rPr lang="es-ES" altLang="es-ES" dirty="0" smtClean="0"/>
              <a:t> </a:t>
            </a:r>
            <a:r>
              <a:rPr lang="es-ES" altLang="es-ES" dirty="0" err="1" smtClean="0"/>
              <a:t>Overview</a:t>
            </a:r>
            <a:r>
              <a:rPr lang="es-ES" altLang="es-ES" dirty="0" smtClean="0"/>
              <a:t> of </a:t>
            </a:r>
            <a:r>
              <a:rPr lang="es-ES" altLang="es-ES" dirty="0" err="1" smtClean="0"/>
              <a:t>Extrahepatic</a:t>
            </a:r>
            <a:r>
              <a:rPr lang="es-ES" altLang="es-ES" dirty="0" smtClean="0"/>
              <a:t> </a:t>
            </a:r>
            <a:r>
              <a:rPr lang="es-ES" altLang="es-ES" dirty="0" err="1" smtClean="0"/>
              <a:t>Manifestations</a:t>
            </a:r>
            <a:r>
              <a:rPr lang="es-ES" altLang="es-ES" dirty="0" smtClean="0"/>
              <a:t> of Hepatitis C. HCSP. Versión 7. 2015. http://hcvadvocate.org/hepatitis/factsheets_pdf/extrahepatic.pdf</a:t>
            </a:r>
          </a:p>
          <a:p>
            <a:pPr eaLnBrk="1" hangingPunct="1">
              <a:spcBef>
                <a:spcPct val="0"/>
              </a:spcBef>
            </a:pPr>
            <a:endParaRPr lang="es-ES" altLang="es-ES" dirty="0" smtClean="0"/>
          </a:p>
          <a:p>
            <a:pPr eaLnBrk="1" hangingPunct="1">
              <a:spcBef>
                <a:spcPct val="0"/>
              </a:spcBef>
            </a:pPr>
            <a:endParaRPr lang="es-ES" altLang="es-ES" dirty="0" smtClean="0"/>
          </a:p>
          <a:p>
            <a:pPr eaLnBrk="1" hangingPunct="1">
              <a:spcBef>
                <a:spcPct val="0"/>
              </a:spcBef>
            </a:pPr>
            <a:endParaRPr lang="es-ES" altLang="es-ES" dirty="0" smtClean="0"/>
          </a:p>
          <a:p>
            <a:pPr eaLnBrk="1" hangingPunct="1">
              <a:spcBef>
                <a:spcPct val="0"/>
              </a:spcBef>
            </a:pPr>
            <a:endParaRPr lang="es-ES" altLang="es-ES" dirty="0" smtClean="0"/>
          </a:p>
          <a:p>
            <a:pPr eaLnBrk="1" hangingPunct="1">
              <a:spcBef>
                <a:spcPct val="0"/>
              </a:spcBef>
            </a:pPr>
            <a:endParaRPr lang="es-ES" altLang="es-ES" dirty="0" smtClean="0"/>
          </a:p>
        </p:txBody>
      </p:sp>
      <p:sp>
        <p:nvSpPr>
          <p:cNvPr id="553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96AA0C-80A0-4F69-A46D-35F9FFFF0F7E}" type="slidenum">
              <a:rPr lang="es-ES" altLang="es-ES"/>
              <a:pPr>
                <a:spcBef>
                  <a:spcPct val="0"/>
                </a:spcBef>
              </a:pPr>
              <a:t>23</a:t>
            </a:fld>
            <a:endParaRPr lang="es-ES" altLang="es-ES"/>
          </a:p>
        </p:txBody>
      </p:sp>
    </p:spTree>
    <p:extLst>
      <p:ext uri="{BB962C8B-B14F-4D97-AF65-F5344CB8AC3E}">
        <p14:creationId xmlns:p14="http://schemas.microsoft.com/office/powerpoint/2010/main" val="235993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lnSpc>
                <a:spcPct val="100000"/>
              </a:lnSpc>
              <a:spcBef>
                <a:spcPct val="0"/>
              </a:spcBef>
              <a:buFontTx/>
              <a:buNone/>
            </a:pPr>
            <a:r>
              <a:rPr lang="es-ES_tradnl" altLang="es-ES" sz="1200" dirty="0" err="1" smtClean="0">
                <a:solidFill>
                  <a:srgbClr val="595959"/>
                </a:solidFill>
              </a:rPr>
              <a:t>Younossi</a:t>
            </a:r>
            <a:r>
              <a:rPr lang="es-ES_tradnl" altLang="es-ES" sz="1200" dirty="0" smtClean="0">
                <a:solidFill>
                  <a:srgbClr val="595959"/>
                </a:solidFill>
              </a:rPr>
              <a:t> ZM, </a:t>
            </a:r>
            <a:r>
              <a:rPr lang="es-ES_tradnl" altLang="es-ES" sz="1200" i="1" dirty="0" smtClean="0">
                <a:solidFill>
                  <a:srgbClr val="595959"/>
                </a:solidFill>
              </a:rPr>
              <a:t>et al.</a:t>
            </a:r>
            <a:r>
              <a:rPr lang="en-US" altLang="es-ES" sz="1200" dirty="0" smtClean="0">
                <a:solidFill>
                  <a:srgbClr val="595959"/>
                </a:solidFill>
              </a:rPr>
              <a:t> Extra-hepatic manifestations of hepatitis C – a meta-analysis of prevalence, quality of life, and economic burden. Gastroenterol. </a:t>
            </a:r>
            <a:r>
              <a:rPr lang="es-ES" altLang="es-ES" sz="1200" dirty="0" smtClean="0">
                <a:solidFill>
                  <a:srgbClr val="595959"/>
                </a:solidFill>
              </a:rPr>
              <a:t>2016;150(7):1599-608</a:t>
            </a:r>
            <a:r>
              <a:rPr lang="es-ES" altLang="es-ES" sz="1200" dirty="0" smtClean="0"/>
              <a:t>. </a:t>
            </a:r>
            <a:endParaRPr lang="es-ES_tradnl" altLang="es-ES" sz="1200"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24</a:t>
            </a:fld>
            <a:endParaRPr lang="es-ES"/>
          </a:p>
        </p:txBody>
      </p:sp>
    </p:spTree>
    <p:extLst>
      <p:ext uri="{BB962C8B-B14F-4D97-AF65-F5344CB8AC3E}">
        <p14:creationId xmlns:p14="http://schemas.microsoft.com/office/powerpoint/2010/main" val="75107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3</a:t>
            </a:r>
          </a:p>
        </p:txBody>
      </p:sp>
      <p:sp>
        <p:nvSpPr>
          <p:cNvPr id="583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35E583-07DD-48DC-A14F-7094E2A3AC7C}" type="slidenum">
              <a:rPr lang="es-ES" altLang="es-ES"/>
              <a:pPr>
                <a:spcBef>
                  <a:spcPct val="0"/>
                </a:spcBef>
              </a:pPr>
              <a:t>26</a:t>
            </a:fld>
            <a:endParaRPr lang="es-ES" altLang="es-ES"/>
          </a:p>
        </p:txBody>
      </p:sp>
    </p:spTree>
    <p:extLst>
      <p:ext uri="{BB962C8B-B14F-4D97-AF65-F5344CB8AC3E}">
        <p14:creationId xmlns:p14="http://schemas.microsoft.com/office/powerpoint/2010/main" val="1979105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3</a:t>
            </a:r>
          </a:p>
        </p:txBody>
      </p:sp>
      <p:sp>
        <p:nvSpPr>
          <p:cNvPr id="645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4FB0AA-8C6D-40D4-AE41-5D6579239A1A}" type="slidenum">
              <a:rPr lang="es-ES" altLang="es-ES"/>
              <a:pPr>
                <a:spcBef>
                  <a:spcPct val="0"/>
                </a:spcBef>
              </a:pPr>
              <a:t>30</a:t>
            </a:fld>
            <a:endParaRPr lang="es-ES" altLang="es-ES"/>
          </a:p>
        </p:txBody>
      </p:sp>
    </p:spTree>
    <p:extLst>
      <p:ext uri="{BB962C8B-B14F-4D97-AF65-F5344CB8AC3E}">
        <p14:creationId xmlns:p14="http://schemas.microsoft.com/office/powerpoint/2010/main" val="72651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smtClean="0"/>
              <a:t>Autorizado 27/07/2011</a:t>
            </a:r>
            <a:r>
              <a:rPr lang="es-ES" altLang="es-ES" smtClean="0"/>
              <a:t>: boceprevir (Victrelis®, MSD). No comercializado</a:t>
            </a:r>
          </a:p>
          <a:p>
            <a:pPr eaLnBrk="1" hangingPunct="1">
              <a:spcBef>
                <a:spcPct val="0"/>
              </a:spcBef>
            </a:pPr>
            <a:r>
              <a:rPr lang="es-ES" altLang="es-ES" b="1" smtClean="0"/>
              <a:t>Autorizado </a:t>
            </a:r>
            <a:r>
              <a:rPr lang="es-ES" altLang="es-ES" smtClean="0"/>
              <a:t>2012: telaprevir (Incivo®, Janssen-Cilag). </a:t>
            </a:r>
            <a:r>
              <a:rPr lang="es-ES" altLang="es-ES" b="1" smtClean="0"/>
              <a:t>Revocado 31/01/2017</a:t>
            </a:r>
            <a:endParaRPr lang="es-ES" altLang="es-ES" smtClean="0"/>
          </a:p>
          <a:p>
            <a:pPr eaLnBrk="1" hangingPunct="1">
              <a:spcBef>
                <a:spcPct val="0"/>
              </a:spcBef>
            </a:pPr>
            <a:r>
              <a:rPr lang="es-ES" altLang="es-ES" b="1" smtClean="0"/>
              <a:t>Autorizado 05/03/2014: Sofosbuvir (Solvadi®, Gilead)</a:t>
            </a:r>
          </a:p>
          <a:p>
            <a:pPr eaLnBrk="1" hangingPunct="1">
              <a:spcBef>
                <a:spcPct val="0"/>
              </a:spcBef>
            </a:pPr>
            <a:r>
              <a:rPr lang="es-ES" altLang="es-ES" b="1" smtClean="0"/>
              <a:t>Autorizado 15/12/2014</a:t>
            </a:r>
            <a:r>
              <a:rPr lang="es-ES" altLang="es-ES" smtClean="0"/>
              <a:t>: Sofovubir/ledipasvir (Harvoni®)</a:t>
            </a:r>
          </a:p>
          <a:p>
            <a:pPr eaLnBrk="1" hangingPunct="1">
              <a:spcBef>
                <a:spcPct val="0"/>
              </a:spcBef>
            </a:pPr>
            <a:r>
              <a:rPr lang="es-ES" altLang="es-ES" b="1" smtClean="0"/>
              <a:t>Autorizado 03/02/2015</a:t>
            </a:r>
            <a:r>
              <a:rPr lang="es-ES" altLang="es-ES" smtClean="0"/>
              <a:t> Ombitasvir/paritaprevir/ritonavir (Viekirax®, de Abbvie) </a:t>
            </a:r>
          </a:p>
          <a:p>
            <a:pPr eaLnBrk="1" hangingPunct="1">
              <a:spcBef>
                <a:spcPct val="0"/>
              </a:spcBef>
            </a:pPr>
            <a:r>
              <a:rPr lang="es-ES" altLang="es-ES" b="1" smtClean="0"/>
              <a:t>Autorizado 03/02/2015: </a:t>
            </a:r>
            <a:r>
              <a:rPr lang="es-ES" altLang="es-ES" smtClean="0"/>
              <a:t>Dasabuvir (Exviera®, Abbvie)</a:t>
            </a:r>
            <a:r>
              <a:rPr lang="es-ES" altLang="es-ES" b="1" smtClean="0"/>
              <a:t> </a:t>
            </a:r>
          </a:p>
          <a:p>
            <a:pPr eaLnBrk="1" hangingPunct="1">
              <a:spcBef>
                <a:spcPct val="0"/>
              </a:spcBef>
            </a:pPr>
            <a:r>
              <a:rPr lang="es-ES" altLang="es-ES" b="1" smtClean="0"/>
              <a:t>Autorizado 01/08/2016: </a:t>
            </a:r>
            <a:r>
              <a:rPr lang="es-ES" altLang="es-ES" smtClean="0"/>
              <a:t>Elbsvir/Grazoprevir (</a:t>
            </a:r>
            <a:r>
              <a:rPr lang="es-ES" altLang="es-ES" b="1" smtClean="0"/>
              <a:t>Zepatier </a:t>
            </a:r>
            <a:r>
              <a:rPr lang="es-ES" altLang="es-ES" smtClean="0"/>
              <a:t>®</a:t>
            </a:r>
            <a:r>
              <a:rPr lang="es-ES" altLang="es-ES" b="1" smtClean="0"/>
              <a:t>, MSD</a:t>
            </a:r>
            <a:r>
              <a:rPr lang="es-ES" altLang="es-ES" smtClean="0"/>
              <a:t>)</a:t>
            </a:r>
          </a:p>
          <a:p>
            <a:pPr eaLnBrk="1" hangingPunct="1">
              <a:spcBef>
                <a:spcPct val="0"/>
              </a:spcBef>
            </a:pPr>
            <a:r>
              <a:rPr lang="es-ES" altLang="es-ES" b="1" smtClean="0"/>
              <a:t>Autorizado 02/08/2016: </a:t>
            </a:r>
            <a:r>
              <a:rPr lang="es-ES" altLang="es-ES" smtClean="0"/>
              <a:t>Sofosbuvir/Velpatasvir</a:t>
            </a:r>
            <a:r>
              <a:rPr lang="es-ES" altLang="es-ES" b="1" smtClean="0"/>
              <a:t> (</a:t>
            </a:r>
            <a:r>
              <a:rPr lang="es-ES" altLang="es-ES" smtClean="0"/>
              <a:t>EPCLUSA 400 MG/100 MG®, </a:t>
            </a:r>
            <a:r>
              <a:rPr lang="es-ES" altLang="es-ES" b="1" smtClean="0"/>
              <a:t>Gilead) </a:t>
            </a:r>
            <a:r>
              <a:rPr lang="es-ES" altLang="es-ES" smtClean="0"/>
              <a:t>No comercializado</a:t>
            </a:r>
          </a:p>
          <a:p>
            <a:pPr eaLnBrk="1" hangingPunct="1">
              <a:spcBef>
                <a:spcPct val="0"/>
              </a:spcBef>
            </a:pPr>
            <a:endParaRPr lang="es-ES" altLang="es-ES" smtClean="0"/>
          </a:p>
        </p:txBody>
      </p:sp>
      <p:sp>
        <p:nvSpPr>
          <p:cNvPr id="665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4CD13-EC83-45C7-92AF-AB2DAF30812F}" type="slidenum">
              <a:rPr lang="es-ES" altLang="es-ES"/>
              <a:pPr>
                <a:spcBef>
                  <a:spcPct val="0"/>
                </a:spcBef>
              </a:pPr>
              <a:t>31</a:t>
            </a:fld>
            <a:endParaRPr lang="es-ES" altLang="es-ES"/>
          </a:p>
        </p:txBody>
      </p:sp>
    </p:spTree>
    <p:extLst>
      <p:ext uri="{BB962C8B-B14F-4D97-AF65-F5344CB8AC3E}">
        <p14:creationId xmlns:p14="http://schemas.microsoft.com/office/powerpoint/2010/main" val="311929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686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C00ED1-013C-4CF4-B3EA-76EA74EAC448}" type="slidenum">
              <a:rPr lang="es-ES" altLang="es-ES"/>
              <a:pPr/>
              <a:t>32</a:t>
            </a:fld>
            <a:endParaRPr lang="es-ES" altLang="es-ES"/>
          </a:p>
        </p:txBody>
      </p:sp>
    </p:spTree>
    <p:extLst>
      <p:ext uri="{BB962C8B-B14F-4D97-AF65-F5344CB8AC3E}">
        <p14:creationId xmlns:p14="http://schemas.microsoft.com/office/powerpoint/2010/main" val="378042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ts val="1200"/>
              </a:spcBef>
              <a:buClr>
                <a:schemeClr val="accent2"/>
              </a:buClr>
            </a:pPr>
            <a:r>
              <a:rPr lang="es-ES" altLang="es-ES" sz="2000" dirty="0" smtClean="0">
                <a:solidFill>
                  <a:srgbClr val="E31D3B"/>
                </a:solidFill>
              </a:rPr>
              <a:t>Al contrario que otras enfermedades crónicas, </a:t>
            </a:r>
            <a:r>
              <a:rPr lang="es-ES" altLang="es-ES" sz="2000" b="1" dirty="0" smtClean="0">
                <a:solidFill>
                  <a:srgbClr val="E31D3B"/>
                </a:solidFill>
              </a:rPr>
              <a:t>la infección por el VHC </a:t>
            </a:r>
            <a:r>
              <a:rPr lang="es-ES" altLang="es-ES" sz="2000" b="1" smtClean="0">
                <a:solidFill>
                  <a:srgbClr val="E31D3B"/>
                </a:solidFill>
              </a:rPr>
              <a:t>es curable.  </a:t>
            </a:r>
            <a:r>
              <a:rPr lang="es-ES" altLang="es-ES" sz="1800" smtClean="0">
                <a:solidFill>
                  <a:srgbClr val="8497B0"/>
                </a:solidFill>
              </a:rPr>
              <a:t>El </a:t>
            </a:r>
            <a:r>
              <a:rPr lang="es-ES" altLang="es-ES" sz="1800" dirty="0" smtClean="0">
                <a:solidFill>
                  <a:srgbClr val="8497B0"/>
                </a:solidFill>
              </a:rPr>
              <a:t>ARN del VHC se ubica en el citoplasma, mientras que en el VHB y VIH, el ADN se integra en el núcleo de la célula</a:t>
            </a:r>
          </a:p>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34</a:t>
            </a:fld>
            <a:endParaRPr lang="es-ES"/>
          </a:p>
        </p:txBody>
      </p:sp>
    </p:spTree>
    <p:extLst>
      <p:ext uri="{BB962C8B-B14F-4D97-AF65-F5344CB8AC3E}">
        <p14:creationId xmlns:p14="http://schemas.microsoft.com/office/powerpoint/2010/main" val="355913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10% mantienen valores de transaminasas (ALT y AST) normales durante</a:t>
            </a:r>
          </a:p>
          <a:p>
            <a:pPr eaLnBrk="1" hangingPunct="1">
              <a:spcBef>
                <a:spcPct val="0"/>
              </a:spcBef>
            </a:pPr>
            <a:r>
              <a:rPr lang="es-ES" altLang="es-ES" dirty="0" smtClean="0"/>
              <a:t>muchos años mientras que, el 40% aproximadamente</a:t>
            </a:r>
          </a:p>
          <a:p>
            <a:pPr eaLnBrk="1" hangingPunct="1">
              <a:spcBef>
                <a:spcPct val="0"/>
              </a:spcBef>
            </a:pPr>
            <a:r>
              <a:rPr lang="es-ES" altLang="es-ES" dirty="0" smtClean="0"/>
              <a:t>mantienen valores discretamente elevados con</a:t>
            </a:r>
          </a:p>
          <a:p>
            <a:pPr eaLnBrk="1" hangingPunct="1">
              <a:spcBef>
                <a:spcPct val="0"/>
              </a:spcBef>
            </a:pPr>
            <a:r>
              <a:rPr lang="es-ES" altLang="es-ES" dirty="0" smtClean="0"/>
              <a:t>fluctuaciones moderadas, un 20% muestran valores de transaminasas persistentemente elevados con riesgo</a:t>
            </a:r>
          </a:p>
          <a:p>
            <a:pPr eaLnBrk="1" hangingPunct="1">
              <a:spcBef>
                <a:spcPct val="0"/>
              </a:spcBef>
            </a:pPr>
            <a:r>
              <a:rPr lang="es-ES" altLang="es-ES" dirty="0" smtClean="0"/>
              <a:t>de evolucionar a una cirrosis tras más de 20 años</a:t>
            </a:r>
          </a:p>
          <a:p>
            <a:pPr eaLnBrk="1" hangingPunct="1">
              <a:spcBef>
                <a:spcPct val="0"/>
              </a:spcBef>
            </a:pPr>
            <a:r>
              <a:rPr lang="es-ES" altLang="es-ES" dirty="0" smtClean="0"/>
              <a:t>de evolución y solo un 10% aproximadamente pueden</a:t>
            </a:r>
          </a:p>
          <a:p>
            <a:pPr eaLnBrk="1" hangingPunct="1">
              <a:spcBef>
                <a:spcPct val="0"/>
              </a:spcBef>
            </a:pPr>
            <a:r>
              <a:rPr lang="es-ES" altLang="es-ES" dirty="0" smtClean="0"/>
              <a:t>desarrollar una cirrosis hepática precozmente. Un 5%</a:t>
            </a:r>
          </a:p>
          <a:p>
            <a:pPr eaLnBrk="1" hangingPunct="1">
              <a:spcBef>
                <a:spcPct val="0"/>
              </a:spcBef>
            </a:pPr>
            <a:r>
              <a:rPr lang="es-ES" altLang="es-ES" dirty="0" smtClean="0"/>
              <a:t>de los casos desarrollan </a:t>
            </a:r>
            <a:r>
              <a:rPr lang="es-ES" altLang="es-ES" dirty="0" err="1" smtClean="0"/>
              <a:t>hepatocarcinoma</a:t>
            </a:r>
            <a:r>
              <a:rPr lang="es-ES" altLang="es-ES" dirty="0" smtClean="0"/>
              <a:t>.</a:t>
            </a:r>
          </a:p>
          <a:p>
            <a:pPr eaLnBrk="1" hangingPunct="1">
              <a:spcBef>
                <a:spcPct val="0"/>
              </a:spcBef>
            </a:pPr>
            <a:r>
              <a:rPr lang="es-ES" altLang="es-ES" dirty="0" smtClean="0"/>
              <a:t>Valores normales ¿cuál es el límite?</a:t>
            </a:r>
          </a:p>
          <a:p>
            <a:pPr eaLnBrk="1" hangingPunct="1">
              <a:spcBef>
                <a:spcPct val="0"/>
              </a:spcBef>
            </a:pPr>
            <a:r>
              <a:rPr lang="es-ES" altLang="es-ES" dirty="0" smtClean="0"/>
              <a:t>ALT mujer&lt; 19 UI/L</a:t>
            </a:r>
          </a:p>
          <a:p>
            <a:pPr eaLnBrk="1" hangingPunct="1">
              <a:spcBef>
                <a:spcPct val="0"/>
              </a:spcBef>
            </a:pPr>
            <a:r>
              <a:rPr lang="es-ES" altLang="es-ES" dirty="0" smtClean="0"/>
              <a:t>ALT hombre &lt;30 UI/L</a:t>
            </a:r>
          </a:p>
          <a:p>
            <a:pPr eaLnBrk="1" hangingPunct="1">
              <a:spcBef>
                <a:spcPct val="0"/>
              </a:spcBef>
            </a:pPr>
            <a:r>
              <a:rPr lang="es-ES" altLang="es-ES" dirty="0" smtClean="0"/>
              <a:t>Pero los valores suelen variar en cada determinación¡¡¡</a:t>
            </a:r>
          </a:p>
          <a:p>
            <a:pPr eaLnBrk="1" hangingPunct="1">
              <a:spcBef>
                <a:spcPct val="0"/>
              </a:spcBef>
            </a:pPr>
            <a:r>
              <a:rPr lang="es-ES" altLang="es-ES" dirty="0" err="1" smtClean="0"/>
              <a:t>Zhengtao</a:t>
            </a:r>
            <a:r>
              <a:rPr lang="es-ES" altLang="es-ES" dirty="0" smtClean="0"/>
              <a:t> </a:t>
            </a:r>
            <a:r>
              <a:rPr lang="es-ES" altLang="es-ES" dirty="0" err="1" smtClean="0"/>
              <a:t>Liu</a:t>
            </a:r>
            <a:r>
              <a:rPr lang="es-ES" altLang="es-ES" dirty="0" smtClean="0"/>
              <a:t>, </a:t>
            </a:r>
            <a:r>
              <a:rPr lang="es-ES" altLang="es-ES" dirty="0" err="1" smtClean="0"/>
              <a:t>Shuping</a:t>
            </a:r>
            <a:r>
              <a:rPr lang="es-ES" altLang="es-ES" dirty="0" smtClean="0"/>
              <a:t> Que, </a:t>
            </a:r>
            <a:r>
              <a:rPr lang="es-ES" altLang="es-ES" dirty="0" err="1" smtClean="0"/>
              <a:t>Jing</a:t>
            </a:r>
            <a:r>
              <a:rPr lang="es-ES" altLang="es-ES" dirty="0" smtClean="0"/>
              <a:t> </a:t>
            </a:r>
            <a:r>
              <a:rPr lang="es-ES" altLang="es-ES" dirty="0" err="1" smtClean="0"/>
              <a:t>Xu</a:t>
            </a:r>
            <a:r>
              <a:rPr lang="es-ES" altLang="es-ES" dirty="0" smtClean="0"/>
              <a:t>, and Tao </a:t>
            </a:r>
            <a:r>
              <a:rPr lang="es-ES" altLang="es-ES" dirty="0" err="1" smtClean="0"/>
              <a:t>Peng</a:t>
            </a:r>
            <a:r>
              <a:rPr lang="es-ES" altLang="es-ES" dirty="0" smtClean="0"/>
              <a:t>. </a:t>
            </a:r>
            <a:r>
              <a:rPr lang="es-ES" altLang="es-ES" dirty="0" err="1" smtClean="0"/>
              <a:t>Alanine</a:t>
            </a:r>
            <a:r>
              <a:rPr lang="es-ES" altLang="es-ES" dirty="0" smtClean="0"/>
              <a:t> </a:t>
            </a:r>
            <a:r>
              <a:rPr lang="es-ES" altLang="es-ES" dirty="0" err="1" smtClean="0"/>
              <a:t>Aminotransferase</a:t>
            </a:r>
            <a:r>
              <a:rPr lang="es-ES" altLang="es-ES" dirty="0" smtClean="0"/>
              <a:t>-Old </a:t>
            </a:r>
            <a:r>
              <a:rPr lang="es-ES" altLang="es-ES" dirty="0" err="1" smtClean="0"/>
              <a:t>Biomarker</a:t>
            </a:r>
            <a:r>
              <a:rPr lang="es-ES" altLang="es-ES" dirty="0" smtClean="0"/>
              <a:t> and New Concept: A </a:t>
            </a:r>
            <a:r>
              <a:rPr lang="es-ES" altLang="es-ES" dirty="0" err="1" smtClean="0"/>
              <a:t>Review</a:t>
            </a:r>
            <a:r>
              <a:rPr lang="es-ES" altLang="es-ES" dirty="0" smtClean="0"/>
              <a:t>. </a:t>
            </a:r>
            <a:r>
              <a:rPr lang="es-ES" altLang="es-ES" dirty="0" err="1" smtClean="0"/>
              <a:t>Int</a:t>
            </a:r>
            <a:r>
              <a:rPr lang="es-ES" altLang="es-ES" dirty="0" smtClean="0"/>
              <a:t> J Med </a:t>
            </a:r>
            <a:r>
              <a:rPr lang="es-ES" altLang="es-ES" dirty="0" err="1" smtClean="0"/>
              <a:t>Sci</a:t>
            </a:r>
            <a:r>
              <a:rPr lang="es-ES" altLang="es-ES" dirty="0" smtClean="0"/>
              <a:t> 2014; 11(9): 925–935.</a:t>
            </a:r>
          </a:p>
          <a:p>
            <a:pPr eaLnBrk="1" hangingPunct="1">
              <a:spcBef>
                <a:spcPct val="0"/>
              </a:spcBef>
            </a:pPr>
            <a:endParaRPr lang="es-ES" altLang="es-ES" dirty="0" smtClean="0"/>
          </a:p>
          <a:p>
            <a:pPr eaLnBrk="1" hangingPunct="1">
              <a:spcBef>
                <a:spcPct val="0"/>
              </a:spcBef>
            </a:pPr>
            <a:endParaRPr lang="es-ES" altLang="es-ES" dirty="0" smtClean="0"/>
          </a:p>
          <a:p>
            <a:pPr eaLnBrk="1" hangingPunct="1">
              <a:spcBef>
                <a:spcPct val="0"/>
              </a:spcBef>
            </a:pPr>
            <a:endParaRPr lang="es-ES" altLang="es-ES" dirty="0" smtClean="0"/>
          </a:p>
        </p:txBody>
      </p:sp>
      <p:sp>
        <p:nvSpPr>
          <p:cNvPr id="276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03C46C-BB55-4F58-B4D0-53440BDE8B2F}" type="slidenum">
              <a:rPr lang="es-ES" altLang="es-ES"/>
              <a:pPr>
                <a:spcBef>
                  <a:spcPct val="0"/>
                </a:spcBef>
              </a:pPr>
              <a:t>5</a:t>
            </a:fld>
            <a:endParaRPr lang="es-ES" altLang="es-ES"/>
          </a:p>
        </p:txBody>
      </p:sp>
    </p:spTree>
    <p:extLst>
      <p:ext uri="{BB962C8B-B14F-4D97-AF65-F5344CB8AC3E}">
        <p14:creationId xmlns:p14="http://schemas.microsoft.com/office/powerpoint/2010/main" val="33728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dirty="0" smtClean="0"/>
          </a:p>
          <a:p>
            <a:r>
              <a:rPr lang="en-US" altLang="es-ES" dirty="0" smtClean="0"/>
              <a:t>Spengler U. Direct antiviral agents (DAAs) - a new age in the treatment of hepatitis C virus infection. </a:t>
            </a:r>
            <a:r>
              <a:rPr lang="en-US" altLang="es-ES" dirty="0" err="1" smtClean="0"/>
              <a:t>Pharmacol</a:t>
            </a:r>
            <a:r>
              <a:rPr lang="en-US" altLang="es-ES" dirty="0" smtClean="0"/>
              <a:t> </a:t>
            </a:r>
            <a:r>
              <a:rPr lang="en-US" altLang="es-ES" dirty="0" err="1" smtClean="0"/>
              <a:t>Ther</a:t>
            </a:r>
            <a:r>
              <a:rPr lang="en-US" altLang="es-ES" dirty="0" smtClean="0"/>
              <a:t>. 2017 Oct 9. pii: S0163-7258(17)30246-2. doi: 10.1016/j.pharmthera.2017.10.009. </a:t>
            </a:r>
          </a:p>
          <a:p>
            <a:endParaRPr lang="es-ES" altLang="es-ES" dirty="0" smtClean="0"/>
          </a:p>
        </p:txBody>
      </p:sp>
      <p:sp>
        <p:nvSpPr>
          <p:cNvPr id="409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22592D5-0E65-4239-8699-78CB11B20843}" type="slidenum">
              <a:rPr lang="es-ES" altLang="es-ES" smtClean="0"/>
              <a:pPr/>
              <a:t>36</a:t>
            </a:fld>
            <a:endParaRPr lang="es-ES" altLang="es-ES" smtClean="0"/>
          </a:p>
        </p:txBody>
      </p:sp>
    </p:spTree>
    <p:extLst>
      <p:ext uri="{BB962C8B-B14F-4D97-AF65-F5344CB8AC3E}">
        <p14:creationId xmlns:p14="http://schemas.microsoft.com/office/powerpoint/2010/main" val="22204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3</a:t>
            </a:r>
          </a:p>
        </p:txBody>
      </p:sp>
      <p:sp>
        <p:nvSpPr>
          <p:cNvPr id="819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C020E8-35AE-4B02-802F-48BFD3E0425E}" type="slidenum">
              <a:rPr lang="es-ES" altLang="es-ES"/>
              <a:pPr>
                <a:spcBef>
                  <a:spcPct val="0"/>
                </a:spcBef>
              </a:pPr>
              <a:t>43</a:t>
            </a:fld>
            <a:endParaRPr lang="es-ES" altLang="es-ES"/>
          </a:p>
        </p:txBody>
      </p:sp>
    </p:spTree>
    <p:extLst>
      <p:ext uri="{BB962C8B-B14F-4D97-AF65-F5344CB8AC3E}">
        <p14:creationId xmlns:p14="http://schemas.microsoft.com/office/powerpoint/2010/main" val="351511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44</a:t>
            </a:fld>
            <a:endParaRPr lang="es-ES"/>
          </a:p>
        </p:txBody>
      </p:sp>
    </p:spTree>
    <p:extLst>
      <p:ext uri="{BB962C8B-B14F-4D97-AF65-F5344CB8AC3E}">
        <p14:creationId xmlns:p14="http://schemas.microsoft.com/office/powerpoint/2010/main" val="324442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ES" smtClean="0"/>
          </a:p>
        </p:txBody>
      </p:sp>
      <p:sp>
        <p:nvSpPr>
          <p:cNvPr id="450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BAF9C8-5CEE-450D-A854-9BCCF517CC9B}" type="slidenum">
              <a:rPr lang="es-ES" altLang="es-ES" smtClean="0"/>
              <a:pPr>
                <a:spcBef>
                  <a:spcPct val="0"/>
                </a:spcBef>
              </a:pPr>
              <a:t>45</a:t>
            </a:fld>
            <a:endParaRPr lang="es-ES" altLang="es-ES" smtClean="0"/>
          </a:p>
        </p:txBody>
      </p:sp>
    </p:spTree>
    <p:extLst>
      <p:ext uri="{BB962C8B-B14F-4D97-AF65-F5344CB8AC3E}">
        <p14:creationId xmlns:p14="http://schemas.microsoft.com/office/powerpoint/2010/main" val="233128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4</a:t>
            </a:r>
          </a:p>
        </p:txBody>
      </p:sp>
      <p:sp>
        <p:nvSpPr>
          <p:cNvPr id="327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C494B2-6CB8-4C04-8570-DB8B959EE813}" type="slidenum">
              <a:rPr lang="es-ES" altLang="es-ES"/>
              <a:pPr>
                <a:spcBef>
                  <a:spcPct val="0"/>
                </a:spcBef>
              </a:pPr>
              <a:t>8</a:t>
            </a:fld>
            <a:endParaRPr lang="es-ES" altLang="es-ES"/>
          </a:p>
        </p:txBody>
      </p:sp>
    </p:spTree>
    <p:extLst>
      <p:ext uri="{BB962C8B-B14F-4D97-AF65-F5344CB8AC3E}">
        <p14:creationId xmlns:p14="http://schemas.microsoft.com/office/powerpoint/2010/main" val="4974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Albillos  Martínez A, Cañada Merino JL, Molero García JM, Pérez </a:t>
            </a:r>
            <a:r>
              <a:rPr lang="es-ES" altLang="es-ES" dirty="0" err="1" smtClean="0"/>
              <a:t>Cachafeiro</a:t>
            </a:r>
            <a:r>
              <a:rPr lang="es-ES" altLang="es-ES" dirty="0" smtClean="0"/>
              <a:t> F, Pérez Escanilla S, Simón Marco MA, Turnes Vázquez J; AEEH, SEMERGEN, </a:t>
            </a:r>
            <a:r>
              <a:rPr lang="es-ES" altLang="es-ES" dirty="0" err="1" smtClean="0"/>
              <a:t>semFYC</a:t>
            </a:r>
            <a:r>
              <a:rPr lang="es-ES" altLang="es-ES" dirty="0" smtClean="0"/>
              <a:t>, SEMG. Consenso de recomendaciones para el diagnóstico precoz, la prevención y la atención clínica de la hepatitis C en Atención  Primaria. Madrid: </a:t>
            </a:r>
            <a:r>
              <a:rPr lang="es-ES" altLang="es-ES" dirty="0" err="1" smtClean="0"/>
              <a:t>Luzán</a:t>
            </a:r>
            <a:r>
              <a:rPr lang="es-ES" altLang="es-ES" dirty="0" smtClean="0"/>
              <a:t> 5; 2017</a:t>
            </a:r>
          </a:p>
          <a:p>
            <a:pPr eaLnBrk="1" hangingPunct="1">
              <a:spcBef>
                <a:spcPct val="0"/>
              </a:spcBef>
            </a:pPr>
            <a:endParaRPr lang="es-ES" altLang="es-ES" dirty="0" smtClean="0"/>
          </a:p>
        </p:txBody>
      </p:sp>
      <p:sp>
        <p:nvSpPr>
          <p:cNvPr id="368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15A89-395E-4026-92E3-50365AFD78BF}" type="slidenum">
              <a:rPr lang="es-ES" altLang="es-ES"/>
              <a:pPr>
                <a:spcBef>
                  <a:spcPct val="0"/>
                </a:spcBef>
              </a:pPr>
              <a:t>11</a:t>
            </a:fld>
            <a:endParaRPr lang="es-ES" altLang="es-ES"/>
          </a:p>
        </p:txBody>
      </p:sp>
    </p:spTree>
    <p:extLst>
      <p:ext uri="{BB962C8B-B14F-4D97-AF65-F5344CB8AC3E}">
        <p14:creationId xmlns:p14="http://schemas.microsoft.com/office/powerpoint/2010/main" val="71037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Bruggmann P, et al. Historical epidemiology of hepatitis C virus (HCV) in selected countries . J Viral Hepat. 2014; 21 Suppl 1: 5-33</a:t>
            </a:r>
          </a:p>
        </p:txBody>
      </p:sp>
      <p:sp>
        <p:nvSpPr>
          <p:cNvPr id="389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75F7FF-34A7-4A60-A0CD-AE0F7CF65564}" type="slidenum">
              <a:rPr lang="es-ES" altLang="es-ES"/>
              <a:pPr>
                <a:spcBef>
                  <a:spcPct val="0"/>
                </a:spcBef>
              </a:pPr>
              <a:t>12</a:t>
            </a:fld>
            <a:endParaRPr lang="es-ES" altLang="es-ES"/>
          </a:p>
        </p:txBody>
      </p:sp>
    </p:spTree>
    <p:extLst>
      <p:ext uri="{BB962C8B-B14F-4D97-AF65-F5344CB8AC3E}">
        <p14:creationId xmlns:p14="http://schemas.microsoft.com/office/powerpoint/2010/main" val="396510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13</a:t>
            </a:fld>
            <a:endParaRPr lang="es-ES"/>
          </a:p>
        </p:txBody>
      </p:sp>
    </p:spTree>
    <p:extLst>
      <p:ext uri="{BB962C8B-B14F-4D97-AF65-F5344CB8AC3E}">
        <p14:creationId xmlns:p14="http://schemas.microsoft.com/office/powerpoint/2010/main" val="428066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I Encuesta de </a:t>
            </a:r>
            <a:r>
              <a:rPr lang="es-ES" altLang="es-ES" dirty="0" err="1" smtClean="0"/>
              <a:t>Seroprevalencia</a:t>
            </a:r>
            <a:r>
              <a:rPr lang="es-ES" altLang="es-ES" dirty="0" smtClean="0"/>
              <a:t> de la Comunidad Autónoma del País Vasco: Departamento de Sanidad y Consumo del Gobierno Vasco; 2011</a:t>
            </a:r>
          </a:p>
          <a:p>
            <a:pPr eaLnBrk="1" hangingPunct="1">
              <a:spcBef>
                <a:spcPct val="0"/>
              </a:spcBef>
            </a:pPr>
            <a:r>
              <a:rPr lang="es-ES" altLang="es-ES" dirty="0" smtClean="0"/>
              <a:t>http://www.euskadi.eus/gobiernovasco/contenidos/informacion/vacunas_epidem/es_4330/adjuntos/seroprevalencia.pdf</a:t>
            </a:r>
          </a:p>
          <a:p>
            <a:pPr eaLnBrk="1" hangingPunct="1">
              <a:spcBef>
                <a:spcPct val="0"/>
              </a:spcBef>
            </a:pPr>
            <a:r>
              <a:rPr lang="es-ES" altLang="es-ES" dirty="0" smtClean="0"/>
              <a:t>20.	Aguinaga A, Díaz-González J, Pérez-García A, Barrado L, Martínez-Baz I, Casado I, </a:t>
            </a:r>
            <a:r>
              <a:rPr lang="es-ES" altLang="es-ES" dirty="0" err="1" smtClean="0"/>
              <a:t>Juanbeltz</a:t>
            </a:r>
            <a:r>
              <a:rPr lang="es-ES" altLang="es-ES" dirty="0" smtClean="0"/>
              <a:t> R, </a:t>
            </a:r>
            <a:r>
              <a:rPr lang="es-ES" altLang="es-ES" dirty="0" err="1" smtClean="0"/>
              <a:t>Ezpeleta</a:t>
            </a:r>
            <a:r>
              <a:rPr lang="es-ES" altLang="es-ES" dirty="0" smtClean="0"/>
              <a:t> C, Castilla J. Estimación de la prevalencia de infección diagnosticada y no diagnosticada por el virus de la hepatitis C en Navarra, 2014-2016. </a:t>
            </a:r>
            <a:r>
              <a:rPr lang="es-ES" altLang="es-ES" dirty="0" err="1" smtClean="0"/>
              <a:t>Enf</a:t>
            </a:r>
            <a:r>
              <a:rPr lang="es-ES" altLang="es-ES" dirty="0" smtClean="0"/>
              <a:t> </a:t>
            </a:r>
            <a:r>
              <a:rPr lang="es-ES" altLang="es-ES" dirty="0" err="1" smtClean="0"/>
              <a:t>Infecc</a:t>
            </a:r>
            <a:r>
              <a:rPr lang="es-ES" altLang="es-ES" dirty="0" smtClean="0"/>
              <a:t> </a:t>
            </a:r>
            <a:r>
              <a:rPr lang="es-ES" altLang="es-ES" dirty="0" err="1" smtClean="0"/>
              <a:t>Microbiol</a:t>
            </a:r>
            <a:r>
              <a:rPr lang="es-ES" altLang="es-ES" dirty="0" smtClean="0"/>
              <a:t> </a:t>
            </a:r>
            <a:r>
              <a:rPr lang="es-ES" altLang="es-ES" dirty="0" err="1" smtClean="0"/>
              <a:t>Clin</a:t>
            </a:r>
            <a:r>
              <a:rPr lang="es-ES" altLang="es-ES" dirty="0" smtClean="0"/>
              <a:t> 2017 http://dx.doi.org/10.1016/j.eimc.2016.12.008</a:t>
            </a:r>
          </a:p>
          <a:p>
            <a:pPr eaLnBrk="1" hangingPunct="1">
              <a:spcBef>
                <a:spcPct val="0"/>
              </a:spcBef>
            </a:pPr>
            <a:endParaRPr lang="es-ES" altLang="es-ES" dirty="0" smtClean="0"/>
          </a:p>
        </p:txBody>
      </p:sp>
      <p:sp>
        <p:nvSpPr>
          <p:cNvPr id="409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639423-7EA2-43CA-834F-95AD716D22DA}" type="slidenum">
              <a:rPr lang="es-ES" altLang="es-ES"/>
              <a:pPr>
                <a:spcBef>
                  <a:spcPct val="0"/>
                </a:spcBef>
              </a:pPr>
              <a:t>14</a:t>
            </a:fld>
            <a:endParaRPr lang="es-ES" altLang="es-ES"/>
          </a:p>
        </p:txBody>
      </p:sp>
    </p:spTree>
    <p:extLst>
      <p:ext uri="{BB962C8B-B14F-4D97-AF65-F5344CB8AC3E}">
        <p14:creationId xmlns:p14="http://schemas.microsoft.com/office/powerpoint/2010/main" val="186576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A4A75CB-C0F2-44D3-9B6E-7C2AD02A3102}" type="slidenum">
              <a:rPr lang="es-ES" smtClean="0"/>
              <a:pPr>
                <a:defRPr/>
              </a:pPr>
              <a:t>17</a:t>
            </a:fld>
            <a:endParaRPr lang="es-ES"/>
          </a:p>
        </p:txBody>
      </p:sp>
    </p:spTree>
    <p:extLst>
      <p:ext uri="{BB962C8B-B14F-4D97-AF65-F5344CB8AC3E}">
        <p14:creationId xmlns:p14="http://schemas.microsoft.com/office/powerpoint/2010/main" val="36681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En la actualidad, la determinación de la viremia se acompaña de una cuantificación de la carga viral, es decir, de la cantidad de genoma viral presente en la sangre, indicativo del grado de replicación viral. No se ha demostrado una relación</a:t>
            </a:r>
          </a:p>
          <a:p>
            <a:pPr eaLnBrk="1" hangingPunct="1">
              <a:spcBef>
                <a:spcPct val="0"/>
              </a:spcBef>
            </a:pPr>
            <a:r>
              <a:rPr lang="es-ES" altLang="es-ES" dirty="0" smtClean="0"/>
              <a:t>entre la carga viral y la gravedad de la enfermedad hepática, ni la velocidad de su progresión a cirrosis. Sin embargo, una carga viral alta constituía un factor de mala respuesta a los tratamientos antivirales basados en interferón. En el escenario actual de AAD, la probabilidad de curación es independiente de la carga viral basal, pero una carga baja (&lt; 6 millones UI/ml) permite seleccionar a grupos de pacientes aptos para recibir pautas cortas (&lt; 8 semanas) de tratamiento.</a:t>
            </a:r>
          </a:p>
        </p:txBody>
      </p:sp>
      <p:sp>
        <p:nvSpPr>
          <p:cNvPr id="471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40BC85-888A-469A-9ABA-2263CD1C2366}" type="slidenum">
              <a:rPr lang="es-ES" altLang="es-ES"/>
              <a:pPr>
                <a:spcBef>
                  <a:spcPct val="0"/>
                </a:spcBef>
              </a:pPr>
              <a:t>18</a:t>
            </a:fld>
            <a:endParaRPr lang="es-ES" altLang="es-ES"/>
          </a:p>
        </p:txBody>
      </p:sp>
    </p:spTree>
    <p:extLst>
      <p:ext uri="{BB962C8B-B14F-4D97-AF65-F5344CB8AC3E}">
        <p14:creationId xmlns:p14="http://schemas.microsoft.com/office/powerpoint/2010/main" val="1388441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11 Conector recto"/>
          <p:cNvCxnSpPr/>
          <p:nvPr userDrawn="1"/>
        </p:nvCxnSpPr>
        <p:spPr>
          <a:xfrm rot="5400000">
            <a:off x="298450" y="4418013"/>
            <a:ext cx="1116013" cy="1587"/>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13 Conector recto"/>
          <p:cNvCxnSpPr/>
          <p:nvPr userDrawn="1"/>
        </p:nvCxnSpPr>
        <p:spPr>
          <a:xfrm rot="5400000">
            <a:off x="497681" y="5585619"/>
            <a:ext cx="720725" cy="1588"/>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Imagen 9"/>
          <p:cNvPicPr>
            <a:picLocks noChangeAspect="1"/>
          </p:cNvPicPr>
          <p:nvPr userDrawn="1"/>
        </p:nvPicPr>
        <p:blipFill>
          <a:blip r:embed="rId3"/>
          <a:srcRect/>
          <a:stretch>
            <a:fillRect/>
          </a:stretch>
        </p:blipFill>
        <p:spPr bwMode="auto">
          <a:xfrm>
            <a:off x="10028238" y="6132513"/>
            <a:ext cx="2087562" cy="609600"/>
          </a:xfrm>
          <a:prstGeom prst="rect">
            <a:avLst/>
          </a:prstGeom>
          <a:noFill/>
          <a:ln w="9525">
            <a:noFill/>
            <a:miter lim="800000"/>
            <a:headEnd/>
            <a:tailEnd/>
          </a:ln>
        </p:spPr>
      </p:pic>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6"/>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5" name="Imagen 11"/>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8" name="Group 54"/>
          <p:cNvGraphicFramePr>
            <a:graphicFrameLocks noGrp="1"/>
          </p:cNvGraphicFramePr>
          <p:nvPr/>
        </p:nvGraphicFramePr>
        <p:xfrm>
          <a:off x="1776413" y="908050"/>
          <a:ext cx="8721725" cy="4705988"/>
        </p:xfrm>
        <a:graphic>
          <a:graphicData uri="http://schemas.openxmlformats.org/drawingml/2006/table">
            <a:tbl>
              <a:tblPr/>
              <a:tblGrid>
                <a:gridCol w="3844925"/>
                <a:gridCol w="4876800"/>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bg1"/>
                          </a:solidFill>
                          <a:effectLst/>
                          <a:latin typeface="Calibri" pitchFamily="34" charset="0"/>
                          <a:cs typeface="Times New Roman" pitchFamily="18" charset="0"/>
                        </a:rPr>
                        <a:t>Clase</a:t>
                      </a:r>
                      <a:endParaRPr kumimoji="0" lang="es-ES" sz="1800" b="0" i="0" u="none" strike="noStrike" cap="none" normalizeH="0" baseline="0" smtClean="0">
                        <a:ln>
                          <a:noFill/>
                        </a:ln>
                        <a:solidFill>
                          <a:schemeClr val="bg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bg1"/>
                          </a:solidFill>
                          <a:effectLst/>
                          <a:latin typeface="Calibri" pitchFamily="34" charset="0"/>
                          <a:cs typeface="Times New Roman" pitchFamily="18" charset="0"/>
                        </a:rPr>
                        <a:t>Principio activo</a:t>
                      </a:r>
                      <a:endParaRPr kumimoji="0" lang="es-ES" sz="1800" b="0" i="0" u="none" strike="noStrike" cap="none" normalizeH="0" baseline="0" smtClean="0">
                        <a:ln>
                          <a:noFill/>
                        </a:ln>
                        <a:solidFill>
                          <a:schemeClr val="bg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I ( muy alta)</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Propionato clobetasol 0,05%</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II (potencia alta)</a:t>
                      </a:r>
                      <a:endParaRPr kumimoji="0" lang="es-ES" sz="1600" b="0"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Prednicarbato 0,25%  </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Mometasona 0,1%</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Metilprednisolona 0,1%</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Betametasona</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accent1"/>
                          </a:solidFill>
                          <a:effectLst/>
                          <a:latin typeface="Calibri" pitchFamily="34" charset="0"/>
                          <a:cs typeface="Times New Roman" pitchFamily="18" charset="0"/>
                        </a:rPr>
                        <a:t> </a:t>
                      </a: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Beclometasona</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Arial" charset="0"/>
                        </a:rPr>
                        <a:t>Propionato fluticasona</a:t>
                      </a:r>
                      <a:endParaRPr kumimoji="0" lang="es-ES" sz="1600" b="1"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Times New Roman" pitchFamily="18" charset="0"/>
                        </a:rPr>
                        <a:t> III (potencia intermedia)</a:t>
                      </a:r>
                      <a:endParaRPr kumimoji="0" lang="es-ES" sz="1600" b="0"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Clobetasona 0,05%</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Calibri" pitchFamily="34" charset="0"/>
                          <a:cs typeface="Times New Roman" pitchFamily="18" charset="0"/>
                        </a:rPr>
                        <a:t> </a:t>
                      </a:r>
                      <a:endParaRPr kumimoji="0" lang="es-ES" sz="1600" b="0"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Hidrocortisona aceponato</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Calibri" pitchFamily="34" charset="0"/>
                          <a:cs typeface="Times New Roman" pitchFamily="18" charset="0"/>
                        </a:rPr>
                        <a:t> </a:t>
                      </a:r>
                      <a:endParaRPr kumimoji="0" lang="es-ES" sz="1600" b="0"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Hidrocortisona butirato</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Calibri" pitchFamily="34" charset="0"/>
                        <a:cs typeface="Arial"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Ac fluocinolona</a:t>
                      </a:r>
                      <a:endParaRPr kumimoji="0" lang="es-ES" sz="1600" b="1" i="0" u="none" strike="noStrike" cap="none" normalizeH="0" baseline="0" smtClean="0">
                        <a:ln>
                          <a:noFill/>
                        </a:ln>
                        <a:solidFill>
                          <a:schemeClr val="accent1"/>
                        </a:solidFill>
                        <a:effectLst/>
                        <a:latin typeface="Calibri" pitchFamily="34" charset="0"/>
                        <a:cs typeface="Times New Roman" pitchFamily="18" charset="0"/>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EB"/>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00000"/>
                          </a:solidFill>
                          <a:effectLst/>
                          <a:latin typeface="Calibri" pitchFamily="34" charset="0"/>
                          <a:cs typeface="Arial" charset="0"/>
                        </a:rPr>
                        <a:t>IV (potencia baja)</a:t>
                      </a:r>
                      <a:endParaRPr kumimoji="0" lang="es-ES" sz="1600" b="0" i="0" u="none" strike="noStrike" cap="none" normalizeH="0" baseline="0" smtClean="0">
                        <a:ln>
                          <a:noFill/>
                        </a:ln>
                        <a:solidFill>
                          <a:srgbClr val="C00000"/>
                        </a:solidFill>
                        <a:effectLst/>
                        <a:latin typeface="Calibri" pitchFamily="34" charset="0"/>
                        <a:cs typeface="Times New Roman" pitchFamily="18" charset="0"/>
                      </a:endParaRPr>
                    </a:p>
                  </a:txBody>
                  <a:tcPr marT="45721" marB="4572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accent1"/>
                          </a:solidFill>
                          <a:effectLst/>
                          <a:latin typeface="Calibri" pitchFamily="34" charset="0"/>
                          <a:cs typeface="Times New Roman" pitchFamily="18" charset="0"/>
                        </a:rPr>
                        <a:t>Hidrocortisona acetato</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5"/>
                    </a:solidFill>
                  </a:tcPr>
                </a:tc>
              </a:tr>
            </a:tbl>
          </a:graphicData>
        </a:graphic>
      </p:graphicFrame>
      <p:sp>
        <p:nvSpPr>
          <p:cNvPr id="11"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7"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6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7" name="CuadroTexto 9"/>
          <p:cNvSpPr txBox="1">
            <a:spLocks noChangeArrowheads="1"/>
          </p:cNvSpPr>
          <p:nvPr userDrawn="1"/>
        </p:nvSpPr>
        <p:spPr bwMode="auto">
          <a:xfrm>
            <a:off x="-1297517" y="6165850"/>
            <a:ext cx="739351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s-ES" altLang="es-ES" sz="2400" smtClean="0">
                <a:solidFill>
                  <a:srgbClr val="1E1C11"/>
                </a:solidFill>
                <a:latin typeface="Palatino Linotype" pitchFamily="18" charset="0"/>
                <a:ea typeface="Microsoft Himalaya" pitchFamily="2" charset="0"/>
                <a:cs typeface="Microsoft Himalaya" pitchFamily="2" charset="0"/>
              </a:rPr>
              <a:t>PROGRAMA</a:t>
            </a:r>
            <a:r>
              <a:rPr lang="es-ES" altLang="es-ES" sz="2400" smtClean="0">
                <a:latin typeface="Palatino Linotype" pitchFamily="18" charset="0"/>
                <a:ea typeface="Microsoft Himalaya" pitchFamily="2" charset="0"/>
                <a:cs typeface="Microsoft Himalaya" pitchFamily="2" charset="0"/>
              </a:rPr>
              <a:t>  A</a:t>
            </a:r>
            <a:r>
              <a:rPr lang="es-ES" altLang="es-ES" sz="2400" smtClean="0">
                <a:solidFill>
                  <a:srgbClr val="1E1C11"/>
                </a:solidFill>
                <a:latin typeface="Palatino Linotype" pitchFamily="18" charset="0"/>
                <a:ea typeface="Microsoft Himalaya" pitchFamily="2" charset="0"/>
                <a:cs typeface="Microsoft Himalaya" pitchFamily="2" charset="0"/>
              </a:rPr>
              <a:t>A</a:t>
            </a:r>
            <a:r>
              <a:rPr lang="es-ES" altLang="es-ES" sz="2400" smtClean="0">
                <a:latin typeface="Palatino Linotype" pitchFamily="18" charset="0"/>
                <a:ea typeface="Microsoft Himalaya" pitchFamily="2" charset="0"/>
                <a:cs typeface="Microsoft Himalaya" pitchFamily="2" charset="0"/>
              </a:rPr>
              <a:t>P </a:t>
            </a:r>
            <a:r>
              <a:rPr lang="es-ES" altLang="es-ES" sz="2400" smtClean="0">
                <a:solidFill>
                  <a:srgbClr val="1E1C11"/>
                </a:solidFill>
                <a:latin typeface="Trebuchet MS" pitchFamily="34" charset="0"/>
                <a:ea typeface="Microsoft Himalaya" pitchFamily="2" charset="0"/>
                <a:cs typeface="Microsoft Himalaya" pitchFamily="2" charset="0"/>
              </a:rPr>
              <a:t>2017</a:t>
            </a:r>
          </a:p>
        </p:txBody>
      </p:sp>
      <p:pic>
        <p:nvPicPr>
          <p:cNvPr id="8"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67" y="6137275"/>
            <a:ext cx="2159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609600" y="159904"/>
            <a:ext cx="10972800" cy="604800"/>
          </a:xfrm>
          <a:noFill/>
        </p:spPr>
        <p:txBody>
          <a:bodyPr>
            <a:noAutofit/>
          </a:bodyPr>
          <a:lstStyle>
            <a:lvl1pPr algn="ctr">
              <a:defRPr sz="3200" b="0" baseline="0">
                <a:solidFill>
                  <a:schemeClr val="accent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5"/>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p:nvPr>
        </p:nvSpPr>
        <p:spPr>
          <a:xfrm>
            <a:off x="-43" y="5661248"/>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64371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s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6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7" name="CuadroTexto 8"/>
          <p:cNvSpPr txBox="1">
            <a:spLocks noChangeArrowheads="1"/>
          </p:cNvSpPr>
          <p:nvPr userDrawn="1"/>
        </p:nvSpPr>
        <p:spPr bwMode="auto">
          <a:xfrm>
            <a:off x="-1392767" y="6237289"/>
            <a:ext cx="739351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s-ES" altLang="es-ES" sz="2400" smtClean="0">
                <a:solidFill>
                  <a:srgbClr val="1E1C11"/>
                </a:solidFill>
                <a:latin typeface="Palatino Linotype" pitchFamily="18" charset="0"/>
                <a:ea typeface="Microsoft Himalaya" pitchFamily="2" charset="0"/>
                <a:cs typeface="Microsoft Himalaya" pitchFamily="2" charset="0"/>
              </a:rPr>
              <a:t>PROGRAMA</a:t>
            </a:r>
            <a:r>
              <a:rPr lang="es-ES" altLang="es-ES" sz="2400" smtClean="0">
                <a:latin typeface="Palatino Linotype" pitchFamily="18" charset="0"/>
                <a:ea typeface="Microsoft Himalaya" pitchFamily="2" charset="0"/>
                <a:cs typeface="Microsoft Himalaya" pitchFamily="2" charset="0"/>
              </a:rPr>
              <a:t>  A</a:t>
            </a:r>
            <a:r>
              <a:rPr lang="es-ES" altLang="es-ES" sz="2400" smtClean="0">
                <a:solidFill>
                  <a:srgbClr val="1E1C11"/>
                </a:solidFill>
                <a:latin typeface="Palatino Linotype" pitchFamily="18" charset="0"/>
                <a:ea typeface="Microsoft Himalaya" pitchFamily="2" charset="0"/>
                <a:cs typeface="Microsoft Himalaya" pitchFamily="2" charset="0"/>
              </a:rPr>
              <a:t>A</a:t>
            </a:r>
            <a:r>
              <a:rPr lang="es-ES" altLang="es-ES" sz="2400" smtClean="0">
                <a:latin typeface="Palatino Linotype" pitchFamily="18" charset="0"/>
                <a:ea typeface="Microsoft Himalaya" pitchFamily="2" charset="0"/>
                <a:cs typeface="Microsoft Himalaya" pitchFamily="2" charset="0"/>
              </a:rPr>
              <a:t>P </a:t>
            </a:r>
            <a:r>
              <a:rPr lang="es-ES" altLang="es-ES" sz="2400" smtClean="0">
                <a:solidFill>
                  <a:srgbClr val="1E1C11"/>
                </a:solidFill>
                <a:latin typeface="Trebuchet MS" pitchFamily="34" charset="0"/>
                <a:ea typeface="Microsoft Himalaya" pitchFamily="2" charset="0"/>
                <a:cs typeface="Microsoft Himalaya" pitchFamily="2" charset="0"/>
              </a:rPr>
              <a:t>2017</a:t>
            </a:r>
          </a:p>
        </p:txBody>
      </p:sp>
      <p:pic>
        <p:nvPicPr>
          <p:cNvPr id="8"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67" y="6137275"/>
            <a:ext cx="2159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2 Marcador de contenido"/>
          <p:cNvSpPr>
            <a:spLocks noGrp="1"/>
          </p:cNvSpPr>
          <p:nvPr>
            <p:ph idx="10"/>
          </p:nvPr>
        </p:nvSpPr>
        <p:spPr>
          <a:xfrm>
            <a:off x="0" y="1015674"/>
            <a:ext cx="5999989" cy="4645574"/>
          </a:xfrm>
        </p:spPr>
        <p:txBody>
          <a:bodyPr/>
          <a:lstStyle>
            <a:lvl1pPr marL="808038" indent="-265113">
              <a:buFontTx/>
              <a:buBlip>
                <a:blip r:embed="rId5"/>
              </a:buBlip>
              <a:defRPr sz="24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p:nvPr>
        </p:nvSpPr>
        <p:spPr>
          <a:xfrm>
            <a:off x="-43" y="5661248"/>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5" name="2 Marcador de contenido"/>
          <p:cNvSpPr>
            <a:spLocks noGrp="1"/>
          </p:cNvSpPr>
          <p:nvPr>
            <p:ph idx="13"/>
          </p:nvPr>
        </p:nvSpPr>
        <p:spPr>
          <a:xfrm>
            <a:off x="6183808" y="1015674"/>
            <a:ext cx="5384800" cy="4645574"/>
          </a:xfrm>
        </p:spPr>
        <p:txBody>
          <a:bodyPr/>
          <a:lstStyle>
            <a:lvl1pPr marL="265113" indent="-265113">
              <a:buFontTx/>
              <a:buBlip>
                <a:blip r:embed="rId5"/>
              </a:buBlip>
              <a:defRPr sz="2400">
                <a:solidFill>
                  <a:schemeClr val="accent1"/>
                </a:solidFill>
              </a:defRPr>
            </a:lvl1pPr>
            <a:lvl2pPr marL="981075" indent="-265113">
              <a:buClr>
                <a:schemeClr val="tx2"/>
              </a:buClr>
              <a:buSzPct val="100000"/>
              <a:buFont typeface="Wingdings" panose="05000000000000000000" pitchFamily="2" charset="2"/>
              <a:buChar char="v"/>
              <a:defRPr sz="2400">
                <a:solidFill>
                  <a:schemeClr val="accent1"/>
                </a:solidFill>
              </a:defRPr>
            </a:lvl2pPr>
            <a:lvl3pPr marL="1709738" indent="-279400">
              <a:buClr>
                <a:schemeClr val="tx2"/>
              </a:buClr>
              <a:buSzPct val="100000"/>
              <a:buFont typeface="Wingdings" panose="05000000000000000000" pitchFamily="2" charset="2"/>
              <a:buChar char="ü"/>
              <a:defRPr sz="2000">
                <a:solidFill>
                  <a:schemeClr val="accent1"/>
                </a:solidFill>
              </a:defRPr>
            </a:lvl3pPr>
            <a:lvl4pPr marL="2332038" indent="-184150">
              <a:buClr>
                <a:schemeClr val="tx2"/>
              </a:buClr>
              <a:defRPr sz="2000">
                <a:solidFill>
                  <a:schemeClr val="accent1"/>
                </a:solidFill>
              </a:defRPr>
            </a:lvl4pPr>
            <a:lvl5pPr marL="3048000" indent="-1730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p:nvPr>
        </p:nvSpPr>
        <p:spPr>
          <a:xfrm>
            <a:off x="609600" y="159904"/>
            <a:ext cx="10972800" cy="604800"/>
          </a:xfrm>
          <a:noFill/>
        </p:spPr>
        <p:txBody>
          <a:bodyPr>
            <a:noAutofit/>
          </a:bodyPr>
          <a:lstStyle>
            <a:lvl1pPr algn="ctr">
              <a:defRPr sz="3200" b="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427382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6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4" name="CuadroTexto 5"/>
          <p:cNvSpPr txBox="1">
            <a:spLocks noChangeArrowheads="1"/>
          </p:cNvSpPr>
          <p:nvPr userDrawn="1"/>
        </p:nvSpPr>
        <p:spPr bwMode="auto">
          <a:xfrm>
            <a:off x="-1392767" y="6237289"/>
            <a:ext cx="739351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s-ES" altLang="es-ES" sz="2400" smtClean="0">
                <a:solidFill>
                  <a:srgbClr val="1E1C11"/>
                </a:solidFill>
                <a:latin typeface="Palatino Linotype" pitchFamily="18" charset="0"/>
                <a:ea typeface="Microsoft Himalaya" pitchFamily="2" charset="0"/>
                <a:cs typeface="Microsoft Himalaya" pitchFamily="2" charset="0"/>
              </a:rPr>
              <a:t>PROGRAMA</a:t>
            </a:r>
            <a:r>
              <a:rPr lang="es-ES" altLang="es-ES" sz="2400" smtClean="0">
                <a:latin typeface="Palatino Linotype" pitchFamily="18" charset="0"/>
                <a:ea typeface="Microsoft Himalaya" pitchFamily="2" charset="0"/>
                <a:cs typeface="Microsoft Himalaya" pitchFamily="2" charset="0"/>
              </a:rPr>
              <a:t>  A</a:t>
            </a:r>
            <a:r>
              <a:rPr lang="es-ES" altLang="es-ES" sz="2400" smtClean="0">
                <a:solidFill>
                  <a:srgbClr val="1E1C11"/>
                </a:solidFill>
                <a:latin typeface="Palatino Linotype" pitchFamily="18" charset="0"/>
                <a:ea typeface="Microsoft Himalaya" pitchFamily="2" charset="0"/>
                <a:cs typeface="Microsoft Himalaya" pitchFamily="2" charset="0"/>
              </a:rPr>
              <a:t>A</a:t>
            </a:r>
            <a:r>
              <a:rPr lang="es-ES" altLang="es-ES" sz="2400" smtClean="0">
                <a:latin typeface="Palatino Linotype" pitchFamily="18" charset="0"/>
                <a:ea typeface="Microsoft Himalaya" pitchFamily="2" charset="0"/>
                <a:cs typeface="Microsoft Himalaya" pitchFamily="2" charset="0"/>
              </a:rPr>
              <a:t>P </a:t>
            </a:r>
            <a:r>
              <a:rPr lang="es-ES" altLang="es-ES" sz="2400" smtClean="0">
                <a:solidFill>
                  <a:srgbClr val="1E1C11"/>
                </a:solidFill>
                <a:latin typeface="Trebuchet MS" pitchFamily="34" charset="0"/>
                <a:ea typeface="Microsoft Himalaya" pitchFamily="2" charset="0"/>
                <a:cs typeface="Microsoft Himalaya" pitchFamily="2" charset="0"/>
              </a:rPr>
              <a:t>2017</a:t>
            </a:r>
          </a:p>
        </p:txBody>
      </p:sp>
      <p:pic>
        <p:nvPicPr>
          <p:cNvPr id="5"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67" y="6137275"/>
            <a:ext cx="2159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188203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gunta interactiv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6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7" name="CuadroTexto 9"/>
          <p:cNvSpPr txBox="1">
            <a:spLocks noChangeArrowheads="1"/>
          </p:cNvSpPr>
          <p:nvPr userDrawn="1"/>
        </p:nvSpPr>
        <p:spPr bwMode="auto">
          <a:xfrm>
            <a:off x="-1392767" y="6237289"/>
            <a:ext cx="739351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s-ES" altLang="es-ES" sz="2400" smtClean="0">
                <a:solidFill>
                  <a:srgbClr val="1E1C11"/>
                </a:solidFill>
                <a:latin typeface="Palatino Linotype" pitchFamily="18" charset="0"/>
                <a:ea typeface="Microsoft Himalaya" pitchFamily="2" charset="0"/>
                <a:cs typeface="Microsoft Himalaya" pitchFamily="2" charset="0"/>
              </a:rPr>
              <a:t>PROGRAMA</a:t>
            </a:r>
            <a:r>
              <a:rPr lang="es-ES" altLang="es-ES" sz="2400" smtClean="0">
                <a:latin typeface="Palatino Linotype" pitchFamily="18" charset="0"/>
                <a:ea typeface="Microsoft Himalaya" pitchFamily="2" charset="0"/>
                <a:cs typeface="Microsoft Himalaya" pitchFamily="2" charset="0"/>
              </a:rPr>
              <a:t>  A</a:t>
            </a:r>
            <a:r>
              <a:rPr lang="es-ES" altLang="es-ES" sz="2400" smtClean="0">
                <a:solidFill>
                  <a:srgbClr val="1E1C11"/>
                </a:solidFill>
                <a:latin typeface="Palatino Linotype" pitchFamily="18" charset="0"/>
                <a:ea typeface="Microsoft Himalaya" pitchFamily="2" charset="0"/>
                <a:cs typeface="Microsoft Himalaya" pitchFamily="2" charset="0"/>
              </a:rPr>
              <a:t>A</a:t>
            </a:r>
            <a:r>
              <a:rPr lang="es-ES" altLang="es-ES" sz="2400" smtClean="0">
                <a:latin typeface="Palatino Linotype" pitchFamily="18" charset="0"/>
                <a:ea typeface="Microsoft Himalaya" pitchFamily="2" charset="0"/>
                <a:cs typeface="Microsoft Himalaya" pitchFamily="2" charset="0"/>
              </a:rPr>
              <a:t>P </a:t>
            </a:r>
            <a:r>
              <a:rPr lang="es-ES" altLang="es-ES" sz="2400" smtClean="0">
                <a:solidFill>
                  <a:srgbClr val="1E1C11"/>
                </a:solidFill>
                <a:latin typeface="Trebuchet MS" pitchFamily="34" charset="0"/>
                <a:ea typeface="Microsoft Himalaya" pitchFamily="2" charset="0"/>
                <a:cs typeface="Microsoft Himalaya" pitchFamily="2" charset="0"/>
              </a:rPr>
              <a:t>2017</a:t>
            </a:r>
          </a:p>
        </p:txBody>
      </p:sp>
      <p:pic>
        <p:nvPicPr>
          <p:cNvPr id="8"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67" y="6137275"/>
            <a:ext cx="2159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idx="1"/>
          </p:nvPr>
        </p:nvSpPr>
        <p:spPr>
          <a:xfrm>
            <a:off x="963084" y="2276872"/>
            <a:ext cx="10363200" cy="3330826"/>
          </a:xfrm>
        </p:spPr>
        <p:txBody>
          <a:bodyPr/>
          <a:lstStyle>
            <a:lvl1pPr marL="457200" indent="-457200">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3" name="2 Marcador de texto"/>
          <p:cNvSpPr>
            <a:spLocks noGrp="1"/>
          </p:cNvSpPr>
          <p:nvPr>
            <p:ph type="body" idx="10"/>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Marcador de texto 5"/>
          <p:cNvSpPr>
            <a:spLocks noGrp="1"/>
          </p:cNvSpPr>
          <p:nvPr>
            <p:ph type="body" sz="quarter" idx="11"/>
          </p:nvPr>
        </p:nvSpPr>
        <p:spPr>
          <a:xfrm>
            <a:off x="-43" y="5661248"/>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8" name="1 Título"/>
          <p:cNvSpPr>
            <a:spLocks noGrp="1"/>
          </p:cNvSpPr>
          <p:nvPr>
            <p:ph type="title"/>
          </p:nvPr>
        </p:nvSpPr>
        <p:spPr>
          <a:xfrm>
            <a:off x="609600" y="159904"/>
            <a:ext cx="10972800" cy="604800"/>
          </a:xfrm>
          <a:noFill/>
        </p:spPr>
        <p:txBody>
          <a:bodyPr>
            <a:noAutofit/>
          </a:bodyPr>
          <a:lstStyle>
            <a:lvl1pPr algn="ctr">
              <a:defRPr sz="3200" b="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85737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ólo el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5" name="CuadroTexto 6"/>
          <p:cNvSpPr txBox="1">
            <a:spLocks noChangeArrowheads="1"/>
          </p:cNvSpPr>
          <p:nvPr userDrawn="1"/>
        </p:nvSpPr>
        <p:spPr bwMode="auto">
          <a:xfrm>
            <a:off x="-1392767" y="6237289"/>
            <a:ext cx="739351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s-ES" altLang="es-ES" sz="2400" smtClean="0">
                <a:solidFill>
                  <a:srgbClr val="1E1C11"/>
                </a:solidFill>
                <a:latin typeface="Palatino Linotype" pitchFamily="18" charset="0"/>
                <a:ea typeface="Microsoft Himalaya" pitchFamily="2" charset="0"/>
                <a:cs typeface="Microsoft Himalaya" pitchFamily="2" charset="0"/>
              </a:rPr>
              <a:t>PROGRAMA</a:t>
            </a:r>
            <a:r>
              <a:rPr lang="es-ES" altLang="es-ES" sz="2400" smtClean="0">
                <a:latin typeface="Palatino Linotype" pitchFamily="18" charset="0"/>
                <a:ea typeface="Microsoft Himalaya" pitchFamily="2" charset="0"/>
                <a:cs typeface="Microsoft Himalaya" pitchFamily="2" charset="0"/>
              </a:rPr>
              <a:t>  A</a:t>
            </a:r>
            <a:r>
              <a:rPr lang="es-ES" altLang="es-ES" sz="2400" smtClean="0">
                <a:solidFill>
                  <a:srgbClr val="1E1C11"/>
                </a:solidFill>
                <a:latin typeface="Palatino Linotype" pitchFamily="18" charset="0"/>
                <a:ea typeface="Microsoft Himalaya" pitchFamily="2" charset="0"/>
                <a:cs typeface="Microsoft Himalaya" pitchFamily="2" charset="0"/>
              </a:rPr>
              <a:t>A</a:t>
            </a:r>
            <a:r>
              <a:rPr lang="es-ES" altLang="es-ES" sz="2400" smtClean="0">
                <a:latin typeface="Palatino Linotype" pitchFamily="18" charset="0"/>
                <a:ea typeface="Microsoft Himalaya" pitchFamily="2" charset="0"/>
                <a:cs typeface="Microsoft Himalaya" pitchFamily="2" charset="0"/>
              </a:rPr>
              <a:t>P </a:t>
            </a:r>
            <a:r>
              <a:rPr lang="es-ES" altLang="es-ES" sz="2400" smtClean="0">
                <a:solidFill>
                  <a:srgbClr val="1E1C11"/>
                </a:solidFill>
                <a:latin typeface="Trebuchet MS" pitchFamily="34" charset="0"/>
                <a:ea typeface="Microsoft Himalaya" pitchFamily="2" charset="0"/>
                <a:cs typeface="Microsoft Himalaya" pitchFamily="2" charset="0"/>
              </a:rPr>
              <a:t>2017</a:t>
            </a:r>
          </a:p>
        </p:txBody>
      </p:sp>
      <p:pic>
        <p:nvPicPr>
          <p:cNvPr id="6"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67" y="6137275"/>
            <a:ext cx="2159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5" name="1 Título"/>
          <p:cNvSpPr>
            <a:spLocks noGrp="1"/>
          </p:cNvSpPr>
          <p:nvPr>
            <p:ph type="title"/>
          </p:nvPr>
        </p:nvSpPr>
        <p:spPr>
          <a:xfrm>
            <a:off x="609600" y="159904"/>
            <a:ext cx="10972800" cy="604800"/>
          </a:xfrm>
          <a:noFill/>
        </p:spPr>
        <p:txBody>
          <a:bodyPr>
            <a:noAutofit/>
          </a:bodyPr>
          <a:lstStyle>
            <a:lvl1pPr algn="ctr">
              <a:defRPr sz="3200" b="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77746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6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7" name="CuadroTexto 6"/>
          <p:cNvSpPr txBox="1">
            <a:spLocks noChangeArrowheads="1"/>
          </p:cNvSpPr>
          <p:nvPr userDrawn="1"/>
        </p:nvSpPr>
        <p:spPr bwMode="auto">
          <a:xfrm>
            <a:off x="-1392767" y="6237289"/>
            <a:ext cx="739351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s-ES" altLang="es-ES" sz="2400" smtClean="0">
                <a:solidFill>
                  <a:srgbClr val="1E1C11"/>
                </a:solidFill>
                <a:latin typeface="Palatino Linotype" pitchFamily="18" charset="0"/>
                <a:ea typeface="Microsoft Himalaya" pitchFamily="2" charset="0"/>
                <a:cs typeface="Microsoft Himalaya" pitchFamily="2" charset="0"/>
              </a:rPr>
              <a:t>PROGRAMA</a:t>
            </a:r>
            <a:r>
              <a:rPr lang="es-ES" altLang="es-ES" sz="2400" smtClean="0">
                <a:latin typeface="Palatino Linotype" pitchFamily="18" charset="0"/>
                <a:ea typeface="Microsoft Himalaya" pitchFamily="2" charset="0"/>
                <a:cs typeface="Microsoft Himalaya" pitchFamily="2" charset="0"/>
              </a:rPr>
              <a:t>  A</a:t>
            </a:r>
            <a:r>
              <a:rPr lang="es-ES" altLang="es-ES" sz="2400" smtClean="0">
                <a:solidFill>
                  <a:srgbClr val="1E1C11"/>
                </a:solidFill>
                <a:latin typeface="Palatino Linotype" pitchFamily="18" charset="0"/>
                <a:ea typeface="Microsoft Himalaya" pitchFamily="2" charset="0"/>
                <a:cs typeface="Microsoft Himalaya" pitchFamily="2" charset="0"/>
              </a:rPr>
              <a:t>A</a:t>
            </a:r>
            <a:r>
              <a:rPr lang="es-ES" altLang="es-ES" sz="2400" smtClean="0">
                <a:latin typeface="Palatino Linotype" pitchFamily="18" charset="0"/>
                <a:ea typeface="Microsoft Himalaya" pitchFamily="2" charset="0"/>
                <a:cs typeface="Microsoft Himalaya" pitchFamily="2" charset="0"/>
              </a:rPr>
              <a:t>P </a:t>
            </a:r>
            <a:r>
              <a:rPr lang="es-ES" altLang="es-ES" sz="2400" smtClean="0">
                <a:solidFill>
                  <a:srgbClr val="1E1C11"/>
                </a:solidFill>
                <a:latin typeface="Trebuchet MS" pitchFamily="34" charset="0"/>
                <a:ea typeface="Microsoft Himalaya" pitchFamily="2" charset="0"/>
                <a:cs typeface="Microsoft Himalaya" pitchFamily="2" charset="0"/>
              </a:rPr>
              <a:t>2017</a:t>
            </a:r>
          </a:p>
        </p:txBody>
      </p:sp>
      <p:pic>
        <p:nvPicPr>
          <p:cNvPr id="8"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67" y="6137275"/>
            <a:ext cx="2159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609600" y="159904"/>
            <a:ext cx="10972800" cy="604800"/>
          </a:xfrm>
          <a:noFill/>
        </p:spPr>
        <p:txBody>
          <a:bodyPr>
            <a:noAutofit/>
          </a:bodyPr>
          <a:lstStyle>
            <a:lvl1pPr algn="ctr">
              <a:defRPr sz="3200" b="0" baseline="0">
                <a:solidFill>
                  <a:schemeClr val="accent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5"/>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p:nvPr>
        </p:nvSpPr>
        <p:spPr>
          <a:xfrm>
            <a:off x="-43" y="5661248"/>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260981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ólo el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5" name="CuadroTexto 4"/>
          <p:cNvSpPr txBox="1">
            <a:spLocks noChangeArrowheads="1"/>
          </p:cNvSpPr>
          <p:nvPr userDrawn="1"/>
        </p:nvSpPr>
        <p:spPr bwMode="auto">
          <a:xfrm>
            <a:off x="-1392767" y="6237289"/>
            <a:ext cx="739351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s-ES" altLang="es-ES" sz="2400" smtClean="0">
                <a:solidFill>
                  <a:srgbClr val="1E1C11"/>
                </a:solidFill>
                <a:latin typeface="Palatino Linotype" pitchFamily="18" charset="0"/>
                <a:ea typeface="Microsoft Himalaya" pitchFamily="2" charset="0"/>
                <a:cs typeface="Microsoft Himalaya" pitchFamily="2" charset="0"/>
              </a:rPr>
              <a:t>PROGRAMA</a:t>
            </a:r>
            <a:r>
              <a:rPr lang="es-ES" altLang="es-ES" sz="2400" smtClean="0">
                <a:latin typeface="Palatino Linotype" pitchFamily="18" charset="0"/>
                <a:ea typeface="Microsoft Himalaya" pitchFamily="2" charset="0"/>
                <a:cs typeface="Microsoft Himalaya" pitchFamily="2" charset="0"/>
              </a:rPr>
              <a:t>  A</a:t>
            </a:r>
            <a:r>
              <a:rPr lang="es-ES" altLang="es-ES" sz="2400" smtClean="0">
                <a:solidFill>
                  <a:srgbClr val="1E1C11"/>
                </a:solidFill>
                <a:latin typeface="Palatino Linotype" pitchFamily="18" charset="0"/>
                <a:ea typeface="Microsoft Himalaya" pitchFamily="2" charset="0"/>
                <a:cs typeface="Microsoft Himalaya" pitchFamily="2" charset="0"/>
              </a:rPr>
              <a:t>A</a:t>
            </a:r>
            <a:r>
              <a:rPr lang="es-ES" altLang="es-ES" sz="2400" smtClean="0">
                <a:latin typeface="Palatino Linotype" pitchFamily="18" charset="0"/>
                <a:ea typeface="Microsoft Himalaya" pitchFamily="2" charset="0"/>
                <a:cs typeface="Microsoft Himalaya" pitchFamily="2" charset="0"/>
              </a:rPr>
              <a:t>P </a:t>
            </a:r>
            <a:r>
              <a:rPr lang="es-ES" altLang="es-ES" sz="2400" smtClean="0">
                <a:solidFill>
                  <a:srgbClr val="1E1C11"/>
                </a:solidFill>
                <a:latin typeface="Trebuchet MS" pitchFamily="34" charset="0"/>
                <a:ea typeface="Microsoft Himalaya" pitchFamily="2" charset="0"/>
                <a:cs typeface="Microsoft Himalaya" pitchFamily="2" charset="0"/>
              </a:rPr>
              <a:t>2017</a:t>
            </a:r>
          </a:p>
        </p:txBody>
      </p:sp>
      <p:pic>
        <p:nvPicPr>
          <p:cNvPr id="6"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67" y="6137275"/>
            <a:ext cx="2159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5" name="1 Título"/>
          <p:cNvSpPr>
            <a:spLocks noGrp="1"/>
          </p:cNvSpPr>
          <p:nvPr>
            <p:ph type="title"/>
          </p:nvPr>
        </p:nvSpPr>
        <p:spPr>
          <a:xfrm>
            <a:off x="609600" y="159904"/>
            <a:ext cx="10972800" cy="604800"/>
          </a:xfrm>
          <a:noFill/>
        </p:spPr>
        <p:txBody>
          <a:bodyPr>
            <a:noAutofit/>
          </a:bodyPr>
          <a:lstStyle>
            <a:lvl1pPr algn="ctr">
              <a:defRPr sz="3200" b="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86463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n 1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Imagen 3"/>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2" name="1 Título"/>
          <p:cNvSpPr>
            <a:spLocks noGrp="1"/>
          </p:cNvSpPr>
          <p:nvPr>
            <p:ph type="title"/>
          </p:nvPr>
        </p:nvSpPr>
        <p:spPr>
          <a:xfrm>
            <a:off x="609600" y="159904"/>
            <a:ext cx="10972800" cy="604800"/>
          </a:xfrm>
          <a:noFill/>
        </p:spPr>
        <p:txBody>
          <a:bodyPr>
            <a:noAutofit/>
          </a:bodyPr>
          <a:lstStyle>
            <a:lvl1pPr algn="ctr">
              <a:defRPr sz="3200" b="1" baseline="0">
                <a:solidFill>
                  <a:schemeClr val="accent1"/>
                </a:solidFill>
              </a:defRPr>
            </a:lvl1pPr>
          </a:lstStyle>
          <a:p>
            <a:r>
              <a:rPr lang="en-US" dirty="0" smtClean="0"/>
              <a:t>Click to edit Master title style</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4"/>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Imagen 15"/>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3" name="2 Marcador de texto"/>
          <p:cNvSpPr>
            <a:spLocks noGrp="1"/>
          </p:cNvSpPr>
          <p:nvPr>
            <p:ph type="body" idx="1"/>
          </p:nvPr>
        </p:nvSpPr>
        <p:spPr>
          <a:xfrm>
            <a:off x="963084" y="2276872"/>
            <a:ext cx="10363200" cy="3330826"/>
          </a:xfrm>
        </p:spPr>
        <p:txBody>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2 Marcador de texto"/>
          <p:cNvSpPr>
            <a:spLocks noGrp="1"/>
          </p:cNvSpPr>
          <p:nvPr>
            <p:ph type="body" idx="10"/>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Marcador de texto 5"/>
          <p:cNvSpPr>
            <a:spLocks noGrp="1"/>
          </p:cNvSpPr>
          <p:nvPr>
            <p:ph type="body" sz="quarter" idx="11"/>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8"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9"/>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Imagen 10"/>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6"/>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n 2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9" name="Imagen 12"/>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6"/>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6"/>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5"/>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5" name="Imagen 8"/>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3"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5"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n 13"/>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4" name="Imagen 7"/>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5"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1"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8" name="Imagen 12"/>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6"/>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6"/>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p:nvPr>
        </p:nvSpPr>
        <p:spPr>
          <a:xfrm>
            <a:off x="609601" y="274639"/>
            <a:ext cx="4050393" cy="1210145"/>
          </a:xfrm>
        </p:spPr>
        <p:txBody>
          <a:bodyPr>
            <a:noAutofit/>
          </a:bodyPr>
          <a:lstStyle>
            <a:lvl1pPr>
              <a:defRPr sz="2400" b="1">
                <a:solidFill>
                  <a:schemeClr val="accent1"/>
                </a:solidFill>
              </a:defRPr>
            </a:lvl1pPr>
          </a:lstStyle>
          <a:p>
            <a:r>
              <a:rPr lang="en-US" dirty="0" smtClean="0"/>
              <a:t>Click to edit Master title style</a:t>
            </a:r>
            <a:endParaRPr lang="es-ES" dirty="0"/>
          </a:p>
        </p:txBody>
      </p:sp>
      <p:sp>
        <p:nvSpPr>
          <p:cNvPr id="18"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8" name="Imagen 12"/>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3" name="2 Marcador de posición de imagen"/>
          <p:cNvSpPr>
            <a:spLocks noGrp="1"/>
          </p:cNvSpPr>
          <p:nvPr>
            <p:ph type="pic" idx="1"/>
          </p:nvPr>
        </p:nvSpPr>
        <p:spPr>
          <a:xfrm>
            <a:off x="3503712" y="908720"/>
            <a:ext cx="5183221" cy="21645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14"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D7EBD6-9B44-4D62-81DB-0FF2A871B921}" type="datetimeFigureOut">
              <a:rPr lang="es-ES"/>
              <a:pPr>
                <a:defRPr/>
              </a:pPr>
              <a:t>14/11/2017</a:t>
            </a:fld>
            <a:endParaRPr lang="es-ES"/>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83B72D-7849-4292-807C-196FED6005C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who.int/mediacentre/factsheets/fs164/e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1424" y="3789040"/>
            <a:ext cx="10801200" cy="1285875"/>
          </a:xfrm>
        </p:spPr>
        <p:txBody>
          <a:bodyPr rtlCol="0"/>
          <a:lstStyle/>
          <a:p>
            <a:pPr eaLnBrk="1" fontAlgn="auto" hangingPunct="1">
              <a:spcAft>
                <a:spcPts val="0"/>
              </a:spcAft>
              <a:defRPr/>
            </a:pPr>
            <a:r>
              <a:rPr lang="es-ES" dirty="0"/>
              <a:t>Infección crónica por el VHC</a:t>
            </a:r>
            <a:r>
              <a:rPr lang="es-ES" dirty="0" smtClean="0"/>
              <a:t>, cómo </a:t>
            </a:r>
            <a:r>
              <a:rPr lang="es-ES" dirty="0"/>
              <a:t>actuar desde </a:t>
            </a:r>
            <a:r>
              <a:rPr lang="es-ES" dirty="0" smtClean="0"/>
              <a:t>Atención Primaria</a:t>
            </a:r>
            <a:endParaRPr lang="es-ES" dirty="0"/>
          </a:p>
        </p:txBody>
      </p:sp>
      <p:sp>
        <p:nvSpPr>
          <p:cNvPr id="3" name="2 Subtítulo"/>
          <p:cNvSpPr>
            <a:spLocks noGrp="1"/>
          </p:cNvSpPr>
          <p:nvPr>
            <p:ph type="subTitle" idx="1"/>
          </p:nvPr>
        </p:nvSpPr>
        <p:spPr>
          <a:xfrm>
            <a:off x="911424" y="5146675"/>
            <a:ext cx="9199365" cy="914400"/>
          </a:xfrm>
        </p:spPr>
        <p:txBody>
          <a:bodyPr rtlCol="0">
            <a:normAutofit fontScale="92500" lnSpcReduction="10000"/>
          </a:bodyPr>
          <a:lstStyle/>
          <a:p>
            <a:pPr eaLnBrk="1" fontAlgn="auto" hangingPunct="1">
              <a:spcAft>
                <a:spcPts val="0"/>
              </a:spcAft>
              <a:defRPr/>
            </a:pPr>
            <a:r>
              <a:rPr lang="es-ES" dirty="0" smtClean="0"/>
              <a:t>Dr. José Paredes Saura. </a:t>
            </a:r>
            <a:r>
              <a:rPr lang="es-ES" altLang="es-ES" dirty="0">
                <a:solidFill>
                  <a:srgbClr val="004586"/>
                </a:solidFill>
              </a:rPr>
              <a:t>Área </a:t>
            </a:r>
            <a:r>
              <a:rPr lang="es-ES" altLang="es-ES" dirty="0" smtClean="0">
                <a:solidFill>
                  <a:srgbClr val="004586"/>
                </a:solidFill>
              </a:rPr>
              <a:t>Básica Breda. </a:t>
            </a:r>
            <a:r>
              <a:rPr lang="es-ES" altLang="es-ES" dirty="0" err="1" smtClean="0">
                <a:solidFill>
                  <a:srgbClr val="004586"/>
                </a:solidFill>
              </a:rPr>
              <a:t>Hostalric</a:t>
            </a:r>
            <a:endParaRPr lang="es-ES" dirty="0" smtClean="0"/>
          </a:p>
          <a:p>
            <a:pPr eaLnBrk="1" fontAlgn="auto" hangingPunct="1">
              <a:spcAft>
                <a:spcPts val="0"/>
              </a:spcAft>
              <a:defRPr/>
            </a:pPr>
            <a:r>
              <a:rPr lang="es-ES" smtClean="0"/>
              <a:t>Dr. José </a:t>
            </a:r>
            <a:r>
              <a:rPr lang="es-ES" dirty="0" smtClean="0"/>
              <a:t>María Molero García.</a:t>
            </a:r>
            <a:r>
              <a:rPr lang="pt-BR" dirty="0"/>
              <a:t> </a:t>
            </a:r>
            <a:r>
              <a:rPr lang="pt-BR" dirty="0" smtClean="0"/>
              <a:t>C.S. San </a:t>
            </a:r>
            <a:r>
              <a:rPr lang="pt-BR" dirty="0"/>
              <a:t>Andrés. Madrid</a:t>
            </a:r>
            <a:endParaRPr lang="es-ES" dirty="0"/>
          </a:p>
        </p:txBody>
      </p:sp>
    </p:spTree>
    <p:extLst>
      <p:ext uri="{BB962C8B-B14F-4D97-AF65-F5344CB8AC3E}">
        <p14:creationId xmlns:p14="http://schemas.microsoft.com/office/powerpoint/2010/main" val="89488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Marcador de texto 2"/>
          <p:cNvSpPr>
            <a:spLocks noGrp="1"/>
          </p:cNvSpPr>
          <p:nvPr>
            <p:ph type="body" sz="quarter" idx="13"/>
          </p:nvPr>
        </p:nvSpPr>
        <p:spPr>
          <a:xfrm>
            <a:off x="418213" y="5870142"/>
            <a:ext cx="11582443" cy="295162"/>
          </a:xfrm>
        </p:spPr>
        <p:txBody>
          <a:bodyPr/>
          <a:lstStyle/>
          <a:p>
            <a:pPr eaLnBrk="1" hangingPunct="1"/>
            <a:r>
              <a:rPr lang="es-ES" altLang="es-ES" sz="1200" dirty="0"/>
              <a:t>Ministerio de Sanidad, Servicios Sociales e Igualdad (MSSSI). Guía de Recomendaciones para el diagnóstico precoz de la  hepatitis C en Atención Primaria. Madrid: MSSI; 2017</a:t>
            </a:r>
          </a:p>
        </p:txBody>
      </p:sp>
      <p:sp>
        <p:nvSpPr>
          <p:cNvPr id="34818" name="Título 1"/>
          <p:cNvSpPr>
            <a:spLocks noGrp="1"/>
          </p:cNvSpPr>
          <p:nvPr>
            <p:ph type="title"/>
          </p:nvPr>
        </p:nvSpPr>
        <p:spPr/>
        <p:txBody>
          <a:bodyPr/>
          <a:lstStyle/>
          <a:p>
            <a:pPr eaLnBrk="1" hangingPunct="1"/>
            <a:r>
              <a:rPr lang="es-ES" altLang="es-ES" b="1" dirty="0"/>
              <a:t>Poblaciones con mayor riesgo de infección por VHC</a:t>
            </a:r>
          </a:p>
        </p:txBody>
      </p:sp>
      <p:graphicFrame>
        <p:nvGraphicFramePr>
          <p:cNvPr id="4" name="Tabla 3"/>
          <p:cNvGraphicFramePr>
            <a:graphicFrameLocks noGrp="1"/>
          </p:cNvGraphicFramePr>
          <p:nvPr>
            <p:extLst>
              <p:ext uri="{D42A27DB-BD31-4B8C-83A1-F6EECF244321}">
                <p14:modId xmlns:p14="http://schemas.microsoft.com/office/powerpoint/2010/main" val="1528625968"/>
              </p:ext>
            </p:extLst>
          </p:nvPr>
        </p:nvGraphicFramePr>
        <p:xfrm>
          <a:off x="623391" y="822776"/>
          <a:ext cx="10774761" cy="4982487"/>
        </p:xfrm>
        <a:graphic>
          <a:graphicData uri="http://schemas.openxmlformats.org/drawingml/2006/table">
            <a:tbl>
              <a:tblPr firstRow="1" firstCol="1" bandRow="1" bandCol="1">
                <a:tableStyleId>{073A0DAA-6AF3-43AB-8588-CEC1D06C72B9}</a:tableStyleId>
              </a:tblPr>
              <a:tblGrid>
                <a:gridCol w="8100174"/>
                <a:gridCol w="2674587"/>
              </a:tblGrid>
              <a:tr h="614279">
                <a:tc>
                  <a:txBody>
                    <a:bodyPr/>
                    <a:lstStyle/>
                    <a:p>
                      <a:pPr algn="ctr">
                        <a:lnSpc>
                          <a:spcPct val="100000"/>
                        </a:lnSpc>
                        <a:spcAft>
                          <a:spcPts val="0"/>
                        </a:spcAft>
                        <a:tabLst>
                          <a:tab pos="180340" algn="l"/>
                        </a:tabLst>
                      </a:pPr>
                      <a:r>
                        <a:rPr lang="es-ES" sz="2000" dirty="0" smtClean="0">
                          <a:effectLst>
                            <a:outerShdw blurRad="38100" dist="38100" dir="2700000" algn="tl">
                              <a:srgbClr val="000000">
                                <a:alpha val="43137"/>
                              </a:srgbClr>
                            </a:outerShdw>
                          </a:effectLst>
                        </a:rPr>
                        <a:t>Poblaciones</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c>
                  <a:txBody>
                    <a:bodyPr/>
                    <a:lstStyle/>
                    <a:p>
                      <a:pPr indent="-159385" algn="ctr">
                        <a:lnSpc>
                          <a:spcPct val="100000"/>
                        </a:lnSpc>
                        <a:spcAft>
                          <a:spcPts val="0"/>
                        </a:spcAft>
                        <a:tabLst>
                          <a:tab pos="180340" algn="l"/>
                        </a:tabLst>
                      </a:pPr>
                      <a:r>
                        <a:rPr lang="es-ES" sz="2000" dirty="0" smtClean="0">
                          <a:effectLst>
                            <a:outerShdw blurRad="38100" dist="38100" dir="2700000" algn="tl">
                              <a:srgbClr val="000000">
                                <a:alpha val="43137"/>
                              </a:srgbClr>
                            </a:outerShdw>
                          </a:effectLst>
                        </a:rPr>
                        <a:t>Prevalencia estimada de infección por VHC</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546026">
                <a:tc>
                  <a:txBody>
                    <a:bodyPr/>
                    <a:lstStyle/>
                    <a:p>
                      <a:pPr algn="l">
                        <a:lnSpc>
                          <a:spcPct val="100000"/>
                        </a:lnSpc>
                        <a:spcAft>
                          <a:spcPts val="0"/>
                        </a:spcAft>
                        <a:tabLst>
                          <a:tab pos="180340" algn="l"/>
                        </a:tabLst>
                      </a:pPr>
                      <a:r>
                        <a:rPr lang="es-ES_tradnl" sz="1600" dirty="0">
                          <a:effectLst/>
                        </a:rPr>
                        <a:t>Personas que se inyectan drogas  en el pasado o </a:t>
                      </a:r>
                      <a:r>
                        <a:rPr lang="es-ES_tradnl" sz="1600" dirty="0" smtClean="0">
                          <a:effectLst/>
                        </a:rPr>
                        <a:t>presente</a:t>
                      </a:r>
                      <a:r>
                        <a:rPr lang="es-ES_tradnl" sz="1600" baseline="0" dirty="0" smtClean="0">
                          <a:effectLst/>
                        </a:rPr>
                        <a:t> (</a:t>
                      </a:r>
                      <a:r>
                        <a:rPr lang="es-ES_tradnl" sz="1600" dirty="0" smtClean="0">
                          <a:effectLst/>
                        </a:rPr>
                        <a:t>incluso </a:t>
                      </a:r>
                      <a:r>
                        <a:rPr lang="es-ES_tradnl" sz="1600" dirty="0">
                          <a:effectLst/>
                        </a:rPr>
                        <a:t>los que se inyectaron sólo una vez </a:t>
                      </a:r>
                      <a:r>
                        <a:rPr lang="es-ES_tradnl" sz="1600" dirty="0" smtClean="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c>
                  <a:txBody>
                    <a:bodyPr/>
                    <a:lstStyle/>
                    <a:p>
                      <a:pPr indent="-159385" algn="ctr">
                        <a:lnSpc>
                          <a:spcPct val="100000"/>
                        </a:lnSpc>
                        <a:spcAft>
                          <a:spcPts val="0"/>
                        </a:spcAft>
                        <a:tabLst>
                          <a:tab pos="180340" algn="l"/>
                        </a:tabLst>
                      </a:pPr>
                      <a:r>
                        <a:rPr lang="es-ES_tradnl" sz="1600" dirty="0" smtClean="0">
                          <a:solidFill>
                            <a:srgbClr val="C00000"/>
                          </a:solidFill>
                          <a:effectLst/>
                          <a:sym typeface="Symbol" panose="05050102010706020507" pitchFamily="18" charset="2"/>
                        </a:rPr>
                        <a:t></a:t>
                      </a:r>
                      <a:r>
                        <a:rPr lang="es-ES_tradnl" sz="1600" dirty="0" smtClean="0">
                          <a:solidFill>
                            <a:srgbClr val="C00000"/>
                          </a:solidFill>
                          <a:effectLst/>
                        </a:rPr>
                        <a:t>70</a:t>
                      </a:r>
                      <a:r>
                        <a:rPr lang="es-ES_tradnl" sz="1600" dirty="0">
                          <a:solidFill>
                            <a:srgbClr val="C00000"/>
                          </a:solidFill>
                          <a:effectLst/>
                        </a:rPr>
                        <a:t>%</a:t>
                      </a:r>
                      <a:endParaRPr lang="es-E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0"/>
                        </a:spcAft>
                      </a:pPr>
                      <a:r>
                        <a:rPr lang="es-ES_tradnl" sz="1600" dirty="0">
                          <a:solidFill>
                            <a:srgbClr val="004586"/>
                          </a:solidFill>
                          <a:effectLst/>
                        </a:rPr>
                        <a:t>Personas que inhalan drogas</a:t>
                      </a:r>
                      <a:endParaRPr lang="es-ES" sz="1600"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solidFill>
                      <a:srgbClr val="E8ECF5"/>
                    </a:solidFill>
                  </a:tcPr>
                </a:tc>
                <a:tc>
                  <a:txBody>
                    <a:bodyPr/>
                    <a:lstStyle/>
                    <a:p>
                      <a:pPr indent="-159385" algn="ctr">
                        <a:lnSpc>
                          <a:spcPct val="100000"/>
                        </a:lnSpc>
                        <a:spcAft>
                          <a:spcPts val="0"/>
                        </a:spcAft>
                        <a:tabLst>
                          <a:tab pos="180340" algn="l"/>
                        </a:tabLst>
                      </a:pPr>
                      <a:r>
                        <a:rPr lang="es-ES_tradnl" sz="1600" dirty="0">
                          <a:solidFill>
                            <a:srgbClr val="004586"/>
                          </a:solidFill>
                          <a:effectLst/>
                        </a:rPr>
                        <a:t>2 - 30%</a:t>
                      </a:r>
                      <a:endParaRPr lang="es-ES" sz="1600" b="1"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0"/>
                        </a:spcAft>
                        <a:tabLst>
                          <a:tab pos="180340" algn="l"/>
                        </a:tabLst>
                      </a:pPr>
                      <a:r>
                        <a:rPr lang="es-ES_tradnl" sz="1600" dirty="0" smtClean="0">
                          <a:effectLst/>
                        </a:rPr>
                        <a:t>Internamiento  o en instituciones </a:t>
                      </a:r>
                      <a:r>
                        <a:rPr lang="es-ES_tradnl" sz="1600" dirty="0">
                          <a:effectLst/>
                        </a:rPr>
                        <a:t>penitenciarias o </a:t>
                      </a:r>
                      <a:r>
                        <a:rPr lang="es-ES_tradnl" sz="1600" dirty="0" smtClean="0">
                          <a:effectLst/>
                        </a:rPr>
                        <a:t>con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c>
                  <a:txBody>
                    <a:bodyPr/>
                    <a:lstStyle/>
                    <a:p>
                      <a:pPr indent="-159385" algn="ctr">
                        <a:lnSpc>
                          <a:spcPct val="100000"/>
                        </a:lnSpc>
                        <a:spcAft>
                          <a:spcPts val="0"/>
                        </a:spcAft>
                        <a:tabLst>
                          <a:tab pos="180340" algn="l"/>
                        </a:tabLst>
                      </a:pPr>
                      <a:r>
                        <a:rPr lang="es-ES_tradnl" sz="1600" dirty="0">
                          <a:solidFill>
                            <a:srgbClr val="C00000"/>
                          </a:solidFill>
                          <a:effectLst/>
                        </a:rPr>
                        <a:t>18,7%</a:t>
                      </a:r>
                      <a:endParaRPr lang="es-E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546026">
                <a:tc>
                  <a:txBody>
                    <a:bodyPr/>
                    <a:lstStyle/>
                    <a:p>
                      <a:pPr algn="l">
                        <a:lnSpc>
                          <a:spcPct val="100000"/>
                        </a:lnSpc>
                        <a:spcAft>
                          <a:spcPts val="0"/>
                        </a:spcAft>
                        <a:tabLst>
                          <a:tab pos="180340" algn="l"/>
                        </a:tabLst>
                      </a:pPr>
                      <a:r>
                        <a:rPr lang="es-ES_tradnl" sz="1600" dirty="0">
                          <a:solidFill>
                            <a:srgbClr val="004586"/>
                          </a:solidFill>
                          <a:effectLst/>
                        </a:rPr>
                        <a:t>Hombres que tienen sexo con </a:t>
                      </a:r>
                      <a:r>
                        <a:rPr lang="es-ES_tradnl" sz="1600" dirty="0" smtClean="0">
                          <a:solidFill>
                            <a:srgbClr val="004586"/>
                          </a:solidFill>
                          <a:effectLst/>
                        </a:rPr>
                        <a:t>hombres (HSH)</a:t>
                      </a:r>
                      <a:endParaRPr lang="es-ES" sz="1600" dirty="0">
                        <a:solidFill>
                          <a:srgbClr val="004586"/>
                        </a:solidFill>
                        <a:effectLst/>
                      </a:endParaRPr>
                    </a:p>
                  </a:txBody>
                  <a:tcPr marL="108000" marR="72000" marT="0" marB="0" anchor="ctr">
                    <a:solidFill>
                      <a:srgbClr val="E8ECF5"/>
                    </a:solidFill>
                  </a:tcPr>
                </a:tc>
                <a:tc>
                  <a:txBody>
                    <a:bodyPr/>
                    <a:lstStyle/>
                    <a:p>
                      <a:pPr indent="-159385" algn="ctr">
                        <a:lnSpc>
                          <a:spcPct val="100000"/>
                        </a:lnSpc>
                        <a:spcAft>
                          <a:spcPts val="0"/>
                        </a:spcAft>
                        <a:tabLst>
                          <a:tab pos="180340" algn="l"/>
                        </a:tabLst>
                      </a:pPr>
                      <a:r>
                        <a:rPr lang="es-ES" sz="1600" dirty="0" smtClean="0">
                          <a:solidFill>
                            <a:srgbClr val="004586"/>
                          </a:solidFill>
                          <a:effectLst/>
                        </a:rPr>
                        <a:t>1-7%</a:t>
                      </a:r>
                    </a:p>
                    <a:p>
                      <a:pPr indent="-159385" algn="ctr">
                        <a:lnSpc>
                          <a:spcPct val="100000"/>
                        </a:lnSpc>
                        <a:spcAft>
                          <a:spcPts val="0"/>
                        </a:spcAft>
                        <a:tabLst>
                          <a:tab pos="180340" algn="l"/>
                        </a:tabLst>
                      </a:pPr>
                      <a:r>
                        <a:rPr lang="es-ES" sz="1600" dirty="0" smtClean="0">
                          <a:solidFill>
                            <a:srgbClr val="004586"/>
                          </a:solidFill>
                          <a:effectLst/>
                        </a:rPr>
                        <a:t>Hasta 19% en VIH [+])</a:t>
                      </a:r>
                      <a:endParaRPr lang="es-ES" sz="1600" b="1"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0"/>
                        </a:spcAft>
                      </a:pPr>
                      <a:r>
                        <a:rPr lang="es-ES_tradnl" sz="1600" dirty="0">
                          <a:effectLst/>
                        </a:rPr>
                        <a:t>Receptores de productos sanguíneos </a:t>
                      </a:r>
                      <a:r>
                        <a:rPr lang="es-ES_tradnl" sz="1600" dirty="0" smtClean="0">
                          <a:effectLst/>
                        </a:rPr>
                        <a:t>u  </a:t>
                      </a:r>
                      <a:r>
                        <a:rPr lang="es-ES_tradnl" sz="1600" dirty="0">
                          <a:effectLst/>
                        </a:rPr>
                        <a:t>órganos sólidos antes de 1992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c>
                  <a:txBody>
                    <a:bodyPr/>
                    <a:lstStyle/>
                    <a:p>
                      <a:pPr indent="-159385" algn="ctr">
                        <a:lnSpc>
                          <a:spcPct val="100000"/>
                        </a:lnSpc>
                        <a:spcAft>
                          <a:spcPts val="0"/>
                        </a:spcAft>
                        <a:tabLst>
                          <a:tab pos="180340" algn="l"/>
                        </a:tabLst>
                      </a:pPr>
                      <a:r>
                        <a:rPr lang="es-ES_tradnl" sz="1600" dirty="0">
                          <a:solidFill>
                            <a:srgbClr val="C00000"/>
                          </a:solidFill>
                          <a:effectLst/>
                        </a:rPr>
                        <a:t>5 - 15%</a:t>
                      </a:r>
                      <a:endParaRPr lang="es-E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0"/>
                        </a:spcAft>
                        <a:tabLst>
                          <a:tab pos="180340" algn="l"/>
                        </a:tabLst>
                      </a:pPr>
                      <a:r>
                        <a:rPr lang="es-ES_tradnl" sz="1600" dirty="0">
                          <a:solidFill>
                            <a:srgbClr val="004586"/>
                          </a:solidFill>
                          <a:effectLst/>
                        </a:rPr>
                        <a:t>Hemodiálisis crónica</a:t>
                      </a:r>
                      <a:endParaRPr lang="es-ES" sz="1600"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solidFill>
                      <a:srgbClr val="E8ECF5"/>
                    </a:solidFill>
                  </a:tcPr>
                </a:tc>
                <a:tc>
                  <a:txBody>
                    <a:bodyPr/>
                    <a:lstStyle/>
                    <a:p>
                      <a:pPr indent="-159385" algn="ctr">
                        <a:lnSpc>
                          <a:spcPct val="100000"/>
                        </a:lnSpc>
                        <a:spcAft>
                          <a:spcPts val="0"/>
                        </a:spcAft>
                        <a:tabLst>
                          <a:tab pos="180340" algn="l"/>
                        </a:tabLst>
                      </a:pPr>
                      <a:r>
                        <a:rPr lang="es-ES_tradnl" sz="1600" dirty="0">
                          <a:solidFill>
                            <a:srgbClr val="004586"/>
                          </a:solidFill>
                          <a:effectLst/>
                        </a:rPr>
                        <a:t>~10%</a:t>
                      </a:r>
                      <a:endParaRPr lang="es-ES" sz="1600" b="1"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546026">
                <a:tc>
                  <a:txBody>
                    <a:bodyPr/>
                    <a:lstStyle/>
                    <a:p>
                      <a:pPr algn="l">
                        <a:lnSpc>
                          <a:spcPct val="100000"/>
                        </a:lnSpc>
                        <a:spcAft>
                          <a:spcPts val="0"/>
                        </a:spcAft>
                        <a:tabLst>
                          <a:tab pos="180340" algn="l"/>
                        </a:tabLst>
                      </a:pPr>
                      <a:r>
                        <a:rPr lang="es-ES_tradnl" sz="1600" dirty="0">
                          <a:effectLst/>
                        </a:rPr>
                        <a:t>Recién nacidos de madres infectadas por </a:t>
                      </a:r>
                      <a:r>
                        <a:rPr lang="es-ES_tradnl" sz="1600" dirty="0" smtClean="0">
                          <a:effectLst/>
                        </a:rPr>
                        <a:t>VHC (viremia elevada, </a:t>
                      </a:r>
                      <a:r>
                        <a:rPr lang="es-ES_tradnl" sz="1600" dirty="0" err="1" smtClean="0">
                          <a:effectLst/>
                        </a:rPr>
                        <a:t>coinfección</a:t>
                      </a:r>
                      <a:r>
                        <a:rPr lang="es-ES_tradnl" sz="1600" baseline="0" dirty="0" smtClean="0">
                          <a:effectLst/>
                        </a:rPr>
                        <a:t> VIH, RPM)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c>
                  <a:txBody>
                    <a:bodyPr/>
                    <a:lstStyle/>
                    <a:p>
                      <a:pPr indent="-159385" algn="ctr">
                        <a:lnSpc>
                          <a:spcPct val="100000"/>
                        </a:lnSpc>
                        <a:spcAft>
                          <a:spcPts val="0"/>
                        </a:spcAft>
                        <a:tabLst>
                          <a:tab pos="180340" algn="l"/>
                        </a:tabLst>
                      </a:pPr>
                      <a:r>
                        <a:rPr lang="es-ES" sz="1600" dirty="0" smtClean="0">
                          <a:solidFill>
                            <a:srgbClr val="C00000"/>
                          </a:solidFill>
                          <a:effectLst/>
                        </a:rPr>
                        <a:t>4-8% </a:t>
                      </a:r>
                    </a:p>
                    <a:p>
                      <a:pPr indent="-159385" algn="ctr">
                        <a:lnSpc>
                          <a:spcPct val="100000"/>
                        </a:lnSpc>
                        <a:spcAft>
                          <a:spcPts val="0"/>
                        </a:spcAft>
                        <a:tabLst>
                          <a:tab pos="180340" algn="l"/>
                        </a:tabLst>
                      </a:pPr>
                      <a:r>
                        <a:rPr lang="es-ES" sz="1600" dirty="0" smtClean="0">
                          <a:solidFill>
                            <a:srgbClr val="C00000"/>
                          </a:solidFill>
                          <a:effectLst/>
                        </a:rPr>
                        <a:t>11-25% madres VIH[+])</a:t>
                      </a:r>
                      <a:endParaRPr lang="es-E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546026">
                <a:tc>
                  <a:txBody>
                    <a:bodyPr/>
                    <a:lstStyle/>
                    <a:p>
                      <a:pPr algn="l">
                        <a:lnSpc>
                          <a:spcPct val="100000"/>
                        </a:lnSpc>
                        <a:spcAft>
                          <a:spcPts val="0"/>
                        </a:spcAft>
                        <a:tabLst>
                          <a:tab pos="180340" algn="l"/>
                        </a:tabLst>
                      </a:pPr>
                      <a:r>
                        <a:rPr lang="es-ES_tradnl" sz="1600" dirty="0">
                          <a:solidFill>
                            <a:srgbClr val="004586"/>
                          </a:solidFill>
                          <a:effectLst/>
                        </a:rPr>
                        <a:t>Personas que se realizaron tatuajes, piercings o procedimientos con instrumental punzante (acupuntura, </a:t>
                      </a:r>
                      <a:r>
                        <a:rPr lang="es-ES_tradnl" sz="1600" dirty="0" err="1">
                          <a:solidFill>
                            <a:srgbClr val="004586"/>
                          </a:solidFill>
                          <a:effectLst/>
                        </a:rPr>
                        <a:t>mesoterapia</a:t>
                      </a:r>
                      <a:r>
                        <a:rPr lang="es-ES_tradnl" sz="1600" dirty="0">
                          <a:solidFill>
                            <a:srgbClr val="004586"/>
                          </a:solidFill>
                          <a:effectLst/>
                        </a:rPr>
                        <a:t>) sin las debidas precauciones de seguridad</a:t>
                      </a:r>
                      <a:endParaRPr lang="es-ES" sz="1600"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solidFill>
                      <a:srgbClr val="E8ECF5"/>
                    </a:solidFill>
                  </a:tcPr>
                </a:tc>
                <a:tc>
                  <a:txBody>
                    <a:bodyPr/>
                    <a:lstStyle/>
                    <a:p>
                      <a:pPr indent="-159385" algn="ctr">
                        <a:lnSpc>
                          <a:spcPct val="100000"/>
                        </a:lnSpc>
                        <a:spcAft>
                          <a:spcPts val="0"/>
                        </a:spcAft>
                        <a:tabLst>
                          <a:tab pos="180340" algn="l"/>
                        </a:tabLst>
                      </a:pPr>
                      <a:r>
                        <a:rPr lang="es-ES_tradnl" sz="1600" dirty="0">
                          <a:solidFill>
                            <a:srgbClr val="004586"/>
                          </a:solidFill>
                          <a:effectLst/>
                        </a:rPr>
                        <a:t>2 - 30%</a:t>
                      </a:r>
                      <a:endParaRPr lang="es-ES" sz="1600" b="1"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0"/>
                        </a:spcAft>
                      </a:pPr>
                      <a:r>
                        <a:rPr lang="es-ES_tradnl" sz="1600" dirty="0">
                          <a:effectLst/>
                        </a:rPr>
                        <a:t>Convivientes y parejas sexuales de personas infectadas por VHC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c>
                  <a:txBody>
                    <a:bodyPr/>
                    <a:lstStyle/>
                    <a:p>
                      <a:pPr algn="ctr">
                        <a:lnSpc>
                          <a:spcPct val="100000"/>
                        </a:lnSpc>
                        <a:spcAft>
                          <a:spcPts val="0"/>
                        </a:spcAft>
                        <a:tabLst>
                          <a:tab pos="180340" algn="l"/>
                        </a:tabLst>
                      </a:pPr>
                      <a:r>
                        <a:rPr lang="es-ES_tradnl" sz="1600" dirty="0">
                          <a:solidFill>
                            <a:srgbClr val="C00000"/>
                          </a:solidFill>
                          <a:effectLst/>
                        </a:rPr>
                        <a:t>&lt; 3%</a:t>
                      </a:r>
                      <a:r>
                        <a:rPr lang="es-ES_tradnl" sz="1600" baseline="30000" dirty="0">
                          <a:solidFill>
                            <a:srgbClr val="C00000"/>
                          </a:solidFill>
                          <a:effectLst/>
                        </a:rPr>
                        <a:t> </a:t>
                      </a:r>
                      <a:r>
                        <a:rPr lang="es-ES_tradnl" sz="1600" baseline="30000" dirty="0" smtClean="0">
                          <a:solidFill>
                            <a:srgbClr val="C00000"/>
                          </a:solidFill>
                          <a:effectLst/>
                        </a:rPr>
                        <a:t> </a:t>
                      </a:r>
                      <a:r>
                        <a:rPr lang="es-ES_tradnl" sz="1600" baseline="0" dirty="0" smtClean="0">
                          <a:solidFill>
                            <a:srgbClr val="C00000"/>
                          </a:solidFill>
                          <a:effectLst/>
                        </a:rPr>
                        <a:t>(</a:t>
                      </a:r>
                      <a:r>
                        <a:rPr lang="es-ES" sz="1600" dirty="0" smtClean="0">
                          <a:solidFill>
                            <a:srgbClr val="C00000"/>
                          </a:solidFill>
                          <a:effectLst/>
                        </a:rPr>
                        <a:t>&lt; 1% heterosexuales)</a:t>
                      </a:r>
                      <a:endParaRPr lang="es-E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0"/>
                        </a:spcAft>
                        <a:tabLst>
                          <a:tab pos="180340" algn="l"/>
                        </a:tabLst>
                      </a:pPr>
                      <a:r>
                        <a:rPr lang="es-ES_tradnl" sz="1600" dirty="0">
                          <a:solidFill>
                            <a:srgbClr val="004586"/>
                          </a:solidFill>
                          <a:effectLst/>
                        </a:rPr>
                        <a:t>Trabajadores  expuestos a procedimientos </a:t>
                      </a:r>
                      <a:r>
                        <a:rPr lang="es-ES_tradnl" sz="1600" dirty="0" smtClean="0">
                          <a:solidFill>
                            <a:srgbClr val="004586"/>
                          </a:solidFill>
                          <a:effectLst/>
                        </a:rPr>
                        <a:t>de </a:t>
                      </a:r>
                      <a:r>
                        <a:rPr lang="es-ES_tradnl" sz="1600" dirty="0">
                          <a:solidFill>
                            <a:srgbClr val="004586"/>
                          </a:solidFill>
                          <a:effectLst/>
                        </a:rPr>
                        <a:t>riesgo biológico</a:t>
                      </a:r>
                      <a:endParaRPr lang="es-ES" sz="1600"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solidFill>
                      <a:srgbClr val="E8ECF5"/>
                    </a:solidFill>
                  </a:tcPr>
                </a:tc>
                <a:tc>
                  <a:txBody>
                    <a:bodyPr/>
                    <a:lstStyle/>
                    <a:p>
                      <a:pPr indent="-159385" algn="ctr">
                        <a:lnSpc>
                          <a:spcPct val="100000"/>
                        </a:lnSpc>
                        <a:spcAft>
                          <a:spcPts val="0"/>
                        </a:spcAft>
                        <a:tabLst>
                          <a:tab pos="180340" algn="l"/>
                        </a:tabLst>
                      </a:pPr>
                      <a:r>
                        <a:rPr lang="es-ES_tradnl" sz="1600" dirty="0">
                          <a:solidFill>
                            <a:srgbClr val="004586"/>
                          </a:solidFill>
                          <a:effectLst/>
                        </a:rPr>
                        <a:t>&lt; 1 %</a:t>
                      </a:r>
                      <a:endParaRPr lang="es-ES" sz="1600" b="1"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0"/>
                        </a:spcAft>
                        <a:tabLst>
                          <a:tab pos="180340" algn="l"/>
                        </a:tabLst>
                      </a:pPr>
                      <a:r>
                        <a:rPr lang="es-ES_tradnl" sz="1600" dirty="0">
                          <a:effectLst/>
                        </a:rPr>
                        <a:t>Personas con infección por VIH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c>
                  <a:txBody>
                    <a:bodyPr/>
                    <a:lstStyle/>
                    <a:p>
                      <a:pPr indent="-159385" algn="ctr">
                        <a:lnSpc>
                          <a:spcPct val="100000"/>
                        </a:lnSpc>
                        <a:spcAft>
                          <a:spcPts val="0"/>
                        </a:spcAft>
                        <a:tabLst>
                          <a:tab pos="180340" algn="l"/>
                        </a:tabLst>
                      </a:pPr>
                      <a:r>
                        <a:rPr lang="es-ES_tradnl" sz="1600" dirty="0">
                          <a:solidFill>
                            <a:srgbClr val="C00000"/>
                          </a:solidFill>
                          <a:effectLst/>
                        </a:rPr>
                        <a:t>8- 30%</a:t>
                      </a:r>
                      <a:endParaRPr lang="es-E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r h="273013">
                <a:tc>
                  <a:txBody>
                    <a:bodyPr/>
                    <a:lstStyle/>
                    <a:p>
                      <a:pPr algn="l">
                        <a:lnSpc>
                          <a:spcPct val="100000"/>
                        </a:lnSpc>
                        <a:spcAft>
                          <a:spcPts val="1000"/>
                        </a:spcAft>
                      </a:pPr>
                      <a:r>
                        <a:rPr lang="es-ES_tradnl" sz="1600" dirty="0">
                          <a:solidFill>
                            <a:srgbClr val="004586"/>
                          </a:solidFill>
                          <a:effectLst/>
                        </a:rPr>
                        <a:t>Personas con infección por  VHB</a:t>
                      </a:r>
                      <a:endParaRPr lang="es-ES" sz="1600"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solidFill>
                      <a:srgbClr val="E8ECF5"/>
                    </a:solidFill>
                  </a:tcPr>
                </a:tc>
                <a:tc>
                  <a:txBody>
                    <a:bodyPr/>
                    <a:lstStyle/>
                    <a:p>
                      <a:pPr indent="-159385" algn="ctr">
                        <a:lnSpc>
                          <a:spcPct val="100000"/>
                        </a:lnSpc>
                        <a:spcAft>
                          <a:spcPts val="0"/>
                        </a:spcAft>
                        <a:tabLst>
                          <a:tab pos="180340" algn="l"/>
                        </a:tabLst>
                      </a:pPr>
                      <a:r>
                        <a:rPr lang="es-ES_tradnl" sz="1600" dirty="0">
                          <a:solidFill>
                            <a:srgbClr val="004586"/>
                          </a:solidFill>
                          <a:effectLst/>
                        </a:rPr>
                        <a:t>6%</a:t>
                      </a:r>
                      <a:endParaRPr lang="es-ES" sz="1600" b="1" dirty="0">
                        <a:solidFill>
                          <a:srgbClr val="004586"/>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72000" marT="0" marB="0" anchor="ctr"/>
                </a:tc>
              </a:tr>
            </a:tbl>
          </a:graphicData>
        </a:graphic>
      </p:graphicFrame>
    </p:spTree>
    <p:extLst>
      <p:ext uri="{BB962C8B-B14F-4D97-AF65-F5344CB8AC3E}">
        <p14:creationId xmlns:p14="http://schemas.microsoft.com/office/powerpoint/2010/main" val="139202199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texto 4"/>
          <p:cNvSpPr>
            <a:spLocks noGrp="1"/>
          </p:cNvSpPr>
          <p:nvPr>
            <p:ph type="body" sz="quarter" idx="13"/>
          </p:nvPr>
        </p:nvSpPr>
        <p:spPr>
          <a:xfrm>
            <a:off x="274197" y="5870142"/>
            <a:ext cx="11582443" cy="295162"/>
          </a:xfrm>
        </p:spPr>
        <p:txBody>
          <a:bodyPr/>
          <a:lstStyle/>
          <a:p>
            <a:pPr eaLnBrk="1" hangingPunct="1"/>
            <a:r>
              <a:rPr lang="es-ES" altLang="es-ES" dirty="0" smtClean="0"/>
              <a:t>Ministerio de Sanidad, Servicios Sociales e Igualdad. Guía de recomendaciones para el diagnóstico precoz de la hepatitis C en AP.  Madrid: MSSSI; 2017</a:t>
            </a:r>
          </a:p>
        </p:txBody>
      </p:sp>
      <p:sp>
        <p:nvSpPr>
          <p:cNvPr id="35843" name="Título 1"/>
          <p:cNvSpPr>
            <a:spLocks noGrp="1"/>
          </p:cNvSpPr>
          <p:nvPr>
            <p:ph type="title"/>
          </p:nvPr>
        </p:nvSpPr>
        <p:spPr>
          <a:xfrm>
            <a:off x="609600" y="159904"/>
            <a:ext cx="10972800" cy="892832"/>
          </a:xfrm>
        </p:spPr>
        <p:txBody>
          <a:bodyPr/>
          <a:lstStyle/>
          <a:p>
            <a:pPr eaLnBrk="1" hangingPunct="1"/>
            <a:r>
              <a:rPr lang="es-ES" altLang="es-ES" sz="2800" dirty="0"/>
              <a:t>Poblaciones en las que se recomienda </a:t>
            </a:r>
            <a:r>
              <a:rPr lang="es-ES" altLang="es-ES" sz="2800" b="1" dirty="0"/>
              <a:t>realizar la prueba diagnóstica </a:t>
            </a:r>
            <a:r>
              <a:rPr lang="es-ES" altLang="es-ES" sz="2800" dirty="0"/>
              <a:t>de VHC  (Anti-VHC)</a:t>
            </a:r>
          </a:p>
        </p:txBody>
      </p:sp>
      <p:graphicFrame>
        <p:nvGraphicFramePr>
          <p:cNvPr id="2" name="Tabla 1"/>
          <p:cNvGraphicFramePr>
            <a:graphicFrameLocks noGrp="1"/>
          </p:cNvGraphicFramePr>
          <p:nvPr>
            <p:extLst>
              <p:ext uri="{D42A27DB-BD31-4B8C-83A1-F6EECF244321}">
                <p14:modId xmlns:p14="http://schemas.microsoft.com/office/powerpoint/2010/main" val="502597372"/>
              </p:ext>
            </p:extLst>
          </p:nvPr>
        </p:nvGraphicFramePr>
        <p:xfrm>
          <a:off x="623392" y="1052740"/>
          <a:ext cx="10941834" cy="4761829"/>
        </p:xfrm>
        <a:graphic>
          <a:graphicData uri="http://schemas.openxmlformats.org/drawingml/2006/table">
            <a:tbl>
              <a:tblPr firstRow="1" firstCol="1" bandRow="1">
                <a:tableStyleId>{5202B0CA-FC54-4496-8BCA-5EF66A818D29}</a:tableStyleId>
              </a:tblPr>
              <a:tblGrid>
                <a:gridCol w="10941834"/>
              </a:tblGrid>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effectLst/>
                        </a:rPr>
                        <a:t>Personas que consumen o han consumido drogas inyectadas o inhaladas (PID)</a:t>
                      </a:r>
                      <a:endParaRPr lang="es-ES" sz="17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tc>
              </a:tr>
              <a:tr h="317455">
                <a:tc>
                  <a:txBody>
                    <a:bodyPr/>
                    <a:lstStyle/>
                    <a:p>
                      <a:pPr marL="0" lvl="0" indent="0">
                        <a:spcAft>
                          <a:spcPts val="0"/>
                        </a:spcAft>
                        <a:buFont typeface="Arial" panose="020B0604020202020204" pitchFamily="34" charset="0"/>
                        <a:buNone/>
                        <a:tabLst>
                          <a:tab pos="457200" algn="l"/>
                        </a:tabLst>
                      </a:pPr>
                      <a:r>
                        <a:rPr lang="es-ES_tradnl" sz="1700" kern="1200" dirty="0">
                          <a:solidFill>
                            <a:srgbClr val="004586"/>
                          </a:solidFill>
                          <a:effectLst/>
                        </a:rPr>
                        <a:t>Antecedentes de transfusión de sangre o hemoderivados en España (antes 1992 )</a:t>
                      </a:r>
                      <a:endParaRPr lang="es-ES" sz="1700" b="0" dirty="0">
                        <a:solidFill>
                          <a:srgbClr val="00458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tc>
              </a:tr>
              <a:tr h="634912">
                <a:tc>
                  <a:txBody>
                    <a:bodyPr/>
                    <a:lstStyle/>
                    <a:p>
                      <a:pPr marL="0" lvl="0" indent="0">
                        <a:spcAft>
                          <a:spcPts val="0"/>
                        </a:spcAft>
                        <a:buFont typeface="Arial" panose="020B0604020202020204" pitchFamily="34" charset="0"/>
                        <a:buNone/>
                        <a:tabLst>
                          <a:tab pos="457200" algn="l"/>
                        </a:tabLst>
                      </a:pPr>
                      <a:r>
                        <a:rPr lang="es-ES_tradnl" sz="1700" kern="1200" dirty="0">
                          <a:solidFill>
                            <a:schemeClr val="bg1"/>
                          </a:solidFill>
                          <a:effectLst/>
                        </a:rPr>
                        <a:t>Personas  sometidas a procedimientos médicos invasivos, intervenciones medicas u odontológicas antes de la implantación de  utilización  de material de inyección de un solo uso (1980)</a:t>
                      </a:r>
                      <a:endParaRPr lang="es-ES" sz="17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solidFill>
                      <a:srgbClr val="287AC8"/>
                    </a:solidFill>
                  </a:tcPr>
                </a:tc>
              </a:tr>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rgbClr val="004586"/>
                          </a:solidFill>
                          <a:effectLst/>
                        </a:rPr>
                        <a:t>Antecedentes de hemodiálisis crónica</a:t>
                      </a:r>
                      <a:endParaRPr lang="es-ES" sz="1700" b="0" dirty="0">
                        <a:solidFill>
                          <a:srgbClr val="00458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tc>
              </a:tr>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chemeClr val="bg1"/>
                          </a:solidFill>
                          <a:effectLst/>
                        </a:rPr>
                        <a:t>Recién nacidos de madres infectadas por VHC  (a partir de  los 18 meses)</a:t>
                      </a:r>
                      <a:endParaRPr lang="es-ES" sz="17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solidFill>
                      <a:srgbClr val="287AC8"/>
                    </a:solidFill>
                  </a:tcPr>
                </a:tc>
              </a:tr>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rgbClr val="004586"/>
                          </a:solidFill>
                          <a:effectLst/>
                        </a:rPr>
                        <a:t>Personas con infección por VIH o VHB</a:t>
                      </a:r>
                      <a:endParaRPr lang="es-ES" sz="1700" b="0" dirty="0">
                        <a:solidFill>
                          <a:srgbClr val="00458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tc>
              </a:tr>
              <a:tr h="317455">
                <a:tc>
                  <a:txBody>
                    <a:bodyPr/>
                    <a:lstStyle/>
                    <a:p>
                      <a:pPr marL="0" lvl="0" indent="0">
                        <a:spcAft>
                          <a:spcPts val="0"/>
                        </a:spcAft>
                        <a:buFont typeface="Arial" panose="020B0604020202020204" pitchFamily="34" charset="0"/>
                        <a:buNone/>
                        <a:tabLst>
                          <a:tab pos="457200" algn="l"/>
                        </a:tabLst>
                      </a:pPr>
                      <a:r>
                        <a:rPr lang="es-ES_tradnl" sz="1700" kern="1200" dirty="0">
                          <a:solidFill>
                            <a:schemeClr val="bg1"/>
                          </a:solidFill>
                          <a:effectLst/>
                        </a:rPr>
                        <a:t>Convivientes y parejas sexuales de personas infectadas por VHC</a:t>
                      </a:r>
                      <a:endParaRPr lang="es-ES" sz="17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solidFill>
                      <a:srgbClr val="287AC8"/>
                    </a:solidFill>
                  </a:tcPr>
                </a:tc>
              </a:tr>
              <a:tr h="317455">
                <a:tc>
                  <a:txBody>
                    <a:bodyPr/>
                    <a:lstStyle/>
                    <a:p>
                      <a:pPr marL="0" lvl="0" indent="0">
                        <a:spcAft>
                          <a:spcPts val="0"/>
                        </a:spcAft>
                        <a:buFont typeface="Arial" panose="020B0604020202020204" pitchFamily="34" charset="0"/>
                        <a:buNone/>
                        <a:tabLst>
                          <a:tab pos="457200" algn="l"/>
                        </a:tabLst>
                      </a:pPr>
                      <a:r>
                        <a:rPr lang="es-ES_tradnl" sz="1700" kern="1200" dirty="0">
                          <a:solidFill>
                            <a:srgbClr val="004586"/>
                          </a:solidFill>
                          <a:effectLst/>
                        </a:rPr>
                        <a:t>Hombres que tienen sexo con hombres (HSH)</a:t>
                      </a:r>
                      <a:endParaRPr lang="es-ES" sz="1700" b="0" dirty="0">
                        <a:solidFill>
                          <a:srgbClr val="00458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tc>
              </a:tr>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chemeClr val="bg1"/>
                          </a:solidFill>
                          <a:effectLst/>
                        </a:rPr>
                        <a:t>Trabajadores sexuales</a:t>
                      </a:r>
                      <a:endParaRPr lang="es-ES" sz="17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solidFill>
                      <a:srgbClr val="287AC8"/>
                    </a:solidFill>
                  </a:tcPr>
                </a:tc>
              </a:tr>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rgbClr val="004586"/>
                          </a:solidFill>
                          <a:effectLst/>
                        </a:rPr>
                        <a:t>Personas con antecedentes de internamiento en Instituciones Penitenciarias </a:t>
                      </a:r>
                      <a:endParaRPr lang="es-ES" sz="1700" b="0" dirty="0">
                        <a:solidFill>
                          <a:srgbClr val="00458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tc>
              </a:tr>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chemeClr val="bg1"/>
                          </a:solidFill>
                          <a:effectLst/>
                        </a:rPr>
                        <a:t>Trabajadores tras una exposición accidental </a:t>
                      </a:r>
                      <a:r>
                        <a:rPr lang="es-ES_tradnl" sz="1700" kern="1200" dirty="0" smtClean="0">
                          <a:solidFill>
                            <a:schemeClr val="bg1"/>
                          </a:solidFill>
                          <a:effectLst/>
                        </a:rPr>
                        <a:t> </a:t>
                      </a:r>
                      <a:r>
                        <a:rPr lang="es-ES_tradnl" sz="1700" kern="1200" dirty="0">
                          <a:solidFill>
                            <a:schemeClr val="bg1"/>
                          </a:solidFill>
                          <a:effectLst/>
                        </a:rPr>
                        <a:t>con material biológico posiblemente infectado (agujas huecas)</a:t>
                      </a:r>
                      <a:endParaRPr lang="es-ES" sz="17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solidFill>
                      <a:srgbClr val="287AC8"/>
                    </a:solidFill>
                  </a:tcPr>
                </a:tc>
              </a:tr>
              <a:tr h="634912">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rgbClr val="004586"/>
                          </a:solidFill>
                          <a:effectLst/>
                        </a:rPr>
                        <a:t>Antecedentes de tatuajes, piercings o procedimientos con instrumental punzante (acupuntura, </a:t>
                      </a:r>
                      <a:r>
                        <a:rPr lang="es-ES_tradnl" sz="1700" kern="1200" dirty="0" err="1">
                          <a:solidFill>
                            <a:srgbClr val="004586"/>
                          </a:solidFill>
                          <a:effectLst/>
                        </a:rPr>
                        <a:t>mesoterapia</a:t>
                      </a:r>
                      <a:r>
                        <a:rPr lang="es-ES_tradnl" sz="1700" kern="1200" dirty="0">
                          <a:solidFill>
                            <a:srgbClr val="004586"/>
                          </a:solidFill>
                          <a:effectLst/>
                        </a:rPr>
                        <a:t>) realizados sin las debidas precauciones de seguridad</a:t>
                      </a:r>
                      <a:endParaRPr lang="es-ES" sz="1700" b="0" dirty="0">
                        <a:solidFill>
                          <a:srgbClr val="00458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tc>
              </a:tr>
              <a:tr h="317455">
                <a:tc>
                  <a:txBody>
                    <a:bodyPr/>
                    <a:lstStyle/>
                    <a:p>
                      <a:pPr marL="0" lvl="0" indent="0">
                        <a:spcAft>
                          <a:spcPts val="0"/>
                        </a:spcAft>
                        <a:buFont typeface="Arial" panose="020B0604020202020204" pitchFamily="34" charset="0"/>
                        <a:buNone/>
                        <a:tabLst>
                          <a:tab pos="180340" algn="l"/>
                          <a:tab pos="457200" algn="l"/>
                        </a:tabLst>
                      </a:pPr>
                      <a:r>
                        <a:rPr lang="es-ES_tradnl" sz="1700" kern="1200" dirty="0">
                          <a:solidFill>
                            <a:schemeClr val="bg1"/>
                          </a:solidFill>
                          <a:effectLst/>
                        </a:rPr>
                        <a:t>Personas con </a:t>
                      </a:r>
                      <a:r>
                        <a:rPr lang="es-ES_tradnl" sz="1700" kern="1200" dirty="0" err="1">
                          <a:solidFill>
                            <a:schemeClr val="bg1"/>
                          </a:solidFill>
                          <a:effectLst/>
                        </a:rPr>
                        <a:t>hipertransaminasemia</a:t>
                      </a:r>
                      <a:r>
                        <a:rPr lang="es-ES_tradnl" sz="1700" kern="1200" dirty="0">
                          <a:solidFill>
                            <a:schemeClr val="bg1"/>
                          </a:solidFill>
                          <a:effectLst/>
                        </a:rPr>
                        <a:t> o enfermedad hepática aguda o crónica</a:t>
                      </a:r>
                      <a:endParaRPr lang="es-ES" sz="17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79" marR="46079" marT="0" marB="0" anchor="ctr">
                    <a:solidFill>
                      <a:srgbClr val="287AC8"/>
                    </a:solidFill>
                  </a:tcPr>
                </a:tc>
              </a:tr>
            </a:tbl>
          </a:graphicData>
        </a:graphic>
      </p:graphicFrame>
    </p:spTree>
    <p:extLst>
      <p:ext uri="{BB962C8B-B14F-4D97-AF65-F5344CB8AC3E}">
        <p14:creationId xmlns:p14="http://schemas.microsoft.com/office/powerpoint/2010/main" val="2874363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76933" y="5587508"/>
            <a:ext cx="11582443" cy="295162"/>
          </a:xfrm>
        </p:spPr>
        <p:txBody>
          <a:bodyPr rtlCol="0">
            <a:noAutofit/>
          </a:bodyPr>
          <a:lstStyle/>
          <a:p>
            <a:pPr eaLnBrk="1" fontAlgn="auto" hangingPunct="1">
              <a:spcAft>
                <a:spcPts val="0"/>
              </a:spcAft>
              <a:defRPr/>
            </a:pPr>
            <a:r>
              <a:rPr lang="es-ES" sz="1200" dirty="0"/>
              <a:t>Bruguera M, </a:t>
            </a:r>
            <a:r>
              <a:rPr lang="es-ES" sz="1200" dirty="0" err="1"/>
              <a:t>Forns</a:t>
            </a:r>
            <a:r>
              <a:rPr lang="es-ES" sz="1200" dirty="0"/>
              <a:t> X. Hepatitis C en España. Med </a:t>
            </a:r>
            <a:r>
              <a:rPr lang="es-ES" sz="1200" dirty="0" err="1"/>
              <a:t>Clin</a:t>
            </a:r>
            <a:r>
              <a:rPr lang="es-ES" sz="1200" dirty="0"/>
              <a:t> (</a:t>
            </a:r>
            <a:r>
              <a:rPr lang="es-ES" sz="1200" dirty="0" err="1"/>
              <a:t>Barc</a:t>
            </a:r>
            <a:r>
              <a:rPr lang="es-ES" sz="1200" dirty="0"/>
              <a:t>). 2006; 127(3): </a:t>
            </a:r>
            <a:r>
              <a:rPr lang="es-ES" sz="1200" dirty="0" smtClean="0"/>
              <a:t>113-7.  </a:t>
            </a:r>
            <a:r>
              <a:rPr lang="es-ES" sz="1200" dirty="0" err="1" smtClean="0"/>
              <a:t>Bruggmann</a:t>
            </a:r>
            <a:r>
              <a:rPr lang="es-ES" sz="1200" dirty="0" smtClean="0"/>
              <a:t> </a:t>
            </a:r>
            <a:r>
              <a:rPr lang="es-ES" sz="1200" dirty="0"/>
              <a:t>P, et al</a:t>
            </a:r>
            <a:r>
              <a:rPr lang="es-ES" sz="1200" dirty="0" smtClean="0"/>
              <a:t>. </a:t>
            </a:r>
            <a:r>
              <a:rPr lang="es-ES" sz="1200" dirty="0"/>
              <a:t>J Viral </a:t>
            </a:r>
            <a:r>
              <a:rPr lang="es-ES" sz="1200" dirty="0" err="1"/>
              <a:t>Hepat</a:t>
            </a:r>
            <a:r>
              <a:rPr lang="es-ES" sz="1200" dirty="0"/>
              <a:t>. 2014; 21 </a:t>
            </a:r>
            <a:r>
              <a:rPr lang="es-ES" sz="1200" dirty="0" err="1"/>
              <a:t>Suppl</a:t>
            </a:r>
            <a:r>
              <a:rPr lang="es-ES" sz="1200" dirty="0"/>
              <a:t> 1: 5-33. García Comas L. J Med Virol 2015;87(10):1697-701</a:t>
            </a:r>
          </a:p>
          <a:p>
            <a:pPr eaLnBrk="1" fontAlgn="auto" hangingPunct="1">
              <a:spcAft>
                <a:spcPts val="0"/>
              </a:spcAft>
              <a:defRPr/>
            </a:pPr>
            <a:r>
              <a:rPr lang="es-ES" sz="1200" dirty="0" err="1"/>
              <a:t>Younossi</a:t>
            </a:r>
            <a:r>
              <a:rPr lang="es-ES" sz="1200" dirty="0"/>
              <a:t> ZM, et </a:t>
            </a:r>
            <a:r>
              <a:rPr lang="es-ES" sz="1200" dirty="0" smtClean="0"/>
              <a:t>al.  </a:t>
            </a:r>
            <a:r>
              <a:rPr lang="es-ES" sz="1200" dirty="0"/>
              <a:t>BMC Gastroenterol. </a:t>
            </a:r>
            <a:r>
              <a:rPr lang="es-ES" sz="1200" dirty="0" smtClean="0"/>
              <a:t>2016;16:45. </a:t>
            </a:r>
            <a:r>
              <a:rPr lang="es-ES" altLang="en-US" sz="1200" dirty="0" err="1"/>
              <a:t>Bruggmann</a:t>
            </a:r>
            <a:r>
              <a:rPr lang="es-ES" altLang="en-US" sz="1200" dirty="0"/>
              <a:t> P, et </a:t>
            </a:r>
            <a:r>
              <a:rPr lang="es-ES" altLang="en-US" sz="1200" dirty="0" smtClean="0"/>
              <a:t>al</a:t>
            </a:r>
            <a:r>
              <a:rPr lang="en-US" altLang="en-US" sz="1200" dirty="0" smtClean="0"/>
              <a:t>. </a:t>
            </a:r>
            <a:r>
              <a:rPr lang="en-US" altLang="es-ES" sz="1200" dirty="0"/>
              <a:t>J Viral </a:t>
            </a:r>
            <a:r>
              <a:rPr lang="en-US" altLang="es-ES" sz="1200" dirty="0" err="1"/>
              <a:t>Hepat</a:t>
            </a:r>
            <a:r>
              <a:rPr lang="en-US" altLang="es-ES" sz="1200" dirty="0"/>
              <a:t>. 2014; 21 </a:t>
            </a:r>
            <a:r>
              <a:rPr lang="en-US" altLang="es-ES" sz="1200" dirty="0" err="1"/>
              <a:t>Suppl</a:t>
            </a:r>
            <a:r>
              <a:rPr lang="en-US" altLang="es-ES" sz="1200" dirty="0"/>
              <a:t> 1: 5-33</a:t>
            </a:r>
            <a:endParaRPr lang="es-ES" sz="1200" dirty="0"/>
          </a:p>
        </p:txBody>
      </p:sp>
      <p:sp>
        <p:nvSpPr>
          <p:cNvPr id="37891" name="Título 2"/>
          <p:cNvSpPr>
            <a:spLocks noGrp="1"/>
          </p:cNvSpPr>
          <p:nvPr>
            <p:ph type="title"/>
          </p:nvPr>
        </p:nvSpPr>
        <p:spPr>
          <a:xfrm>
            <a:off x="609600" y="303920"/>
            <a:ext cx="10972800" cy="604800"/>
          </a:xfrm>
        </p:spPr>
        <p:txBody>
          <a:bodyPr/>
          <a:lstStyle/>
          <a:p>
            <a:pPr eaLnBrk="1" hangingPunct="1"/>
            <a:r>
              <a:rPr lang="es-ES" altLang="es-ES" dirty="0" smtClean="0"/>
              <a:t>Hepatitis C: ¿diagnóstico precoz  de pacientes  infectados por cohorte de edad? (</a:t>
            </a:r>
            <a:r>
              <a:rPr lang="es-ES" altLang="es-ES" dirty="0" smtClean="0">
                <a:solidFill>
                  <a:schemeClr val="tx2"/>
                </a:solidFill>
              </a:rPr>
              <a:t>Madrid, 2009</a:t>
            </a:r>
            <a:r>
              <a:rPr lang="es-ES" altLang="es-ES" dirty="0" smtClean="0"/>
              <a:t>)</a:t>
            </a:r>
          </a:p>
        </p:txBody>
      </p:sp>
      <p:pic>
        <p:nvPicPr>
          <p:cNvPr id="37892"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276350"/>
            <a:ext cx="7666037"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1 CuadroTexto"/>
          <p:cNvSpPr txBox="1">
            <a:spLocks noChangeArrowheads="1"/>
          </p:cNvSpPr>
          <p:nvPr/>
        </p:nvSpPr>
        <p:spPr bwMode="auto">
          <a:xfrm>
            <a:off x="7176120" y="1276349"/>
            <a:ext cx="3944240" cy="12003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s-ES" b="1" dirty="0">
                <a:solidFill>
                  <a:schemeClr val="bg1"/>
                </a:solidFill>
                <a:latin typeface="+mj-lt"/>
                <a:ea typeface="Lao UI"/>
                <a:cs typeface="Lao UI"/>
              </a:rPr>
              <a:t>Generación </a:t>
            </a:r>
            <a:r>
              <a:rPr lang="es-ES" b="1" dirty="0" smtClean="0">
                <a:solidFill>
                  <a:schemeClr val="bg1"/>
                </a:solidFill>
                <a:latin typeface="+mj-lt"/>
                <a:ea typeface="Lao UI"/>
                <a:cs typeface="Lao UI"/>
              </a:rPr>
              <a:t>“</a:t>
            </a:r>
            <a:r>
              <a:rPr lang="es-ES" b="1" dirty="0" err="1">
                <a:solidFill>
                  <a:schemeClr val="bg1"/>
                </a:solidFill>
                <a:latin typeface="+mj-lt"/>
                <a:ea typeface="Lao UI"/>
                <a:cs typeface="Lao UI"/>
              </a:rPr>
              <a:t>B</a:t>
            </a:r>
            <a:r>
              <a:rPr lang="es-ES" b="1" dirty="0" err="1" smtClean="0">
                <a:solidFill>
                  <a:schemeClr val="bg1"/>
                </a:solidFill>
                <a:latin typeface="+mj-lt"/>
                <a:ea typeface="Lao UI"/>
                <a:cs typeface="Lao UI"/>
              </a:rPr>
              <a:t>aby</a:t>
            </a:r>
            <a:r>
              <a:rPr lang="es-ES" b="1" dirty="0" smtClean="0">
                <a:solidFill>
                  <a:schemeClr val="bg1"/>
                </a:solidFill>
                <a:latin typeface="+mj-lt"/>
                <a:ea typeface="Lao UI"/>
                <a:cs typeface="Lao UI"/>
              </a:rPr>
              <a:t> </a:t>
            </a:r>
            <a:r>
              <a:rPr lang="es-ES" b="1" dirty="0">
                <a:solidFill>
                  <a:schemeClr val="bg1"/>
                </a:solidFill>
                <a:latin typeface="+mj-lt"/>
                <a:ea typeface="Lao UI"/>
                <a:cs typeface="Lao UI"/>
              </a:rPr>
              <a:t>boom”: </a:t>
            </a:r>
          </a:p>
          <a:p>
            <a:pPr algn="ctr" fontAlgn="auto">
              <a:spcBef>
                <a:spcPts val="0"/>
              </a:spcBef>
              <a:spcAft>
                <a:spcPts val="0"/>
              </a:spcAft>
              <a:defRPr/>
            </a:pPr>
            <a:r>
              <a:rPr lang="es-ES" b="1" dirty="0">
                <a:solidFill>
                  <a:schemeClr val="bg1"/>
                </a:solidFill>
                <a:latin typeface="+mj-lt"/>
                <a:ea typeface="Lao UI"/>
                <a:cs typeface="Lao UI"/>
              </a:rPr>
              <a:t>Mayor probabilidad de </a:t>
            </a:r>
            <a:r>
              <a:rPr lang="es-ES" b="1" dirty="0" smtClean="0">
                <a:solidFill>
                  <a:schemeClr val="bg1"/>
                </a:solidFill>
                <a:latin typeface="+mj-lt"/>
                <a:ea typeface="Lao UI"/>
                <a:cs typeface="Lao UI"/>
              </a:rPr>
              <a:t>infección </a:t>
            </a:r>
            <a:r>
              <a:rPr lang="es-ES" b="1" dirty="0">
                <a:solidFill>
                  <a:schemeClr val="bg1"/>
                </a:solidFill>
                <a:latin typeface="+mj-lt"/>
                <a:ea typeface="Lao UI"/>
                <a:cs typeface="Lao UI"/>
              </a:rPr>
              <a:t>en nacidos entre </a:t>
            </a:r>
            <a:r>
              <a:rPr lang="es-ES" b="1" dirty="0" smtClean="0">
                <a:solidFill>
                  <a:schemeClr val="bg1"/>
                </a:solidFill>
                <a:latin typeface="+mj-lt"/>
                <a:ea typeface="Lao UI"/>
                <a:cs typeface="Lao UI"/>
              </a:rPr>
              <a:t>1956-1970 </a:t>
            </a:r>
            <a:r>
              <a:rPr lang="es-ES" b="1" dirty="0">
                <a:solidFill>
                  <a:schemeClr val="bg1"/>
                </a:solidFill>
                <a:latin typeface="+mj-lt"/>
                <a:ea typeface="Lao UI"/>
                <a:cs typeface="Lao UI"/>
              </a:rPr>
              <a:t>en España </a:t>
            </a:r>
          </a:p>
          <a:p>
            <a:pPr algn="ctr" fontAlgn="auto">
              <a:spcBef>
                <a:spcPts val="0"/>
              </a:spcBef>
              <a:spcAft>
                <a:spcPts val="0"/>
              </a:spcAft>
              <a:defRPr/>
            </a:pPr>
            <a:r>
              <a:rPr lang="es-ES" b="1" dirty="0">
                <a:solidFill>
                  <a:schemeClr val="bg1"/>
                </a:solidFill>
                <a:latin typeface="+mj-lt"/>
                <a:ea typeface="Lao UI"/>
                <a:cs typeface="Lao UI"/>
              </a:rPr>
              <a:t>(70-75% de infectados)</a:t>
            </a:r>
          </a:p>
        </p:txBody>
      </p:sp>
    </p:spTree>
    <p:extLst>
      <p:ext uri="{BB962C8B-B14F-4D97-AF65-F5344CB8AC3E}">
        <p14:creationId xmlns:p14="http://schemas.microsoft.com/office/powerpoint/2010/main" val="396169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Prevalencia Anti-VHC y viremia VHC</a:t>
            </a:r>
            <a:endParaRPr lang="es-ES" dirty="0"/>
          </a:p>
        </p:txBody>
      </p:sp>
      <p:graphicFrame>
        <p:nvGraphicFramePr>
          <p:cNvPr id="19" name="Marcador de contenido 18"/>
          <p:cNvGraphicFramePr>
            <a:graphicFrameLocks noGrp="1"/>
          </p:cNvGraphicFramePr>
          <p:nvPr>
            <p:ph idx="1"/>
            <p:extLst>
              <p:ext uri="{D42A27DB-BD31-4B8C-83A1-F6EECF244321}">
                <p14:modId xmlns:p14="http://schemas.microsoft.com/office/powerpoint/2010/main" val="1588302322"/>
              </p:ext>
            </p:extLst>
          </p:nvPr>
        </p:nvGraphicFramePr>
        <p:xfrm>
          <a:off x="2135560" y="861037"/>
          <a:ext cx="7200800"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16" name="Marcador de texto 15"/>
          <p:cNvSpPr>
            <a:spLocks noGrp="1"/>
          </p:cNvSpPr>
          <p:nvPr>
            <p:ph type="body" sz="quarter" idx="10"/>
          </p:nvPr>
        </p:nvSpPr>
        <p:spPr>
          <a:xfrm>
            <a:off x="263352" y="5733256"/>
            <a:ext cx="11582443" cy="295162"/>
          </a:xfrm>
        </p:spPr>
        <p:txBody>
          <a:bodyPr/>
          <a:lstStyle/>
          <a:p>
            <a:r>
              <a:rPr lang="es-ES" sz="1200" dirty="0"/>
              <a:t>E</a:t>
            </a:r>
            <a:r>
              <a:rPr lang="es-ES" sz="1200" dirty="0" smtClean="0"/>
              <a:t>studio de la prevalencia de la hepatitis C en la población española. Estudio </a:t>
            </a:r>
            <a:r>
              <a:rPr lang="es-ES" sz="1200" dirty="0"/>
              <a:t>PREVHEP/COHORTE ETHON.  </a:t>
            </a:r>
            <a:r>
              <a:rPr lang="es-ES" sz="1200" dirty="0" smtClean="0"/>
              <a:t>Congreso AEEH, 2017</a:t>
            </a:r>
            <a:endParaRPr lang="es-ES" sz="1200" dirty="0"/>
          </a:p>
        </p:txBody>
      </p:sp>
      <p:pic>
        <p:nvPicPr>
          <p:cNvPr id="218114" name="Picture 2" descr="http://www.boutiquehotelspain.co.uk/bhs/wp-content/uploads/2015/12/Mapa-Comunidad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1360" y="620688"/>
            <a:ext cx="3054215" cy="2161953"/>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102724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10395012" y="14847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10848528" y="16288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recto 8"/>
          <p:cNvCxnSpPr>
            <a:stCxn id="8" idx="7"/>
          </p:cNvCxnSpPr>
          <p:nvPr/>
        </p:nvCxnSpPr>
        <p:spPr>
          <a:xfrm flipV="1">
            <a:off x="10971453" y="764704"/>
            <a:ext cx="21091" cy="88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p:cNvCxnSpPr>
            <a:stCxn id="7" idx="0"/>
          </p:cNvCxnSpPr>
          <p:nvPr/>
        </p:nvCxnSpPr>
        <p:spPr>
          <a:xfrm flipV="1">
            <a:off x="10467020" y="764704"/>
            <a:ext cx="52552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5" idx="7"/>
          </p:cNvCxnSpPr>
          <p:nvPr/>
        </p:nvCxnSpPr>
        <p:spPr>
          <a:xfrm flipV="1">
            <a:off x="10395389" y="764704"/>
            <a:ext cx="597155" cy="23711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9434647" y="366414"/>
            <a:ext cx="2659702" cy="369332"/>
          </a:xfrm>
          <a:prstGeom prst="rect">
            <a:avLst/>
          </a:prstGeom>
        </p:spPr>
        <p:txBody>
          <a:bodyPr wrap="none">
            <a:spAutoFit/>
          </a:bodyPr>
          <a:lstStyle/>
          <a:p>
            <a:r>
              <a:rPr lang="es-ES" b="1" dirty="0"/>
              <a:t>Cohorte </a:t>
            </a:r>
            <a:r>
              <a:rPr lang="es-ES" b="1" dirty="0" smtClean="0"/>
              <a:t>ETHON (2016)</a:t>
            </a:r>
            <a:endParaRPr lang="es-ES" b="1" dirty="0"/>
          </a:p>
        </p:txBody>
      </p:sp>
      <p:sp>
        <p:nvSpPr>
          <p:cNvPr id="25" name="Rectángulo 24"/>
          <p:cNvSpPr/>
          <p:nvPr/>
        </p:nvSpPr>
        <p:spPr>
          <a:xfrm>
            <a:off x="304778" y="4752066"/>
            <a:ext cx="11582443" cy="89255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s-ES" sz="2600" dirty="0">
                <a:solidFill>
                  <a:schemeClr val="bg1"/>
                </a:solidFill>
                <a:latin typeface="+mj-lt"/>
              </a:rPr>
              <a:t>En España </a:t>
            </a:r>
            <a:r>
              <a:rPr lang="es-ES" sz="2600" b="1" dirty="0">
                <a:solidFill>
                  <a:schemeClr val="bg1"/>
                </a:solidFill>
                <a:latin typeface="+mj-lt"/>
              </a:rPr>
              <a:t>carecemos de información epidemiológica </a:t>
            </a:r>
            <a:r>
              <a:rPr lang="es-ES" sz="2600" b="1" dirty="0" smtClean="0">
                <a:solidFill>
                  <a:schemeClr val="bg1"/>
                </a:solidFill>
                <a:latin typeface="+mj-lt"/>
              </a:rPr>
              <a:t>suficiente y actualizada </a:t>
            </a:r>
            <a:r>
              <a:rPr lang="es-ES" sz="2600" dirty="0" smtClean="0">
                <a:solidFill>
                  <a:schemeClr val="bg1"/>
                </a:solidFill>
                <a:latin typeface="+mj-lt"/>
              </a:rPr>
              <a:t> </a:t>
            </a:r>
            <a:r>
              <a:rPr lang="es-ES" sz="2600" dirty="0">
                <a:solidFill>
                  <a:schemeClr val="bg1"/>
                </a:solidFill>
                <a:latin typeface="+mj-lt"/>
              </a:rPr>
              <a:t>que sustente realizar el diagnóstico precoz en una determinada cohorte etaria 	</a:t>
            </a:r>
          </a:p>
        </p:txBody>
      </p:sp>
      <p:sp>
        <p:nvSpPr>
          <p:cNvPr id="27" name="CuadroTexto 26"/>
          <p:cNvSpPr txBox="1"/>
          <p:nvPr/>
        </p:nvSpPr>
        <p:spPr>
          <a:xfrm>
            <a:off x="9581641" y="3120193"/>
            <a:ext cx="2253933" cy="86409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Autofit/>
          </a:bodyPr>
          <a:lstStyle/>
          <a:p>
            <a:pPr algn="ctr"/>
            <a:r>
              <a:rPr lang="es-ES" sz="2000" b="1" dirty="0" smtClean="0">
                <a:solidFill>
                  <a:schemeClr val="tx2"/>
                </a:solidFill>
                <a:latin typeface="+mj-lt"/>
              </a:rPr>
              <a:t>69%  NO </a:t>
            </a:r>
            <a:r>
              <a:rPr lang="es-ES" sz="2000" b="1" dirty="0" err="1" smtClean="0">
                <a:solidFill>
                  <a:schemeClr val="tx2"/>
                </a:solidFill>
                <a:latin typeface="+mj-lt"/>
              </a:rPr>
              <a:t>virémicos</a:t>
            </a:r>
            <a:endParaRPr lang="es-ES" sz="2000" b="1" dirty="0" smtClean="0">
              <a:solidFill>
                <a:schemeClr val="tx2"/>
              </a:solidFill>
              <a:latin typeface="+mj-lt"/>
            </a:endParaRPr>
          </a:p>
          <a:p>
            <a:pPr marL="285750" indent="-285750">
              <a:buClr>
                <a:srgbClr val="C00000"/>
              </a:buClr>
              <a:buFont typeface="Wingdings" panose="05000000000000000000" pitchFamily="2" charset="2"/>
              <a:buChar char="v"/>
            </a:pPr>
            <a:r>
              <a:rPr lang="es-ES" sz="1600" b="1" dirty="0" smtClean="0">
                <a:solidFill>
                  <a:schemeClr val="accent1"/>
                </a:solidFill>
                <a:latin typeface="+mj-lt"/>
              </a:rPr>
              <a:t>40% por tratamiento</a:t>
            </a:r>
          </a:p>
          <a:p>
            <a:pPr marL="285750" indent="-285750">
              <a:buClr>
                <a:srgbClr val="C00000"/>
              </a:buClr>
              <a:buFont typeface="Wingdings" panose="05000000000000000000" pitchFamily="2" charset="2"/>
              <a:buChar char="v"/>
            </a:pPr>
            <a:r>
              <a:rPr lang="es-ES" sz="1600" b="1" dirty="0" smtClean="0">
                <a:solidFill>
                  <a:schemeClr val="accent1"/>
                </a:solidFill>
                <a:latin typeface="+mj-lt"/>
              </a:rPr>
              <a:t>60% espontáneos</a:t>
            </a:r>
          </a:p>
        </p:txBody>
      </p:sp>
      <p:sp>
        <p:nvSpPr>
          <p:cNvPr id="29" name="CuadroTexto 28"/>
          <p:cNvSpPr txBox="1"/>
          <p:nvPr/>
        </p:nvSpPr>
        <p:spPr>
          <a:xfrm>
            <a:off x="9581641" y="2636912"/>
            <a:ext cx="2253933" cy="491740"/>
          </a:xfrm>
          <a:prstGeom prst="rect">
            <a:avLst/>
          </a:prstGeom>
        </p:spPr>
        <p:style>
          <a:lnRef idx="1">
            <a:schemeClr val="dk1"/>
          </a:lnRef>
          <a:fillRef idx="2">
            <a:schemeClr val="dk1"/>
          </a:fillRef>
          <a:effectRef idx="1">
            <a:schemeClr val="dk1"/>
          </a:effectRef>
          <a:fontRef idx="minor">
            <a:schemeClr val="dk1"/>
          </a:fontRef>
        </p:style>
        <p:txBody>
          <a:bodyPr vert="horz" wrap="square" lIns="91440" tIns="45720" rIns="91440" bIns="45720" rtlCol="0" anchor="ctr">
            <a:noAutofit/>
          </a:bodyPr>
          <a:lstStyle/>
          <a:p>
            <a:pPr algn="ctr"/>
            <a:r>
              <a:rPr lang="es-ES" sz="2000" b="1" dirty="0" smtClean="0">
                <a:solidFill>
                  <a:schemeClr val="accent1"/>
                </a:solidFill>
                <a:latin typeface="+mj-lt"/>
              </a:rPr>
              <a:t>31%  </a:t>
            </a:r>
            <a:r>
              <a:rPr lang="es-ES" sz="2000" b="1" dirty="0" err="1" smtClean="0">
                <a:solidFill>
                  <a:schemeClr val="accent1"/>
                </a:solidFill>
                <a:latin typeface="+mj-lt"/>
              </a:rPr>
              <a:t>virémicos</a:t>
            </a:r>
            <a:endParaRPr lang="es-ES" sz="2000" b="1" dirty="0" smtClean="0">
              <a:solidFill>
                <a:schemeClr val="accent1"/>
              </a:solidFill>
              <a:latin typeface="+mj-lt"/>
            </a:endParaRPr>
          </a:p>
        </p:txBody>
      </p:sp>
    </p:spTree>
    <p:extLst>
      <p:ext uri="{BB962C8B-B14F-4D97-AF65-F5344CB8AC3E}">
        <p14:creationId xmlns:p14="http://schemas.microsoft.com/office/powerpoint/2010/main" val="6838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263352" y="5373216"/>
            <a:ext cx="11582443" cy="295162"/>
          </a:xfrm>
        </p:spPr>
        <p:txBody>
          <a:bodyPr rtlCol="0">
            <a:noAutofit/>
          </a:bodyPr>
          <a:lstStyle/>
          <a:p>
            <a:pPr eaLnBrk="1" fontAlgn="auto" hangingPunct="1">
              <a:spcAft>
                <a:spcPts val="0"/>
              </a:spcAft>
              <a:defRPr/>
            </a:pPr>
            <a:r>
              <a:rPr lang="es-ES" sz="1200" dirty="0" err="1" smtClean="0"/>
              <a:t>Gower</a:t>
            </a:r>
            <a:r>
              <a:rPr lang="es-ES" sz="1200" dirty="0" smtClean="0"/>
              <a:t> </a:t>
            </a:r>
            <a:r>
              <a:rPr lang="es-ES" sz="1200" dirty="0"/>
              <a:t>E. et al. Global </a:t>
            </a:r>
            <a:r>
              <a:rPr lang="es-ES" sz="1200" dirty="0" err="1"/>
              <a:t>epidemiology</a:t>
            </a:r>
            <a:r>
              <a:rPr lang="es-ES" sz="1200" dirty="0"/>
              <a:t> and </a:t>
            </a:r>
            <a:r>
              <a:rPr lang="es-ES" sz="1200" dirty="0" err="1"/>
              <a:t>genotype</a:t>
            </a:r>
            <a:r>
              <a:rPr lang="es-ES" sz="1200" dirty="0"/>
              <a:t> </a:t>
            </a:r>
            <a:r>
              <a:rPr lang="es-ES" sz="1200" dirty="0" err="1"/>
              <a:t>distribution</a:t>
            </a:r>
            <a:r>
              <a:rPr lang="es-ES" sz="1200" dirty="0"/>
              <a:t> of </a:t>
            </a:r>
            <a:r>
              <a:rPr lang="es-ES" sz="1200" dirty="0" err="1"/>
              <a:t>the</a:t>
            </a:r>
            <a:r>
              <a:rPr lang="es-ES" sz="1200" dirty="0"/>
              <a:t> hepatitis C virus </a:t>
            </a:r>
            <a:r>
              <a:rPr lang="es-ES" sz="1200" dirty="0" err="1"/>
              <a:t>infection</a:t>
            </a:r>
            <a:r>
              <a:rPr lang="es-ES" sz="1200" dirty="0"/>
              <a:t> </a:t>
            </a:r>
            <a:r>
              <a:rPr lang="es-ES" sz="1200" dirty="0" err="1"/>
              <a:t>Journal</a:t>
            </a:r>
            <a:r>
              <a:rPr lang="es-ES" sz="1200" dirty="0"/>
              <a:t> of </a:t>
            </a:r>
            <a:r>
              <a:rPr lang="es-ES" sz="1200" dirty="0" err="1" smtClean="0"/>
              <a:t>Hepatology</a:t>
            </a:r>
            <a:r>
              <a:rPr lang="es-ES" sz="1200" dirty="0" smtClean="0"/>
              <a:t> </a:t>
            </a:r>
            <a:r>
              <a:rPr lang="es-ES" sz="1200" dirty="0"/>
              <a:t>2014 vol. 61 j S45–S57;</a:t>
            </a:r>
            <a:br>
              <a:rPr lang="es-ES" sz="1200" dirty="0"/>
            </a:br>
            <a:r>
              <a:rPr lang="es-ES" sz="1200" dirty="0"/>
              <a:t>Encuesta de </a:t>
            </a:r>
            <a:r>
              <a:rPr lang="es-ES" sz="1200" dirty="0" err="1"/>
              <a:t>Seroprevalencia</a:t>
            </a:r>
            <a:r>
              <a:rPr lang="es-ES" sz="1200" dirty="0"/>
              <a:t> de la Comunidad Autónoma del País Vasco: Departamento de Sanidad y Consumo del Gobierno Vasco; </a:t>
            </a:r>
            <a:r>
              <a:rPr lang="es-ES" sz="1200" dirty="0" smtClean="0"/>
              <a:t>2011</a:t>
            </a:r>
          </a:p>
          <a:p>
            <a:pPr eaLnBrk="1" fontAlgn="auto" hangingPunct="1">
              <a:spcAft>
                <a:spcPts val="0"/>
              </a:spcAft>
              <a:defRPr/>
            </a:pPr>
            <a:r>
              <a:rPr lang="es-ES" sz="1200" dirty="0"/>
              <a:t>Aguinaga A, </a:t>
            </a:r>
            <a:r>
              <a:rPr lang="es-ES" sz="1200" dirty="0" smtClean="0"/>
              <a:t>et al. </a:t>
            </a:r>
            <a:r>
              <a:rPr lang="es-ES" sz="1200" dirty="0"/>
              <a:t>Estimación de la prevalencia de infección diagnosticada y no diagnosticada por el virus de la hepatitis C en Navarra, 2014-2016. </a:t>
            </a:r>
            <a:r>
              <a:rPr lang="es-ES" sz="1200" dirty="0" err="1"/>
              <a:t>Enf</a:t>
            </a:r>
            <a:r>
              <a:rPr lang="es-ES" sz="1200" dirty="0"/>
              <a:t> Infecc </a:t>
            </a:r>
            <a:r>
              <a:rPr lang="es-ES" sz="1200" dirty="0" err="1"/>
              <a:t>Microbiol</a:t>
            </a:r>
            <a:r>
              <a:rPr lang="es-ES" sz="1200" dirty="0"/>
              <a:t> </a:t>
            </a:r>
            <a:r>
              <a:rPr lang="es-ES" sz="1200" dirty="0" err="1"/>
              <a:t>Clin</a:t>
            </a:r>
            <a:r>
              <a:rPr lang="es-ES" sz="1200" dirty="0"/>
              <a:t> </a:t>
            </a:r>
            <a:r>
              <a:rPr lang="es-ES" sz="1200" dirty="0" smtClean="0"/>
              <a:t>2017</a:t>
            </a:r>
          </a:p>
          <a:p>
            <a:pPr eaLnBrk="1" fontAlgn="auto" hangingPunct="1">
              <a:spcAft>
                <a:spcPts val="0"/>
              </a:spcAft>
              <a:defRPr/>
            </a:pPr>
            <a:r>
              <a:rPr lang="es-ES" sz="1200" dirty="0"/>
              <a:t>Estudio de la prevalencia de la hepatitis C en la población española. Estudio PREVHEP/COHORTE ETHON.  Congreso AEEH, 2017</a:t>
            </a:r>
          </a:p>
          <a:p>
            <a:pPr eaLnBrk="1" fontAlgn="auto" hangingPunct="1">
              <a:spcAft>
                <a:spcPts val="0"/>
              </a:spcAft>
              <a:defRPr/>
            </a:pPr>
            <a:r>
              <a:rPr lang="es-ES" sz="1200" dirty="0" smtClean="0"/>
              <a:t> </a:t>
            </a:r>
            <a:endParaRPr lang="es-ES" sz="1200" dirty="0"/>
          </a:p>
        </p:txBody>
      </p:sp>
      <p:sp>
        <p:nvSpPr>
          <p:cNvPr id="39938" name="Título 1"/>
          <p:cNvSpPr>
            <a:spLocks noGrp="1"/>
          </p:cNvSpPr>
          <p:nvPr>
            <p:ph type="title"/>
          </p:nvPr>
        </p:nvSpPr>
        <p:spPr/>
        <p:txBody>
          <a:bodyPr/>
          <a:lstStyle/>
          <a:p>
            <a:pPr eaLnBrk="1" hangingPunct="1"/>
            <a:r>
              <a:rPr lang="es-ES" altLang="es-ES" dirty="0" smtClean="0"/>
              <a:t>Hepatitis C. Epidemiología en España</a:t>
            </a:r>
          </a:p>
        </p:txBody>
      </p:sp>
      <p:graphicFrame>
        <p:nvGraphicFramePr>
          <p:cNvPr id="5" name="Marcador de contenido 4"/>
          <p:cNvGraphicFramePr>
            <a:graphicFrameLocks noGrp="1"/>
          </p:cNvGraphicFramePr>
          <p:nvPr>
            <p:ph idx="4294967295"/>
            <p:extLst>
              <p:ext uri="{D42A27DB-BD31-4B8C-83A1-F6EECF244321}">
                <p14:modId xmlns:p14="http://schemas.microsoft.com/office/powerpoint/2010/main" val="3260347688"/>
              </p:ext>
            </p:extLst>
          </p:nvPr>
        </p:nvGraphicFramePr>
        <p:xfrm>
          <a:off x="1343472" y="836712"/>
          <a:ext cx="9721080" cy="1565403"/>
        </p:xfrm>
        <a:graphic>
          <a:graphicData uri="http://schemas.openxmlformats.org/drawingml/2006/table">
            <a:tbl>
              <a:tblPr firstRow="1" bandRow="1">
                <a:tableStyleId>{073A0DAA-6AF3-43AB-8588-CEC1D06C72B9}</a:tableStyleId>
              </a:tblPr>
              <a:tblGrid>
                <a:gridCol w="3240360"/>
                <a:gridCol w="3240360"/>
                <a:gridCol w="3240360"/>
              </a:tblGrid>
              <a:tr h="369501">
                <a:tc>
                  <a:txBody>
                    <a:bodyPr/>
                    <a:lstStyle/>
                    <a:p>
                      <a:pPr algn="ctr">
                        <a:lnSpc>
                          <a:spcPct val="107000"/>
                        </a:lnSpc>
                        <a:spcAft>
                          <a:spcPts val="0"/>
                        </a:spcAft>
                      </a:pPr>
                      <a:r>
                        <a:rPr lang="es-ES" sz="2400" dirty="0" smtClean="0">
                          <a:effectLst/>
                        </a:rPr>
                        <a:t>Prevalencia</a:t>
                      </a:r>
                      <a:endParaRPr lang="es-E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0"/>
                        </a:spcAft>
                      </a:pPr>
                      <a:r>
                        <a:rPr lang="es-ES" sz="2400" dirty="0" smtClean="0">
                          <a:effectLst/>
                        </a:rPr>
                        <a:t>España (EATHON)</a:t>
                      </a:r>
                      <a:endParaRPr lang="es-E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0"/>
                        </a:spcAft>
                      </a:pPr>
                      <a:r>
                        <a:rPr lang="es-ES" sz="2400" dirty="0" smtClean="0">
                          <a:effectLst/>
                        </a:rPr>
                        <a:t>Mundial</a:t>
                      </a:r>
                      <a:endParaRPr lang="es-E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r>
              <a:tr h="369501">
                <a:tc>
                  <a:txBody>
                    <a:bodyPr/>
                    <a:lstStyle/>
                    <a:p>
                      <a:pPr algn="ctr">
                        <a:lnSpc>
                          <a:spcPct val="107000"/>
                        </a:lnSpc>
                        <a:spcAft>
                          <a:spcPts val="0"/>
                        </a:spcAft>
                      </a:pPr>
                      <a:r>
                        <a:rPr lang="es-ES" sz="2400" dirty="0" smtClean="0">
                          <a:effectLst/>
                        </a:rPr>
                        <a:t>Anti-VHC</a:t>
                      </a:r>
                      <a:endParaRPr lang="es-E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0"/>
                        </a:spcAft>
                      </a:pPr>
                      <a:r>
                        <a:rPr lang="es-ES" sz="2400" dirty="0" smtClean="0">
                          <a:effectLst/>
                        </a:rPr>
                        <a:t>1, 19% (1-1,43%)</a:t>
                      </a:r>
                      <a:endParaRPr lang="es-E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0"/>
                        </a:spcAft>
                      </a:pPr>
                      <a:r>
                        <a:rPr lang="es-ES" sz="2400" dirty="0" smtClean="0">
                          <a:effectLst/>
                        </a:rPr>
                        <a:t>1,6% (1,3 -2,1%)</a:t>
                      </a:r>
                      <a:endParaRPr lang="es-E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r>
              <a:tr h="588606">
                <a:tc>
                  <a:txBody>
                    <a:bodyPr/>
                    <a:lstStyle/>
                    <a:p>
                      <a:pPr algn="ctr">
                        <a:lnSpc>
                          <a:spcPct val="107000"/>
                        </a:lnSpc>
                        <a:spcAft>
                          <a:spcPts val="0"/>
                        </a:spcAft>
                      </a:pPr>
                      <a:r>
                        <a:rPr lang="es-ES" sz="2400" dirty="0" smtClean="0">
                          <a:effectLst/>
                        </a:rPr>
                        <a:t>Viremia (RNA-VHC)</a:t>
                      </a:r>
                      <a:endParaRPr lang="es-E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0"/>
                        </a:spcAft>
                      </a:pPr>
                      <a:r>
                        <a:rPr lang="es-ES" sz="2400" dirty="0" smtClean="0">
                          <a:effectLst/>
                        </a:rPr>
                        <a:t>0,3 % </a:t>
                      </a:r>
                    </a:p>
                    <a:p>
                      <a:pPr algn="ctr">
                        <a:lnSpc>
                          <a:spcPct val="107000"/>
                        </a:lnSpc>
                        <a:spcAft>
                          <a:spcPts val="0"/>
                        </a:spcAft>
                      </a:pPr>
                      <a:r>
                        <a:rPr lang="es-ES" sz="2400" dirty="0" smtClean="0">
                          <a:effectLst/>
                        </a:rPr>
                        <a:t>(Incluye tratados)</a:t>
                      </a:r>
                      <a:endParaRPr lang="es-E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c>
                  <a:txBody>
                    <a:bodyPr/>
                    <a:lstStyle/>
                    <a:p>
                      <a:pPr algn="ctr">
                        <a:lnSpc>
                          <a:spcPct val="107000"/>
                        </a:lnSpc>
                        <a:spcAft>
                          <a:spcPts val="0"/>
                        </a:spcAft>
                      </a:pPr>
                      <a:r>
                        <a:rPr lang="es-ES" sz="2400" dirty="0" smtClean="0">
                          <a:effectLst/>
                        </a:rPr>
                        <a:t>1,1% (0,9-1,4%)</a:t>
                      </a:r>
                      <a:endParaRPr lang="es-E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tc>
              </a:tr>
            </a:tbl>
          </a:graphicData>
        </a:graphic>
      </p:graphicFrame>
      <p:graphicFrame>
        <p:nvGraphicFramePr>
          <p:cNvPr id="2" name="Diagrama 1"/>
          <p:cNvGraphicFramePr/>
          <p:nvPr>
            <p:extLst>
              <p:ext uri="{D42A27DB-BD31-4B8C-83A1-F6EECF244321}">
                <p14:modId xmlns:p14="http://schemas.microsoft.com/office/powerpoint/2010/main" val="1734990091"/>
              </p:ext>
            </p:extLst>
          </p:nvPr>
        </p:nvGraphicFramePr>
        <p:xfrm>
          <a:off x="407368" y="2474123"/>
          <a:ext cx="11377264" cy="290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1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2"/>
          <p:cNvSpPr>
            <a:spLocks noGrp="1"/>
          </p:cNvSpPr>
          <p:nvPr>
            <p:ph type="title"/>
          </p:nvPr>
        </p:nvSpPr>
        <p:spPr/>
        <p:txBody>
          <a:bodyPr/>
          <a:lstStyle/>
          <a:p>
            <a:pPr eaLnBrk="1" hangingPunct="1"/>
            <a:r>
              <a:rPr lang="es-ES" altLang="es-ES" dirty="0" smtClean="0"/>
              <a:t>Caso clínico (III)</a:t>
            </a:r>
          </a:p>
        </p:txBody>
      </p:sp>
      <p:sp>
        <p:nvSpPr>
          <p:cNvPr id="41987" name="Marcador de contenido 3"/>
          <p:cNvSpPr>
            <a:spLocks noGrp="1"/>
          </p:cNvSpPr>
          <p:nvPr>
            <p:ph idx="1"/>
          </p:nvPr>
        </p:nvSpPr>
        <p:spPr/>
        <p:txBody>
          <a:bodyPr>
            <a:normAutofit/>
          </a:bodyPr>
          <a:lstStyle/>
          <a:p>
            <a:pPr eaLnBrk="1" hangingPunct="1"/>
            <a:r>
              <a:rPr lang="es-ES" altLang="es-ES" dirty="0" smtClean="0"/>
              <a:t>Se realizó una nueva analítica a </a:t>
            </a:r>
            <a:r>
              <a:rPr lang="es-ES" altLang="es-ES" dirty="0" smtClean="0">
                <a:solidFill>
                  <a:schemeClr val="tx2"/>
                </a:solidFill>
              </a:rPr>
              <a:t>Luisa:</a:t>
            </a:r>
            <a:endParaRPr lang="es-ES" altLang="es-ES" dirty="0" smtClean="0"/>
          </a:p>
          <a:p>
            <a:pPr lvl="1" eaLnBrk="1" hangingPunct="1">
              <a:buSzTx/>
            </a:pPr>
            <a:r>
              <a:rPr lang="es-ES" altLang="es-ES" sz="2400" dirty="0"/>
              <a:t>GPT(ALT): 55 </a:t>
            </a:r>
            <a:r>
              <a:rPr lang="es-ES" altLang="es-ES" sz="2400" dirty="0" err="1" smtClean="0"/>
              <a:t>ui</a:t>
            </a:r>
            <a:r>
              <a:rPr lang="es-ES" altLang="es-ES" sz="2400" dirty="0" smtClean="0"/>
              <a:t>/ml. </a:t>
            </a:r>
            <a:endParaRPr lang="es-ES" altLang="es-ES" sz="2400" dirty="0"/>
          </a:p>
          <a:p>
            <a:pPr lvl="1" eaLnBrk="1" hangingPunct="1">
              <a:buSzTx/>
            </a:pPr>
            <a:r>
              <a:rPr lang="es-ES" altLang="es-ES" sz="2400" dirty="0"/>
              <a:t>GOT(AST): 70 </a:t>
            </a:r>
            <a:r>
              <a:rPr lang="es-ES" altLang="es-ES" sz="2400" dirty="0" err="1" smtClean="0"/>
              <a:t>ui</a:t>
            </a:r>
            <a:r>
              <a:rPr lang="es-ES" altLang="es-ES" sz="2400" dirty="0" smtClean="0"/>
              <a:t>/ml. </a:t>
            </a:r>
            <a:endParaRPr lang="es-ES" altLang="es-ES" sz="2400" dirty="0"/>
          </a:p>
          <a:p>
            <a:pPr lvl="1" eaLnBrk="1" hangingPunct="1">
              <a:buSzTx/>
            </a:pPr>
            <a:r>
              <a:rPr lang="es-ES" altLang="es-ES" sz="2400" dirty="0"/>
              <a:t>GGT: 40 u</a:t>
            </a:r>
            <a:r>
              <a:rPr lang="es-ES" altLang="es-ES" sz="2400" dirty="0" smtClean="0"/>
              <a:t>/l.</a:t>
            </a:r>
          </a:p>
          <a:p>
            <a:pPr lvl="1" eaLnBrk="1" hangingPunct="1">
              <a:buSzTx/>
            </a:pPr>
            <a:r>
              <a:rPr lang="es-ES" altLang="es-ES" sz="2400" dirty="0" smtClean="0"/>
              <a:t>BR Total: </a:t>
            </a:r>
            <a:r>
              <a:rPr lang="es-ES" sz="2400" dirty="0" smtClean="0"/>
              <a:t>1,1 mg/dl.</a:t>
            </a:r>
            <a:endParaRPr lang="es-ES" altLang="es-ES" sz="2400" dirty="0" smtClean="0"/>
          </a:p>
          <a:p>
            <a:pPr lvl="1" eaLnBrk="1" hangingPunct="1">
              <a:buSzTx/>
            </a:pPr>
            <a:r>
              <a:rPr lang="es-ES" altLang="es-ES" sz="2400" dirty="0" smtClean="0"/>
              <a:t>Ferritina: 45</a:t>
            </a:r>
            <a:r>
              <a:rPr lang="es-ES" sz="2400" dirty="0" smtClean="0"/>
              <a:t> </a:t>
            </a:r>
            <a:r>
              <a:rPr lang="es-ES" sz="2400" dirty="0" err="1" smtClean="0"/>
              <a:t>ng</a:t>
            </a:r>
            <a:r>
              <a:rPr lang="es-ES" sz="2400" dirty="0" smtClean="0"/>
              <a:t>/ml.</a:t>
            </a:r>
            <a:endParaRPr lang="es-ES" altLang="es-ES" sz="2400" dirty="0"/>
          </a:p>
          <a:p>
            <a:pPr lvl="1" eaLnBrk="1" hangingPunct="1">
              <a:buSzTx/>
            </a:pPr>
            <a:r>
              <a:rPr lang="es-ES" altLang="es-ES" sz="2400" dirty="0" smtClean="0"/>
              <a:t>Serologías:</a:t>
            </a:r>
          </a:p>
          <a:p>
            <a:pPr lvl="2" eaLnBrk="1" hangingPunct="1">
              <a:buSzTx/>
            </a:pPr>
            <a:r>
              <a:rPr lang="es-ES" altLang="es-ES" sz="2400" dirty="0" smtClean="0"/>
              <a:t>VHB (-).</a:t>
            </a:r>
          </a:p>
          <a:p>
            <a:pPr lvl="2" eaLnBrk="1" hangingPunct="1">
              <a:buSzTx/>
            </a:pPr>
            <a:r>
              <a:rPr lang="es-ES" altLang="es-ES" sz="2400" dirty="0" smtClean="0"/>
              <a:t>Anti-VHC </a:t>
            </a:r>
            <a:r>
              <a:rPr lang="es-ES" altLang="es-ES" sz="2400" b="1" dirty="0" smtClean="0">
                <a:solidFill>
                  <a:schemeClr val="tx2"/>
                </a:solidFill>
              </a:rPr>
              <a:t>(+).</a:t>
            </a:r>
          </a:p>
          <a:p>
            <a:pPr lvl="2" eaLnBrk="1" hangingPunct="1">
              <a:buSzTx/>
            </a:pPr>
            <a:r>
              <a:rPr lang="es-ES" altLang="es-ES" sz="2400" dirty="0" smtClean="0"/>
              <a:t>Anti-VIH (-).</a:t>
            </a:r>
          </a:p>
        </p:txBody>
      </p:sp>
      <p:sp>
        <p:nvSpPr>
          <p:cNvPr id="2" name="Marcador de texto 1"/>
          <p:cNvSpPr>
            <a:spLocks noGrp="1"/>
          </p:cNvSpPr>
          <p:nvPr>
            <p:ph type="body" sz="quarter" idx="10"/>
          </p:nvPr>
        </p:nvSpPr>
        <p:spPr/>
        <p:txBody>
          <a:bodyPr/>
          <a:lstStyle/>
          <a:p>
            <a:endParaRPr lang="es-ES"/>
          </a:p>
        </p:txBody>
      </p:sp>
      <p:pic>
        <p:nvPicPr>
          <p:cNvPr id="190466" name="Picture 2" descr="Resultado de imagen de labora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666" y="1988840"/>
            <a:ext cx="3871134" cy="252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12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4" y="2088203"/>
            <a:ext cx="10363200" cy="3519495"/>
          </a:xfrm>
        </p:spPr>
        <p:txBody>
          <a:bodyPr/>
          <a:lstStyle/>
          <a:p>
            <a:r>
              <a:rPr lang="es-ES" dirty="0"/>
              <a:t>Anti-VHC (+) y persistencia </a:t>
            </a:r>
            <a:r>
              <a:rPr lang="es-ES" dirty="0" err="1"/>
              <a:t>hipertransaminasemia</a:t>
            </a:r>
            <a:r>
              <a:rPr lang="es-ES" dirty="0"/>
              <a:t> durante </a:t>
            </a:r>
            <a:r>
              <a:rPr lang="es-ES" dirty="0" smtClean="0"/>
              <a:t>más de 6 </a:t>
            </a:r>
            <a:r>
              <a:rPr lang="es-ES" dirty="0"/>
              <a:t>meses es criterio diagnóstico de hepatitis crónica por </a:t>
            </a:r>
            <a:r>
              <a:rPr lang="es-ES" dirty="0" smtClean="0"/>
              <a:t>VHC.</a:t>
            </a:r>
            <a:endParaRPr lang="es-ES" dirty="0"/>
          </a:p>
          <a:p>
            <a:r>
              <a:rPr lang="es-ES" dirty="0"/>
              <a:t>El único criterio para tener la certeza que un paciente esta infectado por el VHC es la detección del RNA </a:t>
            </a:r>
            <a:r>
              <a:rPr lang="es-ES" dirty="0" smtClean="0"/>
              <a:t>viral.</a:t>
            </a:r>
            <a:endParaRPr lang="es-ES" dirty="0"/>
          </a:p>
          <a:p>
            <a:r>
              <a:rPr lang="es-ES" dirty="0"/>
              <a:t>La biopsia hepática está indicada en todo paciente con sospecha de hepatitis crónica por VHC para evaluar el grado de daño </a:t>
            </a:r>
            <a:r>
              <a:rPr lang="es-ES" dirty="0" smtClean="0"/>
              <a:t>hepático.</a:t>
            </a:r>
            <a:endParaRPr lang="es-ES" dirty="0"/>
          </a:p>
          <a:p>
            <a:r>
              <a:rPr lang="es-ES" dirty="0"/>
              <a:t>La </a:t>
            </a:r>
            <a:r>
              <a:rPr lang="es-ES" dirty="0" smtClean="0"/>
              <a:t>elevada </a:t>
            </a:r>
            <a:r>
              <a:rPr lang="es-ES" dirty="0"/>
              <a:t>eficacia de los nuevos tratamientos antivirales de acción </a:t>
            </a:r>
            <a:r>
              <a:rPr lang="es-ES" dirty="0" smtClean="0"/>
              <a:t>directa, hace innecesario la determinación del </a:t>
            </a:r>
            <a:r>
              <a:rPr lang="es-ES" dirty="0"/>
              <a:t>genotipo del </a:t>
            </a:r>
            <a:r>
              <a:rPr lang="es-ES" dirty="0" smtClean="0"/>
              <a:t>VHC.</a:t>
            </a:r>
            <a:endParaRPr lang="es-ES" dirty="0"/>
          </a:p>
        </p:txBody>
      </p:sp>
      <p:sp>
        <p:nvSpPr>
          <p:cNvPr id="7" name="Marcador de texto 6"/>
          <p:cNvSpPr>
            <a:spLocks noGrp="1"/>
          </p:cNvSpPr>
          <p:nvPr>
            <p:ph type="body" idx="10"/>
          </p:nvPr>
        </p:nvSpPr>
        <p:spPr/>
        <p:txBody>
          <a:bodyPr/>
          <a:lstStyle/>
          <a:p>
            <a:r>
              <a:rPr lang="es-ES" dirty="0"/>
              <a:t>En relación con las pruebas diagnósticas en la infección crónica por el VHC, le parece una respuesta correcta</a:t>
            </a:r>
            <a:r>
              <a:rPr lang="es-ES" dirty="0" smtClean="0"/>
              <a:t>:</a:t>
            </a:r>
            <a:endParaRPr lang="es-ES" dirty="0"/>
          </a:p>
        </p:txBody>
      </p:sp>
      <p:sp>
        <p:nvSpPr>
          <p:cNvPr id="8" name="Marcador de texto 7"/>
          <p:cNvSpPr>
            <a:spLocks noGrp="1"/>
          </p:cNvSpPr>
          <p:nvPr>
            <p:ph type="body" sz="quarter" idx="11"/>
          </p:nvPr>
        </p:nvSpPr>
        <p:spPr/>
        <p:txBody>
          <a:bodyPr/>
          <a:lstStyle/>
          <a:p>
            <a:endParaRPr lang="es-ES"/>
          </a:p>
        </p:txBody>
      </p:sp>
      <p:sp>
        <p:nvSpPr>
          <p:cNvPr id="5" name="Título 4"/>
          <p:cNvSpPr>
            <a:spLocks noGrp="1"/>
          </p:cNvSpPr>
          <p:nvPr>
            <p:ph type="title"/>
          </p:nvPr>
        </p:nvSpPr>
        <p:spPr/>
        <p:txBody>
          <a:bodyPr/>
          <a:lstStyle/>
          <a:p>
            <a:r>
              <a:rPr lang="es-ES" dirty="0" smtClean="0"/>
              <a:t>Pregunta 3</a:t>
            </a:r>
            <a:endParaRPr lang="es-ES" dirty="0"/>
          </a:p>
        </p:txBody>
      </p:sp>
    </p:spTree>
    <p:extLst>
      <p:ext uri="{BB962C8B-B14F-4D97-AF65-F5344CB8AC3E}">
        <p14:creationId xmlns:p14="http://schemas.microsoft.com/office/powerpoint/2010/main" val="3532290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3"/>
          </p:nvPr>
        </p:nvSpPr>
        <p:spPr>
          <a:xfrm>
            <a:off x="274197" y="5798134"/>
            <a:ext cx="11582443" cy="295162"/>
          </a:xfrm>
        </p:spPr>
        <p:txBody>
          <a:bodyPr rtlCol="0">
            <a:noAutofit/>
          </a:bodyPr>
          <a:lstStyle/>
          <a:p>
            <a:pPr eaLnBrk="1" fontAlgn="auto" hangingPunct="1">
              <a:spcAft>
                <a:spcPts val="0"/>
              </a:spcAft>
              <a:defRPr/>
            </a:pPr>
            <a:r>
              <a:rPr lang="es-ES" sz="1200" dirty="0" smtClean="0">
                <a:latin typeface="+mj-lt"/>
              </a:rPr>
              <a:t>Modificada de: Albillos </a:t>
            </a:r>
            <a:r>
              <a:rPr lang="es-ES" sz="1200" dirty="0">
                <a:latin typeface="+mj-lt"/>
              </a:rPr>
              <a:t>A, Cañada JL, Molero JM, Pérez F, Pérez S, Simón MA, Turnes J; AEEH, SEMERGEN, semFYC, SEMG. Consenso de recomendaciones para el diagnóstico precoz, la prevención y la atención clínica de la hepatitis C en Atención  Primaria. Madrid: </a:t>
            </a:r>
            <a:r>
              <a:rPr lang="es-ES" sz="1200" dirty="0" err="1">
                <a:latin typeface="+mj-lt"/>
              </a:rPr>
              <a:t>Luzán</a:t>
            </a:r>
            <a:r>
              <a:rPr lang="es-ES" sz="1200" dirty="0">
                <a:latin typeface="+mj-lt"/>
              </a:rPr>
              <a:t> 5; 2017</a:t>
            </a:r>
          </a:p>
          <a:p>
            <a:pPr eaLnBrk="1" fontAlgn="auto" hangingPunct="1">
              <a:spcAft>
                <a:spcPts val="0"/>
              </a:spcAft>
              <a:defRPr/>
            </a:pPr>
            <a:endParaRPr lang="es-ES" sz="1200" dirty="0">
              <a:latin typeface="+mj-lt"/>
            </a:endParaRPr>
          </a:p>
        </p:txBody>
      </p:sp>
      <p:sp>
        <p:nvSpPr>
          <p:cNvPr id="45059" name="Título 5"/>
          <p:cNvSpPr>
            <a:spLocks noGrp="1"/>
          </p:cNvSpPr>
          <p:nvPr>
            <p:ph type="title"/>
          </p:nvPr>
        </p:nvSpPr>
        <p:spPr/>
        <p:txBody>
          <a:bodyPr/>
          <a:lstStyle/>
          <a:p>
            <a:pPr eaLnBrk="1" hangingPunct="1"/>
            <a:r>
              <a:rPr lang="es-ES" altLang="es-ES" smtClean="0"/>
              <a:t>Secuencia diagnóstica de la infección por el VHC</a:t>
            </a:r>
          </a:p>
        </p:txBody>
      </p:sp>
      <p:sp>
        <p:nvSpPr>
          <p:cNvPr id="8" name="Rectángulo redondeado 7"/>
          <p:cNvSpPr/>
          <p:nvPr/>
        </p:nvSpPr>
        <p:spPr>
          <a:xfrm>
            <a:off x="4142309" y="690565"/>
            <a:ext cx="3294607" cy="528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ES" sz="1600" b="1" dirty="0">
                <a:solidFill>
                  <a:schemeClr val="accent1"/>
                </a:solidFill>
                <a:latin typeface="+mj-lt"/>
              </a:rPr>
              <a:t>Sospecha de infección por VHC</a:t>
            </a:r>
          </a:p>
          <a:p>
            <a:pPr algn="ctr" fontAlgn="auto">
              <a:spcBef>
                <a:spcPts val="0"/>
              </a:spcBef>
              <a:spcAft>
                <a:spcPts val="0"/>
              </a:spcAft>
              <a:defRPr/>
            </a:pPr>
            <a:r>
              <a:rPr lang="es-ES" sz="1600" b="1" i="1" dirty="0" smtClean="0">
                <a:solidFill>
                  <a:schemeClr val="accent1"/>
                </a:solidFill>
                <a:latin typeface="+mj-lt"/>
              </a:rPr>
              <a:t>(anamnesis</a:t>
            </a:r>
            <a:r>
              <a:rPr lang="es-ES" sz="1600" b="1" i="1" dirty="0">
                <a:solidFill>
                  <a:schemeClr val="accent1"/>
                </a:solidFill>
                <a:latin typeface="+mj-lt"/>
              </a:rPr>
              <a:t>, exploración)</a:t>
            </a:r>
          </a:p>
        </p:txBody>
      </p:sp>
      <p:sp>
        <p:nvSpPr>
          <p:cNvPr id="9" name="Rectángulo 8"/>
          <p:cNvSpPr/>
          <p:nvPr/>
        </p:nvSpPr>
        <p:spPr>
          <a:xfrm>
            <a:off x="5294313" y="1362076"/>
            <a:ext cx="990600" cy="32067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ES" sz="1200" b="1" dirty="0">
                <a:latin typeface="+mj-lt"/>
              </a:rPr>
              <a:t>Anti-VHC (1) </a:t>
            </a:r>
            <a:endParaRPr lang="es-ES" sz="1200" b="1" dirty="0">
              <a:solidFill>
                <a:schemeClr val="tx1"/>
              </a:solidFill>
              <a:latin typeface="+mj-lt"/>
            </a:endParaRPr>
          </a:p>
        </p:txBody>
      </p:sp>
      <p:sp>
        <p:nvSpPr>
          <p:cNvPr id="10" name="CuadroTexto 9"/>
          <p:cNvSpPr txBox="1"/>
          <p:nvPr/>
        </p:nvSpPr>
        <p:spPr>
          <a:xfrm>
            <a:off x="152511" y="4951204"/>
            <a:ext cx="700541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s-ES" sz="1200" b="1" i="1" dirty="0">
                <a:solidFill>
                  <a:schemeClr val="tx2"/>
                </a:solidFill>
                <a:latin typeface="+mj-lt"/>
              </a:rPr>
              <a:t>(1</a:t>
            </a:r>
            <a:r>
              <a:rPr lang="es-ES" sz="1200" b="1" i="1" dirty="0" smtClean="0">
                <a:solidFill>
                  <a:schemeClr val="tx2"/>
                </a:solidFill>
                <a:latin typeface="+mj-lt"/>
              </a:rPr>
              <a:t>) </a:t>
            </a:r>
            <a:r>
              <a:rPr lang="es-ES" sz="1200" i="1" dirty="0" smtClean="0">
                <a:solidFill>
                  <a:schemeClr val="accent1"/>
                </a:solidFill>
                <a:latin typeface="+mj-lt"/>
              </a:rPr>
              <a:t>Si </a:t>
            </a:r>
            <a:r>
              <a:rPr lang="es-ES" sz="1200" i="1" dirty="0">
                <a:solidFill>
                  <a:schemeClr val="accent1"/>
                </a:solidFill>
                <a:latin typeface="+mj-lt"/>
              </a:rPr>
              <a:t>existe alto riesgo de confección: solicitar otras serología frente a otros VHB y VIH</a:t>
            </a:r>
          </a:p>
          <a:p>
            <a:pPr fontAlgn="auto">
              <a:spcBef>
                <a:spcPts val="0"/>
              </a:spcBef>
              <a:spcAft>
                <a:spcPts val="0"/>
              </a:spcAft>
              <a:defRPr/>
            </a:pPr>
            <a:r>
              <a:rPr lang="es-ES" sz="1200" b="1" i="1" dirty="0">
                <a:solidFill>
                  <a:schemeClr val="tx2"/>
                </a:solidFill>
                <a:latin typeface="+mj-lt"/>
              </a:rPr>
              <a:t>(2</a:t>
            </a:r>
            <a:r>
              <a:rPr lang="es-ES" sz="1200" b="1" i="1" dirty="0" smtClean="0">
                <a:solidFill>
                  <a:schemeClr val="tx2"/>
                </a:solidFill>
                <a:latin typeface="+mj-lt"/>
              </a:rPr>
              <a:t>) </a:t>
            </a:r>
            <a:r>
              <a:rPr lang="es-ES" sz="1200" i="1" dirty="0" smtClean="0">
                <a:solidFill>
                  <a:schemeClr val="accent1"/>
                </a:solidFill>
                <a:latin typeface="+mj-lt"/>
              </a:rPr>
              <a:t>Realizar </a:t>
            </a:r>
            <a:r>
              <a:rPr lang="es-ES" sz="1200" b="1" i="1" dirty="0" smtClean="0">
                <a:solidFill>
                  <a:schemeClr val="accent1"/>
                </a:solidFill>
                <a:latin typeface="+mj-lt"/>
              </a:rPr>
              <a:t>inmediatamente después (misma muestra,  por el propio laboratorio)</a:t>
            </a:r>
            <a:r>
              <a:rPr lang="es-ES" sz="1200" i="1" dirty="0" smtClean="0">
                <a:solidFill>
                  <a:schemeClr val="accent1"/>
                </a:solidFill>
                <a:latin typeface="+mj-lt"/>
              </a:rPr>
              <a:t>  si la serológica es (+)</a:t>
            </a:r>
            <a:endParaRPr lang="es-ES" sz="1200" i="1" dirty="0">
              <a:solidFill>
                <a:schemeClr val="accent1"/>
              </a:solidFill>
              <a:latin typeface="+mj-lt"/>
            </a:endParaRPr>
          </a:p>
          <a:p>
            <a:pPr fontAlgn="auto">
              <a:spcBef>
                <a:spcPts val="0"/>
              </a:spcBef>
              <a:spcAft>
                <a:spcPts val="0"/>
              </a:spcAft>
              <a:defRPr/>
            </a:pPr>
            <a:r>
              <a:rPr lang="es-ES" sz="1200" b="1" i="1" dirty="0">
                <a:solidFill>
                  <a:schemeClr val="tx2"/>
                </a:solidFill>
                <a:latin typeface="+mj-lt"/>
              </a:rPr>
              <a:t>(3</a:t>
            </a:r>
            <a:r>
              <a:rPr lang="es-ES" sz="1200" b="1" i="1" dirty="0" smtClean="0">
                <a:solidFill>
                  <a:schemeClr val="tx2"/>
                </a:solidFill>
                <a:latin typeface="+mj-lt"/>
              </a:rPr>
              <a:t>) </a:t>
            </a:r>
            <a:r>
              <a:rPr lang="es-ES" sz="1200" i="1" dirty="0" smtClean="0">
                <a:solidFill>
                  <a:schemeClr val="accent1"/>
                </a:solidFill>
                <a:latin typeface="+mj-lt"/>
              </a:rPr>
              <a:t>Prácticas </a:t>
            </a:r>
            <a:r>
              <a:rPr lang="es-ES" sz="1200" i="1" dirty="0">
                <a:solidFill>
                  <a:schemeClr val="accent1"/>
                </a:solidFill>
                <a:latin typeface="+mj-lt"/>
              </a:rPr>
              <a:t>de riesgo, evidencia clínica de enfermedad por  VHC ó exposición al VHC en los últimos 6 </a:t>
            </a:r>
            <a:r>
              <a:rPr lang="es-ES" sz="1200" i="1" dirty="0" smtClean="0">
                <a:solidFill>
                  <a:schemeClr val="accent1"/>
                </a:solidFill>
                <a:latin typeface="+mj-lt"/>
              </a:rPr>
              <a:t>meses</a:t>
            </a:r>
          </a:p>
        </p:txBody>
      </p:sp>
      <p:cxnSp>
        <p:nvCxnSpPr>
          <p:cNvPr id="11" name="Conector recto de flecha 10"/>
          <p:cNvCxnSpPr>
            <a:stCxn id="8" idx="2"/>
            <a:endCxn id="9" idx="0"/>
          </p:cNvCxnSpPr>
          <p:nvPr/>
        </p:nvCxnSpPr>
        <p:spPr>
          <a:xfrm>
            <a:off x="5789613" y="1219428"/>
            <a:ext cx="0" cy="14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mbo 11"/>
          <p:cNvSpPr/>
          <p:nvPr/>
        </p:nvSpPr>
        <p:spPr>
          <a:xfrm>
            <a:off x="2809876" y="1700213"/>
            <a:ext cx="2709863" cy="984250"/>
          </a:xfrm>
          <a:prstGeom prst="diamond">
            <a:avLst/>
          </a:prstGeom>
        </p:spPr>
        <p:style>
          <a:lnRef idx="2">
            <a:schemeClr val="accent1"/>
          </a:lnRef>
          <a:fillRef idx="1">
            <a:schemeClr val="lt1"/>
          </a:fillRef>
          <a:effectRef idx="0">
            <a:schemeClr val="accent1"/>
          </a:effectRef>
          <a:fontRef idx="minor">
            <a:schemeClr val="dk1"/>
          </a:fontRef>
        </p:style>
        <p:txBody>
          <a:bodyPr lIns="27000" tIns="27000" rIns="27000" bIns="27000" anchor="ctr"/>
          <a:lstStyle/>
          <a:p>
            <a:pPr algn="ctr" fontAlgn="auto">
              <a:spcBef>
                <a:spcPts val="0"/>
              </a:spcBef>
              <a:spcAft>
                <a:spcPts val="0"/>
              </a:spcAft>
              <a:defRPr/>
            </a:pPr>
            <a:r>
              <a:rPr lang="es-ES" sz="1200" b="1" dirty="0">
                <a:solidFill>
                  <a:schemeClr val="accent1"/>
                </a:solidFill>
                <a:latin typeface="+mj-lt"/>
              </a:rPr>
              <a:t>¿Exposición al VHC 6 meses antes ó Inmunodeprimidos?</a:t>
            </a:r>
          </a:p>
        </p:txBody>
      </p:sp>
      <p:cxnSp>
        <p:nvCxnSpPr>
          <p:cNvPr id="13" name="Conector angular 12"/>
          <p:cNvCxnSpPr>
            <a:stCxn id="9" idx="1"/>
            <a:endCxn id="12" idx="0"/>
          </p:cNvCxnSpPr>
          <p:nvPr/>
        </p:nvCxnSpPr>
        <p:spPr>
          <a:xfrm rot="10800000" flipV="1">
            <a:off x="4164013" y="1522413"/>
            <a:ext cx="1130300" cy="1778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1127448" y="2772229"/>
            <a:ext cx="2347912" cy="573831"/>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s-ES" sz="1400" b="1" dirty="0">
                <a:solidFill>
                  <a:schemeClr val="accent1"/>
                </a:solidFill>
                <a:latin typeface="+mj-lt"/>
              </a:rPr>
              <a:t>Finalizar el diagnóstico:</a:t>
            </a:r>
          </a:p>
          <a:p>
            <a:pPr algn="ctr" fontAlgn="auto">
              <a:spcBef>
                <a:spcPts val="0"/>
              </a:spcBef>
              <a:spcAft>
                <a:spcPts val="0"/>
              </a:spcAft>
              <a:defRPr/>
            </a:pPr>
            <a:r>
              <a:rPr lang="es-ES" sz="1400" b="1" dirty="0">
                <a:solidFill>
                  <a:schemeClr val="accent1"/>
                </a:solidFill>
                <a:latin typeface="+mj-lt"/>
              </a:rPr>
              <a:t>Infección VHC descartada</a:t>
            </a:r>
          </a:p>
        </p:txBody>
      </p:sp>
      <p:cxnSp>
        <p:nvCxnSpPr>
          <p:cNvPr id="15" name="Conector angular 14"/>
          <p:cNvCxnSpPr>
            <a:stCxn id="12" idx="1"/>
            <a:endCxn id="14" idx="0"/>
          </p:cNvCxnSpPr>
          <p:nvPr/>
        </p:nvCxnSpPr>
        <p:spPr>
          <a:xfrm rot="10800000" flipV="1">
            <a:off x="2301404" y="2192337"/>
            <a:ext cx="508472" cy="5798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2490788" y="1944688"/>
            <a:ext cx="469900" cy="277812"/>
          </a:xfrm>
          <a:prstGeom prst="rect">
            <a:avLst/>
          </a:prstGeom>
          <a:noFill/>
        </p:spPr>
        <p:txBody>
          <a:bodyPr anchor="ctr">
            <a:spAutoFit/>
          </a:bodyPr>
          <a:lstStyle/>
          <a:p>
            <a:pPr algn="ctr" fontAlgn="auto">
              <a:spcBef>
                <a:spcPts val="0"/>
              </a:spcBef>
              <a:spcAft>
                <a:spcPts val="0"/>
              </a:spcAft>
              <a:defRPr/>
            </a:pPr>
            <a:r>
              <a:rPr lang="es-ES" sz="1200" b="1" dirty="0">
                <a:solidFill>
                  <a:schemeClr val="tx2"/>
                </a:solidFill>
                <a:effectLst>
                  <a:outerShdw blurRad="38100" dist="38100" dir="2700000" algn="tl">
                    <a:srgbClr val="000000">
                      <a:alpha val="43137"/>
                    </a:srgbClr>
                  </a:outerShdw>
                </a:effectLst>
                <a:latin typeface="+mj-lt"/>
                <a:cs typeface="+mn-cs"/>
              </a:rPr>
              <a:t>NO</a:t>
            </a:r>
          </a:p>
        </p:txBody>
      </p:sp>
      <p:sp>
        <p:nvSpPr>
          <p:cNvPr id="17" name="Rectángulo 16"/>
          <p:cNvSpPr/>
          <p:nvPr/>
        </p:nvSpPr>
        <p:spPr>
          <a:xfrm>
            <a:off x="6877050" y="2033589"/>
            <a:ext cx="984250" cy="32067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ES" sz="1200" b="1" dirty="0">
                <a:latin typeface="+mj-lt"/>
              </a:rPr>
              <a:t>RNA-VHC (2) </a:t>
            </a:r>
            <a:endParaRPr lang="es-ES" sz="1200" b="1" dirty="0">
              <a:solidFill>
                <a:schemeClr val="tx1"/>
              </a:solidFill>
              <a:latin typeface="+mj-lt"/>
            </a:endParaRPr>
          </a:p>
        </p:txBody>
      </p:sp>
      <p:cxnSp>
        <p:nvCxnSpPr>
          <p:cNvPr id="18" name="Conector recto de flecha 17"/>
          <p:cNvCxnSpPr>
            <a:stCxn id="12" idx="3"/>
            <a:endCxn id="17" idx="1"/>
          </p:cNvCxnSpPr>
          <p:nvPr/>
        </p:nvCxnSpPr>
        <p:spPr>
          <a:xfrm>
            <a:off x="5519738" y="2192339"/>
            <a:ext cx="1357312" cy="1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5472113" y="1954214"/>
            <a:ext cx="342900" cy="276225"/>
          </a:xfrm>
          <a:prstGeom prst="rect">
            <a:avLst/>
          </a:prstGeom>
          <a:noFill/>
        </p:spPr>
        <p:txBody>
          <a:bodyPr anchor="ctr">
            <a:spAutoFit/>
          </a:bodyPr>
          <a:lstStyle/>
          <a:p>
            <a:pPr algn="ctr" fontAlgn="auto">
              <a:spcBef>
                <a:spcPts val="0"/>
              </a:spcBef>
              <a:spcAft>
                <a:spcPts val="0"/>
              </a:spcAft>
              <a:defRPr/>
            </a:pPr>
            <a:r>
              <a:rPr lang="es-ES" sz="1200" b="1" dirty="0">
                <a:solidFill>
                  <a:schemeClr val="tx2"/>
                </a:solidFill>
                <a:effectLst>
                  <a:outerShdw blurRad="38100" dist="38100" dir="2700000" algn="tl">
                    <a:srgbClr val="000000">
                      <a:alpha val="43137"/>
                    </a:srgbClr>
                  </a:outerShdw>
                </a:effectLst>
                <a:latin typeface="+mj-lt"/>
                <a:cs typeface="+mn-cs"/>
              </a:rPr>
              <a:t>SI</a:t>
            </a:r>
          </a:p>
        </p:txBody>
      </p:sp>
      <p:sp>
        <p:nvSpPr>
          <p:cNvPr id="20" name="Elipse 19"/>
          <p:cNvSpPr/>
          <p:nvPr/>
        </p:nvSpPr>
        <p:spPr>
          <a:xfrm>
            <a:off x="4818064" y="1358901"/>
            <a:ext cx="269875" cy="269875"/>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spcBef>
                <a:spcPts val="0"/>
              </a:spcBef>
              <a:spcAft>
                <a:spcPts val="0"/>
              </a:spcAft>
              <a:defRPr/>
            </a:pPr>
            <a:r>
              <a:rPr lang="es-ES" sz="1200" b="1" dirty="0">
                <a:effectLst>
                  <a:outerShdw blurRad="38100" dist="38100" dir="2700000" algn="tl">
                    <a:srgbClr val="000000">
                      <a:alpha val="43137"/>
                    </a:srgbClr>
                  </a:outerShdw>
                </a:effectLst>
                <a:latin typeface="+mj-lt"/>
              </a:rPr>
              <a:t>-</a:t>
            </a:r>
          </a:p>
        </p:txBody>
      </p:sp>
      <p:sp>
        <p:nvSpPr>
          <p:cNvPr id="21" name="Rectángulo 20"/>
          <p:cNvSpPr/>
          <p:nvPr/>
        </p:nvSpPr>
        <p:spPr>
          <a:xfrm>
            <a:off x="8513876" y="2747397"/>
            <a:ext cx="1785316" cy="4111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ES" sz="1200" b="1" dirty="0" smtClean="0">
                <a:solidFill>
                  <a:schemeClr val="accent1"/>
                </a:solidFill>
                <a:latin typeface="+mj-lt"/>
              </a:rPr>
              <a:t>¿Infección por  VHC </a:t>
            </a:r>
          </a:p>
          <a:p>
            <a:pPr algn="ctr" fontAlgn="auto">
              <a:spcBef>
                <a:spcPts val="0"/>
              </a:spcBef>
              <a:spcAft>
                <a:spcPts val="0"/>
              </a:spcAft>
              <a:defRPr/>
            </a:pPr>
            <a:r>
              <a:rPr lang="es-ES" sz="1200" b="1" dirty="0" smtClean="0">
                <a:solidFill>
                  <a:schemeClr val="tx2"/>
                </a:solidFill>
                <a:latin typeface="+mj-lt"/>
              </a:rPr>
              <a:t>aguda o crónica</a:t>
            </a:r>
            <a:r>
              <a:rPr lang="es-ES" sz="1200" b="1" dirty="0" smtClean="0">
                <a:solidFill>
                  <a:schemeClr val="accent1"/>
                </a:solidFill>
                <a:latin typeface="+mj-lt"/>
              </a:rPr>
              <a:t>?</a:t>
            </a:r>
            <a:endParaRPr lang="es-ES" sz="1200" b="1" dirty="0">
              <a:solidFill>
                <a:schemeClr val="accent1"/>
              </a:solidFill>
              <a:latin typeface="+mj-lt"/>
            </a:endParaRPr>
          </a:p>
        </p:txBody>
      </p:sp>
      <p:sp>
        <p:nvSpPr>
          <p:cNvPr id="22" name="Rombo 21"/>
          <p:cNvSpPr/>
          <p:nvPr/>
        </p:nvSpPr>
        <p:spPr>
          <a:xfrm>
            <a:off x="4742431" y="2749248"/>
            <a:ext cx="2239962" cy="668338"/>
          </a:xfrm>
          <a:prstGeom prst="diamond">
            <a:avLst/>
          </a:prstGeom>
        </p:spPr>
        <p:style>
          <a:lnRef idx="2">
            <a:schemeClr val="accent1"/>
          </a:lnRef>
          <a:fillRef idx="1">
            <a:schemeClr val="lt1"/>
          </a:fillRef>
          <a:effectRef idx="0">
            <a:schemeClr val="accent1"/>
          </a:effectRef>
          <a:fontRef idx="minor">
            <a:schemeClr val="dk1"/>
          </a:fontRef>
        </p:style>
        <p:txBody>
          <a:bodyPr lIns="27000" tIns="27000" rIns="27000" bIns="27000" anchor="ctr"/>
          <a:lstStyle/>
          <a:p>
            <a:pPr algn="ctr" fontAlgn="auto">
              <a:spcBef>
                <a:spcPts val="0"/>
              </a:spcBef>
              <a:spcAft>
                <a:spcPts val="0"/>
              </a:spcAft>
              <a:defRPr/>
            </a:pPr>
            <a:r>
              <a:rPr lang="es-ES" sz="1200" b="1" dirty="0">
                <a:solidFill>
                  <a:schemeClr val="accent1"/>
                </a:solidFill>
                <a:latin typeface="+mj-lt"/>
              </a:rPr>
              <a:t>¿ Alto riesgo de infección (3)?</a:t>
            </a:r>
          </a:p>
        </p:txBody>
      </p:sp>
      <p:cxnSp>
        <p:nvCxnSpPr>
          <p:cNvPr id="23" name="Conector angular 22"/>
          <p:cNvCxnSpPr>
            <a:stCxn id="9" idx="3"/>
            <a:endCxn id="17" idx="0"/>
          </p:cNvCxnSpPr>
          <p:nvPr/>
        </p:nvCxnSpPr>
        <p:spPr>
          <a:xfrm>
            <a:off x="6284913" y="1522414"/>
            <a:ext cx="1084262" cy="5111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Elipse 23"/>
          <p:cNvSpPr/>
          <p:nvPr/>
        </p:nvSpPr>
        <p:spPr>
          <a:xfrm>
            <a:off x="6446839" y="1358901"/>
            <a:ext cx="269875" cy="269875"/>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spcBef>
                <a:spcPts val="0"/>
              </a:spcBef>
              <a:spcAft>
                <a:spcPts val="0"/>
              </a:spcAft>
              <a:defRPr/>
            </a:pPr>
            <a:r>
              <a:rPr lang="es-ES" sz="1200" b="1" dirty="0">
                <a:effectLst>
                  <a:outerShdw blurRad="38100" dist="38100" dir="2700000" algn="tl">
                    <a:srgbClr val="000000">
                      <a:alpha val="43137"/>
                    </a:srgbClr>
                  </a:outerShdw>
                </a:effectLst>
                <a:latin typeface="+mj-lt"/>
              </a:rPr>
              <a:t>+</a:t>
            </a:r>
          </a:p>
        </p:txBody>
      </p:sp>
      <p:cxnSp>
        <p:nvCxnSpPr>
          <p:cNvPr id="25" name="Conector angular 24"/>
          <p:cNvCxnSpPr>
            <a:stCxn id="17" idx="2"/>
            <a:endCxn id="22" idx="0"/>
          </p:cNvCxnSpPr>
          <p:nvPr/>
        </p:nvCxnSpPr>
        <p:spPr>
          <a:xfrm rot="5400000">
            <a:off x="6418302" y="1798375"/>
            <a:ext cx="394984" cy="15067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p:cNvCxnSpPr>
            <a:stCxn id="17" idx="2"/>
            <a:endCxn id="21" idx="0"/>
          </p:cNvCxnSpPr>
          <p:nvPr/>
        </p:nvCxnSpPr>
        <p:spPr>
          <a:xfrm rot="16200000" flipH="1">
            <a:off x="8191288" y="1532150"/>
            <a:ext cx="393133" cy="20373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redondeado 26"/>
          <p:cNvSpPr/>
          <p:nvPr/>
        </p:nvSpPr>
        <p:spPr>
          <a:xfrm>
            <a:off x="3523896" y="3883245"/>
            <a:ext cx="2236788" cy="43815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s-ES" sz="1400" b="1" dirty="0">
                <a:solidFill>
                  <a:schemeClr val="accent1"/>
                </a:solidFill>
                <a:latin typeface="+mj-lt"/>
              </a:rPr>
              <a:t>Finalizar el diagnóstico: Infección VHC no activa </a:t>
            </a:r>
          </a:p>
        </p:txBody>
      </p:sp>
      <p:cxnSp>
        <p:nvCxnSpPr>
          <p:cNvPr id="28" name="Conector angular 27"/>
          <p:cNvCxnSpPr>
            <a:stCxn id="22" idx="2"/>
            <a:endCxn id="27" idx="0"/>
          </p:cNvCxnSpPr>
          <p:nvPr/>
        </p:nvCxnSpPr>
        <p:spPr>
          <a:xfrm rot="5400000">
            <a:off x="5019522" y="3040354"/>
            <a:ext cx="465659" cy="12201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5362575" y="3429001"/>
            <a:ext cx="446088" cy="276225"/>
          </a:xfrm>
          <a:prstGeom prst="rect">
            <a:avLst/>
          </a:prstGeom>
          <a:noFill/>
        </p:spPr>
        <p:txBody>
          <a:bodyPr anchor="ctr">
            <a:spAutoFit/>
          </a:bodyPr>
          <a:lstStyle/>
          <a:p>
            <a:pPr algn="ctr" fontAlgn="auto">
              <a:spcBef>
                <a:spcPts val="0"/>
              </a:spcBef>
              <a:spcAft>
                <a:spcPts val="0"/>
              </a:spcAft>
              <a:defRPr/>
            </a:pPr>
            <a:r>
              <a:rPr lang="es-ES" sz="1200" b="1" dirty="0">
                <a:solidFill>
                  <a:schemeClr val="tx2"/>
                </a:solidFill>
                <a:effectLst>
                  <a:outerShdw blurRad="38100" dist="38100" dir="2700000" algn="tl">
                    <a:srgbClr val="000000">
                      <a:alpha val="43137"/>
                    </a:srgbClr>
                  </a:outerShdw>
                </a:effectLst>
                <a:latin typeface="+mj-lt"/>
                <a:cs typeface="+mn-cs"/>
              </a:rPr>
              <a:t>NO</a:t>
            </a:r>
          </a:p>
        </p:txBody>
      </p:sp>
      <p:sp>
        <p:nvSpPr>
          <p:cNvPr id="30" name="Rectángulo 29"/>
          <p:cNvSpPr/>
          <p:nvPr/>
        </p:nvSpPr>
        <p:spPr>
          <a:xfrm>
            <a:off x="6210300" y="3876526"/>
            <a:ext cx="1571625" cy="431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ES" sz="1200" b="1" dirty="0">
                <a:solidFill>
                  <a:schemeClr val="accent1"/>
                </a:solidFill>
                <a:latin typeface="+mj-lt"/>
              </a:rPr>
              <a:t>Repetir ARN-VHC </a:t>
            </a:r>
          </a:p>
          <a:p>
            <a:pPr algn="ctr" fontAlgn="auto">
              <a:spcBef>
                <a:spcPts val="0"/>
              </a:spcBef>
              <a:spcAft>
                <a:spcPts val="0"/>
              </a:spcAft>
              <a:defRPr/>
            </a:pPr>
            <a:r>
              <a:rPr lang="es-ES" sz="1200" b="1" dirty="0">
                <a:solidFill>
                  <a:schemeClr val="accent1"/>
                </a:solidFill>
                <a:latin typeface="+mj-lt"/>
              </a:rPr>
              <a:t>6 meses </a:t>
            </a:r>
            <a:r>
              <a:rPr lang="es-ES" sz="1200" b="1" dirty="0" smtClean="0">
                <a:solidFill>
                  <a:schemeClr val="accent1"/>
                </a:solidFill>
                <a:latin typeface="+mj-lt"/>
              </a:rPr>
              <a:t>después (4) </a:t>
            </a:r>
            <a:endParaRPr lang="es-ES" sz="1200" b="1" dirty="0">
              <a:solidFill>
                <a:schemeClr val="accent1"/>
              </a:solidFill>
              <a:latin typeface="+mj-lt"/>
            </a:endParaRPr>
          </a:p>
        </p:txBody>
      </p:sp>
      <p:cxnSp>
        <p:nvCxnSpPr>
          <p:cNvPr id="31" name="Conector angular 30"/>
          <p:cNvCxnSpPr>
            <a:stCxn id="22" idx="2"/>
            <a:endCxn id="30" idx="0"/>
          </p:cNvCxnSpPr>
          <p:nvPr/>
        </p:nvCxnSpPr>
        <p:spPr>
          <a:xfrm rot="16200000" flipH="1">
            <a:off x="6199792" y="3080205"/>
            <a:ext cx="458940" cy="11337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21" idx="2"/>
            <a:endCxn id="59" idx="0"/>
          </p:cNvCxnSpPr>
          <p:nvPr/>
        </p:nvCxnSpPr>
        <p:spPr>
          <a:xfrm>
            <a:off x="9406534" y="3158560"/>
            <a:ext cx="14102" cy="44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ángulo redondeado 32"/>
          <p:cNvSpPr/>
          <p:nvPr/>
        </p:nvSpPr>
        <p:spPr>
          <a:xfrm>
            <a:off x="7749381" y="4685345"/>
            <a:ext cx="2316163" cy="110616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bg1"/>
                </a:solidFill>
                <a:effectLst>
                  <a:outerShdw blurRad="38100" dist="38100" dir="2700000" algn="tl">
                    <a:srgbClr val="000000">
                      <a:alpha val="43137"/>
                    </a:srgbClr>
                  </a:outerShdw>
                </a:effectLst>
                <a:latin typeface="+mj-lt"/>
              </a:rPr>
              <a:t>Infección crónica  VHC</a:t>
            </a:r>
            <a:r>
              <a:rPr lang="es-ES" sz="1600" dirty="0">
                <a:solidFill>
                  <a:schemeClr val="bg1"/>
                </a:solidFill>
                <a:effectLst>
                  <a:outerShdw blurRad="38100" dist="38100" dir="2700000" algn="tl">
                    <a:srgbClr val="000000">
                      <a:alpha val="43137"/>
                    </a:srgbClr>
                  </a:outerShdw>
                </a:effectLst>
                <a:latin typeface="+mj-lt"/>
              </a:rPr>
              <a:t>:</a:t>
            </a:r>
          </a:p>
          <a:p>
            <a:pPr algn="ctr" fontAlgn="auto">
              <a:spcBef>
                <a:spcPts val="0"/>
              </a:spcBef>
              <a:spcAft>
                <a:spcPts val="0"/>
              </a:spcAft>
              <a:defRPr/>
            </a:pPr>
            <a:r>
              <a:rPr lang="es-ES" sz="1200" b="1" dirty="0">
                <a:solidFill>
                  <a:schemeClr val="bg1"/>
                </a:solidFill>
                <a:effectLst>
                  <a:outerShdw blurRad="38100" dist="38100" dir="2700000" algn="tl">
                    <a:srgbClr val="000000">
                      <a:alpha val="43137"/>
                    </a:srgbClr>
                  </a:outerShdw>
                </a:effectLst>
                <a:latin typeface="+mj-lt"/>
              </a:rPr>
              <a:t>Valorar tratamiento antiviral</a:t>
            </a:r>
            <a:r>
              <a:rPr lang="es-ES" sz="1200" dirty="0">
                <a:solidFill>
                  <a:schemeClr val="bg1"/>
                </a:solidFill>
                <a:effectLst>
                  <a:outerShdw blurRad="38100" dist="38100" dir="2700000" algn="tl">
                    <a:srgbClr val="000000">
                      <a:alpha val="43137"/>
                    </a:srgbClr>
                  </a:outerShdw>
                </a:effectLst>
                <a:latin typeface="+mj-lt"/>
              </a:rPr>
              <a:t>:</a:t>
            </a:r>
          </a:p>
          <a:p>
            <a:pPr algn="ctr" fontAlgn="auto">
              <a:spcBef>
                <a:spcPts val="0"/>
              </a:spcBef>
              <a:spcAft>
                <a:spcPts val="0"/>
              </a:spcAft>
              <a:defRPr/>
            </a:pPr>
            <a:r>
              <a:rPr lang="es-ES" sz="1200" dirty="0">
                <a:solidFill>
                  <a:schemeClr val="bg1"/>
                </a:solidFill>
                <a:latin typeface="+mj-lt"/>
              </a:rPr>
              <a:t>Determinar varga viral</a:t>
            </a:r>
          </a:p>
          <a:p>
            <a:pPr algn="ctr" fontAlgn="auto">
              <a:spcBef>
                <a:spcPts val="0"/>
              </a:spcBef>
              <a:spcAft>
                <a:spcPts val="0"/>
              </a:spcAft>
              <a:defRPr/>
            </a:pPr>
            <a:r>
              <a:rPr lang="es-ES" sz="1200" dirty="0" err="1">
                <a:solidFill>
                  <a:schemeClr val="bg1"/>
                </a:solidFill>
                <a:latin typeface="+mj-lt"/>
              </a:rPr>
              <a:t>Genotipado</a:t>
            </a:r>
            <a:endParaRPr lang="es-ES" sz="1200" dirty="0">
              <a:solidFill>
                <a:schemeClr val="bg1"/>
              </a:solidFill>
              <a:latin typeface="+mj-lt"/>
            </a:endParaRPr>
          </a:p>
          <a:p>
            <a:pPr algn="ctr" fontAlgn="auto">
              <a:spcBef>
                <a:spcPts val="0"/>
              </a:spcBef>
              <a:spcAft>
                <a:spcPts val="0"/>
              </a:spcAft>
              <a:defRPr/>
            </a:pPr>
            <a:r>
              <a:rPr lang="es-ES" sz="1200" dirty="0">
                <a:solidFill>
                  <a:schemeClr val="bg1"/>
                </a:solidFill>
                <a:latin typeface="+mj-lt"/>
              </a:rPr>
              <a:t>Determina grado de fibrosis</a:t>
            </a:r>
          </a:p>
        </p:txBody>
      </p:sp>
      <p:cxnSp>
        <p:nvCxnSpPr>
          <p:cNvPr id="34" name="Conector angular 33"/>
          <p:cNvCxnSpPr>
            <a:stCxn id="30" idx="2"/>
            <a:endCxn id="33" idx="0"/>
          </p:cNvCxnSpPr>
          <p:nvPr/>
        </p:nvCxnSpPr>
        <p:spPr>
          <a:xfrm rot="16200000" flipH="1">
            <a:off x="7763279" y="3541160"/>
            <a:ext cx="377019" cy="1911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30" idx="2"/>
            <a:endCxn id="27" idx="2"/>
          </p:cNvCxnSpPr>
          <p:nvPr/>
        </p:nvCxnSpPr>
        <p:spPr>
          <a:xfrm rot="5400000">
            <a:off x="5812668" y="3137949"/>
            <a:ext cx="13069" cy="2353823"/>
          </a:xfrm>
          <a:prstGeom prst="bentConnector3">
            <a:avLst>
              <a:gd name="adj1" fmla="val 1849177"/>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6038850" y="3429001"/>
            <a:ext cx="342900" cy="276225"/>
          </a:xfrm>
          <a:prstGeom prst="rect">
            <a:avLst/>
          </a:prstGeom>
          <a:noFill/>
        </p:spPr>
        <p:txBody>
          <a:bodyPr anchor="ctr">
            <a:spAutoFit/>
          </a:bodyPr>
          <a:lstStyle/>
          <a:p>
            <a:pPr algn="ctr" fontAlgn="auto">
              <a:spcBef>
                <a:spcPts val="0"/>
              </a:spcBef>
              <a:spcAft>
                <a:spcPts val="0"/>
              </a:spcAft>
              <a:defRPr/>
            </a:pPr>
            <a:r>
              <a:rPr lang="es-ES" sz="1200" b="1" dirty="0">
                <a:solidFill>
                  <a:schemeClr val="tx2"/>
                </a:solidFill>
                <a:effectLst>
                  <a:outerShdw blurRad="38100" dist="38100" dir="2700000" algn="tl">
                    <a:srgbClr val="000000">
                      <a:alpha val="43137"/>
                    </a:srgbClr>
                  </a:outerShdw>
                </a:effectLst>
                <a:latin typeface="+mj-lt"/>
                <a:cs typeface="+mn-cs"/>
              </a:rPr>
              <a:t>SI</a:t>
            </a:r>
          </a:p>
        </p:txBody>
      </p:sp>
      <p:sp>
        <p:nvSpPr>
          <p:cNvPr id="37" name="Elipse 36"/>
          <p:cNvSpPr/>
          <p:nvPr/>
        </p:nvSpPr>
        <p:spPr>
          <a:xfrm>
            <a:off x="6780272" y="2399204"/>
            <a:ext cx="269875" cy="269875"/>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spcBef>
                <a:spcPts val="0"/>
              </a:spcBef>
              <a:spcAft>
                <a:spcPts val="0"/>
              </a:spcAft>
              <a:defRPr/>
            </a:pPr>
            <a:r>
              <a:rPr lang="es-ES" sz="1200" b="1" dirty="0">
                <a:effectLst>
                  <a:outerShdw blurRad="38100" dist="38100" dir="2700000" algn="tl">
                    <a:srgbClr val="000000">
                      <a:alpha val="43137"/>
                    </a:srgbClr>
                  </a:outerShdw>
                </a:effectLst>
                <a:latin typeface="+mj-lt"/>
              </a:rPr>
              <a:t>-</a:t>
            </a:r>
          </a:p>
        </p:txBody>
      </p:sp>
      <p:sp>
        <p:nvSpPr>
          <p:cNvPr id="38" name="Elipse 37"/>
          <p:cNvSpPr/>
          <p:nvPr/>
        </p:nvSpPr>
        <p:spPr>
          <a:xfrm>
            <a:off x="7613650" y="2413796"/>
            <a:ext cx="271462" cy="269875"/>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spcBef>
                <a:spcPts val="0"/>
              </a:spcBef>
              <a:spcAft>
                <a:spcPts val="0"/>
              </a:spcAft>
              <a:defRPr/>
            </a:pPr>
            <a:r>
              <a:rPr lang="es-ES" sz="1200" b="1" dirty="0">
                <a:effectLst>
                  <a:outerShdw blurRad="38100" dist="38100" dir="2700000" algn="tl">
                    <a:srgbClr val="000000">
                      <a:alpha val="43137"/>
                    </a:srgbClr>
                  </a:outerShdw>
                </a:effectLst>
                <a:latin typeface="+mj-lt"/>
              </a:rPr>
              <a:t>+</a:t>
            </a:r>
          </a:p>
        </p:txBody>
      </p:sp>
      <p:sp>
        <p:nvSpPr>
          <p:cNvPr id="39" name="Elipse 38"/>
          <p:cNvSpPr/>
          <p:nvPr/>
        </p:nvSpPr>
        <p:spPr>
          <a:xfrm>
            <a:off x="6372114" y="4365625"/>
            <a:ext cx="269875" cy="269875"/>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spcBef>
                <a:spcPts val="0"/>
              </a:spcBef>
              <a:spcAft>
                <a:spcPts val="0"/>
              </a:spcAft>
              <a:defRPr/>
            </a:pPr>
            <a:r>
              <a:rPr lang="es-ES" sz="1200" b="1" dirty="0">
                <a:latin typeface="+mj-lt"/>
              </a:rPr>
              <a:t>-</a:t>
            </a:r>
          </a:p>
        </p:txBody>
      </p:sp>
      <p:sp>
        <p:nvSpPr>
          <p:cNvPr id="40" name="Elipse 39"/>
          <p:cNvSpPr/>
          <p:nvPr/>
        </p:nvSpPr>
        <p:spPr>
          <a:xfrm>
            <a:off x="7157927" y="4399371"/>
            <a:ext cx="269875" cy="269875"/>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spcBef>
                <a:spcPts val="0"/>
              </a:spcBef>
              <a:spcAft>
                <a:spcPts val="0"/>
              </a:spcAft>
              <a:defRPr/>
            </a:pPr>
            <a:r>
              <a:rPr lang="es-ES" sz="1200" b="1" dirty="0">
                <a:latin typeface="+mj-lt"/>
              </a:rPr>
              <a:t>+</a:t>
            </a:r>
          </a:p>
        </p:txBody>
      </p:sp>
      <p:sp>
        <p:nvSpPr>
          <p:cNvPr id="119" name="Rectángulo 118"/>
          <p:cNvSpPr/>
          <p:nvPr/>
        </p:nvSpPr>
        <p:spPr>
          <a:xfrm>
            <a:off x="9234898" y="896938"/>
            <a:ext cx="2592387" cy="9239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s-ES" b="1" dirty="0">
                <a:solidFill>
                  <a:schemeClr val="accent1"/>
                </a:solidFill>
              </a:rPr>
              <a:t>Infección Crónica VHC: </a:t>
            </a:r>
            <a:r>
              <a:rPr lang="es-ES" dirty="0">
                <a:solidFill>
                  <a:schemeClr val="accent1"/>
                </a:solidFill>
              </a:rPr>
              <a:t>Persistencia de la</a:t>
            </a:r>
            <a:r>
              <a:rPr lang="es-ES" b="1" dirty="0">
                <a:solidFill>
                  <a:schemeClr val="accent1"/>
                </a:solidFill>
              </a:rPr>
              <a:t> viremia (ARN–VHC) &gt; 6 meses</a:t>
            </a:r>
            <a:endParaRPr lang="es-ES" dirty="0">
              <a:solidFill>
                <a:schemeClr val="accent1"/>
              </a:solidFill>
            </a:endParaRPr>
          </a:p>
        </p:txBody>
      </p:sp>
      <p:sp>
        <p:nvSpPr>
          <p:cNvPr id="59" name="Rombo 58"/>
          <p:cNvSpPr/>
          <p:nvPr/>
        </p:nvSpPr>
        <p:spPr>
          <a:xfrm>
            <a:off x="8102372" y="3599822"/>
            <a:ext cx="2636527" cy="668338"/>
          </a:xfrm>
          <a:prstGeom prst="diamond">
            <a:avLst/>
          </a:prstGeom>
        </p:spPr>
        <p:style>
          <a:lnRef idx="2">
            <a:schemeClr val="accent1"/>
          </a:lnRef>
          <a:fillRef idx="1">
            <a:schemeClr val="lt1"/>
          </a:fillRef>
          <a:effectRef idx="0">
            <a:schemeClr val="accent1"/>
          </a:effectRef>
          <a:fontRef idx="minor">
            <a:schemeClr val="dk1"/>
          </a:fontRef>
        </p:style>
        <p:txBody>
          <a:bodyPr lIns="27000" tIns="27000" rIns="27000" bIns="27000" anchor="ctr"/>
          <a:lstStyle/>
          <a:p>
            <a:pPr algn="ctr" fontAlgn="auto">
              <a:spcBef>
                <a:spcPts val="0"/>
              </a:spcBef>
              <a:spcAft>
                <a:spcPts val="0"/>
              </a:spcAft>
              <a:defRPr/>
            </a:pPr>
            <a:r>
              <a:rPr lang="es-ES" sz="1200" b="1" dirty="0" smtClean="0">
                <a:solidFill>
                  <a:schemeClr val="accent1"/>
                </a:solidFill>
                <a:latin typeface="+mj-lt"/>
              </a:rPr>
              <a:t>¿&gt; 6 meses desde la práctica de riesgo?</a:t>
            </a:r>
            <a:endParaRPr lang="es-ES" sz="1200" b="1" dirty="0">
              <a:solidFill>
                <a:schemeClr val="accent1"/>
              </a:solidFill>
              <a:latin typeface="+mj-lt"/>
            </a:endParaRPr>
          </a:p>
        </p:txBody>
      </p:sp>
      <p:cxnSp>
        <p:nvCxnSpPr>
          <p:cNvPr id="91" name="Conector angular 90"/>
          <p:cNvCxnSpPr>
            <a:stCxn id="59" idx="2"/>
            <a:endCxn id="33" idx="0"/>
          </p:cNvCxnSpPr>
          <p:nvPr/>
        </p:nvCxnSpPr>
        <p:spPr>
          <a:xfrm rot="5400000">
            <a:off x="8955458" y="4220166"/>
            <a:ext cx="417185" cy="5131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CuadroTexto 99"/>
          <p:cNvSpPr txBox="1"/>
          <p:nvPr/>
        </p:nvSpPr>
        <p:spPr>
          <a:xfrm>
            <a:off x="8920733" y="4220610"/>
            <a:ext cx="342900" cy="276225"/>
          </a:xfrm>
          <a:prstGeom prst="rect">
            <a:avLst/>
          </a:prstGeom>
          <a:noFill/>
        </p:spPr>
        <p:txBody>
          <a:bodyPr anchor="ctr">
            <a:spAutoFit/>
          </a:bodyPr>
          <a:lstStyle/>
          <a:p>
            <a:pPr algn="ctr" fontAlgn="auto">
              <a:spcBef>
                <a:spcPts val="0"/>
              </a:spcBef>
              <a:spcAft>
                <a:spcPts val="0"/>
              </a:spcAft>
              <a:defRPr/>
            </a:pPr>
            <a:r>
              <a:rPr lang="es-ES" sz="1200" b="1" dirty="0">
                <a:solidFill>
                  <a:schemeClr val="tx2"/>
                </a:solidFill>
                <a:effectLst>
                  <a:outerShdw blurRad="38100" dist="38100" dir="2700000" algn="tl">
                    <a:srgbClr val="000000">
                      <a:alpha val="43137"/>
                    </a:srgbClr>
                  </a:outerShdw>
                </a:effectLst>
                <a:latin typeface="+mj-lt"/>
                <a:cs typeface="+mn-cs"/>
              </a:rPr>
              <a:t>SI</a:t>
            </a:r>
          </a:p>
        </p:txBody>
      </p:sp>
      <p:sp>
        <p:nvSpPr>
          <p:cNvPr id="101" name="Rectángulo redondeado 100"/>
          <p:cNvSpPr/>
          <p:nvPr/>
        </p:nvSpPr>
        <p:spPr>
          <a:xfrm>
            <a:off x="10142893" y="4685345"/>
            <a:ext cx="1959669" cy="110616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bg1"/>
                </a:solidFill>
                <a:latin typeface="+mj-lt"/>
              </a:rPr>
              <a:t>Infección </a:t>
            </a:r>
            <a:r>
              <a:rPr lang="es-ES" sz="1200" b="1" dirty="0" smtClean="0">
                <a:solidFill>
                  <a:schemeClr val="bg1"/>
                </a:solidFill>
                <a:latin typeface="+mj-lt"/>
              </a:rPr>
              <a:t>aguda  </a:t>
            </a:r>
            <a:r>
              <a:rPr lang="es-ES" sz="1200" b="1" dirty="0">
                <a:solidFill>
                  <a:schemeClr val="bg1"/>
                </a:solidFill>
                <a:latin typeface="+mj-lt"/>
              </a:rPr>
              <a:t>VHC</a:t>
            </a:r>
            <a:r>
              <a:rPr lang="es-ES" sz="1200" dirty="0">
                <a:solidFill>
                  <a:schemeClr val="bg1"/>
                </a:solidFill>
                <a:latin typeface="+mj-lt"/>
              </a:rPr>
              <a:t>:</a:t>
            </a:r>
          </a:p>
          <a:p>
            <a:pPr algn="ctr" fontAlgn="auto">
              <a:spcBef>
                <a:spcPts val="0"/>
              </a:spcBef>
              <a:spcAft>
                <a:spcPts val="0"/>
              </a:spcAft>
              <a:defRPr/>
            </a:pPr>
            <a:r>
              <a:rPr lang="es-ES" sz="1200" dirty="0" smtClean="0">
                <a:solidFill>
                  <a:schemeClr val="bg1"/>
                </a:solidFill>
                <a:latin typeface="+mj-lt"/>
              </a:rPr>
              <a:t>Seguimiento para comprobar </a:t>
            </a:r>
            <a:r>
              <a:rPr lang="es-ES" sz="1200" dirty="0" err="1" smtClean="0">
                <a:solidFill>
                  <a:schemeClr val="bg1"/>
                </a:solidFill>
                <a:latin typeface="+mj-lt"/>
              </a:rPr>
              <a:t>cronificación</a:t>
            </a:r>
            <a:r>
              <a:rPr lang="es-ES" sz="1200" dirty="0" smtClean="0">
                <a:solidFill>
                  <a:schemeClr val="bg1"/>
                </a:solidFill>
                <a:latin typeface="+mj-lt"/>
              </a:rPr>
              <a:t> o aclaramiento de viremia</a:t>
            </a:r>
            <a:endParaRPr lang="es-ES" sz="1200" dirty="0">
              <a:solidFill>
                <a:schemeClr val="bg1"/>
              </a:solidFill>
              <a:latin typeface="+mj-lt"/>
            </a:endParaRPr>
          </a:p>
        </p:txBody>
      </p:sp>
      <p:cxnSp>
        <p:nvCxnSpPr>
          <p:cNvPr id="99" name="Conector angular 98"/>
          <p:cNvCxnSpPr>
            <a:stCxn id="59" idx="2"/>
            <a:endCxn id="101" idx="0"/>
          </p:cNvCxnSpPr>
          <p:nvPr/>
        </p:nvCxnSpPr>
        <p:spPr>
          <a:xfrm rot="16200000" flipH="1">
            <a:off x="10063090" y="3625706"/>
            <a:ext cx="417185" cy="17020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CuadroTexto 103"/>
          <p:cNvSpPr txBox="1"/>
          <p:nvPr/>
        </p:nvSpPr>
        <p:spPr>
          <a:xfrm>
            <a:off x="9520046" y="4244385"/>
            <a:ext cx="446088" cy="276225"/>
          </a:xfrm>
          <a:prstGeom prst="rect">
            <a:avLst/>
          </a:prstGeom>
          <a:noFill/>
        </p:spPr>
        <p:txBody>
          <a:bodyPr anchor="ctr">
            <a:spAutoFit/>
          </a:bodyPr>
          <a:lstStyle/>
          <a:p>
            <a:pPr algn="ctr" fontAlgn="auto">
              <a:spcBef>
                <a:spcPts val="0"/>
              </a:spcBef>
              <a:spcAft>
                <a:spcPts val="0"/>
              </a:spcAft>
              <a:defRPr/>
            </a:pPr>
            <a:r>
              <a:rPr lang="es-ES" sz="1200" b="1" dirty="0">
                <a:solidFill>
                  <a:schemeClr val="tx2"/>
                </a:solidFill>
                <a:effectLst>
                  <a:outerShdw blurRad="38100" dist="38100" dir="2700000" algn="tl">
                    <a:srgbClr val="000000">
                      <a:alpha val="43137"/>
                    </a:srgbClr>
                  </a:outerShdw>
                </a:effectLst>
                <a:latin typeface="+mj-lt"/>
                <a:cs typeface="+mn-cs"/>
              </a:rPr>
              <a:t>NO</a:t>
            </a:r>
          </a:p>
        </p:txBody>
      </p:sp>
    </p:spTree>
    <p:extLst>
      <p:ext uri="{BB962C8B-B14F-4D97-AF65-F5344CB8AC3E}">
        <p14:creationId xmlns:p14="http://schemas.microsoft.com/office/powerpoint/2010/main" val="2153933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arn(inVertical)">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0" name="Marcador de texto 4"/>
          <p:cNvSpPr>
            <a:spLocks noGrp="1"/>
          </p:cNvSpPr>
          <p:nvPr>
            <p:ph type="body" sz="quarter" idx="13"/>
          </p:nvPr>
        </p:nvSpPr>
        <p:spPr>
          <a:xfrm>
            <a:off x="119336" y="5661248"/>
            <a:ext cx="11582443" cy="295162"/>
          </a:xfrm>
        </p:spPr>
        <p:txBody>
          <a:bodyPr/>
          <a:lstStyle/>
          <a:p>
            <a:pPr eaLnBrk="1" hangingPunct="1"/>
            <a:r>
              <a:rPr lang="es-ES" altLang="es-ES" dirty="0" smtClean="0"/>
              <a:t>AEEH, SEMERGEN, semFYC, SEMG. Consenso de recomendaciones para el diagnóstico precoz, la prevención y la atención clínica de la hepatitis C en Atención  Primaria. Madrid: </a:t>
            </a:r>
            <a:r>
              <a:rPr lang="es-ES" altLang="es-ES" dirty="0" err="1" smtClean="0"/>
              <a:t>Luzán</a:t>
            </a:r>
            <a:r>
              <a:rPr lang="es-ES" altLang="es-ES" dirty="0" smtClean="0"/>
              <a:t> 5; 2017</a:t>
            </a:r>
          </a:p>
          <a:p>
            <a:pPr eaLnBrk="1" hangingPunct="1"/>
            <a:r>
              <a:rPr lang="es-ES" altLang="es-ES" dirty="0" smtClean="0"/>
              <a:t> </a:t>
            </a:r>
          </a:p>
          <a:p>
            <a:pPr eaLnBrk="1" hangingPunct="1"/>
            <a:endParaRPr lang="es-ES" altLang="es-ES" dirty="0" smtClean="0"/>
          </a:p>
        </p:txBody>
      </p:sp>
      <p:sp>
        <p:nvSpPr>
          <p:cNvPr id="46082" name="Título 2"/>
          <p:cNvSpPr>
            <a:spLocks noGrp="1"/>
          </p:cNvSpPr>
          <p:nvPr>
            <p:ph type="title"/>
          </p:nvPr>
        </p:nvSpPr>
        <p:spPr/>
        <p:txBody>
          <a:bodyPr/>
          <a:lstStyle/>
          <a:p>
            <a:pPr eaLnBrk="1" hangingPunct="1"/>
            <a:r>
              <a:rPr lang="es-ES" altLang="es-ES" smtClean="0"/>
              <a:t>Pruebas diagnósticas en la infección crónica VHC</a:t>
            </a:r>
          </a:p>
        </p:txBody>
      </p:sp>
      <p:graphicFrame>
        <p:nvGraphicFramePr>
          <p:cNvPr id="6" name="Marcador de contenido 5"/>
          <p:cNvGraphicFramePr>
            <a:graphicFrameLocks noGrp="1"/>
          </p:cNvGraphicFramePr>
          <p:nvPr>
            <p:ph idx="4294967295"/>
            <p:extLst>
              <p:ext uri="{D42A27DB-BD31-4B8C-83A1-F6EECF244321}">
                <p14:modId xmlns:p14="http://schemas.microsoft.com/office/powerpoint/2010/main" val="36661691"/>
              </p:ext>
            </p:extLst>
          </p:nvPr>
        </p:nvGraphicFramePr>
        <p:xfrm>
          <a:off x="911424" y="764705"/>
          <a:ext cx="10405503" cy="2809777"/>
        </p:xfrm>
        <a:graphic>
          <a:graphicData uri="http://schemas.openxmlformats.org/drawingml/2006/table">
            <a:tbl>
              <a:tblPr firstRow="1" bandRow="1">
                <a:tableStyleId>{073A0DAA-6AF3-43AB-8588-CEC1D06C72B9}</a:tableStyleId>
              </a:tblPr>
              <a:tblGrid>
                <a:gridCol w="1460024"/>
                <a:gridCol w="8945479"/>
              </a:tblGrid>
              <a:tr h="346817">
                <a:tc>
                  <a:txBody>
                    <a:bodyPr/>
                    <a:lstStyle/>
                    <a:p>
                      <a:pPr algn="ctr"/>
                      <a:r>
                        <a:rPr lang="es-ES" sz="1800" dirty="0" smtClean="0"/>
                        <a:t>Pruebas (AP)</a:t>
                      </a:r>
                      <a:endParaRPr lang="es-ES" sz="1800" dirty="0"/>
                    </a:p>
                  </a:txBody>
                  <a:tcPr marL="36003" marR="36003" marT="36013" marB="36013" anchor="ctr"/>
                </a:tc>
                <a:tc>
                  <a:txBody>
                    <a:bodyPr/>
                    <a:lstStyle/>
                    <a:p>
                      <a:r>
                        <a:rPr lang="es-ES" sz="1800" dirty="0" smtClean="0"/>
                        <a:t> Utilidad</a:t>
                      </a:r>
                      <a:endParaRPr lang="es-ES" sz="1800" dirty="0"/>
                    </a:p>
                  </a:txBody>
                  <a:tcPr marL="36003" marR="36003" marT="36013" marB="36013" anchor="ctr"/>
                </a:tc>
              </a:tr>
              <a:tr h="561922">
                <a:tc>
                  <a:txBody>
                    <a:bodyPr/>
                    <a:lstStyle/>
                    <a:p>
                      <a:pPr algn="ctr"/>
                      <a:r>
                        <a:rPr lang="es-ES" sz="1600" dirty="0" smtClean="0"/>
                        <a:t>Anti-VHC</a:t>
                      </a:r>
                      <a:endParaRPr lang="es-ES" sz="1600" b="1" dirty="0">
                        <a:solidFill>
                          <a:schemeClr val="accent1"/>
                        </a:solidFill>
                      </a:endParaRPr>
                    </a:p>
                  </a:txBody>
                  <a:tcPr marL="36003" marR="36003" marT="36013" marB="36013" anchor="ctr"/>
                </a:tc>
                <a:tc>
                  <a:txBody>
                    <a:bodyPr/>
                    <a:lstStyle/>
                    <a:p>
                      <a:pPr marL="285750" indent="-285750">
                        <a:buClr>
                          <a:srgbClr val="C00000"/>
                        </a:buClr>
                        <a:buFont typeface="Wingdings" panose="05000000000000000000" pitchFamily="2" charset="2"/>
                        <a:buChar char="v"/>
                      </a:pPr>
                      <a:r>
                        <a:rPr lang="es-ES" sz="1600" dirty="0" smtClean="0"/>
                        <a:t>Infección VHC presente y activa ó  pasada y resuelta (sensibilidad y especificidad &gt; 99%)</a:t>
                      </a:r>
                      <a:endParaRPr lang="es-ES" sz="1600" baseline="0" dirty="0" smtClean="0"/>
                    </a:p>
                    <a:p>
                      <a:pPr marL="285750" indent="-285750">
                        <a:buClr>
                          <a:srgbClr val="C00000"/>
                        </a:buClr>
                        <a:buFont typeface="Wingdings" panose="05000000000000000000" pitchFamily="2" charset="2"/>
                        <a:buChar char="v"/>
                      </a:pPr>
                      <a:r>
                        <a:rPr lang="es-ES" sz="1600" baseline="0" dirty="0" smtClean="0"/>
                        <a:t>Falsos negativos: </a:t>
                      </a:r>
                      <a:r>
                        <a:rPr lang="es-ES" sz="1600" baseline="0" dirty="0" err="1" smtClean="0"/>
                        <a:t>inmunosuprimidos</a:t>
                      </a:r>
                      <a:r>
                        <a:rPr lang="es-ES" sz="1600" baseline="0" dirty="0" smtClean="0"/>
                        <a:t> o en hemodiálisis.</a:t>
                      </a:r>
                      <a:endParaRPr lang="es-ES" sz="1600" dirty="0">
                        <a:solidFill>
                          <a:schemeClr val="accent1"/>
                        </a:solidFill>
                      </a:endParaRPr>
                    </a:p>
                  </a:txBody>
                  <a:tcPr marL="36003" marR="36003" marT="36013" marB="36013" anchor="ctr"/>
                </a:tc>
              </a:tr>
              <a:tr h="1210188">
                <a:tc>
                  <a:txBody>
                    <a:bodyPr/>
                    <a:lstStyle/>
                    <a:p>
                      <a:pPr algn="ctr"/>
                      <a:r>
                        <a:rPr lang="es-ES" sz="1600" dirty="0" smtClean="0"/>
                        <a:t>ARN-VHC </a:t>
                      </a:r>
                    </a:p>
                    <a:p>
                      <a:pPr algn="ctr"/>
                      <a:r>
                        <a:rPr lang="es-ES" sz="1600" dirty="0" smtClean="0"/>
                        <a:t>y/o carga viral</a:t>
                      </a:r>
                      <a:endParaRPr lang="es-ES" sz="1600" b="1" dirty="0">
                        <a:solidFill>
                          <a:schemeClr val="accent1"/>
                        </a:solidFill>
                      </a:endParaRPr>
                    </a:p>
                  </a:txBody>
                  <a:tcPr marL="36003" marR="36003" marT="36013" marB="36013" anchor="ctr"/>
                </a:tc>
                <a:tc>
                  <a:txBody>
                    <a:bodyPr/>
                    <a:lstStyle/>
                    <a:p>
                      <a:pPr marL="285750" indent="-285750">
                        <a:buClr>
                          <a:srgbClr val="C00000"/>
                        </a:buClr>
                        <a:buFont typeface="Wingdings" panose="05000000000000000000" pitchFamily="2" charset="2"/>
                        <a:buChar char="v"/>
                      </a:pPr>
                      <a:r>
                        <a:rPr lang="es-ES" sz="1600" dirty="0" smtClean="0"/>
                        <a:t>Diagnostico de infección activa por VHC</a:t>
                      </a:r>
                      <a:r>
                        <a:rPr lang="es-ES" sz="1600" baseline="0" dirty="0" smtClean="0"/>
                        <a:t> (</a:t>
                      </a:r>
                      <a:r>
                        <a:rPr lang="es-ES" sz="1600" dirty="0" smtClean="0"/>
                        <a:t>crónica si</a:t>
                      </a:r>
                      <a:r>
                        <a:rPr lang="es-ES" sz="1600" baseline="0" dirty="0" smtClean="0"/>
                        <a:t> se detecta a los  6 mese</a:t>
                      </a:r>
                      <a:r>
                        <a:rPr lang="es-ES" sz="1600" dirty="0" smtClean="0"/>
                        <a:t>s de la infección).</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600" dirty="0" smtClean="0"/>
                        <a:t>Diagnóstico de infección en Anti-VHC [-]:</a:t>
                      </a:r>
                      <a:r>
                        <a:rPr lang="es-ES" sz="1600" baseline="0" dirty="0" smtClean="0"/>
                        <a:t> </a:t>
                      </a:r>
                      <a:r>
                        <a:rPr lang="es-ES" sz="1600" dirty="0" smtClean="0"/>
                        <a:t> “periodo de ventana” de infección aguda, </a:t>
                      </a:r>
                      <a:r>
                        <a:rPr lang="es-ES" sz="1600" dirty="0" err="1" smtClean="0"/>
                        <a:t>inmunosuprimidos</a:t>
                      </a:r>
                      <a:r>
                        <a:rPr lang="es-ES" sz="1600" dirty="0" smtClean="0"/>
                        <a:t>. </a:t>
                      </a:r>
                    </a:p>
                    <a:p>
                      <a:pPr marL="285750" indent="-285750">
                        <a:buClr>
                          <a:srgbClr val="C00000"/>
                        </a:buClr>
                        <a:buFont typeface="Wingdings" panose="05000000000000000000" pitchFamily="2" charset="2"/>
                        <a:buChar char="v"/>
                      </a:pPr>
                      <a:r>
                        <a:rPr lang="es-ES" sz="1600" dirty="0" smtClean="0"/>
                        <a:t>Diagnóstico precoz de infección perinatal en recién nacidos de madres</a:t>
                      </a:r>
                      <a:r>
                        <a:rPr lang="es-ES" sz="1600" baseline="0" dirty="0" smtClean="0"/>
                        <a:t> </a:t>
                      </a:r>
                      <a:r>
                        <a:rPr lang="es-ES" sz="1600" dirty="0" smtClean="0"/>
                        <a:t>Anti-VHC [+].</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600" baseline="0" dirty="0" smtClean="0"/>
                        <a:t>Seguimiento </a:t>
                      </a:r>
                      <a:r>
                        <a:rPr lang="es-ES" sz="1600" baseline="0" dirty="0" err="1" smtClean="0"/>
                        <a:t>postratamiento</a:t>
                      </a:r>
                      <a:r>
                        <a:rPr lang="es-ES" sz="1600" baseline="0" dirty="0" smtClean="0"/>
                        <a:t> de la infección VHC crónica (respuesta al </a:t>
                      </a:r>
                      <a:r>
                        <a:rPr lang="es-ES" sz="1600" dirty="0" smtClean="0"/>
                        <a:t> tratamiento, reinfección).</a:t>
                      </a:r>
                      <a:endParaRPr lang="es-ES" sz="1600" dirty="0" smtClean="0">
                        <a:solidFill>
                          <a:schemeClr val="accent1"/>
                        </a:solidFill>
                      </a:endParaRPr>
                    </a:p>
                  </a:txBody>
                  <a:tcPr marL="36003" marR="36003" marT="36013" marB="36013" anchor="ctr"/>
                </a:tc>
              </a:tr>
              <a:tr h="690850">
                <a:tc>
                  <a:txBody>
                    <a:bodyPr/>
                    <a:lstStyle/>
                    <a:p>
                      <a:pPr algn="ctr"/>
                      <a:r>
                        <a:rPr lang="es-ES" sz="1600" dirty="0" smtClean="0"/>
                        <a:t>Serología VHB,VIH</a:t>
                      </a:r>
                      <a:endParaRPr lang="es-ES" sz="1600" b="1" dirty="0">
                        <a:solidFill>
                          <a:schemeClr val="accent1"/>
                        </a:solidFill>
                      </a:endParaRPr>
                    </a:p>
                  </a:txBody>
                  <a:tcPr marL="36003" marR="36003" marT="36013" marB="36013" anchor="ctr"/>
                </a:tc>
                <a:tc>
                  <a:txBody>
                    <a:bodyPr/>
                    <a:lstStyle/>
                    <a:p>
                      <a:pPr marL="285750" indent="-285750">
                        <a:buClr>
                          <a:srgbClr val="C00000"/>
                        </a:buClr>
                        <a:buFont typeface="Wingdings" panose="05000000000000000000" pitchFamily="2" charset="2"/>
                        <a:buChar char="v"/>
                      </a:pPr>
                      <a:r>
                        <a:rPr lang="es-ES" sz="1600" baseline="0" dirty="0" smtClean="0"/>
                        <a:t>VHB y VIH: Sospecha de </a:t>
                      </a:r>
                      <a:r>
                        <a:rPr lang="es-ES" sz="1600" dirty="0" err="1" smtClean="0"/>
                        <a:t>coinfección</a:t>
                      </a:r>
                      <a:r>
                        <a:rPr lang="es-ES" sz="1600" dirty="0" smtClean="0"/>
                        <a:t>.</a:t>
                      </a:r>
                    </a:p>
                    <a:p>
                      <a:pPr marL="285750" indent="-285750">
                        <a:buClr>
                          <a:srgbClr val="C00000"/>
                        </a:buClr>
                        <a:buFont typeface="Wingdings" panose="05000000000000000000" pitchFamily="2" charset="2"/>
                        <a:buChar char="v"/>
                      </a:pPr>
                      <a:r>
                        <a:rPr lang="es-ES" sz="1600" dirty="0" smtClean="0">
                          <a:solidFill>
                            <a:srgbClr val="4F81BD"/>
                          </a:solidFill>
                        </a:rPr>
                        <a:t>VHB: antes del inicio</a:t>
                      </a:r>
                      <a:r>
                        <a:rPr lang="es-ES" sz="1600" baseline="0" dirty="0" smtClean="0">
                          <a:solidFill>
                            <a:srgbClr val="4F81BD"/>
                          </a:solidFill>
                        </a:rPr>
                        <a:t> del tratamiento con AAD en todos los pacientes candidatos a este tratamiento.</a:t>
                      </a:r>
                      <a:endParaRPr lang="es-ES" sz="1600" dirty="0">
                        <a:solidFill>
                          <a:srgbClr val="4F81BD"/>
                        </a:solidFill>
                      </a:endParaRPr>
                    </a:p>
                  </a:txBody>
                  <a:tcPr marL="36003" marR="36003" marT="36013" marB="36013" anchor="ctr"/>
                </a:tc>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595552311"/>
              </p:ext>
            </p:extLst>
          </p:nvPr>
        </p:nvGraphicFramePr>
        <p:xfrm>
          <a:off x="911424" y="3645024"/>
          <a:ext cx="10405502" cy="1899273"/>
        </p:xfrm>
        <a:graphic>
          <a:graphicData uri="http://schemas.openxmlformats.org/drawingml/2006/table">
            <a:tbl>
              <a:tblPr firstRow="1" bandRow="1">
                <a:tableStyleId>{073A0DAA-6AF3-43AB-8588-CEC1D06C72B9}</a:tableStyleId>
              </a:tblPr>
              <a:tblGrid>
                <a:gridCol w="1638843"/>
                <a:gridCol w="8766659"/>
              </a:tblGrid>
              <a:tr h="302112">
                <a:tc gridSpan="2">
                  <a:txBody>
                    <a:bodyPr/>
                    <a:lstStyle/>
                    <a:p>
                      <a:pPr marL="0" indent="0" algn="l">
                        <a:buClr>
                          <a:srgbClr val="C00000"/>
                        </a:buClr>
                        <a:buFontTx/>
                        <a:buNone/>
                      </a:pPr>
                      <a:r>
                        <a:rPr lang="es-ES" sz="1800" dirty="0" smtClean="0"/>
                        <a:t>Pruebas  para estatificación y </a:t>
                      </a:r>
                      <a:r>
                        <a:rPr lang="es-ES" sz="1800" dirty="0" err="1" smtClean="0"/>
                        <a:t>genotipado</a:t>
                      </a:r>
                      <a:r>
                        <a:rPr lang="es-ES" sz="1800" dirty="0" smtClean="0"/>
                        <a:t> (Atención hospitalaria)</a:t>
                      </a:r>
                      <a:endParaRPr lang="es-ES" sz="1800" b="1" dirty="0">
                        <a:solidFill>
                          <a:schemeClr val="bg1"/>
                        </a:solidFill>
                      </a:endParaRPr>
                    </a:p>
                  </a:txBody>
                  <a:tcPr marL="36003" marR="36003" marT="35991" marB="35991" anchor="ctr"/>
                </a:tc>
                <a:tc hMerge="1">
                  <a:txBody>
                    <a:bodyPr/>
                    <a:lstStyle/>
                    <a:p>
                      <a:endParaRPr lang="es-ES" sz="1600" dirty="0"/>
                    </a:p>
                  </a:txBody>
                  <a:tcPr marL="36000" marR="36000" marT="36000" marB="36000" anchor="ctr"/>
                </a:tc>
              </a:tr>
              <a:tr h="303620">
                <a:tc>
                  <a:txBody>
                    <a:bodyPr/>
                    <a:lstStyle/>
                    <a:p>
                      <a:pPr algn="ctr"/>
                      <a:r>
                        <a:rPr lang="es-ES" sz="1600" dirty="0" err="1" smtClean="0"/>
                        <a:t>Genotipado</a:t>
                      </a:r>
                      <a:endParaRPr lang="es-ES" sz="1600" b="1" dirty="0">
                        <a:solidFill>
                          <a:schemeClr val="accent1"/>
                        </a:solidFill>
                      </a:endParaRPr>
                    </a:p>
                  </a:txBody>
                  <a:tcPr marL="36003" marR="36003" marT="35991" marB="35991" anchor="ctr"/>
                </a:tc>
                <a:tc>
                  <a:txBody>
                    <a:bodyPr/>
                    <a:lstStyle/>
                    <a:p>
                      <a:pPr marL="285750" indent="-285750">
                        <a:buClr>
                          <a:srgbClr val="C00000"/>
                        </a:buClr>
                        <a:buFont typeface="Wingdings" panose="05000000000000000000" pitchFamily="2" charset="2"/>
                        <a:buChar char="v"/>
                      </a:pPr>
                      <a:r>
                        <a:rPr lang="es-ES" sz="1600" dirty="0" smtClean="0"/>
                        <a:t>Clave para seleccionar el régimen de tratamiento antiviral más apropiado.</a:t>
                      </a:r>
                      <a:endParaRPr lang="es-ES" sz="1600" dirty="0">
                        <a:solidFill>
                          <a:schemeClr val="accent1"/>
                        </a:solidFill>
                      </a:endParaRPr>
                    </a:p>
                  </a:txBody>
                  <a:tcPr marL="36003" marR="36003" marT="35991" marB="35991" anchor="ctr"/>
                </a:tc>
              </a:tr>
              <a:tr h="1237149">
                <a:tc>
                  <a:txBody>
                    <a:bodyPr/>
                    <a:lstStyle/>
                    <a:p>
                      <a:pPr algn="ctr"/>
                      <a:r>
                        <a:rPr lang="es-ES" sz="1600" dirty="0" smtClean="0"/>
                        <a:t>Estadiaje</a:t>
                      </a:r>
                      <a:r>
                        <a:rPr lang="es-ES" sz="1600" baseline="0" dirty="0" smtClean="0"/>
                        <a:t> daño hepático</a:t>
                      </a:r>
                      <a:endParaRPr lang="es-ES" sz="1600" b="1" dirty="0">
                        <a:solidFill>
                          <a:schemeClr val="accent1"/>
                        </a:solidFill>
                      </a:endParaRPr>
                    </a:p>
                  </a:txBody>
                  <a:tcPr marL="36003" marR="36003" marT="35991" marB="35991" anchor="ctr"/>
                </a:tc>
                <a:tc>
                  <a:txBody>
                    <a:bodyPr/>
                    <a:lstStyle/>
                    <a:p>
                      <a:pPr marL="285750" indent="-285750">
                        <a:buClr>
                          <a:srgbClr val="C00000"/>
                        </a:buClr>
                        <a:buFont typeface="Wingdings" panose="05000000000000000000" pitchFamily="2" charset="2"/>
                        <a:buChar char="v"/>
                      </a:pPr>
                      <a:r>
                        <a:rPr lang="es-ES" sz="1600" dirty="0" smtClean="0"/>
                        <a:t>Técnicas no invasivas:</a:t>
                      </a:r>
                    </a:p>
                    <a:p>
                      <a:pPr marL="742950" lvl="1" indent="-285750">
                        <a:buClr>
                          <a:srgbClr val="C00000"/>
                        </a:buClr>
                        <a:buFont typeface="Wingdings" panose="05000000000000000000" pitchFamily="2" charset="2"/>
                        <a:buChar char="ü"/>
                      </a:pPr>
                      <a:r>
                        <a:rPr lang="es-ES" sz="1600" dirty="0" err="1" smtClean="0"/>
                        <a:t>Elastografía</a:t>
                      </a:r>
                      <a:r>
                        <a:rPr lang="es-ES" sz="1600" dirty="0" smtClean="0"/>
                        <a:t> de transición: fibrosis</a:t>
                      </a:r>
                      <a:r>
                        <a:rPr lang="es-ES" sz="1600" baseline="0" dirty="0" smtClean="0"/>
                        <a:t> baja</a:t>
                      </a:r>
                      <a:r>
                        <a:rPr lang="es-ES" sz="1600" dirty="0" smtClean="0"/>
                        <a:t> (F0-F1),  moderada (F2), avanzada (F3) y cirrosis (F4).</a:t>
                      </a:r>
                    </a:p>
                    <a:p>
                      <a:pPr marL="742950" lvl="1" indent="-285750">
                        <a:buClr>
                          <a:srgbClr val="C00000"/>
                        </a:buClr>
                        <a:buFont typeface="Wingdings" panose="05000000000000000000" pitchFamily="2" charset="2"/>
                        <a:buChar char="ü"/>
                      </a:pPr>
                      <a:r>
                        <a:rPr lang="es-ES" sz="1600" dirty="0" smtClean="0"/>
                        <a:t>Marcadores/índices</a:t>
                      </a:r>
                      <a:r>
                        <a:rPr lang="es-ES" sz="1600" baseline="0" dirty="0" smtClean="0"/>
                        <a:t> clínicos.</a:t>
                      </a:r>
                      <a:endParaRPr lang="es-ES" sz="1600" dirty="0" smtClean="0"/>
                    </a:p>
                    <a:p>
                      <a:pPr marL="285750" indent="-285750">
                        <a:buClr>
                          <a:srgbClr val="C00000"/>
                        </a:buClr>
                        <a:buFont typeface="Wingdings" panose="05000000000000000000" pitchFamily="2" charset="2"/>
                        <a:buChar char="v"/>
                      </a:pPr>
                      <a:r>
                        <a:rPr lang="es-ES" sz="1600" dirty="0" smtClean="0"/>
                        <a:t>Técnicas invasivas</a:t>
                      </a:r>
                      <a:r>
                        <a:rPr lang="es-ES" sz="1600" baseline="0" dirty="0" smtClean="0"/>
                        <a:t> </a:t>
                      </a:r>
                      <a:r>
                        <a:rPr lang="es-ES" sz="1600" dirty="0" smtClean="0"/>
                        <a:t>(biopsia): reservado sospecha de enfermedades concomitantes o casos</a:t>
                      </a:r>
                      <a:r>
                        <a:rPr lang="es-ES" sz="1600" baseline="0" dirty="0" smtClean="0"/>
                        <a:t> dudosos.</a:t>
                      </a:r>
                      <a:endParaRPr lang="es-ES" sz="1600" dirty="0">
                        <a:solidFill>
                          <a:schemeClr val="accent1"/>
                        </a:solidFill>
                      </a:endParaRPr>
                    </a:p>
                  </a:txBody>
                  <a:tcPr marL="36003" marR="36003" marT="35991" marB="35991" anchor="ctr"/>
                </a:tc>
              </a:tr>
            </a:tbl>
          </a:graphicData>
        </a:graphic>
      </p:graphicFrame>
    </p:spTree>
    <p:extLst>
      <p:ext uri="{BB962C8B-B14F-4D97-AF65-F5344CB8AC3E}">
        <p14:creationId xmlns:p14="http://schemas.microsoft.com/office/powerpoint/2010/main" val="785939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sz="quarter" idx="13"/>
          </p:nvPr>
        </p:nvSpPr>
        <p:spPr>
          <a:xfrm>
            <a:off x="335360" y="836712"/>
            <a:ext cx="11593288" cy="1152128"/>
          </a:xfrm>
        </p:spPr>
        <p:style>
          <a:lnRef idx="3">
            <a:schemeClr val="lt1"/>
          </a:lnRef>
          <a:fillRef idx="1">
            <a:schemeClr val="accent1"/>
          </a:fillRef>
          <a:effectRef idx="1">
            <a:schemeClr val="accent1"/>
          </a:effectRef>
          <a:fontRef idx="minor">
            <a:schemeClr val="lt1"/>
          </a:fontRef>
        </p:style>
        <p:txBody>
          <a:bodyPr rtlCol="0">
            <a:noAutofit/>
          </a:bodyPr>
          <a:lstStyle/>
          <a:p>
            <a:pPr algn="l" eaLnBrk="1" fontAlgn="auto" hangingPunct="1">
              <a:spcAft>
                <a:spcPts val="0"/>
              </a:spcAft>
              <a:buClr>
                <a:schemeClr val="tx2"/>
              </a:buClr>
              <a:buFont typeface="Wingdings" panose="05000000000000000000" pitchFamily="2" charset="2"/>
              <a:buChar char="v"/>
              <a:defRPr/>
            </a:pPr>
            <a:r>
              <a:rPr lang="es-ES" sz="2000" dirty="0">
                <a:solidFill>
                  <a:schemeClr val="bg1"/>
                </a:solidFill>
                <a:latin typeface="+mj-lt"/>
              </a:rPr>
              <a:t>Basados en parámetros analíticos convencionales, sencillos y fáciles de aplicar</a:t>
            </a:r>
          </a:p>
          <a:p>
            <a:pPr algn="l" eaLnBrk="1" fontAlgn="auto" hangingPunct="1">
              <a:spcAft>
                <a:spcPts val="0"/>
              </a:spcAft>
              <a:buClr>
                <a:schemeClr val="tx2"/>
              </a:buClr>
              <a:buFont typeface="Wingdings" panose="05000000000000000000" pitchFamily="2" charset="2"/>
              <a:buChar char="v"/>
              <a:defRPr/>
            </a:pPr>
            <a:r>
              <a:rPr lang="es-ES" sz="2000" b="1" dirty="0">
                <a:solidFill>
                  <a:schemeClr val="bg1"/>
                </a:solidFill>
                <a:latin typeface="+mj-lt"/>
              </a:rPr>
              <a:t>Para realizar una primera aproximación al grado de fibrosis hepática en AP </a:t>
            </a:r>
            <a:endParaRPr lang="es-ES" sz="2000" dirty="0">
              <a:solidFill>
                <a:schemeClr val="bg1"/>
              </a:solidFill>
              <a:latin typeface="+mj-lt"/>
            </a:endParaRPr>
          </a:p>
          <a:p>
            <a:pPr algn="l" eaLnBrk="1" fontAlgn="auto" hangingPunct="1">
              <a:spcAft>
                <a:spcPts val="0"/>
              </a:spcAft>
              <a:buClr>
                <a:schemeClr val="tx2"/>
              </a:buClr>
              <a:buFont typeface="Wingdings" panose="05000000000000000000" pitchFamily="2" charset="2"/>
              <a:buChar char="v"/>
              <a:defRPr/>
            </a:pPr>
            <a:r>
              <a:rPr lang="es-ES" sz="2000" dirty="0">
                <a:solidFill>
                  <a:schemeClr val="bg1"/>
                </a:solidFill>
                <a:latin typeface="+mj-lt"/>
              </a:rPr>
              <a:t>Los más utilizados: </a:t>
            </a:r>
            <a:r>
              <a:rPr lang="es-ES" sz="2000" b="1" dirty="0">
                <a:solidFill>
                  <a:schemeClr val="bg1"/>
                </a:solidFill>
                <a:latin typeface="+mj-lt"/>
              </a:rPr>
              <a:t>APRI, índice de </a:t>
            </a:r>
            <a:r>
              <a:rPr lang="es-ES" sz="2000" b="1" dirty="0" err="1">
                <a:solidFill>
                  <a:schemeClr val="bg1"/>
                </a:solidFill>
                <a:latin typeface="+mj-lt"/>
              </a:rPr>
              <a:t>Forns</a:t>
            </a:r>
            <a:r>
              <a:rPr lang="es-ES" sz="2000" b="1" dirty="0">
                <a:solidFill>
                  <a:schemeClr val="bg1"/>
                </a:solidFill>
                <a:latin typeface="+mj-lt"/>
              </a:rPr>
              <a:t>,  FIB-4</a:t>
            </a:r>
            <a:endParaRPr lang="es-ES" sz="2000" dirty="0">
              <a:solidFill>
                <a:schemeClr val="bg1"/>
              </a:solidFill>
              <a:latin typeface="+mj-lt"/>
            </a:endParaRPr>
          </a:p>
        </p:txBody>
      </p:sp>
      <p:sp>
        <p:nvSpPr>
          <p:cNvPr id="48130" name="Título 1"/>
          <p:cNvSpPr>
            <a:spLocks noGrp="1"/>
          </p:cNvSpPr>
          <p:nvPr>
            <p:ph type="title"/>
          </p:nvPr>
        </p:nvSpPr>
        <p:spPr/>
        <p:txBody>
          <a:bodyPr/>
          <a:lstStyle/>
          <a:p>
            <a:pPr eaLnBrk="1" hangingPunct="1"/>
            <a:r>
              <a:rPr lang="es-ES" altLang="es-ES" dirty="0" smtClean="0"/>
              <a:t>Índices clínicos para valorar riesgo de fibrosis</a:t>
            </a:r>
          </a:p>
        </p:txBody>
      </p:sp>
      <p:pic>
        <p:nvPicPr>
          <p:cNvPr id="48133"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56" y="2078186"/>
            <a:ext cx="33242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2931" y="2081361"/>
            <a:ext cx="30575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5630" y="2081360"/>
            <a:ext cx="26860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396239" y="2405855"/>
            <a:ext cx="6383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fontAlgn="auto" hangingPunct="1">
              <a:spcAft>
                <a:spcPts val="0"/>
              </a:spcAft>
              <a:buClr>
                <a:schemeClr val="tx2"/>
              </a:buClr>
              <a:defRPr/>
            </a:pPr>
            <a:r>
              <a:rPr lang="es-ES" b="1" dirty="0" smtClean="0">
                <a:solidFill>
                  <a:schemeClr val="tx2"/>
                </a:solidFill>
              </a:rPr>
              <a:t>APRI</a:t>
            </a:r>
            <a:endParaRPr lang="es-ES" dirty="0">
              <a:solidFill>
                <a:schemeClr val="tx2"/>
              </a:solidFill>
            </a:endParaRPr>
          </a:p>
        </p:txBody>
      </p:sp>
      <p:sp>
        <p:nvSpPr>
          <p:cNvPr id="10" name="Rectángulo 9"/>
          <p:cNvSpPr/>
          <p:nvPr/>
        </p:nvSpPr>
        <p:spPr>
          <a:xfrm>
            <a:off x="4720464" y="2333847"/>
            <a:ext cx="162294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fontAlgn="auto" hangingPunct="1">
              <a:spcAft>
                <a:spcPts val="0"/>
              </a:spcAft>
              <a:buClr>
                <a:schemeClr val="tx2"/>
              </a:buClr>
              <a:defRPr/>
            </a:pPr>
            <a:r>
              <a:rPr lang="es-ES" b="1" dirty="0" smtClean="0">
                <a:solidFill>
                  <a:schemeClr val="tx2"/>
                </a:solidFill>
              </a:rPr>
              <a:t>índice </a:t>
            </a:r>
            <a:r>
              <a:rPr lang="es-ES" b="1" dirty="0">
                <a:solidFill>
                  <a:schemeClr val="tx2"/>
                </a:solidFill>
              </a:rPr>
              <a:t>de </a:t>
            </a:r>
            <a:r>
              <a:rPr lang="es-ES" b="1" dirty="0" err="1" smtClean="0">
                <a:solidFill>
                  <a:schemeClr val="tx2"/>
                </a:solidFill>
              </a:rPr>
              <a:t>Forns</a:t>
            </a:r>
            <a:endParaRPr lang="es-ES" dirty="0">
              <a:solidFill>
                <a:schemeClr val="tx2"/>
              </a:solidFill>
            </a:endParaRPr>
          </a:p>
        </p:txBody>
      </p:sp>
      <p:sp>
        <p:nvSpPr>
          <p:cNvPr id="11" name="Rectángulo 10"/>
          <p:cNvSpPr/>
          <p:nvPr/>
        </p:nvSpPr>
        <p:spPr>
          <a:xfrm>
            <a:off x="7301680" y="2333847"/>
            <a:ext cx="66877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fontAlgn="auto" hangingPunct="1">
              <a:spcAft>
                <a:spcPts val="0"/>
              </a:spcAft>
              <a:buClr>
                <a:schemeClr val="tx2"/>
              </a:buClr>
              <a:defRPr/>
            </a:pPr>
            <a:r>
              <a:rPr lang="es-ES" b="1" dirty="0" smtClean="0">
                <a:solidFill>
                  <a:schemeClr val="tx2"/>
                </a:solidFill>
              </a:rPr>
              <a:t>FIB-4</a:t>
            </a:r>
            <a:endParaRPr lang="es-ES" dirty="0">
              <a:solidFill>
                <a:schemeClr val="tx2"/>
              </a:solidFill>
            </a:endParaRPr>
          </a:p>
        </p:txBody>
      </p:sp>
    </p:spTree>
    <p:extLst>
      <p:ext uri="{BB962C8B-B14F-4D97-AF65-F5344CB8AC3E}">
        <p14:creationId xmlns:p14="http://schemas.microsoft.com/office/powerpoint/2010/main" val="318438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2"/>
          <p:cNvSpPr>
            <a:spLocks noGrp="1"/>
          </p:cNvSpPr>
          <p:nvPr>
            <p:ph type="title"/>
          </p:nvPr>
        </p:nvSpPr>
        <p:spPr/>
        <p:txBody>
          <a:bodyPr/>
          <a:lstStyle/>
          <a:p>
            <a:pPr eaLnBrk="1" hangingPunct="1"/>
            <a:r>
              <a:rPr lang="es-ES" altLang="es-ES" dirty="0" smtClean="0"/>
              <a:t>Caso clínico (I)</a:t>
            </a:r>
          </a:p>
        </p:txBody>
      </p:sp>
      <p:sp>
        <p:nvSpPr>
          <p:cNvPr id="21507" name="Marcador de contenido 3"/>
          <p:cNvSpPr>
            <a:spLocks noGrp="1"/>
          </p:cNvSpPr>
          <p:nvPr>
            <p:ph idx="1"/>
          </p:nvPr>
        </p:nvSpPr>
        <p:spPr/>
        <p:txBody>
          <a:bodyPr/>
          <a:lstStyle/>
          <a:p>
            <a:pPr eaLnBrk="1" hangingPunct="1"/>
            <a:r>
              <a:rPr lang="es-ES" altLang="es-ES" dirty="0" smtClean="0">
                <a:solidFill>
                  <a:schemeClr val="tx2"/>
                </a:solidFill>
              </a:rPr>
              <a:t>Luisa, 54 años de edad</a:t>
            </a:r>
            <a:r>
              <a:rPr lang="es-ES" altLang="es-ES" dirty="0" smtClean="0"/>
              <a:t>, acude a recoger el resultado de una analítica de control de la realizada </a:t>
            </a:r>
            <a:r>
              <a:rPr lang="es-ES" altLang="es-ES" dirty="0" smtClean="0">
                <a:solidFill>
                  <a:schemeClr val="tx2"/>
                </a:solidFill>
              </a:rPr>
              <a:t>3 meses antes </a:t>
            </a:r>
            <a:r>
              <a:rPr lang="es-ES" altLang="es-ES" dirty="0" smtClean="0"/>
              <a:t>con motivo del diagnóstico de </a:t>
            </a:r>
            <a:r>
              <a:rPr lang="es-ES" altLang="es-ES" dirty="0" smtClean="0">
                <a:solidFill>
                  <a:schemeClr val="tx2"/>
                </a:solidFill>
              </a:rPr>
              <a:t>HTA y obesidad</a:t>
            </a:r>
            <a:r>
              <a:rPr lang="es-ES" altLang="es-ES" dirty="0" smtClean="0"/>
              <a:t>.</a:t>
            </a:r>
          </a:p>
          <a:p>
            <a:pPr eaLnBrk="1" hangingPunct="1"/>
            <a:r>
              <a:rPr lang="es-ES" altLang="es-ES" dirty="0" smtClean="0"/>
              <a:t>Antecedentes personales: </a:t>
            </a:r>
          </a:p>
          <a:p>
            <a:pPr lvl="1" eaLnBrk="1" hangingPunct="1">
              <a:buSzTx/>
            </a:pPr>
            <a:r>
              <a:rPr lang="es-ES" altLang="es-ES" sz="2400" dirty="0" smtClean="0"/>
              <a:t>Obesidad grado I (IMC:33,5).</a:t>
            </a:r>
          </a:p>
          <a:p>
            <a:pPr lvl="1" eaLnBrk="1" hangingPunct="1">
              <a:buSzTx/>
            </a:pPr>
            <a:r>
              <a:rPr lang="es-ES" altLang="es-ES" sz="2400" dirty="0" smtClean="0"/>
              <a:t>Perímetro abdominal: 105 cm.</a:t>
            </a:r>
          </a:p>
          <a:p>
            <a:pPr lvl="1" eaLnBrk="1" hangingPunct="1">
              <a:buSzTx/>
            </a:pPr>
            <a:r>
              <a:rPr lang="es-ES" altLang="es-ES" sz="2400" dirty="0" smtClean="0"/>
              <a:t>No otras patologías médicas conocidas.</a:t>
            </a:r>
          </a:p>
          <a:p>
            <a:pPr lvl="1" eaLnBrk="1" hangingPunct="1">
              <a:buSzTx/>
            </a:pPr>
            <a:r>
              <a:rPr lang="es-ES" altLang="es-ES" sz="2400" dirty="0" smtClean="0"/>
              <a:t>Fumadora: 10-15 cigarros/día desde los 20 años (40 paquetes-año).</a:t>
            </a:r>
          </a:p>
          <a:p>
            <a:pPr lvl="1" eaLnBrk="1" hangingPunct="1">
              <a:buSzTx/>
            </a:pPr>
            <a:r>
              <a:rPr lang="es-ES" altLang="es-ES" sz="2400" dirty="0" smtClean="0"/>
              <a:t>No otros hábitos tóxicos.</a:t>
            </a:r>
          </a:p>
          <a:p>
            <a:pPr lvl="1" eaLnBrk="1" hangingPunct="1">
              <a:buSzTx/>
            </a:pPr>
            <a:r>
              <a:rPr lang="es-ES" altLang="es-ES" sz="2400" dirty="0" smtClean="0"/>
              <a:t>No antecedentes quirúrgicos.</a:t>
            </a:r>
          </a:p>
          <a:p>
            <a:pPr lvl="1" eaLnBrk="1" hangingPunct="1">
              <a:buSzTx/>
            </a:pPr>
            <a:r>
              <a:rPr lang="es-ES" altLang="es-ES" sz="2400" dirty="0" smtClean="0"/>
              <a:t>No historia de transfusiones.</a:t>
            </a:r>
          </a:p>
          <a:p>
            <a:pPr eaLnBrk="1" hangingPunct="1"/>
            <a:endParaRPr lang="es-ES" altLang="es-ES" dirty="0" smtClean="0"/>
          </a:p>
        </p:txBody>
      </p:sp>
      <p:sp>
        <p:nvSpPr>
          <p:cNvPr id="2" name="Marcador de texto 1"/>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2387342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963084" y="2276872"/>
            <a:ext cx="11228916" cy="3330826"/>
          </a:xfrm>
        </p:spPr>
        <p:txBody>
          <a:bodyPr rtlCol="0">
            <a:normAutofit/>
          </a:bodyPr>
          <a:lstStyle/>
          <a:p>
            <a:pPr eaLnBrk="1" fontAlgn="auto" hangingPunct="1">
              <a:spcAft>
                <a:spcPts val="0"/>
              </a:spcAft>
              <a:defRPr/>
            </a:pPr>
            <a:r>
              <a:rPr lang="es-ES" dirty="0" smtClean="0"/>
              <a:t>Diabetes, artritis y depresión están incluidas entre las manifestaciones </a:t>
            </a:r>
            <a:r>
              <a:rPr lang="es-ES" dirty="0" err="1" smtClean="0"/>
              <a:t>extrahepáticas</a:t>
            </a:r>
            <a:r>
              <a:rPr lang="es-ES" dirty="0" smtClean="0"/>
              <a:t> </a:t>
            </a:r>
            <a:r>
              <a:rPr lang="es-ES" dirty="0"/>
              <a:t>de la </a:t>
            </a:r>
            <a:r>
              <a:rPr lang="es-ES" dirty="0" smtClean="0"/>
              <a:t>hepatitis C.</a:t>
            </a:r>
          </a:p>
          <a:p>
            <a:pPr eaLnBrk="1" fontAlgn="auto" hangingPunct="1">
              <a:spcAft>
                <a:spcPts val="0"/>
              </a:spcAft>
              <a:defRPr/>
            </a:pPr>
            <a:r>
              <a:rPr lang="es-ES" dirty="0" smtClean="0"/>
              <a:t>Aproximadamente un 40% de los pacientes con infección crónica por VHC desarrollan cirrosis </a:t>
            </a:r>
            <a:r>
              <a:rPr lang="es-ES" dirty="0"/>
              <a:t>en 25-30 años. </a:t>
            </a:r>
          </a:p>
          <a:p>
            <a:pPr eaLnBrk="1" fontAlgn="auto" hangingPunct="1">
              <a:spcAft>
                <a:spcPts val="0"/>
              </a:spcAft>
              <a:defRPr/>
            </a:pPr>
            <a:r>
              <a:rPr lang="es-ES" dirty="0" smtClean="0"/>
              <a:t>La hepatitis C está implicada en 1/3 de los trasplantes de hígado en nuestro medio.</a:t>
            </a:r>
          </a:p>
          <a:p>
            <a:pPr eaLnBrk="1" fontAlgn="auto" hangingPunct="1">
              <a:spcAft>
                <a:spcPts val="0"/>
              </a:spcAft>
              <a:defRPr/>
            </a:pPr>
            <a:r>
              <a:rPr lang="es-ES" dirty="0" smtClean="0"/>
              <a:t>El riesgo de </a:t>
            </a:r>
            <a:r>
              <a:rPr lang="es-ES" dirty="0" err="1" smtClean="0"/>
              <a:t>hepatocarcinoma</a:t>
            </a:r>
            <a:r>
              <a:rPr lang="es-ES" dirty="0" smtClean="0"/>
              <a:t> es mayor en pacientes con cirrosis descompensada.</a:t>
            </a:r>
          </a:p>
        </p:txBody>
      </p:sp>
      <p:sp>
        <p:nvSpPr>
          <p:cNvPr id="5" name="Marcador de texto 4"/>
          <p:cNvSpPr>
            <a:spLocks noGrp="1"/>
          </p:cNvSpPr>
          <p:nvPr>
            <p:ph type="body" idx="10"/>
          </p:nvPr>
        </p:nvSpPr>
        <p:spPr/>
        <p:txBody>
          <a:bodyPr rtlCol="0">
            <a:normAutofit/>
          </a:bodyPr>
          <a:lstStyle/>
          <a:p>
            <a:pPr eaLnBrk="1" fontAlgn="auto" hangingPunct="1">
              <a:spcAft>
                <a:spcPts val="0"/>
              </a:spcAft>
              <a:defRPr/>
            </a:pPr>
            <a:r>
              <a:rPr lang="es-ES" dirty="0">
                <a:solidFill>
                  <a:srgbClr val="C5000B"/>
                </a:solidFill>
              </a:rPr>
              <a:t>En relación con </a:t>
            </a:r>
            <a:r>
              <a:rPr lang="es-ES" dirty="0" smtClean="0">
                <a:solidFill>
                  <a:srgbClr val="C5000B"/>
                </a:solidFill>
              </a:rPr>
              <a:t>las complicaciones de la infección crónica por el VHC</a:t>
            </a:r>
            <a:r>
              <a:rPr lang="es-ES" dirty="0">
                <a:solidFill>
                  <a:srgbClr val="C5000B"/>
                </a:solidFill>
              </a:rPr>
              <a:t>, le parece una respuesta </a:t>
            </a:r>
            <a:r>
              <a:rPr lang="es-ES" dirty="0" smtClean="0">
                <a:solidFill>
                  <a:srgbClr val="C5000B"/>
                </a:solidFill>
              </a:rPr>
              <a:t>incorrecta:</a:t>
            </a:r>
            <a:endParaRPr lang="es-ES" dirty="0">
              <a:solidFill>
                <a:srgbClr val="C5000B"/>
              </a:solidFill>
            </a:endParaRPr>
          </a:p>
        </p:txBody>
      </p:sp>
      <p:sp>
        <p:nvSpPr>
          <p:cNvPr id="3" name="Marcador de texto 2"/>
          <p:cNvSpPr>
            <a:spLocks noGrp="1"/>
          </p:cNvSpPr>
          <p:nvPr>
            <p:ph type="body" sz="quarter" idx="11"/>
          </p:nvPr>
        </p:nvSpPr>
        <p:spPr/>
        <p:txBody>
          <a:bodyPr/>
          <a:lstStyle/>
          <a:p>
            <a:endParaRPr lang="es-ES"/>
          </a:p>
        </p:txBody>
      </p:sp>
      <p:sp>
        <p:nvSpPr>
          <p:cNvPr id="49157" name="Título 2"/>
          <p:cNvSpPr>
            <a:spLocks noGrp="1"/>
          </p:cNvSpPr>
          <p:nvPr>
            <p:ph type="title"/>
          </p:nvPr>
        </p:nvSpPr>
        <p:spPr/>
        <p:txBody>
          <a:bodyPr/>
          <a:lstStyle/>
          <a:p>
            <a:pPr eaLnBrk="1" hangingPunct="1"/>
            <a:r>
              <a:rPr lang="es-ES" altLang="es-ES" smtClean="0"/>
              <a:t>Pregunta 4 </a:t>
            </a:r>
          </a:p>
        </p:txBody>
      </p:sp>
    </p:spTree>
    <p:extLst>
      <p:ext uri="{BB962C8B-B14F-4D97-AF65-F5344CB8AC3E}">
        <p14:creationId xmlns:p14="http://schemas.microsoft.com/office/powerpoint/2010/main" val="2479218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p:txBody>
          <a:bodyPr/>
          <a:lstStyle/>
          <a:p>
            <a:pPr eaLnBrk="1" hangingPunct="1"/>
            <a:r>
              <a:rPr lang="es-ES" altLang="es-ES" dirty="0" smtClean="0"/>
              <a:t>Características de la infección crónica VHC</a:t>
            </a:r>
          </a:p>
        </p:txBody>
      </p:sp>
      <p:sp>
        <p:nvSpPr>
          <p:cNvPr id="5" name="Marcador de contenido 4"/>
          <p:cNvSpPr>
            <a:spLocks noGrp="1"/>
          </p:cNvSpPr>
          <p:nvPr>
            <p:ph idx="1"/>
          </p:nvPr>
        </p:nvSpPr>
        <p:spPr/>
        <p:txBody>
          <a:bodyPr rtlCol="0">
            <a:normAutofit/>
          </a:bodyPr>
          <a:lstStyle/>
          <a:p>
            <a:pPr eaLnBrk="1" fontAlgn="auto" hangingPunct="1">
              <a:spcAft>
                <a:spcPts val="0"/>
              </a:spcAft>
              <a:defRPr/>
            </a:pPr>
            <a:r>
              <a:rPr lang="es-ES" dirty="0" smtClean="0"/>
              <a:t>Habitualmente </a:t>
            </a:r>
            <a:r>
              <a:rPr lang="es-ES" dirty="0" smtClean="0">
                <a:solidFill>
                  <a:schemeClr val="tx2"/>
                </a:solidFill>
              </a:rPr>
              <a:t>asintomática </a:t>
            </a:r>
            <a:r>
              <a:rPr lang="es-ES" dirty="0" smtClean="0"/>
              <a:t>con/sin alteración de transaminasas (1/3).</a:t>
            </a:r>
            <a:endParaRPr lang="es-ES" dirty="0"/>
          </a:p>
          <a:p>
            <a:pPr eaLnBrk="1" fontAlgn="auto" hangingPunct="1">
              <a:spcAft>
                <a:spcPts val="0"/>
              </a:spcAft>
              <a:defRPr/>
            </a:pPr>
            <a:r>
              <a:rPr lang="es-ES" dirty="0" smtClean="0"/>
              <a:t>Curso </a:t>
            </a:r>
            <a:r>
              <a:rPr lang="es-ES" dirty="0" smtClean="0">
                <a:solidFill>
                  <a:schemeClr val="tx2"/>
                </a:solidFill>
              </a:rPr>
              <a:t>progresivo</a:t>
            </a:r>
            <a:r>
              <a:rPr lang="es-ES" dirty="0" smtClean="0"/>
              <a:t> hacia fibrosis hepática: </a:t>
            </a:r>
          </a:p>
          <a:p>
            <a:pPr lvl="1" eaLnBrk="1" fontAlgn="auto" hangingPunct="1">
              <a:spcAft>
                <a:spcPts val="0"/>
              </a:spcAft>
              <a:defRPr/>
            </a:pPr>
            <a:r>
              <a:rPr lang="es-ES" sz="2400" dirty="0" smtClean="0">
                <a:solidFill>
                  <a:schemeClr val="tx2"/>
                </a:solidFill>
              </a:rPr>
              <a:t>Rara la curación </a:t>
            </a:r>
            <a:r>
              <a:rPr lang="es-ES" sz="2400" dirty="0">
                <a:solidFill>
                  <a:schemeClr val="tx2"/>
                </a:solidFill>
              </a:rPr>
              <a:t>espontánea </a:t>
            </a:r>
            <a:r>
              <a:rPr lang="es-ES" sz="2400" dirty="0" smtClean="0"/>
              <a:t>de la infección crónica.</a:t>
            </a:r>
          </a:p>
          <a:p>
            <a:pPr lvl="1" eaLnBrk="1" fontAlgn="auto" hangingPunct="1">
              <a:spcAft>
                <a:spcPts val="0"/>
              </a:spcAft>
              <a:defRPr/>
            </a:pPr>
            <a:r>
              <a:rPr lang="es-ES" sz="2400" dirty="0" smtClean="0"/>
              <a:t>Principal </a:t>
            </a:r>
            <a:r>
              <a:rPr lang="es-ES" sz="2400" dirty="0"/>
              <a:t>causa de </a:t>
            </a:r>
            <a:r>
              <a:rPr lang="es-ES" sz="2400" dirty="0">
                <a:solidFill>
                  <a:schemeClr val="tx2"/>
                </a:solidFill>
              </a:rPr>
              <a:t>cirrosis</a:t>
            </a:r>
            <a:r>
              <a:rPr lang="es-ES" sz="2400" dirty="0"/>
              <a:t> </a:t>
            </a:r>
            <a:r>
              <a:rPr lang="es-ES" sz="2400" dirty="0" smtClean="0"/>
              <a:t> (20-30% en 25-30 años).</a:t>
            </a:r>
          </a:p>
          <a:p>
            <a:pPr lvl="1" eaLnBrk="1" fontAlgn="auto" hangingPunct="1">
              <a:spcAft>
                <a:spcPts val="0"/>
              </a:spcAft>
              <a:defRPr/>
            </a:pPr>
            <a:r>
              <a:rPr lang="es-ES" sz="2400" dirty="0"/>
              <a:t>Principal causa de </a:t>
            </a:r>
            <a:r>
              <a:rPr lang="es-ES" sz="2400" dirty="0" smtClean="0">
                <a:solidFill>
                  <a:schemeClr val="tx2"/>
                </a:solidFill>
              </a:rPr>
              <a:t>carcinoma </a:t>
            </a:r>
            <a:r>
              <a:rPr lang="es-ES" sz="2400" dirty="0" err="1" smtClean="0">
                <a:solidFill>
                  <a:schemeClr val="tx2"/>
                </a:solidFill>
              </a:rPr>
              <a:t>hepatocelular</a:t>
            </a:r>
            <a:r>
              <a:rPr lang="es-ES" sz="2400" dirty="0" smtClean="0">
                <a:solidFill>
                  <a:schemeClr val="tx2"/>
                </a:solidFill>
              </a:rPr>
              <a:t>, </a:t>
            </a:r>
            <a:r>
              <a:rPr lang="es-ES_tradnl" sz="2400" dirty="0" smtClean="0"/>
              <a:t>en presencia de fibrosis avanzada (F3)  y cirrosis (F4) (1-5%/año).</a:t>
            </a:r>
          </a:p>
          <a:p>
            <a:pPr lvl="1" eaLnBrk="1" fontAlgn="auto" hangingPunct="1">
              <a:spcAft>
                <a:spcPts val="0"/>
              </a:spcAft>
              <a:defRPr/>
            </a:pPr>
            <a:r>
              <a:rPr lang="es-ES" sz="2400" dirty="0" smtClean="0"/>
              <a:t>30% de las indicaciones de </a:t>
            </a:r>
            <a:r>
              <a:rPr lang="es-ES" sz="2400" dirty="0" smtClean="0">
                <a:solidFill>
                  <a:schemeClr val="tx2"/>
                </a:solidFill>
              </a:rPr>
              <a:t>trasplante hepático.</a:t>
            </a:r>
          </a:p>
          <a:p>
            <a:pPr lvl="1" eaLnBrk="1" fontAlgn="auto" hangingPunct="1">
              <a:spcAft>
                <a:spcPts val="0"/>
              </a:spcAft>
              <a:defRPr/>
            </a:pPr>
            <a:r>
              <a:rPr lang="es-ES_tradnl" sz="2400" dirty="0" smtClean="0">
                <a:solidFill>
                  <a:schemeClr val="tx2"/>
                </a:solidFill>
              </a:rPr>
              <a:t>Descompensación</a:t>
            </a:r>
            <a:r>
              <a:rPr lang="es-ES_tradnl" sz="2400" dirty="0" smtClean="0"/>
              <a:t> de la cirrosis: 2-5%/año.</a:t>
            </a:r>
          </a:p>
          <a:p>
            <a:pPr lvl="1" eaLnBrk="1" fontAlgn="auto" hangingPunct="1">
              <a:spcAft>
                <a:spcPts val="0"/>
              </a:spcAft>
              <a:defRPr/>
            </a:pPr>
            <a:r>
              <a:rPr lang="es-ES" sz="2400" dirty="0" smtClean="0">
                <a:solidFill>
                  <a:schemeClr val="tx2"/>
                </a:solidFill>
              </a:rPr>
              <a:t>Manifestaciones </a:t>
            </a:r>
            <a:r>
              <a:rPr lang="es-ES" sz="2400" dirty="0" err="1" smtClean="0">
                <a:solidFill>
                  <a:schemeClr val="tx2"/>
                </a:solidFill>
              </a:rPr>
              <a:t>extrahepáticas</a:t>
            </a:r>
            <a:r>
              <a:rPr lang="es-ES" sz="2400" dirty="0" smtClean="0">
                <a:solidFill>
                  <a:schemeClr val="tx2"/>
                </a:solidFill>
              </a:rPr>
              <a:t> </a:t>
            </a:r>
            <a:r>
              <a:rPr lang="es-ES" sz="2400" dirty="0" smtClean="0"/>
              <a:t>(1/3):  </a:t>
            </a:r>
            <a:r>
              <a:rPr lang="es-ES_tradnl" sz="2400" dirty="0" smtClean="0"/>
              <a:t>reumatológicas, autoinmunes, daño real,  cardiovascular, hematológico, cutáneas, metabólicas, psiquiátricas.</a:t>
            </a:r>
            <a:endParaRPr lang="es-ES" sz="2400" dirty="0">
              <a:solidFill>
                <a:schemeClr val="tx2"/>
              </a:solidFill>
            </a:endParaRPr>
          </a:p>
        </p:txBody>
      </p:sp>
      <p:sp>
        <p:nvSpPr>
          <p:cNvPr id="3" name="Marcador de texto 2"/>
          <p:cNvSpPr>
            <a:spLocks noGrp="1"/>
          </p:cNvSpPr>
          <p:nvPr>
            <p:ph type="body" sz="quarter" idx="10"/>
          </p:nvPr>
        </p:nvSpPr>
        <p:spPr>
          <a:xfrm>
            <a:off x="10576" y="5495065"/>
            <a:ext cx="11582443" cy="727210"/>
          </a:xfrm>
        </p:spPr>
        <p:txBody>
          <a:bodyPr rtlCol="0">
            <a:noAutofit/>
          </a:bodyPr>
          <a:lstStyle/>
          <a:p>
            <a:pPr eaLnBrk="1" fontAlgn="auto" hangingPunct="1">
              <a:spcAft>
                <a:spcPts val="0"/>
              </a:spcAft>
              <a:defRPr/>
            </a:pPr>
            <a:r>
              <a:rPr lang="en-US" sz="1200" dirty="0"/>
              <a:t>Lingala S, </a:t>
            </a:r>
            <a:r>
              <a:rPr lang="en-US" sz="1200" dirty="0" err="1"/>
              <a:t>Ghany</a:t>
            </a:r>
            <a:r>
              <a:rPr lang="en-US" sz="1200" dirty="0"/>
              <a:t> MG. Natural History of Hepatitis C. Gastroenterol </a:t>
            </a:r>
            <a:r>
              <a:rPr lang="en-US" sz="1200" dirty="0" err="1"/>
              <a:t>Clin</a:t>
            </a:r>
            <a:r>
              <a:rPr lang="en-US" sz="1200" dirty="0"/>
              <a:t> North Am. 2015 Dec;44(4):</a:t>
            </a:r>
            <a:r>
              <a:rPr lang="en-US" sz="1200" dirty="0" smtClean="0"/>
              <a:t>717-34</a:t>
            </a:r>
          </a:p>
          <a:p>
            <a:pPr eaLnBrk="1" fontAlgn="auto" hangingPunct="1">
              <a:spcAft>
                <a:spcPts val="0"/>
              </a:spcAft>
              <a:defRPr/>
            </a:pPr>
            <a:r>
              <a:rPr lang="es-ES" altLang="en-US" sz="1200" dirty="0" err="1"/>
              <a:t>Bruggmann</a:t>
            </a:r>
            <a:r>
              <a:rPr lang="es-ES" altLang="en-US" sz="1200" dirty="0"/>
              <a:t> P, et al. </a:t>
            </a:r>
            <a:r>
              <a:rPr lang="en-US" altLang="en-US" sz="1200" dirty="0"/>
              <a:t>Historical epidemiology of hepatitis C virus (HCV) in selected countries . </a:t>
            </a:r>
            <a:r>
              <a:rPr lang="en-US" altLang="es-ES" sz="1200" dirty="0"/>
              <a:t>J Viral </a:t>
            </a:r>
            <a:r>
              <a:rPr lang="en-US" altLang="es-ES" sz="1200" dirty="0" err="1"/>
              <a:t>Hepat</a:t>
            </a:r>
            <a:r>
              <a:rPr lang="en-US" altLang="es-ES" sz="1200" dirty="0"/>
              <a:t>. 2014; 21 </a:t>
            </a:r>
            <a:r>
              <a:rPr lang="en-US" altLang="es-ES" sz="1200" dirty="0" err="1"/>
              <a:t>Suppl</a:t>
            </a:r>
            <a:r>
              <a:rPr lang="en-US" altLang="es-ES" sz="1200" dirty="0"/>
              <a:t> 1: 5-33</a:t>
            </a:r>
            <a:endParaRPr lang="es-ES" sz="1200" dirty="0"/>
          </a:p>
        </p:txBody>
      </p:sp>
    </p:spTree>
    <p:extLst>
      <p:ext uri="{BB962C8B-B14F-4D97-AF65-F5344CB8AC3E}">
        <p14:creationId xmlns:p14="http://schemas.microsoft.com/office/powerpoint/2010/main" val="3073680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rtlCol="0">
            <a:noAutofit/>
          </a:bodyPr>
          <a:lstStyle/>
          <a:p>
            <a:pPr eaLnBrk="1" fontAlgn="auto" hangingPunct="1">
              <a:spcAft>
                <a:spcPts val="0"/>
              </a:spcAft>
              <a:defRPr/>
            </a:pPr>
            <a:r>
              <a:rPr lang="en-US" sz="1200" dirty="0"/>
              <a:t>Chen SL, Morgan TR. The natural history of hepatitis C virus (HCV) infection. </a:t>
            </a:r>
            <a:r>
              <a:rPr lang="en-US" sz="1200" dirty="0" err="1"/>
              <a:t>Int</a:t>
            </a:r>
            <a:r>
              <a:rPr lang="en-US" sz="1200" dirty="0"/>
              <a:t> J Med Sci. 2006; 3: </a:t>
            </a:r>
            <a:r>
              <a:rPr lang="en-US" sz="1200" dirty="0" smtClean="0"/>
              <a:t>47-52</a:t>
            </a:r>
            <a:endParaRPr lang="en-US" sz="1200" dirty="0"/>
          </a:p>
        </p:txBody>
      </p:sp>
      <p:sp>
        <p:nvSpPr>
          <p:cNvPr id="53251" name="Título 2"/>
          <p:cNvSpPr>
            <a:spLocks noGrp="1"/>
          </p:cNvSpPr>
          <p:nvPr>
            <p:ph type="title"/>
          </p:nvPr>
        </p:nvSpPr>
        <p:spPr/>
        <p:txBody>
          <a:bodyPr/>
          <a:lstStyle/>
          <a:p>
            <a:pPr eaLnBrk="1" hangingPunct="1"/>
            <a:r>
              <a:rPr lang="es-ES" altLang="es-ES" smtClean="0"/>
              <a:t>Hepatitis C: evolución natural de la enfermedad</a:t>
            </a:r>
          </a:p>
        </p:txBody>
      </p:sp>
      <p:sp>
        <p:nvSpPr>
          <p:cNvPr id="5" name="3 Rectángulo redondeado"/>
          <p:cNvSpPr/>
          <p:nvPr/>
        </p:nvSpPr>
        <p:spPr>
          <a:xfrm>
            <a:off x="4296546" y="1001713"/>
            <a:ext cx="2454275" cy="373062"/>
          </a:xfrm>
          <a:prstGeom prst="roundRect">
            <a:avLst/>
          </a:prstGeom>
          <a:solidFill>
            <a:schemeClr val="tx2"/>
          </a:solidFill>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ES" sz="1600" b="1" dirty="0">
                <a:solidFill>
                  <a:schemeClr val="bg1"/>
                </a:solidFill>
              </a:rPr>
              <a:t>Infección</a:t>
            </a:r>
            <a:r>
              <a:rPr lang="es-ES" sz="1600" b="1" dirty="0">
                <a:solidFill>
                  <a:schemeClr val="bg1"/>
                </a:solidFill>
                <a:effectLst>
                  <a:outerShdw blurRad="38100" dist="38100" dir="2700000" algn="tl">
                    <a:srgbClr val="000000">
                      <a:alpha val="43137"/>
                    </a:srgbClr>
                  </a:outerShdw>
                </a:effectLst>
              </a:rPr>
              <a:t> Aguda VHC</a:t>
            </a:r>
          </a:p>
        </p:txBody>
      </p:sp>
      <p:sp>
        <p:nvSpPr>
          <p:cNvPr id="6" name="4 Rectángulo"/>
          <p:cNvSpPr/>
          <p:nvPr/>
        </p:nvSpPr>
        <p:spPr>
          <a:xfrm>
            <a:off x="4180659" y="1746250"/>
            <a:ext cx="2687637" cy="547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solidFill>
                  <a:prstClr val="white"/>
                </a:solidFill>
              </a:rPr>
              <a:t>Infección crónica  activa VHC</a:t>
            </a:r>
          </a:p>
          <a:p>
            <a:pPr algn="ctr" fontAlgn="auto">
              <a:spcBef>
                <a:spcPts val="0"/>
              </a:spcBef>
              <a:spcAft>
                <a:spcPts val="0"/>
              </a:spcAft>
              <a:defRPr/>
            </a:pPr>
            <a:r>
              <a:rPr lang="es-ES" sz="1600" i="1" dirty="0">
                <a:solidFill>
                  <a:prstClr val="white"/>
                </a:solidFill>
              </a:rPr>
              <a:t>(50-85%)</a:t>
            </a:r>
          </a:p>
        </p:txBody>
      </p:sp>
      <p:sp>
        <p:nvSpPr>
          <p:cNvPr id="8" name="9 Rectángulo"/>
          <p:cNvSpPr/>
          <p:nvPr/>
        </p:nvSpPr>
        <p:spPr>
          <a:xfrm>
            <a:off x="5407796" y="2960689"/>
            <a:ext cx="2309813"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solidFill>
                  <a:prstClr val="white"/>
                </a:solidFill>
              </a:rPr>
              <a:t>Progresión  clínica</a:t>
            </a:r>
          </a:p>
          <a:p>
            <a:pPr algn="ctr" fontAlgn="auto">
              <a:spcBef>
                <a:spcPts val="0"/>
              </a:spcBef>
              <a:spcAft>
                <a:spcPts val="0"/>
              </a:spcAft>
              <a:defRPr/>
            </a:pPr>
            <a:r>
              <a:rPr lang="es-ES" sz="1600" dirty="0">
                <a:solidFill>
                  <a:prstClr val="white"/>
                </a:solidFill>
              </a:rPr>
              <a:t>(20- 30 años)</a:t>
            </a:r>
          </a:p>
        </p:txBody>
      </p:sp>
      <p:sp>
        <p:nvSpPr>
          <p:cNvPr id="9" name="11 Rectángulo"/>
          <p:cNvSpPr/>
          <p:nvPr/>
        </p:nvSpPr>
        <p:spPr>
          <a:xfrm>
            <a:off x="5896746" y="4071939"/>
            <a:ext cx="1331913" cy="54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solidFill>
                  <a:prstClr val="white"/>
                </a:solidFill>
              </a:rPr>
              <a:t>Cirrosis (F4)</a:t>
            </a:r>
          </a:p>
          <a:p>
            <a:pPr algn="ctr" fontAlgn="auto">
              <a:spcBef>
                <a:spcPts val="0"/>
              </a:spcBef>
              <a:spcAft>
                <a:spcPts val="0"/>
              </a:spcAft>
              <a:defRPr/>
            </a:pPr>
            <a:r>
              <a:rPr lang="es-ES" sz="1600" i="1" dirty="0">
                <a:solidFill>
                  <a:prstClr val="white"/>
                </a:solidFill>
              </a:rPr>
              <a:t>(15-30%)</a:t>
            </a:r>
          </a:p>
        </p:txBody>
      </p:sp>
      <p:sp>
        <p:nvSpPr>
          <p:cNvPr id="10" name="12 Rectángulo redondeado"/>
          <p:cNvSpPr/>
          <p:nvPr/>
        </p:nvSpPr>
        <p:spPr>
          <a:xfrm>
            <a:off x="3070995" y="4745039"/>
            <a:ext cx="2736850" cy="7715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ES" sz="1600" b="1" dirty="0" err="1">
                <a:solidFill>
                  <a:srgbClr val="023160"/>
                </a:solidFill>
              </a:rPr>
              <a:t>Hepatocarcinoma</a:t>
            </a:r>
            <a:endParaRPr lang="es-ES" sz="1600" b="1" dirty="0">
              <a:solidFill>
                <a:srgbClr val="023160"/>
              </a:solidFill>
            </a:endParaRPr>
          </a:p>
          <a:p>
            <a:pPr algn="ctr" fontAlgn="auto">
              <a:spcBef>
                <a:spcPts val="0"/>
              </a:spcBef>
              <a:spcAft>
                <a:spcPts val="0"/>
              </a:spcAft>
              <a:defRPr/>
            </a:pPr>
            <a:r>
              <a:rPr lang="es-ES" sz="1600" b="1" i="1" dirty="0" smtClean="0">
                <a:solidFill>
                  <a:srgbClr val="023160"/>
                </a:solidFill>
              </a:rPr>
              <a:t>2-4</a:t>
            </a:r>
            <a:r>
              <a:rPr lang="es-ES" sz="1600" b="1" i="1" dirty="0">
                <a:solidFill>
                  <a:srgbClr val="023160"/>
                </a:solidFill>
              </a:rPr>
              <a:t>% </a:t>
            </a:r>
            <a:r>
              <a:rPr lang="es-ES" sz="1600" b="1" i="1" dirty="0" smtClean="0">
                <a:solidFill>
                  <a:srgbClr val="023160"/>
                </a:solidFill>
              </a:rPr>
              <a:t>anual</a:t>
            </a:r>
            <a:endParaRPr lang="es-ES" sz="1600" b="1" i="1" dirty="0">
              <a:solidFill>
                <a:srgbClr val="023160"/>
              </a:solidFill>
            </a:endParaRPr>
          </a:p>
          <a:p>
            <a:pPr algn="ctr" fontAlgn="auto">
              <a:spcBef>
                <a:spcPts val="0"/>
              </a:spcBef>
              <a:spcAft>
                <a:spcPts val="0"/>
              </a:spcAft>
              <a:defRPr/>
            </a:pPr>
            <a:r>
              <a:rPr lang="es-ES" sz="1600" i="1" dirty="0">
                <a:solidFill>
                  <a:srgbClr val="023160"/>
                </a:solidFill>
              </a:rPr>
              <a:t>7-8% del total VHC crónica</a:t>
            </a:r>
            <a:r>
              <a:rPr lang="es-ES" sz="1600" i="1" dirty="0" smtClean="0">
                <a:solidFill>
                  <a:srgbClr val="023160"/>
                </a:solidFill>
              </a:rPr>
              <a:t>)</a:t>
            </a:r>
            <a:endParaRPr lang="es-ES" sz="1600" i="1" dirty="0">
              <a:solidFill>
                <a:srgbClr val="023160"/>
              </a:solidFill>
            </a:endParaRPr>
          </a:p>
        </p:txBody>
      </p:sp>
      <p:sp>
        <p:nvSpPr>
          <p:cNvPr id="11" name="13 Rectángulo redondeado"/>
          <p:cNvSpPr/>
          <p:nvPr/>
        </p:nvSpPr>
        <p:spPr>
          <a:xfrm>
            <a:off x="7335019" y="4764089"/>
            <a:ext cx="3369493" cy="752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ES" sz="1600" b="1" dirty="0">
                <a:solidFill>
                  <a:srgbClr val="023160"/>
                </a:solidFill>
              </a:rPr>
              <a:t>Descompensaciones de la </a:t>
            </a:r>
            <a:r>
              <a:rPr lang="es-ES" sz="1600" b="1" dirty="0" smtClean="0">
                <a:solidFill>
                  <a:srgbClr val="023160"/>
                </a:solidFill>
              </a:rPr>
              <a:t>cirrosis</a:t>
            </a:r>
          </a:p>
          <a:p>
            <a:pPr algn="ctr" fontAlgn="auto">
              <a:spcBef>
                <a:spcPts val="0"/>
              </a:spcBef>
              <a:spcAft>
                <a:spcPts val="0"/>
              </a:spcAft>
              <a:defRPr/>
            </a:pPr>
            <a:r>
              <a:rPr lang="es-ES" sz="1600" b="1" dirty="0" smtClean="0">
                <a:solidFill>
                  <a:srgbClr val="023160"/>
                </a:solidFill>
              </a:rPr>
              <a:t>2-5% anual</a:t>
            </a:r>
            <a:endParaRPr lang="es-ES" sz="1600" b="1" dirty="0">
              <a:solidFill>
                <a:srgbClr val="023160"/>
              </a:solidFill>
            </a:endParaRPr>
          </a:p>
          <a:p>
            <a:pPr algn="ctr" fontAlgn="auto">
              <a:spcBef>
                <a:spcPts val="0"/>
              </a:spcBef>
              <a:spcAft>
                <a:spcPts val="0"/>
              </a:spcAft>
              <a:defRPr/>
            </a:pPr>
            <a:r>
              <a:rPr lang="es-ES" sz="1600" i="1" dirty="0">
                <a:solidFill>
                  <a:srgbClr val="023160"/>
                </a:solidFill>
              </a:rPr>
              <a:t>(50% mortalidad </a:t>
            </a:r>
            <a:r>
              <a:rPr lang="es-ES" sz="1600" i="1" dirty="0" smtClean="0">
                <a:solidFill>
                  <a:srgbClr val="023160"/>
                </a:solidFill>
              </a:rPr>
              <a:t>en </a:t>
            </a:r>
            <a:r>
              <a:rPr lang="es-ES" sz="1600" i="1" dirty="0">
                <a:solidFill>
                  <a:srgbClr val="023160"/>
                </a:solidFill>
              </a:rPr>
              <a:t>5 años)</a:t>
            </a:r>
          </a:p>
        </p:txBody>
      </p:sp>
      <p:cxnSp>
        <p:nvCxnSpPr>
          <p:cNvPr id="12" name="14 Conector recto de flecha"/>
          <p:cNvCxnSpPr>
            <a:stCxn id="5" idx="2"/>
            <a:endCxn id="6" idx="0"/>
          </p:cNvCxnSpPr>
          <p:nvPr/>
        </p:nvCxnSpPr>
        <p:spPr>
          <a:xfrm>
            <a:off x="5523683" y="1374776"/>
            <a:ext cx="0" cy="371475"/>
          </a:xfrm>
          <a:prstGeom prst="straightConnector1">
            <a:avLst/>
          </a:prstGeom>
          <a:ln w="3810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7 Conector angular"/>
          <p:cNvCxnSpPr>
            <a:stCxn id="6" idx="2"/>
            <a:endCxn id="21" idx="0"/>
          </p:cNvCxnSpPr>
          <p:nvPr/>
        </p:nvCxnSpPr>
        <p:spPr>
          <a:xfrm rot="5400000">
            <a:off x="3704408" y="1152525"/>
            <a:ext cx="677862" cy="2960688"/>
          </a:xfrm>
          <a:prstGeom prst="bentConnector3">
            <a:avLst>
              <a:gd name="adj1" fmla="val 50000"/>
            </a:avLst>
          </a:prstGeom>
          <a:ln w="3810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21 Conector angular"/>
          <p:cNvCxnSpPr>
            <a:stCxn id="6" idx="2"/>
            <a:endCxn id="8" idx="0"/>
          </p:cNvCxnSpPr>
          <p:nvPr/>
        </p:nvCxnSpPr>
        <p:spPr>
          <a:xfrm rot="16200000" flipH="1">
            <a:off x="5710214" y="2107407"/>
            <a:ext cx="666750" cy="1039812"/>
          </a:xfrm>
          <a:prstGeom prst="bentConnector3">
            <a:avLst/>
          </a:prstGeom>
          <a:ln w="3810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26 Conector angular"/>
          <p:cNvCxnSpPr>
            <a:stCxn id="9" idx="3"/>
            <a:endCxn id="11" idx="0"/>
          </p:cNvCxnSpPr>
          <p:nvPr/>
        </p:nvCxnSpPr>
        <p:spPr>
          <a:xfrm>
            <a:off x="7228659" y="4345783"/>
            <a:ext cx="1791107" cy="418306"/>
          </a:xfrm>
          <a:prstGeom prst="bentConnector2">
            <a:avLst/>
          </a:prstGeom>
          <a:ln w="3810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28 Conector angular"/>
          <p:cNvCxnSpPr>
            <a:stCxn id="9" idx="1"/>
            <a:endCxn id="10" idx="0"/>
          </p:cNvCxnSpPr>
          <p:nvPr/>
        </p:nvCxnSpPr>
        <p:spPr>
          <a:xfrm rot="10800000" flipV="1">
            <a:off x="4439421" y="4344988"/>
            <a:ext cx="1457325" cy="400050"/>
          </a:xfrm>
          <a:prstGeom prst="bentConnector2">
            <a:avLst/>
          </a:prstGeom>
          <a:ln w="3810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30 Conector recto de flecha"/>
          <p:cNvCxnSpPr>
            <a:stCxn id="8" idx="2"/>
            <a:endCxn id="9" idx="0"/>
          </p:cNvCxnSpPr>
          <p:nvPr/>
        </p:nvCxnSpPr>
        <p:spPr>
          <a:xfrm flipH="1">
            <a:off x="6563495" y="3509964"/>
            <a:ext cx="0" cy="561975"/>
          </a:xfrm>
          <a:prstGeom prst="straightConnector1">
            <a:avLst/>
          </a:prstGeom>
          <a:ln w="3810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7198495" y="955676"/>
            <a:ext cx="2497138" cy="4667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ES" sz="1600" b="1" dirty="0">
                <a:solidFill>
                  <a:schemeClr val="accent1"/>
                </a:solidFill>
              </a:rPr>
              <a:t>Curación espontánea</a:t>
            </a:r>
          </a:p>
          <a:p>
            <a:pPr algn="ctr" fontAlgn="auto">
              <a:spcBef>
                <a:spcPts val="0"/>
              </a:spcBef>
              <a:spcAft>
                <a:spcPts val="0"/>
              </a:spcAft>
              <a:defRPr/>
            </a:pPr>
            <a:r>
              <a:rPr lang="es-ES" sz="1600" i="1" dirty="0" smtClean="0">
                <a:solidFill>
                  <a:schemeClr val="accent1"/>
                </a:solidFill>
              </a:rPr>
              <a:t>(15-50</a:t>
            </a:r>
            <a:r>
              <a:rPr lang="es-ES" sz="1600" i="1" dirty="0">
                <a:solidFill>
                  <a:schemeClr val="accent1"/>
                </a:solidFill>
              </a:rPr>
              <a:t>%)</a:t>
            </a:r>
          </a:p>
        </p:txBody>
      </p:sp>
      <p:cxnSp>
        <p:nvCxnSpPr>
          <p:cNvPr id="19" name="Conector recto de flecha 18"/>
          <p:cNvCxnSpPr>
            <a:stCxn id="5" idx="3"/>
            <a:endCxn id="18" idx="1"/>
          </p:cNvCxnSpPr>
          <p:nvPr/>
        </p:nvCxnSpPr>
        <p:spPr>
          <a:xfrm>
            <a:off x="6750821" y="1189038"/>
            <a:ext cx="447675"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12 Rectángulo redondeado"/>
          <p:cNvSpPr/>
          <p:nvPr/>
        </p:nvSpPr>
        <p:spPr>
          <a:xfrm>
            <a:off x="1483495" y="2971800"/>
            <a:ext cx="2159000" cy="4841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ES" sz="1600" b="1" dirty="0">
                <a:solidFill>
                  <a:srgbClr val="023160"/>
                </a:solidFill>
              </a:rPr>
              <a:t>Manifestaciones </a:t>
            </a:r>
            <a:r>
              <a:rPr lang="es-ES" sz="1600" b="1" dirty="0" err="1">
                <a:solidFill>
                  <a:srgbClr val="023160"/>
                </a:solidFill>
              </a:rPr>
              <a:t>extrahepáticas</a:t>
            </a:r>
            <a:endParaRPr lang="es-ES" sz="1600" b="1" i="1" dirty="0">
              <a:solidFill>
                <a:srgbClr val="023160"/>
              </a:solidFill>
            </a:endParaRPr>
          </a:p>
        </p:txBody>
      </p:sp>
    </p:spTree>
    <p:extLst>
      <p:ext uri="{BB962C8B-B14F-4D97-AF65-F5344CB8AC3E}">
        <p14:creationId xmlns:p14="http://schemas.microsoft.com/office/powerpoint/2010/main" val="3776874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176808" y="5969877"/>
            <a:ext cx="13177464" cy="339443"/>
          </a:xfrm>
        </p:spPr>
        <p:txBody>
          <a:bodyPr rtlCol="0">
            <a:normAutofit/>
          </a:bodyPr>
          <a:lstStyle/>
          <a:p>
            <a:pPr eaLnBrk="1" fontAlgn="auto" hangingPunct="1">
              <a:spcAft>
                <a:spcPts val="0"/>
              </a:spcAft>
              <a:defRPr/>
            </a:pPr>
            <a:r>
              <a:rPr lang="es-ES" sz="1200" dirty="0" err="1"/>
              <a:t>Cacoub</a:t>
            </a:r>
            <a:r>
              <a:rPr lang="es-ES" sz="1200" dirty="0"/>
              <a:t> </a:t>
            </a:r>
            <a:r>
              <a:rPr lang="es-ES" sz="1200" dirty="0" err="1"/>
              <a:t>Pet</a:t>
            </a:r>
            <a:r>
              <a:rPr lang="es-ES" sz="1200" dirty="0"/>
              <a:t> </a:t>
            </a:r>
            <a:r>
              <a:rPr lang="es-ES" sz="1200" dirty="0" smtClean="0"/>
              <a:t>al. </a:t>
            </a:r>
            <a:r>
              <a:rPr lang="es-ES" sz="1200" dirty="0" err="1"/>
              <a:t>Dig</a:t>
            </a:r>
            <a:r>
              <a:rPr lang="es-ES" sz="1200" dirty="0"/>
              <a:t> </a:t>
            </a:r>
            <a:r>
              <a:rPr lang="es-ES" sz="1200" dirty="0" err="1"/>
              <a:t>Liver</a:t>
            </a:r>
            <a:r>
              <a:rPr lang="es-ES" sz="1200" dirty="0"/>
              <a:t> </a:t>
            </a:r>
            <a:r>
              <a:rPr lang="es-ES" sz="1200" dirty="0" err="1"/>
              <a:t>Dis</a:t>
            </a:r>
            <a:r>
              <a:rPr lang="es-ES" sz="1200" dirty="0"/>
              <a:t>. 2014 </a:t>
            </a:r>
            <a:r>
              <a:rPr lang="es-ES" sz="1200" dirty="0" smtClean="0"/>
              <a:t>;46 </a:t>
            </a:r>
            <a:r>
              <a:rPr lang="es-ES" sz="1200" dirty="0" err="1"/>
              <a:t>Suppl</a:t>
            </a:r>
            <a:r>
              <a:rPr lang="es-ES" sz="1200" dirty="0"/>
              <a:t> </a:t>
            </a:r>
            <a:r>
              <a:rPr lang="es-ES" sz="1200" dirty="0" smtClean="0"/>
              <a:t>5:S165-73;  Ramos  </a:t>
            </a:r>
            <a:r>
              <a:rPr lang="es-ES" sz="1200" dirty="0"/>
              <a:t>M, et al</a:t>
            </a:r>
            <a:r>
              <a:rPr lang="es-ES" sz="1200" dirty="0" smtClean="0"/>
              <a:t>.:). </a:t>
            </a:r>
            <a:r>
              <a:rPr lang="es-ES" sz="1200" dirty="0"/>
              <a:t>J </a:t>
            </a:r>
            <a:r>
              <a:rPr lang="es-ES" sz="1200" dirty="0" err="1"/>
              <a:t>Rheumatol</a:t>
            </a:r>
            <a:r>
              <a:rPr lang="es-ES" sz="1200" dirty="0"/>
              <a:t>. 2009;36(7):</a:t>
            </a:r>
            <a:r>
              <a:rPr lang="es-ES" sz="1200" dirty="0" smtClean="0"/>
              <a:t>1442-8; </a:t>
            </a:r>
            <a:r>
              <a:rPr lang="es-ES" sz="1200" dirty="0" err="1" smtClean="0"/>
              <a:t>Franciscus</a:t>
            </a:r>
            <a:r>
              <a:rPr lang="es-ES" sz="1200" dirty="0" smtClean="0"/>
              <a:t> </a:t>
            </a:r>
            <a:r>
              <a:rPr lang="es-ES" sz="1200" dirty="0"/>
              <a:t>A. </a:t>
            </a:r>
            <a:r>
              <a:rPr lang="es-ES" sz="1200" dirty="0" smtClean="0"/>
              <a:t> HCSP</a:t>
            </a:r>
            <a:r>
              <a:rPr lang="es-ES" sz="1200" dirty="0"/>
              <a:t>. Versión 7. </a:t>
            </a:r>
            <a:r>
              <a:rPr lang="es-ES" sz="1200" dirty="0" smtClean="0"/>
              <a:t>2015</a:t>
            </a:r>
            <a:endParaRPr lang="es-ES" sz="1200" dirty="0"/>
          </a:p>
          <a:p>
            <a:pPr eaLnBrk="1" fontAlgn="auto" hangingPunct="1">
              <a:spcAft>
                <a:spcPts val="0"/>
              </a:spcAft>
              <a:defRPr/>
            </a:pPr>
            <a:endParaRPr lang="es-ES" dirty="0"/>
          </a:p>
        </p:txBody>
      </p:sp>
      <p:sp>
        <p:nvSpPr>
          <p:cNvPr id="54275" name="Título 2"/>
          <p:cNvSpPr>
            <a:spLocks noGrp="1"/>
          </p:cNvSpPr>
          <p:nvPr>
            <p:ph type="title"/>
          </p:nvPr>
        </p:nvSpPr>
        <p:spPr>
          <a:xfrm>
            <a:off x="609600" y="231912"/>
            <a:ext cx="10972800" cy="604800"/>
          </a:xfrm>
        </p:spPr>
        <p:txBody>
          <a:bodyPr/>
          <a:lstStyle/>
          <a:p>
            <a:pPr eaLnBrk="1" hangingPunct="1"/>
            <a:r>
              <a:rPr lang="es-ES" altLang="es-ES" dirty="0" smtClean="0"/>
              <a:t>Manifestaciones </a:t>
            </a:r>
            <a:r>
              <a:rPr lang="es-ES" altLang="es-ES" dirty="0" err="1" smtClean="0"/>
              <a:t>extrahepáticas</a:t>
            </a:r>
            <a:r>
              <a:rPr lang="es-ES" altLang="es-ES" dirty="0" smtClean="0"/>
              <a:t> </a:t>
            </a:r>
            <a:r>
              <a:rPr lang="es-ES" altLang="es-ES" dirty="0"/>
              <a:t>en VHC</a:t>
            </a:r>
            <a:br>
              <a:rPr lang="es-ES" altLang="es-ES" dirty="0"/>
            </a:br>
            <a:r>
              <a:rPr lang="es-ES" altLang="es-ES" dirty="0">
                <a:solidFill>
                  <a:schemeClr val="tx2"/>
                </a:solidFill>
              </a:rPr>
              <a:t>enfermedad crónica sistémica</a:t>
            </a:r>
            <a:endParaRPr lang="es-ES" altLang="es-ES" dirty="0"/>
          </a:p>
        </p:txBody>
      </p:sp>
      <p:graphicFrame>
        <p:nvGraphicFramePr>
          <p:cNvPr id="5" name="1 Tabla"/>
          <p:cNvGraphicFramePr>
            <a:graphicFrameLocks noGrp="1"/>
          </p:cNvGraphicFramePr>
          <p:nvPr>
            <p:extLst>
              <p:ext uri="{D42A27DB-BD31-4B8C-83A1-F6EECF244321}">
                <p14:modId xmlns:p14="http://schemas.microsoft.com/office/powerpoint/2010/main" val="3645108718"/>
              </p:ext>
            </p:extLst>
          </p:nvPr>
        </p:nvGraphicFramePr>
        <p:xfrm>
          <a:off x="335360" y="1052736"/>
          <a:ext cx="5760641" cy="5502597"/>
        </p:xfrm>
        <a:graphic>
          <a:graphicData uri="http://schemas.openxmlformats.org/drawingml/2006/table">
            <a:tbl>
              <a:tblPr firstRow="1" firstCol="1" bandRow="1">
                <a:tableStyleId>{5202B0CA-FC54-4496-8BCA-5EF66A818D29}</a:tableStyleId>
              </a:tblPr>
              <a:tblGrid>
                <a:gridCol w="5760641"/>
              </a:tblGrid>
              <a:tr h="293599">
                <a:tc>
                  <a:txBody>
                    <a:bodyPr/>
                    <a:lstStyle/>
                    <a:p>
                      <a:pPr>
                        <a:spcAft>
                          <a:spcPts val="0"/>
                        </a:spcAft>
                      </a:pPr>
                      <a:r>
                        <a:rPr lang="es-ES" sz="1400" dirty="0" smtClean="0">
                          <a:effectLst/>
                        </a:rPr>
                        <a:t>A</a:t>
                      </a:r>
                      <a:r>
                        <a:rPr lang="es-ES" sz="1400" baseline="0" dirty="0" smtClean="0">
                          <a:effectLst/>
                        </a:rPr>
                        <a:t> .- P</a:t>
                      </a:r>
                      <a:r>
                        <a:rPr lang="es-ES" sz="1600" dirty="0" smtClean="0">
                          <a:effectLst/>
                        </a:rPr>
                        <a:t>revalencia </a:t>
                      </a:r>
                      <a:r>
                        <a:rPr lang="es-ES" sz="1600" dirty="0">
                          <a:effectLst/>
                        </a:rPr>
                        <a:t>significativa </a:t>
                      </a:r>
                      <a:r>
                        <a:rPr lang="es-ES" sz="1600" dirty="0" smtClean="0">
                          <a:effectLst/>
                        </a:rPr>
                        <a:t>eleva</a:t>
                      </a:r>
                      <a:r>
                        <a:rPr lang="es-ES" sz="1600" baseline="0" dirty="0" smtClean="0">
                          <a:effectLst/>
                        </a:rPr>
                        <a:t> (asociación documentada)</a:t>
                      </a:r>
                      <a:endParaRPr lang="es-ES" sz="1600" b="1" dirty="0">
                        <a:solidFill>
                          <a:schemeClr val="bg1"/>
                        </a:solidFill>
                        <a:effectLst/>
                        <a:latin typeface="Calibri"/>
                        <a:ea typeface="Calibri"/>
                        <a:cs typeface="Times New Roman"/>
                      </a:endParaRPr>
                    </a:p>
                  </a:txBody>
                  <a:tcPr marL="27004" marR="27004" marT="27012" marB="0" anchor="ctr"/>
                </a:tc>
              </a:tr>
              <a:tr h="1074553">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err="1">
                          <a:solidFill>
                            <a:srgbClr val="C00000"/>
                          </a:solidFill>
                          <a:effectLst/>
                        </a:rPr>
                        <a:t>Crioglobulinemia</a:t>
                      </a:r>
                      <a:r>
                        <a:rPr lang="es-ES" sz="1400" b="0" dirty="0">
                          <a:solidFill>
                            <a:srgbClr val="C00000"/>
                          </a:solidFill>
                          <a:effectLst/>
                        </a:rPr>
                        <a:t> </a:t>
                      </a:r>
                      <a:r>
                        <a:rPr lang="es-ES" sz="1400" b="0" dirty="0" smtClean="0">
                          <a:solidFill>
                            <a:srgbClr val="C00000"/>
                          </a:solidFill>
                          <a:effectLst/>
                        </a:rPr>
                        <a:t>mixta </a:t>
                      </a:r>
                      <a:r>
                        <a:rPr lang="es-ES" sz="1400" b="0" dirty="0" smtClean="0">
                          <a:solidFill>
                            <a:srgbClr val="004586"/>
                          </a:solidFill>
                          <a:effectLst/>
                        </a:rPr>
                        <a:t>[OR:11,50]: </a:t>
                      </a:r>
                      <a:r>
                        <a:rPr lang="es-ES" sz="1400" b="0" dirty="0" err="1" smtClean="0">
                          <a:solidFill>
                            <a:srgbClr val="004586"/>
                          </a:solidFill>
                        </a:rPr>
                        <a:t>Glomerulonefritis</a:t>
                      </a:r>
                      <a:r>
                        <a:rPr lang="es-ES" sz="1400" b="0" dirty="0" smtClean="0">
                          <a:solidFill>
                            <a:srgbClr val="004586"/>
                          </a:solidFill>
                        </a:rPr>
                        <a:t> </a:t>
                      </a:r>
                      <a:r>
                        <a:rPr lang="es-ES" sz="1400" b="0" dirty="0" err="1" smtClean="0">
                          <a:solidFill>
                            <a:srgbClr val="004586"/>
                          </a:solidFill>
                        </a:rPr>
                        <a:t>crioglobulinémica</a:t>
                      </a:r>
                      <a:r>
                        <a:rPr lang="es-ES" sz="1400" b="0" dirty="0" smtClean="0">
                          <a:solidFill>
                            <a:srgbClr val="004586"/>
                          </a:solidFill>
                        </a:rPr>
                        <a:t>, </a:t>
                      </a:r>
                      <a:r>
                        <a:rPr lang="es-ES" sz="1400" b="1" dirty="0" smtClean="0">
                          <a:solidFill>
                            <a:srgbClr val="004586"/>
                          </a:solidFill>
                          <a:effectLst/>
                        </a:rPr>
                        <a:t>vasculitis necrotizante </a:t>
                      </a:r>
                      <a:r>
                        <a:rPr lang="es-ES" sz="1400" b="0" dirty="0" err="1" smtClean="0">
                          <a:solidFill>
                            <a:srgbClr val="004586"/>
                          </a:solidFill>
                          <a:effectLst/>
                        </a:rPr>
                        <a:t>crioglobulinémica</a:t>
                      </a:r>
                      <a:r>
                        <a:rPr lang="es-ES" sz="1400" b="0" dirty="0" smtClean="0">
                          <a:solidFill>
                            <a:srgbClr val="004586"/>
                          </a:solidFill>
                          <a:effectLst/>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rgbClr val="004586"/>
                          </a:solidFill>
                          <a:effectLst/>
                        </a:rPr>
                        <a:t>Producción de </a:t>
                      </a:r>
                      <a:r>
                        <a:rPr lang="es-ES" sz="1400" b="0" dirty="0" err="1" smtClean="0">
                          <a:solidFill>
                            <a:srgbClr val="004586"/>
                          </a:solidFill>
                          <a:effectLst/>
                        </a:rPr>
                        <a:t>autoanticuerpos</a:t>
                      </a:r>
                      <a:r>
                        <a:rPr lang="es-ES" sz="1400" b="0" dirty="0" smtClean="0">
                          <a:solidFill>
                            <a:srgbClr val="004586"/>
                          </a:solidFill>
                          <a:effectLst/>
                        </a:rPr>
                        <a:t>:  ANA FR ,</a:t>
                      </a:r>
                      <a:r>
                        <a:rPr lang="es-ES" sz="1400" b="0" baseline="0" dirty="0" smtClean="0">
                          <a:solidFill>
                            <a:srgbClr val="004586"/>
                          </a:solidFill>
                          <a:effectLst/>
                        </a:rPr>
                        <a:t> </a:t>
                      </a:r>
                      <a:r>
                        <a:rPr lang="es-ES" sz="1400" b="0" dirty="0" err="1" smtClean="0">
                          <a:solidFill>
                            <a:srgbClr val="004586"/>
                          </a:solidFill>
                          <a:effectLst/>
                        </a:rPr>
                        <a:t>crioglobulinas</a:t>
                      </a:r>
                      <a:r>
                        <a:rPr lang="es-ES" sz="1400" b="0" dirty="0" smtClean="0">
                          <a:solidFill>
                            <a:srgbClr val="004586"/>
                          </a:solidFill>
                          <a:effectLst/>
                        </a:rPr>
                        <a:t>,</a:t>
                      </a:r>
                      <a:r>
                        <a:rPr lang="es-ES" sz="1400" b="0" baseline="0" dirty="0" smtClean="0">
                          <a:solidFill>
                            <a:srgbClr val="004586"/>
                          </a:solidFill>
                          <a:effectLst/>
                        </a:rPr>
                        <a:t> </a:t>
                      </a:r>
                      <a:r>
                        <a:rPr lang="es-ES" sz="1400" b="0" dirty="0" err="1" smtClean="0">
                          <a:solidFill>
                            <a:srgbClr val="004586"/>
                          </a:solidFill>
                          <a:effectLst/>
                        </a:rPr>
                        <a:t>hipocomplementemia</a:t>
                      </a:r>
                      <a:r>
                        <a:rPr lang="es-ES" sz="1400" b="0" dirty="0" smtClean="0">
                          <a:solidFill>
                            <a:srgbClr val="004586"/>
                          </a:solidFill>
                          <a:effectLst/>
                        </a:rPr>
                        <a:t> , </a:t>
                      </a:r>
                      <a:r>
                        <a:rPr lang="es-ES" sz="1400" b="0" dirty="0" err="1" smtClean="0">
                          <a:solidFill>
                            <a:srgbClr val="004586"/>
                          </a:solidFill>
                          <a:effectLst/>
                        </a:rPr>
                        <a:t>antitiroideos</a:t>
                      </a:r>
                      <a:r>
                        <a:rPr lang="es-ES" sz="1400" b="0" dirty="0" smtClean="0">
                          <a:solidFill>
                            <a:srgbClr val="004586"/>
                          </a:solidFill>
                          <a:effectLst/>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1" dirty="0" smtClean="0">
                          <a:solidFill>
                            <a:schemeClr val="tx2"/>
                          </a:solidFill>
                          <a:effectLst/>
                        </a:rPr>
                        <a:t>Sialoadenitis/Síndrome de </a:t>
                      </a:r>
                      <a:r>
                        <a:rPr lang="es-ES" sz="1400" b="1" dirty="0" err="1" smtClean="0">
                          <a:solidFill>
                            <a:schemeClr val="tx2"/>
                          </a:solidFill>
                          <a:effectLst/>
                        </a:rPr>
                        <a:t>Sjögren</a:t>
                      </a:r>
                      <a:r>
                        <a:rPr lang="pt-BR" sz="1400" b="0" dirty="0" smtClean="0">
                          <a:solidFill>
                            <a:schemeClr val="accent1"/>
                          </a:solidFill>
                          <a:effectLst/>
                        </a:rPr>
                        <a:t>[OR 2,3].</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chemeClr val="accent1"/>
                          </a:solidFill>
                          <a:effectLst/>
                        </a:rPr>
                        <a:t>Cutáneas: </a:t>
                      </a:r>
                      <a:r>
                        <a:rPr lang="es-ES" sz="1400" b="1" dirty="0" err="1" smtClean="0">
                          <a:solidFill>
                            <a:schemeClr val="tx2"/>
                          </a:solidFill>
                          <a:effectLst/>
                        </a:rPr>
                        <a:t>Porfiria</a:t>
                      </a:r>
                      <a:r>
                        <a:rPr lang="es-ES" sz="1400" b="1" dirty="0" smtClean="0">
                          <a:solidFill>
                            <a:schemeClr val="tx2"/>
                          </a:solidFill>
                          <a:effectLst/>
                        </a:rPr>
                        <a:t> cutánea tarda (OR:8,50), Liquen plano.</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chemeClr val="accent1"/>
                          </a:solidFill>
                          <a:effectLst/>
                        </a:rPr>
                        <a:t>Otras </a:t>
                      </a:r>
                      <a:r>
                        <a:rPr lang="es-ES" sz="1400" b="1" dirty="0" err="1" smtClean="0">
                          <a:solidFill>
                            <a:schemeClr val="tx2"/>
                          </a:solidFill>
                          <a:effectLst/>
                        </a:rPr>
                        <a:t>glomerulonefritis</a:t>
                      </a:r>
                      <a:r>
                        <a:rPr lang="es-ES" sz="1400" b="1" dirty="0" smtClean="0">
                          <a:solidFill>
                            <a:schemeClr val="tx2"/>
                          </a:solidFill>
                          <a:effectLst/>
                        </a:rPr>
                        <a:t> </a:t>
                      </a:r>
                      <a:r>
                        <a:rPr lang="es-ES" sz="1400" b="1" dirty="0" err="1" smtClean="0">
                          <a:solidFill>
                            <a:schemeClr val="tx2"/>
                          </a:solidFill>
                          <a:effectLst/>
                        </a:rPr>
                        <a:t>membranoproliferativas</a:t>
                      </a:r>
                      <a:r>
                        <a:rPr lang="es-ES" sz="1400" b="1" dirty="0" smtClean="0">
                          <a:solidFill>
                            <a:schemeClr val="tx2"/>
                          </a:solidFill>
                          <a:effectLst/>
                        </a:rPr>
                        <a:t> </a:t>
                      </a:r>
                      <a:r>
                        <a:rPr lang="es-ES" sz="1400" b="0" dirty="0" smtClean="0">
                          <a:solidFill>
                            <a:schemeClr val="accent1"/>
                          </a:solidFill>
                          <a:effectLst/>
                        </a:rPr>
                        <a:t>sin CM.</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endParaRPr lang="es-ES" sz="1400" b="0" dirty="0" smtClean="0">
                        <a:solidFill>
                          <a:srgbClr val="004586"/>
                        </a:solidFill>
                        <a:effectLst/>
                      </a:endParaRPr>
                    </a:p>
                  </a:txBody>
                  <a:tcPr marL="27004" marR="27004" marT="27012" marB="0" anchor="ctr">
                    <a:solidFill>
                      <a:srgbClr val="E8ECF5"/>
                    </a:solidFill>
                  </a:tcPr>
                </a:tc>
              </a:tr>
              <a:tr h="336181">
                <a:tc>
                  <a:txBody>
                    <a:bodyPr/>
                    <a:lstStyle/>
                    <a:p>
                      <a:pPr>
                        <a:spcAft>
                          <a:spcPts val="0"/>
                        </a:spcAft>
                      </a:pPr>
                      <a:r>
                        <a:rPr lang="es-ES" sz="1600" dirty="0" smtClean="0">
                          <a:solidFill>
                            <a:schemeClr val="bg1"/>
                          </a:solidFill>
                          <a:effectLst/>
                        </a:rPr>
                        <a:t>B. Prevalencia mayor que los controles (asociación probable)</a:t>
                      </a:r>
                      <a:endParaRPr lang="es-ES" sz="1600" b="1" dirty="0">
                        <a:solidFill>
                          <a:schemeClr val="bg1"/>
                        </a:solidFill>
                        <a:effectLst/>
                        <a:latin typeface="Calibri"/>
                        <a:ea typeface="Calibri"/>
                        <a:cs typeface="Times New Roman"/>
                      </a:endParaRPr>
                    </a:p>
                  </a:txBody>
                  <a:tcPr marL="27004" marR="27004" marT="27012" marB="0" anchor="ctr">
                    <a:solidFill>
                      <a:srgbClr val="287AC8"/>
                    </a:solidFill>
                  </a:tcPr>
                </a:tc>
              </a:tr>
              <a:tr h="3138925">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rgbClr val="004586"/>
                          </a:solidFill>
                          <a:effectLst/>
                        </a:rPr>
                        <a:t>Cutáneas: </a:t>
                      </a:r>
                      <a:r>
                        <a:rPr lang="es-ES" sz="1400" b="0" dirty="0" err="1" smtClean="0">
                          <a:solidFill>
                            <a:srgbClr val="C00000"/>
                          </a:solidFill>
                          <a:effectLst/>
                        </a:rPr>
                        <a:t>Porfiria</a:t>
                      </a:r>
                      <a:r>
                        <a:rPr lang="es-ES" sz="1400" b="0" dirty="0" smtClean="0">
                          <a:solidFill>
                            <a:srgbClr val="C00000"/>
                          </a:solidFill>
                          <a:effectLst/>
                        </a:rPr>
                        <a:t> cutánea tarda (OR:8,50), Liquen plano</a:t>
                      </a:r>
                      <a:r>
                        <a:rPr lang="es-ES" sz="1400" b="0" dirty="0" smtClean="0">
                          <a:solidFill>
                            <a:srgbClr val="004586"/>
                          </a:solidFill>
                          <a:effectLst/>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rgbClr val="004586"/>
                          </a:solidFill>
                          <a:effectLst/>
                        </a:rPr>
                        <a:t>Hematológicas</a:t>
                      </a:r>
                      <a:r>
                        <a:rPr lang="es-ES" sz="1400" b="0" dirty="0" smtClean="0">
                          <a:solidFill>
                            <a:srgbClr val="C00000"/>
                          </a:solidFill>
                          <a:effectLst/>
                        </a:rPr>
                        <a:t>: Linfoma No Hodgkin de células B </a:t>
                      </a:r>
                      <a:r>
                        <a:rPr lang="es-ES" sz="1400" b="0" dirty="0" smtClean="0">
                          <a:solidFill>
                            <a:srgbClr val="004586"/>
                          </a:solidFill>
                          <a:effectLst/>
                        </a:rPr>
                        <a:t>[OR 1,6], trombocitopenia inmune, </a:t>
                      </a:r>
                      <a:r>
                        <a:rPr lang="es-ES" sz="1400" b="0" dirty="0" err="1" smtClean="0">
                          <a:solidFill>
                            <a:srgbClr val="004586"/>
                          </a:solidFill>
                          <a:effectLst/>
                        </a:rPr>
                        <a:t>gammapatías</a:t>
                      </a:r>
                      <a:r>
                        <a:rPr lang="es-ES" sz="1400" b="0" dirty="0" smtClean="0">
                          <a:solidFill>
                            <a:srgbClr val="004586"/>
                          </a:solidFill>
                          <a:effectLst/>
                        </a:rPr>
                        <a:t> monoclonales, síndrome </a:t>
                      </a:r>
                      <a:r>
                        <a:rPr lang="es-ES" sz="1400" b="0" dirty="0" err="1" smtClean="0">
                          <a:solidFill>
                            <a:srgbClr val="004586"/>
                          </a:solidFill>
                          <a:effectLst/>
                        </a:rPr>
                        <a:t>antifosfolípidos</a:t>
                      </a:r>
                      <a:r>
                        <a:rPr lang="es-ES" sz="1400" b="0" dirty="0" smtClean="0">
                          <a:solidFill>
                            <a:srgbClr val="004586"/>
                          </a:solidFill>
                          <a:effectLst/>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rgbClr val="C00000"/>
                          </a:solidFill>
                          <a:effectLst/>
                        </a:rPr>
                        <a:t>Manifestaciones reumatológicas </a:t>
                      </a:r>
                      <a:r>
                        <a:rPr lang="es-ES" sz="1400" b="0" dirty="0" smtClean="0">
                          <a:solidFill>
                            <a:srgbClr val="004586"/>
                          </a:solidFill>
                          <a:effectLst/>
                        </a:rPr>
                        <a:t>inespecíficas (mialgias, artralgias, debilidad</a:t>
                      </a:r>
                      <a:r>
                        <a:rPr lang="es-ES" sz="1400" b="0" baseline="0" dirty="0" smtClean="0">
                          <a:solidFill>
                            <a:srgbClr val="004586"/>
                          </a:solidFill>
                          <a:effectLst/>
                        </a:rPr>
                        <a:t> muscular o fatiga crónica</a:t>
                      </a:r>
                      <a:r>
                        <a:rPr lang="es-ES" sz="1400" b="0" dirty="0" smtClean="0">
                          <a:solidFill>
                            <a:srgbClr val="004586"/>
                          </a:solidFill>
                          <a:effectLst/>
                        </a:rPr>
                        <a:t>).</a:t>
                      </a:r>
                    </a:p>
                    <a:p>
                      <a:pPr marL="285750" indent="-285750">
                        <a:spcAft>
                          <a:spcPts val="0"/>
                        </a:spcAft>
                        <a:buClr>
                          <a:srgbClr val="C00000"/>
                        </a:buClr>
                        <a:buFont typeface="Wingdings" panose="05000000000000000000" pitchFamily="2" charset="2"/>
                        <a:buChar char="v"/>
                      </a:pPr>
                      <a:r>
                        <a:rPr lang="es-ES" sz="1400" b="0" dirty="0" smtClean="0">
                          <a:solidFill>
                            <a:srgbClr val="C00000"/>
                          </a:solidFill>
                          <a:effectLst/>
                        </a:rPr>
                        <a:t>Sialoadenitis/</a:t>
                      </a:r>
                      <a:r>
                        <a:rPr lang="es-ES" sz="1400" b="0" dirty="0" err="1" smtClean="0">
                          <a:solidFill>
                            <a:srgbClr val="C00000"/>
                          </a:solidFill>
                          <a:effectLst/>
                        </a:rPr>
                        <a:t>sÍndrome</a:t>
                      </a:r>
                      <a:r>
                        <a:rPr lang="es-ES" sz="1400" b="0" dirty="0" smtClean="0">
                          <a:solidFill>
                            <a:srgbClr val="C00000"/>
                          </a:solidFill>
                          <a:effectLst/>
                        </a:rPr>
                        <a:t> de </a:t>
                      </a:r>
                      <a:r>
                        <a:rPr lang="es-ES" sz="1400" b="0" dirty="0" err="1" smtClean="0">
                          <a:solidFill>
                            <a:srgbClr val="C00000"/>
                          </a:solidFill>
                          <a:effectLst/>
                        </a:rPr>
                        <a:t>Sjögren</a:t>
                      </a:r>
                      <a:r>
                        <a:rPr lang="pt-BR" sz="1400" b="0" dirty="0" smtClean="0">
                          <a:solidFill>
                            <a:srgbClr val="004586"/>
                          </a:solidFill>
                          <a:effectLst/>
                        </a:rPr>
                        <a:t>[OR 2,3].</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rgbClr val="C00000"/>
                          </a:solidFill>
                          <a:effectLst/>
                        </a:rPr>
                        <a:t>DM </a:t>
                      </a:r>
                      <a:r>
                        <a:rPr lang="es-ES" sz="1400" b="0" dirty="0">
                          <a:solidFill>
                            <a:srgbClr val="C00000"/>
                          </a:solidFill>
                          <a:effectLst/>
                        </a:rPr>
                        <a:t>tipo </a:t>
                      </a:r>
                      <a:r>
                        <a:rPr lang="es-ES" sz="1400" b="0" dirty="0" smtClean="0">
                          <a:solidFill>
                            <a:srgbClr val="C00000"/>
                          </a:solidFill>
                          <a:effectLst/>
                        </a:rPr>
                        <a:t>2</a:t>
                      </a:r>
                      <a:r>
                        <a:rPr kumimoji="0" lang="es-ES_tradnl" altLang="es-ES_tradnl" sz="1400" b="0" u="none" strike="noStrike" cap="none" normalizeH="0" baseline="0" dirty="0" smtClean="0">
                          <a:ln>
                            <a:noFill/>
                          </a:ln>
                          <a:solidFill>
                            <a:srgbClr val="004586"/>
                          </a:solidFill>
                          <a:effectLst/>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rgbClr val="C00000"/>
                          </a:solidFill>
                          <a:effectLst/>
                        </a:rPr>
                        <a:t>Insuficiencia renal </a:t>
                      </a:r>
                      <a:r>
                        <a:rPr lang="es-ES" sz="1400" b="0" dirty="0" smtClean="0">
                          <a:solidFill>
                            <a:srgbClr val="004586"/>
                          </a:solidFill>
                          <a:effectLst/>
                        </a:rPr>
                        <a:t>[OR 1.23 (1.12-1.34)].</a:t>
                      </a:r>
                    </a:p>
                    <a:p>
                      <a:pPr marL="285750" indent="-285750">
                        <a:spcAft>
                          <a:spcPts val="0"/>
                        </a:spcAft>
                        <a:buClr>
                          <a:srgbClr val="C00000"/>
                        </a:buClr>
                        <a:buFont typeface="Wingdings" panose="05000000000000000000" pitchFamily="2" charset="2"/>
                        <a:buChar char="v"/>
                      </a:pPr>
                      <a:r>
                        <a:rPr lang="es-ES" sz="1400" b="0" dirty="0" smtClean="0">
                          <a:solidFill>
                            <a:srgbClr val="C00000"/>
                          </a:solidFill>
                          <a:effectLst/>
                        </a:rPr>
                        <a:t>Depresión</a:t>
                      </a:r>
                      <a:r>
                        <a:rPr lang="es-ES" sz="1400" b="0" dirty="0" smtClean="0">
                          <a:solidFill>
                            <a:srgbClr val="004586"/>
                          </a:solidFill>
                          <a:effectLst/>
                        </a:rPr>
                        <a:t> [OR,.30 (1.31-4.01)].</a:t>
                      </a:r>
                      <a:endParaRPr lang="es-ES" sz="1400" b="0" dirty="0">
                        <a:solidFill>
                          <a:srgbClr val="004586"/>
                        </a:solidFill>
                        <a:effectLst/>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s-ES" sz="1400" b="0" dirty="0" smtClean="0">
                          <a:solidFill>
                            <a:srgbClr val="004586"/>
                          </a:solidFill>
                          <a:effectLst/>
                        </a:rPr>
                        <a:t>Deterioro cognitivo.</a:t>
                      </a:r>
                    </a:p>
                  </a:txBody>
                  <a:tcPr marL="27004" marR="27004" marT="27012" marB="0" anchor="ctr">
                    <a:solidFill>
                      <a:srgbClr val="E8ECF5"/>
                    </a:solidFill>
                  </a:tcPr>
                </a:tc>
              </a:tr>
            </a:tbl>
          </a:graphicData>
        </a:graphic>
      </p:graphicFrame>
      <p:pic>
        <p:nvPicPr>
          <p:cNvPr id="7" name="Imagen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306045" y="998235"/>
            <a:ext cx="51403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echa izquierda 7"/>
          <p:cNvSpPr/>
          <p:nvPr/>
        </p:nvSpPr>
        <p:spPr>
          <a:xfrm>
            <a:off x="6760611" y="5025814"/>
            <a:ext cx="4608512" cy="7492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Independientes del grado de fibrosis</a:t>
            </a:r>
            <a:endParaRPr lang="es-ES" sz="2000" b="1" dirty="0"/>
          </a:p>
        </p:txBody>
      </p:sp>
    </p:spTree>
    <p:extLst>
      <p:ext uri="{BB962C8B-B14F-4D97-AF65-F5344CB8AC3E}">
        <p14:creationId xmlns:p14="http://schemas.microsoft.com/office/powerpoint/2010/main" val="402221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Manifestaciones </a:t>
            </a:r>
            <a:r>
              <a:rPr lang="es-ES" dirty="0" err="1"/>
              <a:t>extrahepáticas</a:t>
            </a:r>
            <a:r>
              <a:rPr lang="es-ES" dirty="0"/>
              <a:t> </a:t>
            </a:r>
            <a:r>
              <a:rPr lang="es-ES" dirty="0" smtClean="0"/>
              <a:t>en VHC de </a:t>
            </a:r>
            <a:r>
              <a:rPr lang="es-ES" dirty="0"/>
              <a:t>mayor prevalencia</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501118351"/>
              </p:ext>
            </p:extLst>
          </p:nvPr>
        </p:nvGraphicFramePr>
        <p:xfrm>
          <a:off x="320080" y="728816"/>
          <a:ext cx="11680576" cy="5364480"/>
        </p:xfrm>
        <a:graphic>
          <a:graphicData uri="http://schemas.openxmlformats.org/drawingml/2006/table">
            <a:tbl>
              <a:tblPr firstRow="1" bandRow="1">
                <a:tableStyleId>{5C22544A-7EE6-4342-B048-85BDC9FD1C3A}</a:tableStyleId>
              </a:tblPr>
              <a:tblGrid>
                <a:gridCol w="2463552"/>
                <a:gridCol w="2208678"/>
                <a:gridCol w="2184715"/>
                <a:gridCol w="2487516"/>
                <a:gridCol w="2336115"/>
              </a:tblGrid>
              <a:tr h="664175">
                <a:tc>
                  <a:txBody>
                    <a:bodyPr/>
                    <a:lstStyle>
                      <a:lvl1pPr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u="none" strike="noStrike" cap="none" normalizeH="0" baseline="0" dirty="0" smtClean="0">
                          <a:ln>
                            <a:noFill/>
                          </a:ln>
                          <a:solidFill>
                            <a:schemeClr val="bg1"/>
                          </a:solidFill>
                          <a:effectLst/>
                        </a:rPr>
                        <a:t>Manifestaciones </a:t>
                      </a:r>
                      <a:r>
                        <a:rPr kumimoji="0" lang="es-ES" altLang="es-ES" sz="1600" u="none" strike="noStrike" cap="none" normalizeH="0" baseline="0" dirty="0" err="1" smtClean="0">
                          <a:ln>
                            <a:noFill/>
                          </a:ln>
                          <a:solidFill>
                            <a:schemeClr val="bg1"/>
                          </a:solidFill>
                          <a:effectLst/>
                        </a:rPr>
                        <a:t>extrahepáticas</a:t>
                      </a:r>
                      <a:endParaRPr kumimoji="0" lang="es-ES_tradnl" altLang="es-ES" sz="1600" b="1" i="0" u="none" strike="noStrike" cap="none" normalizeH="0" baseline="0" dirty="0" smtClean="0">
                        <a:ln>
                          <a:noFill/>
                        </a:ln>
                        <a:solidFill>
                          <a:schemeClr val="bg1"/>
                        </a:solidFill>
                        <a:effectLst/>
                        <a:latin typeface="Calibri" pitchFamily="34" charset="0"/>
                        <a:ea typeface="MS PGothic" pitchFamily="34" charset="-128"/>
                      </a:endParaRPr>
                    </a:p>
                  </a:txBody>
                  <a:tcPr marL="36000" marR="3600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smtClean="0">
                          <a:ln>
                            <a:noFill/>
                          </a:ln>
                          <a:solidFill>
                            <a:schemeClr val="bg1"/>
                          </a:solidFill>
                          <a:effectLst/>
                        </a:rPr>
                        <a:t>Prevalencia en VHC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smtClean="0">
                          <a:ln>
                            <a:noFill/>
                          </a:ln>
                          <a:solidFill>
                            <a:schemeClr val="bg1"/>
                          </a:solidFill>
                          <a:effectLst/>
                        </a:rPr>
                        <a:t>(IC 95% )</a:t>
                      </a:r>
                      <a:endParaRPr kumimoji="0" lang="es-ES_tradnl" altLang="es-ES" sz="1600" b="1" i="0" u="none" strike="noStrike" cap="none" normalizeH="0" baseline="0" dirty="0" smtClean="0">
                        <a:ln>
                          <a:noFill/>
                        </a:ln>
                        <a:solidFill>
                          <a:schemeClr val="bg1"/>
                        </a:solidFill>
                        <a:effectLst/>
                        <a:latin typeface="Calibri" pitchFamily="34" charset="0"/>
                        <a:ea typeface="MS PGothic" pitchFamily="34" charset="-128"/>
                      </a:endParaRPr>
                    </a:p>
                  </a:txBody>
                  <a:tcPr marL="36000" marR="36000" marT="0" marB="0" anchor="ctr" horzOverflow="overflow"/>
                </a:tc>
                <a:tc>
                  <a:txBody>
                    <a:bodyPr/>
                    <a:lstStyle>
                      <a:lvl1pPr marL="28575" indent="-2857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28575" marR="0" lvl="0" indent="-28575" algn="ctr" defTabSz="4572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smtClean="0">
                          <a:ln>
                            <a:noFill/>
                          </a:ln>
                          <a:solidFill>
                            <a:schemeClr val="bg1"/>
                          </a:solidFill>
                          <a:effectLst/>
                        </a:rPr>
                        <a:t>Prevalencia en no-VHC </a:t>
                      </a:r>
                    </a:p>
                    <a:p>
                      <a:pPr marL="28575" marR="0" lvl="0" indent="-28575" algn="ctr" defTabSz="4572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smtClean="0">
                          <a:ln>
                            <a:noFill/>
                          </a:ln>
                          <a:solidFill>
                            <a:schemeClr val="bg1"/>
                          </a:solidFill>
                          <a:effectLst/>
                        </a:rPr>
                        <a:t>(IC 95% )</a:t>
                      </a:r>
                      <a:endParaRPr kumimoji="0" lang="es-ES_tradnl" altLang="es-ES" sz="1600" b="1" i="0" u="none" strike="noStrike" cap="none" normalizeH="0" baseline="0" dirty="0" smtClean="0">
                        <a:ln>
                          <a:noFill/>
                        </a:ln>
                        <a:solidFill>
                          <a:schemeClr val="bg1"/>
                        </a:solidFill>
                        <a:effectLst/>
                        <a:latin typeface="Calibri" pitchFamily="34" charset="0"/>
                        <a:ea typeface="MS PGothic" pitchFamily="34" charset="-128"/>
                      </a:endParaRPr>
                    </a:p>
                  </a:txBody>
                  <a:tcPr marL="36000" marR="36000" marT="0" marB="0" anchor="ctr" horzOverflow="overflow"/>
                </a:tc>
                <a:tc>
                  <a:txBody>
                    <a:bodyPr/>
                    <a:lstStyle>
                      <a:lvl1pPr marL="582613" indent="-573088"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582613" marR="0" lvl="0" indent="-573088" algn="ctr" defTabSz="4572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err="1" smtClean="0">
                          <a:ln>
                            <a:noFill/>
                          </a:ln>
                          <a:solidFill>
                            <a:schemeClr val="bg1"/>
                          </a:solidFill>
                          <a:effectLst/>
                        </a:rPr>
                        <a:t>Odds</a:t>
                      </a:r>
                      <a:r>
                        <a:rPr kumimoji="0" lang="es-ES_tradnl" altLang="es-ES" sz="1600" u="none" strike="noStrike" cap="none" normalizeH="0" baseline="0" dirty="0" smtClean="0">
                          <a:ln>
                            <a:noFill/>
                          </a:ln>
                          <a:solidFill>
                            <a:schemeClr val="bg1"/>
                          </a:solidFill>
                          <a:effectLst/>
                        </a:rPr>
                        <a:t> Ratio </a:t>
                      </a:r>
                    </a:p>
                    <a:p>
                      <a:pPr marL="582613" marR="0" lvl="0" indent="-573088" algn="ctr" defTabSz="4572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smtClean="0">
                          <a:ln>
                            <a:noFill/>
                          </a:ln>
                          <a:solidFill>
                            <a:schemeClr val="bg1"/>
                          </a:solidFill>
                          <a:effectLst/>
                        </a:rPr>
                        <a:t>(IC 95%)*</a:t>
                      </a:r>
                      <a:endParaRPr kumimoji="0" lang="es-ES_tradnl" altLang="es-ES" sz="1600" b="1" i="0" u="none" strike="noStrike" cap="none" normalizeH="0" baseline="0" dirty="0" smtClean="0">
                        <a:ln>
                          <a:noFill/>
                        </a:ln>
                        <a:solidFill>
                          <a:schemeClr val="bg1"/>
                        </a:solidFill>
                        <a:effectLst/>
                        <a:latin typeface="Calibri" pitchFamily="34" charset="0"/>
                        <a:ea typeface="MS PGothic" pitchFamily="34" charset="-128"/>
                      </a:endParaRPr>
                    </a:p>
                  </a:txBody>
                  <a:tcPr marL="36000" marR="36000" marT="0" marB="0" anchor="ctr" horzOverflow="overflow"/>
                </a:tc>
                <a:tc>
                  <a:txBody>
                    <a:bodyPr/>
                    <a:lstStyle>
                      <a:lvl1pPr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smtClean="0">
                          <a:ln>
                            <a:noFill/>
                          </a:ln>
                          <a:solidFill>
                            <a:schemeClr val="bg1"/>
                          </a:solidFill>
                          <a:effectLst/>
                        </a:rPr>
                        <a:t>Número de estudios incluidos en VHC y no VHC (tamaño </a:t>
                      </a:r>
                      <a:r>
                        <a:rPr kumimoji="0" lang="es-ES_tradnl" altLang="es-ES" sz="1600" u="none" strike="noStrike" cap="none" normalizeH="0" baseline="0" dirty="0" err="1" smtClean="0">
                          <a:ln>
                            <a:noFill/>
                          </a:ln>
                          <a:solidFill>
                            <a:schemeClr val="bg1"/>
                          </a:solidFill>
                          <a:effectLst/>
                        </a:rPr>
                        <a:t>muestral</a:t>
                      </a:r>
                      <a:r>
                        <a:rPr kumimoji="0" lang="es-ES_tradnl" altLang="es-ES" sz="1600" u="none" strike="noStrike" cap="none" normalizeH="0" baseline="0" dirty="0" smtClean="0">
                          <a:ln>
                            <a:noFill/>
                          </a:ln>
                          <a:solidFill>
                            <a:schemeClr val="bg1"/>
                          </a:solidFill>
                          <a:effectLst/>
                        </a:rPr>
                        <a:t>)</a:t>
                      </a:r>
                      <a:endParaRPr kumimoji="0" lang="es-ES_tradnl" altLang="es-ES" sz="1600" b="1" i="0" u="none" strike="noStrike" cap="none" normalizeH="0" baseline="0" dirty="0" smtClean="0">
                        <a:ln>
                          <a:noFill/>
                        </a:ln>
                        <a:solidFill>
                          <a:schemeClr val="bg1"/>
                        </a:solidFill>
                        <a:effectLst/>
                        <a:latin typeface="Calibri" pitchFamily="34" charset="0"/>
                        <a:ea typeface="MS PGothic" pitchFamily="34" charset="-128"/>
                      </a:endParaRPr>
                    </a:p>
                  </a:txBody>
                  <a:tcPr marL="36000" marR="36000" marT="0" marB="0" anchor="ctr" horzOverflow="overflow"/>
                </a:tc>
              </a:tr>
              <a:tr h="229764">
                <a:tc gridSpan="4">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l"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err="1" smtClean="0">
                          <a:ln>
                            <a:noFill/>
                          </a:ln>
                          <a:solidFill>
                            <a:schemeClr val="accent1"/>
                          </a:solidFill>
                          <a:effectLst/>
                        </a:rPr>
                        <a:t>Crioglobulinemia</a:t>
                      </a:r>
                      <a:r>
                        <a:rPr kumimoji="0" lang="es-ES" altLang="es-ES" sz="1600" b="1" u="none" strike="noStrike" cap="none" normalizeH="0" baseline="0" dirty="0" smtClean="0">
                          <a:ln>
                            <a:noFill/>
                          </a:ln>
                          <a:solidFill>
                            <a:schemeClr val="accent1"/>
                          </a:solidFill>
                          <a:effectLst/>
                        </a:rPr>
                        <a:t> mixta </a:t>
                      </a:r>
                      <a:endParaRPr kumimoji="0" lang="es-ES"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hMerge="1">
                  <a:txBody>
                    <a:bodyPr/>
                    <a:lstStyle/>
                    <a:p>
                      <a:endParaRPr lang="es-ES"/>
                    </a:p>
                  </a:txBody>
                  <a:tcPr/>
                </a:tc>
                <a:tc hMerge="1">
                  <a:txBody>
                    <a:bodyPr/>
                    <a:lstStyle/>
                    <a:p>
                      <a:pPr marL="60325" marR="0" lvl="0" indent="0" algn="l" defTabSz="457200" rtl="0" eaLnBrk="1" fontAlgn="base" latinLnBrk="0" hangingPunct="1">
                        <a:lnSpc>
                          <a:spcPct val="100000"/>
                        </a:lnSpc>
                        <a:spcBef>
                          <a:spcPct val="0"/>
                        </a:spcBef>
                        <a:spcAft>
                          <a:spcPct val="0"/>
                        </a:spcAft>
                        <a:buClrTx/>
                        <a:buSzTx/>
                        <a:buFontTx/>
                        <a:buNone/>
                        <a:tabLst/>
                      </a:pPr>
                      <a:endParaRPr kumimoji="0" lang="es-ES" altLang="es-ES" sz="14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hMerge="1">
                  <a:txBody>
                    <a:bodyPr/>
                    <a:lstStyle>
                      <a:lvl1pPr marL="690563" indent="-681038"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90563" marR="0" lvl="0" indent="-681038" algn="l" defTabSz="457200" rtl="0" eaLnBrk="1" fontAlgn="base" latinLnBrk="0" hangingPunct="1">
                        <a:lnSpc>
                          <a:spcPct val="100000"/>
                        </a:lnSpc>
                        <a:spcBef>
                          <a:spcPct val="0"/>
                        </a:spcBef>
                        <a:spcAft>
                          <a:spcPct val="0"/>
                        </a:spcAft>
                        <a:buClrTx/>
                        <a:buSzTx/>
                        <a:buFontTx/>
                        <a:buNone/>
                        <a:tabLst/>
                      </a:pPr>
                      <a:endParaRPr kumimoji="0" lang="es-ES" altLang="es-ES" sz="14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l" defTabSz="4572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chemeClr val="accent1"/>
                          </a:solidFill>
                          <a:effectLst/>
                          <a:latin typeface="Calibri" pitchFamily="34" charset="0"/>
                          <a:ea typeface="MS PGothic" pitchFamily="34" charset="-128"/>
                        </a:rPr>
                        <a:t>21 estudios (n= 4.145)</a:t>
                      </a:r>
                    </a:p>
                  </a:txBody>
                  <a:tcPr marL="36000" marR="36000" marT="0" marB="0" anchor="ctr" horzOverflow="overflow"/>
                </a:tc>
              </a:tr>
              <a:tr h="134741">
                <a:tc>
                  <a:txBody>
                    <a:bodyPr/>
                    <a:lstStyle/>
                    <a:p>
                      <a:pPr marL="346075" marR="0" lvl="0" indent="-285750" algn="l" defTabSz="457200" rtl="0" eaLnBrk="1" fontAlgn="base" latinLnBrk="0" hangingPunct="1">
                        <a:lnSpc>
                          <a:spcPct val="100000"/>
                        </a:lnSpc>
                        <a:spcBef>
                          <a:spcPct val="0"/>
                        </a:spcBef>
                        <a:spcAft>
                          <a:spcPct val="0"/>
                        </a:spcAft>
                        <a:buClr>
                          <a:srgbClr val="C00000"/>
                        </a:buClr>
                        <a:buSzTx/>
                        <a:buFont typeface="Wingdings" pitchFamily="2" charset="2"/>
                        <a:buChar char="v"/>
                        <a:tabLst/>
                      </a:pPr>
                      <a:r>
                        <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rPr>
                        <a:t>Cualquiera</a:t>
                      </a: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30,1% </a:t>
                      </a:r>
                      <a:r>
                        <a:rPr kumimoji="0" lang="es-ES_tradnl" altLang="es-ES" sz="1600" b="1" u="none" strike="noStrike" cap="none" normalizeH="0" baseline="0" dirty="0" smtClean="0">
                          <a:ln>
                            <a:noFill/>
                          </a:ln>
                          <a:effectLst/>
                        </a:rPr>
                        <a:t>(21,4%-38,9%)</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1,9%  </a:t>
                      </a:r>
                      <a:r>
                        <a:rPr kumimoji="0" lang="es-ES_tradnl" altLang="es-ES" sz="1600" b="1" u="none" strike="noStrike" cap="none" normalizeH="0" baseline="0" dirty="0" smtClean="0">
                          <a:ln>
                            <a:noFill/>
                          </a:ln>
                          <a:effectLst/>
                        </a:rPr>
                        <a:t>(0,4-3,4%)</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rowSpan="2">
                  <a:txBody>
                    <a:bodyPr/>
                    <a:lstStyle/>
                    <a:p>
                      <a:pPr marL="690563" marR="0" lvl="0" indent="-681038"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11,50</a:t>
                      </a:r>
                      <a:r>
                        <a:rPr kumimoji="0" lang="es-ES_tradnl" altLang="es-ES" sz="1600" b="1" u="none" strike="noStrike" cap="none" normalizeH="0" baseline="0" dirty="0" smtClean="0">
                          <a:ln>
                            <a:noFill/>
                          </a:ln>
                          <a:effectLst/>
                        </a:rPr>
                        <a:t> (4,56-29,00)</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rowSpan="2">
                  <a:txBody>
                    <a:bodyPr/>
                    <a:lstStyle/>
                    <a:p>
                      <a:pPr marL="690563" marR="0" lvl="0" indent="-681038"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7 estudios (n= 585)</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159211">
                <a:tc>
                  <a:txBody>
                    <a:bodyPr/>
                    <a:lstStyle/>
                    <a:p>
                      <a:pPr marL="346075" marR="0" lvl="0" indent="-285750" algn="l" defTabSz="457200" rtl="0" eaLnBrk="1" fontAlgn="base" latinLnBrk="0" hangingPunct="1">
                        <a:lnSpc>
                          <a:spcPct val="100000"/>
                        </a:lnSpc>
                        <a:spcBef>
                          <a:spcPct val="0"/>
                        </a:spcBef>
                        <a:spcAft>
                          <a:spcPct val="0"/>
                        </a:spcAft>
                        <a:buClr>
                          <a:srgbClr val="C00000"/>
                        </a:buClr>
                        <a:buSzTx/>
                        <a:buFont typeface="Wingdings" pitchFamily="2" charset="2"/>
                        <a:buChar char="v"/>
                        <a:tabLst/>
                        <a:defRPr/>
                      </a:pPr>
                      <a:r>
                        <a:rPr kumimoji="0" lang="es-ES" altLang="es-ES" sz="1600" b="1" u="none" strike="noStrike" cap="none" normalizeH="0" baseline="0" dirty="0" smtClean="0">
                          <a:ln>
                            <a:noFill/>
                          </a:ln>
                          <a:solidFill>
                            <a:schemeClr val="accent1"/>
                          </a:solidFill>
                          <a:effectLst/>
                        </a:rPr>
                        <a:t>Sintomática (vasculitis</a:t>
                      </a:r>
                      <a:r>
                        <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rPr>
                        <a:t>)</a:t>
                      </a:r>
                      <a:endParaRPr kumimoji="0" lang="es-ES"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4,9%</a:t>
                      </a:r>
                      <a:endParaRPr kumimoji="0" lang="es-ES_tradnl" altLang="es-ES" sz="1600" b="1" i="0" u="none" strike="noStrike" cap="none" normalizeH="0" baseline="0" dirty="0" smtClean="0">
                        <a:ln>
                          <a:noFill/>
                        </a:ln>
                        <a:solidFill>
                          <a:schemeClr val="tx2"/>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0,0%</a:t>
                      </a:r>
                      <a:endParaRPr kumimoji="0" lang="es-ES_tradnl" altLang="es-ES" sz="1600" b="1" i="0" u="none" strike="noStrike" cap="none" normalizeH="0" baseline="0" dirty="0" smtClean="0">
                        <a:ln>
                          <a:noFill/>
                        </a:ln>
                        <a:solidFill>
                          <a:schemeClr val="tx2"/>
                        </a:solidFill>
                        <a:effectLst/>
                        <a:latin typeface="Calibri" pitchFamily="34" charset="0"/>
                        <a:ea typeface="MS PGothic" pitchFamily="34" charset="-128"/>
                      </a:endParaRPr>
                    </a:p>
                  </a:txBody>
                  <a:tcPr marL="36000" marR="36000" marT="0" marB="0" anchor="ctr" horzOverflow="overflow"/>
                </a:tc>
                <a:tc vMerge="1">
                  <a:txBody>
                    <a:bodyPr/>
                    <a:lstStyle/>
                    <a:p>
                      <a:pPr marL="844550" marR="0" lvl="0" indent="-835025" algn="ctr" defTabSz="457200" rtl="0" eaLnBrk="1" fontAlgn="base" latinLnBrk="0" hangingPunct="1">
                        <a:lnSpc>
                          <a:spcPct val="100000"/>
                        </a:lnSpc>
                        <a:spcBef>
                          <a:spcPct val="0"/>
                        </a:spcBef>
                        <a:spcAft>
                          <a:spcPct val="0"/>
                        </a:spcAft>
                        <a:buClrTx/>
                        <a:buSzTx/>
                        <a:buFontTx/>
                        <a:buNone/>
                        <a:tabLst/>
                      </a:pPr>
                      <a:endParaRPr kumimoji="0" lang="es-ES_tradnl" altLang="es-ES" sz="14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vMerge="1">
                  <a:txBody>
                    <a:bodyPr/>
                    <a:lstStyle/>
                    <a:p>
                      <a:pPr marL="1588" marR="0" lvl="0" indent="-1588" algn="ctr" defTabSz="457200" rtl="0" eaLnBrk="1" fontAlgn="base" latinLnBrk="0" hangingPunct="1">
                        <a:lnSpc>
                          <a:spcPct val="100000"/>
                        </a:lnSpc>
                        <a:spcBef>
                          <a:spcPct val="0"/>
                        </a:spcBef>
                        <a:spcAft>
                          <a:spcPct val="0"/>
                        </a:spcAft>
                        <a:buClrTx/>
                        <a:buSzTx/>
                        <a:buFontTx/>
                        <a:buNone/>
                        <a:tabLst/>
                      </a:pPr>
                      <a:endParaRPr kumimoji="0" lang="es-ES_tradnl" altLang="es-ES" sz="14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223125">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smtClean="0">
                          <a:ln>
                            <a:noFill/>
                          </a:ln>
                          <a:solidFill>
                            <a:schemeClr val="accent1"/>
                          </a:solidFill>
                          <a:effectLst/>
                        </a:rPr>
                        <a:t>Enfermedad renal crónica</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10,1% </a:t>
                      </a:r>
                      <a:r>
                        <a:rPr kumimoji="0" lang="es-ES_tradnl" altLang="es-ES" sz="1600" b="1" u="none" strike="noStrike" cap="none" normalizeH="0" baseline="0" dirty="0" smtClean="0">
                          <a:ln>
                            <a:noFill/>
                          </a:ln>
                          <a:effectLst/>
                        </a:rPr>
                        <a:t>(6,7%-13,4%)</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342900" indent="-342900"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63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350" marR="0" lvl="1"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7,6% </a:t>
                      </a:r>
                      <a:r>
                        <a:rPr kumimoji="0" lang="es-ES_tradnl" altLang="es-ES" sz="1600" b="1" u="none" strike="noStrike" cap="none" normalizeH="0" baseline="0" dirty="0" smtClean="0">
                          <a:ln>
                            <a:noFill/>
                          </a:ln>
                          <a:effectLst/>
                        </a:rPr>
                        <a:t>(4,7%-10,5%)</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Ratio de riesgo:  </a:t>
                      </a:r>
                      <a:r>
                        <a:rPr kumimoji="0" lang="es-ES_tradnl" altLang="es-ES" sz="1600" b="1" u="none" strike="noStrike" cap="none" normalizeH="0" baseline="0" dirty="0" smtClean="0">
                          <a:ln>
                            <a:noFill/>
                          </a:ln>
                          <a:solidFill>
                            <a:schemeClr val="tx2"/>
                          </a:solidFill>
                          <a:effectLst/>
                        </a:rPr>
                        <a:t>1,23 </a:t>
                      </a:r>
                    </a:p>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(1,12-1,34)</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1588" indent="-1588"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1588" marR="0" lvl="0" indent="-1588"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14 estudios (n=336.227 VHC; n=2.665.631 no VHC)</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442783">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accent1"/>
                          </a:solidFill>
                          <a:effectLst/>
                        </a:rPr>
                        <a:t>Diabetes mellitus</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15% </a:t>
                      </a:r>
                      <a:r>
                        <a:rPr kumimoji="0" lang="es-ES_tradnl" altLang="es-ES" sz="1600" b="1" u="none" strike="noStrike" cap="none" normalizeH="0" baseline="0" dirty="0" smtClean="0">
                          <a:ln>
                            <a:noFill/>
                          </a:ln>
                          <a:effectLst/>
                        </a:rPr>
                        <a:t>(13%-18%)</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10% </a:t>
                      </a:r>
                      <a:r>
                        <a:rPr kumimoji="0" lang="es-ES_tradnl" altLang="es-ES" sz="1600" b="1" u="none" strike="noStrike" cap="none" normalizeH="0" baseline="0" dirty="0" smtClean="0">
                          <a:ln>
                            <a:noFill/>
                          </a:ln>
                          <a:effectLst/>
                        </a:rPr>
                        <a:t>(6%-15%)</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1,58 (1,30-1,86) </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31 estudios (n=61.843)</a:t>
                      </a:r>
                    </a:p>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19 estudios (n=202.130)</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442783">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smtClean="0">
                          <a:ln>
                            <a:noFill/>
                          </a:ln>
                          <a:solidFill>
                            <a:schemeClr val="accent1"/>
                          </a:solidFill>
                          <a:effectLst/>
                        </a:rPr>
                        <a:t>Linfoma</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NA</a:t>
                      </a:r>
                      <a:endParaRPr kumimoji="0" lang="es-ES_tradnl" altLang="es-ES" sz="1600" b="1" i="0" u="none" strike="noStrike" cap="none" normalizeH="0" baseline="0" dirty="0" smtClean="0">
                        <a:ln>
                          <a:noFill/>
                        </a:ln>
                        <a:solidFill>
                          <a:schemeClr val="tx2"/>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NA</a:t>
                      </a:r>
                      <a:endParaRPr kumimoji="0" lang="es-ES_tradnl" altLang="es-ES" sz="1600" b="1" i="0" u="none" strike="noStrike" cap="none" normalizeH="0" baseline="0" dirty="0" smtClean="0">
                        <a:ln>
                          <a:noFill/>
                        </a:ln>
                        <a:solidFill>
                          <a:schemeClr val="tx2"/>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Ratio de riesgo: </a:t>
                      </a:r>
                      <a:r>
                        <a:rPr kumimoji="0" lang="es-ES_tradnl" altLang="es-ES" sz="1600" b="1" u="none" strike="noStrike" cap="none" normalizeH="0" baseline="0" dirty="0" smtClean="0">
                          <a:ln>
                            <a:noFill/>
                          </a:ln>
                          <a:solidFill>
                            <a:schemeClr val="tx2"/>
                          </a:solidFill>
                          <a:effectLst/>
                        </a:rPr>
                        <a:t>1,60 </a:t>
                      </a:r>
                    </a:p>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(1,34-1,86)</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1073150" indent="-10636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1073150" marR="0" lvl="0" indent="-10636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16 estudios**</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442783">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smtClean="0">
                          <a:ln>
                            <a:noFill/>
                          </a:ln>
                          <a:solidFill>
                            <a:schemeClr val="accent1"/>
                          </a:solidFill>
                          <a:effectLst/>
                        </a:rPr>
                        <a:t>Liquen plano</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1,9% </a:t>
                      </a:r>
                      <a:r>
                        <a:rPr kumimoji="0" lang="es-ES_tradnl" altLang="es-ES" sz="1600" b="1" u="none" strike="noStrike" cap="none" normalizeH="0" baseline="0" dirty="0" smtClean="0">
                          <a:ln>
                            <a:noFill/>
                          </a:ln>
                          <a:effectLst/>
                        </a:rPr>
                        <a:t>(1,2%-2,5%)</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1,1% </a:t>
                      </a:r>
                      <a:r>
                        <a:rPr kumimoji="0" lang="es-ES_tradnl" altLang="es-ES" sz="1600" b="1" u="none" strike="noStrike" cap="none" normalizeH="0" baseline="0" dirty="0" smtClean="0">
                          <a:ln>
                            <a:noFill/>
                          </a:ln>
                          <a:effectLst/>
                        </a:rPr>
                        <a:t>(0,3%-1,8%)</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768350" indent="-7588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768350" marR="0" lvl="0" indent="-7588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2,27</a:t>
                      </a:r>
                      <a:r>
                        <a:rPr kumimoji="0" lang="es-ES_tradnl" altLang="es-ES" sz="1600" b="1" u="none" strike="noStrike" cap="none" normalizeH="0" baseline="0" dirty="0" smtClean="0">
                          <a:ln>
                            <a:noFill/>
                          </a:ln>
                          <a:effectLst/>
                        </a:rPr>
                        <a:t> (1,41-5,66)</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768350" indent="-7588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768350" marR="0" lvl="0" indent="-7588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18 estudios (n=40.063)</a:t>
                      </a:r>
                    </a:p>
                    <a:p>
                      <a:pPr marL="768350" marR="0" lvl="0" indent="-7588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8 estudios (n=138.811)</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442783">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smtClean="0">
                          <a:ln>
                            <a:noFill/>
                          </a:ln>
                          <a:solidFill>
                            <a:schemeClr val="accent1"/>
                          </a:solidFill>
                          <a:effectLst/>
                        </a:rPr>
                        <a:t>Síndrome </a:t>
                      </a:r>
                      <a:r>
                        <a:rPr kumimoji="0" lang="es-ES_tradnl" altLang="es-ES" sz="1600" b="1" u="none" strike="noStrike" cap="none" normalizeH="0" baseline="0" dirty="0" err="1" smtClean="0">
                          <a:ln>
                            <a:noFill/>
                          </a:ln>
                          <a:solidFill>
                            <a:schemeClr val="accent1"/>
                          </a:solidFill>
                          <a:effectLst/>
                        </a:rPr>
                        <a:t>Sjogren</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11,9%</a:t>
                      </a:r>
                      <a:endParaRPr kumimoji="0" lang="es-ES_tradnl" altLang="es-ES" sz="1600" b="1" i="0" u="none" strike="noStrike" cap="none" normalizeH="0" baseline="0" dirty="0" smtClean="0">
                        <a:ln>
                          <a:noFill/>
                        </a:ln>
                        <a:solidFill>
                          <a:schemeClr val="tx2"/>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0,7% </a:t>
                      </a:r>
                      <a:r>
                        <a:rPr kumimoji="0" lang="es-ES_tradnl" altLang="es-ES" sz="1600" b="1" u="none" strike="noStrike" cap="none" normalizeH="0" baseline="0" dirty="0" smtClean="0">
                          <a:ln>
                            <a:noFill/>
                          </a:ln>
                          <a:effectLst/>
                        </a:rPr>
                        <a:t>(0,00%-3,3%)</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2,29</a:t>
                      </a:r>
                      <a:r>
                        <a:rPr kumimoji="0" lang="es-ES_tradnl" altLang="es-ES" sz="1600" b="1" u="none" strike="noStrike" cap="none" normalizeH="0" baseline="0" dirty="0" smtClean="0">
                          <a:ln>
                            <a:noFill/>
                          </a:ln>
                          <a:effectLst/>
                        </a:rPr>
                        <a:t> (0,19-27,09) </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11 estudios (n=38.789)</a:t>
                      </a:r>
                    </a:p>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2 estudios (n=136.845)</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442783">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err="1" smtClean="0">
                          <a:ln>
                            <a:noFill/>
                          </a:ln>
                          <a:solidFill>
                            <a:schemeClr val="accent1"/>
                          </a:solidFill>
                          <a:effectLst/>
                        </a:rPr>
                        <a:t>Porfiria</a:t>
                      </a:r>
                      <a:r>
                        <a:rPr kumimoji="0" lang="es-ES" altLang="es-ES" sz="1600" b="1" u="none" strike="noStrike" cap="none" normalizeH="0" baseline="0" dirty="0" smtClean="0">
                          <a:ln>
                            <a:noFill/>
                          </a:ln>
                          <a:solidFill>
                            <a:schemeClr val="accent1"/>
                          </a:solidFill>
                          <a:effectLst/>
                        </a:rPr>
                        <a:t> </a:t>
                      </a:r>
                      <a:r>
                        <a:rPr kumimoji="0" lang="es-ES_tradnl" altLang="es-ES" sz="1600" b="1" u="none" strike="noStrike" cap="none" normalizeH="0" baseline="0" dirty="0" smtClean="0">
                          <a:ln>
                            <a:noFill/>
                          </a:ln>
                          <a:solidFill>
                            <a:schemeClr val="accent1"/>
                          </a:solidFill>
                          <a:effectLst/>
                        </a:rPr>
                        <a:t>Cutánea</a:t>
                      </a:r>
                      <a:r>
                        <a:rPr kumimoji="0" lang="es-ES" altLang="es-ES" sz="1600" b="1" u="none" strike="noStrike" cap="none" normalizeH="0" baseline="0" dirty="0" smtClean="0">
                          <a:ln>
                            <a:noFill/>
                          </a:ln>
                          <a:solidFill>
                            <a:schemeClr val="accent1"/>
                          </a:solidFill>
                          <a:effectLst/>
                        </a:rPr>
                        <a:t> Tardía </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0,5% </a:t>
                      </a:r>
                      <a:r>
                        <a:rPr kumimoji="0" lang="es-ES_tradnl" altLang="es-ES" sz="1600" b="1" u="none" strike="noStrike" cap="none" normalizeH="0" baseline="0" dirty="0" smtClean="0">
                          <a:ln>
                            <a:noFill/>
                          </a:ln>
                          <a:effectLst/>
                        </a:rPr>
                        <a:t>(0,1-0,8)</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0,0% </a:t>
                      </a:r>
                      <a:r>
                        <a:rPr kumimoji="0" lang="es-ES_tradnl" altLang="es-ES" sz="1600" b="1" u="none" strike="noStrike" cap="none" normalizeH="0" baseline="0" dirty="0" smtClean="0">
                          <a:ln>
                            <a:noFill/>
                          </a:ln>
                          <a:effectLst/>
                        </a:rPr>
                        <a:t>(0,0-0,1)</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792163"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792163"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8,53</a:t>
                      </a:r>
                      <a:r>
                        <a:rPr kumimoji="0" lang="es-ES_tradnl" altLang="es-ES" sz="1600" b="1" u="none" strike="noStrike" cap="none" normalizeH="0" baseline="0" dirty="0" smtClean="0">
                          <a:ln>
                            <a:noFill/>
                          </a:ln>
                          <a:effectLst/>
                        </a:rPr>
                        <a:t> (4,15-17,52)</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792163"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792163"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7 estudios (n=970.315)</a:t>
                      </a:r>
                    </a:p>
                    <a:p>
                      <a:pPr marL="844550" marR="0" lvl="0" indent="-792163"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3 estudios (n=18.763.644)</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442783">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smtClean="0">
                          <a:ln>
                            <a:noFill/>
                          </a:ln>
                          <a:solidFill>
                            <a:schemeClr val="accent1"/>
                          </a:solidFill>
                          <a:effectLst/>
                        </a:rPr>
                        <a:t>Artritis reumatoide-</a:t>
                      </a:r>
                      <a:r>
                        <a:rPr kumimoji="0" lang="es-ES" altLang="es-ES" sz="1600" b="1" u="none" strike="noStrike" cap="none" normalizeH="0" baseline="0" dirty="0" err="1" smtClean="0">
                          <a:ln>
                            <a:noFill/>
                          </a:ln>
                          <a:solidFill>
                            <a:schemeClr val="accent1"/>
                          </a:solidFill>
                          <a:effectLst/>
                        </a:rPr>
                        <a:t>like</a:t>
                      </a:r>
                      <a:r>
                        <a:rPr kumimoji="0" lang="es-ES" altLang="es-ES" sz="1600" b="1" u="none" strike="noStrike" cap="none" normalizeH="0" baseline="0" dirty="0" smtClean="0">
                          <a:ln>
                            <a:noFill/>
                          </a:ln>
                          <a:solidFill>
                            <a:schemeClr val="accent1"/>
                          </a:solidFill>
                          <a:effectLst/>
                        </a:rPr>
                        <a:t> </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1,0% </a:t>
                      </a:r>
                      <a:r>
                        <a:rPr kumimoji="0" lang="es-ES_tradnl" altLang="es-ES" sz="1600" b="1" u="none" strike="noStrike" cap="none" normalizeH="0" baseline="0" dirty="0" smtClean="0">
                          <a:ln>
                            <a:noFill/>
                          </a:ln>
                          <a:effectLst/>
                        </a:rPr>
                        <a:t>(0,0%-2,0%)</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0,09% </a:t>
                      </a:r>
                      <a:r>
                        <a:rPr kumimoji="0" lang="es-ES_tradnl" altLang="es-ES" sz="1600" b="1" u="none" strike="noStrike" cap="none" normalizeH="0" baseline="0" dirty="0" smtClean="0">
                          <a:ln>
                            <a:noFill/>
                          </a:ln>
                          <a:effectLst/>
                        </a:rPr>
                        <a:t>(0,00%-0,09%)</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2,39 </a:t>
                      </a:r>
                      <a:r>
                        <a:rPr kumimoji="0" lang="es-ES_tradnl" altLang="es-ES" sz="1600" b="1" u="none" strike="noStrike" cap="none" normalizeH="0" baseline="0" dirty="0" smtClean="0">
                          <a:ln>
                            <a:noFill/>
                          </a:ln>
                          <a:effectLst/>
                        </a:rPr>
                        <a:t>(1,52-3,77)</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4 estudios (n=10.970)</a:t>
                      </a:r>
                    </a:p>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 estudio (n=199.568)</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r h="442783">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 altLang="es-ES" sz="1600" b="1" u="none" strike="noStrike" cap="none" normalizeH="0" baseline="0" dirty="0" smtClean="0">
                          <a:ln>
                            <a:noFill/>
                          </a:ln>
                          <a:solidFill>
                            <a:schemeClr val="accent1"/>
                          </a:solidFill>
                          <a:effectLst/>
                        </a:rPr>
                        <a:t>Depresión</a:t>
                      </a:r>
                      <a:endParaRPr kumimoji="0" lang="es-ES_tradnl" altLang="es-ES" sz="1600" b="1" i="0" u="none" strike="noStrike" cap="none" normalizeH="0" baseline="0" dirty="0" smtClean="0">
                        <a:ln>
                          <a:noFill/>
                        </a:ln>
                        <a:solidFill>
                          <a:schemeClr val="accent1"/>
                        </a:solidFill>
                        <a:effectLst/>
                        <a:latin typeface="Calibri" pitchFamily="34" charset="0"/>
                        <a:ea typeface="MS PGothic" pitchFamily="34" charset="-128"/>
                      </a:endParaRPr>
                    </a:p>
                  </a:txBody>
                  <a:tcPr marL="36000" marR="36000" marT="0" marB="0" anchor="ctr" horzOverflow="overflow"/>
                </a:tc>
                <a:tc>
                  <a:txBody>
                    <a:body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24,5% </a:t>
                      </a:r>
                      <a:r>
                        <a:rPr kumimoji="0" lang="es-ES_tradnl" altLang="es-ES" sz="1600" b="1" u="none" strike="noStrike" cap="none" normalizeH="0" baseline="0" dirty="0" smtClean="0">
                          <a:ln>
                            <a:noFill/>
                          </a:ln>
                          <a:effectLst/>
                        </a:rPr>
                        <a:t>(14,1%-34,9%)</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603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60325" marR="0" lvl="0" indent="0"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17,2% </a:t>
                      </a:r>
                      <a:r>
                        <a:rPr kumimoji="0" lang="es-ES_tradnl" altLang="es-ES" sz="1600" b="1" u="none" strike="noStrike" cap="none" normalizeH="0" baseline="0" dirty="0" smtClean="0">
                          <a:ln>
                            <a:noFill/>
                          </a:ln>
                          <a:effectLst/>
                        </a:rPr>
                        <a:t>(13,4%-21,0%)</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solidFill>
                            <a:schemeClr val="tx2"/>
                          </a:solidFill>
                          <a:effectLst/>
                        </a:rPr>
                        <a:t>2,30</a:t>
                      </a:r>
                      <a:r>
                        <a:rPr kumimoji="0" lang="es-ES_tradnl" altLang="es-ES" sz="1600" b="1" u="none" strike="noStrike" cap="none" normalizeH="0" baseline="0" dirty="0" smtClean="0">
                          <a:ln>
                            <a:noFill/>
                          </a:ln>
                          <a:effectLst/>
                        </a:rPr>
                        <a:t> (1,31-4,01)</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c>
                  <a:txBody>
                    <a:bodyPr/>
                    <a:lstStyle>
                      <a:lvl1pPr marL="844550" indent="-835025" defTabSz="457200" eaLnBrk="0" hangingPunct="0">
                        <a:lnSpc>
                          <a:spcPct val="90000"/>
                        </a:lnSpc>
                        <a:spcBef>
                          <a:spcPts val="1000"/>
                        </a:spcBef>
                        <a:buFont typeface="Arial" pitchFamily="34" charset="0"/>
                        <a:defRPr sz="2400">
                          <a:solidFill>
                            <a:schemeClr val="tx1"/>
                          </a:solidFill>
                          <a:latin typeface="Calibri" pitchFamily="34" charset="0"/>
                          <a:ea typeface="MS PGothic" pitchFamily="34" charset="-128"/>
                        </a:defRPr>
                      </a:lvl1pPr>
                      <a:lvl2pPr marL="742950" indent="-285750" defTabSz="457200" eaLnBrk="0" hangingPunct="0">
                        <a:lnSpc>
                          <a:spcPct val="90000"/>
                        </a:lnSpc>
                        <a:spcBef>
                          <a:spcPts val="500"/>
                        </a:spcBef>
                        <a:buFont typeface="Arial" pitchFamily="34" charset="0"/>
                        <a:defRPr sz="2000">
                          <a:solidFill>
                            <a:schemeClr val="tx1"/>
                          </a:solidFill>
                          <a:latin typeface="Calibri" pitchFamily="34" charset="0"/>
                          <a:ea typeface="MS PGothic" pitchFamily="34" charset="-128"/>
                        </a:defRPr>
                      </a:lvl2pPr>
                      <a:lvl3pPr marL="1143000" indent="-228600" defTabSz="457200" eaLnBrk="0" hangingPunct="0">
                        <a:lnSpc>
                          <a:spcPct val="90000"/>
                        </a:lnSpc>
                        <a:spcBef>
                          <a:spcPts val="500"/>
                        </a:spcBef>
                        <a:buFont typeface="Arial" pitchFamily="34" charset="0"/>
                        <a:defRPr>
                          <a:solidFill>
                            <a:schemeClr val="tx1"/>
                          </a:solidFill>
                          <a:latin typeface="Calibri" pitchFamily="34" charset="0"/>
                          <a:ea typeface="MS PGothic" pitchFamily="34" charset="-128"/>
                        </a:defRPr>
                      </a:lvl3pPr>
                      <a:lvl4pPr marL="16002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4pPr>
                      <a:lvl5pPr marL="2057400" indent="-228600" defTabSz="457200" eaLnBrk="0" hangingPunct="0">
                        <a:lnSpc>
                          <a:spcPct val="90000"/>
                        </a:lnSpc>
                        <a:spcBef>
                          <a:spcPts val="500"/>
                        </a:spcBef>
                        <a:buFont typeface="Arial" pitchFamily="34" charset="0"/>
                        <a:defRPr sz="1600">
                          <a:solidFill>
                            <a:schemeClr val="tx1"/>
                          </a:solidFill>
                          <a:latin typeface="Calibri" pitchFamily="34" charset="0"/>
                          <a:ea typeface="MS PGothic" pitchFamily="34" charset="-128"/>
                        </a:defRPr>
                      </a:lvl5pPr>
                      <a:lvl6pPr marL="25146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defTabSz="4572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MS PGothic" pitchFamily="34" charset="-128"/>
                        </a:defRPr>
                      </a:lvl9pPr>
                    </a:lstStyle>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12 estudios (n=139.039)</a:t>
                      </a:r>
                    </a:p>
                    <a:p>
                      <a:pPr marL="844550" marR="0" lvl="0" indent="-835025" algn="ctr" defTabSz="457200" rtl="0" eaLnBrk="1" fontAlgn="base" latinLnBrk="0" hangingPunct="1">
                        <a:lnSpc>
                          <a:spcPct val="100000"/>
                        </a:lnSpc>
                        <a:spcBef>
                          <a:spcPct val="0"/>
                        </a:spcBef>
                        <a:spcAft>
                          <a:spcPct val="0"/>
                        </a:spcAft>
                        <a:buClrTx/>
                        <a:buSzTx/>
                        <a:buFontTx/>
                        <a:buNone/>
                        <a:tabLst/>
                      </a:pPr>
                      <a:r>
                        <a:rPr kumimoji="0" lang="es-ES_tradnl" altLang="es-ES" sz="1600" b="1" u="none" strike="noStrike" cap="none" normalizeH="0" baseline="0" dirty="0" smtClean="0">
                          <a:ln>
                            <a:noFill/>
                          </a:ln>
                          <a:effectLst/>
                        </a:rPr>
                        <a:t>3 estudios (n=127.506)</a:t>
                      </a:r>
                      <a:endParaRPr kumimoji="0" lang="es-ES_tradnl" altLang="es-ES" sz="1600" b="1" i="0" u="none" strike="noStrike" cap="none" normalizeH="0" baseline="0" dirty="0" smtClean="0">
                        <a:ln>
                          <a:noFill/>
                        </a:ln>
                        <a:solidFill>
                          <a:srgbClr val="595959"/>
                        </a:solidFill>
                        <a:effectLst/>
                        <a:latin typeface="Calibri" pitchFamily="34" charset="0"/>
                        <a:ea typeface="MS PGothic" pitchFamily="34" charset="-128"/>
                      </a:endParaRPr>
                    </a:p>
                  </a:txBody>
                  <a:tcPr marL="36000" marR="36000" marT="0" marB="0" anchor="ctr" horzOverflow="overflow"/>
                </a:tc>
              </a:tr>
            </a:tbl>
          </a:graphicData>
        </a:graphic>
      </p:graphicFrame>
      <p:sp>
        <p:nvSpPr>
          <p:cNvPr id="8" name="Marcador de texto 7"/>
          <p:cNvSpPr>
            <a:spLocks noGrp="1"/>
          </p:cNvSpPr>
          <p:nvPr>
            <p:ph type="body" sz="quarter" idx="10"/>
          </p:nvPr>
        </p:nvSpPr>
        <p:spPr>
          <a:xfrm>
            <a:off x="-1200163" y="6072206"/>
            <a:ext cx="11582443" cy="295162"/>
          </a:xfrm>
        </p:spPr>
        <p:txBody>
          <a:bodyPr/>
          <a:lstStyle/>
          <a:p>
            <a:r>
              <a:rPr lang="es-ES_tradnl" altLang="es-ES" sz="1200" dirty="0" err="1">
                <a:solidFill>
                  <a:srgbClr val="595959"/>
                </a:solidFill>
              </a:rPr>
              <a:t>Younossi</a:t>
            </a:r>
            <a:r>
              <a:rPr lang="es-ES_tradnl" altLang="es-ES" sz="1200" dirty="0">
                <a:solidFill>
                  <a:srgbClr val="595959"/>
                </a:solidFill>
              </a:rPr>
              <a:t> ZM, et al</a:t>
            </a:r>
            <a:r>
              <a:rPr lang="es-ES_tradnl" altLang="es-ES" sz="1200" dirty="0" smtClean="0">
                <a:solidFill>
                  <a:srgbClr val="595959"/>
                </a:solidFill>
              </a:rPr>
              <a:t>.</a:t>
            </a:r>
            <a:r>
              <a:rPr lang="en-US" altLang="es-ES" sz="1200" dirty="0" smtClean="0">
                <a:solidFill>
                  <a:srgbClr val="595959"/>
                </a:solidFill>
              </a:rPr>
              <a:t>. </a:t>
            </a:r>
            <a:r>
              <a:rPr lang="en-US" altLang="es-ES" sz="1200" dirty="0">
                <a:solidFill>
                  <a:srgbClr val="595959"/>
                </a:solidFill>
              </a:rPr>
              <a:t>Gastroenterol. </a:t>
            </a:r>
            <a:r>
              <a:rPr lang="es-ES" altLang="es-ES" sz="1200" dirty="0">
                <a:solidFill>
                  <a:srgbClr val="595959"/>
                </a:solidFill>
              </a:rPr>
              <a:t>2016;150(7):1599-608</a:t>
            </a:r>
            <a:r>
              <a:rPr lang="es-ES" altLang="es-ES" sz="1200" dirty="0"/>
              <a:t>. </a:t>
            </a:r>
            <a:endParaRPr lang="es-ES_tradnl" altLang="es-ES" sz="1200" dirty="0"/>
          </a:p>
          <a:p>
            <a:endParaRPr lang="es-ES" sz="1200" dirty="0"/>
          </a:p>
        </p:txBody>
      </p:sp>
    </p:spTree>
    <p:extLst>
      <p:ext uri="{BB962C8B-B14F-4D97-AF65-F5344CB8AC3E}">
        <p14:creationId xmlns:p14="http://schemas.microsoft.com/office/powerpoint/2010/main" val="480700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2"/>
          <p:cNvSpPr>
            <a:spLocks noGrp="1"/>
          </p:cNvSpPr>
          <p:nvPr>
            <p:ph type="title"/>
          </p:nvPr>
        </p:nvSpPr>
        <p:spPr/>
        <p:txBody>
          <a:bodyPr/>
          <a:lstStyle/>
          <a:p>
            <a:pPr eaLnBrk="1" hangingPunct="1"/>
            <a:r>
              <a:rPr lang="es-ES" altLang="es-ES" dirty="0" smtClean="0"/>
              <a:t>Caso clínico (IV)</a:t>
            </a:r>
          </a:p>
        </p:txBody>
      </p:sp>
      <p:sp>
        <p:nvSpPr>
          <p:cNvPr id="4" name="Marcador de contenido 3"/>
          <p:cNvSpPr>
            <a:spLocks noGrp="1"/>
          </p:cNvSpPr>
          <p:nvPr>
            <p:ph idx="1"/>
          </p:nvPr>
        </p:nvSpPr>
        <p:spPr/>
        <p:txBody>
          <a:bodyPr rtlCol="0">
            <a:normAutofit/>
          </a:bodyPr>
          <a:lstStyle/>
          <a:p>
            <a:pPr marL="542925" indent="0" eaLnBrk="1" fontAlgn="auto" hangingPunct="1">
              <a:spcAft>
                <a:spcPts val="0"/>
              </a:spcAft>
              <a:buNone/>
              <a:defRPr/>
            </a:pPr>
            <a:r>
              <a:rPr lang="es-ES" dirty="0"/>
              <a:t>Se realizó nueva </a:t>
            </a:r>
            <a:r>
              <a:rPr lang="es-ES" dirty="0" smtClean="0"/>
              <a:t>analítica:</a:t>
            </a:r>
            <a:endParaRPr lang="es-ES" dirty="0"/>
          </a:p>
          <a:p>
            <a:pPr eaLnBrk="1" fontAlgn="auto" hangingPunct="1">
              <a:spcAft>
                <a:spcPts val="0"/>
              </a:spcAft>
              <a:buClr>
                <a:schemeClr val="tx2"/>
              </a:buClr>
              <a:buFont typeface="Wingdings" panose="05000000000000000000" pitchFamily="2" charset="2"/>
              <a:buChar char="v"/>
              <a:defRPr/>
            </a:pPr>
            <a:r>
              <a:rPr lang="es-ES" sz="2400" dirty="0"/>
              <a:t>ARN-VHC </a:t>
            </a:r>
            <a:r>
              <a:rPr lang="es-ES" sz="2400" b="1" dirty="0" smtClean="0">
                <a:solidFill>
                  <a:schemeClr val="tx2"/>
                </a:solidFill>
              </a:rPr>
              <a:t>[+].</a:t>
            </a:r>
            <a:endParaRPr lang="es-ES" sz="2400" b="1" dirty="0">
              <a:solidFill>
                <a:schemeClr val="tx2"/>
              </a:solidFill>
            </a:endParaRPr>
          </a:p>
          <a:p>
            <a:pPr eaLnBrk="1" fontAlgn="auto" hangingPunct="1">
              <a:spcAft>
                <a:spcPts val="0"/>
              </a:spcAft>
              <a:buClr>
                <a:schemeClr val="tx2"/>
              </a:buClr>
              <a:buFont typeface="Wingdings" panose="05000000000000000000" pitchFamily="2" charset="2"/>
              <a:buChar char="v"/>
              <a:defRPr/>
            </a:pPr>
            <a:r>
              <a:rPr lang="es-ES" sz="2400" dirty="0"/>
              <a:t>Carga viral (método RT-PCR): </a:t>
            </a:r>
            <a:r>
              <a:rPr lang="es-ES" sz="2400" b="1" dirty="0">
                <a:solidFill>
                  <a:schemeClr val="tx2"/>
                </a:solidFill>
              </a:rPr>
              <a:t>1.089.584 </a:t>
            </a:r>
            <a:r>
              <a:rPr lang="es-ES" sz="2400" b="1" dirty="0" smtClean="0">
                <a:solidFill>
                  <a:schemeClr val="tx2"/>
                </a:solidFill>
              </a:rPr>
              <a:t>UI/mL</a:t>
            </a:r>
            <a:endParaRPr lang="es-ES" sz="2400" b="1" dirty="0">
              <a:solidFill>
                <a:schemeClr val="tx2"/>
              </a:solidFill>
            </a:endParaRPr>
          </a:p>
        </p:txBody>
      </p:sp>
      <p:sp>
        <p:nvSpPr>
          <p:cNvPr id="3" name="Marcador de texto 2"/>
          <p:cNvSpPr>
            <a:spLocks noGrp="1"/>
          </p:cNvSpPr>
          <p:nvPr>
            <p:ph type="body" sz="quarter" idx="10"/>
          </p:nvPr>
        </p:nvSpPr>
        <p:spPr/>
        <p:txBody>
          <a:bodyPr/>
          <a:lstStyle/>
          <a:p>
            <a:endParaRPr lang="es-ES"/>
          </a:p>
        </p:txBody>
      </p:sp>
      <p:pic>
        <p:nvPicPr>
          <p:cNvPr id="56325" name="Imagen 1"/>
          <p:cNvPicPr>
            <a:picLocks noChangeAspect="1"/>
          </p:cNvPicPr>
          <p:nvPr/>
        </p:nvPicPr>
        <p:blipFill rotWithShape="1">
          <a:blip r:embed="rId2">
            <a:extLst>
              <a:ext uri="{28A0092B-C50C-407E-A947-70E740481C1C}">
                <a14:useLocalDpi xmlns:a14="http://schemas.microsoft.com/office/drawing/2010/main" val="0"/>
              </a:ext>
            </a:extLst>
          </a:blip>
          <a:srcRect b="17684"/>
          <a:stretch/>
        </p:blipFill>
        <p:spPr bwMode="auto">
          <a:xfrm>
            <a:off x="4439816" y="730254"/>
            <a:ext cx="7344816" cy="522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redondeado 5"/>
          <p:cNvSpPr/>
          <p:nvPr/>
        </p:nvSpPr>
        <p:spPr>
          <a:xfrm>
            <a:off x="9984432" y="911025"/>
            <a:ext cx="1512887" cy="157956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Flecha izquierda 1"/>
          <p:cNvSpPr/>
          <p:nvPr/>
        </p:nvSpPr>
        <p:spPr>
          <a:xfrm>
            <a:off x="10882344" y="1484784"/>
            <a:ext cx="882829" cy="72008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smtClean="0"/>
              <a:t>F1-F2</a:t>
            </a:r>
            <a:endParaRPr lang="es-ES" b="1" dirty="0"/>
          </a:p>
        </p:txBody>
      </p:sp>
    </p:spTree>
    <p:extLst>
      <p:ext uri="{BB962C8B-B14F-4D97-AF65-F5344CB8AC3E}">
        <p14:creationId xmlns:p14="http://schemas.microsoft.com/office/powerpoint/2010/main" val="42628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1000"/>
                                        <p:tgtEl>
                                          <p:spTgt spid="56325"/>
                                        </p:tgtEl>
                                      </p:cBhvr>
                                    </p:animEffect>
                                    <p:anim calcmode="lin" valueType="num">
                                      <p:cBhvr>
                                        <p:cTn id="8" dur="1000" fill="hold"/>
                                        <p:tgtEl>
                                          <p:spTgt spid="56325"/>
                                        </p:tgtEl>
                                        <p:attrNameLst>
                                          <p:attrName>ppt_x</p:attrName>
                                        </p:attrNameLst>
                                      </p:cBhvr>
                                      <p:tavLst>
                                        <p:tav tm="0">
                                          <p:val>
                                            <p:strVal val="#ppt_x"/>
                                          </p:val>
                                        </p:tav>
                                        <p:tav tm="100000">
                                          <p:val>
                                            <p:strVal val="#ppt_x"/>
                                          </p:val>
                                        </p:tav>
                                      </p:tavLst>
                                    </p:anim>
                                    <p:anim calcmode="lin" valueType="num">
                                      <p:cBhvr>
                                        <p:cTn id="9" dur="1000" fill="hold"/>
                                        <p:tgtEl>
                                          <p:spTgt spid="563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p:txBody>
          <a:bodyPr rtlCol="0">
            <a:normAutofit/>
          </a:bodyPr>
          <a:lstStyle/>
          <a:p>
            <a:pPr eaLnBrk="1" fontAlgn="auto" hangingPunct="1">
              <a:spcAft>
                <a:spcPts val="0"/>
              </a:spcAft>
              <a:defRPr/>
            </a:pPr>
            <a:r>
              <a:rPr lang="es-ES" dirty="0" smtClean="0"/>
              <a:t>Continuar el seguimiento en AP pues los </a:t>
            </a:r>
            <a:r>
              <a:rPr lang="es-ES" dirty="0"/>
              <a:t>índices basados en parámetros analíticos indican un daño hepático </a:t>
            </a:r>
            <a:r>
              <a:rPr lang="es-ES" dirty="0" smtClean="0"/>
              <a:t>leve (F0-F2).</a:t>
            </a:r>
          </a:p>
          <a:p>
            <a:pPr eaLnBrk="1" fontAlgn="auto" hangingPunct="1">
              <a:spcAft>
                <a:spcPts val="0"/>
              </a:spcAft>
              <a:defRPr/>
            </a:pPr>
            <a:r>
              <a:rPr lang="es-ES" dirty="0" smtClean="0"/>
              <a:t>Solicitaría una ecografía abdominal para evaluar mejor el estado de fibrosis hepática.</a:t>
            </a:r>
            <a:endParaRPr lang="es-ES" dirty="0"/>
          </a:p>
          <a:p>
            <a:pPr eaLnBrk="1" fontAlgn="auto" hangingPunct="1">
              <a:spcAft>
                <a:spcPts val="0"/>
              </a:spcAft>
              <a:defRPr/>
            </a:pPr>
            <a:r>
              <a:rPr lang="es-ES" dirty="0" smtClean="0"/>
              <a:t>Remitiría </a:t>
            </a:r>
            <a:r>
              <a:rPr lang="es-ES" dirty="0"/>
              <a:t>al especialista </a:t>
            </a:r>
            <a:r>
              <a:rPr lang="es-ES" dirty="0" smtClean="0"/>
              <a:t>hospitalario en infección crónica por VHC.</a:t>
            </a:r>
          </a:p>
          <a:p>
            <a:pPr eaLnBrk="1" fontAlgn="auto" hangingPunct="1">
              <a:spcAft>
                <a:spcPts val="0"/>
              </a:spcAft>
              <a:defRPr/>
            </a:pPr>
            <a:r>
              <a:rPr lang="es-ES" dirty="0"/>
              <a:t>Continuar el seguimiento en AP </a:t>
            </a:r>
            <a:r>
              <a:rPr lang="es-ES" dirty="0" smtClean="0"/>
              <a:t>mediante control semestral de la viremia y derivas si es mayor o igual a</a:t>
            </a:r>
            <a:r>
              <a:rPr lang="es-ES" dirty="0" smtClean="0">
                <a:latin typeface="Tw Cen MT" panose="020B0602020104020603" pitchFamily="34" charset="0"/>
              </a:rPr>
              <a:t> </a:t>
            </a:r>
            <a:r>
              <a:rPr lang="es-ES" dirty="0" smtClean="0"/>
              <a:t>4 millones de copias.</a:t>
            </a:r>
          </a:p>
        </p:txBody>
      </p:sp>
      <p:sp>
        <p:nvSpPr>
          <p:cNvPr id="57347" name="Marcador de texto 4"/>
          <p:cNvSpPr>
            <a:spLocks noGrp="1"/>
          </p:cNvSpPr>
          <p:nvPr>
            <p:ph type="body" idx="10"/>
          </p:nvPr>
        </p:nvSpPr>
        <p:spPr/>
        <p:txBody>
          <a:bodyPr anchor="ctr"/>
          <a:lstStyle/>
          <a:p>
            <a:pPr eaLnBrk="1" hangingPunct="1"/>
            <a:r>
              <a:rPr lang="es-ES" altLang="es-ES" dirty="0" smtClean="0">
                <a:solidFill>
                  <a:srgbClr val="C5000B"/>
                </a:solidFill>
              </a:rPr>
              <a:t>Luisa presenta una infección crónica por el VHC, en este momento, ¿cual sería la opción más correcta?</a:t>
            </a:r>
          </a:p>
        </p:txBody>
      </p:sp>
      <p:sp>
        <p:nvSpPr>
          <p:cNvPr id="2" name="Marcador de texto 1"/>
          <p:cNvSpPr>
            <a:spLocks noGrp="1"/>
          </p:cNvSpPr>
          <p:nvPr>
            <p:ph type="body" sz="quarter" idx="11"/>
          </p:nvPr>
        </p:nvSpPr>
        <p:spPr/>
        <p:txBody>
          <a:bodyPr/>
          <a:lstStyle/>
          <a:p>
            <a:endParaRPr lang="es-ES"/>
          </a:p>
        </p:txBody>
      </p:sp>
      <p:sp>
        <p:nvSpPr>
          <p:cNvPr id="57349" name="Título 2"/>
          <p:cNvSpPr>
            <a:spLocks noGrp="1"/>
          </p:cNvSpPr>
          <p:nvPr>
            <p:ph type="title"/>
          </p:nvPr>
        </p:nvSpPr>
        <p:spPr/>
        <p:txBody>
          <a:bodyPr/>
          <a:lstStyle/>
          <a:p>
            <a:pPr eaLnBrk="1" hangingPunct="1"/>
            <a:r>
              <a:rPr lang="es-ES" altLang="es-ES" smtClean="0"/>
              <a:t>Pregunta 5 </a:t>
            </a:r>
          </a:p>
        </p:txBody>
      </p:sp>
    </p:spTree>
    <p:extLst>
      <p:ext uri="{BB962C8B-B14F-4D97-AF65-F5344CB8AC3E}">
        <p14:creationId xmlns:p14="http://schemas.microsoft.com/office/powerpoint/2010/main" val="1067666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86391084"/>
              </p:ext>
            </p:extLst>
          </p:nvPr>
        </p:nvGraphicFramePr>
        <p:xfrm>
          <a:off x="767407" y="1262180"/>
          <a:ext cx="9577065" cy="4055915"/>
        </p:xfrm>
        <a:graphic>
          <a:graphicData uri="http://schemas.openxmlformats.org/drawingml/2006/table">
            <a:tbl>
              <a:tblPr firstRow="1" firstCol="1" bandRow="1">
                <a:tableStyleId>{073A0DAA-6AF3-43AB-8588-CEC1D06C72B9}</a:tableStyleId>
              </a:tblPr>
              <a:tblGrid>
                <a:gridCol w="2088927"/>
                <a:gridCol w="7488138"/>
              </a:tblGrid>
              <a:tr h="878073">
                <a:tc>
                  <a:txBody>
                    <a:bodyPr/>
                    <a:lstStyle/>
                    <a:p>
                      <a:pPr algn="ctr">
                        <a:lnSpc>
                          <a:spcPct val="107000"/>
                        </a:lnSpc>
                        <a:spcAft>
                          <a:spcPts val="800"/>
                        </a:spcAft>
                      </a:pPr>
                      <a:r>
                        <a:rPr lang="es-ES" sz="2000" dirty="0">
                          <a:effectLst/>
                        </a:rPr>
                        <a:t>Prevención primaria</a:t>
                      </a:r>
                      <a:endParaRPr lang="es-E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72000" marR="72000" marT="36000" marB="36000" anchor="ctr"/>
                </a:tc>
                <a:tc>
                  <a:txBody>
                    <a:bodyPr/>
                    <a:lstStyle/>
                    <a:p>
                      <a:pPr marL="285750" lvl="0" indent="-285750" algn="l">
                        <a:lnSpc>
                          <a:spcPct val="100000"/>
                        </a:lnSpc>
                        <a:spcAft>
                          <a:spcPts val="0"/>
                        </a:spcAft>
                        <a:buClr>
                          <a:srgbClr val="C00000"/>
                        </a:buClr>
                        <a:buFont typeface="Wingdings" panose="05000000000000000000" pitchFamily="2" charset="2"/>
                        <a:buChar char="v"/>
                      </a:pPr>
                      <a:r>
                        <a:rPr lang="es-ES" sz="1800" b="0" dirty="0">
                          <a:solidFill>
                            <a:srgbClr val="004586"/>
                          </a:solidFill>
                          <a:effectLst/>
                        </a:rPr>
                        <a:t>Información </a:t>
                      </a:r>
                      <a:r>
                        <a:rPr lang="es-ES" sz="1800" b="0" dirty="0" smtClean="0">
                          <a:solidFill>
                            <a:srgbClr val="004586"/>
                          </a:solidFill>
                          <a:effectLst/>
                        </a:rPr>
                        <a:t>y educación </a:t>
                      </a:r>
                      <a:r>
                        <a:rPr lang="es-ES" sz="1800" b="0" dirty="0">
                          <a:solidFill>
                            <a:srgbClr val="004586"/>
                          </a:solidFill>
                          <a:effectLst/>
                        </a:rPr>
                        <a:t>sobre hábitos/conductas  de riesgo de transmisión de infección (UDI, tatuajes, transmisión sexual, mujeres infectadas que desean gestación</a:t>
                      </a:r>
                      <a:r>
                        <a:rPr lang="es-ES" sz="1800" b="0" dirty="0" smtClean="0">
                          <a:solidFill>
                            <a:srgbClr val="004586"/>
                          </a:solidFill>
                          <a:effectLst/>
                        </a:rPr>
                        <a:t>).</a:t>
                      </a:r>
                      <a:endParaRPr lang="es-ES" sz="1800" b="0" dirty="0">
                        <a:solidFill>
                          <a:srgbClr val="004586"/>
                        </a:solidFill>
                        <a:effectLst/>
                        <a:latin typeface="Calibri" panose="020F0502020204030204" pitchFamily="34" charset="0"/>
                        <a:cs typeface="Times New Roman" panose="02020603050405020304" pitchFamily="18" charset="0"/>
                      </a:endParaRPr>
                    </a:p>
                  </a:txBody>
                  <a:tcPr marL="72000" marR="72000" marT="36000" marB="36000" anchor="ctr">
                    <a:solidFill>
                      <a:srgbClr val="E8ECF5"/>
                    </a:solidFill>
                  </a:tcPr>
                </a:tc>
              </a:tr>
              <a:tr h="3160955">
                <a:tc>
                  <a:txBody>
                    <a:bodyPr/>
                    <a:lstStyle/>
                    <a:p>
                      <a:pPr algn="ctr">
                        <a:lnSpc>
                          <a:spcPct val="115000"/>
                        </a:lnSpc>
                        <a:spcAft>
                          <a:spcPts val="1000"/>
                        </a:spcAft>
                      </a:pPr>
                      <a:r>
                        <a:rPr lang="es-ES" sz="2000" dirty="0">
                          <a:effectLst/>
                        </a:rPr>
                        <a:t>Diagnóstico VHC  y evaluación clínica de la enfermedad hepática</a:t>
                      </a:r>
                      <a:endParaRPr lang="es-E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72000" marR="72000" marT="36000" marB="36000" anchor="ctr"/>
                </a:tc>
                <a:tc>
                  <a:txBody>
                    <a:bodyPr/>
                    <a:lstStyle/>
                    <a:p>
                      <a:pPr marL="342900" lvl="0" indent="-342900" algn="l">
                        <a:lnSpc>
                          <a:spcPct val="100000"/>
                        </a:lnSpc>
                        <a:spcAft>
                          <a:spcPts val="0"/>
                        </a:spcAft>
                        <a:buClr>
                          <a:schemeClr val="tx2"/>
                        </a:buClr>
                        <a:buFont typeface="Wingdings" panose="05000000000000000000" pitchFamily="2" charset="2"/>
                        <a:buChar char="v"/>
                      </a:pPr>
                      <a:r>
                        <a:rPr lang="es-ES" sz="1800" dirty="0" smtClean="0">
                          <a:solidFill>
                            <a:schemeClr val="accent1"/>
                          </a:solidFill>
                          <a:effectLst/>
                        </a:rPr>
                        <a:t>Identificación de personas en riesgo de infección crónica por VHC.</a:t>
                      </a:r>
                    </a:p>
                    <a:p>
                      <a:pPr marL="342900" lvl="0" indent="-342900" algn="l">
                        <a:lnSpc>
                          <a:spcPct val="100000"/>
                        </a:lnSpc>
                        <a:spcAft>
                          <a:spcPts val="0"/>
                        </a:spcAft>
                        <a:buClr>
                          <a:schemeClr val="tx2"/>
                        </a:buClr>
                        <a:buFont typeface="Wingdings" panose="05000000000000000000" pitchFamily="2" charset="2"/>
                        <a:buChar char="v"/>
                      </a:pPr>
                      <a:r>
                        <a:rPr lang="es-ES" sz="1800" dirty="0" smtClean="0">
                          <a:solidFill>
                            <a:schemeClr val="accent1"/>
                          </a:solidFill>
                          <a:effectLst/>
                        </a:rPr>
                        <a:t>Diagnóstico de la infección por VHC, aguda o crónica. </a:t>
                      </a:r>
                    </a:p>
                    <a:p>
                      <a:pPr marL="342900" lvl="0" indent="-342900" algn="l">
                        <a:lnSpc>
                          <a:spcPct val="100000"/>
                        </a:lnSpc>
                        <a:spcAft>
                          <a:spcPts val="0"/>
                        </a:spcAft>
                        <a:buClr>
                          <a:schemeClr val="tx2"/>
                        </a:buClr>
                        <a:buFont typeface="Wingdings" panose="05000000000000000000" pitchFamily="2" charset="2"/>
                        <a:buChar char="v"/>
                      </a:pPr>
                      <a:r>
                        <a:rPr lang="es-ES" sz="1800" dirty="0" smtClean="0">
                          <a:solidFill>
                            <a:schemeClr val="accent1"/>
                          </a:solidFill>
                          <a:effectLst/>
                        </a:rPr>
                        <a:t>Descartar otras causas de enfermedad hepática.</a:t>
                      </a:r>
                    </a:p>
                    <a:p>
                      <a:pPr marL="342900" lvl="0" indent="-342900" algn="l">
                        <a:lnSpc>
                          <a:spcPct val="100000"/>
                        </a:lnSpc>
                        <a:spcAft>
                          <a:spcPts val="0"/>
                        </a:spcAft>
                        <a:buClr>
                          <a:schemeClr val="tx2"/>
                        </a:buClr>
                        <a:buFont typeface="Wingdings" panose="05000000000000000000" pitchFamily="2" charset="2"/>
                        <a:buChar char="v"/>
                      </a:pPr>
                      <a:r>
                        <a:rPr lang="es-ES" sz="1800" dirty="0" smtClean="0">
                          <a:solidFill>
                            <a:schemeClr val="accent1"/>
                          </a:solidFill>
                          <a:effectLst/>
                        </a:rPr>
                        <a:t>Descartar otras infecciones asociadas con frecuencia al VHC (VHB, VIH).</a:t>
                      </a:r>
                    </a:p>
                    <a:p>
                      <a:pPr marL="342900" lvl="0" indent="-342900" algn="l">
                        <a:lnSpc>
                          <a:spcPct val="100000"/>
                        </a:lnSpc>
                        <a:spcAft>
                          <a:spcPts val="0"/>
                        </a:spcAft>
                        <a:buClr>
                          <a:schemeClr val="tx2"/>
                        </a:buClr>
                        <a:buFont typeface="Wingdings" panose="05000000000000000000" pitchFamily="2" charset="2"/>
                        <a:buChar char="v"/>
                      </a:pPr>
                      <a:r>
                        <a:rPr lang="es-ES" sz="1800" dirty="0" smtClean="0">
                          <a:solidFill>
                            <a:schemeClr val="accent1"/>
                          </a:solidFill>
                          <a:effectLst/>
                        </a:rPr>
                        <a:t>Descartar la presencia de descompensación o complicaciones asociadas al VHC en el momento del diagnóstico serológico.</a:t>
                      </a:r>
                    </a:p>
                    <a:p>
                      <a:pPr marL="342900" lvl="0" indent="-342900" algn="l">
                        <a:lnSpc>
                          <a:spcPct val="100000"/>
                        </a:lnSpc>
                        <a:spcAft>
                          <a:spcPts val="0"/>
                        </a:spcAft>
                        <a:buClr>
                          <a:schemeClr val="tx2"/>
                        </a:buClr>
                        <a:buFont typeface="Wingdings" panose="05000000000000000000" pitchFamily="2" charset="2"/>
                        <a:buChar char="v"/>
                      </a:pPr>
                      <a:r>
                        <a:rPr lang="es-ES" sz="1800" dirty="0" smtClean="0">
                          <a:solidFill>
                            <a:schemeClr val="accent1"/>
                          </a:solidFill>
                          <a:effectLst/>
                        </a:rPr>
                        <a:t>Declaración obligatoria individualizada de los casos infección crónica por VHC mediante los Sistemas de Registro de la Información.</a:t>
                      </a:r>
                      <a:endParaRPr lang="es-ES" sz="1800" b="0" dirty="0" smtClean="0">
                        <a:solidFill>
                          <a:schemeClr val="accent1"/>
                        </a:solidFill>
                        <a:effectLst/>
                      </a:endParaRPr>
                    </a:p>
                  </a:txBody>
                  <a:tcPr marL="72000" marR="72000" marT="36000" marB="36000"/>
                </a:tc>
              </a:tr>
            </a:tbl>
          </a:graphicData>
        </a:graphic>
      </p:graphicFrame>
      <p:sp>
        <p:nvSpPr>
          <p:cNvPr id="7" name="Marcador de texto 6"/>
          <p:cNvSpPr>
            <a:spLocks noGrp="1"/>
          </p:cNvSpPr>
          <p:nvPr>
            <p:ph type="body" sz="quarter" idx="13"/>
          </p:nvPr>
        </p:nvSpPr>
        <p:spPr/>
        <p:txBody>
          <a:bodyPr rtlCol="0">
            <a:noAutofit/>
          </a:bodyPr>
          <a:lstStyle/>
          <a:p>
            <a:pPr eaLnBrk="1" fontAlgn="auto" hangingPunct="1">
              <a:spcAft>
                <a:spcPts val="0"/>
              </a:spcAft>
              <a:defRPr/>
            </a:pPr>
            <a:r>
              <a:rPr lang="es-ES" sz="1200" dirty="0"/>
              <a:t>Albillos </a:t>
            </a:r>
            <a:r>
              <a:rPr lang="es-ES" sz="1200" dirty="0" smtClean="0"/>
              <a:t>A</a:t>
            </a:r>
            <a:r>
              <a:rPr lang="es-ES" sz="1200" dirty="0"/>
              <a:t>, Cañada </a:t>
            </a:r>
            <a:r>
              <a:rPr lang="es-ES" sz="1200" dirty="0" smtClean="0"/>
              <a:t>JL</a:t>
            </a:r>
            <a:r>
              <a:rPr lang="es-ES" sz="1200" dirty="0"/>
              <a:t>, Molero </a:t>
            </a:r>
            <a:r>
              <a:rPr lang="es-ES" sz="1200" dirty="0" smtClean="0"/>
              <a:t>JM</a:t>
            </a:r>
            <a:r>
              <a:rPr lang="es-ES" sz="1200" dirty="0"/>
              <a:t>, Pérez </a:t>
            </a:r>
            <a:r>
              <a:rPr lang="es-ES" sz="1200" dirty="0" smtClean="0"/>
              <a:t>F</a:t>
            </a:r>
            <a:r>
              <a:rPr lang="es-ES" sz="1200" dirty="0"/>
              <a:t>, Pérez </a:t>
            </a:r>
            <a:r>
              <a:rPr lang="es-ES" sz="1200" dirty="0" smtClean="0"/>
              <a:t>S</a:t>
            </a:r>
            <a:r>
              <a:rPr lang="es-ES" sz="1200" dirty="0"/>
              <a:t>, Simón </a:t>
            </a:r>
            <a:r>
              <a:rPr lang="es-ES" sz="1200" dirty="0" smtClean="0"/>
              <a:t>MA</a:t>
            </a:r>
            <a:r>
              <a:rPr lang="es-ES" sz="1200" dirty="0"/>
              <a:t>, Turnes </a:t>
            </a:r>
            <a:r>
              <a:rPr lang="es-ES" sz="1200" dirty="0" smtClean="0"/>
              <a:t>J</a:t>
            </a:r>
            <a:r>
              <a:rPr lang="es-ES" sz="1200" dirty="0"/>
              <a:t>; AEEH, SEMERGEN, semFYC, SEMG. Consenso de recomendaciones para el diagnóstico precoz, la prevención y la atención clínica de la hepatitis C en Atención  Primaria. Madrid: </a:t>
            </a:r>
            <a:r>
              <a:rPr lang="es-ES" sz="1200" dirty="0" err="1"/>
              <a:t>Luzán</a:t>
            </a:r>
            <a:r>
              <a:rPr lang="es-ES" sz="1200" dirty="0"/>
              <a:t> 5; 2017</a:t>
            </a:r>
          </a:p>
          <a:p>
            <a:pPr eaLnBrk="1" fontAlgn="auto" hangingPunct="1">
              <a:spcAft>
                <a:spcPts val="0"/>
              </a:spcAft>
              <a:defRPr/>
            </a:pPr>
            <a:endParaRPr lang="es-ES" dirty="0"/>
          </a:p>
        </p:txBody>
      </p:sp>
      <p:sp>
        <p:nvSpPr>
          <p:cNvPr id="59406" name="Título 1"/>
          <p:cNvSpPr>
            <a:spLocks noGrp="1"/>
          </p:cNvSpPr>
          <p:nvPr>
            <p:ph type="title"/>
          </p:nvPr>
        </p:nvSpPr>
        <p:spPr>
          <a:xfrm>
            <a:off x="609600" y="287161"/>
            <a:ext cx="10972800" cy="604800"/>
          </a:xfrm>
        </p:spPr>
        <p:txBody>
          <a:bodyPr/>
          <a:lstStyle/>
          <a:p>
            <a:pPr eaLnBrk="1" hangingPunct="1"/>
            <a:r>
              <a:rPr lang="es-ES" altLang="es-ES" dirty="0" smtClean="0"/>
              <a:t>Funciones y actividades del médico de AP en el proceso asistencial de la infección por VHC</a:t>
            </a:r>
          </a:p>
        </p:txBody>
      </p:sp>
      <p:pic>
        <p:nvPicPr>
          <p:cNvPr id="59407" name="Imagen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0037" y="1262180"/>
            <a:ext cx="1720619" cy="256535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052763" y="4437112"/>
            <a:ext cx="7056784" cy="72008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r>
              <a:rPr lang="es-ES" sz="2000" b="1" dirty="0">
                <a:solidFill>
                  <a:schemeClr val="accent1"/>
                </a:solidFill>
                <a:latin typeface="+mj-lt"/>
              </a:rPr>
              <a:t>Remitir a atención especializada para valoración de tratamiento </a:t>
            </a:r>
            <a:r>
              <a:rPr lang="es-ES" sz="2000" b="1" dirty="0" smtClean="0">
                <a:solidFill>
                  <a:schemeClr val="accent1"/>
                </a:solidFill>
                <a:latin typeface="+mj-lt"/>
              </a:rPr>
              <a:t>en todos los pacientes </a:t>
            </a:r>
            <a:r>
              <a:rPr lang="es-ES" sz="2000" b="1" dirty="0">
                <a:solidFill>
                  <a:schemeClr val="accent1"/>
                </a:solidFill>
                <a:latin typeface="+mj-lt"/>
              </a:rPr>
              <a:t>con infección crónica por </a:t>
            </a:r>
            <a:r>
              <a:rPr lang="es-ES" sz="2000" b="1" dirty="0" smtClean="0">
                <a:solidFill>
                  <a:schemeClr val="accent1"/>
                </a:solidFill>
                <a:latin typeface="+mj-lt"/>
              </a:rPr>
              <a:t>VHC</a:t>
            </a:r>
          </a:p>
        </p:txBody>
      </p:sp>
    </p:spTree>
    <p:extLst>
      <p:ext uri="{BB962C8B-B14F-4D97-AF65-F5344CB8AC3E}">
        <p14:creationId xmlns:p14="http://schemas.microsoft.com/office/powerpoint/2010/main" val="38663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2"/>
          <p:cNvSpPr>
            <a:spLocks noGrp="1"/>
          </p:cNvSpPr>
          <p:nvPr>
            <p:ph type="title"/>
          </p:nvPr>
        </p:nvSpPr>
        <p:spPr>
          <a:xfrm>
            <a:off x="609600" y="159904"/>
            <a:ext cx="10972800" cy="820824"/>
          </a:xfrm>
        </p:spPr>
        <p:txBody>
          <a:bodyPr/>
          <a:lstStyle/>
          <a:p>
            <a:pPr eaLnBrk="1" hangingPunct="1"/>
            <a:r>
              <a:rPr lang="es-ES" altLang="es-ES" dirty="0" smtClean="0"/>
              <a:t>Criterios de derivación de pacientes entre AP y Atención Especializada en infección por VHC</a:t>
            </a:r>
          </a:p>
        </p:txBody>
      </p:sp>
      <p:sp>
        <p:nvSpPr>
          <p:cNvPr id="5" name="Marcador de texto 4"/>
          <p:cNvSpPr>
            <a:spLocks noGrp="1"/>
          </p:cNvSpPr>
          <p:nvPr>
            <p:ph type="body" sz="quarter" idx="10"/>
          </p:nvPr>
        </p:nvSpPr>
        <p:spPr>
          <a:xfrm>
            <a:off x="24567" y="5517232"/>
            <a:ext cx="11582443" cy="531087"/>
          </a:xfrm>
        </p:spPr>
        <p:txBody>
          <a:bodyPr rtlCol="0">
            <a:noAutofit/>
          </a:bodyPr>
          <a:lstStyle/>
          <a:p>
            <a:pPr eaLnBrk="1" fontAlgn="auto" hangingPunct="1">
              <a:spcAft>
                <a:spcPts val="0"/>
              </a:spcAft>
              <a:defRPr/>
            </a:pPr>
            <a:r>
              <a:rPr lang="es-ES" sz="1200" dirty="0"/>
              <a:t>Albillos A, Cañada JL, Molero JM, Pérez F, Pérez S, Simón MA, Turnes J; AEEH, SEMERGEN, semFYC, SEMG. Consenso de recomendaciones para el diagnóstico precoz, la prevención y la atención clínica de la hepatitis C en Atención  Primaria. Madrid: </a:t>
            </a:r>
            <a:r>
              <a:rPr lang="es-ES" sz="1200" dirty="0" err="1"/>
              <a:t>Luzán</a:t>
            </a:r>
            <a:r>
              <a:rPr lang="es-ES" sz="1200" dirty="0"/>
              <a:t> 5; 2017</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211771383"/>
              </p:ext>
            </p:extLst>
          </p:nvPr>
        </p:nvGraphicFramePr>
        <p:xfrm>
          <a:off x="304800" y="1340768"/>
          <a:ext cx="1155184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414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p:cNvSpPr>
            <a:spLocks noGrp="1"/>
          </p:cNvSpPr>
          <p:nvPr>
            <p:ph type="title"/>
          </p:nvPr>
        </p:nvSpPr>
        <p:spPr/>
        <p:txBody>
          <a:bodyPr/>
          <a:lstStyle/>
          <a:p>
            <a:pPr eaLnBrk="1" hangingPunct="1"/>
            <a:r>
              <a:rPr lang="es-ES" altLang="es-ES" dirty="0" smtClean="0"/>
              <a:t>Tratamiento infección crónica por VHC</a:t>
            </a:r>
          </a:p>
        </p:txBody>
      </p:sp>
      <p:sp>
        <p:nvSpPr>
          <p:cNvPr id="3" name="Marcador de contenido 2"/>
          <p:cNvSpPr>
            <a:spLocks noGrp="1"/>
          </p:cNvSpPr>
          <p:nvPr>
            <p:ph idx="1"/>
          </p:nvPr>
        </p:nvSpPr>
        <p:spPr/>
        <p:txBody>
          <a:bodyPr rtlCol="0" anchor="ctr">
            <a:normAutofit lnSpcReduction="10000"/>
          </a:bodyPr>
          <a:lstStyle/>
          <a:p>
            <a:pPr eaLnBrk="1" fontAlgn="auto" hangingPunct="1">
              <a:spcAft>
                <a:spcPts val="0"/>
              </a:spcAft>
              <a:defRPr/>
            </a:pPr>
            <a:r>
              <a:rPr lang="es-ES" dirty="0">
                <a:solidFill>
                  <a:srgbClr val="C5000B"/>
                </a:solidFill>
              </a:rPr>
              <a:t>Todos los pacientes con hepatitis </a:t>
            </a:r>
            <a:r>
              <a:rPr lang="es-ES" dirty="0" smtClean="0">
                <a:solidFill>
                  <a:srgbClr val="C5000B"/>
                </a:solidFill>
              </a:rPr>
              <a:t>crónica VHC </a:t>
            </a:r>
            <a:r>
              <a:rPr lang="es-ES" dirty="0">
                <a:solidFill>
                  <a:srgbClr val="C5000B"/>
                </a:solidFill>
              </a:rPr>
              <a:t>son </a:t>
            </a:r>
            <a:r>
              <a:rPr lang="es-ES" dirty="0" smtClean="0">
                <a:solidFill>
                  <a:srgbClr val="C5000B"/>
                </a:solidFill>
              </a:rPr>
              <a:t>candidatos a </a:t>
            </a:r>
            <a:r>
              <a:rPr lang="es-ES" dirty="0">
                <a:solidFill>
                  <a:srgbClr val="C5000B"/>
                </a:solidFill>
              </a:rPr>
              <a:t>tratamiento </a:t>
            </a:r>
            <a:r>
              <a:rPr lang="es-ES" dirty="0" smtClean="0">
                <a:solidFill>
                  <a:srgbClr val="C5000B"/>
                </a:solidFill>
              </a:rPr>
              <a:t>antiviral.</a:t>
            </a:r>
          </a:p>
          <a:p>
            <a:pPr eaLnBrk="1" fontAlgn="auto" hangingPunct="1">
              <a:spcAft>
                <a:spcPts val="0"/>
              </a:spcAft>
              <a:defRPr/>
            </a:pPr>
            <a:r>
              <a:rPr lang="es-ES" dirty="0"/>
              <a:t>La </a:t>
            </a:r>
            <a:r>
              <a:rPr lang="es-ES" dirty="0">
                <a:solidFill>
                  <a:srgbClr val="C5000B"/>
                </a:solidFill>
              </a:rPr>
              <a:t>curación de la infección es coste-efectiva </a:t>
            </a:r>
            <a:r>
              <a:rPr lang="es-ES" dirty="0"/>
              <a:t>independiente del grado de fibrosis.</a:t>
            </a:r>
          </a:p>
          <a:p>
            <a:pPr lvl="1" eaLnBrk="1" fontAlgn="auto" hangingPunct="1">
              <a:spcAft>
                <a:spcPts val="0"/>
              </a:spcAft>
              <a:defRPr/>
            </a:pPr>
            <a:r>
              <a:rPr lang="es-ES" dirty="0"/>
              <a:t>D</a:t>
            </a:r>
            <a:r>
              <a:rPr lang="es-ES" dirty="0" smtClean="0"/>
              <a:t>etiene </a:t>
            </a:r>
            <a:r>
              <a:rPr lang="es-ES" dirty="0"/>
              <a:t>la progresión de la enfermedad </a:t>
            </a:r>
            <a:r>
              <a:rPr lang="es-ES" dirty="0" smtClean="0"/>
              <a:t>hepática.</a:t>
            </a:r>
          </a:p>
          <a:p>
            <a:pPr lvl="1" eaLnBrk="1" fontAlgn="auto" hangingPunct="1">
              <a:spcAft>
                <a:spcPts val="0"/>
              </a:spcAft>
              <a:defRPr/>
            </a:pPr>
            <a:r>
              <a:rPr lang="es-ES" dirty="0" smtClean="0"/>
              <a:t>Reduce  (no elimina) el riesgo </a:t>
            </a:r>
            <a:r>
              <a:rPr lang="es-ES" dirty="0"/>
              <a:t>de </a:t>
            </a:r>
            <a:r>
              <a:rPr lang="es-ES" dirty="0" err="1" smtClean="0"/>
              <a:t>hepatocarcinoma</a:t>
            </a:r>
            <a:r>
              <a:rPr lang="es-ES" dirty="0" smtClean="0"/>
              <a:t> (</a:t>
            </a:r>
            <a:r>
              <a:rPr lang="es-ES" dirty="0" smtClean="0">
                <a:solidFill>
                  <a:schemeClr val="tx2"/>
                </a:solidFill>
              </a:rPr>
              <a:t>F3 o F4</a:t>
            </a:r>
            <a:r>
              <a:rPr lang="es-ES" dirty="0" smtClean="0"/>
              <a:t>).</a:t>
            </a:r>
            <a:endParaRPr lang="es-ES" dirty="0"/>
          </a:p>
          <a:p>
            <a:pPr lvl="1" eaLnBrk="1" fontAlgn="auto" hangingPunct="1">
              <a:spcAft>
                <a:spcPts val="0"/>
              </a:spcAft>
              <a:defRPr/>
            </a:pPr>
            <a:r>
              <a:rPr lang="es-ES" dirty="0"/>
              <a:t>Disminuye mortalidad hepática y no </a:t>
            </a:r>
            <a:r>
              <a:rPr lang="es-ES" dirty="0" smtClean="0"/>
              <a:t>hepática.</a:t>
            </a:r>
            <a:endParaRPr lang="es-ES" dirty="0"/>
          </a:p>
          <a:p>
            <a:pPr lvl="1" eaLnBrk="1" fontAlgn="auto" hangingPunct="1">
              <a:spcAft>
                <a:spcPts val="0"/>
              </a:spcAft>
              <a:defRPr/>
            </a:pPr>
            <a:r>
              <a:rPr lang="es-ES" dirty="0"/>
              <a:t>Elimina </a:t>
            </a:r>
            <a:r>
              <a:rPr lang="es-ES" dirty="0" smtClean="0"/>
              <a:t>la fuente </a:t>
            </a:r>
            <a:r>
              <a:rPr lang="es-ES" dirty="0"/>
              <a:t>de </a:t>
            </a:r>
            <a:r>
              <a:rPr lang="es-ES" dirty="0" smtClean="0"/>
              <a:t>infección.</a:t>
            </a:r>
          </a:p>
          <a:p>
            <a:pPr eaLnBrk="1" fontAlgn="auto" hangingPunct="1">
              <a:spcAft>
                <a:spcPts val="0"/>
              </a:spcAft>
              <a:defRPr/>
            </a:pPr>
            <a:r>
              <a:rPr lang="es-ES" dirty="0"/>
              <a:t>Plan estratégico para el abordaje de la hepatitis C en el </a:t>
            </a:r>
            <a:r>
              <a:rPr lang="es-ES" dirty="0" smtClean="0"/>
              <a:t>SNS (2015):  </a:t>
            </a:r>
          </a:p>
          <a:p>
            <a:pPr lvl="1" eaLnBrk="1" fontAlgn="auto" hangingPunct="1">
              <a:spcAft>
                <a:spcPts val="0"/>
              </a:spcAft>
              <a:defRPr/>
            </a:pPr>
            <a:r>
              <a:rPr lang="es-ES" dirty="0" smtClean="0"/>
              <a:t>Prioriza </a:t>
            </a:r>
            <a:r>
              <a:rPr lang="es-ES" dirty="0"/>
              <a:t>el tratamiento </a:t>
            </a:r>
            <a:r>
              <a:rPr lang="es-ES" dirty="0" smtClean="0"/>
              <a:t>según </a:t>
            </a:r>
            <a:r>
              <a:rPr lang="es-ES" dirty="0" smtClean="0">
                <a:solidFill>
                  <a:srgbClr val="C5000B"/>
                </a:solidFill>
              </a:rPr>
              <a:t>grado de fibrosis </a:t>
            </a:r>
            <a:r>
              <a:rPr lang="es-ES" dirty="0" smtClean="0"/>
              <a:t>(</a:t>
            </a:r>
            <a:r>
              <a:rPr lang="es-ES" dirty="0" smtClean="0">
                <a:solidFill>
                  <a:schemeClr val="tx2"/>
                </a:solidFill>
              </a:rPr>
              <a:t>F2, F3 y F4</a:t>
            </a:r>
            <a:r>
              <a:rPr lang="es-ES" dirty="0" smtClean="0">
                <a:solidFill>
                  <a:srgbClr val="004586"/>
                </a:solidFill>
              </a:rPr>
              <a:t>).</a:t>
            </a:r>
            <a:endParaRPr lang="es-ES" dirty="0" smtClean="0">
              <a:solidFill>
                <a:schemeClr val="tx2"/>
              </a:solidFill>
            </a:endParaRPr>
          </a:p>
          <a:p>
            <a:pPr lvl="1" eaLnBrk="1" fontAlgn="auto" hangingPunct="1">
              <a:spcAft>
                <a:spcPts val="0"/>
              </a:spcAft>
              <a:defRPr/>
            </a:pPr>
            <a:r>
              <a:rPr lang="es-ES" dirty="0" smtClean="0"/>
              <a:t>F0 y F1 desde Junio 2017.</a:t>
            </a:r>
            <a:endParaRPr lang="es-ES" b="1" dirty="0" smtClean="0"/>
          </a:p>
          <a:p>
            <a:pPr eaLnBrk="1" fontAlgn="auto" hangingPunct="1">
              <a:spcAft>
                <a:spcPts val="0"/>
              </a:spcAft>
              <a:defRPr/>
            </a:pPr>
            <a:r>
              <a:rPr lang="es-ES" dirty="0" smtClean="0"/>
              <a:t>El </a:t>
            </a:r>
            <a:r>
              <a:rPr lang="es-ES" dirty="0">
                <a:solidFill>
                  <a:srgbClr val="C00000"/>
                </a:solidFill>
              </a:rPr>
              <a:t>interferón</a:t>
            </a:r>
            <a:r>
              <a:rPr lang="es-ES" dirty="0"/>
              <a:t> prácticamente </a:t>
            </a:r>
            <a:r>
              <a:rPr lang="es-ES" dirty="0">
                <a:solidFill>
                  <a:srgbClr val="C00000"/>
                </a:solidFill>
              </a:rPr>
              <a:t>ha desaparecido </a:t>
            </a:r>
            <a:r>
              <a:rPr lang="es-ES" dirty="0" smtClean="0"/>
              <a:t>del </a:t>
            </a:r>
            <a:r>
              <a:rPr lang="es-ES" dirty="0"/>
              <a:t>tratamiento </a:t>
            </a:r>
            <a:r>
              <a:rPr lang="es-ES" dirty="0" smtClean="0"/>
              <a:t>de la VHC.</a:t>
            </a:r>
          </a:p>
          <a:p>
            <a:pPr eaLnBrk="1" fontAlgn="auto" hangingPunct="1">
              <a:spcAft>
                <a:spcPts val="0"/>
              </a:spcAft>
              <a:defRPr/>
            </a:pPr>
            <a:r>
              <a:rPr lang="es-ES" dirty="0" smtClean="0"/>
              <a:t>Eficacia clínica demostrada de los  nuevos antivirales de acción directa.</a:t>
            </a:r>
            <a:endParaRPr lang="es-ES" dirty="0"/>
          </a:p>
        </p:txBody>
      </p:sp>
      <p:sp>
        <p:nvSpPr>
          <p:cNvPr id="2" name="Marcador de texto 1"/>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7216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609600" y="692696"/>
            <a:ext cx="5386917" cy="906115"/>
          </a:xfrm>
        </p:spPr>
        <p:txBody>
          <a:bodyPr/>
          <a:lstStyle/>
          <a:p>
            <a:r>
              <a:rPr lang="es-ES" dirty="0" smtClean="0"/>
              <a:t>6 meses antes</a:t>
            </a:r>
            <a:endParaRPr lang="es-ES" dirty="0"/>
          </a:p>
        </p:txBody>
      </p:sp>
      <p:sp>
        <p:nvSpPr>
          <p:cNvPr id="7" name="Marcador de texto 6"/>
          <p:cNvSpPr>
            <a:spLocks noGrp="1"/>
          </p:cNvSpPr>
          <p:nvPr>
            <p:ph type="body" idx="10"/>
          </p:nvPr>
        </p:nvSpPr>
        <p:spPr>
          <a:xfrm>
            <a:off x="6192011" y="764704"/>
            <a:ext cx="5386917" cy="906115"/>
          </a:xfrm>
        </p:spPr>
        <p:txBody>
          <a:bodyPr/>
          <a:lstStyle/>
          <a:p>
            <a:r>
              <a:rPr lang="es-ES" dirty="0" smtClean="0"/>
              <a:t>Actual</a:t>
            </a:r>
            <a:endParaRPr lang="es-ES" dirty="0"/>
          </a:p>
        </p:txBody>
      </p:sp>
      <p:sp>
        <p:nvSpPr>
          <p:cNvPr id="8" name="Marcador de contenido 7"/>
          <p:cNvSpPr>
            <a:spLocks noGrp="1"/>
          </p:cNvSpPr>
          <p:nvPr>
            <p:ph idx="11"/>
          </p:nvPr>
        </p:nvSpPr>
        <p:spPr>
          <a:xfrm>
            <a:off x="-43" y="1670819"/>
            <a:ext cx="6000032" cy="3774405"/>
          </a:xfrm>
        </p:spPr>
        <p:txBody>
          <a:bodyPr/>
          <a:lstStyle/>
          <a:p>
            <a:pPr eaLnBrk="1" fontAlgn="auto" hangingPunct="1">
              <a:spcAft>
                <a:spcPts val="0"/>
              </a:spcAft>
              <a:defRPr/>
            </a:pPr>
            <a:r>
              <a:rPr lang="es-ES" sz="2400" dirty="0"/>
              <a:t>Hemograma: </a:t>
            </a:r>
            <a:r>
              <a:rPr lang="es-ES" sz="2400" dirty="0" smtClean="0"/>
              <a:t>                                                      </a:t>
            </a:r>
            <a:endParaRPr lang="es-ES" sz="2400" dirty="0"/>
          </a:p>
          <a:p>
            <a:pPr lvl="1" eaLnBrk="1" fontAlgn="auto" hangingPunct="1">
              <a:spcAft>
                <a:spcPts val="0"/>
              </a:spcAft>
              <a:defRPr/>
            </a:pPr>
            <a:r>
              <a:rPr lang="es-ES" sz="2400" dirty="0"/>
              <a:t>Sin alteraciones valorables.</a:t>
            </a:r>
          </a:p>
          <a:p>
            <a:pPr eaLnBrk="1" fontAlgn="auto" hangingPunct="1">
              <a:spcAft>
                <a:spcPts val="0"/>
              </a:spcAft>
              <a:defRPr/>
            </a:pPr>
            <a:r>
              <a:rPr lang="es-ES" sz="2400" dirty="0"/>
              <a:t>Bioquímica: </a:t>
            </a:r>
          </a:p>
          <a:p>
            <a:pPr lvl="1" eaLnBrk="1" fontAlgn="auto" hangingPunct="1">
              <a:spcAft>
                <a:spcPts val="0"/>
              </a:spcAft>
              <a:defRPr/>
            </a:pPr>
            <a:r>
              <a:rPr lang="es-ES" sz="2400" dirty="0"/>
              <a:t>Glucemia:113 mg/dl.</a:t>
            </a:r>
          </a:p>
          <a:p>
            <a:pPr lvl="1" eaLnBrk="1" fontAlgn="auto" hangingPunct="1">
              <a:spcAft>
                <a:spcPts val="0"/>
              </a:spcAft>
              <a:defRPr/>
            </a:pPr>
            <a:r>
              <a:rPr lang="es-ES" sz="2400" dirty="0"/>
              <a:t>Creatinina: 0,96 mg/dl.</a:t>
            </a:r>
          </a:p>
          <a:p>
            <a:pPr lvl="1" eaLnBrk="1" fontAlgn="auto" hangingPunct="1">
              <a:spcAft>
                <a:spcPts val="0"/>
              </a:spcAft>
              <a:defRPr/>
            </a:pPr>
            <a:r>
              <a:rPr lang="es-ES" sz="2400" dirty="0"/>
              <a:t>Triglicéridos: 233 mg /dl.</a:t>
            </a:r>
          </a:p>
          <a:p>
            <a:pPr lvl="1" eaLnBrk="1" fontAlgn="auto" hangingPunct="1">
              <a:spcAft>
                <a:spcPts val="0"/>
              </a:spcAft>
              <a:defRPr/>
            </a:pPr>
            <a:r>
              <a:rPr lang="es-ES" sz="2400" dirty="0"/>
              <a:t>Colesterol total: 245 mg/dl (HDL-C: 47, LDL-C:150).</a:t>
            </a:r>
          </a:p>
          <a:p>
            <a:pPr lvl="1" eaLnBrk="1" fontAlgn="auto" hangingPunct="1">
              <a:spcAft>
                <a:spcPts val="0"/>
              </a:spcAft>
              <a:defRPr/>
            </a:pPr>
            <a:r>
              <a:rPr lang="es-ES" sz="2400" dirty="0"/>
              <a:t>GPT(ALT): 64 u/l [5-34].</a:t>
            </a:r>
          </a:p>
          <a:p>
            <a:pPr eaLnBrk="1" fontAlgn="auto" hangingPunct="1">
              <a:spcAft>
                <a:spcPts val="0"/>
              </a:spcAft>
              <a:defRPr/>
            </a:pPr>
            <a:r>
              <a:rPr lang="es-ES" sz="2400" dirty="0"/>
              <a:t>TSH: 1, 36 mui/l.</a:t>
            </a:r>
          </a:p>
          <a:p>
            <a:pPr marL="542925" indent="0">
              <a:buNone/>
            </a:pPr>
            <a:endParaRPr lang="es-ES" dirty="0"/>
          </a:p>
        </p:txBody>
      </p:sp>
      <p:sp>
        <p:nvSpPr>
          <p:cNvPr id="10" name="Marcador de contenido 9"/>
          <p:cNvSpPr>
            <a:spLocks noGrp="1"/>
          </p:cNvSpPr>
          <p:nvPr>
            <p:ph idx="14"/>
          </p:nvPr>
        </p:nvSpPr>
        <p:spPr>
          <a:xfrm>
            <a:off x="6192011" y="1670819"/>
            <a:ext cx="5384800" cy="3774405"/>
          </a:xfrm>
        </p:spPr>
        <p:txBody>
          <a:bodyPr/>
          <a:lstStyle/>
          <a:p>
            <a:pPr eaLnBrk="1" fontAlgn="auto" hangingPunct="1">
              <a:spcAft>
                <a:spcPts val="0"/>
              </a:spcAft>
              <a:defRPr/>
            </a:pPr>
            <a:r>
              <a:rPr lang="es-ES" sz="2400" dirty="0"/>
              <a:t>Bioquímica: </a:t>
            </a:r>
          </a:p>
          <a:p>
            <a:pPr lvl="1" eaLnBrk="1" fontAlgn="auto" hangingPunct="1">
              <a:spcAft>
                <a:spcPts val="0"/>
              </a:spcAft>
              <a:defRPr/>
            </a:pPr>
            <a:r>
              <a:rPr lang="es-ES" sz="2400" dirty="0"/>
              <a:t>Glucemia:112 mg/dl.</a:t>
            </a:r>
          </a:p>
          <a:p>
            <a:pPr lvl="1" eaLnBrk="1" fontAlgn="auto" hangingPunct="1">
              <a:spcAft>
                <a:spcPts val="0"/>
              </a:spcAft>
              <a:defRPr/>
            </a:pPr>
            <a:r>
              <a:rPr lang="es-ES" sz="2400" dirty="0"/>
              <a:t>Creatinina: 0,86 mg/dl.</a:t>
            </a:r>
          </a:p>
          <a:p>
            <a:pPr lvl="1" eaLnBrk="1" fontAlgn="auto" hangingPunct="1">
              <a:spcAft>
                <a:spcPts val="0"/>
              </a:spcAft>
              <a:defRPr/>
            </a:pPr>
            <a:r>
              <a:rPr lang="es-ES" sz="2400" dirty="0"/>
              <a:t>Triglicéridos: 220 mg /dl.</a:t>
            </a:r>
          </a:p>
          <a:p>
            <a:pPr lvl="1" eaLnBrk="1" fontAlgn="auto" hangingPunct="1">
              <a:spcAft>
                <a:spcPts val="0"/>
              </a:spcAft>
              <a:defRPr/>
            </a:pPr>
            <a:r>
              <a:rPr lang="es-ES" sz="2400" dirty="0"/>
              <a:t>Colesterol Total: 223 mg/dl (HDL-C: 45, LDL-C:133).</a:t>
            </a:r>
          </a:p>
          <a:p>
            <a:pPr lvl="1" eaLnBrk="1" fontAlgn="auto" hangingPunct="1">
              <a:spcAft>
                <a:spcPts val="0"/>
              </a:spcAft>
              <a:defRPr/>
            </a:pPr>
            <a:r>
              <a:rPr lang="es-ES" sz="2400" dirty="0"/>
              <a:t>GPT(ALT): 59 u/l.</a:t>
            </a:r>
          </a:p>
          <a:p>
            <a:pPr lvl="1" eaLnBrk="1" fontAlgn="auto" hangingPunct="1">
              <a:spcAft>
                <a:spcPts val="0"/>
              </a:spcAft>
              <a:defRPr/>
            </a:pPr>
            <a:r>
              <a:rPr lang="es-ES" sz="2400" dirty="0"/>
              <a:t>GOT(AST): 71 u/l [5-27].</a:t>
            </a:r>
          </a:p>
          <a:p>
            <a:pPr lvl="1" eaLnBrk="1" fontAlgn="auto" hangingPunct="1">
              <a:spcAft>
                <a:spcPts val="0"/>
              </a:spcAft>
              <a:defRPr/>
            </a:pPr>
            <a:r>
              <a:rPr lang="es-ES" sz="2400" dirty="0"/>
              <a:t>GGT: 44 u/l [0-50].</a:t>
            </a:r>
          </a:p>
          <a:p>
            <a:pPr lvl="1" eaLnBrk="1" fontAlgn="auto" hangingPunct="1">
              <a:spcAft>
                <a:spcPts val="0"/>
              </a:spcAft>
              <a:defRPr/>
            </a:pPr>
            <a:r>
              <a:rPr lang="es-ES" sz="2400" dirty="0"/>
              <a:t>BRT: 0,9  mg/dl [0,2-1,0].</a:t>
            </a:r>
          </a:p>
          <a:p>
            <a:pPr marL="0" indent="0">
              <a:buNone/>
            </a:pPr>
            <a:endParaRPr lang="es-ES" dirty="0"/>
          </a:p>
        </p:txBody>
      </p:sp>
      <p:sp>
        <p:nvSpPr>
          <p:cNvPr id="5" name="Título 4"/>
          <p:cNvSpPr>
            <a:spLocks noGrp="1"/>
          </p:cNvSpPr>
          <p:nvPr>
            <p:ph type="title"/>
          </p:nvPr>
        </p:nvSpPr>
        <p:spPr/>
        <p:txBody>
          <a:bodyPr/>
          <a:lstStyle/>
          <a:p>
            <a:r>
              <a:rPr lang="es-ES" dirty="0" smtClean="0"/>
              <a:t>Caso clínico (II)</a:t>
            </a:r>
            <a:endParaRPr lang="es-ES" dirty="0"/>
          </a:p>
        </p:txBody>
      </p:sp>
    </p:spTree>
    <p:extLst>
      <p:ext uri="{BB962C8B-B14F-4D97-AF65-F5344CB8AC3E}">
        <p14:creationId xmlns:p14="http://schemas.microsoft.com/office/powerpoint/2010/main" val="4166071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texto 3"/>
          <p:cNvSpPr>
            <a:spLocks noGrp="1"/>
          </p:cNvSpPr>
          <p:nvPr>
            <p:ph type="body" idx="1"/>
          </p:nvPr>
        </p:nvSpPr>
        <p:spPr>
          <a:xfrm>
            <a:off x="963084" y="1772816"/>
            <a:ext cx="10363200" cy="3330826"/>
          </a:xfrm>
        </p:spPr>
        <p:txBody>
          <a:bodyPr anchor="ctr"/>
          <a:lstStyle/>
          <a:p>
            <a:pPr eaLnBrk="1" hangingPunct="1">
              <a:buFont typeface="Calibri" panose="020F0502020204030204" pitchFamily="34" charset="0"/>
              <a:buAutoNum type="arabicPeriod"/>
            </a:pPr>
            <a:r>
              <a:rPr lang="es-ES" altLang="es-ES" dirty="0" smtClean="0"/>
              <a:t>Las respuestas virales sostenidas (RVS) en la infección crónica por VHC son superiores al 90-95%.</a:t>
            </a:r>
          </a:p>
          <a:p>
            <a:pPr eaLnBrk="1" hangingPunct="1">
              <a:buFont typeface="Calibri" panose="020F0502020204030204" pitchFamily="34" charset="0"/>
              <a:buAutoNum type="arabicPeriod"/>
            </a:pPr>
            <a:r>
              <a:rPr lang="es-ES" altLang="es-ES" dirty="0" smtClean="0"/>
              <a:t>La duración de la mayoría de las pautas utilizadas es de 12 semanas.</a:t>
            </a:r>
          </a:p>
          <a:p>
            <a:pPr eaLnBrk="1" hangingPunct="1">
              <a:buFont typeface="Calibri" panose="020F0502020204030204" pitchFamily="34" charset="0"/>
              <a:buAutoNum type="arabicPeriod"/>
            </a:pPr>
            <a:r>
              <a:rPr lang="es-ES" altLang="es-ES" dirty="0" smtClean="0"/>
              <a:t>Los fármacos antivirales son </a:t>
            </a:r>
            <a:r>
              <a:rPr lang="es-ES" altLang="es-ES" dirty="0" err="1" smtClean="0"/>
              <a:t>pangenotípicos</a:t>
            </a:r>
            <a:r>
              <a:rPr lang="es-ES" altLang="es-ES" dirty="0" smtClean="0"/>
              <a:t> en su conjunto.</a:t>
            </a:r>
          </a:p>
          <a:p>
            <a:pPr eaLnBrk="1" hangingPunct="1">
              <a:buFont typeface="Calibri" panose="020F0502020204030204" pitchFamily="34" charset="0"/>
              <a:buAutoNum type="arabicPeriod"/>
            </a:pPr>
            <a:r>
              <a:rPr lang="es-ES" altLang="es-ES" dirty="0" smtClean="0"/>
              <a:t>Las contraindicaciones son muy escasas y fundamentalmente dependen de las interacciones medicamentosas.</a:t>
            </a:r>
          </a:p>
        </p:txBody>
      </p:sp>
      <p:sp>
        <p:nvSpPr>
          <p:cNvPr id="46083" name="Marcador de texto 4"/>
          <p:cNvSpPr>
            <a:spLocks noGrp="1"/>
          </p:cNvSpPr>
          <p:nvPr>
            <p:ph type="body" idx="10"/>
          </p:nvPr>
        </p:nvSpPr>
        <p:spPr/>
        <p:txBody>
          <a:bodyPr>
            <a:normAutofit fontScale="85000" lnSpcReduction="10000"/>
          </a:bodyPr>
          <a:lstStyle/>
          <a:p>
            <a:pPr eaLnBrk="1" hangingPunct="1">
              <a:defRPr/>
            </a:pPr>
            <a:r>
              <a:rPr lang="es-ES" altLang="es-ES" dirty="0" smtClean="0">
                <a:solidFill>
                  <a:srgbClr val="C5000B"/>
                </a:solidFill>
              </a:rPr>
              <a:t>¿Cuál de las siguientes afirmaciones no considera correcta en relación con los fármacos antivirales de acción directa (AAD) para el tratamiento de la hepatitis C?</a:t>
            </a:r>
          </a:p>
        </p:txBody>
      </p:sp>
      <p:sp>
        <p:nvSpPr>
          <p:cNvPr id="3" name="Marcador de texto 2"/>
          <p:cNvSpPr>
            <a:spLocks noGrp="1"/>
          </p:cNvSpPr>
          <p:nvPr>
            <p:ph type="body" sz="quarter" idx="11"/>
          </p:nvPr>
        </p:nvSpPr>
        <p:spPr/>
        <p:txBody>
          <a:bodyPr/>
          <a:lstStyle/>
          <a:p>
            <a:endParaRPr lang="es-ES" dirty="0"/>
          </a:p>
        </p:txBody>
      </p:sp>
      <p:sp>
        <p:nvSpPr>
          <p:cNvPr id="63493" name="Título 2"/>
          <p:cNvSpPr>
            <a:spLocks noGrp="1"/>
          </p:cNvSpPr>
          <p:nvPr>
            <p:ph type="title"/>
          </p:nvPr>
        </p:nvSpPr>
        <p:spPr/>
        <p:txBody>
          <a:bodyPr/>
          <a:lstStyle/>
          <a:p>
            <a:pPr eaLnBrk="1" hangingPunct="1"/>
            <a:r>
              <a:rPr lang="es-ES" altLang="es-ES" smtClean="0"/>
              <a:t>Pregunta 6 </a:t>
            </a:r>
          </a:p>
        </p:txBody>
      </p:sp>
    </p:spTree>
    <p:extLst>
      <p:ext uri="{BB962C8B-B14F-4D97-AF65-F5344CB8AC3E}">
        <p14:creationId xmlns:p14="http://schemas.microsoft.com/office/powerpoint/2010/main" val="3905524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quarter" idx="13"/>
          </p:nvPr>
        </p:nvSpPr>
        <p:spPr>
          <a:xfrm>
            <a:off x="-40010" y="5782456"/>
            <a:ext cx="11582443" cy="676122"/>
          </a:xfrm>
        </p:spPr>
        <p:txBody>
          <a:bodyPr rtlCol="0">
            <a:normAutofit/>
          </a:bodyPr>
          <a:lstStyle/>
          <a:p>
            <a:pPr eaLnBrk="1" fontAlgn="auto" hangingPunct="1">
              <a:spcAft>
                <a:spcPts val="0"/>
              </a:spcAft>
              <a:defRPr/>
            </a:pPr>
            <a:r>
              <a:rPr lang="es-ES" sz="1200" dirty="0"/>
              <a:t>WHO. 2016: </a:t>
            </a:r>
            <a:r>
              <a:rPr lang="es-ES" sz="1200" dirty="0">
                <a:hlinkClick r:id="rId3"/>
              </a:rPr>
              <a:t>http://www.who.int/mediacentre/factsheets/fs164/es</a:t>
            </a:r>
            <a:r>
              <a:rPr lang="es-ES" sz="1200" dirty="0" smtClean="0">
                <a:hlinkClick r:id="rId3"/>
              </a:rPr>
              <a:t>/</a:t>
            </a:r>
            <a:endParaRPr lang="es-ES" sz="1200" dirty="0" smtClean="0"/>
          </a:p>
          <a:p>
            <a:pPr eaLnBrk="1" fontAlgn="auto" hangingPunct="1">
              <a:spcAft>
                <a:spcPts val="0"/>
              </a:spcAft>
              <a:defRPr/>
            </a:pPr>
            <a:r>
              <a:rPr lang="es-ES" sz="1200" dirty="0"/>
              <a:t>Plan estratégico para el abordaje de la Hepatitis C en el SNS (PEAHC)</a:t>
            </a:r>
          </a:p>
          <a:p>
            <a:pPr eaLnBrk="1" fontAlgn="auto" hangingPunct="1">
              <a:spcAft>
                <a:spcPts val="0"/>
              </a:spcAft>
              <a:defRPr/>
            </a:pPr>
            <a:endParaRPr lang="es-ES" sz="1200" dirty="0"/>
          </a:p>
          <a:p>
            <a:pPr eaLnBrk="1" fontAlgn="auto" hangingPunct="1">
              <a:spcAft>
                <a:spcPts val="0"/>
              </a:spcAft>
              <a:defRPr/>
            </a:pPr>
            <a:endParaRPr lang="es-ES" dirty="0"/>
          </a:p>
        </p:txBody>
      </p:sp>
      <p:pic>
        <p:nvPicPr>
          <p:cNvPr id="65539"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235048"/>
            <a:ext cx="3905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5591944" y="245905"/>
            <a:ext cx="640871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s-ES" dirty="0" smtClean="0">
                <a:solidFill>
                  <a:schemeClr val="accent1"/>
                </a:solidFill>
                <a:latin typeface="+mj-lt"/>
              </a:rPr>
              <a:t>Evaluar </a:t>
            </a:r>
            <a:r>
              <a:rPr lang="es-ES" dirty="0">
                <a:solidFill>
                  <a:schemeClr val="accent1"/>
                </a:solidFill>
                <a:latin typeface="+mj-lt"/>
              </a:rPr>
              <a:t>la posibilidad de administrar tratamiento antivírico en </a:t>
            </a:r>
            <a:r>
              <a:rPr lang="es-ES" dirty="0">
                <a:solidFill>
                  <a:schemeClr val="tx2"/>
                </a:solidFill>
                <a:latin typeface="+mj-lt"/>
              </a:rPr>
              <a:t>todos los adultos y niños con infección crónica por VHC.</a:t>
            </a:r>
          </a:p>
        </p:txBody>
      </p:sp>
      <p:sp>
        <p:nvSpPr>
          <p:cNvPr id="7" name="Rectángulo 6"/>
          <p:cNvSpPr/>
          <p:nvPr/>
        </p:nvSpPr>
        <p:spPr>
          <a:xfrm>
            <a:off x="1267297" y="1629890"/>
            <a:ext cx="4175695" cy="193833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s-ES" sz="2000" b="1" dirty="0"/>
              <a:t>Primera </a:t>
            </a:r>
            <a:r>
              <a:rPr lang="es-ES" sz="2000" b="1" dirty="0" smtClean="0"/>
              <a:t>estrategia </a:t>
            </a:r>
            <a:r>
              <a:rPr lang="es-ES" sz="2000" b="1" dirty="0"/>
              <a:t>mundial del sector de la salud contra la hepatitis vírica, 2016-2021.</a:t>
            </a:r>
          </a:p>
          <a:p>
            <a:pPr algn="ctr" fontAlgn="auto">
              <a:spcBef>
                <a:spcPts val="0"/>
              </a:spcBef>
              <a:spcAft>
                <a:spcPts val="0"/>
              </a:spcAft>
              <a:defRPr/>
            </a:pPr>
            <a:r>
              <a:rPr lang="es-ES" sz="2000" dirty="0"/>
              <a:t>El objetivo final es eliminar las hepatitis víricas como problema de salud </a:t>
            </a:r>
            <a:r>
              <a:rPr lang="es-ES" sz="2000" dirty="0" smtClean="0"/>
              <a:t>pública.</a:t>
            </a:r>
            <a:endParaRPr lang="es-ES" sz="2000" dirty="0"/>
          </a:p>
        </p:txBody>
      </p:sp>
      <p:sp>
        <p:nvSpPr>
          <p:cNvPr id="9" name="Rectángulo 8"/>
          <p:cNvSpPr/>
          <p:nvPr/>
        </p:nvSpPr>
        <p:spPr>
          <a:xfrm>
            <a:off x="5598790" y="1052736"/>
            <a:ext cx="6401866" cy="1477328"/>
          </a:xfrm>
          <a:prstGeom prst="rect">
            <a:avLst/>
          </a:prstGeom>
          <a:solidFill>
            <a:schemeClr val="tx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s-ES" dirty="0">
                <a:solidFill>
                  <a:schemeClr val="tx2"/>
                </a:solidFill>
              </a:rPr>
              <a:t>Recomienda los tratamientos basados en los AAD para todos los pacientes con hepatitis C</a:t>
            </a:r>
            <a:r>
              <a:rPr lang="es-ES" dirty="0" smtClean="0">
                <a:solidFill>
                  <a:schemeClr val="tx2"/>
                </a:solidFill>
              </a:rPr>
              <a:t>, </a:t>
            </a:r>
            <a:r>
              <a:rPr lang="es-ES" dirty="0">
                <a:solidFill>
                  <a:schemeClr val="tx2"/>
                </a:solidFill>
              </a:rPr>
              <a:t>basándolos en el genotipo y la </a:t>
            </a:r>
            <a:r>
              <a:rPr lang="es-ES" dirty="0" smtClean="0">
                <a:solidFill>
                  <a:schemeClr val="tx2"/>
                </a:solidFill>
              </a:rPr>
              <a:t>cirrosis,  </a:t>
            </a:r>
            <a:r>
              <a:rPr lang="es-ES" dirty="0">
                <a:solidFill>
                  <a:schemeClr val="tx2"/>
                </a:solidFill>
              </a:rPr>
              <a:t>excepto algunos casos concretos </a:t>
            </a:r>
            <a:r>
              <a:rPr lang="es-ES" dirty="0">
                <a:solidFill>
                  <a:schemeClr val="accent1"/>
                </a:solidFill>
              </a:rPr>
              <a:t>en los que todavía se pueden utilizar los tratamientos basados en el interferón </a:t>
            </a:r>
            <a:r>
              <a:rPr lang="es-ES" dirty="0" smtClean="0">
                <a:solidFill>
                  <a:schemeClr val="accent1"/>
                </a:solidFill>
              </a:rPr>
              <a:t>(genotipos </a:t>
            </a:r>
            <a:r>
              <a:rPr lang="es-ES" dirty="0">
                <a:solidFill>
                  <a:schemeClr val="accent1"/>
                </a:solidFill>
              </a:rPr>
              <a:t>5 o 6 y </a:t>
            </a:r>
            <a:r>
              <a:rPr lang="es-ES" dirty="0" smtClean="0">
                <a:solidFill>
                  <a:schemeClr val="accent1"/>
                </a:solidFill>
              </a:rPr>
              <a:t>genotipo </a:t>
            </a:r>
            <a:r>
              <a:rPr lang="es-ES" dirty="0">
                <a:solidFill>
                  <a:schemeClr val="accent1"/>
                </a:solidFill>
              </a:rPr>
              <a:t>3 que también presenten cirrosis).</a:t>
            </a:r>
          </a:p>
        </p:txBody>
      </p:sp>
      <p:sp>
        <p:nvSpPr>
          <p:cNvPr id="11" name="Rectángulo 10"/>
          <p:cNvSpPr/>
          <p:nvPr/>
        </p:nvSpPr>
        <p:spPr>
          <a:xfrm>
            <a:off x="5598790" y="2713712"/>
            <a:ext cx="640186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s-ES" dirty="0" smtClean="0">
                <a:solidFill>
                  <a:srgbClr val="C00000"/>
                </a:solidFill>
              </a:rPr>
              <a:t>Deberían abandonarse el </a:t>
            </a:r>
            <a:r>
              <a:rPr lang="es-ES" dirty="0" err="1" smtClean="0">
                <a:solidFill>
                  <a:srgbClr val="C00000"/>
                </a:solidFill>
              </a:rPr>
              <a:t>telaprevir</a:t>
            </a:r>
            <a:r>
              <a:rPr lang="es-ES" dirty="0" smtClean="0">
                <a:solidFill>
                  <a:srgbClr val="C00000"/>
                </a:solidFill>
              </a:rPr>
              <a:t> y el </a:t>
            </a:r>
            <a:r>
              <a:rPr lang="es-ES" dirty="0" err="1" smtClean="0">
                <a:solidFill>
                  <a:srgbClr val="C00000"/>
                </a:solidFill>
              </a:rPr>
              <a:t>boceprevir</a:t>
            </a:r>
            <a:r>
              <a:rPr lang="es-ES" dirty="0" smtClean="0">
                <a:solidFill>
                  <a:schemeClr val="accent1"/>
                </a:solidFill>
              </a:rPr>
              <a:t>, </a:t>
            </a:r>
            <a:r>
              <a:rPr lang="es-ES" dirty="0">
                <a:solidFill>
                  <a:schemeClr val="accent1"/>
                </a:solidFill>
              </a:rPr>
              <a:t>por los efectos adversos más </a:t>
            </a:r>
            <a:r>
              <a:rPr lang="es-ES" dirty="0" smtClean="0">
                <a:solidFill>
                  <a:schemeClr val="accent1"/>
                </a:solidFill>
              </a:rPr>
              <a:t>frecuentes</a:t>
            </a:r>
            <a:r>
              <a:rPr lang="es-ES" dirty="0">
                <a:solidFill>
                  <a:schemeClr val="accent1"/>
                </a:solidFill>
              </a:rPr>
              <a:t>, y la curación más baja respecto a  los AAD más recientes.</a:t>
            </a:r>
          </a:p>
        </p:txBody>
      </p:sp>
      <p:pic>
        <p:nvPicPr>
          <p:cNvPr id="5124" name="Picture 4" descr="Ministerio de Sanidad, Servicios Sociales e Igualdad - Gobierno de España"/>
          <p:cNvPicPr>
            <a:picLocks noChangeAspect="1" noChangeArrowheads="1"/>
          </p:cNvPicPr>
          <p:nvPr/>
        </p:nvPicPr>
        <p:blipFill rotWithShape="1">
          <a:blip r:embed="rId5">
            <a:extLst>
              <a:ext uri="{28A0092B-C50C-407E-A947-70E740481C1C}">
                <a14:useLocalDpi xmlns:a14="http://schemas.microsoft.com/office/drawing/2010/main" val="0"/>
              </a:ext>
            </a:extLst>
          </a:blip>
          <a:srcRect r="50543"/>
          <a:stretch/>
        </p:blipFill>
        <p:spPr bwMode="auto">
          <a:xfrm>
            <a:off x="695400" y="4293874"/>
            <a:ext cx="1512168" cy="685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2418169" y="4283596"/>
            <a:ext cx="8953628" cy="1338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t>Plan estratégico para el abordaje de la Hepatitis C en el SNS (PEAHC</a:t>
            </a:r>
            <a:r>
              <a:rPr lang="es-ES" sz="2400" dirty="0" smtClean="0"/>
              <a:t>)</a:t>
            </a:r>
          </a:p>
          <a:p>
            <a:pPr marL="285750" lvl="0" indent="-285750">
              <a:buFont typeface="Arial" panose="020B0604020202020204" pitchFamily="34" charset="0"/>
              <a:buChar char="•"/>
            </a:pPr>
            <a:r>
              <a:rPr lang="es-ES" dirty="0" smtClean="0"/>
              <a:t>2015</a:t>
            </a:r>
            <a:r>
              <a:rPr lang="es-ES" dirty="0"/>
              <a:t>: Prioriza el tratamiento F2, F3 y F4 y casos particulares F0 y </a:t>
            </a:r>
            <a:r>
              <a:rPr lang="es-ES" dirty="0" smtClean="0"/>
              <a:t>F1</a:t>
            </a:r>
          </a:p>
          <a:p>
            <a:pPr marL="285750" lvl="0" indent="-285750">
              <a:buFont typeface="Arial" panose="020B0604020202020204" pitchFamily="34" charset="0"/>
              <a:buChar char="•"/>
            </a:pPr>
            <a:r>
              <a:rPr lang="es-ES" dirty="0" smtClean="0"/>
              <a:t>2017</a:t>
            </a:r>
            <a:r>
              <a:rPr lang="es-ES" dirty="0"/>
              <a:t>: El CISNS aprobó el acceso a tratamiento para todos los pacientes </a:t>
            </a:r>
            <a:r>
              <a:rPr lang="es-ES" dirty="0" smtClean="0"/>
              <a:t>F0-F1</a:t>
            </a:r>
            <a:endParaRPr lang="es-ES" dirty="0"/>
          </a:p>
        </p:txBody>
      </p:sp>
      <p:pic>
        <p:nvPicPr>
          <p:cNvPr id="14" name="Picture 4" descr="Ministerio de Sanidad, Servicios Sociales e Igualdad - Gobierno de España"/>
          <p:cNvPicPr>
            <a:picLocks noChangeAspect="1" noChangeArrowheads="1"/>
          </p:cNvPicPr>
          <p:nvPr/>
        </p:nvPicPr>
        <p:blipFill rotWithShape="1">
          <a:blip r:embed="rId5">
            <a:extLst>
              <a:ext uri="{28A0092B-C50C-407E-A947-70E740481C1C}">
                <a14:useLocalDpi xmlns:a14="http://schemas.microsoft.com/office/drawing/2010/main" val="0"/>
              </a:ext>
            </a:extLst>
          </a:blip>
          <a:srcRect l="50542"/>
          <a:stretch/>
        </p:blipFill>
        <p:spPr bwMode="auto">
          <a:xfrm>
            <a:off x="695401" y="5014694"/>
            <a:ext cx="151216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1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ítulo 5"/>
          <p:cNvSpPr>
            <a:spLocks noGrp="1"/>
          </p:cNvSpPr>
          <p:nvPr>
            <p:ph type="title"/>
          </p:nvPr>
        </p:nvSpPr>
        <p:spPr>
          <a:xfrm>
            <a:off x="609600" y="231912"/>
            <a:ext cx="10972800" cy="604800"/>
          </a:xfrm>
        </p:spPr>
        <p:txBody>
          <a:bodyPr/>
          <a:lstStyle/>
          <a:p>
            <a:pPr eaLnBrk="1" hangingPunct="1"/>
            <a:r>
              <a:rPr lang="es-ES" altLang="es-ES" dirty="0"/>
              <a:t>Criterios generales para tratamiento de  hepatitis  crónica </a:t>
            </a:r>
            <a:r>
              <a:rPr lang="es-ES" altLang="es-ES" dirty="0" smtClean="0"/>
              <a:t>VHC (HC-VHC) </a:t>
            </a:r>
            <a:r>
              <a:rPr lang="es-ES" altLang="es-ES" dirty="0"/>
              <a:t>en </a:t>
            </a:r>
            <a:r>
              <a:rPr lang="es-ES" altLang="es-ES" dirty="0" smtClean="0"/>
              <a:t>el SNS </a:t>
            </a:r>
            <a:r>
              <a:rPr lang="es-ES" altLang="es-ES" dirty="0"/>
              <a:t>(</a:t>
            </a:r>
            <a:r>
              <a:rPr lang="es-ES" altLang="es-ES" b="1" dirty="0">
                <a:solidFill>
                  <a:schemeClr val="tx2"/>
                </a:solidFill>
              </a:rPr>
              <a:t>2015</a:t>
            </a:r>
            <a:r>
              <a:rPr lang="es-ES" altLang="es-ES" dirty="0"/>
              <a:t>)</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740889002"/>
              </p:ext>
            </p:extLst>
          </p:nvPr>
        </p:nvGraphicFramePr>
        <p:xfrm>
          <a:off x="304800" y="1020290"/>
          <a:ext cx="11623848" cy="5073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texto 7"/>
          <p:cNvSpPr>
            <a:spLocks noGrp="1"/>
          </p:cNvSpPr>
          <p:nvPr>
            <p:ph type="body" sz="quarter" idx="10"/>
          </p:nvPr>
        </p:nvSpPr>
        <p:spPr>
          <a:xfrm>
            <a:off x="-744760" y="6093296"/>
            <a:ext cx="11582443" cy="295162"/>
          </a:xfrm>
        </p:spPr>
        <p:txBody>
          <a:bodyPr rtlCol="0">
            <a:normAutofit lnSpcReduction="10000"/>
          </a:bodyPr>
          <a:lstStyle/>
          <a:p>
            <a:pPr eaLnBrk="1" fontAlgn="auto" hangingPunct="1">
              <a:spcAft>
                <a:spcPts val="0"/>
              </a:spcAft>
              <a:defRPr/>
            </a:pPr>
            <a:r>
              <a:rPr lang="es-ES" dirty="0"/>
              <a:t>P</a:t>
            </a:r>
            <a:r>
              <a:rPr lang="es-ES" dirty="0" smtClean="0"/>
              <a:t>lan estratégico para el abordaje de la hepatitis C en el Sistema Nacional de Salud. MSSSI. Mayo 2015 </a:t>
            </a:r>
            <a:endParaRPr lang="es-ES" dirty="0"/>
          </a:p>
          <a:p>
            <a:pPr eaLnBrk="1" fontAlgn="auto" hangingPunct="1">
              <a:spcAft>
                <a:spcPts val="0"/>
              </a:spcAft>
              <a:defRPr/>
            </a:pPr>
            <a:endParaRPr lang="es-ES" dirty="0"/>
          </a:p>
        </p:txBody>
      </p:sp>
      <p:pic>
        <p:nvPicPr>
          <p:cNvPr id="6" name="Imagen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44272" y="541561"/>
            <a:ext cx="21605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12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p:nvPr>
        </p:nvSpPr>
        <p:spPr>
          <a:xfrm>
            <a:off x="335360" y="260648"/>
            <a:ext cx="11582400" cy="604800"/>
          </a:xfrm>
        </p:spPr>
        <p:txBody>
          <a:bodyPr/>
          <a:lstStyle/>
          <a:p>
            <a:pPr eaLnBrk="1" hangingPunct="1"/>
            <a:r>
              <a:rPr lang="es-ES" altLang="es-ES" b="1" dirty="0" smtClean="0"/>
              <a:t>Fármacos antivirales de acción directa (AAD) para el tratamiento hepatitis VHC</a:t>
            </a:r>
          </a:p>
        </p:txBody>
      </p:sp>
      <p:sp>
        <p:nvSpPr>
          <p:cNvPr id="69635" name="Marcador de contenido 2"/>
          <p:cNvSpPr>
            <a:spLocks noGrp="1"/>
          </p:cNvSpPr>
          <p:nvPr>
            <p:ph idx="1"/>
          </p:nvPr>
        </p:nvSpPr>
        <p:spPr>
          <a:xfrm>
            <a:off x="0" y="1213240"/>
            <a:ext cx="11582400" cy="4592024"/>
          </a:xfrm>
        </p:spPr>
        <p:txBody>
          <a:bodyPr>
            <a:noAutofit/>
          </a:bodyPr>
          <a:lstStyle/>
          <a:p>
            <a:pPr eaLnBrk="1" hangingPunct="1"/>
            <a:r>
              <a:rPr lang="es-ES" altLang="es-ES" dirty="0" smtClean="0"/>
              <a:t>Respuestas virales sostenida </a:t>
            </a:r>
            <a:r>
              <a:rPr lang="es-ES" altLang="es-ES" dirty="0" smtClean="0">
                <a:solidFill>
                  <a:schemeClr val="tx2"/>
                </a:solidFill>
              </a:rPr>
              <a:t>(RVS</a:t>
            </a:r>
            <a:r>
              <a:rPr lang="es-ES" altLang="es-ES" dirty="0">
                <a:solidFill>
                  <a:schemeClr val="tx2"/>
                </a:solidFill>
              </a:rPr>
              <a:t>) &gt; 95</a:t>
            </a:r>
            <a:r>
              <a:rPr lang="es-ES" altLang="es-ES" dirty="0" smtClean="0">
                <a:solidFill>
                  <a:schemeClr val="tx2"/>
                </a:solidFill>
              </a:rPr>
              <a:t>% </a:t>
            </a:r>
            <a:r>
              <a:rPr lang="es-ES" altLang="es-ES" dirty="0"/>
              <a:t>en hepatitis crónica </a:t>
            </a:r>
            <a:r>
              <a:rPr lang="es-ES" altLang="es-ES" dirty="0" smtClean="0"/>
              <a:t>VHC.</a:t>
            </a:r>
            <a:endParaRPr lang="es-ES" altLang="es-ES" dirty="0"/>
          </a:p>
          <a:p>
            <a:pPr eaLnBrk="1" hangingPunct="1"/>
            <a:r>
              <a:rPr lang="es-ES" altLang="es-ES" dirty="0" smtClean="0">
                <a:solidFill>
                  <a:schemeClr val="tx2"/>
                </a:solidFill>
              </a:rPr>
              <a:t>Distintas </a:t>
            </a:r>
            <a:r>
              <a:rPr lang="es-ES" altLang="es-ES" dirty="0">
                <a:solidFill>
                  <a:schemeClr val="tx2"/>
                </a:solidFill>
              </a:rPr>
              <a:t>dianas </a:t>
            </a:r>
            <a:r>
              <a:rPr lang="es-ES" altLang="es-ES" dirty="0" smtClean="0">
                <a:solidFill>
                  <a:schemeClr val="tx2"/>
                </a:solidFill>
              </a:rPr>
              <a:t>terapéuticas:</a:t>
            </a:r>
            <a:endParaRPr lang="es-ES" altLang="es-ES" dirty="0">
              <a:solidFill>
                <a:schemeClr val="tx2"/>
              </a:solidFill>
            </a:endParaRPr>
          </a:p>
          <a:p>
            <a:pPr lvl="1" eaLnBrk="1" hangingPunct="1">
              <a:buSzTx/>
            </a:pPr>
            <a:r>
              <a:rPr lang="es-ES" altLang="es-ES" sz="2400" dirty="0"/>
              <a:t>Inhibidores de la proteasa </a:t>
            </a:r>
            <a:r>
              <a:rPr lang="es-ES" altLang="es-ES" sz="2400" dirty="0" smtClean="0"/>
              <a:t>NS3/NS4.</a:t>
            </a:r>
            <a:endParaRPr lang="es-ES" altLang="es-ES" sz="2400" dirty="0"/>
          </a:p>
          <a:p>
            <a:pPr lvl="1" eaLnBrk="1" hangingPunct="1">
              <a:buSzTx/>
            </a:pPr>
            <a:r>
              <a:rPr lang="es-ES" altLang="es-ES" sz="2400" dirty="0"/>
              <a:t>Inhibidores polimerasa </a:t>
            </a:r>
            <a:r>
              <a:rPr lang="es-ES" altLang="es-ES" sz="2400" dirty="0" smtClean="0"/>
              <a:t>NS5B.</a:t>
            </a:r>
            <a:endParaRPr lang="es-ES" altLang="es-ES" sz="2400" dirty="0"/>
          </a:p>
          <a:p>
            <a:pPr lvl="1" eaLnBrk="1" hangingPunct="1">
              <a:buSzTx/>
            </a:pPr>
            <a:r>
              <a:rPr lang="es-ES" altLang="es-ES" sz="2400" dirty="0"/>
              <a:t>Inhibidores complejo </a:t>
            </a:r>
            <a:r>
              <a:rPr lang="es-ES" altLang="es-ES" sz="2400" dirty="0" smtClean="0"/>
              <a:t>NS5A.</a:t>
            </a:r>
            <a:endParaRPr lang="es-ES" altLang="es-ES" sz="2400" dirty="0"/>
          </a:p>
          <a:p>
            <a:pPr eaLnBrk="1" hangingPunct="1"/>
            <a:r>
              <a:rPr lang="es-ES" altLang="es-ES" dirty="0"/>
              <a:t>Duración: 8-24 semanas (</a:t>
            </a:r>
            <a:r>
              <a:rPr lang="es-ES" altLang="es-ES" dirty="0">
                <a:solidFill>
                  <a:schemeClr val="tx2"/>
                </a:solidFill>
              </a:rPr>
              <a:t>media 12 semanas</a:t>
            </a:r>
            <a:r>
              <a:rPr lang="es-ES" altLang="es-ES" dirty="0" smtClean="0"/>
              <a:t>).</a:t>
            </a:r>
          </a:p>
          <a:p>
            <a:pPr eaLnBrk="1" hangingPunct="1"/>
            <a:r>
              <a:rPr lang="es-ES" altLang="es-ES" dirty="0" smtClean="0"/>
              <a:t>Tratamiento </a:t>
            </a:r>
            <a:r>
              <a:rPr lang="es-ES" altLang="es-ES" dirty="0"/>
              <a:t>individualizado según genotipo (</a:t>
            </a:r>
            <a:r>
              <a:rPr lang="es-ES" altLang="es-ES" dirty="0">
                <a:solidFill>
                  <a:schemeClr val="tx2"/>
                </a:solidFill>
              </a:rPr>
              <a:t>no </a:t>
            </a:r>
            <a:r>
              <a:rPr lang="es-ES" altLang="es-ES" dirty="0" err="1">
                <a:solidFill>
                  <a:schemeClr val="tx2"/>
                </a:solidFill>
              </a:rPr>
              <a:t>pangenotípicos</a:t>
            </a:r>
            <a:r>
              <a:rPr lang="es-ES" altLang="es-ES" dirty="0" smtClean="0"/>
              <a:t>).</a:t>
            </a:r>
          </a:p>
          <a:p>
            <a:pPr eaLnBrk="1" hangingPunct="1"/>
            <a:r>
              <a:rPr lang="es-ES" altLang="es-ES" dirty="0" smtClean="0">
                <a:solidFill>
                  <a:schemeClr val="tx2"/>
                </a:solidFill>
              </a:rPr>
              <a:t>Añadir </a:t>
            </a:r>
            <a:r>
              <a:rPr lang="es-ES" altLang="es-ES" dirty="0" err="1">
                <a:solidFill>
                  <a:schemeClr val="tx2"/>
                </a:solidFill>
              </a:rPr>
              <a:t>r</a:t>
            </a:r>
            <a:r>
              <a:rPr lang="es-ES" altLang="es-ES" dirty="0" err="1" smtClean="0">
                <a:solidFill>
                  <a:schemeClr val="tx2"/>
                </a:solidFill>
              </a:rPr>
              <a:t>ibavirina</a:t>
            </a:r>
            <a:r>
              <a:rPr lang="es-ES" altLang="es-ES" dirty="0" smtClean="0">
                <a:solidFill>
                  <a:schemeClr val="tx2"/>
                </a:solidFill>
              </a:rPr>
              <a:t> </a:t>
            </a:r>
            <a:r>
              <a:rPr lang="es-ES" altLang="es-ES" dirty="0"/>
              <a:t>en algunos casos de enfermedad </a:t>
            </a:r>
            <a:r>
              <a:rPr lang="es-ES" altLang="es-ES" dirty="0" smtClean="0"/>
              <a:t>avanzada.</a:t>
            </a:r>
            <a:endParaRPr lang="es-ES" altLang="es-ES" dirty="0"/>
          </a:p>
          <a:p>
            <a:pPr eaLnBrk="1" hangingPunct="1"/>
            <a:r>
              <a:rPr lang="es-ES" altLang="es-ES" dirty="0" smtClean="0">
                <a:solidFill>
                  <a:schemeClr val="tx2"/>
                </a:solidFill>
              </a:rPr>
              <a:t>Efectos </a:t>
            </a:r>
            <a:r>
              <a:rPr lang="es-ES" altLang="es-ES" dirty="0">
                <a:solidFill>
                  <a:schemeClr val="tx2"/>
                </a:solidFill>
              </a:rPr>
              <a:t>adversos muy poco frecuentes </a:t>
            </a:r>
            <a:r>
              <a:rPr lang="es-ES" altLang="es-ES" dirty="0"/>
              <a:t>(</a:t>
            </a:r>
            <a:r>
              <a:rPr lang="es-ES" altLang="es-ES" dirty="0" smtClean="0"/>
              <a:t>náuseas</a:t>
            </a:r>
            <a:r>
              <a:rPr lang="es-ES" altLang="es-ES" dirty="0"/>
              <a:t>, insomnio, cefalea, astenia</a:t>
            </a:r>
            <a:r>
              <a:rPr lang="es-ES" altLang="es-ES" dirty="0" smtClean="0"/>
              <a:t>).</a:t>
            </a:r>
            <a:endParaRPr lang="es-ES" altLang="es-ES" dirty="0"/>
          </a:p>
          <a:p>
            <a:pPr eaLnBrk="1" hangingPunct="1"/>
            <a:r>
              <a:rPr lang="es-ES" altLang="es-ES" dirty="0" smtClean="0">
                <a:solidFill>
                  <a:schemeClr val="tx2"/>
                </a:solidFill>
              </a:rPr>
              <a:t>Interacciones </a:t>
            </a:r>
            <a:r>
              <a:rPr lang="es-ES" altLang="es-ES" dirty="0">
                <a:solidFill>
                  <a:schemeClr val="tx2"/>
                </a:solidFill>
              </a:rPr>
              <a:t>con fármacos </a:t>
            </a:r>
            <a:r>
              <a:rPr lang="es-ES" altLang="es-ES" dirty="0"/>
              <a:t>de uso habitual (hasta 63</a:t>
            </a:r>
            <a:r>
              <a:rPr lang="es-ES" altLang="es-ES" dirty="0" smtClean="0"/>
              <a:t>%).</a:t>
            </a:r>
            <a:endParaRPr lang="es-ES" altLang="es-ES" dirty="0"/>
          </a:p>
          <a:p>
            <a:pPr lvl="1" eaLnBrk="1" hangingPunct="1">
              <a:buSzTx/>
            </a:pPr>
            <a:endParaRPr lang="es-ES" altLang="es-ES" sz="2400" dirty="0"/>
          </a:p>
        </p:txBody>
      </p:sp>
      <p:sp>
        <p:nvSpPr>
          <p:cNvPr id="3" name="Marcador de texto 2"/>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33911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 name="image39.png" descr="HCV Life Cycle"/>
          <p:cNvPicPr>
            <a:picLocks noChangeAspect="1"/>
          </p:cNvPicPr>
          <p:nvPr/>
        </p:nvPicPr>
        <p:blipFill>
          <a:blip r:embed="rId3"/>
          <a:srcRect t="6104"/>
          <a:stretch>
            <a:fillRect/>
          </a:stretch>
        </p:blipFill>
        <p:spPr>
          <a:xfrm>
            <a:off x="699755" y="764705"/>
            <a:ext cx="5107918" cy="3456460"/>
          </a:xfrm>
          <a:prstGeom prst="rect">
            <a:avLst/>
          </a:prstGeom>
          <a:ln w="12700">
            <a:miter lim="400000"/>
          </a:ln>
          <a:effectLst>
            <a:outerShdw blurRad="63500" dist="107762" dir="2700000" rotWithShape="0">
              <a:srgbClr val="000000">
                <a:alpha val="50000"/>
              </a:srgbClr>
            </a:outerShdw>
          </a:effectLst>
        </p:spPr>
      </p:pic>
      <p:grpSp>
        <p:nvGrpSpPr>
          <p:cNvPr id="71683" name="Group 769"/>
          <p:cNvGrpSpPr>
            <a:grpSpLocks/>
          </p:cNvGrpSpPr>
          <p:nvPr/>
        </p:nvGrpSpPr>
        <p:grpSpPr bwMode="auto">
          <a:xfrm>
            <a:off x="337953" y="3563938"/>
            <a:ext cx="2805720" cy="2601365"/>
            <a:chOff x="2394" y="0"/>
            <a:chExt cx="2805548" cy="2600536"/>
          </a:xfrm>
        </p:grpSpPr>
        <p:sp>
          <p:nvSpPr>
            <p:cNvPr id="71695" name="Shape 767"/>
            <p:cNvSpPr>
              <a:spLocks noChangeArrowheads="1"/>
            </p:cNvSpPr>
            <p:nvPr/>
          </p:nvSpPr>
          <p:spPr bwMode="auto">
            <a:xfrm>
              <a:off x="2394" y="726355"/>
              <a:ext cx="2805548" cy="1874181"/>
            </a:xfrm>
            <a:prstGeom prst="rect">
              <a:avLst/>
            </a:prstGeom>
            <a:solidFill>
              <a:srgbClr val="FFFFFF"/>
            </a:solidFill>
            <a:ln w="28575">
              <a:solidFill>
                <a:schemeClr val="accent1"/>
              </a:solidFill>
              <a:round/>
              <a:headEnd/>
              <a:tailEnd/>
            </a:ln>
          </p:spPr>
          <p:txBody>
            <a:bodyPr lIns="45719" tIns="45719" rIns="45719" bIns="45719"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400"/>
                </a:spcBef>
                <a:buClr>
                  <a:srgbClr val="C00000"/>
                </a:buClr>
                <a:buFont typeface="Wingdings" panose="05000000000000000000" pitchFamily="2" charset="2"/>
                <a:buChar char="v"/>
              </a:pPr>
              <a:r>
                <a:rPr lang="es-ES" altLang="es-ES" sz="2000" b="1" dirty="0" err="1">
                  <a:solidFill>
                    <a:srgbClr val="004586"/>
                  </a:solidFill>
                </a:rPr>
                <a:t>Simeprevir</a:t>
              </a:r>
              <a:r>
                <a:rPr lang="es-ES" altLang="es-ES" sz="2000" b="1" dirty="0">
                  <a:solidFill>
                    <a:srgbClr val="004586"/>
                  </a:solidFill>
                </a:rPr>
                <a:t> (SMV</a:t>
              </a:r>
              <a:r>
                <a:rPr lang="es-ES" altLang="es-ES" sz="2000" b="1" dirty="0" smtClean="0">
                  <a:solidFill>
                    <a:srgbClr val="004586"/>
                  </a:solidFill>
                </a:rPr>
                <a:t>)</a:t>
              </a:r>
              <a:endParaRPr lang="es-ES" altLang="es-ES" sz="2800" b="1" dirty="0">
                <a:solidFill>
                  <a:srgbClr val="004586"/>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rgbClr val="004586"/>
                  </a:solidFill>
                </a:rPr>
                <a:t>Paritaprevir</a:t>
              </a:r>
              <a:r>
                <a:rPr lang="es-ES" altLang="es-ES" sz="2000" b="1" dirty="0">
                  <a:solidFill>
                    <a:srgbClr val="004586"/>
                  </a:solidFill>
                </a:rPr>
                <a:t> (</a:t>
              </a:r>
              <a:r>
                <a:rPr lang="es-ES" altLang="es-ES" sz="2000" b="1" dirty="0" smtClean="0">
                  <a:solidFill>
                    <a:srgbClr val="004586"/>
                  </a:solidFill>
                </a:rPr>
                <a:t>PTV)</a:t>
              </a:r>
            </a:p>
            <a:p>
              <a:pPr eaLnBrk="1" hangingPunct="1">
                <a:spcBef>
                  <a:spcPts val="400"/>
                </a:spcBef>
                <a:buClr>
                  <a:srgbClr val="C00000"/>
                </a:buClr>
                <a:buFont typeface="Wingdings" panose="05000000000000000000" pitchFamily="2" charset="2"/>
                <a:buChar char="v"/>
              </a:pPr>
              <a:r>
                <a:rPr lang="es-ES" altLang="es-ES" sz="2000" b="1" dirty="0" err="1" smtClean="0">
                  <a:solidFill>
                    <a:srgbClr val="004586"/>
                  </a:solidFill>
                </a:rPr>
                <a:t>Grazoprevir</a:t>
              </a:r>
              <a:r>
                <a:rPr lang="es-ES" altLang="es-ES" sz="2000" b="1" dirty="0" smtClean="0">
                  <a:solidFill>
                    <a:srgbClr val="004586"/>
                  </a:solidFill>
                </a:rPr>
                <a:t> </a:t>
              </a:r>
              <a:r>
                <a:rPr lang="es-ES" altLang="es-ES" sz="2000" b="1" dirty="0">
                  <a:solidFill>
                    <a:srgbClr val="004586"/>
                  </a:solidFill>
                </a:rPr>
                <a:t>(GZV</a:t>
              </a:r>
              <a:r>
                <a:rPr lang="es-ES" altLang="es-ES" sz="2000" b="1" dirty="0" smtClean="0">
                  <a:solidFill>
                    <a:srgbClr val="004586"/>
                  </a:solidFill>
                </a:rPr>
                <a:t>)</a:t>
              </a:r>
              <a:endParaRPr lang="es-ES" altLang="es-ES" sz="2000" b="1" dirty="0">
                <a:solidFill>
                  <a:srgbClr val="004586"/>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rgbClr val="004586"/>
                  </a:solidFill>
                </a:rPr>
                <a:t>Voxilaprevir</a:t>
              </a:r>
              <a:r>
                <a:rPr lang="es-ES" altLang="es-ES" sz="2000" b="1" dirty="0">
                  <a:solidFill>
                    <a:srgbClr val="004586"/>
                  </a:solidFill>
                </a:rPr>
                <a:t> (VOX</a:t>
              </a:r>
              <a:r>
                <a:rPr lang="es-ES" altLang="es-ES" sz="2000" b="1" dirty="0" smtClean="0">
                  <a:solidFill>
                    <a:srgbClr val="004586"/>
                  </a:solidFill>
                </a:rPr>
                <a:t>)</a:t>
              </a:r>
              <a:endParaRPr lang="es-ES" altLang="es-ES" sz="2000" b="1" dirty="0">
                <a:solidFill>
                  <a:srgbClr val="004586"/>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rgbClr val="004586"/>
                  </a:solidFill>
                </a:rPr>
                <a:t>Glecaprevir</a:t>
              </a:r>
              <a:r>
                <a:rPr lang="es-ES" altLang="es-ES" sz="2000" b="1" dirty="0">
                  <a:solidFill>
                    <a:srgbClr val="004586"/>
                  </a:solidFill>
                </a:rPr>
                <a:t> (GLE</a:t>
              </a:r>
              <a:r>
                <a:rPr lang="es-ES" altLang="es-ES" sz="2000" b="1" dirty="0" smtClean="0">
                  <a:solidFill>
                    <a:srgbClr val="004586"/>
                  </a:solidFill>
                </a:rPr>
                <a:t>)</a:t>
              </a:r>
              <a:endParaRPr lang="es-ES" altLang="es-ES" sz="2000" b="1" dirty="0">
                <a:solidFill>
                  <a:srgbClr val="004586"/>
                </a:solidFill>
              </a:endParaRPr>
            </a:p>
          </p:txBody>
        </p:sp>
        <p:sp>
          <p:nvSpPr>
            <p:cNvPr id="71696" name="Shape 768"/>
            <p:cNvSpPr>
              <a:spLocks noChangeShapeType="1"/>
            </p:cNvSpPr>
            <p:nvPr/>
          </p:nvSpPr>
          <p:spPr bwMode="auto">
            <a:xfrm flipH="1">
              <a:off x="1223862" y="0"/>
              <a:ext cx="946245" cy="40151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es-ES"/>
            </a:p>
          </p:txBody>
        </p:sp>
      </p:grpSp>
      <p:grpSp>
        <p:nvGrpSpPr>
          <p:cNvPr id="71684" name="Group 772"/>
          <p:cNvGrpSpPr>
            <a:grpSpLocks/>
          </p:cNvGrpSpPr>
          <p:nvPr/>
        </p:nvGrpSpPr>
        <p:grpSpPr bwMode="auto">
          <a:xfrm>
            <a:off x="4453533" y="3965576"/>
            <a:ext cx="3049588" cy="2005551"/>
            <a:chOff x="-52386" y="-1"/>
            <a:chExt cx="2733384" cy="2064278"/>
          </a:xfrm>
        </p:grpSpPr>
        <p:sp>
          <p:nvSpPr>
            <p:cNvPr id="71693" name="Shape 770"/>
            <p:cNvSpPr>
              <a:spLocks noChangeArrowheads="1"/>
            </p:cNvSpPr>
            <p:nvPr/>
          </p:nvSpPr>
          <p:spPr bwMode="auto">
            <a:xfrm>
              <a:off x="-52386" y="954325"/>
              <a:ext cx="2733384" cy="1109952"/>
            </a:xfrm>
            <a:prstGeom prst="rect">
              <a:avLst/>
            </a:prstGeom>
            <a:solidFill>
              <a:srgbClr val="FFFFFF"/>
            </a:solidFill>
            <a:ln w="28575">
              <a:solidFill>
                <a:schemeClr val="accent1"/>
              </a:solidFill>
              <a:round/>
              <a:headEnd/>
              <a:tailEnd/>
            </a:ln>
          </p:spPr>
          <p:txBody>
            <a:bodyPr lIns="45719" tIns="45719" rIns="45719" bIns="45719"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00"/>
                </a:spcBef>
                <a:buClr>
                  <a:srgbClr val="C00000"/>
                </a:buClr>
                <a:buFont typeface="Wingdings" panose="05000000000000000000" pitchFamily="2" charset="2"/>
                <a:buChar char="v"/>
              </a:pPr>
              <a:r>
                <a:rPr lang="es-ES" altLang="es-ES" sz="2000" b="1" dirty="0" err="1">
                  <a:solidFill>
                    <a:schemeClr val="accent1"/>
                  </a:solidFill>
                </a:rPr>
                <a:t>Sofosbuvir</a:t>
              </a:r>
              <a:r>
                <a:rPr lang="es-ES" altLang="es-ES" sz="2000" b="1" dirty="0">
                  <a:solidFill>
                    <a:schemeClr val="accent1"/>
                  </a:solidFill>
                </a:rPr>
                <a:t> (SOF</a:t>
              </a:r>
              <a:r>
                <a:rPr lang="es-ES" altLang="es-ES" sz="2000" b="1" dirty="0" smtClean="0">
                  <a:solidFill>
                    <a:schemeClr val="accent1"/>
                  </a:solidFill>
                </a:rPr>
                <a:t>)</a:t>
              </a:r>
              <a:endParaRPr lang="es-ES" altLang="es-ES" sz="2800" b="1" dirty="0">
                <a:solidFill>
                  <a:schemeClr val="accent1"/>
                </a:solidFill>
              </a:endParaRPr>
            </a:p>
            <a:p>
              <a:pPr>
                <a:spcBef>
                  <a:spcPts val="400"/>
                </a:spcBef>
                <a:buClr>
                  <a:srgbClr val="C00000"/>
                </a:buClr>
                <a:buFont typeface="Wingdings" panose="05000000000000000000" pitchFamily="2" charset="2"/>
                <a:buChar char="v"/>
              </a:pPr>
              <a:r>
                <a:rPr lang="es-ES" altLang="es-ES" sz="2000" b="1" dirty="0" err="1">
                  <a:solidFill>
                    <a:schemeClr val="accent1"/>
                  </a:solidFill>
                </a:rPr>
                <a:t>Dasabuvir</a:t>
              </a:r>
              <a:r>
                <a:rPr lang="es-ES" altLang="es-ES" sz="2000" b="1" dirty="0">
                  <a:solidFill>
                    <a:schemeClr val="accent1"/>
                  </a:solidFill>
                </a:rPr>
                <a:t> (DSV</a:t>
              </a:r>
              <a:r>
                <a:rPr lang="es-ES" altLang="es-ES" sz="2000" b="1" dirty="0" smtClean="0">
                  <a:solidFill>
                    <a:schemeClr val="accent1"/>
                  </a:solidFill>
                </a:rPr>
                <a:t>)</a:t>
              </a:r>
            </a:p>
            <a:p>
              <a:pPr>
                <a:spcBef>
                  <a:spcPts val="400"/>
                </a:spcBef>
                <a:buClr>
                  <a:srgbClr val="C00000"/>
                </a:buClr>
                <a:buFont typeface="Wingdings" panose="05000000000000000000" pitchFamily="2" charset="2"/>
                <a:buChar char="v"/>
              </a:pPr>
              <a:r>
                <a:rPr lang="es-ES" altLang="es-ES" sz="2000" b="1" dirty="0">
                  <a:solidFill>
                    <a:schemeClr val="accent1"/>
                  </a:solidFill>
                </a:rPr>
                <a:t>MIV-802</a:t>
              </a:r>
            </a:p>
          </p:txBody>
        </p:sp>
        <p:sp>
          <p:nvSpPr>
            <p:cNvPr id="71694" name="Shape 771"/>
            <p:cNvSpPr>
              <a:spLocks noChangeShapeType="1"/>
            </p:cNvSpPr>
            <p:nvPr/>
          </p:nvSpPr>
          <p:spPr bwMode="auto">
            <a:xfrm>
              <a:off x="869844" y="-1"/>
              <a:ext cx="583175" cy="58726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es-ES"/>
            </a:p>
          </p:txBody>
        </p:sp>
      </p:grpSp>
      <p:grpSp>
        <p:nvGrpSpPr>
          <p:cNvPr id="71685" name="Group 775"/>
          <p:cNvGrpSpPr>
            <a:grpSpLocks/>
          </p:cNvGrpSpPr>
          <p:nvPr/>
        </p:nvGrpSpPr>
        <p:grpSpPr bwMode="auto">
          <a:xfrm>
            <a:off x="4864696" y="1878014"/>
            <a:ext cx="3919628" cy="2343151"/>
            <a:chOff x="-1" y="1"/>
            <a:chExt cx="3920572" cy="2344341"/>
          </a:xfrm>
        </p:grpSpPr>
        <p:sp>
          <p:nvSpPr>
            <p:cNvPr id="71691" name="Shape 773"/>
            <p:cNvSpPr>
              <a:spLocks noChangeArrowheads="1"/>
            </p:cNvSpPr>
            <p:nvPr/>
          </p:nvSpPr>
          <p:spPr bwMode="auto">
            <a:xfrm>
              <a:off x="1402922" y="1"/>
              <a:ext cx="2517649" cy="2344341"/>
            </a:xfrm>
            <a:prstGeom prst="rect">
              <a:avLst/>
            </a:prstGeom>
            <a:solidFill>
              <a:srgbClr val="FFFFFF"/>
            </a:solidFill>
            <a:ln w="28575">
              <a:solidFill>
                <a:schemeClr val="accent1"/>
              </a:solidFill>
              <a:round/>
              <a:headEnd/>
              <a:tailEnd/>
            </a:ln>
          </p:spPr>
          <p:txBody>
            <a:bodyPr lIns="45719" tIns="45719" rIns="45719" bIns="45719"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400"/>
                </a:spcBef>
                <a:buClr>
                  <a:srgbClr val="C00000"/>
                </a:buClr>
                <a:buFont typeface="Wingdings" panose="05000000000000000000" pitchFamily="2" charset="2"/>
                <a:buChar char="v"/>
              </a:pPr>
              <a:r>
                <a:rPr lang="es-ES" altLang="es-ES" sz="2000" b="1" dirty="0" err="1">
                  <a:solidFill>
                    <a:schemeClr val="accent1"/>
                  </a:solidFill>
                </a:rPr>
                <a:t>Daclatasvir</a:t>
              </a:r>
              <a:r>
                <a:rPr lang="es-ES" altLang="es-ES" sz="2000" b="1" dirty="0">
                  <a:solidFill>
                    <a:schemeClr val="accent1"/>
                  </a:solidFill>
                </a:rPr>
                <a:t> (DCV</a:t>
              </a:r>
              <a:r>
                <a:rPr lang="es-ES" altLang="es-ES" sz="2000" b="1" dirty="0" smtClean="0">
                  <a:solidFill>
                    <a:schemeClr val="accent1"/>
                  </a:solidFill>
                </a:rPr>
                <a:t>)</a:t>
              </a:r>
              <a:endParaRPr lang="es-ES" altLang="es-ES" sz="2000" b="1" dirty="0">
                <a:solidFill>
                  <a:schemeClr val="accent1"/>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chemeClr val="accent1"/>
                  </a:solidFill>
                </a:rPr>
                <a:t>Ledipasvir</a:t>
              </a:r>
              <a:r>
                <a:rPr lang="es-ES" altLang="es-ES" sz="2000" b="1" dirty="0">
                  <a:solidFill>
                    <a:schemeClr val="accent1"/>
                  </a:solidFill>
                </a:rPr>
                <a:t> (LDV</a:t>
              </a:r>
              <a:r>
                <a:rPr lang="es-ES" altLang="es-ES" sz="2000" b="1" dirty="0" smtClean="0">
                  <a:solidFill>
                    <a:schemeClr val="accent1"/>
                  </a:solidFill>
                </a:rPr>
                <a:t>)</a:t>
              </a:r>
              <a:endParaRPr lang="es-ES" altLang="es-ES" sz="2000" b="1" dirty="0">
                <a:solidFill>
                  <a:schemeClr val="accent1"/>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chemeClr val="accent1"/>
                  </a:solidFill>
                </a:rPr>
                <a:t>Ombitasvir</a:t>
              </a:r>
              <a:r>
                <a:rPr lang="es-ES" altLang="es-ES" sz="2000" b="1" dirty="0">
                  <a:solidFill>
                    <a:schemeClr val="accent1"/>
                  </a:solidFill>
                </a:rPr>
                <a:t> (OBV</a:t>
              </a:r>
              <a:r>
                <a:rPr lang="es-ES" altLang="es-ES" sz="2000" b="1" dirty="0" smtClean="0">
                  <a:solidFill>
                    <a:schemeClr val="accent1"/>
                  </a:solidFill>
                </a:rPr>
                <a:t>)</a:t>
              </a:r>
              <a:endParaRPr lang="es-ES" altLang="es-ES" sz="2000" b="1" dirty="0">
                <a:solidFill>
                  <a:schemeClr val="accent1"/>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chemeClr val="accent1"/>
                  </a:solidFill>
                </a:rPr>
                <a:t>Elbasvir</a:t>
              </a:r>
              <a:r>
                <a:rPr lang="es-ES" altLang="es-ES" sz="2000" b="1" dirty="0">
                  <a:solidFill>
                    <a:schemeClr val="accent1"/>
                  </a:solidFill>
                </a:rPr>
                <a:t> (EBV</a:t>
              </a:r>
              <a:r>
                <a:rPr lang="es-ES" altLang="es-ES" sz="2000" b="1" dirty="0" smtClean="0">
                  <a:solidFill>
                    <a:schemeClr val="accent1"/>
                  </a:solidFill>
                </a:rPr>
                <a:t>)</a:t>
              </a:r>
              <a:endParaRPr lang="es-ES" altLang="es-ES" sz="2000" b="1" dirty="0">
                <a:solidFill>
                  <a:schemeClr val="accent1"/>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chemeClr val="accent1"/>
                  </a:solidFill>
                </a:rPr>
                <a:t>Velpatasvir</a:t>
              </a:r>
              <a:r>
                <a:rPr lang="es-ES" altLang="es-ES" sz="2000" b="1" dirty="0">
                  <a:solidFill>
                    <a:schemeClr val="accent1"/>
                  </a:solidFill>
                </a:rPr>
                <a:t> (VEL</a:t>
              </a:r>
              <a:r>
                <a:rPr lang="es-ES" altLang="es-ES" sz="2000" b="1" dirty="0" smtClean="0">
                  <a:solidFill>
                    <a:schemeClr val="accent1"/>
                  </a:solidFill>
                </a:rPr>
                <a:t>)</a:t>
              </a:r>
              <a:endParaRPr lang="es-ES" altLang="es-ES" sz="2000" b="1" dirty="0">
                <a:solidFill>
                  <a:schemeClr val="accent1"/>
                </a:solidFill>
              </a:endParaRPr>
            </a:p>
            <a:p>
              <a:pPr eaLnBrk="1" hangingPunct="1">
                <a:spcBef>
                  <a:spcPts val="400"/>
                </a:spcBef>
                <a:buClr>
                  <a:srgbClr val="C00000"/>
                </a:buClr>
                <a:buFont typeface="Wingdings" panose="05000000000000000000" pitchFamily="2" charset="2"/>
                <a:buChar char="v"/>
              </a:pPr>
              <a:r>
                <a:rPr lang="es-ES" altLang="es-ES" sz="2000" b="1" dirty="0" err="1">
                  <a:solidFill>
                    <a:schemeClr val="accent1"/>
                  </a:solidFill>
                </a:rPr>
                <a:t>Pibrentasvir</a:t>
              </a:r>
              <a:r>
                <a:rPr lang="es-ES" altLang="es-ES" sz="2000" b="1" dirty="0">
                  <a:solidFill>
                    <a:schemeClr val="accent1"/>
                  </a:solidFill>
                </a:rPr>
                <a:t> (PIB</a:t>
              </a:r>
              <a:r>
                <a:rPr lang="es-ES" altLang="es-ES" sz="2000" b="1" dirty="0" smtClean="0">
                  <a:solidFill>
                    <a:schemeClr val="accent1"/>
                  </a:solidFill>
                </a:rPr>
                <a:t>)</a:t>
              </a:r>
              <a:endParaRPr lang="es-ES" altLang="es-ES" sz="2000" b="1" dirty="0">
                <a:solidFill>
                  <a:schemeClr val="accent1"/>
                </a:solidFill>
              </a:endParaRPr>
            </a:p>
          </p:txBody>
        </p:sp>
        <p:sp>
          <p:nvSpPr>
            <p:cNvPr id="71692" name="Shape 774"/>
            <p:cNvSpPr>
              <a:spLocks noChangeShapeType="1"/>
            </p:cNvSpPr>
            <p:nvPr/>
          </p:nvSpPr>
          <p:spPr bwMode="auto">
            <a:xfrm flipH="1">
              <a:off x="-1" y="636977"/>
              <a:ext cx="1358659" cy="76837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45719" tIns="45719" rIns="45719" bIns="45719"/>
            <a:lstStyle/>
            <a:p>
              <a:endParaRPr lang="es-ES"/>
            </a:p>
          </p:txBody>
        </p:sp>
      </p:grpSp>
      <p:sp>
        <p:nvSpPr>
          <p:cNvPr id="71686" name="Shape 776"/>
          <p:cNvSpPr>
            <a:spLocks noGrp="1"/>
          </p:cNvSpPr>
          <p:nvPr>
            <p:ph type="body" sz="quarter" idx="13"/>
          </p:nvPr>
        </p:nvSpPr>
        <p:spPr>
          <a:xfrm>
            <a:off x="203316" y="3930485"/>
            <a:ext cx="3085499" cy="360040"/>
          </a:xfrm>
        </p:spPr>
        <p:txBody>
          <a:bodyPr/>
          <a:lstStyle/>
          <a:p>
            <a:pPr marL="0" indent="0" defTabSz="647700" eaLnBrk="1" hangingPunct="1">
              <a:buNone/>
            </a:pPr>
            <a:r>
              <a:rPr lang="es-ES_tradnl" altLang="es-ES" sz="2000" b="1" i="0" dirty="0">
                <a:solidFill>
                  <a:schemeClr val="tx2"/>
                </a:solidFill>
              </a:rPr>
              <a:t>Inhibidores de la proteasa</a:t>
            </a:r>
            <a:r>
              <a:rPr lang="es-ES" altLang="es-ES" sz="2000" b="1" i="0" dirty="0">
                <a:solidFill>
                  <a:schemeClr val="tx2"/>
                </a:solidFill>
              </a:rPr>
              <a:t>:</a:t>
            </a:r>
          </a:p>
        </p:txBody>
      </p:sp>
      <p:sp>
        <p:nvSpPr>
          <p:cNvPr id="71687" name="Shape 777"/>
          <p:cNvSpPr>
            <a:spLocks noGrp="1"/>
          </p:cNvSpPr>
          <p:nvPr>
            <p:ph type="title"/>
          </p:nvPr>
        </p:nvSpPr>
        <p:spPr/>
        <p:txBody>
          <a:bodyPr/>
          <a:lstStyle/>
          <a:p>
            <a:pPr eaLnBrk="1" hangingPunct="1"/>
            <a:r>
              <a:rPr lang="es-ES_tradnl" altLang="es-ES" b="1" smtClean="0"/>
              <a:t>Antivirales de acción directa </a:t>
            </a:r>
            <a:r>
              <a:rPr lang="es-ES" altLang="es-ES" b="1" smtClean="0"/>
              <a:t>(DAAs)</a:t>
            </a:r>
          </a:p>
        </p:txBody>
      </p:sp>
      <p:sp>
        <p:nvSpPr>
          <p:cNvPr id="71688" name="Shape 779"/>
          <p:cNvSpPr>
            <a:spLocks noChangeArrowheads="1"/>
          </p:cNvSpPr>
          <p:nvPr/>
        </p:nvSpPr>
        <p:spPr bwMode="auto">
          <a:xfrm>
            <a:off x="4426546" y="4414839"/>
            <a:ext cx="36004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00"/>
              </a:spcBef>
              <a:buNone/>
            </a:pPr>
            <a:r>
              <a:rPr lang="es-ES_tradnl" altLang="es-ES" sz="2000" b="1">
                <a:solidFill>
                  <a:schemeClr val="tx2"/>
                </a:solidFill>
              </a:rPr>
              <a:t>Inhibidores de la polimerasa</a:t>
            </a:r>
            <a:r>
              <a:rPr lang="es-ES" altLang="es-ES" sz="2400" b="1">
                <a:solidFill>
                  <a:schemeClr val="tx2"/>
                </a:solidFill>
              </a:rPr>
              <a:t>:</a:t>
            </a:r>
          </a:p>
        </p:txBody>
      </p:sp>
      <p:sp>
        <p:nvSpPr>
          <p:cNvPr id="71689" name="Shape 780"/>
          <p:cNvSpPr>
            <a:spLocks noChangeArrowheads="1"/>
          </p:cNvSpPr>
          <p:nvPr/>
        </p:nvSpPr>
        <p:spPr bwMode="auto">
          <a:xfrm>
            <a:off x="4510683" y="5033963"/>
            <a:ext cx="2882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00"/>
              </a:spcBef>
              <a:buClr>
                <a:srgbClr val="C00000"/>
              </a:buClr>
              <a:buFont typeface="Wingdings" panose="05000000000000000000" pitchFamily="2" charset="2"/>
              <a:buChar char="❖"/>
            </a:pPr>
            <a:endParaRPr lang="es-ES" altLang="es-ES" sz="2000">
              <a:solidFill>
                <a:schemeClr val="accent1"/>
              </a:solidFill>
            </a:endParaRPr>
          </a:p>
        </p:txBody>
      </p:sp>
      <p:sp>
        <p:nvSpPr>
          <p:cNvPr id="71690" name="Shape 781"/>
          <p:cNvSpPr>
            <a:spLocks noChangeArrowheads="1"/>
          </p:cNvSpPr>
          <p:nvPr/>
        </p:nvSpPr>
        <p:spPr bwMode="auto">
          <a:xfrm>
            <a:off x="6287952" y="1203327"/>
            <a:ext cx="24303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00"/>
              </a:spcBef>
              <a:buNone/>
            </a:pPr>
            <a:r>
              <a:rPr lang="es-ES_tradnl" altLang="es-ES" sz="2000" b="1" dirty="0">
                <a:solidFill>
                  <a:schemeClr val="tx2"/>
                </a:solidFill>
              </a:rPr>
              <a:t>Inhibidores de</a:t>
            </a:r>
            <a:r>
              <a:rPr lang="es-ES" altLang="es-ES" sz="2000" b="1" dirty="0">
                <a:solidFill>
                  <a:schemeClr val="tx2"/>
                </a:solidFill>
              </a:rPr>
              <a:t> </a:t>
            </a:r>
            <a:r>
              <a:rPr lang="es-ES" altLang="es-ES" sz="2000" b="1" dirty="0" smtClean="0">
                <a:solidFill>
                  <a:schemeClr val="tx2"/>
                </a:solidFill>
              </a:rPr>
              <a:t>NS5a:</a:t>
            </a:r>
            <a:endParaRPr lang="es-ES" altLang="es-ES" sz="2000" b="1" dirty="0">
              <a:solidFill>
                <a:schemeClr val="tx2"/>
              </a:solidFill>
            </a:endParaRPr>
          </a:p>
        </p:txBody>
      </p:sp>
      <p:pic>
        <p:nvPicPr>
          <p:cNvPr id="3" name="Imagen 2"/>
          <p:cNvPicPr>
            <a:picLocks noChangeAspect="1"/>
          </p:cNvPicPr>
          <p:nvPr/>
        </p:nvPicPr>
        <p:blipFill rotWithShape="1">
          <a:blip r:embed="rId4"/>
          <a:srcRect l="14301" t="34041" r="61550" b="22280"/>
          <a:stretch/>
        </p:blipFill>
        <p:spPr>
          <a:xfrm>
            <a:off x="9438710" y="646726"/>
            <a:ext cx="2383830" cy="2694764"/>
          </a:xfrm>
          <a:prstGeom prst="rect">
            <a:avLst/>
          </a:prstGeom>
        </p:spPr>
      </p:pic>
      <p:pic>
        <p:nvPicPr>
          <p:cNvPr id="34" name="Imagen 33"/>
          <p:cNvPicPr>
            <a:picLocks noChangeAspect="1"/>
          </p:cNvPicPr>
          <p:nvPr/>
        </p:nvPicPr>
        <p:blipFill rotWithShape="1">
          <a:blip r:embed="rId4"/>
          <a:srcRect l="62472" t="35280" r="13379" b="21041"/>
          <a:stretch/>
        </p:blipFill>
        <p:spPr>
          <a:xfrm>
            <a:off x="9494385" y="3404530"/>
            <a:ext cx="2358303" cy="2665908"/>
          </a:xfrm>
          <a:prstGeom prst="rect">
            <a:avLst/>
          </a:prstGeom>
        </p:spPr>
      </p:pic>
      <p:sp>
        <p:nvSpPr>
          <p:cNvPr id="2" name="Rectángulo redondeado 1"/>
          <p:cNvSpPr/>
          <p:nvPr/>
        </p:nvSpPr>
        <p:spPr>
          <a:xfrm>
            <a:off x="9624392" y="404664"/>
            <a:ext cx="219814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VHC es curable</a:t>
            </a:r>
            <a:endParaRPr lang="es-ES" dirty="0"/>
          </a:p>
        </p:txBody>
      </p:sp>
    </p:spTree>
    <p:extLst>
      <p:ext uri="{BB962C8B-B14F-4D97-AF65-F5344CB8AC3E}">
        <p14:creationId xmlns:p14="http://schemas.microsoft.com/office/powerpoint/2010/main" val="7585873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texto 1"/>
          <p:cNvSpPr>
            <a:spLocks noGrp="1"/>
          </p:cNvSpPr>
          <p:nvPr>
            <p:ph type="body" sz="quarter" idx="13"/>
          </p:nvPr>
        </p:nvSpPr>
        <p:spPr>
          <a:xfrm>
            <a:off x="0" y="5661025"/>
            <a:ext cx="11582400" cy="295275"/>
          </a:xfrm>
        </p:spPr>
        <p:txBody>
          <a:bodyPr/>
          <a:lstStyle/>
          <a:p>
            <a:endParaRPr lang="es-ES" altLang="es-ES" smtClean="0"/>
          </a:p>
        </p:txBody>
      </p:sp>
      <p:sp>
        <p:nvSpPr>
          <p:cNvPr id="38915" name="Título 2"/>
          <p:cNvSpPr>
            <a:spLocks noGrp="1"/>
          </p:cNvSpPr>
          <p:nvPr>
            <p:ph type="title"/>
          </p:nvPr>
        </p:nvSpPr>
        <p:spPr>
          <a:xfrm>
            <a:off x="609600" y="160338"/>
            <a:ext cx="10972800" cy="604837"/>
          </a:xfrm>
        </p:spPr>
        <p:txBody>
          <a:bodyPr/>
          <a:lstStyle/>
          <a:p>
            <a:r>
              <a:rPr lang="es-ES" altLang="es-ES" smtClean="0"/>
              <a:t>Antivirales de acción directa frente al VHC</a:t>
            </a:r>
          </a:p>
        </p:txBody>
      </p:sp>
      <p:graphicFrame>
        <p:nvGraphicFramePr>
          <p:cNvPr id="4" name="Tabla 3"/>
          <p:cNvGraphicFramePr>
            <a:graphicFrameLocks noGrp="1"/>
          </p:cNvGraphicFramePr>
          <p:nvPr>
            <p:extLst/>
          </p:nvPr>
        </p:nvGraphicFramePr>
        <p:xfrm>
          <a:off x="263525" y="857250"/>
          <a:ext cx="11485563" cy="5173726"/>
        </p:xfrm>
        <a:graphic>
          <a:graphicData uri="http://schemas.openxmlformats.org/drawingml/2006/table">
            <a:tbl>
              <a:tblPr firstRow="1" firstCol="1" bandRow="1">
                <a:tableStyleId>{5C22544A-7EE6-4342-B048-85BDC9FD1C3A}</a:tableStyleId>
              </a:tblPr>
              <a:tblGrid>
                <a:gridCol w="1894317"/>
                <a:gridCol w="1994057"/>
                <a:gridCol w="1440138"/>
                <a:gridCol w="3096298"/>
                <a:gridCol w="3060753"/>
              </a:tblGrid>
              <a:tr h="332392">
                <a:tc>
                  <a:txBody>
                    <a:bodyPr/>
                    <a:lstStyle/>
                    <a:p>
                      <a:pPr algn="ctr">
                        <a:lnSpc>
                          <a:spcPct val="107000"/>
                        </a:lnSpc>
                        <a:spcAft>
                          <a:spcPts val="0"/>
                        </a:spcAft>
                      </a:pPr>
                      <a:r>
                        <a:rPr lang="es-ES" sz="1400" dirty="0">
                          <a:effectLst/>
                        </a:rPr>
                        <a:t>Tipo antiviral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Fármaco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Dosis diaria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Actividad frente a genotipos VHC</a:t>
                      </a:r>
                      <a:r>
                        <a:rPr lang="es-ES" sz="1400" dirty="0" smtClean="0">
                          <a:effectLst/>
                        </a:rPr>
                        <a:t>/</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Aprobación in vitro</a:t>
                      </a:r>
                    </a:p>
                  </a:txBody>
                  <a:tcPr marL="72005" marR="36002" marT="35998" marB="0" anchor="ctr"/>
                </a:tc>
              </a:tr>
              <a:tr h="492555">
                <a:tc rowSpan="2">
                  <a:txBody>
                    <a:bodyPr/>
                    <a:lstStyle/>
                    <a:p>
                      <a:pPr algn="ctr">
                        <a:lnSpc>
                          <a:spcPct val="107000"/>
                        </a:lnSpc>
                        <a:spcAft>
                          <a:spcPts val="0"/>
                        </a:spcAft>
                      </a:pPr>
                      <a:r>
                        <a:rPr lang="es-ES" sz="1400" dirty="0">
                          <a:effectLst/>
                        </a:rPr>
                        <a:t>Inhibidores de la polimerasa NS5B nucleótidos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a:effectLst/>
                        </a:rPr>
                        <a:t>Sofosbuvir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400 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b; 2a, b; 3a; 4a; 5; </a:t>
                      </a:r>
                      <a:r>
                        <a:rPr lang="es-ES" sz="1400" dirty="0" smtClean="0">
                          <a:effectLst/>
                        </a:rPr>
                        <a:t>6</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 1 a 6</a:t>
                      </a:r>
                    </a:p>
                    <a:p>
                      <a:pPr algn="ct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dirty="0">
                          <a:effectLst/>
                        </a:rPr>
                        <a:t>MIV-802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No especificado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smtClean="0">
                          <a:effectLst/>
                        </a:rPr>
                        <a:t>Pangenotipico</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evaluación preclínica</a:t>
                      </a:r>
                    </a:p>
                  </a:txBody>
                  <a:tcPr marL="72005" marR="36002" marT="35998" marB="0" anchor="ctr"/>
                </a:tc>
              </a:tr>
              <a:tr h="720834">
                <a:tc>
                  <a:txBody>
                    <a:bodyPr/>
                    <a:lstStyle/>
                    <a:p>
                      <a:pPr algn="ctr">
                        <a:lnSpc>
                          <a:spcPct val="107000"/>
                        </a:lnSpc>
                        <a:spcAft>
                          <a:spcPts val="0"/>
                        </a:spcAft>
                      </a:pPr>
                      <a:r>
                        <a:rPr lang="es-ES" sz="1400" dirty="0">
                          <a:effectLst/>
                        </a:rPr>
                        <a:t>Inhibidores de la polimerasa NS5B no </a:t>
                      </a:r>
                      <a:r>
                        <a:rPr lang="es-ES" sz="1400" dirty="0" err="1">
                          <a:effectLst/>
                        </a:rPr>
                        <a:t>nucleósidos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a:effectLst/>
                        </a:rPr>
                        <a:t>Dasabuvir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2 x 250 mg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a:t>
                      </a:r>
                      <a:r>
                        <a:rPr lang="es-ES" sz="1400" dirty="0" smtClean="0">
                          <a:effectLst/>
                        </a:rPr>
                        <a:t>b</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 1</a:t>
                      </a:r>
                    </a:p>
                  </a:txBody>
                  <a:tcPr marL="72005" marR="36002" marT="35998" marB="0" anchor="ctr"/>
                </a:tc>
              </a:tr>
              <a:tr h="264277">
                <a:tc rowSpan="5">
                  <a:txBody>
                    <a:bodyPr/>
                    <a:lstStyle/>
                    <a:p>
                      <a:pPr algn="ctr">
                        <a:lnSpc>
                          <a:spcPct val="107000"/>
                        </a:lnSpc>
                        <a:spcAft>
                          <a:spcPts val="0"/>
                        </a:spcAft>
                      </a:pPr>
                      <a:r>
                        <a:rPr lang="es-ES" sz="1400">
                          <a:effectLst/>
                        </a:rPr>
                        <a:t>Inhibidores de proteasas (IP) NS3/NS4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a:effectLst/>
                        </a:rPr>
                        <a:t>Simeprevir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150 mg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b; 2; 4; 5; </a:t>
                      </a:r>
                      <a:r>
                        <a:rPr lang="es-ES" sz="1400" dirty="0" smtClean="0">
                          <a:effectLst/>
                        </a:rPr>
                        <a:t>6</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 1, 4</a:t>
                      </a:r>
                    </a:p>
                  </a:txBody>
                  <a:tcPr marL="72005" marR="36002" marT="35998" marB="0" anchor="ctr"/>
                </a:tc>
              </a:tr>
              <a:tr h="720834">
                <a:tc vMerge="1">
                  <a:txBody>
                    <a:bodyPr/>
                    <a:lstStyle/>
                    <a:p>
                      <a:endParaRPr lang="es-ES"/>
                    </a:p>
                  </a:txBody>
                  <a:tcPr/>
                </a:tc>
                <a:tc>
                  <a:txBody>
                    <a:bodyPr/>
                    <a:lstStyle/>
                    <a:p>
                      <a:pPr algn="ctr">
                        <a:lnSpc>
                          <a:spcPct val="107000"/>
                        </a:lnSpc>
                        <a:spcAft>
                          <a:spcPts val="0"/>
                        </a:spcAft>
                      </a:pPr>
                      <a:r>
                        <a:rPr lang="es-ES" sz="1400">
                          <a:effectLst/>
                        </a:rPr>
                        <a:t>Ombitasvir/paritaprevir/ritonavir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2 x 75 mg</a:t>
                      </a:r>
                    </a:p>
                    <a:p>
                      <a:pPr algn="ctr">
                        <a:lnSpc>
                          <a:spcPct val="107000"/>
                        </a:lnSpc>
                        <a:spcAft>
                          <a:spcPts val="0"/>
                        </a:spcAft>
                      </a:pPr>
                      <a:r>
                        <a:rPr lang="es-ES" sz="1400" dirty="0">
                          <a:effectLst/>
                        </a:rPr>
                        <a:t>(2 x 50 mg </a:t>
                      </a:r>
                      <a:r>
                        <a:rPr lang="es-ES" sz="1400" dirty="0" err="1">
                          <a:effectLst/>
                        </a:rPr>
                        <a:t>ritonavir</a:t>
                      </a:r>
                      <a:r>
                        <a:rPr lang="es-ES" sz="1400" dirty="0">
                          <a:effectLst/>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b; 2a; 4 todos los subtipos, </a:t>
                      </a:r>
                      <a:r>
                        <a:rPr lang="es-ES" sz="1400" dirty="0" smtClean="0">
                          <a:effectLst/>
                        </a:rPr>
                        <a:t>6</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genotipos1, 4</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a:effectLst/>
                        </a:rPr>
                        <a:t>Grazoprevir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100 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b; </a:t>
                      </a:r>
                      <a:r>
                        <a:rPr lang="es-ES" sz="1400" dirty="0" smtClean="0">
                          <a:effectLst/>
                        </a:rPr>
                        <a:t>4</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genotipos1, 4</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dirty="0" err="1">
                          <a:effectLst/>
                        </a:rPr>
                        <a:t>Glecaprevir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300 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smtClean="0">
                          <a:effectLst/>
                        </a:rPr>
                        <a:t>Pangenotipico</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Aprobación pendiente</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a:effectLst/>
                        </a:rPr>
                        <a:t>Voxilaprevir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100 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smtClean="0">
                          <a:effectLst/>
                        </a:rPr>
                        <a:t>Pangenotipico</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Aprobación pendiente</a:t>
                      </a:r>
                    </a:p>
                  </a:txBody>
                  <a:tcPr marL="72005" marR="36002" marT="35998" marB="0" anchor="ctr"/>
                </a:tc>
              </a:tr>
              <a:tr h="264277">
                <a:tc rowSpan="6">
                  <a:txBody>
                    <a:bodyPr/>
                    <a:lstStyle/>
                    <a:p>
                      <a:pPr algn="ctr">
                        <a:lnSpc>
                          <a:spcPct val="107000"/>
                        </a:lnSpc>
                        <a:spcAft>
                          <a:spcPts val="0"/>
                        </a:spcAft>
                      </a:pPr>
                      <a:r>
                        <a:rPr lang="es-ES" sz="1400" dirty="0">
                          <a:effectLst/>
                        </a:rPr>
                        <a:t>Inhibidores de replicación del complejo NS5A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a:effectLst/>
                        </a:rPr>
                        <a:t>Daclatasvir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60 mg 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b; (2a); 3a, 4a, 5, </a:t>
                      </a:r>
                      <a:r>
                        <a:rPr lang="es-ES" sz="1400" dirty="0" smtClean="0">
                          <a:effectLst/>
                        </a:rPr>
                        <a:t>6</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 1, 3, 4</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dirty="0" err="1">
                          <a:effectLst/>
                        </a:rPr>
                        <a:t>Ledipasvir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90mg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b; 2a; 3a; 4a, 4d; 5; </a:t>
                      </a:r>
                      <a:r>
                        <a:rPr lang="es-ES" sz="1400" dirty="0" smtClean="0">
                          <a:effectLst/>
                        </a:rPr>
                        <a:t>6</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genotipos1, (3), 4, (5, 6)</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dirty="0" err="1">
                          <a:effectLst/>
                        </a:rPr>
                        <a:t>Ombitasvir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2 x 12,5 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 (2a), 2b, (3a), 4 todos los subtipos; </a:t>
                      </a:r>
                      <a:r>
                        <a:rPr lang="es-ES" sz="1400" dirty="0" smtClean="0">
                          <a:effectLst/>
                        </a:rPr>
                        <a:t>5</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genotipos1, 4</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dirty="0" err="1">
                          <a:effectLst/>
                        </a:rPr>
                        <a:t>Velpatasvir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100 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smtClean="0">
                          <a:effectLst/>
                        </a:rPr>
                        <a:t>Pangenotipico</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genotipos 1 a 6</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a:effectLst/>
                        </a:rPr>
                        <a:t>Elbasvir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a:effectLst/>
                        </a:rPr>
                        <a:t>50 mg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1a, </a:t>
                      </a:r>
                      <a:r>
                        <a:rPr lang="es-ES" sz="1400" dirty="0" smtClean="0">
                          <a:effectLst/>
                        </a:rPr>
                        <a:t>1b</a:t>
                      </a:r>
                      <a:r>
                        <a:rPr lang="es-ES" sz="1400" dirty="0">
                          <a:effectLst/>
                        </a:rPr>
                        <a:t>; </a:t>
                      </a:r>
                      <a:r>
                        <a:rPr lang="es-ES" sz="1400" dirty="0" smtClean="0">
                          <a:effectLst/>
                        </a:rPr>
                        <a:t>4</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Aprobado para genotipo1, 4</a:t>
                      </a:r>
                    </a:p>
                  </a:txBody>
                  <a:tcPr marL="72005" marR="36002" marT="35998" marB="0" anchor="ctr"/>
                </a:tc>
              </a:tr>
              <a:tr h="264277">
                <a:tc vMerge="1">
                  <a:txBody>
                    <a:bodyPr/>
                    <a:lstStyle/>
                    <a:p>
                      <a:endParaRPr lang="es-ES"/>
                    </a:p>
                  </a:txBody>
                  <a:tcPr/>
                </a:tc>
                <a:tc>
                  <a:txBody>
                    <a:bodyPr/>
                    <a:lstStyle/>
                    <a:p>
                      <a:pPr algn="ctr">
                        <a:lnSpc>
                          <a:spcPct val="107000"/>
                        </a:lnSpc>
                        <a:spcAft>
                          <a:spcPts val="0"/>
                        </a:spcAft>
                      </a:pPr>
                      <a:r>
                        <a:rPr lang="es-ES" sz="1400" dirty="0" err="1">
                          <a:effectLst/>
                        </a:rPr>
                        <a:t>Pibrentasvir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a:effectLst/>
                        </a:rPr>
                        <a:t>120 mg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5" marR="36002" marT="35998" marB="0" anchor="ctr"/>
                </a:tc>
                <a:tc>
                  <a:txBody>
                    <a:bodyPr/>
                    <a:lstStyle/>
                    <a:p>
                      <a:pPr algn="ctr">
                        <a:lnSpc>
                          <a:spcPct val="107000"/>
                        </a:lnSpc>
                        <a:spcAft>
                          <a:spcPts val="0"/>
                        </a:spcAft>
                      </a:pPr>
                      <a:r>
                        <a:rPr lang="es-ES" sz="1400" dirty="0" err="1" smtClean="0">
                          <a:effectLst/>
                        </a:rPr>
                        <a:t>Pangenotipico</a:t>
                      </a:r>
                      <a:endParaRPr lang="es-ES" sz="1400" dirty="0">
                        <a:effectLst/>
                      </a:endParaRPr>
                    </a:p>
                  </a:txBody>
                  <a:tcPr marL="72005" marR="36002" marT="35998" marB="0" anchor="ctr"/>
                </a:tc>
                <a:tc>
                  <a:txBody>
                    <a:bodyPr/>
                    <a:lstStyle/>
                    <a:p>
                      <a:pPr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Aprobación pendiente</a:t>
                      </a:r>
                    </a:p>
                  </a:txBody>
                  <a:tcPr marL="72005" marR="36002" marT="35998" marB="0" anchor="ctr"/>
                </a:tc>
              </a:tr>
            </a:tbl>
          </a:graphicData>
        </a:graphic>
      </p:graphicFrame>
      <p:sp>
        <p:nvSpPr>
          <p:cNvPr id="5" name="Rectángulo 4"/>
          <p:cNvSpPr/>
          <p:nvPr/>
        </p:nvSpPr>
        <p:spPr>
          <a:xfrm>
            <a:off x="3071813" y="6092825"/>
            <a:ext cx="6911975" cy="523875"/>
          </a:xfrm>
          <a:prstGeom prst="rect">
            <a:avLst/>
          </a:prstGeom>
        </p:spPr>
        <p:txBody>
          <a:bodyPr>
            <a:spAutoFit/>
          </a:bodyPr>
          <a:lstStyle/>
          <a:p>
            <a:pPr algn="r" eaLnBrk="1" hangingPunct="1">
              <a:defRPr/>
            </a:pPr>
            <a:r>
              <a:rPr lang="en-US" sz="1400" dirty="0">
                <a:solidFill>
                  <a:schemeClr val="bg1">
                    <a:lumMod val="50000"/>
                  </a:schemeClr>
                </a:solidFill>
              </a:rPr>
              <a:t>Spengler U. Direct antiviral agents (DAAs) - a new age in the treatment of hepatitis C virus infection. </a:t>
            </a:r>
            <a:r>
              <a:rPr lang="en-US" sz="1400" dirty="0" err="1">
                <a:solidFill>
                  <a:schemeClr val="bg1">
                    <a:lumMod val="50000"/>
                  </a:schemeClr>
                </a:solidFill>
              </a:rPr>
              <a:t>Pharmacol</a:t>
            </a:r>
            <a:r>
              <a:rPr lang="en-US" sz="1400" dirty="0">
                <a:solidFill>
                  <a:schemeClr val="bg1">
                    <a:lumMod val="50000"/>
                  </a:schemeClr>
                </a:solidFill>
              </a:rPr>
              <a:t> </a:t>
            </a:r>
            <a:r>
              <a:rPr lang="en-US" sz="1400" dirty="0" err="1">
                <a:solidFill>
                  <a:schemeClr val="bg1">
                    <a:lumMod val="50000"/>
                  </a:schemeClr>
                </a:solidFill>
              </a:rPr>
              <a:t>Ther</a:t>
            </a:r>
            <a:r>
              <a:rPr lang="en-US" sz="1400" dirty="0">
                <a:solidFill>
                  <a:schemeClr val="bg1">
                    <a:lumMod val="50000"/>
                  </a:schemeClr>
                </a:solidFill>
              </a:rPr>
              <a:t>. 2017 Oct 9</a:t>
            </a:r>
            <a:endParaRPr lang="es-ES" sz="1400" dirty="0">
              <a:solidFill>
                <a:schemeClr val="bg1">
                  <a:lumMod val="50000"/>
                </a:schemeClr>
              </a:solidFill>
            </a:endParaRPr>
          </a:p>
        </p:txBody>
      </p:sp>
    </p:spTree>
    <p:extLst>
      <p:ext uri="{BB962C8B-B14F-4D97-AF65-F5344CB8AC3E}">
        <p14:creationId xmlns:p14="http://schemas.microsoft.com/office/powerpoint/2010/main" val="2994019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texto 1"/>
          <p:cNvSpPr>
            <a:spLocks noGrp="1"/>
          </p:cNvSpPr>
          <p:nvPr>
            <p:ph type="body" sz="quarter" idx="13"/>
          </p:nvPr>
        </p:nvSpPr>
        <p:spPr>
          <a:xfrm>
            <a:off x="0" y="5661025"/>
            <a:ext cx="11582400" cy="295275"/>
          </a:xfrm>
        </p:spPr>
        <p:txBody>
          <a:bodyPr/>
          <a:lstStyle/>
          <a:p>
            <a:endParaRPr lang="es-ES" altLang="es-ES" smtClean="0"/>
          </a:p>
        </p:txBody>
      </p:sp>
      <p:sp>
        <p:nvSpPr>
          <p:cNvPr id="39939" name="Título 2"/>
          <p:cNvSpPr>
            <a:spLocks noGrp="1"/>
          </p:cNvSpPr>
          <p:nvPr>
            <p:ph type="title"/>
          </p:nvPr>
        </p:nvSpPr>
        <p:spPr>
          <a:xfrm>
            <a:off x="609600" y="160338"/>
            <a:ext cx="10972800" cy="306387"/>
          </a:xfrm>
        </p:spPr>
        <p:txBody>
          <a:bodyPr/>
          <a:lstStyle/>
          <a:p>
            <a:r>
              <a:rPr lang="es-ES" altLang="es-ES" sz="2400" smtClean="0"/>
              <a:t>Regímenes de AAD recomendadas libres de interferón</a:t>
            </a:r>
          </a:p>
        </p:txBody>
      </p:sp>
      <p:graphicFrame>
        <p:nvGraphicFramePr>
          <p:cNvPr id="4" name="Tabla 3"/>
          <p:cNvGraphicFramePr>
            <a:graphicFrameLocks noGrp="1"/>
          </p:cNvGraphicFramePr>
          <p:nvPr/>
        </p:nvGraphicFramePr>
        <p:xfrm>
          <a:off x="400050" y="482600"/>
          <a:ext cx="11483974" cy="5684840"/>
        </p:xfrm>
        <a:graphic>
          <a:graphicData uri="http://schemas.openxmlformats.org/drawingml/2006/table">
            <a:tbl>
              <a:tblPr firstRow="1" firstCol="1" bandRow="1">
                <a:tableStyleId>{5C22544A-7EE6-4342-B048-85BDC9FD1C3A}</a:tableStyleId>
              </a:tblPr>
              <a:tblGrid>
                <a:gridCol w="2560514"/>
                <a:gridCol w="2062220"/>
                <a:gridCol w="96834"/>
                <a:gridCol w="2159055"/>
                <a:gridCol w="2255067"/>
                <a:gridCol w="93986"/>
                <a:gridCol w="2256298"/>
              </a:tblGrid>
              <a:tr h="195743">
                <a:tc rowSpan="2">
                  <a:txBody>
                    <a:bodyPr/>
                    <a:lstStyle/>
                    <a:p>
                      <a:pPr algn="ctr"/>
                      <a:r>
                        <a:rPr lang="es-ES" sz="1200" dirty="0" smtClean="0">
                          <a:effectLst/>
                          <a:latin typeface="Calibri" panose="020F0502020204030204" pitchFamily="34" charset="0"/>
                          <a:cs typeface="Times New Roman" panose="02020603050405020304" pitchFamily="18" charset="0"/>
                        </a:rPr>
                        <a:t>AAD</a:t>
                      </a:r>
                      <a:endParaRPr lang="es-ES" sz="1200" dirty="0">
                        <a:effectLst/>
                        <a:latin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dirty="0">
                          <a:effectLst/>
                        </a:rPr>
                        <a:t>Pacientes sin cirrosis hepática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pPr>
                        <a:lnSpc>
                          <a:spcPct val="107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hMerge="1">
                  <a:txBody>
                    <a:bodyPr/>
                    <a:lstStyle/>
                    <a:p>
                      <a:endParaRPr lang="es-ES"/>
                    </a:p>
                  </a:txBody>
                  <a:tcPr/>
                </a:tc>
                <a:tc gridSpan="3">
                  <a:txBody>
                    <a:bodyPr/>
                    <a:lstStyle/>
                    <a:p>
                      <a:pPr algn="ctr">
                        <a:lnSpc>
                          <a:spcPct val="107000"/>
                        </a:lnSpc>
                        <a:spcAft>
                          <a:spcPts val="0"/>
                        </a:spcAft>
                      </a:pPr>
                      <a:r>
                        <a:rPr lang="es-ES" sz="1200" dirty="0">
                          <a:effectLst/>
                        </a:rPr>
                        <a:t>Pacientes con cirrosis hepática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pPr>
                        <a:lnSpc>
                          <a:spcPct val="107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hMerge="1">
                  <a:txBody>
                    <a:bodyPr/>
                    <a:lstStyle/>
                    <a:p>
                      <a:endParaRPr lang="es-ES"/>
                    </a:p>
                  </a:txBody>
                  <a:tcPr/>
                </a:tc>
              </a:tr>
              <a:tr h="195711">
                <a:tc vMerge="1">
                  <a:txBody>
                    <a:bodyPr/>
                    <a:lstStyle/>
                    <a:p>
                      <a:endParaRPr lang="es-ES" sz="1200" dirty="0">
                        <a:effectLst/>
                        <a:latin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es-ES" sz="1200" b="1" dirty="0">
                          <a:solidFill>
                            <a:schemeClr val="accent1"/>
                          </a:solidFill>
                          <a:effectLst/>
                        </a:rPr>
                        <a:t>Tratamiento-</a:t>
                      </a:r>
                      <a:r>
                        <a:rPr lang="es-ES" sz="1200" b="1" dirty="0" err="1">
                          <a:solidFill>
                            <a:schemeClr val="accent1"/>
                          </a:solidFill>
                          <a:effectLst/>
                        </a:rPr>
                        <a:t>naive</a:t>
                      </a:r>
                      <a:endParaRPr lang="es-ES"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b="1" dirty="0">
                          <a:solidFill>
                            <a:schemeClr val="accent1"/>
                          </a:solidFill>
                          <a:effectLst/>
                        </a:rPr>
                        <a:t>Previamente tratados</a:t>
                      </a:r>
                      <a:endParaRPr lang="es-ES"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a:txBody>
                    <a:bodyPr/>
                    <a:lstStyle/>
                    <a:p>
                      <a:pPr>
                        <a:lnSpc>
                          <a:spcPct val="107000"/>
                        </a:lnSpc>
                        <a:spcAft>
                          <a:spcPts val="0"/>
                        </a:spcAft>
                      </a:pPr>
                      <a:r>
                        <a:rPr lang="es-ES" sz="1200" b="1" dirty="0">
                          <a:solidFill>
                            <a:schemeClr val="accent1"/>
                          </a:solidFill>
                          <a:effectLst/>
                        </a:rPr>
                        <a:t>Tratamiento-</a:t>
                      </a:r>
                      <a:r>
                        <a:rPr lang="es-ES" sz="1200" b="1" dirty="0" err="1">
                          <a:solidFill>
                            <a:schemeClr val="accent1"/>
                          </a:solidFill>
                          <a:effectLst/>
                        </a:rPr>
                        <a:t>naive</a:t>
                      </a:r>
                      <a:endParaRPr lang="es-ES"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b="1" dirty="0">
                          <a:solidFill>
                            <a:schemeClr val="accent1"/>
                          </a:solidFill>
                          <a:effectLst/>
                        </a:rPr>
                        <a:t>Previamente tratados</a:t>
                      </a:r>
                      <a:endParaRPr lang="es-ES"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r h="195743">
                <a:tc gridSpan="7">
                  <a:txBody>
                    <a:bodyPr/>
                    <a:lstStyle/>
                    <a:p>
                      <a:pPr algn="l">
                        <a:lnSpc>
                          <a:spcPct val="107000"/>
                        </a:lnSpc>
                        <a:spcAft>
                          <a:spcPts val="0"/>
                        </a:spcAft>
                      </a:pPr>
                      <a:r>
                        <a:rPr lang="es-ES" sz="1200" dirty="0" err="1" smtClean="0">
                          <a:effectLst/>
                          <a:latin typeface="Calibri" panose="020F0502020204030204" pitchFamily="34" charset="0"/>
                          <a:ea typeface="Calibri" panose="020F0502020204030204" pitchFamily="34" charset="0"/>
                          <a:cs typeface="Times New Roman" panose="02020603050405020304" pitchFamily="18" charset="0"/>
                        </a:rPr>
                        <a:t>Combinations</a:t>
                      </a:r>
                      <a:r>
                        <a:rPr lang="es-E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smtClean="0">
                          <a:effectLst/>
                          <a:latin typeface="Calibri" panose="020F0502020204030204" pitchFamily="34" charset="0"/>
                          <a:ea typeface="Calibri" panose="020F0502020204030204" pitchFamily="34" charset="0"/>
                          <a:cs typeface="Times New Roman" panose="02020603050405020304" pitchFamily="18" charset="0"/>
                        </a:rPr>
                        <a:t>Approved</a:t>
                      </a:r>
                      <a:r>
                        <a:rPr lang="es-E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smtClean="0">
                          <a:effectLst/>
                          <a:latin typeface="Calibri" panose="020F0502020204030204" pitchFamily="34" charset="0"/>
                          <a:ea typeface="Calibri" panose="020F0502020204030204" pitchFamily="34" charset="0"/>
                          <a:cs typeface="Times New Roman" panose="02020603050405020304" pitchFamily="18" charset="0"/>
                        </a:rPr>
                        <a:t> HCV Genotipos 1 y  4</a:t>
                      </a:r>
                    </a:p>
                  </a:txBody>
                  <a:tcPr marL="68586" marR="68586"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743">
                <a:tc gridSpan="7">
                  <a:txBody>
                    <a:bodyPr/>
                    <a:lstStyle/>
                    <a:p>
                      <a:pPr algn="ctr">
                        <a:lnSpc>
                          <a:spcPct val="107000"/>
                        </a:lnSpc>
                        <a:spcAft>
                          <a:spcPts val="0"/>
                        </a:spcAft>
                      </a:pPr>
                      <a:r>
                        <a:rPr lang="es-ES" sz="1200" dirty="0">
                          <a:effectLst/>
                        </a:rPr>
                        <a:t>Combinaciones de medicamentos fijas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1485">
                <a:tc>
                  <a:txBody>
                    <a:bodyPr/>
                    <a:lstStyle/>
                    <a:p>
                      <a:pPr>
                        <a:lnSpc>
                          <a:spcPct val="107000"/>
                        </a:lnSpc>
                        <a:spcAft>
                          <a:spcPts val="0"/>
                        </a:spcAft>
                      </a:pPr>
                      <a:r>
                        <a:rPr lang="es-ES" sz="1200">
                          <a:effectLst/>
                        </a:rPr>
                        <a:t>Sofosbuvir/ledipasvir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nSpc>
                          <a:spcPct val="107000"/>
                        </a:lnSpc>
                        <a:spcAft>
                          <a:spcPts val="0"/>
                        </a:spcAft>
                      </a:pPr>
                      <a:r>
                        <a:rPr lang="es-ES" sz="1200">
                          <a:effectLst/>
                        </a:rPr>
                        <a:t>HCV-1: 8-12 semanas </a:t>
                      </a:r>
                    </a:p>
                    <a:p>
                      <a:pPr>
                        <a:lnSpc>
                          <a:spcPct val="107000"/>
                        </a:lnSpc>
                        <a:spcAft>
                          <a:spcPts val="0"/>
                        </a:spcAft>
                      </a:pPr>
                      <a:r>
                        <a:rPr lang="es-ES" sz="1200">
                          <a:effectLst/>
                        </a:rPr>
                        <a:t>HCV-4: 12 semanas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a:effectLst/>
                        </a:rPr>
                        <a:t>HCV-1: 12 semanas</a:t>
                      </a:r>
                    </a:p>
                    <a:p>
                      <a:pPr>
                        <a:lnSpc>
                          <a:spcPct val="107000"/>
                        </a:lnSpc>
                        <a:spcAft>
                          <a:spcPts val="0"/>
                        </a:spcAft>
                      </a:pPr>
                      <a:r>
                        <a:rPr lang="es-ES" sz="1200">
                          <a:effectLst/>
                        </a:rPr>
                        <a:t>HCV-4: 12 semanas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a:txBody>
                    <a:bodyPr/>
                    <a:lstStyle/>
                    <a:p>
                      <a:pPr>
                        <a:lnSpc>
                          <a:spcPct val="107000"/>
                        </a:lnSpc>
                        <a:spcAft>
                          <a:spcPts val="0"/>
                        </a:spcAft>
                      </a:pPr>
                      <a:r>
                        <a:rPr lang="es-ES" sz="1200">
                          <a:effectLst/>
                        </a:rPr>
                        <a:t>HCV-1: 12 semanas ± RBV </a:t>
                      </a:r>
                    </a:p>
                    <a:p>
                      <a:pPr>
                        <a:lnSpc>
                          <a:spcPct val="107000"/>
                        </a:lnSpc>
                        <a:spcAft>
                          <a:spcPts val="0"/>
                        </a:spcAft>
                      </a:pPr>
                      <a:r>
                        <a:rPr lang="es-ES" sz="1200">
                          <a:effectLst/>
                        </a:rPr>
                        <a:t>HCV-4: 12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a:effectLst/>
                        </a:rPr>
                        <a:t>HCV-1: 12 semanas ± RBV</a:t>
                      </a:r>
                    </a:p>
                    <a:p>
                      <a:pPr>
                        <a:lnSpc>
                          <a:spcPct val="107000"/>
                        </a:lnSpc>
                        <a:spcAft>
                          <a:spcPts val="0"/>
                        </a:spcAft>
                      </a:pPr>
                      <a:r>
                        <a:rPr lang="es-ES" sz="1200">
                          <a:effectLst/>
                        </a:rPr>
                        <a:t>HCV-4: 12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r h="391485">
                <a:tc>
                  <a:txBody>
                    <a:bodyPr/>
                    <a:lstStyle/>
                    <a:p>
                      <a:pPr>
                        <a:lnSpc>
                          <a:spcPct val="107000"/>
                        </a:lnSpc>
                        <a:spcAft>
                          <a:spcPts val="0"/>
                        </a:spcAft>
                      </a:pPr>
                      <a:r>
                        <a:rPr lang="es-ES" sz="1200">
                          <a:effectLst/>
                        </a:rPr>
                        <a:t>Paritaprevir/ombitasvir + dasabuvir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a:effectLst/>
                        </a:rPr>
                        <a:t>HCV-1a: 12 semanas + RBV</a:t>
                      </a:r>
                    </a:p>
                    <a:p>
                      <a:pPr algn="ctr">
                        <a:lnSpc>
                          <a:spcPct val="107000"/>
                        </a:lnSpc>
                        <a:spcAft>
                          <a:spcPts val="0"/>
                        </a:spcAft>
                      </a:pPr>
                      <a:r>
                        <a:rPr lang="es-ES" sz="1200">
                          <a:effectLst/>
                        </a:rPr>
                        <a:t>HCV-1b: 8-12 semanas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a:txBody>
                    <a:bodyPr/>
                    <a:lstStyle/>
                    <a:p>
                      <a:endParaRPr lang="es-ES" sz="1200">
                        <a:effectLst/>
                        <a:latin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dirty="0">
                          <a:effectLst/>
                        </a:rPr>
                        <a:t>HCV-1a: 24 semanas + RBV</a:t>
                      </a:r>
                    </a:p>
                    <a:p>
                      <a:pPr>
                        <a:lnSpc>
                          <a:spcPct val="107000"/>
                        </a:lnSpc>
                        <a:spcAft>
                          <a:spcPts val="0"/>
                        </a:spcAft>
                      </a:pPr>
                      <a:r>
                        <a:rPr lang="es-ES" sz="1200" dirty="0">
                          <a:effectLst/>
                        </a:rPr>
                        <a:t>HCV-1b: 12 semanas ± RBV</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r h="195743">
                <a:tc>
                  <a:txBody>
                    <a:bodyPr/>
                    <a:lstStyle/>
                    <a:p>
                      <a:pPr>
                        <a:lnSpc>
                          <a:spcPct val="107000"/>
                        </a:lnSpc>
                        <a:spcAft>
                          <a:spcPts val="0"/>
                        </a:spcAft>
                      </a:pPr>
                      <a:r>
                        <a:rPr lang="es-ES" sz="1200">
                          <a:effectLst/>
                        </a:rPr>
                        <a:t>Paritaprevir/ombitasvir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a:effectLst/>
                        </a:rPr>
                        <a:t>HCV-4: 12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a:txBody>
                    <a:bodyPr/>
                    <a:lstStyle/>
                    <a:p>
                      <a:endParaRPr lang="es-ES" sz="1200">
                        <a:effectLst/>
                        <a:latin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a:effectLst/>
                        </a:rPr>
                        <a:t>HCV-4: 12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r h="587132">
                <a:tc>
                  <a:txBody>
                    <a:bodyPr/>
                    <a:lstStyle/>
                    <a:p>
                      <a:pPr>
                        <a:lnSpc>
                          <a:spcPct val="107000"/>
                        </a:lnSpc>
                        <a:spcAft>
                          <a:spcPts val="0"/>
                        </a:spcAft>
                      </a:pPr>
                      <a:r>
                        <a:rPr lang="es-ES" sz="1200">
                          <a:effectLst/>
                        </a:rPr>
                        <a:t>Grazoprevir/elbasvir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6">
                  <a:txBody>
                    <a:bodyPr/>
                    <a:lstStyle/>
                    <a:p>
                      <a:pPr algn="ctr">
                        <a:lnSpc>
                          <a:spcPct val="107000"/>
                        </a:lnSpc>
                        <a:spcAft>
                          <a:spcPts val="0"/>
                        </a:spcAft>
                      </a:pPr>
                      <a:r>
                        <a:rPr lang="es-ES" sz="1200" dirty="0">
                          <a:effectLst/>
                        </a:rPr>
                        <a:t>HCV-1a: 12 semanas (16 semanas + RBV </a:t>
                      </a:r>
                      <a:r>
                        <a:rPr lang="es-ES" sz="1200" dirty="0" smtClean="0">
                          <a:effectLst/>
                        </a:rPr>
                        <a:t> para </a:t>
                      </a:r>
                      <a:r>
                        <a:rPr lang="es-ES" sz="1200" dirty="0">
                          <a:effectLst/>
                        </a:rPr>
                        <a:t>pacientes carga viral &gt; 800 000IU/ml </a:t>
                      </a:r>
                      <a:r>
                        <a:rPr lang="es-ES" sz="1200" dirty="0" smtClean="0">
                          <a:effectLst/>
                        </a:rPr>
                        <a:t>o NS5A-RASs</a:t>
                      </a:r>
                      <a:r>
                        <a:rPr lang="es-ES" sz="1200" dirty="0">
                          <a:effectLst/>
                        </a:rPr>
                        <a:t>)</a:t>
                      </a:r>
                    </a:p>
                    <a:p>
                      <a:pPr algn="ctr">
                        <a:lnSpc>
                          <a:spcPct val="107000"/>
                        </a:lnSpc>
                        <a:spcAft>
                          <a:spcPts val="0"/>
                        </a:spcAft>
                      </a:pPr>
                      <a:r>
                        <a:rPr lang="es-ES" sz="1200" dirty="0">
                          <a:effectLst/>
                        </a:rPr>
                        <a:t>HCV-1b: 12 semanas</a:t>
                      </a:r>
                    </a:p>
                    <a:p>
                      <a:pPr algn="ctr">
                        <a:lnSpc>
                          <a:spcPct val="107000"/>
                        </a:lnSpc>
                        <a:spcAft>
                          <a:spcPts val="0"/>
                        </a:spcAft>
                      </a:pPr>
                      <a:r>
                        <a:rPr lang="es-ES" sz="1200" dirty="0">
                          <a:effectLst/>
                        </a:rPr>
                        <a:t>HCV-4: 12 semanas (16 semanas + RBV para pacientes con cargas virales &gt; 800.000 IU/ml)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743">
                <a:tc gridSpan="7">
                  <a:txBody>
                    <a:bodyPr/>
                    <a:lstStyle/>
                    <a:p>
                      <a:pPr algn="ctr">
                        <a:lnSpc>
                          <a:spcPct val="107000"/>
                        </a:lnSpc>
                        <a:spcAft>
                          <a:spcPts val="0"/>
                        </a:spcAft>
                      </a:pPr>
                      <a:r>
                        <a:rPr lang="es-ES" sz="1200">
                          <a:effectLst/>
                        </a:rPr>
                        <a:t>Combinaciones individuales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1485">
                <a:tc>
                  <a:txBody>
                    <a:bodyPr/>
                    <a:lstStyle/>
                    <a:p>
                      <a:pPr>
                        <a:lnSpc>
                          <a:spcPct val="107000"/>
                        </a:lnSpc>
                        <a:spcAft>
                          <a:spcPts val="0"/>
                        </a:spcAft>
                      </a:pPr>
                      <a:r>
                        <a:rPr lang="es-ES" sz="1200" dirty="0" err="1">
                          <a:effectLst/>
                        </a:rPr>
                        <a:t>Sofosbuvir</a:t>
                      </a:r>
                      <a:r>
                        <a:rPr lang="es-ES" sz="1200" dirty="0">
                          <a:effectLst/>
                        </a:rPr>
                        <a:t> + </a:t>
                      </a:r>
                      <a:r>
                        <a:rPr lang="es-ES" sz="1200" dirty="0" err="1">
                          <a:effectLst/>
                        </a:rPr>
                        <a:t>simeprevir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a:effectLst/>
                        </a:rPr>
                        <a:t>HCV-1: 12 semanas</a:t>
                      </a:r>
                    </a:p>
                    <a:p>
                      <a:pPr algn="ctr">
                        <a:lnSpc>
                          <a:spcPct val="107000"/>
                        </a:lnSpc>
                        <a:spcAft>
                          <a:spcPts val="0"/>
                        </a:spcAft>
                      </a:pPr>
                      <a:r>
                        <a:rPr lang="es-ES" sz="1200">
                          <a:effectLst/>
                        </a:rPr>
                        <a:t>HCV-4: 12 semanas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a:txBody>
                    <a:bodyPr/>
                    <a:lstStyle/>
                    <a:p>
                      <a:pPr>
                        <a:lnSpc>
                          <a:spcPct val="107000"/>
                        </a:lnSpc>
                        <a:spcAft>
                          <a:spcPts val="0"/>
                        </a:spcAft>
                      </a:pPr>
                      <a:r>
                        <a:rPr lang="es-ES" sz="1200">
                          <a:effectLst/>
                        </a:rPr>
                        <a:t>HCV-1: 24 semanas ± RBV </a:t>
                      </a:r>
                    </a:p>
                    <a:p>
                      <a:pPr>
                        <a:lnSpc>
                          <a:spcPct val="107000"/>
                        </a:lnSpc>
                        <a:spcAft>
                          <a:spcPts val="0"/>
                        </a:spcAft>
                      </a:pPr>
                      <a:r>
                        <a:rPr lang="es-ES" sz="1200">
                          <a:effectLst/>
                        </a:rPr>
                        <a:t>HCV-4: 12-24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a:effectLst/>
                        </a:rPr>
                        <a:t>HCV-1: 24 semanas ± RBV</a:t>
                      </a:r>
                    </a:p>
                    <a:p>
                      <a:pPr>
                        <a:lnSpc>
                          <a:spcPct val="107000"/>
                        </a:lnSpc>
                        <a:spcAft>
                          <a:spcPts val="0"/>
                        </a:spcAft>
                      </a:pPr>
                      <a:r>
                        <a:rPr lang="es-ES" sz="1200">
                          <a:effectLst/>
                        </a:rPr>
                        <a:t>HCV-4: 12-24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r h="391485">
                <a:tc>
                  <a:txBody>
                    <a:bodyPr/>
                    <a:lstStyle/>
                    <a:p>
                      <a:pPr>
                        <a:lnSpc>
                          <a:spcPct val="107000"/>
                        </a:lnSpc>
                        <a:spcAft>
                          <a:spcPts val="0"/>
                        </a:spcAft>
                      </a:pPr>
                      <a:r>
                        <a:rPr lang="es-ES" sz="1200">
                          <a:effectLst/>
                        </a:rPr>
                        <a:t>Sofosbuvir + daclatasvir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a:effectLst/>
                        </a:rPr>
                        <a:t>HCV-1: 12 semanas</a:t>
                      </a:r>
                    </a:p>
                    <a:p>
                      <a:pPr algn="ctr">
                        <a:lnSpc>
                          <a:spcPct val="107000"/>
                        </a:lnSpc>
                        <a:spcAft>
                          <a:spcPts val="0"/>
                        </a:spcAft>
                      </a:pPr>
                      <a:r>
                        <a:rPr lang="es-ES" sz="1200">
                          <a:effectLst/>
                        </a:rPr>
                        <a:t>HCV-4: 12 semanas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a:txBody>
                    <a:bodyPr/>
                    <a:lstStyle/>
                    <a:p>
                      <a:pPr>
                        <a:lnSpc>
                          <a:spcPct val="107000"/>
                        </a:lnSpc>
                        <a:spcAft>
                          <a:spcPts val="0"/>
                        </a:spcAft>
                      </a:pPr>
                      <a:r>
                        <a:rPr lang="es-ES" sz="1200">
                          <a:effectLst/>
                        </a:rPr>
                        <a:t>HCV-1: 24 semanas ± RBV</a:t>
                      </a:r>
                    </a:p>
                    <a:p>
                      <a:pPr>
                        <a:lnSpc>
                          <a:spcPct val="107000"/>
                        </a:lnSpc>
                        <a:spcAft>
                          <a:spcPts val="0"/>
                        </a:spcAft>
                      </a:pPr>
                      <a:r>
                        <a:rPr lang="es-ES" sz="1200">
                          <a:effectLst/>
                        </a:rPr>
                        <a:t>HCV-4: 24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nSpc>
                          <a:spcPct val="107000"/>
                        </a:lnSpc>
                        <a:spcAft>
                          <a:spcPts val="0"/>
                        </a:spcAft>
                      </a:pPr>
                      <a:r>
                        <a:rPr lang="es-ES" sz="1200">
                          <a:effectLst/>
                        </a:rPr>
                        <a:t>HCV-1: 24 semanas ± RBV</a:t>
                      </a:r>
                    </a:p>
                    <a:p>
                      <a:pPr>
                        <a:lnSpc>
                          <a:spcPct val="107000"/>
                        </a:lnSpc>
                        <a:spcAft>
                          <a:spcPts val="0"/>
                        </a:spcAft>
                      </a:pPr>
                      <a:r>
                        <a:rPr lang="es-ES" sz="1200">
                          <a:effectLst/>
                        </a:rPr>
                        <a:t>HCV-4: 24 semanas ± RBV</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r h="195743">
                <a:tc gridSpan="7">
                  <a:txBody>
                    <a:bodyPr/>
                    <a:lstStyle/>
                    <a:p>
                      <a:pPr>
                        <a:lnSpc>
                          <a:spcPct val="107000"/>
                        </a:lnSpc>
                        <a:spcAft>
                          <a:spcPts val="0"/>
                        </a:spcAft>
                      </a:pPr>
                      <a:r>
                        <a:rPr lang="es-ES" sz="1200" dirty="0">
                          <a:effectLst/>
                        </a:rPr>
                        <a:t>Regímenes y combinaciones </a:t>
                      </a:r>
                      <a:r>
                        <a:rPr lang="es-ES" sz="1200" dirty="0" err="1">
                          <a:effectLst/>
                        </a:rPr>
                        <a:t>pangenotípicos</a:t>
                      </a:r>
                      <a:r>
                        <a:rPr lang="es-ES" sz="1200" dirty="0">
                          <a:effectLst/>
                        </a:rPr>
                        <a:t> aprobados para otros genotipos del VHC</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743">
                <a:tc gridSpan="7">
                  <a:txBody>
                    <a:bodyPr/>
                    <a:lstStyle/>
                    <a:p>
                      <a:pPr algn="ctr">
                        <a:lnSpc>
                          <a:spcPct val="107000"/>
                        </a:lnSpc>
                        <a:spcAft>
                          <a:spcPts val="0"/>
                        </a:spcAft>
                      </a:pPr>
                      <a:r>
                        <a:rPr lang="es-ES" sz="1200">
                          <a:effectLst/>
                        </a:rPr>
                        <a:t>Combinaciones de medicamentos fijas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1485">
                <a:tc>
                  <a:txBody>
                    <a:bodyPr/>
                    <a:lstStyle/>
                    <a:p>
                      <a:pPr>
                        <a:lnSpc>
                          <a:spcPct val="107000"/>
                        </a:lnSpc>
                        <a:spcAft>
                          <a:spcPts val="0"/>
                        </a:spcAft>
                      </a:pPr>
                      <a:r>
                        <a:rPr lang="es-ES" sz="1200">
                          <a:effectLst/>
                        </a:rPr>
                        <a:t>Sofosbuvir/ledipasvir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a:effectLst/>
                        </a:rPr>
                        <a:t>HCV-5 12 semanas</a:t>
                      </a:r>
                    </a:p>
                    <a:p>
                      <a:pPr algn="ctr">
                        <a:lnSpc>
                          <a:spcPct val="107000"/>
                        </a:lnSpc>
                        <a:spcAft>
                          <a:spcPts val="0"/>
                        </a:spcAft>
                      </a:pPr>
                      <a:r>
                        <a:rPr lang="es-ES" sz="1200">
                          <a:effectLst/>
                        </a:rPr>
                        <a:t>HCV-6 12 semanas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gridSpan="3">
                  <a:txBody>
                    <a:bodyPr/>
                    <a:lstStyle/>
                    <a:p>
                      <a:pPr algn="ctr">
                        <a:lnSpc>
                          <a:spcPct val="107000"/>
                        </a:lnSpc>
                        <a:spcAft>
                          <a:spcPts val="0"/>
                        </a:spcAft>
                      </a:pPr>
                      <a:r>
                        <a:rPr lang="es-ES" sz="1200">
                          <a:effectLst/>
                        </a:rPr>
                        <a:t>HCV-5 12 semanas</a:t>
                      </a:r>
                    </a:p>
                    <a:p>
                      <a:pPr algn="ctr">
                        <a:lnSpc>
                          <a:spcPct val="107000"/>
                        </a:lnSpc>
                        <a:spcAft>
                          <a:spcPts val="0"/>
                        </a:spcAft>
                      </a:pPr>
                      <a:r>
                        <a:rPr lang="es-ES" sz="1200">
                          <a:effectLst/>
                        </a:rPr>
                        <a:t>HCV-6 12 semanas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r>
              <a:tr h="204172">
                <a:tc>
                  <a:txBody>
                    <a:bodyPr/>
                    <a:lstStyle/>
                    <a:p>
                      <a:pPr>
                        <a:lnSpc>
                          <a:spcPct val="107000"/>
                        </a:lnSpc>
                        <a:spcAft>
                          <a:spcPts val="0"/>
                        </a:spcAft>
                      </a:pPr>
                      <a:r>
                        <a:rPr lang="es-ES" sz="1200">
                          <a:effectLst/>
                        </a:rPr>
                        <a:t>Sofosbuvir/velpatasvir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pt-BR" sz="1200" dirty="0" smtClean="0">
                          <a:effectLst/>
                        </a:rPr>
                        <a:t>HCV-1 a HCV-6</a:t>
                      </a:r>
                      <a:r>
                        <a:rPr lang="pt-BR" sz="1200" baseline="0" dirty="0" smtClean="0">
                          <a:effectLst/>
                        </a:rPr>
                        <a:t> </a:t>
                      </a:r>
                      <a:r>
                        <a:rPr lang="pt-BR" sz="1200" dirty="0" smtClean="0">
                          <a:effectLst/>
                        </a:rPr>
                        <a:t> 12 semanas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gridSpan="3">
                  <a:txBody>
                    <a:bodyPr/>
                    <a:lstStyle/>
                    <a:p>
                      <a:pPr algn="ctr">
                        <a:lnSpc>
                          <a:spcPct val="107000"/>
                        </a:lnSpc>
                        <a:spcAft>
                          <a:spcPts val="0"/>
                        </a:spcAft>
                      </a:pPr>
                      <a:r>
                        <a:rPr lang="en-US" sz="1200" dirty="0">
                          <a:effectLst/>
                        </a:rPr>
                        <a:t>HCV-1 </a:t>
                      </a:r>
                      <a:r>
                        <a:rPr lang="en-US" sz="1200" dirty="0" smtClean="0">
                          <a:effectLst/>
                        </a:rPr>
                        <a:t>a</a:t>
                      </a:r>
                      <a:r>
                        <a:rPr lang="en-US" sz="1200" baseline="0" dirty="0" smtClean="0">
                          <a:effectLst/>
                        </a:rPr>
                        <a:t> </a:t>
                      </a:r>
                      <a:r>
                        <a:rPr lang="en-US" sz="1200" dirty="0" smtClean="0">
                          <a:effectLst/>
                        </a:rPr>
                        <a:t>HCV-6</a:t>
                      </a:r>
                      <a:r>
                        <a:rPr lang="en-US" sz="1200" dirty="0">
                          <a:effectLst/>
                        </a:rPr>
                        <a:t>: 12 </a:t>
                      </a:r>
                      <a:r>
                        <a:rPr lang="en-US" sz="1200" dirty="0" err="1">
                          <a:effectLst/>
                        </a:rPr>
                        <a:t>semanas</a:t>
                      </a:r>
                      <a:r>
                        <a:rPr lang="en-US" sz="1200" dirty="0">
                          <a:effectLst/>
                        </a:rPr>
                        <a:t> ± RBV</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r>
              <a:tr h="391485">
                <a:tc>
                  <a:txBody>
                    <a:bodyPr/>
                    <a:lstStyle/>
                    <a:p>
                      <a:pPr>
                        <a:lnSpc>
                          <a:spcPct val="107000"/>
                        </a:lnSpc>
                        <a:spcAft>
                          <a:spcPts val="0"/>
                        </a:spcAft>
                      </a:pPr>
                      <a:r>
                        <a:rPr lang="es-ES" sz="1200" dirty="0" err="1">
                          <a:effectLst/>
                        </a:rPr>
                        <a:t>Glecaprevir</a:t>
                      </a:r>
                      <a:r>
                        <a:rPr lang="es-ES" sz="1200" dirty="0">
                          <a:effectLst/>
                        </a:rPr>
                        <a:t>/</a:t>
                      </a:r>
                      <a:r>
                        <a:rPr lang="es-ES" sz="1200" dirty="0" err="1">
                          <a:effectLst/>
                        </a:rPr>
                        <a:t>pibrentasvir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gn="ctr">
                        <a:lnSpc>
                          <a:spcPct val="107000"/>
                        </a:lnSpc>
                        <a:spcAft>
                          <a:spcPts val="0"/>
                        </a:spcAft>
                      </a:pPr>
                      <a:r>
                        <a:rPr lang="es-ES" sz="1200" dirty="0" smtClean="0">
                          <a:effectLst/>
                        </a:rPr>
                        <a:t>HCV-1,2 </a:t>
                      </a:r>
                      <a:r>
                        <a:rPr lang="es-ES" sz="1200" dirty="0">
                          <a:effectLst/>
                        </a:rPr>
                        <a:t>,</a:t>
                      </a:r>
                      <a:r>
                        <a:rPr lang="es-ES" sz="1200" dirty="0" smtClean="0">
                          <a:effectLst/>
                        </a:rPr>
                        <a:t>4-6</a:t>
                      </a:r>
                      <a:r>
                        <a:rPr lang="es-ES" sz="1200" baseline="0" dirty="0" smtClean="0">
                          <a:effectLst/>
                        </a:rPr>
                        <a:t>  </a:t>
                      </a:r>
                      <a:r>
                        <a:rPr lang="es-ES" sz="1200" dirty="0" smtClean="0">
                          <a:effectLst/>
                        </a:rPr>
                        <a:t>8 semanas </a:t>
                      </a:r>
                    </a:p>
                    <a:p>
                      <a:pPr algn="ctr">
                        <a:lnSpc>
                          <a:spcPct val="107000"/>
                        </a:lnSpc>
                        <a:spcAft>
                          <a:spcPts val="0"/>
                        </a:spcAft>
                      </a:pPr>
                      <a:r>
                        <a:rPr lang="es-ES" sz="1200" dirty="0" smtClean="0">
                          <a:effectLst/>
                        </a:rPr>
                        <a:t>HCV-3 16 semanas </a:t>
                      </a:r>
                      <a:endParaRPr lang="es-ES" sz="1200" dirty="0">
                        <a:effectLst/>
                      </a:endParaRPr>
                    </a:p>
                  </a:txBody>
                  <a:tcPr marL="68586" marR="68586" marT="0" marB="0"/>
                </a:tc>
                <a:tc hMerge="1">
                  <a:txBody>
                    <a:bodyPr/>
                    <a:lstStyle/>
                    <a:p>
                      <a:endParaRPr lang="es-ES"/>
                    </a:p>
                  </a:txBody>
                  <a:tcPr/>
                </a:tc>
                <a:tc>
                  <a:txBody>
                    <a:bodyPr/>
                    <a:lstStyle/>
                    <a:p>
                      <a:pPr algn="ctr">
                        <a:lnSpc>
                          <a:spcPct val="107000"/>
                        </a:lnSpc>
                        <a:spcAft>
                          <a:spcPts val="0"/>
                        </a:spcAft>
                      </a:pPr>
                      <a:r>
                        <a:rPr lang="es-ES" sz="1200" dirty="0" smtClean="0">
                          <a:effectLst/>
                        </a:rPr>
                        <a:t>HCV-1,2 ,4-6 12 semanas</a:t>
                      </a:r>
                    </a:p>
                    <a:p>
                      <a:pPr marL="0" marR="0" lvl="0" indent="0" algn="ctr" defTabSz="914400" rtl="0" eaLnBrk="1" fontAlgn="auto" latinLnBrk="0" hangingPunct="1">
                        <a:lnSpc>
                          <a:spcPct val="107000"/>
                        </a:lnSpc>
                        <a:spcBef>
                          <a:spcPts val="0"/>
                        </a:spcBef>
                        <a:spcAft>
                          <a:spcPts val="0"/>
                        </a:spcAft>
                        <a:buClrTx/>
                        <a:buSzTx/>
                        <a:buFontTx/>
                        <a:buNone/>
                        <a:tabLst/>
                        <a:defRPr/>
                      </a:pPr>
                      <a:r>
                        <a:rPr lang="es-ES" sz="1200" dirty="0" smtClean="0">
                          <a:effectLst/>
                        </a:rPr>
                        <a:t>HCV-3</a:t>
                      </a:r>
                      <a:r>
                        <a:rPr lang="es-ES" sz="1200" baseline="0" dirty="0">
                          <a:effectLst/>
                          <a:latin typeface="Calibri" panose="020F0502020204030204" pitchFamily="34" charset="0"/>
                          <a:cs typeface="Times New Roman" panose="02020603050405020304" pitchFamily="18" charset="0"/>
                        </a:rPr>
                        <a:t> </a:t>
                      </a:r>
                      <a:r>
                        <a:rPr lang="es-ES" sz="1200" baseline="0" dirty="0" smtClean="0">
                          <a:effectLst/>
                          <a:latin typeface="Calibri" panose="020F0502020204030204" pitchFamily="34" charset="0"/>
                          <a:cs typeface="Times New Roman" panose="02020603050405020304" pitchFamily="18" charset="0"/>
                        </a:rPr>
                        <a:t> 16 semanas</a:t>
                      </a: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a:effectLst/>
                        </a:rPr>
                        <a:t>12 semanas HCV 1,2 ,4-6; 16 semanas, HCV-3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r>
              <a:tr h="391485">
                <a:tc>
                  <a:txBody>
                    <a:bodyPr/>
                    <a:lstStyle/>
                    <a:p>
                      <a:pPr>
                        <a:lnSpc>
                          <a:spcPct val="107000"/>
                        </a:lnSpc>
                        <a:spcAft>
                          <a:spcPts val="0"/>
                        </a:spcAft>
                      </a:pPr>
                      <a:r>
                        <a:rPr lang="es-ES" sz="1200">
                          <a:effectLst/>
                        </a:rPr>
                        <a:t>Voxilaprevir/sofosbuvir/</a:t>
                      </a:r>
                    </a:p>
                    <a:p>
                      <a:pPr>
                        <a:lnSpc>
                          <a:spcPct val="107000"/>
                        </a:lnSpc>
                        <a:spcAft>
                          <a:spcPts val="0"/>
                        </a:spcAft>
                      </a:pPr>
                      <a:r>
                        <a:rPr lang="es-ES" sz="1200">
                          <a:effectLst/>
                        </a:rPr>
                        <a:t>velpatasvir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gn="ctr">
                        <a:lnSpc>
                          <a:spcPct val="107000"/>
                        </a:lnSpc>
                        <a:spcAft>
                          <a:spcPts val="0"/>
                        </a:spcAft>
                      </a:pPr>
                      <a:r>
                        <a:rPr lang="es-ES" sz="1200" dirty="0" smtClean="0">
                          <a:effectLst/>
                        </a:rPr>
                        <a:t>HCV-1 a 6</a:t>
                      </a:r>
                      <a:r>
                        <a:rPr lang="es-ES" sz="1200" baseline="0" dirty="0">
                          <a:effectLst/>
                        </a:rPr>
                        <a:t> </a:t>
                      </a:r>
                      <a:r>
                        <a:rPr lang="es-ES" sz="1200" baseline="0" dirty="0" smtClean="0">
                          <a:effectLst/>
                        </a:rPr>
                        <a:t>  8 semanas</a:t>
                      </a:r>
                      <a:endParaRPr lang="es-ES" sz="1200" baseline="0" dirty="0">
                        <a:effectLst/>
                      </a:endParaRPr>
                    </a:p>
                  </a:txBody>
                  <a:tcPr marL="68586" marR="68586" marT="0" marB="0"/>
                </a:tc>
                <a:tc hMerge="1">
                  <a:txBody>
                    <a:bodyPr/>
                    <a:lstStyle/>
                    <a:p>
                      <a:endParaRPr lang="es-ES"/>
                    </a:p>
                  </a:txBody>
                  <a:tcPr/>
                </a:tc>
                <a:tc>
                  <a:txBody>
                    <a:bodyPr/>
                    <a:lstStyle/>
                    <a:p>
                      <a:pPr algn="ctr">
                        <a:lnSpc>
                          <a:spcPct val="107000"/>
                        </a:lnSpc>
                        <a:spcAft>
                          <a:spcPts val="0"/>
                        </a:spcAft>
                      </a:pPr>
                      <a:r>
                        <a:rPr lang="pt-BR" sz="1200" dirty="0" smtClean="0">
                          <a:effectLst/>
                          <a:latin typeface="Calibri" panose="020F0502020204030204" pitchFamily="34" charset="0"/>
                          <a:ea typeface="Calibri" panose="020F0502020204030204" pitchFamily="34" charset="0"/>
                          <a:cs typeface="Times New Roman" panose="02020603050405020304" pitchFamily="18" charset="0"/>
                        </a:rPr>
                        <a:t>HCV-1 a 6  12 semanas </a:t>
                      </a:r>
                    </a:p>
                    <a:p>
                      <a:pPr algn="ctr">
                        <a:lnSpc>
                          <a:spcPct val="107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2">
                  <a:txBody>
                    <a:bodyPr/>
                    <a:lstStyle/>
                    <a:p>
                      <a:pPr algn="ctr">
                        <a:lnSpc>
                          <a:spcPct val="107000"/>
                        </a:lnSpc>
                        <a:spcAft>
                          <a:spcPts val="0"/>
                        </a:spcAft>
                      </a:pPr>
                      <a:r>
                        <a:rPr lang="pt-BR" sz="1200" dirty="0" smtClean="0">
                          <a:effectLst/>
                          <a:latin typeface="Calibri" panose="020F0502020204030204" pitchFamily="34" charset="0"/>
                          <a:ea typeface="Calibri" panose="020F0502020204030204" pitchFamily="34" charset="0"/>
                          <a:cs typeface="Times New Roman" panose="02020603050405020304" pitchFamily="18" charset="0"/>
                        </a:rPr>
                        <a:t>HCV-1 a 6  </a:t>
                      </a:r>
                      <a:r>
                        <a:rPr lang="es-ES" sz="1200" dirty="0" smtClean="0">
                          <a:effectLst/>
                        </a:rPr>
                        <a:t>12 semanas</a:t>
                      </a:r>
                    </a:p>
                    <a:p>
                      <a:pPr algn="ctr">
                        <a:lnSpc>
                          <a:spcPct val="107000"/>
                        </a:lnSpc>
                        <a:spcAft>
                          <a:spcPts val="0"/>
                        </a:spcAft>
                      </a:pPr>
                      <a:r>
                        <a:rPr lang="es-ES" sz="1200" dirty="0" smtClean="0">
                          <a:effectLst/>
                        </a:rPr>
                        <a:t>HCV-3 </a:t>
                      </a:r>
                      <a:r>
                        <a:rPr lang="es-ES" sz="1200" baseline="0" dirty="0" smtClean="0">
                          <a:effectLst/>
                        </a:rPr>
                        <a:t>  considerar </a:t>
                      </a:r>
                      <a:r>
                        <a:rPr lang="es-ES" sz="1200" smtClean="0">
                          <a:effectLst/>
                        </a:rPr>
                        <a:t>8 semanas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a:txBody>
                    <a:bodyPr/>
                    <a:lstStyle/>
                    <a:p>
                      <a:pPr algn="ctr">
                        <a:lnSpc>
                          <a:spcPct val="107000"/>
                        </a:lnSpc>
                        <a:spcAft>
                          <a:spcPts val="0"/>
                        </a:spcAft>
                      </a:pPr>
                      <a:r>
                        <a:rPr lang="pt-BR" sz="1200" dirty="0" smtClean="0">
                          <a:effectLst/>
                          <a:latin typeface="Calibri" panose="020F0502020204030204" pitchFamily="34" charset="0"/>
                          <a:ea typeface="Calibri" panose="020F0502020204030204" pitchFamily="34" charset="0"/>
                          <a:cs typeface="Times New Roman" panose="02020603050405020304" pitchFamily="18" charset="0"/>
                        </a:rPr>
                        <a:t>HCV-1 a 6  12 semanas </a:t>
                      </a:r>
                    </a:p>
                  </a:txBody>
                  <a:tcPr marL="68586" marR="68586" marT="0" marB="0"/>
                </a:tc>
              </a:tr>
              <a:tr h="195743">
                <a:tc gridSpan="7">
                  <a:txBody>
                    <a:bodyPr/>
                    <a:lstStyle/>
                    <a:p>
                      <a:pPr algn="ctr">
                        <a:lnSpc>
                          <a:spcPct val="107000"/>
                        </a:lnSpc>
                        <a:spcAft>
                          <a:spcPts val="0"/>
                        </a:spcAft>
                      </a:pPr>
                      <a:r>
                        <a:rPr lang="es-ES" sz="1200" dirty="0">
                          <a:effectLst/>
                        </a:rPr>
                        <a:t>Combinaciones individuales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743">
                <a:tc>
                  <a:txBody>
                    <a:bodyPr/>
                    <a:lstStyle/>
                    <a:p>
                      <a:pPr>
                        <a:lnSpc>
                          <a:spcPct val="107000"/>
                        </a:lnSpc>
                        <a:spcAft>
                          <a:spcPts val="0"/>
                        </a:spcAft>
                      </a:pPr>
                      <a:r>
                        <a:rPr lang="es-ES" sz="1200">
                          <a:effectLst/>
                        </a:rPr>
                        <a:t>Sofosbuvir + ribavirina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a:effectLst/>
                        </a:rPr>
                        <a:t>HCV-2: 12 semanas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a:txBody>
                    <a:bodyPr/>
                    <a:lstStyle/>
                    <a:p>
                      <a:endParaRPr lang="es-ES" sz="1200" dirty="0">
                        <a:effectLst/>
                        <a:latin typeface="Calibri" panose="020F0502020204030204" pitchFamily="34" charset="0"/>
                        <a:cs typeface="Times New Roman" panose="02020603050405020304" pitchFamily="18" charset="0"/>
                      </a:endParaRPr>
                    </a:p>
                  </a:txBody>
                  <a:tcPr marL="68586" marR="68586" marT="0" marB="0"/>
                </a:tc>
                <a:tc gridSpan="2">
                  <a:txBody>
                    <a:bodyPr/>
                    <a:lstStyle/>
                    <a:p>
                      <a:endParaRPr lang="es-ES" sz="1200">
                        <a:effectLst/>
                        <a:latin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r h="195743">
                <a:tc>
                  <a:txBody>
                    <a:bodyPr/>
                    <a:lstStyle/>
                    <a:p>
                      <a:pPr>
                        <a:lnSpc>
                          <a:spcPct val="107000"/>
                        </a:lnSpc>
                        <a:spcAft>
                          <a:spcPts val="0"/>
                        </a:spcAft>
                      </a:pPr>
                      <a:r>
                        <a:rPr lang="es-ES" sz="1200">
                          <a:effectLst/>
                        </a:rPr>
                        <a:t>Sofosbuvir + daclatasvir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gridSpan="3">
                  <a:txBody>
                    <a:bodyPr/>
                    <a:lstStyle/>
                    <a:p>
                      <a:pPr algn="ctr">
                        <a:lnSpc>
                          <a:spcPct val="107000"/>
                        </a:lnSpc>
                        <a:spcAft>
                          <a:spcPts val="0"/>
                        </a:spcAft>
                      </a:pPr>
                      <a:r>
                        <a:rPr lang="es-ES" sz="1200" dirty="0">
                          <a:effectLst/>
                        </a:rPr>
                        <a:t>HCV-3: 12 semanas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c hMerge="1">
                  <a:txBody>
                    <a:bodyPr/>
                    <a:lstStyle/>
                    <a:p>
                      <a:endParaRPr lang="es-ES"/>
                    </a:p>
                  </a:txBody>
                  <a:tcPr/>
                </a:tc>
                <a:tc>
                  <a:txBody>
                    <a:bodyPr/>
                    <a:lstStyle/>
                    <a:p>
                      <a:endParaRPr lang="es-ES" sz="1200" dirty="0">
                        <a:effectLst/>
                        <a:latin typeface="Calibri" panose="020F0502020204030204" pitchFamily="34" charset="0"/>
                        <a:cs typeface="Times New Roman" panose="02020603050405020304" pitchFamily="18" charset="0"/>
                      </a:endParaRPr>
                    </a:p>
                  </a:txBody>
                  <a:tcPr marL="68586" marR="68586" marT="0" marB="0"/>
                </a:tc>
                <a:tc gridSpan="2">
                  <a:txBody>
                    <a:bodyPr/>
                    <a:lstStyle/>
                    <a:p>
                      <a:endParaRPr lang="es-ES" sz="1200" dirty="0">
                        <a:effectLst/>
                        <a:latin typeface="Calibri" panose="020F0502020204030204" pitchFamily="34" charset="0"/>
                        <a:cs typeface="Times New Roman" panose="02020603050405020304" pitchFamily="18" charset="0"/>
                      </a:endParaRPr>
                    </a:p>
                  </a:txBody>
                  <a:tcPr marL="68586" marR="68586" marT="0" marB="0"/>
                </a:tc>
                <a:tc hMerge="1">
                  <a:txBody>
                    <a:bodyPr/>
                    <a:lstStyle/>
                    <a:p>
                      <a:endParaRPr lang="es-ES"/>
                    </a:p>
                  </a:txBody>
                  <a:tcPr/>
                </a:tc>
              </a:tr>
            </a:tbl>
          </a:graphicData>
        </a:graphic>
      </p:graphicFrame>
      <p:sp>
        <p:nvSpPr>
          <p:cNvPr id="5" name="Rectángulo 4"/>
          <p:cNvSpPr/>
          <p:nvPr/>
        </p:nvSpPr>
        <p:spPr>
          <a:xfrm>
            <a:off x="3000375" y="6275388"/>
            <a:ext cx="6911975" cy="523875"/>
          </a:xfrm>
          <a:prstGeom prst="rect">
            <a:avLst/>
          </a:prstGeom>
        </p:spPr>
        <p:txBody>
          <a:bodyPr>
            <a:spAutoFit/>
          </a:bodyPr>
          <a:lstStyle/>
          <a:p>
            <a:pPr algn="r" eaLnBrk="1" hangingPunct="1">
              <a:defRPr/>
            </a:pPr>
            <a:r>
              <a:rPr lang="en-US" sz="1400" dirty="0">
                <a:solidFill>
                  <a:schemeClr val="bg1">
                    <a:lumMod val="50000"/>
                  </a:schemeClr>
                </a:solidFill>
              </a:rPr>
              <a:t>Spengler U. Direct antiviral agents (DAAs) - a new age in the treatment of hepatitis C virus infection. </a:t>
            </a:r>
            <a:r>
              <a:rPr lang="en-US" sz="1400" dirty="0" err="1">
                <a:solidFill>
                  <a:schemeClr val="bg1">
                    <a:lumMod val="50000"/>
                  </a:schemeClr>
                </a:solidFill>
              </a:rPr>
              <a:t>Pharmacol</a:t>
            </a:r>
            <a:r>
              <a:rPr lang="en-US" sz="1400" dirty="0">
                <a:solidFill>
                  <a:schemeClr val="bg1">
                    <a:lumMod val="50000"/>
                  </a:schemeClr>
                </a:solidFill>
              </a:rPr>
              <a:t> </a:t>
            </a:r>
            <a:r>
              <a:rPr lang="en-US" sz="1400" dirty="0" err="1">
                <a:solidFill>
                  <a:schemeClr val="bg1">
                    <a:lumMod val="50000"/>
                  </a:schemeClr>
                </a:solidFill>
              </a:rPr>
              <a:t>Ther</a:t>
            </a:r>
            <a:r>
              <a:rPr lang="en-US" sz="1400" dirty="0">
                <a:solidFill>
                  <a:schemeClr val="bg1">
                    <a:lumMod val="50000"/>
                  </a:schemeClr>
                </a:solidFill>
              </a:rPr>
              <a:t>. 2017 Oct 9</a:t>
            </a:r>
            <a:endParaRPr lang="es-ES" sz="1400" dirty="0">
              <a:solidFill>
                <a:schemeClr val="bg1">
                  <a:lumMod val="50000"/>
                </a:schemeClr>
              </a:solidFill>
            </a:endParaRPr>
          </a:p>
        </p:txBody>
      </p:sp>
    </p:spTree>
    <p:extLst>
      <p:ext uri="{BB962C8B-B14F-4D97-AF65-F5344CB8AC3E}">
        <p14:creationId xmlns:p14="http://schemas.microsoft.com/office/powerpoint/2010/main" val="2371487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quarter" idx="13"/>
          </p:nvPr>
        </p:nvSpPr>
        <p:spPr/>
        <p:txBody>
          <a:bodyPr/>
          <a:lstStyle/>
          <a:p>
            <a:r>
              <a:rPr lang="es-ES" altLang="es-ES" sz="1200" i="0" dirty="0" smtClean="0">
                <a:solidFill>
                  <a:srgbClr val="808080"/>
                </a:solidFill>
                <a:latin typeface="+mj-lt"/>
              </a:rPr>
              <a:t>http://www.hep-druginteractions.org</a:t>
            </a:r>
          </a:p>
          <a:p>
            <a:endParaRPr lang="es-ES" dirty="0"/>
          </a:p>
        </p:txBody>
      </p:sp>
      <p:sp>
        <p:nvSpPr>
          <p:cNvPr id="3" name="Título 2"/>
          <p:cNvSpPr>
            <a:spLocks noGrp="1"/>
          </p:cNvSpPr>
          <p:nvPr>
            <p:ph type="title"/>
          </p:nvPr>
        </p:nvSpPr>
        <p:spPr/>
        <p:txBody>
          <a:bodyPr/>
          <a:lstStyle/>
          <a:p>
            <a:r>
              <a:rPr lang="es-ES" dirty="0" smtClean="0"/>
              <a:t>Interacciones AAD</a:t>
            </a:r>
            <a:endParaRPr lang="es-ES" dirty="0"/>
          </a:p>
        </p:txBody>
      </p:sp>
      <p:pic>
        <p:nvPicPr>
          <p:cNvPr id="4" name="Imagen 3"/>
          <p:cNvPicPr>
            <a:picLocks noChangeAspect="1"/>
          </p:cNvPicPr>
          <p:nvPr/>
        </p:nvPicPr>
        <p:blipFill>
          <a:blip r:embed="rId2"/>
          <a:stretch>
            <a:fillRect/>
          </a:stretch>
        </p:blipFill>
        <p:spPr>
          <a:xfrm>
            <a:off x="3431704" y="980728"/>
            <a:ext cx="5378940" cy="4625601"/>
          </a:xfrm>
          <a:prstGeom prst="rect">
            <a:avLst/>
          </a:prstGeom>
        </p:spPr>
      </p:pic>
    </p:spTree>
    <p:extLst>
      <p:ext uri="{BB962C8B-B14F-4D97-AF65-F5344CB8AC3E}">
        <p14:creationId xmlns:p14="http://schemas.microsoft.com/office/powerpoint/2010/main" val="1138733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endParaRPr lang="es-ES"/>
          </a:p>
        </p:txBody>
      </p:sp>
      <p:sp>
        <p:nvSpPr>
          <p:cNvPr id="3" name="Título 2"/>
          <p:cNvSpPr>
            <a:spLocks noGrp="1"/>
          </p:cNvSpPr>
          <p:nvPr>
            <p:ph type="title"/>
          </p:nvPr>
        </p:nvSpPr>
        <p:spPr>
          <a:xfrm>
            <a:off x="609600" y="159904"/>
            <a:ext cx="10972800" cy="316768"/>
          </a:xfrm>
        </p:spPr>
        <p:txBody>
          <a:bodyPr/>
          <a:lstStyle/>
          <a:p>
            <a:r>
              <a:rPr lang="es-ES" sz="2800" dirty="0"/>
              <a:t>Interacciones de los </a:t>
            </a:r>
            <a:r>
              <a:rPr lang="es-ES" sz="2800" dirty="0" err="1"/>
              <a:t>AADs</a:t>
            </a:r>
            <a:endParaRPr lang="es-ES" sz="2800" dirty="0"/>
          </a:p>
        </p:txBody>
      </p:sp>
      <p:graphicFrame>
        <p:nvGraphicFramePr>
          <p:cNvPr id="4" name="Tabla 3"/>
          <p:cNvGraphicFramePr>
            <a:graphicFrameLocks noGrp="1"/>
          </p:cNvGraphicFramePr>
          <p:nvPr/>
        </p:nvGraphicFramePr>
        <p:xfrm>
          <a:off x="263352" y="476672"/>
          <a:ext cx="11521281" cy="5561025"/>
        </p:xfrm>
        <a:graphic>
          <a:graphicData uri="http://schemas.openxmlformats.org/drawingml/2006/table">
            <a:tbl>
              <a:tblPr firstRow="1" firstCol="1" bandRow="1">
                <a:tableStyleId>{5C22544A-7EE6-4342-B048-85BDC9FD1C3A}</a:tableStyleId>
              </a:tblPr>
              <a:tblGrid>
                <a:gridCol w="3666021"/>
                <a:gridCol w="916506"/>
                <a:gridCol w="988978"/>
                <a:gridCol w="988978"/>
                <a:gridCol w="988978"/>
                <a:gridCol w="988978"/>
                <a:gridCol w="988978"/>
                <a:gridCol w="988978"/>
                <a:gridCol w="1004886"/>
              </a:tblGrid>
              <a:tr h="331441">
                <a:tc>
                  <a:txBody>
                    <a:bodyPr/>
                    <a:lstStyle/>
                    <a:p>
                      <a:pPr>
                        <a:lnSpc>
                          <a:spcPct val="107000"/>
                        </a:lnSpc>
                        <a:spcAft>
                          <a:spcPts val="0"/>
                        </a:spcAft>
                      </a:pPr>
                      <a:r>
                        <a:rPr lang="es-ES_tradnl" sz="1100">
                          <a:effectLst/>
                        </a:rPr>
                        <a:t>Medicación concomitante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DCV</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PrOD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EBV/GRZ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GLE/PIB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SMV/SOF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LDV/SOF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SOF/VEL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SOF/VEL/</a:t>
                      </a:r>
                      <a:endParaRPr lang="es-ES" sz="1100">
                        <a:effectLst/>
                      </a:endParaRPr>
                    </a:p>
                    <a:p>
                      <a:pPr algn="ctr">
                        <a:lnSpc>
                          <a:spcPct val="107000"/>
                        </a:lnSpc>
                        <a:spcAft>
                          <a:spcPts val="0"/>
                        </a:spcAft>
                      </a:pPr>
                      <a:r>
                        <a:rPr lang="es-ES_tradnl" sz="1100">
                          <a:effectLst/>
                        </a:rPr>
                        <a:t>VOX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Antiácidos (Hidróxido aluminio y magnesio)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gridSpan="3">
                  <a:txBody>
                    <a:bodyPr/>
                    <a:lstStyle/>
                    <a:p>
                      <a:pPr algn="ctr">
                        <a:lnSpc>
                          <a:spcPct val="107000"/>
                        </a:lnSpc>
                        <a:spcAft>
                          <a:spcPts val="0"/>
                        </a:spcAft>
                      </a:pPr>
                      <a:r>
                        <a:rPr lang="es-ES_tradnl" sz="1100">
                          <a:effectLst/>
                        </a:rPr>
                        <a:t>Separar la toma 4 horas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hMerge="1">
                  <a:txBody>
                    <a:bodyPr/>
                    <a:lstStyle/>
                    <a:p>
                      <a:endParaRPr lang="es-ES"/>
                    </a:p>
                  </a:txBody>
                  <a:tcPr/>
                </a:tc>
                <a:tc hMerge="1">
                  <a:txBody>
                    <a:bodyPr/>
                    <a:lstStyle/>
                    <a:p>
                      <a:endParaRPr lang="es-ES"/>
                    </a:p>
                  </a:txBody>
                  <a:tcPr/>
                </a:tc>
              </a:tr>
              <a:tr h="331441">
                <a:tc>
                  <a:txBody>
                    <a:bodyPr/>
                    <a:lstStyle/>
                    <a:p>
                      <a:pPr>
                        <a:lnSpc>
                          <a:spcPct val="107000"/>
                        </a:lnSpc>
                        <a:spcAft>
                          <a:spcPts val="0"/>
                        </a:spcAft>
                      </a:pPr>
                      <a:r>
                        <a:rPr lang="es-ES_tradnl" sz="1100">
                          <a:effectLst/>
                        </a:rPr>
                        <a:t>Antagonista Recepetore-H2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gridSpan="3">
                  <a:txBody>
                    <a:bodyPr/>
                    <a:lstStyle/>
                    <a:p>
                      <a:pPr algn="ctr">
                        <a:lnSpc>
                          <a:spcPct val="107000"/>
                        </a:lnSpc>
                        <a:spcAft>
                          <a:spcPts val="0"/>
                        </a:spcAft>
                      </a:pPr>
                      <a:r>
                        <a:rPr lang="es-ES_tradnl" sz="1100">
                          <a:effectLst/>
                        </a:rPr>
                        <a:t>Dosis máxima equivalente a famotidina 40mg. </a:t>
                      </a:r>
                      <a:endParaRPr lang="es-ES" sz="1100">
                        <a:effectLst/>
                      </a:endParaRPr>
                    </a:p>
                    <a:p>
                      <a:pPr algn="ctr">
                        <a:lnSpc>
                          <a:spcPct val="107000"/>
                        </a:lnSpc>
                        <a:spcAft>
                          <a:spcPts val="0"/>
                        </a:spcAft>
                      </a:pPr>
                      <a:r>
                        <a:rPr lang="es-ES_tradnl" sz="1100">
                          <a:effectLst/>
                        </a:rPr>
                        <a:t>Administrar simultáneamente o 12 h después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hMerge="1">
                  <a:txBody>
                    <a:bodyPr/>
                    <a:lstStyle/>
                    <a:p>
                      <a:endParaRPr lang="es-ES"/>
                    </a:p>
                  </a:txBody>
                  <a:tcPr/>
                </a:tc>
                <a:tc hMerge="1">
                  <a:txBody>
                    <a:bodyPr/>
                    <a:lstStyle/>
                    <a:p>
                      <a:endParaRPr lang="es-ES"/>
                    </a:p>
                  </a:txBody>
                  <a:tcPr/>
                </a:tc>
              </a:tr>
              <a:tr h="161971">
                <a:tc>
                  <a:txBody>
                    <a:bodyPr/>
                    <a:lstStyle/>
                    <a:p>
                      <a:pPr>
                        <a:lnSpc>
                          <a:spcPct val="107000"/>
                        </a:lnSpc>
                        <a:spcAft>
                          <a:spcPts val="0"/>
                        </a:spcAft>
                      </a:pPr>
                      <a:r>
                        <a:rPr lang="es-ES_tradnl" sz="1100">
                          <a:effectLst/>
                        </a:rPr>
                        <a:t>IBP</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gridSpan="3">
                  <a:txBody>
                    <a:bodyPr/>
                    <a:lstStyle/>
                    <a:p>
                      <a:pPr algn="ctr">
                        <a:lnSpc>
                          <a:spcPct val="107000"/>
                        </a:lnSpc>
                        <a:spcAft>
                          <a:spcPts val="0"/>
                        </a:spcAft>
                      </a:pPr>
                      <a:r>
                        <a:rPr lang="es-ES_tradnl" sz="1100">
                          <a:effectLst/>
                        </a:rPr>
                        <a:t>Dosis máxima omeprazol 20 mg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hMerge="1">
                  <a:txBody>
                    <a:bodyPr/>
                    <a:lstStyle/>
                    <a:p>
                      <a:endParaRPr lang="es-ES"/>
                    </a:p>
                  </a:txBody>
                  <a:tcPr/>
                </a:tc>
                <a:tc hMerge="1">
                  <a:txBody>
                    <a:bodyPr/>
                    <a:lstStyle/>
                    <a:p>
                      <a:endParaRPr lang="es-ES"/>
                    </a:p>
                  </a:txBody>
                  <a:tcPr/>
                </a:tc>
              </a:tr>
              <a:tr h="161971">
                <a:tc>
                  <a:txBody>
                    <a:bodyPr/>
                    <a:lstStyle/>
                    <a:p>
                      <a:pPr>
                        <a:lnSpc>
                          <a:spcPct val="107000"/>
                        </a:lnSpc>
                        <a:spcAft>
                          <a:spcPts val="0"/>
                        </a:spcAft>
                      </a:pPr>
                      <a:r>
                        <a:rPr lang="es-ES_tradnl" sz="1100">
                          <a:effectLst/>
                        </a:rPr>
                        <a:t>Alfuzosina / tamsulosina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Anticonvulsivantes (excepto lamotrigina)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Antiretrovirales*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Antifúngicos (azoles)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Buprenorfina / naloxona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Inhibidores de la calcineurina  (tacrolimus, pimecrolimus)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Calcioantagonistas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Cisaprida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Ciclosporina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Amiodarona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Digoxina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gridSpan="4">
                  <a:txBody>
                    <a:bodyPr/>
                    <a:lstStyle/>
                    <a:p>
                      <a:pPr algn="ctr">
                        <a:lnSpc>
                          <a:spcPct val="107000"/>
                        </a:lnSpc>
                        <a:spcAft>
                          <a:spcPts val="0"/>
                        </a:spcAft>
                      </a:pPr>
                      <a:r>
                        <a:rPr lang="es-ES_tradnl" sz="1100">
                          <a:effectLst/>
                        </a:rPr>
                        <a:t>Precaución: aumente digoxinemia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hMerge="1">
                  <a:txBody>
                    <a:bodyPr/>
                    <a:lstStyle/>
                    <a:p>
                      <a:endParaRPr lang="es-ES"/>
                    </a:p>
                  </a:txBody>
                  <a:tcPr/>
                </a:tc>
                <a:tc hMerge="1">
                  <a:txBody>
                    <a:bodyPr/>
                    <a:lstStyle/>
                    <a:p>
                      <a:endParaRPr lang="es-ES"/>
                    </a:p>
                  </a:txBody>
                  <a:tcPr/>
                </a:tc>
                <a:tc hMerge="1">
                  <a:txBody>
                    <a:bodyPr/>
                    <a:lstStyle/>
                    <a:p>
                      <a:endParaRPr lang="es-ES"/>
                    </a:p>
                  </a:txBody>
                  <a:tcPr/>
                </a:tc>
              </a:tr>
              <a:tr h="161971">
                <a:tc>
                  <a:txBody>
                    <a:bodyPr/>
                    <a:lstStyle/>
                    <a:p>
                      <a:pPr>
                        <a:lnSpc>
                          <a:spcPct val="107000"/>
                        </a:lnSpc>
                        <a:spcAft>
                          <a:spcPts val="0"/>
                        </a:spcAft>
                      </a:pPr>
                      <a:r>
                        <a:rPr lang="es-ES_tradnl" sz="1100">
                          <a:effectLst/>
                        </a:rPr>
                        <a:t>Derivados ergotaminicos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Etinilestradiol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Furosemida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Gemfibrozilo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331441">
                <a:tc>
                  <a:txBody>
                    <a:bodyPr/>
                    <a:lstStyle/>
                    <a:p>
                      <a:pPr>
                        <a:lnSpc>
                          <a:spcPct val="107000"/>
                        </a:lnSpc>
                        <a:spcAft>
                          <a:spcPts val="0"/>
                        </a:spcAft>
                      </a:pPr>
                      <a:r>
                        <a:rPr lang="es-ES_tradnl" sz="1100">
                          <a:effectLst/>
                        </a:rPr>
                        <a:t>Glucocorticoides*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 </a:t>
                      </a:r>
                      <a:endParaRPr lang="es-ES" sz="1100">
                        <a:effectLst/>
                      </a:endParaRPr>
                    </a:p>
                    <a:p>
                      <a:pPr algn="ctr">
                        <a:lnSpc>
                          <a:spcPct val="107000"/>
                        </a:lnSpc>
                        <a:spcAft>
                          <a:spcPts val="0"/>
                        </a:spcAft>
                      </a:pPr>
                      <a:r>
                        <a:rPr lang="es-ES_tradnl" sz="1100">
                          <a:effectLst/>
                        </a:rPr>
                        <a:t>(CI, CN)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Hierba de San Juan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Estatinas (excepto pravastatina y flñuvastatina)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Limitar dosis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Macrólidos*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Inhibidores de fosfodiesterasa-5*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Pimozide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Rifampicina, rifabutina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Salmeterol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r>
              <a:tr h="161971">
                <a:tc>
                  <a:txBody>
                    <a:bodyPr/>
                    <a:lstStyle/>
                    <a:p>
                      <a:pPr>
                        <a:lnSpc>
                          <a:spcPct val="107000"/>
                        </a:lnSpc>
                        <a:spcAft>
                          <a:spcPts val="0"/>
                        </a:spcAft>
                      </a:pPr>
                      <a:r>
                        <a:rPr lang="es-ES_tradnl" sz="1100">
                          <a:effectLst/>
                        </a:rPr>
                        <a:t>Sedatntes*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a:effectLst/>
                        <a:latin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pPr algn="ctr">
                        <a:lnSpc>
                          <a:spcPct val="107000"/>
                        </a:lnSpc>
                        <a:spcAft>
                          <a:spcPts val="0"/>
                        </a:spcAft>
                      </a:pPr>
                      <a:r>
                        <a:rPr lang="es-ES_tradnl"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5971" marR="45971" marT="0" marB="0"/>
                </a:tc>
                <a:tc>
                  <a:txBody>
                    <a:bodyPr/>
                    <a:lstStyle/>
                    <a:p>
                      <a:endParaRPr lang="es-ES" sz="1100" dirty="0">
                        <a:effectLst/>
                        <a:latin typeface="Calibri" panose="020F0502020204030204" pitchFamily="34" charset="0"/>
                        <a:cs typeface="Times New Roman" panose="02020603050405020304" pitchFamily="18" charset="0"/>
                      </a:endParaRPr>
                    </a:p>
                  </a:txBody>
                  <a:tcPr marL="45971" marR="45971" marT="0" marB="0"/>
                </a:tc>
              </a:tr>
            </a:tbl>
          </a:graphicData>
        </a:graphic>
      </p:graphicFrame>
      <p:sp>
        <p:nvSpPr>
          <p:cNvPr id="5" name="Rectángulo 4"/>
          <p:cNvSpPr/>
          <p:nvPr/>
        </p:nvSpPr>
        <p:spPr>
          <a:xfrm>
            <a:off x="263351" y="5956410"/>
            <a:ext cx="11521281" cy="289951"/>
          </a:xfrm>
          <a:prstGeom prst="rect">
            <a:avLst/>
          </a:prstGeom>
        </p:spPr>
        <p:txBody>
          <a:bodyPr wrap="square">
            <a:spAutoFit/>
          </a:bodyPr>
          <a:lstStyle/>
          <a:p>
            <a:pPr>
              <a:lnSpc>
                <a:spcPct val="107000"/>
              </a:lnSpc>
              <a:spcAft>
                <a:spcPts val="800"/>
              </a:spcAft>
            </a:pPr>
            <a:r>
              <a:rPr lang="es-ES_tradnl" sz="1200" i="1" dirty="0">
                <a:latin typeface="Calibri" panose="020F0502020204030204" pitchFamily="34" charset="0"/>
                <a:ea typeface="Calibri" panose="020F0502020204030204" pitchFamily="34" charset="0"/>
                <a:cs typeface="Times New Roman" panose="02020603050405020304" pitchFamily="18" charset="0"/>
              </a:rPr>
              <a:t>* Algunas interacciones medicamentosas no son específicas de la clase. Consultar la información de prescripción del producto para medicamentos específicos dentro de una clase.</a:t>
            </a:r>
            <a:endParaRPr lang="es-ES"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850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Interacciones </a:t>
            </a:r>
            <a:r>
              <a:rPr lang="es-ES" dirty="0"/>
              <a:t>de los </a:t>
            </a:r>
            <a:r>
              <a:rPr lang="es-ES" dirty="0" err="1" smtClean="0"/>
              <a:t>AADs</a:t>
            </a:r>
            <a:endParaRPr lang="es-ES" dirty="0"/>
          </a:p>
        </p:txBody>
      </p:sp>
      <p:sp>
        <p:nvSpPr>
          <p:cNvPr id="4" name="Marcador de contenido 3"/>
          <p:cNvSpPr>
            <a:spLocks noGrp="1"/>
          </p:cNvSpPr>
          <p:nvPr>
            <p:ph idx="1"/>
          </p:nvPr>
        </p:nvSpPr>
        <p:spPr/>
        <p:txBody>
          <a:bodyPr anchor="ctr"/>
          <a:lstStyle/>
          <a:p>
            <a:r>
              <a:rPr lang="es-ES" dirty="0" smtClean="0"/>
              <a:t>Hierba </a:t>
            </a:r>
            <a:r>
              <a:rPr lang="es-ES" dirty="0"/>
              <a:t>de San </a:t>
            </a:r>
            <a:r>
              <a:rPr lang="es-ES" dirty="0" smtClean="0"/>
              <a:t>Juan.</a:t>
            </a:r>
            <a:endParaRPr lang="es-ES" dirty="0"/>
          </a:p>
          <a:p>
            <a:r>
              <a:rPr lang="es-ES" dirty="0" smtClean="0"/>
              <a:t>Antibióticos: </a:t>
            </a:r>
            <a:r>
              <a:rPr lang="es-ES" dirty="0" err="1" smtClean="0"/>
              <a:t>rifampicina</a:t>
            </a:r>
            <a:r>
              <a:rPr lang="es-ES" dirty="0" smtClean="0"/>
              <a:t>, </a:t>
            </a:r>
            <a:r>
              <a:rPr lang="es-ES" dirty="0" err="1" smtClean="0"/>
              <a:t>rifapentina</a:t>
            </a:r>
            <a:r>
              <a:rPr lang="es-ES" dirty="0" smtClean="0"/>
              <a:t>.</a:t>
            </a:r>
          </a:p>
          <a:p>
            <a:r>
              <a:rPr lang="es-ES" dirty="0" err="1" smtClean="0"/>
              <a:t>Rosuvastatina</a:t>
            </a:r>
            <a:r>
              <a:rPr lang="es-ES" dirty="0" smtClean="0"/>
              <a:t> (dosis &gt; 10 mg/día).</a:t>
            </a:r>
          </a:p>
          <a:p>
            <a:r>
              <a:rPr lang="es-ES" dirty="0" smtClean="0"/>
              <a:t>Antivirales contra el VIH: </a:t>
            </a:r>
            <a:r>
              <a:rPr lang="es-ES" dirty="0" err="1" smtClean="0"/>
              <a:t>efavirenz</a:t>
            </a:r>
            <a:r>
              <a:rPr lang="es-ES" dirty="0" smtClean="0"/>
              <a:t>.</a:t>
            </a:r>
          </a:p>
          <a:p>
            <a:r>
              <a:rPr lang="es-ES" dirty="0" smtClean="0"/>
              <a:t>Precaución con IBP: No administración concomitante, administrar con alimentos 4 horas antes del IBP (a dosis máximas similares a omeprazol 20 mg). Los antagonistas de los receptores H2 se pueden administrar simultáneamente.</a:t>
            </a:r>
            <a:endParaRPr lang="es-ES" dirty="0"/>
          </a:p>
        </p:txBody>
      </p:sp>
      <p:sp>
        <p:nvSpPr>
          <p:cNvPr id="5" name="Marcador de texto 4"/>
          <p:cNvSpPr>
            <a:spLocks noGrp="1"/>
          </p:cNvSpPr>
          <p:nvPr>
            <p:ph type="body" sz="quarter" idx="10"/>
          </p:nvPr>
        </p:nvSpPr>
        <p:spPr/>
        <p:txBody>
          <a:bodyPr/>
          <a:lstStyle/>
          <a:p>
            <a:r>
              <a:rPr lang="es-ES" dirty="0"/>
              <a:t>http://www.hep-druginteractions.org/interactions.aspx </a:t>
            </a:r>
          </a:p>
          <a:p>
            <a:endParaRPr lang="es-ES" dirty="0"/>
          </a:p>
        </p:txBody>
      </p:sp>
      <p:sp>
        <p:nvSpPr>
          <p:cNvPr id="6" name="Rectángulo 5"/>
          <p:cNvSpPr/>
          <p:nvPr/>
        </p:nvSpPr>
        <p:spPr>
          <a:xfrm>
            <a:off x="551384" y="980728"/>
            <a:ext cx="3520323"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r>
              <a:rPr lang="es-ES" sz="2800" dirty="0" err="1" smtClean="0">
                <a:solidFill>
                  <a:srgbClr val="C5000B"/>
                </a:solidFill>
                <a:latin typeface="+mn-lt"/>
              </a:rPr>
              <a:t>Sofosbuvir</a:t>
            </a:r>
            <a:r>
              <a:rPr lang="es-ES" sz="2800" dirty="0" smtClean="0">
                <a:solidFill>
                  <a:srgbClr val="C5000B"/>
                </a:solidFill>
                <a:latin typeface="+mn-lt"/>
              </a:rPr>
              <a:t>/</a:t>
            </a:r>
            <a:r>
              <a:rPr lang="es-ES" sz="2800" dirty="0" err="1" smtClean="0">
                <a:solidFill>
                  <a:srgbClr val="C5000B"/>
                </a:solidFill>
                <a:latin typeface="+mn-lt"/>
              </a:rPr>
              <a:t>velpatasvir</a:t>
            </a:r>
            <a:r>
              <a:rPr lang="es-ES" sz="2800" dirty="0" smtClean="0">
                <a:solidFill>
                  <a:srgbClr val="C5000B"/>
                </a:solidFill>
                <a:latin typeface="+mn-lt"/>
              </a:rPr>
              <a:t>:</a:t>
            </a:r>
            <a:endParaRPr lang="es-ES" sz="2800" dirty="0">
              <a:solidFill>
                <a:srgbClr val="C5000B"/>
              </a:solidFill>
              <a:latin typeface="+mn-lt"/>
            </a:endParaRPr>
          </a:p>
        </p:txBody>
      </p:sp>
    </p:spTree>
    <p:extLst>
      <p:ext uri="{BB962C8B-B14F-4D97-AF65-F5344CB8AC3E}">
        <p14:creationId xmlns:p14="http://schemas.microsoft.com/office/powerpoint/2010/main" val="219512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nchor="ctr"/>
          <a:lstStyle/>
          <a:p>
            <a:r>
              <a:rPr lang="es-ES" dirty="0" smtClean="0"/>
              <a:t>El diagnóstico </a:t>
            </a:r>
            <a:r>
              <a:rPr lang="es-ES" dirty="0"/>
              <a:t>más probable es de una esteatosis </a:t>
            </a:r>
            <a:r>
              <a:rPr lang="es-ES" dirty="0" smtClean="0"/>
              <a:t>hepática y recomendaría reducir el peso y </a:t>
            </a:r>
            <a:r>
              <a:rPr lang="es-ES" dirty="0"/>
              <a:t>repetir </a:t>
            </a:r>
            <a:r>
              <a:rPr lang="es-ES" dirty="0" smtClean="0"/>
              <a:t>la analítica </a:t>
            </a:r>
            <a:r>
              <a:rPr lang="es-ES" dirty="0"/>
              <a:t>en 6 </a:t>
            </a:r>
            <a:r>
              <a:rPr lang="es-ES" dirty="0" smtClean="0"/>
              <a:t>meses.</a:t>
            </a:r>
            <a:endParaRPr lang="es-ES" dirty="0"/>
          </a:p>
          <a:p>
            <a:r>
              <a:rPr lang="es-ES" dirty="0"/>
              <a:t>En cualquier adulto con elevación de transaminasas confirmada, debe descartarse </a:t>
            </a:r>
            <a:r>
              <a:rPr lang="es-ES" dirty="0" smtClean="0"/>
              <a:t>una </a:t>
            </a:r>
            <a:r>
              <a:rPr lang="es-ES" dirty="0"/>
              <a:t>infección </a:t>
            </a:r>
            <a:r>
              <a:rPr lang="es-ES" dirty="0" smtClean="0"/>
              <a:t>crónica </a:t>
            </a:r>
            <a:r>
              <a:rPr lang="es-ES" dirty="0"/>
              <a:t>por hepatitis C y/o </a:t>
            </a:r>
            <a:r>
              <a:rPr lang="es-ES" dirty="0" smtClean="0"/>
              <a:t>B.</a:t>
            </a:r>
            <a:endParaRPr lang="es-ES" dirty="0"/>
          </a:p>
          <a:p>
            <a:r>
              <a:rPr lang="es-ES" dirty="0" smtClean="0"/>
              <a:t>Solo estarían indicada la serología VHB y/o VHC si existen antecedentes </a:t>
            </a:r>
            <a:r>
              <a:rPr lang="es-ES" dirty="0"/>
              <a:t>de exposición o prácticas de </a:t>
            </a:r>
            <a:r>
              <a:rPr lang="es-ES" dirty="0" smtClean="0"/>
              <a:t>riesgo.</a:t>
            </a:r>
          </a:p>
          <a:p>
            <a:r>
              <a:rPr lang="es-ES" dirty="0" smtClean="0"/>
              <a:t>Solicitaría en ese momento ecografía abdominal, pues por los antecedentes es  </a:t>
            </a:r>
            <a:r>
              <a:rPr lang="es-ES" dirty="0"/>
              <a:t>poco probable la etiología infecciosa </a:t>
            </a:r>
            <a:r>
              <a:rPr lang="es-ES" dirty="0" smtClean="0"/>
              <a:t> de la </a:t>
            </a:r>
            <a:r>
              <a:rPr lang="es-ES" dirty="0" err="1" smtClean="0"/>
              <a:t>hipertransaminasemia</a:t>
            </a:r>
            <a:r>
              <a:rPr lang="es-ES" dirty="0" smtClean="0"/>
              <a:t>.</a:t>
            </a:r>
            <a:endParaRPr lang="es-ES" dirty="0"/>
          </a:p>
        </p:txBody>
      </p:sp>
      <p:sp>
        <p:nvSpPr>
          <p:cNvPr id="7" name="Marcador de texto 6"/>
          <p:cNvSpPr>
            <a:spLocks noGrp="1"/>
          </p:cNvSpPr>
          <p:nvPr>
            <p:ph type="body" idx="10"/>
          </p:nvPr>
        </p:nvSpPr>
        <p:spPr/>
        <p:txBody>
          <a:bodyPr/>
          <a:lstStyle/>
          <a:p>
            <a:r>
              <a:rPr lang="es-ES" dirty="0" smtClean="0"/>
              <a:t>¿Qué </a:t>
            </a:r>
            <a:r>
              <a:rPr lang="es-ES" dirty="0"/>
              <a:t>actuación le parece más adecuada en este </a:t>
            </a:r>
            <a:r>
              <a:rPr lang="es-ES" dirty="0" smtClean="0"/>
              <a:t>momento?</a:t>
            </a:r>
            <a:endParaRPr lang="es-ES" dirty="0"/>
          </a:p>
        </p:txBody>
      </p:sp>
      <p:sp>
        <p:nvSpPr>
          <p:cNvPr id="9" name="Marcador de texto 8"/>
          <p:cNvSpPr>
            <a:spLocks noGrp="1"/>
          </p:cNvSpPr>
          <p:nvPr>
            <p:ph type="body" sz="quarter" idx="11"/>
          </p:nvPr>
        </p:nvSpPr>
        <p:spPr/>
        <p:txBody>
          <a:bodyPr/>
          <a:lstStyle/>
          <a:p>
            <a:endParaRPr lang="es-ES"/>
          </a:p>
        </p:txBody>
      </p:sp>
      <p:sp>
        <p:nvSpPr>
          <p:cNvPr id="5" name="Título 4"/>
          <p:cNvSpPr>
            <a:spLocks noGrp="1"/>
          </p:cNvSpPr>
          <p:nvPr>
            <p:ph type="title"/>
          </p:nvPr>
        </p:nvSpPr>
        <p:spPr/>
        <p:txBody>
          <a:bodyPr/>
          <a:lstStyle/>
          <a:p>
            <a:r>
              <a:rPr lang="es-ES" dirty="0" smtClean="0"/>
              <a:t>Pregunta 1</a:t>
            </a:r>
            <a:endParaRPr lang="es-ES" dirty="0"/>
          </a:p>
        </p:txBody>
      </p:sp>
    </p:spTree>
    <p:extLst>
      <p:ext uri="{BB962C8B-B14F-4D97-AF65-F5344CB8AC3E}">
        <p14:creationId xmlns:p14="http://schemas.microsoft.com/office/powerpoint/2010/main" val="21840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7176120" y="5517232"/>
            <a:ext cx="5386917" cy="906115"/>
          </a:xfrm>
        </p:spPr>
        <p:txBody>
          <a:bodyPr/>
          <a:lstStyle/>
          <a:p>
            <a:r>
              <a:rPr lang="es-ES" sz="1200" b="0" dirty="0">
                <a:solidFill>
                  <a:srgbClr val="808080"/>
                </a:solidFill>
              </a:rPr>
              <a:t>http://www.hep-druginteractions.org/interactions.aspx </a:t>
            </a:r>
          </a:p>
          <a:p>
            <a:endParaRPr lang="es-ES" dirty="0"/>
          </a:p>
        </p:txBody>
      </p:sp>
      <p:sp>
        <p:nvSpPr>
          <p:cNvPr id="4" name="Marcador de contenido 3"/>
          <p:cNvSpPr>
            <a:spLocks noGrp="1"/>
          </p:cNvSpPr>
          <p:nvPr>
            <p:ph idx="11"/>
          </p:nvPr>
        </p:nvSpPr>
        <p:spPr>
          <a:xfrm>
            <a:off x="-384720" y="1814835"/>
            <a:ext cx="6000032" cy="3774405"/>
          </a:xfrm>
        </p:spPr>
        <p:txBody>
          <a:bodyPr anchor="ctr">
            <a:noAutofit/>
          </a:bodyPr>
          <a:lstStyle/>
          <a:p>
            <a:pPr lvl="1">
              <a:spcBef>
                <a:spcPts val="0"/>
              </a:spcBef>
              <a:buBlip>
                <a:blip r:embed="rId2"/>
              </a:buBlip>
            </a:pPr>
            <a:r>
              <a:rPr lang="es-ES" altLang="es-ES" dirty="0">
                <a:solidFill>
                  <a:srgbClr val="004586"/>
                </a:solidFill>
              </a:rPr>
              <a:t>Alfonsina, </a:t>
            </a:r>
            <a:r>
              <a:rPr lang="es-ES" altLang="es-ES" dirty="0" err="1" smtClean="0">
                <a:solidFill>
                  <a:srgbClr val="004586"/>
                </a:solidFill>
              </a:rPr>
              <a:t>amiodarona</a:t>
            </a:r>
            <a:r>
              <a:rPr lang="es-ES" altLang="es-ES" dirty="0" smtClean="0">
                <a:solidFill>
                  <a:srgbClr val="004586"/>
                </a:solidFill>
              </a:rPr>
              <a:t>.                                                       </a:t>
            </a:r>
            <a:endParaRPr lang="es-ES" altLang="es-ES" dirty="0">
              <a:solidFill>
                <a:srgbClr val="004586"/>
              </a:solidFill>
            </a:endParaRPr>
          </a:p>
          <a:p>
            <a:pPr lvl="1">
              <a:spcBef>
                <a:spcPts val="0"/>
              </a:spcBef>
              <a:buBlip>
                <a:blip r:embed="rId2"/>
              </a:buBlip>
            </a:pPr>
            <a:r>
              <a:rPr lang="es-ES" altLang="es-ES" dirty="0">
                <a:solidFill>
                  <a:srgbClr val="C5000B"/>
                </a:solidFill>
              </a:rPr>
              <a:t>Antihistamínicos</a:t>
            </a:r>
            <a:r>
              <a:rPr lang="es-ES" altLang="es-ES" b="1" dirty="0">
                <a:solidFill>
                  <a:srgbClr val="004586"/>
                </a:solidFill>
              </a:rPr>
              <a:t>:</a:t>
            </a:r>
            <a:r>
              <a:rPr lang="es-ES" altLang="es-ES" dirty="0">
                <a:solidFill>
                  <a:srgbClr val="004586"/>
                </a:solidFill>
              </a:rPr>
              <a:t> </a:t>
            </a:r>
            <a:r>
              <a:rPr lang="es-ES" altLang="es-ES" dirty="0" err="1">
                <a:solidFill>
                  <a:srgbClr val="004586"/>
                </a:solidFill>
              </a:rPr>
              <a:t>astemizol</a:t>
            </a:r>
            <a:r>
              <a:rPr lang="es-ES" altLang="es-ES" dirty="0">
                <a:solidFill>
                  <a:srgbClr val="004586"/>
                </a:solidFill>
              </a:rPr>
              <a:t>, </a:t>
            </a:r>
            <a:r>
              <a:rPr lang="es-ES" altLang="es-ES" dirty="0" err="1" smtClean="0">
                <a:solidFill>
                  <a:srgbClr val="004586"/>
                </a:solidFill>
              </a:rPr>
              <a:t>terfenadina</a:t>
            </a:r>
            <a:r>
              <a:rPr lang="es-ES" altLang="es-ES" dirty="0" smtClean="0">
                <a:solidFill>
                  <a:srgbClr val="004586"/>
                </a:solidFill>
              </a:rPr>
              <a:t>.</a:t>
            </a:r>
            <a:endParaRPr lang="es-ES" altLang="es-ES" dirty="0">
              <a:solidFill>
                <a:srgbClr val="004586"/>
              </a:solidFill>
            </a:endParaRPr>
          </a:p>
          <a:p>
            <a:pPr lvl="1">
              <a:spcBef>
                <a:spcPts val="0"/>
              </a:spcBef>
              <a:buBlip>
                <a:blip r:embed="rId2"/>
              </a:buBlip>
            </a:pPr>
            <a:r>
              <a:rPr lang="es-ES" altLang="es-ES" dirty="0" err="1">
                <a:solidFill>
                  <a:srgbClr val="004586"/>
                </a:solidFill>
              </a:rPr>
              <a:t>Hipolipemiantes</a:t>
            </a:r>
            <a:r>
              <a:rPr lang="es-ES" altLang="es-ES" b="1" dirty="0">
                <a:solidFill>
                  <a:srgbClr val="004586"/>
                </a:solidFill>
              </a:rPr>
              <a:t>: </a:t>
            </a:r>
            <a:r>
              <a:rPr lang="es-ES" altLang="es-ES" dirty="0" err="1" smtClean="0">
                <a:solidFill>
                  <a:srgbClr val="004586"/>
                </a:solidFill>
              </a:rPr>
              <a:t>atorvastatina</a:t>
            </a:r>
            <a:r>
              <a:rPr lang="es-ES" altLang="es-ES" dirty="0">
                <a:solidFill>
                  <a:srgbClr val="004586"/>
                </a:solidFill>
              </a:rPr>
              <a:t>, </a:t>
            </a:r>
            <a:r>
              <a:rPr lang="es-ES" altLang="es-ES" dirty="0" err="1">
                <a:solidFill>
                  <a:srgbClr val="004586"/>
                </a:solidFill>
              </a:rPr>
              <a:t>lovastatina</a:t>
            </a:r>
            <a:r>
              <a:rPr lang="es-ES" altLang="es-ES" dirty="0">
                <a:solidFill>
                  <a:srgbClr val="004586"/>
                </a:solidFill>
              </a:rPr>
              <a:t>,  simvastatina, </a:t>
            </a:r>
            <a:r>
              <a:rPr lang="es-ES" altLang="es-ES" dirty="0" err="1" smtClean="0">
                <a:solidFill>
                  <a:srgbClr val="004586"/>
                </a:solidFill>
              </a:rPr>
              <a:t>gemfibrozilo</a:t>
            </a:r>
            <a:r>
              <a:rPr lang="es-ES" altLang="es-ES" dirty="0" smtClean="0">
                <a:solidFill>
                  <a:srgbClr val="004586"/>
                </a:solidFill>
              </a:rPr>
              <a:t>.</a:t>
            </a:r>
            <a:endParaRPr lang="es-ES" altLang="es-ES" dirty="0">
              <a:solidFill>
                <a:srgbClr val="004586"/>
              </a:solidFill>
            </a:endParaRPr>
          </a:p>
          <a:p>
            <a:pPr lvl="1">
              <a:spcBef>
                <a:spcPts val="0"/>
              </a:spcBef>
              <a:buBlip>
                <a:blip r:embed="rId2"/>
              </a:buBlip>
            </a:pPr>
            <a:r>
              <a:rPr lang="es-ES" altLang="es-ES" dirty="0" err="1">
                <a:solidFill>
                  <a:srgbClr val="004586"/>
                </a:solidFill>
              </a:rPr>
              <a:t>Anticonvulsionantes</a:t>
            </a:r>
            <a:r>
              <a:rPr lang="es-ES" altLang="es-ES" dirty="0">
                <a:solidFill>
                  <a:srgbClr val="004586"/>
                </a:solidFill>
              </a:rPr>
              <a:t>:  </a:t>
            </a:r>
            <a:r>
              <a:rPr lang="es-ES" altLang="es-ES" dirty="0" err="1" smtClean="0">
                <a:solidFill>
                  <a:srgbClr val="004586"/>
                </a:solidFill>
              </a:rPr>
              <a:t>carbamazepina</a:t>
            </a:r>
            <a:r>
              <a:rPr lang="es-ES" altLang="es-ES" dirty="0">
                <a:solidFill>
                  <a:srgbClr val="004586"/>
                </a:solidFill>
              </a:rPr>
              <a:t>, </a:t>
            </a:r>
            <a:r>
              <a:rPr lang="es-ES" altLang="es-ES" dirty="0" err="1">
                <a:solidFill>
                  <a:srgbClr val="004586"/>
                </a:solidFill>
              </a:rPr>
              <a:t>fenitoína</a:t>
            </a:r>
            <a:r>
              <a:rPr lang="es-ES" altLang="es-ES" dirty="0">
                <a:solidFill>
                  <a:srgbClr val="004586"/>
                </a:solidFill>
              </a:rPr>
              <a:t>, </a:t>
            </a:r>
            <a:r>
              <a:rPr lang="es-ES" altLang="es-ES" dirty="0" smtClean="0">
                <a:solidFill>
                  <a:srgbClr val="004586"/>
                </a:solidFill>
              </a:rPr>
              <a:t>fenobarbital.</a:t>
            </a:r>
            <a:endParaRPr lang="es-ES" altLang="es-ES" dirty="0">
              <a:solidFill>
                <a:srgbClr val="004586"/>
              </a:solidFill>
            </a:endParaRPr>
          </a:p>
          <a:p>
            <a:pPr lvl="1">
              <a:spcBef>
                <a:spcPts val="0"/>
              </a:spcBef>
              <a:buBlip>
                <a:blip r:embed="rId2"/>
              </a:buBlip>
            </a:pPr>
            <a:r>
              <a:rPr lang="es-ES" altLang="es-ES" dirty="0" err="1" smtClean="0">
                <a:solidFill>
                  <a:srgbClr val="004586"/>
                </a:solidFill>
              </a:rPr>
              <a:t>Cisaprida</a:t>
            </a:r>
            <a:r>
              <a:rPr lang="es-ES" altLang="es-ES" dirty="0" smtClean="0">
                <a:solidFill>
                  <a:srgbClr val="004586"/>
                </a:solidFill>
              </a:rPr>
              <a:t>.</a:t>
            </a:r>
            <a:endParaRPr lang="es-ES" altLang="es-ES" dirty="0">
              <a:solidFill>
                <a:srgbClr val="004586"/>
              </a:solidFill>
            </a:endParaRPr>
          </a:p>
          <a:p>
            <a:pPr lvl="1">
              <a:spcBef>
                <a:spcPts val="0"/>
              </a:spcBef>
              <a:buBlip>
                <a:blip r:embed="rId2"/>
              </a:buBlip>
            </a:pPr>
            <a:r>
              <a:rPr lang="es-ES" altLang="es-ES" dirty="0" err="1">
                <a:solidFill>
                  <a:srgbClr val="C5000B"/>
                </a:solidFill>
              </a:rPr>
              <a:t>Antibioticos</a:t>
            </a:r>
            <a:r>
              <a:rPr lang="es-ES" altLang="es-ES" b="1" dirty="0">
                <a:solidFill>
                  <a:srgbClr val="004586"/>
                </a:solidFill>
              </a:rPr>
              <a:t>: </a:t>
            </a:r>
            <a:r>
              <a:rPr lang="es-ES" altLang="es-ES" dirty="0" err="1">
                <a:solidFill>
                  <a:srgbClr val="004586"/>
                </a:solidFill>
              </a:rPr>
              <a:t>c</a:t>
            </a:r>
            <a:r>
              <a:rPr lang="es-ES" altLang="es-ES" dirty="0" err="1" smtClean="0">
                <a:solidFill>
                  <a:srgbClr val="004586"/>
                </a:solidFill>
              </a:rPr>
              <a:t>laritromicina</a:t>
            </a:r>
            <a:r>
              <a:rPr lang="es-ES" altLang="es-ES" dirty="0">
                <a:solidFill>
                  <a:srgbClr val="004586"/>
                </a:solidFill>
              </a:rPr>
              <a:t>, ácido </a:t>
            </a:r>
            <a:r>
              <a:rPr lang="es-ES" altLang="es-ES" dirty="0" err="1">
                <a:solidFill>
                  <a:srgbClr val="004586"/>
                </a:solidFill>
              </a:rPr>
              <a:t>fusídico</a:t>
            </a:r>
            <a:r>
              <a:rPr lang="es-ES" altLang="es-ES" dirty="0">
                <a:solidFill>
                  <a:srgbClr val="004586"/>
                </a:solidFill>
              </a:rPr>
              <a:t>, </a:t>
            </a:r>
            <a:r>
              <a:rPr lang="es-ES" altLang="es-ES" dirty="0" err="1">
                <a:solidFill>
                  <a:srgbClr val="004586"/>
                </a:solidFill>
              </a:rPr>
              <a:t>rifampicina</a:t>
            </a:r>
            <a:r>
              <a:rPr lang="es-ES" altLang="es-ES" dirty="0">
                <a:solidFill>
                  <a:srgbClr val="004586"/>
                </a:solidFill>
              </a:rPr>
              <a:t>, telitromicina, </a:t>
            </a:r>
            <a:r>
              <a:rPr lang="es-ES" altLang="es-ES" dirty="0" err="1" smtClean="0">
                <a:solidFill>
                  <a:srgbClr val="004586"/>
                </a:solidFill>
              </a:rPr>
              <a:t>ticagrelor</a:t>
            </a:r>
            <a:r>
              <a:rPr lang="es-ES" altLang="es-ES" dirty="0" smtClean="0">
                <a:solidFill>
                  <a:srgbClr val="004586"/>
                </a:solidFill>
              </a:rPr>
              <a:t>.</a:t>
            </a:r>
            <a:endParaRPr lang="es-ES" altLang="es-ES" dirty="0">
              <a:solidFill>
                <a:srgbClr val="004586"/>
              </a:solidFill>
            </a:endParaRPr>
          </a:p>
          <a:p>
            <a:pPr lvl="1">
              <a:spcBef>
                <a:spcPts val="0"/>
              </a:spcBef>
              <a:buBlip>
                <a:blip r:embed="rId2"/>
              </a:buBlip>
            </a:pPr>
            <a:r>
              <a:rPr lang="es-ES" altLang="es-ES" dirty="0" err="1">
                <a:solidFill>
                  <a:srgbClr val="004586"/>
                </a:solidFill>
              </a:rPr>
              <a:t>Colchicina</a:t>
            </a:r>
            <a:r>
              <a:rPr lang="es-ES" altLang="es-ES" dirty="0">
                <a:solidFill>
                  <a:srgbClr val="004586"/>
                </a:solidFill>
              </a:rPr>
              <a:t>, </a:t>
            </a:r>
            <a:r>
              <a:rPr lang="es-ES" altLang="es-ES" dirty="0" err="1">
                <a:solidFill>
                  <a:srgbClr val="004586"/>
                </a:solidFill>
              </a:rPr>
              <a:t>c</a:t>
            </a:r>
            <a:r>
              <a:rPr lang="es-ES" altLang="es-ES" dirty="0" err="1" smtClean="0">
                <a:solidFill>
                  <a:srgbClr val="004586"/>
                </a:solidFill>
              </a:rPr>
              <a:t>onivaptan</a:t>
            </a:r>
            <a:r>
              <a:rPr lang="es-ES" altLang="es-ES" dirty="0" smtClean="0">
                <a:solidFill>
                  <a:srgbClr val="004586"/>
                </a:solidFill>
              </a:rPr>
              <a:t>.</a:t>
            </a:r>
            <a:endParaRPr lang="es-ES" altLang="es-ES" dirty="0">
              <a:solidFill>
                <a:srgbClr val="004586"/>
              </a:solidFill>
            </a:endParaRPr>
          </a:p>
          <a:p>
            <a:pPr lvl="1">
              <a:spcBef>
                <a:spcPts val="0"/>
              </a:spcBef>
              <a:buBlip>
                <a:blip r:embed="rId2"/>
              </a:buBlip>
            </a:pPr>
            <a:r>
              <a:rPr lang="es-ES" altLang="es-ES" dirty="0">
                <a:solidFill>
                  <a:srgbClr val="C5000B"/>
                </a:solidFill>
              </a:rPr>
              <a:t>Antivirales (VIH): </a:t>
            </a:r>
            <a:r>
              <a:rPr lang="es-ES" altLang="es-ES" dirty="0" err="1">
                <a:solidFill>
                  <a:srgbClr val="004586"/>
                </a:solidFill>
              </a:rPr>
              <a:t>e</a:t>
            </a:r>
            <a:r>
              <a:rPr lang="es-ES" altLang="es-ES" dirty="0" err="1" smtClean="0">
                <a:solidFill>
                  <a:srgbClr val="004586"/>
                </a:solidFill>
              </a:rPr>
              <a:t>favirenz</a:t>
            </a:r>
            <a:r>
              <a:rPr lang="es-ES" altLang="es-ES" dirty="0">
                <a:solidFill>
                  <a:srgbClr val="004586"/>
                </a:solidFill>
              </a:rPr>
              <a:t>, </a:t>
            </a:r>
            <a:r>
              <a:rPr lang="es-ES" altLang="es-ES" dirty="0" err="1">
                <a:solidFill>
                  <a:srgbClr val="004586"/>
                </a:solidFill>
              </a:rPr>
              <a:t>etravirina</a:t>
            </a:r>
            <a:r>
              <a:rPr lang="es-ES" altLang="es-ES" dirty="0">
                <a:solidFill>
                  <a:srgbClr val="004586"/>
                </a:solidFill>
              </a:rPr>
              <a:t>, </a:t>
            </a:r>
            <a:r>
              <a:rPr lang="es-ES" altLang="es-ES" dirty="0" err="1">
                <a:solidFill>
                  <a:srgbClr val="004586"/>
                </a:solidFill>
              </a:rPr>
              <a:t>lopinavir</a:t>
            </a:r>
            <a:r>
              <a:rPr lang="es-ES" altLang="es-ES" dirty="0">
                <a:solidFill>
                  <a:srgbClr val="004586"/>
                </a:solidFill>
              </a:rPr>
              <a:t>/</a:t>
            </a:r>
            <a:r>
              <a:rPr lang="es-ES" altLang="es-ES" dirty="0" err="1">
                <a:solidFill>
                  <a:srgbClr val="004586"/>
                </a:solidFill>
              </a:rPr>
              <a:t>ritonavir</a:t>
            </a:r>
            <a:r>
              <a:rPr lang="es-ES" altLang="es-ES" dirty="0">
                <a:solidFill>
                  <a:srgbClr val="004586"/>
                </a:solidFill>
              </a:rPr>
              <a:t>, </a:t>
            </a:r>
            <a:r>
              <a:rPr lang="es-ES" altLang="es-ES" dirty="0" err="1">
                <a:solidFill>
                  <a:srgbClr val="004586"/>
                </a:solidFill>
              </a:rPr>
              <a:t>saquinavir</a:t>
            </a:r>
            <a:r>
              <a:rPr lang="es-ES" altLang="es-ES" dirty="0">
                <a:solidFill>
                  <a:srgbClr val="004586"/>
                </a:solidFill>
              </a:rPr>
              <a:t>, </a:t>
            </a:r>
            <a:r>
              <a:rPr lang="es-ES" altLang="es-ES" dirty="0" err="1">
                <a:solidFill>
                  <a:srgbClr val="004586"/>
                </a:solidFill>
              </a:rPr>
              <a:t>tipranavir</a:t>
            </a:r>
            <a:r>
              <a:rPr lang="es-ES" altLang="es-ES" dirty="0">
                <a:solidFill>
                  <a:srgbClr val="004586"/>
                </a:solidFill>
              </a:rPr>
              <a:t>, </a:t>
            </a:r>
            <a:r>
              <a:rPr lang="es-ES" altLang="es-ES" dirty="0" err="1">
                <a:solidFill>
                  <a:srgbClr val="004586"/>
                </a:solidFill>
              </a:rPr>
              <a:t>nevirapina</a:t>
            </a:r>
            <a:r>
              <a:rPr lang="es-ES" altLang="es-ES" dirty="0">
                <a:solidFill>
                  <a:srgbClr val="004586"/>
                </a:solidFill>
              </a:rPr>
              <a:t>, </a:t>
            </a:r>
            <a:r>
              <a:rPr lang="es-ES" altLang="es-ES" dirty="0" err="1">
                <a:solidFill>
                  <a:srgbClr val="004586"/>
                </a:solidFill>
              </a:rPr>
              <a:t>indinavir</a:t>
            </a:r>
            <a:r>
              <a:rPr lang="es-ES" altLang="es-ES" dirty="0">
                <a:solidFill>
                  <a:srgbClr val="004586"/>
                </a:solidFill>
              </a:rPr>
              <a:t>, </a:t>
            </a:r>
            <a:r>
              <a:rPr lang="es-ES" altLang="es-ES" dirty="0" err="1" smtClean="0">
                <a:solidFill>
                  <a:srgbClr val="004586"/>
                </a:solidFill>
              </a:rPr>
              <a:t>cobicistat</a:t>
            </a:r>
            <a:r>
              <a:rPr lang="es-ES" altLang="es-ES" dirty="0" smtClean="0">
                <a:solidFill>
                  <a:srgbClr val="004586"/>
                </a:solidFill>
              </a:rPr>
              <a:t>.</a:t>
            </a:r>
            <a:endParaRPr lang="es-ES" altLang="es-ES" dirty="0">
              <a:solidFill>
                <a:srgbClr val="004586"/>
              </a:solidFill>
            </a:endParaRPr>
          </a:p>
        </p:txBody>
      </p:sp>
      <p:sp>
        <p:nvSpPr>
          <p:cNvPr id="10" name="Marcador de contenido 9"/>
          <p:cNvSpPr>
            <a:spLocks noGrp="1"/>
          </p:cNvSpPr>
          <p:nvPr>
            <p:ph idx="14"/>
          </p:nvPr>
        </p:nvSpPr>
        <p:spPr>
          <a:xfrm>
            <a:off x="6096000" y="1556792"/>
            <a:ext cx="5384800" cy="3774405"/>
          </a:xfrm>
        </p:spPr>
        <p:txBody>
          <a:bodyPr/>
          <a:lstStyle/>
          <a:p>
            <a:pPr lvl="1">
              <a:spcBef>
                <a:spcPts val="0"/>
              </a:spcBef>
              <a:buBlip>
                <a:blip r:embed="rId2"/>
              </a:buBlip>
            </a:pPr>
            <a:r>
              <a:rPr lang="es-ES" altLang="es-ES" dirty="0" err="1">
                <a:solidFill>
                  <a:srgbClr val="004586"/>
                </a:solidFill>
              </a:rPr>
              <a:t>Enzalutamida</a:t>
            </a:r>
            <a:r>
              <a:rPr lang="es-ES" altLang="es-ES" dirty="0">
                <a:solidFill>
                  <a:srgbClr val="004586"/>
                </a:solidFill>
              </a:rPr>
              <a:t>, </a:t>
            </a:r>
            <a:r>
              <a:rPr lang="es-ES" altLang="es-ES" dirty="0" err="1">
                <a:solidFill>
                  <a:srgbClr val="004586"/>
                </a:solidFill>
              </a:rPr>
              <a:t>ergotamina</a:t>
            </a:r>
            <a:r>
              <a:rPr lang="es-ES" altLang="es-ES" dirty="0">
                <a:solidFill>
                  <a:srgbClr val="004586"/>
                </a:solidFill>
              </a:rPr>
              <a:t>, </a:t>
            </a:r>
            <a:r>
              <a:rPr lang="es-ES" altLang="es-ES" dirty="0" err="1">
                <a:solidFill>
                  <a:srgbClr val="004586"/>
                </a:solidFill>
              </a:rPr>
              <a:t>dihidroergotamina</a:t>
            </a:r>
            <a:r>
              <a:rPr lang="es-ES" altLang="es-ES" dirty="0">
                <a:solidFill>
                  <a:srgbClr val="004586"/>
                </a:solidFill>
              </a:rPr>
              <a:t>.</a:t>
            </a:r>
          </a:p>
          <a:p>
            <a:pPr lvl="1">
              <a:spcBef>
                <a:spcPts val="0"/>
              </a:spcBef>
              <a:buBlip>
                <a:blip r:embed="rId2"/>
              </a:buBlip>
            </a:pPr>
            <a:r>
              <a:rPr lang="es-ES" altLang="es-ES" dirty="0" err="1">
                <a:solidFill>
                  <a:srgbClr val="004586"/>
                </a:solidFill>
              </a:rPr>
              <a:t>Ergonovina</a:t>
            </a:r>
            <a:r>
              <a:rPr lang="es-ES" altLang="es-ES" dirty="0">
                <a:solidFill>
                  <a:srgbClr val="004586"/>
                </a:solidFill>
              </a:rPr>
              <a:t>, </a:t>
            </a:r>
            <a:r>
              <a:rPr lang="es-ES" altLang="es-ES" dirty="0" err="1">
                <a:solidFill>
                  <a:srgbClr val="004586"/>
                </a:solidFill>
              </a:rPr>
              <a:t>metilergometrina</a:t>
            </a:r>
            <a:r>
              <a:rPr lang="es-ES" altLang="es-ES" dirty="0">
                <a:solidFill>
                  <a:srgbClr val="004586"/>
                </a:solidFill>
              </a:rPr>
              <a:t>, medicamentos con </a:t>
            </a:r>
            <a:r>
              <a:rPr lang="es-ES" altLang="es-ES" dirty="0" err="1">
                <a:solidFill>
                  <a:srgbClr val="004586"/>
                </a:solidFill>
              </a:rPr>
              <a:t>etinilestradiol</a:t>
            </a:r>
            <a:r>
              <a:rPr lang="es-ES" altLang="es-ES" dirty="0">
                <a:solidFill>
                  <a:srgbClr val="004586"/>
                </a:solidFill>
              </a:rPr>
              <a:t>.</a:t>
            </a:r>
          </a:p>
          <a:p>
            <a:pPr lvl="1">
              <a:spcBef>
                <a:spcPts val="0"/>
              </a:spcBef>
              <a:buBlip>
                <a:blip r:embed="rId2"/>
              </a:buBlip>
            </a:pPr>
            <a:r>
              <a:rPr lang="es-ES" altLang="es-ES" dirty="0">
                <a:solidFill>
                  <a:srgbClr val="C5000B"/>
                </a:solidFill>
              </a:rPr>
              <a:t>Antimicóticos: </a:t>
            </a:r>
            <a:r>
              <a:rPr lang="es-ES" altLang="es-ES" dirty="0" err="1">
                <a:solidFill>
                  <a:srgbClr val="004586"/>
                </a:solidFill>
              </a:rPr>
              <a:t>Itraconazol</a:t>
            </a:r>
            <a:r>
              <a:rPr lang="es-ES" altLang="es-ES" dirty="0">
                <a:solidFill>
                  <a:srgbClr val="004586"/>
                </a:solidFill>
              </a:rPr>
              <a:t>, </a:t>
            </a:r>
            <a:r>
              <a:rPr lang="es-ES" altLang="es-ES" dirty="0" err="1">
                <a:solidFill>
                  <a:srgbClr val="004586"/>
                </a:solidFill>
              </a:rPr>
              <a:t>ketoconazol</a:t>
            </a:r>
            <a:r>
              <a:rPr lang="es-ES" altLang="es-ES" dirty="0">
                <a:solidFill>
                  <a:srgbClr val="004586"/>
                </a:solidFill>
              </a:rPr>
              <a:t>, </a:t>
            </a:r>
            <a:r>
              <a:rPr lang="es-ES" altLang="es-ES" dirty="0" err="1">
                <a:solidFill>
                  <a:srgbClr val="004586"/>
                </a:solidFill>
              </a:rPr>
              <a:t>posaconazol</a:t>
            </a:r>
            <a:r>
              <a:rPr lang="es-ES" altLang="es-ES" dirty="0">
                <a:solidFill>
                  <a:srgbClr val="004586"/>
                </a:solidFill>
              </a:rPr>
              <a:t>, </a:t>
            </a:r>
            <a:r>
              <a:rPr lang="es-ES" altLang="es-ES" dirty="0" err="1">
                <a:solidFill>
                  <a:srgbClr val="004586"/>
                </a:solidFill>
              </a:rPr>
              <a:t>voriconazol</a:t>
            </a:r>
            <a:r>
              <a:rPr lang="es-ES" altLang="es-ES" dirty="0">
                <a:solidFill>
                  <a:srgbClr val="004586"/>
                </a:solidFill>
              </a:rPr>
              <a:t>.</a:t>
            </a:r>
          </a:p>
          <a:p>
            <a:pPr lvl="1">
              <a:spcBef>
                <a:spcPts val="0"/>
              </a:spcBef>
              <a:buBlip>
                <a:blip r:embed="rId2"/>
              </a:buBlip>
            </a:pPr>
            <a:r>
              <a:rPr lang="es-ES" altLang="es-ES" dirty="0" err="1">
                <a:solidFill>
                  <a:srgbClr val="004586"/>
                </a:solidFill>
              </a:rPr>
              <a:t>Midazolam</a:t>
            </a:r>
            <a:r>
              <a:rPr lang="es-ES" altLang="es-ES" dirty="0">
                <a:solidFill>
                  <a:srgbClr val="004586"/>
                </a:solidFill>
              </a:rPr>
              <a:t>, </a:t>
            </a:r>
            <a:r>
              <a:rPr lang="es-ES" altLang="es-ES" dirty="0" err="1">
                <a:solidFill>
                  <a:srgbClr val="004586"/>
                </a:solidFill>
              </a:rPr>
              <a:t>triazolam</a:t>
            </a:r>
            <a:r>
              <a:rPr lang="es-ES" altLang="es-ES" dirty="0">
                <a:solidFill>
                  <a:srgbClr val="004586"/>
                </a:solidFill>
              </a:rPr>
              <a:t>, </a:t>
            </a:r>
            <a:r>
              <a:rPr lang="es-ES" altLang="es-ES" dirty="0" err="1">
                <a:solidFill>
                  <a:srgbClr val="004586"/>
                </a:solidFill>
              </a:rPr>
              <a:t>quetiapina</a:t>
            </a:r>
            <a:r>
              <a:rPr lang="es-ES" altLang="es-ES" dirty="0">
                <a:solidFill>
                  <a:srgbClr val="004586"/>
                </a:solidFill>
              </a:rPr>
              <a:t>.</a:t>
            </a:r>
          </a:p>
          <a:p>
            <a:pPr lvl="1">
              <a:spcBef>
                <a:spcPts val="0"/>
              </a:spcBef>
              <a:buBlip>
                <a:blip r:embed="rId2"/>
              </a:buBlip>
            </a:pPr>
            <a:r>
              <a:rPr lang="es-ES" altLang="es-ES" dirty="0" err="1">
                <a:solidFill>
                  <a:srgbClr val="004586"/>
                </a:solidFill>
              </a:rPr>
              <a:t>Mitotane</a:t>
            </a:r>
            <a:r>
              <a:rPr lang="es-ES" altLang="es-ES" dirty="0">
                <a:solidFill>
                  <a:srgbClr val="004586"/>
                </a:solidFill>
              </a:rPr>
              <a:t>.</a:t>
            </a:r>
          </a:p>
          <a:p>
            <a:pPr lvl="1">
              <a:spcBef>
                <a:spcPts val="0"/>
              </a:spcBef>
              <a:buBlip>
                <a:blip r:embed="rId2"/>
              </a:buBlip>
            </a:pPr>
            <a:r>
              <a:rPr lang="es-ES" altLang="es-ES" dirty="0" err="1">
                <a:solidFill>
                  <a:srgbClr val="004586"/>
                </a:solidFill>
              </a:rPr>
              <a:t>Pimozida</a:t>
            </a:r>
            <a:r>
              <a:rPr lang="es-ES" altLang="es-ES" dirty="0">
                <a:solidFill>
                  <a:srgbClr val="004586"/>
                </a:solidFill>
              </a:rPr>
              <a:t>.</a:t>
            </a:r>
          </a:p>
          <a:p>
            <a:pPr lvl="1">
              <a:spcBef>
                <a:spcPts val="0"/>
              </a:spcBef>
              <a:buBlip>
                <a:blip r:embed="rId2"/>
              </a:buBlip>
            </a:pPr>
            <a:r>
              <a:rPr lang="es-ES" altLang="es-ES" dirty="0" err="1">
                <a:solidFill>
                  <a:srgbClr val="004586"/>
                </a:solidFill>
              </a:rPr>
              <a:t>Quinidina</a:t>
            </a:r>
            <a:r>
              <a:rPr lang="es-ES" altLang="es-ES" dirty="0">
                <a:solidFill>
                  <a:srgbClr val="004586"/>
                </a:solidFill>
              </a:rPr>
              <a:t>.</a:t>
            </a:r>
          </a:p>
          <a:p>
            <a:pPr lvl="1">
              <a:spcBef>
                <a:spcPts val="0"/>
              </a:spcBef>
              <a:buBlip>
                <a:blip r:embed="rId2"/>
              </a:buBlip>
            </a:pPr>
            <a:r>
              <a:rPr lang="es-ES" altLang="es-ES" dirty="0" err="1">
                <a:solidFill>
                  <a:srgbClr val="004586"/>
                </a:solidFill>
              </a:rPr>
              <a:t>Salmeterol</a:t>
            </a:r>
            <a:r>
              <a:rPr lang="es-ES" altLang="es-ES" dirty="0">
                <a:solidFill>
                  <a:srgbClr val="004586"/>
                </a:solidFill>
              </a:rPr>
              <a:t>.</a:t>
            </a:r>
          </a:p>
          <a:p>
            <a:pPr lvl="1">
              <a:spcBef>
                <a:spcPts val="0"/>
              </a:spcBef>
              <a:buBlip>
                <a:blip r:embed="rId2"/>
              </a:buBlip>
            </a:pPr>
            <a:r>
              <a:rPr lang="es-ES" altLang="es-ES" dirty="0" err="1">
                <a:solidFill>
                  <a:srgbClr val="004586"/>
                </a:solidFill>
              </a:rPr>
              <a:t>Sildenafilo</a:t>
            </a:r>
            <a:r>
              <a:rPr lang="es-ES" altLang="es-ES" dirty="0">
                <a:solidFill>
                  <a:srgbClr val="004586"/>
                </a:solidFill>
              </a:rPr>
              <a:t>.</a:t>
            </a:r>
          </a:p>
          <a:p>
            <a:pPr lvl="1">
              <a:spcBef>
                <a:spcPts val="0"/>
              </a:spcBef>
              <a:buBlip>
                <a:blip r:embed="rId2"/>
              </a:buBlip>
            </a:pPr>
            <a:r>
              <a:rPr lang="es-ES" altLang="es-ES" dirty="0">
                <a:solidFill>
                  <a:srgbClr val="004586"/>
                </a:solidFill>
              </a:rPr>
              <a:t>Hierba de </a:t>
            </a:r>
            <a:r>
              <a:rPr lang="es-ES" altLang="es-ES" dirty="0" smtClean="0">
                <a:solidFill>
                  <a:srgbClr val="004586"/>
                </a:solidFill>
              </a:rPr>
              <a:t>San Juan.</a:t>
            </a:r>
            <a:endParaRPr lang="es-ES" sz="2400" dirty="0"/>
          </a:p>
        </p:txBody>
      </p:sp>
      <p:sp>
        <p:nvSpPr>
          <p:cNvPr id="3" name="Título 2"/>
          <p:cNvSpPr>
            <a:spLocks noGrp="1"/>
          </p:cNvSpPr>
          <p:nvPr>
            <p:ph type="title"/>
          </p:nvPr>
        </p:nvSpPr>
        <p:spPr/>
        <p:txBody>
          <a:bodyPr/>
          <a:lstStyle/>
          <a:p>
            <a:r>
              <a:rPr lang="es-ES" smtClean="0"/>
              <a:t>Interacciones </a:t>
            </a:r>
            <a:r>
              <a:rPr lang="es-ES" dirty="0"/>
              <a:t>de los </a:t>
            </a:r>
            <a:r>
              <a:rPr lang="es-ES" dirty="0" err="1" smtClean="0"/>
              <a:t>AADs</a:t>
            </a:r>
            <a:endParaRPr lang="es-ES" dirty="0"/>
          </a:p>
        </p:txBody>
      </p:sp>
      <p:sp>
        <p:nvSpPr>
          <p:cNvPr id="6" name="Rectángulo 5"/>
          <p:cNvSpPr/>
          <p:nvPr/>
        </p:nvSpPr>
        <p:spPr>
          <a:xfrm>
            <a:off x="839416" y="980728"/>
            <a:ext cx="4801186"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r>
              <a:rPr lang="es-ES" sz="2400" dirty="0" err="1" smtClean="0">
                <a:solidFill>
                  <a:srgbClr val="C5000B"/>
                </a:solidFill>
              </a:rPr>
              <a:t>Ombitasvir</a:t>
            </a:r>
            <a:r>
              <a:rPr lang="es-ES" sz="2400" dirty="0" smtClean="0">
                <a:solidFill>
                  <a:srgbClr val="C5000B"/>
                </a:solidFill>
              </a:rPr>
              <a:t>/</a:t>
            </a:r>
            <a:r>
              <a:rPr lang="es-ES" sz="2400" dirty="0" err="1">
                <a:solidFill>
                  <a:srgbClr val="C5000B"/>
                </a:solidFill>
              </a:rPr>
              <a:t>p</a:t>
            </a:r>
            <a:r>
              <a:rPr lang="es-ES" sz="2400" dirty="0" err="1" smtClean="0">
                <a:solidFill>
                  <a:srgbClr val="C5000B"/>
                </a:solidFill>
              </a:rPr>
              <a:t>aritaprevir</a:t>
            </a:r>
            <a:r>
              <a:rPr lang="es-ES" sz="2400" dirty="0" smtClean="0">
                <a:solidFill>
                  <a:srgbClr val="C5000B"/>
                </a:solidFill>
              </a:rPr>
              <a:t>-R/</a:t>
            </a:r>
            <a:r>
              <a:rPr lang="es-ES" sz="2400" dirty="0" err="1" smtClean="0">
                <a:solidFill>
                  <a:srgbClr val="C5000B"/>
                </a:solidFill>
              </a:rPr>
              <a:t>dasabuvir</a:t>
            </a:r>
            <a:r>
              <a:rPr lang="es-ES" sz="2000" b="1" dirty="0" smtClean="0">
                <a:solidFill>
                  <a:srgbClr val="C5000B"/>
                </a:solidFill>
              </a:rPr>
              <a:t>:</a:t>
            </a:r>
            <a:endParaRPr lang="es-ES" sz="2000" b="1" dirty="0">
              <a:solidFill>
                <a:srgbClr val="C5000B"/>
              </a:solidFill>
            </a:endParaRPr>
          </a:p>
        </p:txBody>
      </p:sp>
    </p:spTree>
    <p:extLst>
      <p:ext uri="{BB962C8B-B14F-4D97-AF65-F5344CB8AC3E}">
        <p14:creationId xmlns:p14="http://schemas.microsoft.com/office/powerpoint/2010/main" val="1934352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smtClean="0"/>
              <a:t>Interacciones </a:t>
            </a:r>
            <a:r>
              <a:rPr lang="es-ES" dirty="0"/>
              <a:t>de los </a:t>
            </a:r>
            <a:r>
              <a:rPr lang="es-ES" dirty="0" err="1" smtClean="0"/>
              <a:t>AADs</a:t>
            </a:r>
            <a:endParaRPr lang="es-ES" dirty="0"/>
          </a:p>
        </p:txBody>
      </p:sp>
      <p:sp>
        <p:nvSpPr>
          <p:cNvPr id="4" name="Marcador de contenido 3"/>
          <p:cNvSpPr>
            <a:spLocks noGrp="1"/>
          </p:cNvSpPr>
          <p:nvPr>
            <p:ph idx="1"/>
          </p:nvPr>
        </p:nvSpPr>
        <p:spPr>
          <a:xfrm>
            <a:off x="0" y="1052736"/>
            <a:ext cx="12072664" cy="4876491"/>
          </a:xfrm>
        </p:spPr>
        <p:txBody>
          <a:bodyPr anchor="ctr">
            <a:noAutofit/>
          </a:bodyPr>
          <a:lstStyle/>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err="1">
                <a:solidFill>
                  <a:srgbClr val="C00000"/>
                </a:solidFill>
              </a:rPr>
              <a:t>Anticonvusionantes</a:t>
            </a:r>
            <a:r>
              <a:rPr lang="es-ES" sz="2200" dirty="0">
                <a:solidFill>
                  <a:srgbClr val="004586"/>
                </a:solidFill>
              </a:rPr>
              <a:t>: </a:t>
            </a:r>
            <a:r>
              <a:rPr lang="es-ES" sz="2200" dirty="0" err="1">
                <a:solidFill>
                  <a:srgbClr val="004586"/>
                </a:solidFill>
              </a:rPr>
              <a:t>c</a:t>
            </a:r>
            <a:r>
              <a:rPr lang="es-ES" sz="2200" dirty="0" err="1" smtClean="0">
                <a:solidFill>
                  <a:srgbClr val="004586"/>
                </a:solidFill>
              </a:rPr>
              <a:t>arbamazepina</a:t>
            </a:r>
            <a:r>
              <a:rPr lang="es-ES" sz="2200" dirty="0">
                <a:solidFill>
                  <a:srgbClr val="004586"/>
                </a:solidFill>
              </a:rPr>
              <a:t>, </a:t>
            </a:r>
            <a:r>
              <a:rPr lang="es-ES" sz="2200" dirty="0" err="1" smtClean="0">
                <a:solidFill>
                  <a:srgbClr val="004586"/>
                </a:solidFill>
              </a:rPr>
              <a:t>fenitoína</a:t>
            </a:r>
            <a:r>
              <a:rPr lang="es-ES" sz="2200" dirty="0">
                <a:solidFill>
                  <a:srgbClr val="004586"/>
                </a:solidFill>
              </a:rPr>
              <a:t>.</a:t>
            </a: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err="1">
                <a:solidFill>
                  <a:srgbClr val="C00000"/>
                </a:solidFill>
              </a:rPr>
              <a:t>Antifúngicos</a:t>
            </a:r>
            <a:r>
              <a:rPr lang="es-ES" sz="2200" dirty="0">
                <a:solidFill>
                  <a:srgbClr val="004586"/>
                </a:solidFill>
              </a:rPr>
              <a:t>:</a:t>
            </a:r>
            <a:r>
              <a:rPr lang="es-ES" sz="2200" b="1" dirty="0">
                <a:solidFill>
                  <a:srgbClr val="004586"/>
                </a:solidFill>
              </a:rPr>
              <a:t> </a:t>
            </a:r>
            <a:r>
              <a:rPr lang="es-ES" sz="2200" dirty="0" err="1" smtClean="0">
                <a:solidFill>
                  <a:srgbClr val="004586"/>
                </a:solidFill>
              </a:rPr>
              <a:t>ketoconazol</a:t>
            </a:r>
            <a:r>
              <a:rPr lang="es-ES" sz="2200" dirty="0" smtClean="0">
                <a:solidFill>
                  <a:srgbClr val="004586"/>
                </a:solidFill>
              </a:rPr>
              <a:t>.</a:t>
            </a:r>
            <a:endParaRPr lang="es-ES" sz="2200" dirty="0">
              <a:solidFill>
                <a:srgbClr val="004586"/>
              </a:solidFill>
            </a:endParaRP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a:solidFill>
                  <a:srgbClr val="C00000"/>
                </a:solidFill>
              </a:rPr>
              <a:t>Antivirales para VIH: </a:t>
            </a:r>
            <a:r>
              <a:rPr lang="es-ES" sz="2200" dirty="0" err="1">
                <a:solidFill>
                  <a:srgbClr val="004586"/>
                </a:solidFill>
              </a:rPr>
              <a:t>a</a:t>
            </a:r>
            <a:r>
              <a:rPr lang="es-ES" sz="2200" dirty="0" err="1" smtClean="0">
                <a:solidFill>
                  <a:srgbClr val="004586"/>
                </a:solidFill>
              </a:rPr>
              <a:t>tazanavir</a:t>
            </a:r>
            <a:r>
              <a:rPr lang="es-ES" sz="2200" dirty="0" smtClean="0">
                <a:solidFill>
                  <a:srgbClr val="004586"/>
                </a:solidFill>
              </a:rPr>
              <a:t>/</a:t>
            </a:r>
            <a:r>
              <a:rPr lang="es-ES" sz="2200" dirty="0" err="1" smtClean="0">
                <a:solidFill>
                  <a:srgbClr val="004586"/>
                </a:solidFill>
              </a:rPr>
              <a:t>ritonavir</a:t>
            </a:r>
            <a:r>
              <a:rPr lang="es-ES" sz="2200" dirty="0">
                <a:solidFill>
                  <a:srgbClr val="004586"/>
                </a:solidFill>
              </a:rPr>
              <a:t>, </a:t>
            </a:r>
            <a:r>
              <a:rPr lang="es-ES" sz="2200" dirty="0" err="1">
                <a:solidFill>
                  <a:srgbClr val="004586"/>
                </a:solidFill>
              </a:rPr>
              <a:t>e</a:t>
            </a:r>
            <a:r>
              <a:rPr lang="es-ES" sz="2200" dirty="0" err="1" smtClean="0">
                <a:solidFill>
                  <a:srgbClr val="004586"/>
                </a:solidFill>
              </a:rPr>
              <a:t>favirenz</a:t>
            </a:r>
            <a:r>
              <a:rPr lang="es-ES" sz="2200" dirty="0">
                <a:solidFill>
                  <a:srgbClr val="004586"/>
                </a:solidFill>
              </a:rPr>
              <a:t>, </a:t>
            </a:r>
            <a:r>
              <a:rPr lang="es-ES" sz="2200" dirty="0" err="1">
                <a:solidFill>
                  <a:srgbClr val="004586"/>
                </a:solidFill>
              </a:rPr>
              <a:t>e</a:t>
            </a:r>
            <a:r>
              <a:rPr lang="es-ES" sz="2200" dirty="0" err="1" smtClean="0">
                <a:solidFill>
                  <a:srgbClr val="004586"/>
                </a:solidFill>
              </a:rPr>
              <a:t>travirina</a:t>
            </a:r>
            <a:r>
              <a:rPr lang="es-ES" sz="2200" dirty="0">
                <a:solidFill>
                  <a:srgbClr val="004586"/>
                </a:solidFill>
              </a:rPr>
              <a:t>, </a:t>
            </a:r>
            <a:r>
              <a:rPr lang="es-ES" sz="2200" dirty="0" err="1">
                <a:solidFill>
                  <a:srgbClr val="004586"/>
                </a:solidFill>
              </a:rPr>
              <a:t>e</a:t>
            </a:r>
            <a:r>
              <a:rPr lang="es-ES" sz="2200" dirty="0" err="1" smtClean="0">
                <a:solidFill>
                  <a:srgbClr val="004586"/>
                </a:solidFill>
              </a:rPr>
              <a:t>lvitegravir</a:t>
            </a:r>
            <a:r>
              <a:rPr lang="es-ES" sz="2200" dirty="0" smtClean="0">
                <a:solidFill>
                  <a:srgbClr val="004586"/>
                </a:solidFill>
              </a:rPr>
              <a:t>/</a:t>
            </a:r>
            <a:r>
              <a:rPr lang="es-ES" sz="2200" dirty="0" err="1" smtClean="0">
                <a:solidFill>
                  <a:srgbClr val="004586"/>
                </a:solidFill>
              </a:rPr>
              <a:t>cobicistat</a:t>
            </a:r>
            <a:r>
              <a:rPr lang="es-ES" sz="2200" dirty="0" smtClean="0">
                <a:solidFill>
                  <a:srgbClr val="004586"/>
                </a:solidFill>
              </a:rPr>
              <a:t>/</a:t>
            </a:r>
            <a:r>
              <a:rPr lang="es-ES" sz="2200" dirty="0" err="1" smtClean="0">
                <a:solidFill>
                  <a:srgbClr val="004586"/>
                </a:solidFill>
              </a:rPr>
              <a:t>emtricitabina</a:t>
            </a:r>
            <a:r>
              <a:rPr lang="es-ES" sz="2200" dirty="0" smtClean="0">
                <a:solidFill>
                  <a:srgbClr val="004586"/>
                </a:solidFill>
              </a:rPr>
              <a:t>/</a:t>
            </a:r>
            <a:r>
              <a:rPr lang="es-ES" sz="2200" dirty="0" err="1" smtClean="0">
                <a:solidFill>
                  <a:srgbClr val="004586"/>
                </a:solidFill>
              </a:rPr>
              <a:t>tenofovir</a:t>
            </a:r>
            <a:r>
              <a:rPr lang="es-ES" sz="2200" dirty="0" smtClean="0">
                <a:solidFill>
                  <a:srgbClr val="004586"/>
                </a:solidFill>
              </a:rPr>
              <a:t> </a:t>
            </a:r>
            <a:r>
              <a:rPr lang="es-ES" sz="2200" dirty="0" err="1">
                <a:solidFill>
                  <a:srgbClr val="004586"/>
                </a:solidFill>
              </a:rPr>
              <a:t>disoproxil</a:t>
            </a:r>
            <a:r>
              <a:rPr lang="es-ES" sz="2200" dirty="0">
                <a:solidFill>
                  <a:srgbClr val="004586"/>
                </a:solidFill>
              </a:rPr>
              <a:t> </a:t>
            </a:r>
            <a:r>
              <a:rPr lang="es-ES" sz="2200" dirty="0" err="1">
                <a:solidFill>
                  <a:srgbClr val="004586"/>
                </a:solidFill>
              </a:rPr>
              <a:t>fumarato</a:t>
            </a:r>
            <a:r>
              <a:rPr lang="es-ES" sz="2200" dirty="0">
                <a:solidFill>
                  <a:srgbClr val="004586"/>
                </a:solidFill>
              </a:rPr>
              <a:t> (asociación en dosis fijas</a:t>
            </a:r>
            <a:r>
              <a:rPr lang="es-ES" sz="2200" dirty="0" smtClean="0">
                <a:solidFill>
                  <a:srgbClr val="004586"/>
                </a:solidFill>
              </a:rPr>
              <a:t>).</a:t>
            </a:r>
            <a:endParaRPr lang="es-ES" sz="2200" dirty="0">
              <a:solidFill>
                <a:srgbClr val="004586"/>
              </a:solidFill>
            </a:endParaRP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err="1" smtClean="0">
                <a:solidFill>
                  <a:srgbClr val="004586"/>
                </a:solidFill>
              </a:rPr>
              <a:t>Rifampicina</a:t>
            </a:r>
            <a:r>
              <a:rPr lang="es-ES" sz="2200" dirty="0" smtClean="0">
                <a:solidFill>
                  <a:srgbClr val="004586"/>
                </a:solidFill>
              </a:rPr>
              <a:t>.</a:t>
            </a:r>
            <a:endParaRPr lang="es-ES" sz="2200" dirty="0">
              <a:solidFill>
                <a:srgbClr val="004586"/>
              </a:solidFill>
            </a:endParaRP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smtClean="0">
                <a:solidFill>
                  <a:srgbClr val="004586"/>
                </a:solidFill>
              </a:rPr>
              <a:t>Ciclosporina.</a:t>
            </a:r>
            <a:endParaRPr lang="es-ES" sz="2200" dirty="0">
              <a:solidFill>
                <a:srgbClr val="004586"/>
              </a:solidFill>
            </a:endParaRP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err="1" smtClean="0">
                <a:solidFill>
                  <a:srgbClr val="004586"/>
                </a:solidFill>
              </a:rPr>
              <a:t>Bosentan</a:t>
            </a:r>
            <a:r>
              <a:rPr lang="es-ES" sz="2200" dirty="0" smtClean="0">
                <a:solidFill>
                  <a:srgbClr val="004586"/>
                </a:solidFill>
              </a:rPr>
              <a:t>.</a:t>
            </a:r>
            <a:endParaRPr lang="es-ES" sz="2200" dirty="0">
              <a:solidFill>
                <a:srgbClr val="004586"/>
              </a:solidFill>
            </a:endParaRP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err="1" smtClean="0">
                <a:solidFill>
                  <a:srgbClr val="004586"/>
                </a:solidFill>
              </a:rPr>
              <a:t>Modafinilo</a:t>
            </a:r>
            <a:r>
              <a:rPr lang="es-ES" sz="2200" dirty="0" smtClean="0">
                <a:solidFill>
                  <a:srgbClr val="004586"/>
                </a:solidFill>
              </a:rPr>
              <a:t>.</a:t>
            </a:r>
            <a:endParaRPr lang="es-ES" sz="2200" dirty="0">
              <a:solidFill>
                <a:srgbClr val="004586"/>
              </a:solidFill>
            </a:endParaRP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a:solidFill>
                  <a:srgbClr val="004586"/>
                </a:solidFill>
              </a:rPr>
              <a:t>Hierba de San Juan (</a:t>
            </a:r>
            <a:r>
              <a:rPr lang="es-ES" sz="2200" dirty="0" err="1">
                <a:solidFill>
                  <a:srgbClr val="004586"/>
                </a:solidFill>
              </a:rPr>
              <a:t>Hypericum</a:t>
            </a:r>
            <a:r>
              <a:rPr lang="es-ES" sz="2200" dirty="0">
                <a:solidFill>
                  <a:srgbClr val="004586"/>
                </a:solidFill>
              </a:rPr>
              <a:t> </a:t>
            </a:r>
            <a:r>
              <a:rPr lang="es-ES" sz="2200" dirty="0" err="1">
                <a:solidFill>
                  <a:srgbClr val="004586"/>
                </a:solidFill>
              </a:rPr>
              <a:t>perforatum</a:t>
            </a:r>
            <a:r>
              <a:rPr lang="es-ES" sz="2200" dirty="0" smtClean="0">
                <a:solidFill>
                  <a:srgbClr val="004586"/>
                </a:solidFill>
              </a:rPr>
              <a:t>).</a:t>
            </a:r>
            <a:endParaRPr lang="es-ES" sz="2200" dirty="0">
              <a:solidFill>
                <a:srgbClr val="004586"/>
              </a:solidFill>
            </a:endParaRPr>
          </a:p>
          <a:p>
            <a:pPr marL="771525" indent="-228600" defTabSz="457200" fontAlgn="auto">
              <a:lnSpc>
                <a:spcPct val="90000"/>
              </a:lnSpc>
              <a:spcAft>
                <a:spcPts val="0"/>
              </a:spcAft>
              <a:buSzPct val="100000"/>
              <a:tabLst>
                <a:tab pos="762000" algn="l"/>
                <a:tab pos="1219200" algn="l"/>
                <a:tab pos="1663700" algn="l"/>
                <a:tab pos="2108200" algn="l"/>
                <a:tab pos="2565400" algn="l"/>
                <a:tab pos="3009900" algn="l"/>
                <a:tab pos="3454400" algn="l"/>
                <a:tab pos="3911600" algn="l"/>
                <a:tab pos="4356100" algn="l"/>
                <a:tab pos="4813300" algn="l"/>
                <a:tab pos="5257800" algn="l"/>
                <a:tab pos="5702300" algn="l"/>
                <a:tab pos="6159500" algn="l"/>
                <a:tab pos="6604000" algn="l"/>
                <a:tab pos="7048500" algn="l"/>
                <a:tab pos="7505700" algn="l"/>
                <a:tab pos="7950200" algn="l"/>
                <a:tab pos="8407400" algn="l"/>
                <a:tab pos="8851900" algn="l"/>
                <a:tab pos="9296400" algn="l"/>
                <a:tab pos="9753600" algn="l"/>
              </a:tabLst>
              <a:defRPr sz="1800"/>
            </a:pPr>
            <a:r>
              <a:rPr lang="es-ES" sz="2200" dirty="0">
                <a:solidFill>
                  <a:srgbClr val="C00000"/>
                </a:solidFill>
              </a:rPr>
              <a:t>Precaución: </a:t>
            </a:r>
            <a:r>
              <a:rPr lang="es-ES" sz="2200" dirty="0">
                <a:solidFill>
                  <a:srgbClr val="004586"/>
                </a:solidFill>
              </a:rPr>
              <a:t>No aumentar dosis de </a:t>
            </a:r>
            <a:r>
              <a:rPr lang="es-ES" sz="2200" dirty="0" err="1">
                <a:solidFill>
                  <a:srgbClr val="004586"/>
                </a:solidFill>
              </a:rPr>
              <a:t>atorvastatina</a:t>
            </a:r>
            <a:r>
              <a:rPr lang="es-ES" sz="2200" dirty="0">
                <a:solidFill>
                  <a:srgbClr val="004586"/>
                </a:solidFill>
              </a:rPr>
              <a:t>, </a:t>
            </a:r>
            <a:r>
              <a:rPr lang="es-ES" sz="2200" dirty="0" err="1">
                <a:solidFill>
                  <a:srgbClr val="004586"/>
                </a:solidFill>
              </a:rPr>
              <a:t>fluvastatina</a:t>
            </a:r>
            <a:r>
              <a:rPr lang="es-ES" sz="2200" dirty="0">
                <a:solidFill>
                  <a:srgbClr val="004586"/>
                </a:solidFill>
              </a:rPr>
              <a:t>, </a:t>
            </a:r>
            <a:r>
              <a:rPr lang="es-ES" sz="2200" dirty="0" err="1">
                <a:solidFill>
                  <a:srgbClr val="004586"/>
                </a:solidFill>
              </a:rPr>
              <a:t>lovastatina</a:t>
            </a:r>
            <a:r>
              <a:rPr lang="es-ES" sz="2200" dirty="0">
                <a:solidFill>
                  <a:srgbClr val="004586"/>
                </a:solidFill>
              </a:rPr>
              <a:t> o </a:t>
            </a:r>
            <a:r>
              <a:rPr lang="es-ES" sz="2200" dirty="0" err="1" smtClean="0">
                <a:solidFill>
                  <a:srgbClr val="004586"/>
                </a:solidFill>
              </a:rPr>
              <a:t>simvastatina</a:t>
            </a:r>
            <a:r>
              <a:rPr lang="es-ES" sz="2200" dirty="0" smtClean="0">
                <a:solidFill>
                  <a:srgbClr val="004586"/>
                </a:solidFill>
              </a:rPr>
              <a:t>  &gt; </a:t>
            </a:r>
            <a:r>
              <a:rPr lang="es-ES" sz="2200" dirty="0">
                <a:solidFill>
                  <a:srgbClr val="004586"/>
                </a:solidFill>
              </a:rPr>
              <a:t>20 </a:t>
            </a:r>
            <a:r>
              <a:rPr lang="es-ES" sz="2200" dirty="0" smtClean="0">
                <a:solidFill>
                  <a:srgbClr val="004586"/>
                </a:solidFill>
              </a:rPr>
              <a:t>mg/día, </a:t>
            </a:r>
            <a:r>
              <a:rPr lang="es-ES" sz="2200" dirty="0" err="1">
                <a:solidFill>
                  <a:srgbClr val="004586"/>
                </a:solidFill>
              </a:rPr>
              <a:t>rosuvastatina</a:t>
            </a:r>
            <a:r>
              <a:rPr lang="es-ES" sz="2200" dirty="0">
                <a:solidFill>
                  <a:srgbClr val="004586"/>
                </a:solidFill>
              </a:rPr>
              <a:t> &gt;10 </a:t>
            </a:r>
            <a:r>
              <a:rPr lang="es-ES" sz="2200" dirty="0" smtClean="0">
                <a:solidFill>
                  <a:srgbClr val="004586"/>
                </a:solidFill>
              </a:rPr>
              <a:t>mg/día.</a:t>
            </a:r>
            <a:endParaRPr lang="es-ES" sz="2200" dirty="0">
              <a:solidFill>
                <a:srgbClr val="004586"/>
              </a:solidFill>
            </a:endParaRPr>
          </a:p>
        </p:txBody>
      </p:sp>
      <p:sp>
        <p:nvSpPr>
          <p:cNvPr id="5" name="Marcador de texto 4"/>
          <p:cNvSpPr>
            <a:spLocks noGrp="1"/>
          </p:cNvSpPr>
          <p:nvPr>
            <p:ph type="body" sz="quarter" idx="10"/>
          </p:nvPr>
        </p:nvSpPr>
        <p:spPr/>
        <p:txBody>
          <a:bodyPr/>
          <a:lstStyle/>
          <a:p>
            <a:r>
              <a:rPr lang="es-ES" dirty="0"/>
              <a:t>http://www.hep-druginteractions.org/interactions.aspx </a:t>
            </a:r>
          </a:p>
          <a:p>
            <a:endParaRPr lang="es-ES" dirty="0"/>
          </a:p>
        </p:txBody>
      </p:sp>
      <p:sp>
        <p:nvSpPr>
          <p:cNvPr id="6" name="Rectángulo 5"/>
          <p:cNvSpPr/>
          <p:nvPr/>
        </p:nvSpPr>
        <p:spPr>
          <a:xfrm>
            <a:off x="551384" y="980728"/>
            <a:ext cx="2894703"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r>
              <a:rPr lang="es-ES" sz="2400" dirty="0" err="1">
                <a:solidFill>
                  <a:srgbClr val="C5000B"/>
                </a:solidFill>
              </a:rPr>
              <a:t>Elbasvir</a:t>
            </a:r>
            <a:r>
              <a:rPr lang="es-ES" sz="2400" dirty="0">
                <a:solidFill>
                  <a:srgbClr val="C5000B"/>
                </a:solidFill>
              </a:rPr>
              <a:t> </a:t>
            </a:r>
            <a:r>
              <a:rPr lang="es-ES" sz="2400" dirty="0" smtClean="0">
                <a:solidFill>
                  <a:srgbClr val="C5000B"/>
                </a:solidFill>
              </a:rPr>
              <a:t>/</a:t>
            </a:r>
            <a:r>
              <a:rPr lang="es-ES" sz="2400" dirty="0" err="1" smtClean="0">
                <a:solidFill>
                  <a:srgbClr val="C5000B"/>
                </a:solidFill>
              </a:rPr>
              <a:t>grazoprevir</a:t>
            </a:r>
            <a:r>
              <a:rPr lang="es-ES" sz="2400" dirty="0" smtClean="0">
                <a:solidFill>
                  <a:srgbClr val="C5000B"/>
                </a:solidFill>
              </a:rPr>
              <a:t>:</a:t>
            </a:r>
            <a:endParaRPr lang="es-ES" sz="2400" dirty="0">
              <a:solidFill>
                <a:srgbClr val="C5000B"/>
              </a:solidFill>
            </a:endParaRPr>
          </a:p>
        </p:txBody>
      </p:sp>
    </p:spTree>
    <p:extLst>
      <p:ext uri="{BB962C8B-B14F-4D97-AF65-F5344CB8AC3E}">
        <p14:creationId xmlns:p14="http://schemas.microsoft.com/office/powerpoint/2010/main" val="667912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ítulo 1"/>
          <p:cNvSpPr>
            <a:spLocks noGrp="1"/>
          </p:cNvSpPr>
          <p:nvPr>
            <p:ph type="title"/>
          </p:nvPr>
        </p:nvSpPr>
        <p:spPr/>
        <p:txBody>
          <a:bodyPr/>
          <a:lstStyle/>
          <a:p>
            <a:pPr eaLnBrk="1" hangingPunct="1"/>
            <a:r>
              <a:rPr lang="es-ES" altLang="es-ES" dirty="0" smtClean="0"/>
              <a:t>Caso clínico (V)</a:t>
            </a:r>
          </a:p>
        </p:txBody>
      </p:sp>
      <p:sp>
        <p:nvSpPr>
          <p:cNvPr id="79875" name="Marcador de contenido 2"/>
          <p:cNvSpPr>
            <a:spLocks noGrp="1"/>
          </p:cNvSpPr>
          <p:nvPr>
            <p:ph idx="1"/>
          </p:nvPr>
        </p:nvSpPr>
        <p:spPr>
          <a:xfrm>
            <a:off x="0" y="1429264"/>
            <a:ext cx="11582400" cy="4592024"/>
          </a:xfrm>
        </p:spPr>
        <p:txBody>
          <a:bodyPr/>
          <a:lstStyle/>
          <a:p>
            <a:pPr eaLnBrk="1" hangingPunct="1"/>
            <a:r>
              <a:rPr lang="es-ES" altLang="es-ES" dirty="0" smtClean="0"/>
              <a:t>Luisa fue remitida al servicio del Apartado </a:t>
            </a:r>
            <a:r>
              <a:rPr lang="es-ES" altLang="es-ES" dirty="0"/>
              <a:t>D</a:t>
            </a:r>
            <a:r>
              <a:rPr lang="es-ES" altLang="es-ES" dirty="0" smtClean="0"/>
              <a:t>igestivo del hospital de referencia.</a:t>
            </a:r>
          </a:p>
          <a:p>
            <a:pPr eaLnBrk="1" hangingPunct="1"/>
            <a:r>
              <a:rPr lang="es-ES" altLang="es-ES" dirty="0" smtClean="0"/>
              <a:t>Se realiza:</a:t>
            </a:r>
          </a:p>
          <a:p>
            <a:pPr lvl="1" eaLnBrk="1" hangingPunct="1">
              <a:buSzTx/>
            </a:pPr>
            <a:r>
              <a:rPr lang="es-ES" altLang="es-ES" sz="2400" dirty="0" smtClean="0"/>
              <a:t>Estatificación del grado de afectación hepática  (</a:t>
            </a:r>
            <a:r>
              <a:rPr lang="es-ES" altLang="es-ES" sz="2400" dirty="0" err="1" smtClean="0"/>
              <a:t>Fibroescan</a:t>
            </a:r>
            <a:r>
              <a:rPr lang="es-ES" altLang="es-ES" sz="2400" dirty="0" smtClean="0"/>
              <a:t>): </a:t>
            </a:r>
            <a:r>
              <a:rPr lang="es-ES" altLang="es-ES" sz="2400" dirty="0" smtClean="0">
                <a:solidFill>
                  <a:srgbClr val="C00000"/>
                </a:solidFill>
              </a:rPr>
              <a:t>fibrosis grado 2 </a:t>
            </a:r>
            <a:r>
              <a:rPr lang="es-ES" altLang="es-ES" sz="2400" dirty="0" smtClean="0"/>
              <a:t>(Fibrosis moderada).</a:t>
            </a:r>
          </a:p>
          <a:p>
            <a:pPr lvl="1" eaLnBrk="1" hangingPunct="1">
              <a:buSzTx/>
            </a:pPr>
            <a:r>
              <a:rPr lang="es-ES" altLang="es-ES" sz="2400" dirty="0" err="1" smtClean="0"/>
              <a:t>Genotipado</a:t>
            </a:r>
            <a:r>
              <a:rPr lang="es-ES" altLang="es-ES" sz="2400" dirty="0" smtClean="0"/>
              <a:t> de VHC: </a:t>
            </a:r>
            <a:r>
              <a:rPr lang="es-ES" altLang="es-ES" sz="2400" dirty="0" smtClean="0">
                <a:solidFill>
                  <a:srgbClr val="C00000"/>
                </a:solidFill>
              </a:rPr>
              <a:t>tipo IB</a:t>
            </a:r>
            <a:r>
              <a:rPr lang="es-ES" altLang="es-ES" sz="2400" dirty="0" smtClean="0"/>
              <a:t>.</a:t>
            </a:r>
          </a:p>
          <a:p>
            <a:pPr eaLnBrk="1" hangingPunct="1"/>
            <a:r>
              <a:rPr lang="es-ES" altLang="es-ES" dirty="0" smtClean="0"/>
              <a:t>Se decidió tratamiento antiviral:</a:t>
            </a:r>
          </a:p>
          <a:p>
            <a:pPr lvl="1" eaLnBrk="1" hangingPunct="1">
              <a:buSzTx/>
            </a:pPr>
            <a:r>
              <a:rPr lang="es-ES" altLang="es-ES" sz="2400" dirty="0" err="1" smtClean="0"/>
              <a:t>Sofosbuvir</a:t>
            </a:r>
            <a:r>
              <a:rPr lang="es-ES" altLang="es-ES" sz="2400" dirty="0" smtClean="0"/>
              <a:t> /</a:t>
            </a:r>
            <a:r>
              <a:rPr lang="es-ES" altLang="es-ES" sz="2400" dirty="0" err="1"/>
              <a:t>l</a:t>
            </a:r>
            <a:r>
              <a:rPr lang="es-ES" altLang="es-ES" sz="2400" dirty="0" err="1" smtClean="0"/>
              <a:t>edipasvir</a:t>
            </a:r>
            <a:r>
              <a:rPr lang="es-ES" altLang="es-ES" sz="2400" dirty="0" smtClean="0"/>
              <a:t>  (400 mg /90 mg).</a:t>
            </a:r>
          </a:p>
          <a:p>
            <a:pPr lvl="1" eaLnBrk="1" hangingPunct="1">
              <a:buSzTx/>
            </a:pPr>
            <a:r>
              <a:rPr lang="es-ES" altLang="es-ES" sz="2400" dirty="0" smtClean="0"/>
              <a:t>Duración 12 semanas.</a:t>
            </a:r>
          </a:p>
          <a:p>
            <a:pPr eaLnBrk="1" hangingPunct="1"/>
            <a:endParaRPr lang="es-ES" altLang="es-ES" dirty="0" smtClean="0"/>
          </a:p>
          <a:p>
            <a:pPr marL="542925" indent="0" eaLnBrk="1" hangingPunct="1">
              <a:buNone/>
            </a:pPr>
            <a:endParaRPr lang="es-ES" altLang="es-ES" dirty="0" smtClean="0"/>
          </a:p>
        </p:txBody>
      </p:sp>
      <p:sp>
        <p:nvSpPr>
          <p:cNvPr id="2" name="Marcador de texto 1"/>
          <p:cNvSpPr>
            <a:spLocks noGrp="1"/>
          </p:cNvSpPr>
          <p:nvPr>
            <p:ph type="body" sz="quarter" idx="10"/>
          </p:nvPr>
        </p:nvSpPr>
        <p:spPr/>
        <p:txBody>
          <a:bodyPr/>
          <a:lstStyle/>
          <a:p>
            <a:endParaRPr lang="es-ES"/>
          </a:p>
        </p:txBody>
      </p:sp>
      <p:pic>
        <p:nvPicPr>
          <p:cNvPr id="79877" name="Picture 4" descr="http://hospimedics.com/wp-content/uploads/2016/08/Fibroscan-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589" y="2561555"/>
            <a:ext cx="29749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9380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texto 3"/>
          <p:cNvSpPr>
            <a:spLocks noGrp="1"/>
          </p:cNvSpPr>
          <p:nvPr>
            <p:ph type="body" idx="1"/>
          </p:nvPr>
        </p:nvSpPr>
        <p:spPr/>
        <p:txBody>
          <a:bodyPr anchor="ctr"/>
          <a:lstStyle/>
          <a:p>
            <a:pPr eaLnBrk="1" hangingPunct="1">
              <a:buFont typeface="Calibri" panose="020F0502020204030204" pitchFamily="34" charset="0"/>
              <a:buAutoNum type="arabicPeriod"/>
            </a:pPr>
            <a:r>
              <a:rPr lang="es-ES" altLang="es-ES" dirty="0" smtClean="0"/>
              <a:t>Comprobará la respuesta al tratamiento mediante determinación ARN-VHC a las 12 semanas.</a:t>
            </a:r>
          </a:p>
          <a:p>
            <a:pPr eaLnBrk="1" hangingPunct="1">
              <a:buFont typeface="Calibri" panose="020F0502020204030204" pitchFamily="34" charset="0"/>
              <a:buAutoNum type="arabicPeriod"/>
            </a:pPr>
            <a:r>
              <a:rPr lang="es-ES" altLang="es-ES" dirty="0" smtClean="0"/>
              <a:t>Repetirá determinación ARN-VHC a las 48 semanas.</a:t>
            </a:r>
          </a:p>
          <a:p>
            <a:pPr eaLnBrk="1" hangingPunct="1">
              <a:buFont typeface="Calibri" panose="020F0502020204030204" pitchFamily="34" charset="0"/>
              <a:buAutoNum type="arabicPeriod"/>
            </a:pPr>
            <a:r>
              <a:rPr lang="es-ES" altLang="es-ES" dirty="0" smtClean="0"/>
              <a:t>Mantendrá la determinación anual de ARN-VHC durante 5 años, para control de una posible recidiva de la infección.</a:t>
            </a:r>
          </a:p>
          <a:p>
            <a:pPr eaLnBrk="1" hangingPunct="1">
              <a:buFont typeface="Calibri" panose="020F0502020204030204" pitchFamily="34" charset="0"/>
              <a:buAutoNum type="arabicPeriod"/>
            </a:pPr>
            <a:r>
              <a:rPr lang="es-ES" altLang="es-ES" dirty="0"/>
              <a:t>No realizará ningún seguimiento clínico de la enfermedad hepática a Luisa, tras la RVS, pues la fibrosis no era avanzada. </a:t>
            </a:r>
          </a:p>
          <a:p>
            <a:pPr marL="0" indent="0" eaLnBrk="1" hangingPunct="1">
              <a:buNone/>
            </a:pPr>
            <a:endParaRPr lang="es-ES" altLang="es-ES" dirty="0" smtClean="0"/>
          </a:p>
        </p:txBody>
      </p:sp>
      <p:sp>
        <p:nvSpPr>
          <p:cNvPr id="80899" name="Marcador de texto 4"/>
          <p:cNvSpPr>
            <a:spLocks noGrp="1"/>
          </p:cNvSpPr>
          <p:nvPr>
            <p:ph type="body" idx="10"/>
          </p:nvPr>
        </p:nvSpPr>
        <p:spPr/>
        <p:txBody>
          <a:bodyPr/>
          <a:lstStyle/>
          <a:p>
            <a:pPr eaLnBrk="1" hangingPunct="1"/>
            <a:r>
              <a:rPr lang="es-ES" altLang="es-ES" dirty="0" smtClean="0">
                <a:solidFill>
                  <a:srgbClr val="C5000B"/>
                </a:solidFill>
              </a:rPr>
              <a:t>¿Cuál de las siguientes afirmaciones no considera correcta en relación con el seguimiento de Luisa una vez finalizado el tratamiento?</a:t>
            </a:r>
          </a:p>
        </p:txBody>
      </p:sp>
      <p:sp>
        <p:nvSpPr>
          <p:cNvPr id="2" name="Marcador de texto 1"/>
          <p:cNvSpPr>
            <a:spLocks noGrp="1"/>
          </p:cNvSpPr>
          <p:nvPr>
            <p:ph type="body" sz="quarter" idx="11"/>
          </p:nvPr>
        </p:nvSpPr>
        <p:spPr/>
        <p:txBody>
          <a:bodyPr/>
          <a:lstStyle/>
          <a:p>
            <a:endParaRPr lang="es-ES"/>
          </a:p>
        </p:txBody>
      </p:sp>
      <p:sp>
        <p:nvSpPr>
          <p:cNvPr id="80901" name="Título 2"/>
          <p:cNvSpPr>
            <a:spLocks noGrp="1"/>
          </p:cNvSpPr>
          <p:nvPr>
            <p:ph type="title"/>
          </p:nvPr>
        </p:nvSpPr>
        <p:spPr/>
        <p:txBody>
          <a:bodyPr/>
          <a:lstStyle/>
          <a:p>
            <a:pPr eaLnBrk="1" hangingPunct="1"/>
            <a:r>
              <a:rPr lang="es-ES" altLang="es-ES" smtClean="0"/>
              <a:t>Pregunta 7 </a:t>
            </a:r>
          </a:p>
        </p:txBody>
      </p:sp>
    </p:spTree>
    <p:extLst>
      <p:ext uri="{BB962C8B-B14F-4D97-AF65-F5344CB8AC3E}">
        <p14:creationId xmlns:p14="http://schemas.microsoft.com/office/powerpoint/2010/main" val="2120542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03920"/>
            <a:ext cx="10972800" cy="604800"/>
          </a:xfrm>
        </p:spPr>
        <p:txBody>
          <a:bodyPr/>
          <a:lstStyle/>
          <a:p>
            <a:r>
              <a:rPr lang="es-ES" altLang="es-ES" dirty="0"/>
              <a:t>Seguimiento clínico de los </a:t>
            </a:r>
            <a:r>
              <a:rPr lang="es-ES" altLang="es-ES" dirty="0" smtClean="0"/>
              <a:t>pacientes con </a:t>
            </a:r>
            <a:r>
              <a:rPr lang="es-ES" altLang="es-ES" dirty="0"/>
              <a:t>hepatitis crónica VHC, tras el tratamiento </a:t>
            </a:r>
            <a:endParaRPr lang="es-ES" dirty="0"/>
          </a:p>
        </p:txBody>
      </p:sp>
      <p:sp>
        <p:nvSpPr>
          <p:cNvPr id="3" name="Marcador de contenido 2"/>
          <p:cNvSpPr>
            <a:spLocks noGrp="1"/>
          </p:cNvSpPr>
          <p:nvPr>
            <p:ph idx="1"/>
          </p:nvPr>
        </p:nvSpPr>
        <p:spPr>
          <a:xfrm>
            <a:off x="0" y="1429264"/>
            <a:ext cx="11582400" cy="4592024"/>
          </a:xfrm>
        </p:spPr>
        <p:txBody>
          <a:bodyPr>
            <a:noAutofit/>
          </a:bodyPr>
          <a:lstStyle/>
          <a:p>
            <a:pPr lvl="0"/>
            <a:r>
              <a:rPr lang="es-ES" sz="2000" dirty="0">
                <a:solidFill>
                  <a:srgbClr val="C00000"/>
                </a:solidFill>
              </a:rPr>
              <a:t>Seguimiento en </a:t>
            </a:r>
            <a:r>
              <a:rPr lang="es-ES" sz="2000" dirty="0" smtClean="0">
                <a:solidFill>
                  <a:srgbClr val="C00000"/>
                </a:solidFill>
              </a:rPr>
              <a:t>Atención Hospitalaria </a:t>
            </a:r>
            <a:r>
              <a:rPr lang="es-ES" sz="2000" dirty="0">
                <a:solidFill>
                  <a:srgbClr val="C00000"/>
                </a:solidFill>
              </a:rPr>
              <a:t>tras </a:t>
            </a:r>
            <a:r>
              <a:rPr lang="es-ES" sz="2000" dirty="0" smtClean="0">
                <a:solidFill>
                  <a:srgbClr val="C00000"/>
                </a:solidFill>
              </a:rPr>
              <a:t>RVS:</a:t>
            </a:r>
          </a:p>
          <a:p>
            <a:pPr lvl="1"/>
            <a:r>
              <a:rPr lang="es-ES" sz="2000" dirty="0" smtClean="0">
                <a:solidFill>
                  <a:srgbClr val="C00000"/>
                </a:solidFill>
              </a:rPr>
              <a:t>Fibrosis </a:t>
            </a:r>
            <a:r>
              <a:rPr lang="es-ES" sz="2000" dirty="0">
                <a:solidFill>
                  <a:srgbClr val="C00000"/>
                </a:solidFill>
              </a:rPr>
              <a:t>avanzada (F3) o cirrosis (F4)</a:t>
            </a:r>
            <a:r>
              <a:rPr lang="es-ES" sz="2000" dirty="0"/>
              <a:t>: para el diagnóstico precoz del carcinoma </a:t>
            </a:r>
            <a:r>
              <a:rPr lang="es-ES" sz="2000" dirty="0" err="1"/>
              <a:t>hepatocelular</a:t>
            </a:r>
            <a:r>
              <a:rPr lang="es-ES" sz="2000" dirty="0"/>
              <a:t> (ecografía abdominal y analítica </a:t>
            </a:r>
            <a:r>
              <a:rPr lang="es-ES" sz="2000" dirty="0" smtClean="0"/>
              <a:t>semestral).</a:t>
            </a:r>
          </a:p>
          <a:p>
            <a:pPr lvl="1"/>
            <a:r>
              <a:rPr lang="es-ES" sz="2000" dirty="0" smtClean="0">
                <a:solidFill>
                  <a:srgbClr val="C00000"/>
                </a:solidFill>
              </a:rPr>
              <a:t>Cirrosis </a:t>
            </a:r>
            <a:r>
              <a:rPr lang="es-ES" sz="2000" dirty="0">
                <a:solidFill>
                  <a:srgbClr val="C00000"/>
                </a:solidFill>
              </a:rPr>
              <a:t>compensada, sin varices esofágicas </a:t>
            </a:r>
            <a:r>
              <a:rPr lang="es-ES" sz="2000" dirty="0"/>
              <a:t>al inicio del tratamiento: </a:t>
            </a:r>
            <a:r>
              <a:rPr lang="es-ES" sz="2000" dirty="0" smtClean="0"/>
              <a:t>no </a:t>
            </a:r>
            <a:r>
              <a:rPr lang="es-ES" sz="2000" dirty="0"/>
              <a:t>realizar </a:t>
            </a:r>
            <a:r>
              <a:rPr lang="es-ES" sz="2000" dirty="0" smtClean="0"/>
              <a:t>  controles </a:t>
            </a:r>
            <a:r>
              <a:rPr lang="es-ES" sz="2000" dirty="0"/>
              <a:t>endoscópicos tras la </a:t>
            </a:r>
            <a:r>
              <a:rPr lang="es-ES" sz="2000" dirty="0" smtClean="0"/>
              <a:t>RVS.</a:t>
            </a:r>
          </a:p>
          <a:p>
            <a:pPr lvl="0"/>
            <a:r>
              <a:rPr lang="es-ES" sz="2000" dirty="0">
                <a:solidFill>
                  <a:srgbClr val="C00000"/>
                </a:solidFill>
              </a:rPr>
              <a:t>Seguimiento en </a:t>
            </a:r>
            <a:r>
              <a:rPr lang="es-ES" sz="2000" dirty="0" smtClean="0">
                <a:solidFill>
                  <a:srgbClr val="C00000"/>
                </a:solidFill>
              </a:rPr>
              <a:t>Atención </a:t>
            </a:r>
            <a:r>
              <a:rPr lang="es-ES" sz="2000" dirty="0">
                <a:solidFill>
                  <a:srgbClr val="C00000"/>
                </a:solidFill>
              </a:rPr>
              <a:t>Primaria </a:t>
            </a:r>
            <a:r>
              <a:rPr lang="es-ES" sz="2000" dirty="0" smtClean="0">
                <a:solidFill>
                  <a:srgbClr val="C00000"/>
                </a:solidFill>
              </a:rPr>
              <a:t>tras RVS:</a:t>
            </a:r>
          </a:p>
          <a:p>
            <a:pPr lvl="1"/>
            <a:r>
              <a:rPr lang="es-ES" sz="2000" dirty="0" smtClean="0">
                <a:solidFill>
                  <a:srgbClr val="C00000"/>
                </a:solidFill>
              </a:rPr>
              <a:t>Sin fibrosis </a:t>
            </a:r>
            <a:r>
              <a:rPr lang="es-ES" sz="2000" dirty="0">
                <a:solidFill>
                  <a:srgbClr val="C00000"/>
                </a:solidFill>
              </a:rPr>
              <a:t>avanzada (F0-F2</a:t>
            </a:r>
            <a:r>
              <a:rPr lang="es-ES" sz="2000" dirty="0" smtClean="0">
                <a:solidFill>
                  <a:srgbClr val="C00000"/>
                </a:solidFill>
              </a:rPr>
              <a:t>) ni </a:t>
            </a:r>
            <a:r>
              <a:rPr lang="es-ES" sz="2000" dirty="0">
                <a:solidFill>
                  <a:srgbClr val="C00000"/>
                </a:solidFill>
              </a:rPr>
              <a:t>factores de riesgo de reinfección</a:t>
            </a:r>
            <a:r>
              <a:rPr lang="es-ES" sz="2000" dirty="0"/>
              <a:t>: no </a:t>
            </a:r>
            <a:r>
              <a:rPr lang="es-ES" sz="2000" dirty="0" smtClean="0"/>
              <a:t>seguimiento.</a:t>
            </a:r>
          </a:p>
          <a:p>
            <a:pPr lvl="1"/>
            <a:r>
              <a:rPr lang="es-ES" sz="2000" dirty="0" smtClean="0">
                <a:solidFill>
                  <a:schemeClr val="tx2"/>
                </a:solidFill>
              </a:rPr>
              <a:t>Persisten conductas/situaciones </a:t>
            </a:r>
            <a:r>
              <a:rPr lang="es-ES" sz="2000" dirty="0">
                <a:solidFill>
                  <a:schemeClr val="tx2"/>
                </a:solidFill>
              </a:rPr>
              <a:t>de riesgo</a:t>
            </a:r>
            <a:r>
              <a:rPr lang="es-ES" sz="2000" dirty="0"/>
              <a:t>: </a:t>
            </a:r>
            <a:r>
              <a:rPr lang="es-ES" sz="2000" dirty="0" smtClean="0"/>
              <a:t>control </a:t>
            </a:r>
            <a:r>
              <a:rPr lang="es-ES" sz="2000" dirty="0"/>
              <a:t>de reinfección </a:t>
            </a:r>
            <a:r>
              <a:rPr lang="es-ES" sz="2000" dirty="0" smtClean="0"/>
              <a:t>(ARN-VHC/anual)</a:t>
            </a:r>
          </a:p>
          <a:p>
            <a:pPr lvl="1"/>
            <a:r>
              <a:rPr lang="es-ES" sz="2000" dirty="0" smtClean="0">
                <a:solidFill>
                  <a:srgbClr val="C00000"/>
                </a:solidFill>
              </a:rPr>
              <a:t>Promover </a:t>
            </a:r>
            <a:r>
              <a:rPr lang="es-ES" sz="2000" dirty="0">
                <a:solidFill>
                  <a:srgbClr val="C00000"/>
                </a:solidFill>
              </a:rPr>
              <a:t>hábitos y estilos de vida saludables </a:t>
            </a:r>
            <a:r>
              <a:rPr lang="es-ES" sz="2000" dirty="0"/>
              <a:t>para evitar la reinfección  y en enfermos para reducir la  progresión de la </a:t>
            </a:r>
            <a:r>
              <a:rPr lang="es-ES" sz="2000" dirty="0" smtClean="0"/>
              <a:t>enfermedad.</a:t>
            </a:r>
          </a:p>
          <a:p>
            <a:pPr lvl="1"/>
            <a:r>
              <a:rPr lang="es-ES" sz="2000" dirty="0" smtClean="0">
                <a:solidFill>
                  <a:srgbClr val="C00000"/>
                </a:solidFill>
              </a:rPr>
              <a:t>Vacunaciones </a:t>
            </a:r>
            <a:r>
              <a:rPr lang="es-ES" sz="2000" dirty="0">
                <a:solidFill>
                  <a:srgbClr val="C00000"/>
                </a:solidFill>
              </a:rPr>
              <a:t>recomendadas hepatitis crónica VHC: </a:t>
            </a:r>
            <a:r>
              <a:rPr lang="es-ES" sz="2000" dirty="0" smtClean="0"/>
              <a:t>hepatitis </a:t>
            </a:r>
            <a:r>
              <a:rPr lang="es-ES" sz="2000" dirty="0"/>
              <a:t>A y B, gripe, </a:t>
            </a:r>
            <a:r>
              <a:rPr lang="es-ES" sz="2000" dirty="0" smtClean="0"/>
              <a:t>neumococo.</a:t>
            </a:r>
            <a:endParaRPr lang="es-ES" sz="2000" dirty="0"/>
          </a:p>
          <a:p>
            <a:pPr marL="542925" indent="0">
              <a:buNone/>
            </a:pPr>
            <a:endParaRPr lang="es-ES" sz="2000" dirty="0"/>
          </a:p>
          <a:p>
            <a:pPr lvl="1"/>
            <a:endParaRPr lang="es-ES" sz="2400" dirty="0"/>
          </a:p>
        </p:txBody>
      </p:sp>
    </p:spTree>
    <p:extLst>
      <p:ext uri="{BB962C8B-B14F-4D97-AF65-F5344CB8AC3E}">
        <p14:creationId xmlns:p14="http://schemas.microsoft.com/office/powerpoint/2010/main" val="2074579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996"/>
          <p:cNvSpPr>
            <a:spLocks noGrp="1"/>
          </p:cNvSpPr>
          <p:nvPr>
            <p:ph type="body" sz="quarter" idx="13"/>
          </p:nvPr>
        </p:nvSpPr>
        <p:spPr>
          <a:xfrm>
            <a:off x="-168275" y="5805488"/>
            <a:ext cx="11593513" cy="504825"/>
          </a:xfrm>
        </p:spPr>
        <p:txBody>
          <a:bodyPr/>
          <a:lstStyle/>
          <a:p>
            <a:pPr defTabSz="365125" eaLnBrk="1" hangingPunct="1">
              <a:spcBef>
                <a:spcPct val="0"/>
              </a:spcBef>
            </a:pPr>
            <a:r>
              <a:rPr lang="es-ES" altLang="es-ES" sz="1200" smtClean="0"/>
              <a:t>D’Ambrosio R, et al. Hepatology 2012;56:532–43; Van der Meer A, et al. JAMA 2012;308:2584‒93; </a:t>
            </a:r>
          </a:p>
          <a:p>
            <a:pPr defTabSz="365125" eaLnBrk="1" hangingPunct="1">
              <a:spcBef>
                <a:spcPct val="0"/>
              </a:spcBef>
            </a:pPr>
            <a:r>
              <a:rPr lang="es-ES" altLang="es-ES" sz="1200" smtClean="0"/>
              <a:t>John-Baptiste AA, et al. Am J Gastroenterol 2009;104:2439–48; Smith-Palmer J, et al. BMC Infect Dis 2015;15:19</a:t>
            </a:r>
          </a:p>
        </p:txBody>
      </p:sp>
      <p:sp>
        <p:nvSpPr>
          <p:cNvPr id="44035" name="Shape 994"/>
          <p:cNvSpPr>
            <a:spLocks noGrp="1"/>
          </p:cNvSpPr>
          <p:nvPr>
            <p:ph type="title"/>
          </p:nvPr>
        </p:nvSpPr>
        <p:spPr>
          <a:xfrm>
            <a:off x="609600" y="160338"/>
            <a:ext cx="10972800" cy="604837"/>
          </a:xfrm>
        </p:spPr>
        <p:txBody>
          <a:bodyPr/>
          <a:lstStyle/>
          <a:p>
            <a:pPr eaLnBrk="1" hangingPunct="1"/>
            <a:r>
              <a:rPr lang="es-ES_tradnl" altLang="es-ES" smtClean="0"/>
              <a:t>Control del tratamiento antiviral VHC</a:t>
            </a:r>
            <a:endParaRPr lang="es-ES" altLang="es-ES" smtClean="0"/>
          </a:p>
        </p:txBody>
      </p:sp>
      <p:grpSp>
        <p:nvGrpSpPr>
          <p:cNvPr id="44036" name="Group 999"/>
          <p:cNvGrpSpPr>
            <a:grpSpLocks/>
          </p:cNvGrpSpPr>
          <p:nvPr/>
        </p:nvGrpSpPr>
        <p:grpSpPr bwMode="auto">
          <a:xfrm>
            <a:off x="4102100" y="1311275"/>
            <a:ext cx="935038" cy="3000375"/>
            <a:chOff x="8669" y="42171"/>
            <a:chExt cx="936105" cy="3887331"/>
          </a:xfrm>
        </p:grpSpPr>
        <p:sp>
          <p:nvSpPr>
            <p:cNvPr id="44063" name="Shape 997"/>
            <p:cNvSpPr>
              <a:spLocks noChangeArrowheads="1"/>
            </p:cNvSpPr>
            <p:nvPr/>
          </p:nvSpPr>
          <p:spPr bwMode="auto">
            <a:xfrm>
              <a:off x="8669" y="42171"/>
              <a:ext cx="936105" cy="3887331"/>
            </a:xfrm>
            <a:prstGeom prst="roundRect">
              <a:avLst>
                <a:gd name="adj" fmla="val 16667"/>
              </a:avLst>
            </a:prstGeom>
            <a:solidFill>
              <a:schemeClr val="accent1"/>
            </a:solidFill>
            <a:ln w="25400">
              <a:solidFill>
                <a:srgbClr val="003262"/>
              </a:solidFill>
              <a:round/>
              <a:headEnd/>
              <a:tailEnd/>
            </a:ln>
          </p:spPr>
          <p:txBody>
            <a:bodyPr lIns="45719" tIns="45719" rIns="45719" b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 altLang="es-ES" sz="1800">
                <a:solidFill>
                  <a:srgbClr val="FFFFFF"/>
                </a:solidFill>
              </a:endParaRPr>
            </a:p>
          </p:txBody>
        </p:sp>
        <p:sp>
          <p:nvSpPr>
            <p:cNvPr id="44064" name="Shape 998"/>
            <p:cNvSpPr>
              <a:spLocks noChangeArrowheads="1"/>
            </p:cNvSpPr>
            <p:nvPr/>
          </p:nvSpPr>
          <p:spPr bwMode="auto">
            <a:xfrm>
              <a:off x="45697" y="567945"/>
              <a:ext cx="844710" cy="275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s-ES" sz="4400">
                  <a:solidFill>
                    <a:srgbClr val="FFFFFF"/>
                  </a:solidFill>
                </a:rPr>
                <a:t>R</a:t>
              </a:r>
              <a:r>
                <a:rPr lang="es-ES" altLang="es-ES" sz="4400">
                  <a:solidFill>
                    <a:srgbClr val="FFFFFF"/>
                  </a:solidFill>
                </a:rPr>
                <a:t/>
              </a:r>
              <a:br>
                <a:rPr lang="es-ES" altLang="es-ES" sz="4400">
                  <a:solidFill>
                    <a:srgbClr val="FFFFFF"/>
                  </a:solidFill>
                </a:rPr>
              </a:br>
              <a:r>
                <a:rPr lang="es-ES" altLang="es-ES" sz="4400">
                  <a:solidFill>
                    <a:srgbClr val="FFFFFF"/>
                  </a:solidFill>
                </a:rPr>
                <a:t>V</a:t>
              </a:r>
              <a:br>
                <a:rPr lang="es-ES" altLang="es-ES" sz="4400">
                  <a:solidFill>
                    <a:srgbClr val="FFFFFF"/>
                  </a:solidFill>
                </a:rPr>
              </a:br>
              <a:r>
                <a:rPr lang="es-ES_tradnl" altLang="es-ES" sz="4400">
                  <a:solidFill>
                    <a:srgbClr val="FFFFFF"/>
                  </a:solidFill>
                </a:rPr>
                <a:t>S</a:t>
              </a:r>
              <a:endParaRPr lang="es-ES" altLang="es-ES" sz="4400">
                <a:solidFill>
                  <a:srgbClr val="FFFFFF"/>
                </a:solidFill>
              </a:endParaRPr>
            </a:p>
          </p:txBody>
        </p:sp>
      </p:grpSp>
      <p:grpSp>
        <p:nvGrpSpPr>
          <p:cNvPr id="44037" name="Group 1009"/>
          <p:cNvGrpSpPr>
            <a:grpSpLocks/>
          </p:cNvGrpSpPr>
          <p:nvPr/>
        </p:nvGrpSpPr>
        <p:grpSpPr bwMode="auto">
          <a:xfrm>
            <a:off x="2187575" y="1268413"/>
            <a:ext cx="1614488" cy="3132137"/>
            <a:chOff x="0" y="0"/>
            <a:chExt cx="1614569" cy="3943788"/>
          </a:xfrm>
        </p:grpSpPr>
        <p:grpSp>
          <p:nvGrpSpPr>
            <p:cNvPr id="44054" name="Group 1002"/>
            <p:cNvGrpSpPr>
              <a:grpSpLocks/>
            </p:cNvGrpSpPr>
            <p:nvPr/>
          </p:nvGrpSpPr>
          <p:grpSpPr bwMode="auto">
            <a:xfrm>
              <a:off x="0" y="0"/>
              <a:ext cx="1614569" cy="1242002"/>
              <a:chOff x="0" y="0"/>
              <a:chExt cx="1614568" cy="1242001"/>
            </a:xfrm>
          </p:grpSpPr>
          <p:sp>
            <p:nvSpPr>
              <p:cNvPr id="44061" name="Shape 1000"/>
              <p:cNvSpPr>
                <a:spLocks noChangeArrowheads="1"/>
              </p:cNvSpPr>
              <p:nvPr/>
            </p:nvSpPr>
            <p:spPr bwMode="auto">
              <a:xfrm>
                <a:off x="0" y="0"/>
                <a:ext cx="1614568" cy="1242001"/>
              </a:xfrm>
              <a:prstGeom prst="roundRect">
                <a:avLst>
                  <a:gd name="adj" fmla="val 16667"/>
                </a:avLst>
              </a:prstGeom>
              <a:solidFill>
                <a:srgbClr val="C5000B"/>
              </a:solidFill>
              <a:ln w="25400">
                <a:solidFill>
                  <a:srgbClr val="287AC8"/>
                </a:solidFill>
                <a:round/>
                <a:headEnd/>
                <a:tailEnd/>
              </a:ln>
            </p:spPr>
            <p:txBody>
              <a:bodyPr lIns="45719" tIns="45719" rIns="45719" b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 altLang="es-ES" sz="1700" b="1">
                  <a:solidFill>
                    <a:srgbClr val="FFFFFF"/>
                  </a:solidFill>
                </a:endParaRPr>
              </a:p>
            </p:txBody>
          </p:sp>
          <p:sp>
            <p:nvSpPr>
              <p:cNvPr id="44062" name="Shape 1001"/>
              <p:cNvSpPr>
                <a:spLocks noChangeArrowheads="1"/>
              </p:cNvSpPr>
              <p:nvPr/>
            </p:nvSpPr>
            <p:spPr bwMode="auto">
              <a:xfrm>
                <a:off x="60628" y="233453"/>
                <a:ext cx="1493311" cy="77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s-ES" sz="1700" b="1">
                    <a:solidFill>
                      <a:srgbClr val="FFFFFF"/>
                    </a:solidFill>
                  </a:rPr>
                  <a:t>Regresión</a:t>
                </a:r>
              </a:p>
              <a:p>
                <a:pPr algn="ctr" eaLnBrk="1" hangingPunct="1">
                  <a:spcBef>
                    <a:spcPct val="0"/>
                  </a:spcBef>
                  <a:buFontTx/>
                  <a:buNone/>
                </a:pPr>
                <a:r>
                  <a:rPr lang="es-ES_tradnl" altLang="es-ES" sz="1700" b="1">
                    <a:solidFill>
                      <a:srgbClr val="FFFFFF"/>
                    </a:solidFill>
                  </a:rPr>
                  <a:t>de la fibrosis</a:t>
                </a:r>
                <a:endParaRPr lang="es-ES" altLang="es-ES" sz="1700" b="1">
                  <a:solidFill>
                    <a:srgbClr val="FFFFFF"/>
                  </a:solidFill>
                </a:endParaRPr>
              </a:p>
            </p:txBody>
          </p:sp>
        </p:grpSp>
        <p:grpSp>
          <p:nvGrpSpPr>
            <p:cNvPr id="44055" name="Group 1005"/>
            <p:cNvGrpSpPr>
              <a:grpSpLocks/>
            </p:cNvGrpSpPr>
            <p:nvPr/>
          </p:nvGrpSpPr>
          <p:grpSpPr bwMode="auto">
            <a:xfrm>
              <a:off x="0" y="1302913"/>
              <a:ext cx="1614569" cy="1242003"/>
              <a:chOff x="0" y="0"/>
              <a:chExt cx="1614568" cy="1242001"/>
            </a:xfrm>
          </p:grpSpPr>
          <p:sp>
            <p:nvSpPr>
              <p:cNvPr id="44059" name="Shape 1003"/>
              <p:cNvSpPr>
                <a:spLocks noChangeArrowheads="1"/>
              </p:cNvSpPr>
              <p:nvPr/>
            </p:nvSpPr>
            <p:spPr bwMode="auto">
              <a:xfrm>
                <a:off x="0" y="0"/>
                <a:ext cx="1614568" cy="1242001"/>
              </a:xfrm>
              <a:prstGeom prst="roundRect">
                <a:avLst>
                  <a:gd name="adj" fmla="val 16667"/>
                </a:avLst>
              </a:prstGeom>
              <a:solidFill>
                <a:srgbClr val="C5000B"/>
              </a:solidFill>
              <a:ln w="25400">
                <a:solidFill>
                  <a:srgbClr val="287AC8"/>
                </a:solidFill>
                <a:round/>
                <a:headEnd/>
                <a:tailEnd/>
              </a:ln>
            </p:spPr>
            <p:txBody>
              <a:bodyPr lIns="45719" tIns="45719" rIns="45719" b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 altLang="es-ES" sz="1700" b="1">
                  <a:solidFill>
                    <a:srgbClr val="FFFFFF"/>
                  </a:solidFill>
                </a:endParaRPr>
              </a:p>
            </p:txBody>
          </p:sp>
          <p:sp>
            <p:nvSpPr>
              <p:cNvPr id="44060" name="Shape 1004"/>
              <p:cNvSpPr>
                <a:spLocks noChangeArrowheads="1"/>
              </p:cNvSpPr>
              <p:nvPr/>
            </p:nvSpPr>
            <p:spPr bwMode="auto">
              <a:xfrm>
                <a:off x="60628" y="233454"/>
                <a:ext cx="1493311" cy="77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s-ES" sz="1700" b="1">
                    <a:solidFill>
                      <a:srgbClr val="FFFFFF"/>
                    </a:solidFill>
                  </a:rPr>
                  <a:t>Reducción</a:t>
                </a:r>
              </a:p>
              <a:p>
                <a:pPr algn="ctr" eaLnBrk="1" hangingPunct="1">
                  <a:spcBef>
                    <a:spcPct val="0"/>
                  </a:spcBef>
                  <a:buFontTx/>
                  <a:buNone/>
                </a:pPr>
                <a:r>
                  <a:rPr lang="es-ES_tradnl" altLang="es-ES" sz="1700" b="1">
                    <a:solidFill>
                      <a:srgbClr val="FFFFFF"/>
                    </a:solidFill>
                  </a:rPr>
                  <a:t>Riesgo HCC</a:t>
                </a:r>
                <a:endParaRPr lang="es-ES" altLang="es-ES" sz="1700" b="1">
                  <a:solidFill>
                    <a:srgbClr val="FFFFFF"/>
                  </a:solidFill>
                </a:endParaRPr>
              </a:p>
            </p:txBody>
          </p:sp>
        </p:grpSp>
        <p:grpSp>
          <p:nvGrpSpPr>
            <p:cNvPr id="44056" name="Group 1008"/>
            <p:cNvGrpSpPr>
              <a:grpSpLocks/>
            </p:cNvGrpSpPr>
            <p:nvPr/>
          </p:nvGrpSpPr>
          <p:grpSpPr bwMode="auto">
            <a:xfrm>
              <a:off x="0" y="2509869"/>
              <a:ext cx="1614569" cy="1433919"/>
              <a:chOff x="0" y="-36238"/>
              <a:chExt cx="1614568" cy="1433918"/>
            </a:xfrm>
          </p:grpSpPr>
          <p:sp>
            <p:nvSpPr>
              <p:cNvPr id="44057" name="Shape 1006"/>
              <p:cNvSpPr>
                <a:spLocks noChangeArrowheads="1"/>
              </p:cNvSpPr>
              <p:nvPr/>
            </p:nvSpPr>
            <p:spPr bwMode="auto">
              <a:xfrm>
                <a:off x="0" y="59720"/>
                <a:ext cx="1614568" cy="1242001"/>
              </a:xfrm>
              <a:prstGeom prst="roundRect">
                <a:avLst>
                  <a:gd name="adj" fmla="val 16667"/>
                </a:avLst>
              </a:prstGeom>
              <a:solidFill>
                <a:srgbClr val="C5000B"/>
              </a:solidFill>
              <a:ln w="25400">
                <a:solidFill>
                  <a:srgbClr val="287AC8"/>
                </a:solidFill>
                <a:round/>
                <a:headEnd/>
                <a:tailEnd/>
              </a:ln>
            </p:spPr>
            <p:txBody>
              <a:bodyPr lIns="45719" tIns="45719" rIns="45719" b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 altLang="es-ES" sz="1700" b="1">
                  <a:solidFill>
                    <a:srgbClr val="FFFFFF"/>
                  </a:solidFill>
                </a:endParaRPr>
              </a:p>
            </p:txBody>
          </p:sp>
          <p:sp>
            <p:nvSpPr>
              <p:cNvPr id="44058" name="Shape 1007"/>
              <p:cNvSpPr>
                <a:spLocks noChangeArrowheads="1"/>
              </p:cNvSpPr>
              <p:nvPr/>
            </p:nvSpPr>
            <p:spPr bwMode="auto">
              <a:xfrm>
                <a:off x="60628" y="-36238"/>
                <a:ext cx="1493311" cy="143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s-ES" sz="1700" b="1">
                    <a:solidFill>
                      <a:srgbClr val="FFFFFF"/>
                    </a:solidFill>
                  </a:rPr>
                  <a:t>Reducción</a:t>
                </a:r>
              </a:p>
              <a:p>
                <a:pPr algn="ctr" eaLnBrk="1" hangingPunct="1">
                  <a:spcBef>
                    <a:spcPct val="0"/>
                  </a:spcBef>
                  <a:buFontTx/>
                  <a:buNone/>
                </a:pPr>
                <a:r>
                  <a:rPr lang="es-ES_tradnl" altLang="es-ES" sz="1700" b="1">
                    <a:solidFill>
                      <a:srgbClr val="FFFFFF"/>
                    </a:solidFill>
                  </a:rPr>
                  <a:t>mortalidad </a:t>
                </a:r>
              </a:p>
              <a:p>
                <a:pPr algn="ctr" eaLnBrk="1" hangingPunct="1">
                  <a:spcBef>
                    <a:spcPct val="0"/>
                  </a:spcBef>
                  <a:buFontTx/>
                  <a:buNone/>
                </a:pPr>
                <a:r>
                  <a:rPr lang="es-ES_tradnl" altLang="es-ES" sz="1700" b="1">
                    <a:solidFill>
                      <a:srgbClr val="FFFFFF"/>
                    </a:solidFill>
                  </a:rPr>
                  <a:t>por cualquier causa</a:t>
                </a:r>
                <a:endParaRPr lang="es-ES" altLang="es-ES" sz="1700" b="1">
                  <a:solidFill>
                    <a:srgbClr val="FFFFFF"/>
                  </a:solidFill>
                </a:endParaRPr>
              </a:p>
            </p:txBody>
          </p:sp>
        </p:grpSp>
      </p:grpSp>
      <p:sp>
        <p:nvSpPr>
          <p:cNvPr id="44038" name="Shape 1010"/>
          <p:cNvSpPr>
            <a:spLocks noChangeArrowheads="1"/>
          </p:cNvSpPr>
          <p:nvPr/>
        </p:nvSpPr>
        <p:spPr bwMode="auto">
          <a:xfrm>
            <a:off x="-1404938" y="3325813"/>
            <a:ext cx="92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s-ES" altLang="es-ES" sz="1800" b="1">
              <a:solidFill>
                <a:schemeClr val="accent1"/>
              </a:solidFill>
            </a:endParaRPr>
          </a:p>
        </p:txBody>
      </p:sp>
      <p:grpSp>
        <p:nvGrpSpPr>
          <p:cNvPr id="44039" name="Group 1020"/>
          <p:cNvGrpSpPr>
            <a:grpSpLocks/>
          </p:cNvGrpSpPr>
          <p:nvPr/>
        </p:nvGrpSpPr>
        <p:grpSpPr bwMode="auto">
          <a:xfrm>
            <a:off x="5256213" y="1285875"/>
            <a:ext cx="1566862" cy="3106738"/>
            <a:chOff x="0" y="0"/>
            <a:chExt cx="1566508" cy="3950751"/>
          </a:xfrm>
        </p:grpSpPr>
        <p:grpSp>
          <p:nvGrpSpPr>
            <p:cNvPr id="44045" name="Group 1013"/>
            <p:cNvGrpSpPr>
              <a:grpSpLocks/>
            </p:cNvGrpSpPr>
            <p:nvPr/>
          </p:nvGrpSpPr>
          <p:grpSpPr bwMode="auto">
            <a:xfrm>
              <a:off x="0" y="0"/>
              <a:ext cx="1566508" cy="1241298"/>
              <a:chOff x="0" y="0"/>
              <a:chExt cx="1566507" cy="1241297"/>
            </a:xfrm>
          </p:grpSpPr>
          <p:sp>
            <p:nvSpPr>
              <p:cNvPr id="1011" name="Shape 1011"/>
              <p:cNvSpPr>
                <a:spLocks noChangeArrowheads="1"/>
              </p:cNvSpPr>
              <p:nvPr/>
            </p:nvSpPr>
            <p:spPr bwMode="auto">
              <a:xfrm>
                <a:off x="0" y="0"/>
                <a:ext cx="1566507" cy="1241549"/>
              </a:xfrm>
              <a:prstGeom prst="roundRect">
                <a:avLst>
                  <a:gd name="adj" fmla="val 16667"/>
                </a:avLst>
              </a:prstGeom>
              <a:gradFill rotWithShape="1">
                <a:gsLst>
                  <a:gs pos="0">
                    <a:srgbClr val="E8ECF7"/>
                  </a:gs>
                  <a:gs pos="64999">
                    <a:srgbClr val="C3CDE9"/>
                  </a:gs>
                  <a:gs pos="100000">
                    <a:srgbClr val="A9B7E1"/>
                  </a:gs>
                </a:gsLst>
                <a:lin ang="5400000" scaled="1"/>
              </a:gradFill>
              <a:ln w="9525">
                <a:solidFill>
                  <a:srgbClr val="004386"/>
                </a:solidFill>
                <a:round/>
                <a:headEnd/>
                <a:tailEnd/>
              </a:ln>
              <a:effectLst>
                <a:outerShdw blurRad="40000" dist="20000" dir="5400000" rotWithShape="0">
                  <a:srgbClr val="808080">
                    <a:alpha val="37999"/>
                  </a:srgbClr>
                </a:outerShdw>
              </a:effectLst>
            </p:spPr>
            <p:txBody>
              <a:bodyPr lIns="45719" tIns="45719" rIns="45719" bIns="45719" anchor="ctr"/>
              <a:lstStyle/>
              <a:p>
                <a:pPr algn="ctr" eaLnBrk="1" fontAlgn="auto" hangingPunct="1">
                  <a:spcBef>
                    <a:spcPts val="0"/>
                  </a:spcBef>
                  <a:spcAft>
                    <a:spcPts val="0"/>
                  </a:spcAft>
                  <a:defRPr sz="1700">
                    <a:solidFill>
                      <a:srgbClr val="FFFFFF"/>
                    </a:solidFill>
                  </a:defRPr>
                </a:pPr>
                <a:endParaRPr sz="1700" b="1">
                  <a:solidFill>
                    <a:schemeClr val="accent1"/>
                  </a:solidFill>
                  <a:latin typeface="+mn-lt"/>
                  <a:ea typeface="+mn-ea"/>
                </a:endParaRPr>
              </a:p>
            </p:txBody>
          </p:sp>
          <p:sp>
            <p:nvSpPr>
              <p:cNvPr id="44053" name="Shape 1012"/>
              <p:cNvSpPr>
                <a:spLocks noChangeArrowheads="1"/>
              </p:cNvSpPr>
              <p:nvPr/>
            </p:nvSpPr>
            <p:spPr bwMode="auto">
              <a:xfrm>
                <a:off x="60628" y="229690"/>
                <a:ext cx="1445250" cy="78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s-ES" sz="1700" b="1">
                    <a:solidFill>
                      <a:schemeClr val="accent1"/>
                    </a:solidFill>
                  </a:rPr>
                  <a:t>Mejora</a:t>
                </a:r>
              </a:p>
              <a:p>
                <a:pPr algn="ctr" eaLnBrk="1" hangingPunct="1">
                  <a:spcBef>
                    <a:spcPct val="0"/>
                  </a:spcBef>
                  <a:buFontTx/>
                  <a:buNone/>
                </a:pPr>
                <a:r>
                  <a:rPr lang="es-ES_tradnl" altLang="es-ES" sz="1700" b="1">
                    <a:solidFill>
                      <a:schemeClr val="accent1"/>
                    </a:solidFill>
                  </a:rPr>
                  <a:t>calidad de vida</a:t>
                </a:r>
                <a:endParaRPr lang="es-ES" altLang="es-ES" sz="1700" b="1">
                  <a:solidFill>
                    <a:schemeClr val="accent1"/>
                  </a:solidFill>
                </a:endParaRPr>
              </a:p>
            </p:txBody>
          </p:sp>
        </p:grpSp>
        <p:grpSp>
          <p:nvGrpSpPr>
            <p:cNvPr id="44046" name="Group 1016"/>
            <p:cNvGrpSpPr>
              <a:grpSpLocks/>
            </p:cNvGrpSpPr>
            <p:nvPr/>
          </p:nvGrpSpPr>
          <p:grpSpPr bwMode="auto">
            <a:xfrm>
              <a:off x="0" y="1303866"/>
              <a:ext cx="1566508" cy="1241298"/>
              <a:chOff x="0" y="952"/>
              <a:chExt cx="1566507" cy="1241297"/>
            </a:xfrm>
          </p:grpSpPr>
          <p:sp>
            <p:nvSpPr>
              <p:cNvPr id="1014" name="Shape 1014"/>
              <p:cNvSpPr>
                <a:spLocks noChangeArrowheads="1"/>
              </p:cNvSpPr>
              <p:nvPr/>
            </p:nvSpPr>
            <p:spPr bwMode="auto">
              <a:xfrm>
                <a:off x="0" y="1218"/>
                <a:ext cx="1566507" cy="1241549"/>
              </a:xfrm>
              <a:prstGeom prst="roundRect">
                <a:avLst>
                  <a:gd name="adj" fmla="val 16667"/>
                </a:avLst>
              </a:prstGeom>
              <a:gradFill rotWithShape="1">
                <a:gsLst>
                  <a:gs pos="0">
                    <a:srgbClr val="E8ECF7"/>
                  </a:gs>
                  <a:gs pos="64999">
                    <a:srgbClr val="C3CDE9"/>
                  </a:gs>
                  <a:gs pos="100000">
                    <a:srgbClr val="A9B7E1"/>
                  </a:gs>
                </a:gsLst>
                <a:lin ang="5400000" scaled="1"/>
              </a:gradFill>
              <a:ln w="9525">
                <a:solidFill>
                  <a:srgbClr val="004386"/>
                </a:solidFill>
                <a:round/>
                <a:headEnd/>
                <a:tailEnd/>
              </a:ln>
              <a:effectLst>
                <a:outerShdw blurRad="40000" dist="20000" dir="5400000" rotWithShape="0">
                  <a:srgbClr val="808080">
                    <a:alpha val="37999"/>
                  </a:srgbClr>
                </a:outerShdw>
              </a:effectLst>
            </p:spPr>
            <p:txBody>
              <a:bodyPr lIns="45719" tIns="45719" rIns="45719" bIns="45719" anchor="ctr"/>
              <a:lstStyle/>
              <a:p>
                <a:pPr algn="ctr" eaLnBrk="1" fontAlgn="auto" hangingPunct="1">
                  <a:spcBef>
                    <a:spcPts val="0"/>
                  </a:spcBef>
                  <a:spcAft>
                    <a:spcPts val="0"/>
                  </a:spcAft>
                  <a:defRPr sz="1700">
                    <a:solidFill>
                      <a:srgbClr val="FFFFFF"/>
                    </a:solidFill>
                  </a:defRPr>
                </a:pPr>
                <a:endParaRPr sz="1700" b="1">
                  <a:solidFill>
                    <a:srgbClr val="FFFFFF"/>
                  </a:solidFill>
                  <a:latin typeface="+mn-lt"/>
                  <a:ea typeface="+mn-ea"/>
                </a:endParaRPr>
              </a:p>
            </p:txBody>
          </p:sp>
          <p:sp>
            <p:nvSpPr>
              <p:cNvPr id="44051" name="Shape 1015"/>
              <p:cNvSpPr>
                <a:spLocks noChangeArrowheads="1"/>
              </p:cNvSpPr>
              <p:nvPr/>
            </p:nvSpPr>
            <p:spPr bwMode="auto">
              <a:xfrm>
                <a:off x="60628" y="63384"/>
                <a:ext cx="1445250" cy="111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s-ES" sz="1700" b="1">
                    <a:solidFill>
                      <a:schemeClr val="accent1"/>
                    </a:solidFill>
                  </a:rPr>
                  <a:t>Impacto positivo en la</a:t>
                </a:r>
              </a:p>
              <a:p>
                <a:pPr algn="ctr" eaLnBrk="1" hangingPunct="1">
                  <a:spcBef>
                    <a:spcPct val="0"/>
                  </a:spcBef>
                  <a:buFontTx/>
                  <a:buNone/>
                </a:pPr>
                <a:r>
                  <a:rPr lang="es-ES_tradnl" altLang="es-ES" sz="1700" b="1">
                    <a:solidFill>
                      <a:schemeClr val="accent1"/>
                    </a:solidFill>
                  </a:rPr>
                  <a:t>productividad</a:t>
                </a:r>
                <a:endParaRPr lang="es-ES" altLang="es-ES" sz="1700" b="1">
                  <a:solidFill>
                    <a:schemeClr val="accent1"/>
                  </a:solidFill>
                </a:endParaRPr>
              </a:p>
            </p:txBody>
          </p:sp>
        </p:grpSp>
        <p:grpSp>
          <p:nvGrpSpPr>
            <p:cNvPr id="44047" name="Group 1019"/>
            <p:cNvGrpSpPr>
              <a:grpSpLocks/>
            </p:cNvGrpSpPr>
            <p:nvPr/>
          </p:nvGrpSpPr>
          <p:grpSpPr bwMode="auto">
            <a:xfrm>
              <a:off x="0" y="2502902"/>
              <a:ext cx="1566508" cy="1447849"/>
              <a:chOff x="0" y="-102924"/>
              <a:chExt cx="1566507" cy="1447847"/>
            </a:xfrm>
          </p:grpSpPr>
          <p:sp>
            <p:nvSpPr>
              <p:cNvPr id="1017" name="Shape 1017"/>
              <p:cNvSpPr>
                <a:spLocks noChangeArrowheads="1"/>
              </p:cNvSpPr>
              <p:nvPr/>
            </p:nvSpPr>
            <p:spPr bwMode="auto">
              <a:xfrm>
                <a:off x="0" y="418"/>
                <a:ext cx="1566507" cy="1241547"/>
              </a:xfrm>
              <a:prstGeom prst="roundRect">
                <a:avLst>
                  <a:gd name="adj" fmla="val 16667"/>
                </a:avLst>
              </a:prstGeom>
              <a:gradFill rotWithShape="1">
                <a:gsLst>
                  <a:gs pos="0">
                    <a:srgbClr val="E8ECF7"/>
                  </a:gs>
                  <a:gs pos="64999">
                    <a:srgbClr val="C3CDE9"/>
                  </a:gs>
                  <a:gs pos="100000">
                    <a:srgbClr val="A9B7E1"/>
                  </a:gs>
                </a:gsLst>
                <a:lin ang="5400000" scaled="1"/>
              </a:gradFill>
              <a:ln w="9525">
                <a:solidFill>
                  <a:srgbClr val="004386"/>
                </a:solidFill>
                <a:round/>
                <a:headEnd/>
                <a:tailEnd/>
              </a:ln>
              <a:effectLst>
                <a:outerShdw blurRad="40000" dist="20000" dir="5400000" rotWithShape="0">
                  <a:srgbClr val="808080">
                    <a:alpha val="37999"/>
                  </a:srgbClr>
                </a:outerShdw>
              </a:effectLst>
            </p:spPr>
            <p:txBody>
              <a:bodyPr lIns="45719" tIns="45719" rIns="45719" bIns="45719" anchor="ctr"/>
              <a:lstStyle/>
              <a:p>
                <a:pPr algn="ctr" eaLnBrk="1" fontAlgn="auto" hangingPunct="1">
                  <a:spcBef>
                    <a:spcPts val="0"/>
                  </a:spcBef>
                  <a:spcAft>
                    <a:spcPts val="0"/>
                  </a:spcAft>
                  <a:defRPr sz="1700">
                    <a:solidFill>
                      <a:srgbClr val="FFFFFF"/>
                    </a:solidFill>
                  </a:defRPr>
                </a:pPr>
                <a:endParaRPr sz="1700" b="1">
                  <a:solidFill>
                    <a:schemeClr val="accent1"/>
                  </a:solidFill>
                  <a:latin typeface="+mn-lt"/>
                  <a:ea typeface="+mn-ea"/>
                </a:endParaRPr>
              </a:p>
            </p:txBody>
          </p:sp>
          <p:sp>
            <p:nvSpPr>
              <p:cNvPr id="44049" name="Shape 1018"/>
              <p:cNvSpPr>
                <a:spLocks noChangeArrowheads="1"/>
              </p:cNvSpPr>
              <p:nvPr/>
            </p:nvSpPr>
            <p:spPr bwMode="auto">
              <a:xfrm>
                <a:off x="60628" y="-102924"/>
                <a:ext cx="1445250" cy="144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s-ES" sz="1700" b="1">
                    <a:solidFill>
                      <a:schemeClr val="accent1"/>
                    </a:solidFill>
                  </a:rPr>
                  <a:t>Reducción de </a:t>
                </a:r>
              </a:p>
              <a:p>
                <a:pPr algn="ctr" eaLnBrk="1" hangingPunct="1">
                  <a:spcBef>
                    <a:spcPct val="0"/>
                  </a:spcBef>
                  <a:buFontTx/>
                  <a:buNone/>
                </a:pPr>
                <a:r>
                  <a:rPr lang="es-ES_tradnl" altLang="es-ES" sz="1700" b="1">
                    <a:solidFill>
                      <a:schemeClr val="accent1"/>
                    </a:solidFill>
                  </a:rPr>
                  <a:t>gastos y </a:t>
                </a:r>
              </a:p>
              <a:p>
                <a:pPr algn="ctr" eaLnBrk="1" hangingPunct="1">
                  <a:spcBef>
                    <a:spcPct val="0"/>
                  </a:spcBef>
                  <a:buFontTx/>
                  <a:buNone/>
                </a:pPr>
                <a:r>
                  <a:rPr lang="es-ES_tradnl" altLang="es-ES" sz="1700" b="1">
                    <a:solidFill>
                      <a:schemeClr val="accent1"/>
                    </a:solidFill>
                  </a:rPr>
                  <a:t>cuidados médicos</a:t>
                </a:r>
                <a:endParaRPr lang="es-ES" altLang="es-ES" sz="1700" b="1">
                  <a:solidFill>
                    <a:schemeClr val="accent1"/>
                  </a:solidFill>
                </a:endParaRPr>
              </a:p>
            </p:txBody>
          </p:sp>
        </p:grpSp>
      </p:grpSp>
      <p:sp>
        <p:nvSpPr>
          <p:cNvPr id="44040" name="Shape 1021"/>
          <p:cNvSpPr>
            <a:spLocks noChangeArrowheads="1"/>
          </p:cNvSpPr>
          <p:nvPr/>
        </p:nvSpPr>
        <p:spPr bwMode="auto">
          <a:xfrm>
            <a:off x="7977188" y="2870200"/>
            <a:ext cx="9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 altLang="es-ES" sz="1800" b="1">
              <a:solidFill>
                <a:schemeClr val="accent1"/>
              </a:solidFill>
            </a:endParaRPr>
          </a:p>
        </p:txBody>
      </p:sp>
      <p:graphicFrame>
        <p:nvGraphicFramePr>
          <p:cNvPr id="3" name="Diagrama 2"/>
          <p:cNvGraphicFramePr/>
          <p:nvPr/>
        </p:nvGraphicFramePr>
        <p:xfrm>
          <a:off x="6990576" y="1268760"/>
          <a:ext cx="3361194" cy="3047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a:spLocks noChangeArrowheads="1"/>
          </p:cNvSpPr>
          <p:nvPr/>
        </p:nvSpPr>
        <p:spPr bwMode="auto">
          <a:xfrm>
            <a:off x="1884363" y="4376738"/>
            <a:ext cx="8428037" cy="646112"/>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s-ES" altLang="es-ES" sz="1800" b="1" smtClean="0">
                <a:solidFill>
                  <a:schemeClr val="bg1"/>
                </a:solidFill>
              </a:rPr>
              <a:t>Es necesario realizar una 2ª determinación de  ARN-VHC  durante el primer año tras finalizar el tratamiento, 24 o 48 semanas de la interrupción del tratamiento</a:t>
            </a:r>
          </a:p>
        </p:txBody>
      </p:sp>
      <p:sp>
        <p:nvSpPr>
          <p:cNvPr id="5" name="Rectángulo 4"/>
          <p:cNvSpPr>
            <a:spLocks noChangeArrowheads="1"/>
          </p:cNvSpPr>
          <p:nvPr/>
        </p:nvSpPr>
        <p:spPr bwMode="auto">
          <a:xfrm>
            <a:off x="1881188" y="739775"/>
            <a:ext cx="8429625" cy="400050"/>
          </a:xfrm>
          <a:prstGeom prst="rect">
            <a:avLst/>
          </a:prstGeom>
          <a:gradFill rotWithShape="1">
            <a:gsLst>
              <a:gs pos="0">
                <a:srgbClr val="E8ECF7"/>
              </a:gs>
              <a:gs pos="64999">
                <a:srgbClr val="C3CDE9"/>
              </a:gs>
              <a:gs pos="100000">
                <a:srgbClr val="A9B7E1"/>
              </a:gs>
            </a:gsLst>
            <a:lin ang="5400000" scaled="1"/>
          </a:gradFill>
          <a:ln w="9525">
            <a:solidFill>
              <a:srgbClr val="004386"/>
            </a:solidFill>
            <a:miter lim="800000"/>
            <a:headEnd/>
            <a:tailEnd/>
          </a:ln>
          <a:effectLst>
            <a:outerShdw blurRad="40000" dist="20000" dir="5400000" rotWithShape="0">
              <a:srgbClr val="808080">
                <a:alpha val="37999"/>
              </a:srgbClr>
            </a:outerShdw>
          </a:effectLst>
        </p:spPr>
        <p:txBody>
          <a:bodyPr>
            <a:spAutoFit/>
          </a:bodyPr>
          <a:lstStyle/>
          <a:p>
            <a:pPr eaLnBrk="1" fontAlgn="auto" hangingPunct="1">
              <a:spcBef>
                <a:spcPts val="500"/>
              </a:spcBef>
              <a:spcAft>
                <a:spcPts val="0"/>
              </a:spcAft>
              <a:defRPr sz="2400" b="1"/>
            </a:pPr>
            <a:r>
              <a:rPr lang="es-ES" sz="2000" b="1" dirty="0">
                <a:solidFill>
                  <a:schemeClr val="accent1"/>
                </a:solidFill>
                <a:latin typeface="+mn-lt"/>
                <a:ea typeface="+mn-ea"/>
              </a:rPr>
              <a:t>Respuesta Viral Sostenida (RVS) = ARN-VHC indetectable 12s post-tratamiento</a:t>
            </a:r>
          </a:p>
        </p:txBody>
      </p:sp>
      <p:sp>
        <p:nvSpPr>
          <p:cNvPr id="6" name="Rectángulo 5"/>
          <p:cNvSpPr>
            <a:spLocks noChangeArrowheads="1"/>
          </p:cNvSpPr>
          <p:nvPr/>
        </p:nvSpPr>
        <p:spPr bwMode="auto">
          <a:xfrm>
            <a:off x="1874838" y="5087938"/>
            <a:ext cx="8429625" cy="647700"/>
          </a:xfrm>
          <a:prstGeom prst="rect">
            <a:avLst/>
          </a:prstGeom>
          <a:gradFill rotWithShape="1">
            <a:gsLst>
              <a:gs pos="0">
                <a:srgbClr val="E8ECF7"/>
              </a:gs>
              <a:gs pos="64999">
                <a:srgbClr val="C3CDE9"/>
              </a:gs>
              <a:gs pos="100000">
                <a:srgbClr val="A9B7E1"/>
              </a:gs>
            </a:gsLst>
            <a:lin ang="5400000" scaled="1"/>
          </a:gradFill>
          <a:ln w="9525">
            <a:solidFill>
              <a:srgbClr val="004386"/>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s-ES" altLang="es-ES" sz="1800" b="1" smtClean="0">
                <a:solidFill>
                  <a:schemeClr val="accent1"/>
                </a:solidFill>
              </a:rPr>
              <a:t>En caso de fracaso a tratamientos basados en AAD se debe evaluar el patrón de resistencias y el tratamiento recibido antes de iniciar un nuevo tratamiento</a:t>
            </a:r>
          </a:p>
        </p:txBody>
      </p:sp>
    </p:spTree>
    <p:extLst>
      <p:ext uri="{BB962C8B-B14F-4D97-AF65-F5344CB8AC3E}">
        <p14:creationId xmlns:p14="http://schemas.microsoft.com/office/powerpoint/2010/main" val="27200594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hape 144"/>
          <p:cNvSpPr>
            <a:spLocks noChangeArrowheads="1"/>
          </p:cNvSpPr>
          <p:nvPr/>
        </p:nvSpPr>
        <p:spPr bwMode="auto">
          <a:xfrm>
            <a:off x="10754010" y="5974716"/>
            <a:ext cx="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9pPr>
          </a:lstStyle>
          <a:p>
            <a:pPr algn="r">
              <a:spcBef>
                <a:spcPts val="300"/>
              </a:spcBef>
              <a:buNone/>
            </a:pPr>
            <a:endParaRPr lang="es-ES" altLang="es-ES" sz="1400" i="1" dirty="0">
              <a:solidFill>
                <a:srgbClr val="808080"/>
              </a:solidFill>
            </a:endParaRPr>
          </a:p>
        </p:txBody>
      </p:sp>
      <p:sp>
        <p:nvSpPr>
          <p:cNvPr id="146" name="Shape 146"/>
          <p:cNvSpPr/>
          <p:nvPr/>
        </p:nvSpPr>
        <p:spPr>
          <a:xfrm>
            <a:off x="641436" y="899531"/>
            <a:ext cx="11268519" cy="369332"/>
          </a:xfrm>
          <a:prstGeom prst="rect">
            <a:avLst/>
          </a:prstGeom>
          <a:ln/>
          <a:extLst>
            <a:ext uri="{C572A759-6A51-4108-AA02-DFA0A04FC94B}"/>
          </a:extLst>
        </p:spPr>
        <p:style>
          <a:lnRef idx="3">
            <a:schemeClr val="lt1"/>
          </a:lnRef>
          <a:fillRef idx="1">
            <a:schemeClr val="accent1"/>
          </a:fillRef>
          <a:effectRef idx="1">
            <a:schemeClr val="accent1"/>
          </a:effectRef>
          <a:fontRef idx="minor">
            <a:schemeClr val="lt1"/>
          </a:fontRef>
        </p:style>
        <p:txBody>
          <a:bodyPr wrap="square" lIns="0" tIns="0" rIns="0" bIns="0">
            <a:spAutoFit/>
          </a:bodyPr>
          <a:lstStyle>
            <a:lvl1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solidFill>
                  <a:srgbClr val="FFFFFF"/>
                </a:solidFill>
              </a:defRPr>
            </a:lvl1pPr>
          </a:lstStyle>
          <a:p>
            <a:pPr fontAlgn="auto">
              <a:spcBef>
                <a:spcPts val="0"/>
              </a:spcBef>
              <a:spcAft>
                <a:spcPts val="0"/>
              </a:spcAft>
              <a:defRPr sz="1800">
                <a:solidFill>
                  <a:srgbClr val="000000"/>
                </a:solidFill>
              </a:defRPr>
            </a:pPr>
            <a:r>
              <a:rPr sz="2400" b="1" dirty="0">
                <a:solidFill>
                  <a:schemeClr val="bg1"/>
                </a:solidFill>
              </a:rPr>
              <a:t>El </a:t>
            </a:r>
            <a:r>
              <a:rPr sz="2400" b="1" dirty="0" err="1">
                <a:solidFill>
                  <a:schemeClr val="bg1"/>
                </a:solidFill>
              </a:rPr>
              <a:t>pronóstico</a:t>
            </a:r>
            <a:r>
              <a:rPr sz="2400" b="1" dirty="0">
                <a:solidFill>
                  <a:schemeClr val="bg1"/>
                </a:solidFill>
              </a:rPr>
              <a:t> </a:t>
            </a:r>
            <a:r>
              <a:rPr sz="2400" b="1" dirty="0" err="1">
                <a:solidFill>
                  <a:schemeClr val="bg1"/>
                </a:solidFill>
              </a:rPr>
              <a:t>depende</a:t>
            </a:r>
            <a:r>
              <a:rPr sz="2400" b="1" dirty="0">
                <a:solidFill>
                  <a:schemeClr val="bg1"/>
                </a:solidFill>
              </a:rPr>
              <a:t> del </a:t>
            </a:r>
            <a:r>
              <a:rPr sz="2400" b="1" dirty="0" err="1">
                <a:solidFill>
                  <a:schemeClr val="bg1"/>
                </a:solidFill>
              </a:rPr>
              <a:t>ritmo</a:t>
            </a:r>
            <a:r>
              <a:rPr sz="2400" b="1" dirty="0">
                <a:solidFill>
                  <a:schemeClr val="bg1"/>
                </a:solidFill>
              </a:rPr>
              <a:t> </a:t>
            </a:r>
            <a:r>
              <a:rPr lang="es-ES" sz="2400" b="1" dirty="0" smtClean="0">
                <a:solidFill>
                  <a:schemeClr val="bg1"/>
                </a:solidFill>
              </a:rPr>
              <a:t>de fibrosis de</a:t>
            </a:r>
            <a:r>
              <a:rPr sz="2400" b="1" dirty="0" smtClean="0">
                <a:solidFill>
                  <a:schemeClr val="bg1"/>
                </a:solidFill>
              </a:rPr>
              <a:t>l </a:t>
            </a:r>
            <a:r>
              <a:rPr sz="2400" b="1" dirty="0" err="1">
                <a:solidFill>
                  <a:schemeClr val="bg1"/>
                </a:solidFill>
              </a:rPr>
              <a:t>hígado</a:t>
            </a:r>
            <a:endParaRPr sz="2400" b="1" dirty="0">
              <a:solidFill>
                <a:schemeClr val="bg1"/>
              </a:solidFill>
            </a:endParaRPr>
          </a:p>
        </p:txBody>
      </p:sp>
      <p:graphicFrame>
        <p:nvGraphicFramePr>
          <p:cNvPr id="147" name="Table 147"/>
          <p:cNvGraphicFramePr/>
          <p:nvPr>
            <p:extLst>
              <p:ext uri="{D42A27DB-BD31-4B8C-83A1-F6EECF244321}">
                <p14:modId xmlns:p14="http://schemas.microsoft.com/office/powerpoint/2010/main" val="1727094085"/>
              </p:ext>
            </p:extLst>
          </p:nvPr>
        </p:nvGraphicFramePr>
        <p:xfrm>
          <a:off x="1199456" y="2318126"/>
          <a:ext cx="10369152" cy="3246896"/>
        </p:xfrm>
        <a:graphic>
          <a:graphicData uri="http://schemas.openxmlformats.org/drawingml/2006/table">
            <a:tbl>
              <a:tblPr firstRow="1">
                <a:tableStyleId>{073A0DAA-6AF3-43AB-8588-CEC1D06C72B9}</a:tableStyleId>
              </a:tblPr>
              <a:tblGrid>
                <a:gridCol w="2352611"/>
                <a:gridCol w="4629225"/>
                <a:gridCol w="3387316"/>
              </a:tblGrid>
              <a:tr h="393114">
                <a:tc>
                  <a:txBody>
                    <a:bodyPr/>
                    <a:lstStyle/>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2400" dirty="0" err="1"/>
                        <a:t>Factores</a:t>
                      </a:r>
                      <a:r>
                        <a:rPr sz="2400" dirty="0"/>
                        <a:t> </a:t>
                      </a:r>
                      <a:r>
                        <a:rPr lang="es-ES" sz="2400" dirty="0" smtClean="0"/>
                        <a:t>v</a:t>
                      </a:r>
                      <a:r>
                        <a:rPr sz="2400" dirty="0" err="1" smtClean="0"/>
                        <a:t>irales</a:t>
                      </a:r>
                      <a:endParaRPr sz="2400" b="1" dirty="0">
                        <a:solidFill>
                          <a:srgbClr val="FFFFFF"/>
                        </a:solidFill>
                      </a:endParaRPr>
                    </a:p>
                  </a:txBody>
                  <a:tcPr marL="45720" marR="45720" marT="45685" marB="45685" horzOverflow="overflow"/>
                </a:tc>
                <a:tc>
                  <a:txBody>
                    <a:bodyPr/>
                    <a:lstStyle/>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2400" dirty="0" err="1">
                          <a:solidFill>
                            <a:schemeClr val="bg1"/>
                          </a:solidFill>
                        </a:rPr>
                        <a:t>Factores</a:t>
                      </a:r>
                      <a:r>
                        <a:rPr sz="2400" dirty="0">
                          <a:solidFill>
                            <a:schemeClr val="bg1"/>
                          </a:solidFill>
                        </a:rPr>
                        <a:t> del </a:t>
                      </a:r>
                      <a:r>
                        <a:rPr sz="2400" dirty="0" err="1">
                          <a:solidFill>
                            <a:schemeClr val="bg1"/>
                          </a:solidFill>
                        </a:rPr>
                        <a:t>huesped</a:t>
                      </a:r>
                      <a:endParaRPr sz="2400" b="1" dirty="0">
                        <a:solidFill>
                          <a:schemeClr val="bg1"/>
                        </a:solidFill>
                      </a:endParaRPr>
                    </a:p>
                  </a:txBody>
                  <a:tcPr marL="45720" marR="45720" marT="45685" marB="45685" horzOverflow="overflow"/>
                </a:tc>
                <a:tc>
                  <a:txBody>
                    <a:bodyPr/>
                    <a:lstStyle/>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2400" dirty="0" err="1"/>
                        <a:t>Factores</a:t>
                      </a:r>
                      <a:r>
                        <a:rPr sz="2400" dirty="0"/>
                        <a:t> </a:t>
                      </a:r>
                      <a:r>
                        <a:rPr sz="2400" dirty="0" err="1"/>
                        <a:t>externos</a:t>
                      </a:r>
                      <a:endParaRPr sz="2400" b="1" dirty="0">
                        <a:solidFill>
                          <a:srgbClr val="FFFFFF"/>
                        </a:solidFill>
                      </a:endParaRPr>
                    </a:p>
                  </a:txBody>
                  <a:tcPr marL="45720" marR="45720" marT="45685" marB="45685" horzOverflow="overflow"/>
                </a:tc>
              </a:tr>
              <a:tr h="2775161">
                <a:tc>
                  <a:txBody>
                    <a:bodyPr/>
                    <a:lstStyle/>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smtClean="0">
                          <a:solidFill>
                            <a:srgbClr val="004586"/>
                          </a:solidFill>
                        </a:rPr>
                        <a:t>Genotipo</a:t>
                      </a:r>
                      <a:r>
                        <a:rPr lang="es-ES" sz="1800" dirty="0" smtClean="0">
                          <a:solidFill>
                            <a:srgbClr val="004586"/>
                          </a:solidFill>
                        </a:rPr>
                        <a:t> 3</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004586"/>
                          </a:solidFill>
                        </a:rPr>
                        <a:t>Quasispecies</a:t>
                      </a:r>
                      <a:endParaRPr sz="1800" dirty="0">
                        <a:solidFill>
                          <a:srgbClr val="004586"/>
                        </a:solidFill>
                      </a:endParaRPr>
                    </a:p>
                  </a:txBody>
                  <a:tcPr marL="45720" marR="45720" marT="45685" marB="45685" horzOverflow="overflow"/>
                </a:tc>
                <a:tc>
                  <a:txBody>
                    <a:bodyPr/>
                    <a:lstStyle/>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004586"/>
                          </a:solidFill>
                        </a:rPr>
                        <a:t>Edad</a:t>
                      </a:r>
                      <a:r>
                        <a:rPr sz="1800" dirty="0">
                          <a:solidFill>
                            <a:srgbClr val="004586"/>
                          </a:solidFill>
                        </a:rPr>
                        <a:t> de la </a:t>
                      </a:r>
                      <a:r>
                        <a:rPr sz="1800" dirty="0" err="1" smtClean="0">
                          <a:solidFill>
                            <a:srgbClr val="004586"/>
                          </a:solidFill>
                        </a:rPr>
                        <a:t>infección</a:t>
                      </a:r>
                      <a:r>
                        <a:rPr lang="es-ES" sz="1800" dirty="0" smtClean="0">
                          <a:solidFill>
                            <a:srgbClr val="004586"/>
                          </a:solidFill>
                        </a:rPr>
                        <a:t> (&gt; 40 años)</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004586"/>
                          </a:solidFill>
                        </a:rPr>
                        <a:t>Duración</a:t>
                      </a:r>
                      <a:r>
                        <a:rPr sz="1800" dirty="0">
                          <a:solidFill>
                            <a:srgbClr val="004586"/>
                          </a:solidFill>
                        </a:rPr>
                        <a:t> de la </a:t>
                      </a:r>
                      <a:r>
                        <a:rPr sz="1800" dirty="0" err="1" smtClean="0">
                          <a:solidFill>
                            <a:srgbClr val="004586"/>
                          </a:solidFill>
                        </a:rPr>
                        <a:t>infección</a:t>
                      </a:r>
                      <a:r>
                        <a:rPr lang="es-ES" sz="1800" dirty="0" smtClean="0">
                          <a:solidFill>
                            <a:srgbClr val="004586"/>
                          </a:solidFill>
                        </a:rPr>
                        <a:t> (20-30</a:t>
                      </a:r>
                      <a:r>
                        <a:rPr lang="es-ES" sz="1800" baseline="0" dirty="0" smtClean="0">
                          <a:solidFill>
                            <a:srgbClr val="004586"/>
                          </a:solidFill>
                        </a:rPr>
                        <a:t> años)</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smtClean="0">
                          <a:solidFill>
                            <a:srgbClr val="004586"/>
                          </a:solidFill>
                        </a:rPr>
                        <a:t>Sexo</a:t>
                      </a:r>
                      <a:r>
                        <a:rPr lang="es-ES" sz="1800" dirty="0" smtClean="0">
                          <a:solidFill>
                            <a:srgbClr val="004586"/>
                          </a:solidFill>
                        </a:rPr>
                        <a:t> (varones)</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a:solidFill>
                            <a:srgbClr val="004586"/>
                          </a:solidFill>
                        </a:rPr>
                        <a:t>Estado </a:t>
                      </a:r>
                      <a:r>
                        <a:rPr sz="1800" dirty="0" err="1">
                          <a:solidFill>
                            <a:srgbClr val="004586"/>
                          </a:solidFill>
                        </a:rPr>
                        <a:t>inmunológico</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004586"/>
                          </a:solidFill>
                        </a:rPr>
                        <a:t>Susceptibilidad</a:t>
                      </a:r>
                      <a:r>
                        <a:rPr sz="1800" dirty="0">
                          <a:solidFill>
                            <a:srgbClr val="004586"/>
                          </a:solidFill>
                        </a:rPr>
                        <a:t> </a:t>
                      </a:r>
                      <a:r>
                        <a:rPr sz="1800" dirty="0" err="1">
                          <a:solidFill>
                            <a:srgbClr val="004586"/>
                          </a:solidFill>
                        </a:rPr>
                        <a:t>genética</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a:solidFill>
                            <a:srgbClr val="004586"/>
                          </a:solidFill>
                        </a:rPr>
                        <a:t>Co-</a:t>
                      </a:r>
                      <a:r>
                        <a:rPr sz="1800" dirty="0" err="1">
                          <a:solidFill>
                            <a:srgbClr val="004586"/>
                          </a:solidFill>
                        </a:rPr>
                        <a:t>infección</a:t>
                      </a:r>
                      <a:r>
                        <a:rPr sz="1800" dirty="0">
                          <a:solidFill>
                            <a:srgbClr val="004586"/>
                          </a:solidFill>
                        </a:rPr>
                        <a:t> </a:t>
                      </a:r>
                      <a:r>
                        <a:rPr sz="1800" dirty="0" err="1">
                          <a:solidFill>
                            <a:srgbClr val="004586"/>
                          </a:solidFill>
                        </a:rPr>
                        <a:t>por</a:t>
                      </a:r>
                      <a:r>
                        <a:rPr sz="1800" dirty="0">
                          <a:solidFill>
                            <a:srgbClr val="004586"/>
                          </a:solidFill>
                        </a:rPr>
                        <a:t> </a:t>
                      </a:r>
                      <a:r>
                        <a:rPr lang="es-ES" sz="1800" dirty="0" smtClean="0">
                          <a:solidFill>
                            <a:srgbClr val="004586"/>
                          </a:solidFill>
                        </a:rPr>
                        <a:t>VHB, VIH</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004586"/>
                          </a:solidFill>
                        </a:rPr>
                        <a:t>Esteatosis</a:t>
                      </a:r>
                      <a:endParaRPr sz="1800" dirty="0">
                        <a:solidFill>
                          <a:srgbClr val="004586"/>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004586"/>
                          </a:solidFill>
                        </a:rPr>
                        <a:t>Enfermedades</a:t>
                      </a:r>
                      <a:r>
                        <a:rPr sz="1800" dirty="0">
                          <a:solidFill>
                            <a:srgbClr val="004586"/>
                          </a:solidFill>
                        </a:rPr>
                        <a:t> </a:t>
                      </a:r>
                      <a:r>
                        <a:rPr sz="1800" dirty="0" err="1" smtClean="0">
                          <a:solidFill>
                            <a:srgbClr val="004586"/>
                          </a:solidFill>
                        </a:rPr>
                        <a:t>asociadas</a:t>
                      </a:r>
                      <a:r>
                        <a:rPr lang="es-ES" sz="1800" dirty="0" smtClean="0">
                          <a:solidFill>
                            <a:srgbClr val="C00000"/>
                          </a:solidFill>
                        </a:rPr>
                        <a:t>: obesidad y resistencia a insulina</a:t>
                      </a:r>
                      <a:endParaRPr sz="1800" b="1" dirty="0">
                        <a:solidFill>
                          <a:srgbClr val="C00000"/>
                        </a:solidFill>
                      </a:endParaRPr>
                    </a:p>
                  </a:txBody>
                  <a:tcPr marL="45720" marR="45720" marT="45685" marB="45685" horzOverflow="overflow">
                    <a:solidFill>
                      <a:srgbClr val="CDD7EB"/>
                    </a:solidFill>
                  </a:tcPr>
                </a:tc>
                <a:tc>
                  <a:txBody>
                    <a:bodyPr/>
                    <a:lstStyle/>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C00000"/>
                          </a:solidFill>
                        </a:rPr>
                        <a:t>Ingesta</a:t>
                      </a:r>
                      <a:r>
                        <a:rPr sz="1800" dirty="0">
                          <a:solidFill>
                            <a:srgbClr val="C00000"/>
                          </a:solidFill>
                        </a:rPr>
                        <a:t> de alcohol</a:t>
                      </a: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smtClean="0">
                          <a:solidFill>
                            <a:srgbClr val="C00000"/>
                          </a:solidFill>
                        </a:rPr>
                        <a:t>Cannabis</a:t>
                      </a:r>
                      <a:endParaRPr lang="es-ES" sz="1800" dirty="0" smtClean="0">
                        <a:solidFill>
                          <a:srgbClr val="C00000"/>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lang="es-ES" sz="1800" dirty="0" smtClean="0">
                          <a:solidFill>
                            <a:srgbClr val="C00000"/>
                          </a:solidFill>
                        </a:rPr>
                        <a:t>Tabaco</a:t>
                      </a:r>
                      <a:endParaRPr sz="1800" dirty="0">
                        <a:solidFill>
                          <a:srgbClr val="C00000"/>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smtClean="0">
                          <a:solidFill>
                            <a:srgbClr val="C00000"/>
                          </a:solidFill>
                        </a:rPr>
                        <a:t>Fármacos</a:t>
                      </a:r>
                      <a:r>
                        <a:rPr lang="es-ES" sz="1800" dirty="0" smtClean="0">
                          <a:solidFill>
                            <a:srgbClr val="C00000"/>
                          </a:solidFill>
                        </a:rPr>
                        <a:t> </a:t>
                      </a:r>
                      <a:r>
                        <a:rPr lang="es-ES" sz="1800" dirty="0" err="1" smtClean="0">
                          <a:solidFill>
                            <a:srgbClr val="C00000"/>
                          </a:solidFill>
                        </a:rPr>
                        <a:t>hepatotóxicos</a:t>
                      </a:r>
                      <a:endParaRPr sz="1800" dirty="0">
                        <a:solidFill>
                          <a:srgbClr val="C00000"/>
                        </a:solidFill>
                      </a:endParaRPr>
                    </a:p>
                    <a:p>
                      <a:pPr lvl="0" algn="ctr">
                        <a:lnSpc>
                          <a:spcPct val="104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b="0" i="0"/>
                      </a:pPr>
                      <a:r>
                        <a:rPr sz="1800" dirty="0" err="1">
                          <a:solidFill>
                            <a:srgbClr val="004586"/>
                          </a:solidFill>
                        </a:rPr>
                        <a:t>Contaminantes</a:t>
                      </a:r>
                      <a:r>
                        <a:rPr sz="1800" dirty="0">
                          <a:solidFill>
                            <a:srgbClr val="004586"/>
                          </a:solidFill>
                        </a:rPr>
                        <a:t> </a:t>
                      </a:r>
                      <a:r>
                        <a:rPr sz="1800" dirty="0" err="1">
                          <a:solidFill>
                            <a:srgbClr val="004586"/>
                          </a:solidFill>
                        </a:rPr>
                        <a:t>ambientales</a:t>
                      </a:r>
                      <a:endParaRPr sz="1800" dirty="0">
                        <a:solidFill>
                          <a:srgbClr val="004586"/>
                        </a:solidFill>
                      </a:endParaRPr>
                    </a:p>
                  </a:txBody>
                  <a:tcPr marL="45720" marR="45720" marT="45685" marB="45685" horzOverflow="overflow"/>
                </a:tc>
              </a:tr>
            </a:tbl>
          </a:graphicData>
        </a:graphic>
      </p:graphicFrame>
      <p:sp>
        <p:nvSpPr>
          <p:cNvPr id="87059" name="Shape 148"/>
          <p:cNvSpPr>
            <a:spLocks noChangeArrowheads="1"/>
          </p:cNvSpPr>
          <p:nvPr/>
        </p:nvSpPr>
        <p:spPr bwMode="auto">
          <a:xfrm>
            <a:off x="2432929" y="1673375"/>
            <a:ext cx="7777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000">
                <a:solidFill>
                  <a:schemeClr val="tx1"/>
                </a:solidFill>
                <a:latin typeface="Calibri" panose="020F0502020204030204" pitchFamily="34" charset="0"/>
              </a:defRPr>
            </a:lvl9pPr>
          </a:lstStyle>
          <a:p>
            <a:pPr algn="ctr" eaLnBrk="1" hangingPunct="1">
              <a:spcBef>
                <a:spcPct val="0"/>
              </a:spcBef>
              <a:buFontTx/>
              <a:buNone/>
            </a:pPr>
            <a:endParaRPr lang="es-ES" altLang="es-ES" sz="2800" b="1" dirty="0">
              <a:solidFill>
                <a:srgbClr val="C00000"/>
              </a:solidFill>
            </a:endParaRPr>
          </a:p>
        </p:txBody>
      </p:sp>
      <p:sp>
        <p:nvSpPr>
          <p:cNvPr id="2" name="Rectángulo redondeado 1"/>
          <p:cNvSpPr/>
          <p:nvPr/>
        </p:nvSpPr>
        <p:spPr>
          <a:xfrm>
            <a:off x="8353037" y="2780928"/>
            <a:ext cx="3060377" cy="1512168"/>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Rectángulo redondeado 7"/>
          <p:cNvSpPr/>
          <p:nvPr/>
        </p:nvSpPr>
        <p:spPr>
          <a:xfrm>
            <a:off x="3575719" y="4221089"/>
            <a:ext cx="4622123" cy="1152127"/>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 name="Título 2"/>
          <p:cNvSpPr>
            <a:spLocks noGrp="1"/>
          </p:cNvSpPr>
          <p:nvPr>
            <p:ph type="title"/>
          </p:nvPr>
        </p:nvSpPr>
        <p:spPr>
          <a:xfrm>
            <a:off x="609600" y="246733"/>
            <a:ext cx="10972800" cy="604800"/>
          </a:xfrm>
        </p:spPr>
        <p:txBody>
          <a:bodyPr/>
          <a:lstStyle/>
          <a:p>
            <a:r>
              <a:rPr lang="es-ES" altLang="es-ES" dirty="0"/>
              <a:t>Progresión clínica </a:t>
            </a:r>
            <a:r>
              <a:rPr lang="es-ES" altLang="es-ES" dirty="0" smtClean="0"/>
              <a:t>de la </a:t>
            </a:r>
            <a:r>
              <a:rPr lang="es-ES" altLang="es-ES" dirty="0"/>
              <a:t>Hepatitis crónica por </a:t>
            </a:r>
            <a:r>
              <a:rPr lang="es-ES" altLang="es-ES" dirty="0" smtClean="0"/>
              <a:t>VHC </a:t>
            </a:r>
            <a:endParaRPr lang="es-ES" dirty="0"/>
          </a:p>
        </p:txBody>
      </p:sp>
      <p:sp>
        <p:nvSpPr>
          <p:cNvPr id="4" name="Marcador de texto 3"/>
          <p:cNvSpPr>
            <a:spLocks noGrp="1"/>
          </p:cNvSpPr>
          <p:nvPr>
            <p:ph type="body" sz="quarter" idx="13"/>
          </p:nvPr>
        </p:nvSpPr>
        <p:spPr>
          <a:xfrm>
            <a:off x="418213" y="5805264"/>
            <a:ext cx="11582443" cy="295162"/>
          </a:xfrm>
        </p:spPr>
        <p:txBody>
          <a:bodyPr/>
          <a:lstStyle/>
          <a:p>
            <a:r>
              <a:rPr lang="es-ES" altLang="es-ES" sz="1200" dirty="0">
                <a:solidFill>
                  <a:srgbClr val="808080"/>
                </a:solidFill>
              </a:rPr>
              <a:t>Deusto </a:t>
            </a:r>
            <a:r>
              <a:rPr lang="es-ES" altLang="es-ES" sz="1200" dirty="0" err="1">
                <a:solidFill>
                  <a:srgbClr val="808080"/>
                </a:solidFill>
              </a:rPr>
              <a:t>Bussines</a:t>
            </a:r>
            <a:r>
              <a:rPr lang="es-ES" altLang="es-ES" sz="1200" dirty="0">
                <a:solidFill>
                  <a:srgbClr val="808080"/>
                </a:solidFill>
              </a:rPr>
              <a:t> </a:t>
            </a:r>
            <a:r>
              <a:rPr lang="es-ES" altLang="es-ES" sz="1200" dirty="0" err="1">
                <a:solidFill>
                  <a:srgbClr val="808080"/>
                </a:solidFill>
              </a:rPr>
              <a:t>School</a:t>
            </a:r>
            <a:r>
              <a:rPr lang="es-ES" altLang="es-ES" sz="1200" dirty="0">
                <a:solidFill>
                  <a:srgbClr val="808080"/>
                </a:solidFill>
              </a:rPr>
              <a:t> Health. Iniciativa Estratégica para el abordaje Hepatitis C en España. Madrid: DBSH;  Enero </a:t>
            </a:r>
            <a:r>
              <a:rPr lang="es-ES" altLang="es-ES" sz="1200" dirty="0" smtClean="0">
                <a:solidFill>
                  <a:srgbClr val="808080"/>
                </a:solidFill>
              </a:rPr>
              <a:t>2015</a:t>
            </a:r>
            <a:endParaRPr lang="es-ES" altLang="es-ES" sz="1200" dirty="0">
              <a:solidFill>
                <a:srgbClr val="808080"/>
              </a:solidFill>
            </a:endParaRPr>
          </a:p>
        </p:txBody>
      </p:sp>
      <p:sp>
        <p:nvSpPr>
          <p:cNvPr id="5" name="Llamada de flecha hacia abajo 4"/>
          <p:cNvSpPr/>
          <p:nvPr/>
        </p:nvSpPr>
        <p:spPr>
          <a:xfrm>
            <a:off x="691475" y="1544445"/>
            <a:ext cx="11168441" cy="732427"/>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altLang="es-ES" sz="2800" b="1" dirty="0">
                <a:solidFill>
                  <a:schemeClr val="accent1"/>
                </a:solidFill>
              </a:rPr>
              <a:t>Factores de riesgo de progresión hacia la </a:t>
            </a:r>
            <a:r>
              <a:rPr lang="es-ES" altLang="es-ES" sz="2800" b="1" dirty="0" smtClean="0">
                <a:solidFill>
                  <a:schemeClr val="accent1"/>
                </a:solidFill>
              </a:rPr>
              <a:t>cirrosis</a:t>
            </a:r>
            <a:endParaRPr lang="es-ES" altLang="es-ES" sz="2800" b="1" dirty="0">
              <a:solidFill>
                <a:schemeClr val="accent1"/>
              </a:solidFill>
            </a:endParaRPr>
          </a:p>
        </p:txBody>
      </p:sp>
    </p:spTree>
    <p:extLst>
      <p:ext uri="{BB962C8B-B14F-4D97-AF65-F5344CB8AC3E}">
        <p14:creationId xmlns:p14="http://schemas.microsoft.com/office/powerpoint/2010/main" val="73209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barn(inVertical)">
                                      <p:cBhvr>
                                        <p:cTn id="10" dur="500"/>
                                        <p:tgtEl>
                                          <p:spTgt spid="14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1"/>
          <p:cNvSpPr>
            <a:spLocks noGrp="1"/>
          </p:cNvSpPr>
          <p:nvPr>
            <p:ph type="title"/>
          </p:nvPr>
        </p:nvSpPr>
        <p:spPr/>
        <p:txBody>
          <a:bodyPr/>
          <a:lstStyle/>
          <a:p>
            <a:pPr eaLnBrk="1" hangingPunct="1"/>
            <a:r>
              <a:rPr lang="es-ES" altLang="es-ES" b="1" dirty="0"/>
              <a:t>Puntos clave I</a:t>
            </a:r>
          </a:p>
        </p:txBody>
      </p:sp>
      <p:sp>
        <p:nvSpPr>
          <p:cNvPr id="3" name="Marcador de contenido 2"/>
          <p:cNvSpPr>
            <a:spLocks noGrp="1"/>
          </p:cNvSpPr>
          <p:nvPr>
            <p:ph idx="1"/>
          </p:nvPr>
        </p:nvSpPr>
        <p:spPr/>
        <p:txBody>
          <a:bodyPr rtlCol="0">
            <a:normAutofit/>
          </a:bodyPr>
          <a:lstStyle/>
          <a:p>
            <a:pPr eaLnBrk="1" fontAlgn="auto" hangingPunct="1">
              <a:spcAft>
                <a:spcPts val="0"/>
              </a:spcAft>
              <a:defRPr/>
            </a:pPr>
            <a:r>
              <a:rPr lang="es-ES" dirty="0" smtClean="0"/>
              <a:t>Prevalencia estimada del 1%  de </a:t>
            </a:r>
            <a:r>
              <a:rPr lang="es-ES" dirty="0"/>
              <a:t>anti-VHC en </a:t>
            </a:r>
            <a:r>
              <a:rPr lang="es-ES" dirty="0" smtClean="0"/>
              <a:t>España y 0,8% de infección crónica.</a:t>
            </a:r>
          </a:p>
          <a:p>
            <a:pPr eaLnBrk="1" fontAlgn="auto" hangingPunct="1">
              <a:spcAft>
                <a:spcPts val="0"/>
              </a:spcAft>
              <a:defRPr/>
            </a:pPr>
            <a:r>
              <a:rPr lang="es-ES" dirty="0"/>
              <a:t>El principal vehículo de transmisión del VHC es la sangre o hemoderivados infectados</a:t>
            </a:r>
            <a:endParaRPr lang="es-ES" dirty="0" smtClean="0"/>
          </a:p>
          <a:p>
            <a:pPr eaLnBrk="1" fontAlgn="auto" hangingPunct="1">
              <a:spcAft>
                <a:spcPts val="0"/>
              </a:spcAft>
              <a:defRPr/>
            </a:pPr>
            <a:r>
              <a:rPr lang="es-ES" dirty="0" smtClean="0"/>
              <a:t> 1/3 de los infectados por VHC no están diagnosticados.</a:t>
            </a:r>
          </a:p>
          <a:p>
            <a:pPr eaLnBrk="1" fontAlgn="auto" hangingPunct="1">
              <a:spcAft>
                <a:spcPts val="0"/>
              </a:spcAft>
              <a:defRPr/>
            </a:pPr>
            <a:r>
              <a:rPr lang="es-ES" dirty="0" smtClean="0"/>
              <a:t>La </a:t>
            </a:r>
            <a:r>
              <a:rPr lang="es-ES" dirty="0"/>
              <a:t>mayoría de los pacientes con </a:t>
            </a:r>
            <a:r>
              <a:rPr lang="es-ES" dirty="0" smtClean="0"/>
              <a:t>infección crónica  </a:t>
            </a:r>
            <a:r>
              <a:rPr lang="es-ES" dirty="0"/>
              <a:t>por VHC están </a:t>
            </a:r>
            <a:r>
              <a:rPr lang="es-ES" dirty="0" smtClean="0"/>
              <a:t>asintomáticos </a:t>
            </a:r>
            <a:r>
              <a:rPr lang="es-ES" dirty="0"/>
              <a:t>incluso </a:t>
            </a:r>
            <a:r>
              <a:rPr lang="es-ES" dirty="0" smtClean="0"/>
              <a:t>con cirrosis.</a:t>
            </a:r>
          </a:p>
          <a:p>
            <a:pPr eaLnBrk="1" fontAlgn="auto" hangingPunct="1">
              <a:spcAft>
                <a:spcPts val="0"/>
              </a:spcAft>
              <a:defRPr/>
            </a:pPr>
            <a:r>
              <a:rPr lang="es-ES" dirty="0" smtClean="0"/>
              <a:t>En un 1/3 de los caso de infección crónica VHC (incluso con cirrosis) las transaminasas no están elevadas.</a:t>
            </a:r>
          </a:p>
          <a:p>
            <a:pPr eaLnBrk="1" fontAlgn="auto" hangingPunct="1">
              <a:spcAft>
                <a:spcPts val="0"/>
              </a:spcAft>
              <a:defRPr/>
            </a:pPr>
            <a:r>
              <a:rPr lang="es-ES" dirty="0" smtClean="0"/>
              <a:t>Diagnóstico precoz  de la infección por VHC dirigido a las poblaciones </a:t>
            </a:r>
            <a:r>
              <a:rPr lang="es-ES" dirty="0"/>
              <a:t>con mayor riesgo de infección por </a:t>
            </a:r>
            <a:r>
              <a:rPr lang="es-ES" dirty="0" smtClean="0"/>
              <a:t>VHC.</a:t>
            </a:r>
          </a:p>
          <a:p>
            <a:pPr eaLnBrk="1" fontAlgn="auto" hangingPunct="1">
              <a:spcAft>
                <a:spcPts val="0"/>
              </a:spcAft>
              <a:defRPr/>
            </a:pPr>
            <a:endParaRPr lang="es-ES" dirty="0"/>
          </a:p>
        </p:txBody>
      </p:sp>
      <p:sp>
        <p:nvSpPr>
          <p:cNvPr id="2" name="Marcador de texto 1"/>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2908019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ítulo 1"/>
          <p:cNvSpPr>
            <a:spLocks noGrp="1"/>
          </p:cNvSpPr>
          <p:nvPr>
            <p:ph type="title"/>
          </p:nvPr>
        </p:nvSpPr>
        <p:spPr/>
        <p:txBody>
          <a:bodyPr/>
          <a:lstStyle/>
          <a:p>
            <a:pPr eaLnBrk="1" hangingPunct="1"/>
            <a:r>
              <a:rPr lang="es-ES" altLang="es-ES" sz="3600" b="1" dirty="0"/>
              <a:t>Puntos clave II</a:t>
            </a:r>
          </a:p>
        </p:txBody>
      </p:sp>
      <p:sp>
        <p:nvSpPr>
          <p:cNvPr id="3" name="Marcador de contenido 2"/>
          <p:cNvSpPr>
            <a:spLocks noGrp="1"/>
          </p:cNvSpPr>
          <p:nvPr>
            <p:ph idx="1"/>
          </p:nvPr>
        </p:nvSpPr>
        <p:spPr/>
        <p:txBody>
          <a:bodyPr rtlCol="0">
            <a:normAutofit/>
          </a:bodyPr>
          <a:lstStyle/>
          <a:p>
            <a:pPr eaLnBrk="1" fontAlgn="auto" hangingPunct="1">
              <a:spcAft>
                <a:spcPts val="0"/>
              </a:spcAft>
              <a:defRPr/>
            </a:pPr>
            <a:r>
              <a:rPr lang="es-ES" dirty="0"/>
              <a:t>La determinación de la viremia mediante ARN-VHC es obliga ante toda serología positiva (anti-VHC positivo) o si es negativa pero existe ala sospecha de infección pro </a:t>
            </a:r>
            <a:r>
              <a:rPr lang="es-ES" dirty="0" smtClean="0"/>
              <a:t>VHC.</a:t>
            </a:r>
          </a:p>
          <a:p>
            <a:pPr eaLnBrk="1" fontAlgn="auto" hangingPunct="1">
              <a:spcAft>
                <a:spcPts val="0"/>
              </a:spcAft>
              <a:defRPr/>
            </a:pPr>
            <a:r>
              <a:rPr lang="es-ES" dirty="0" smtClean="0"/>
              <a:t>Todo paciente con hepatitis C crónica debe ser tratado.</a:t>
            </a:r>
          </a:p>
          <a:p>
            <a:pPr eaLnBrk="1" fontAlgn="auto" hangingPunct="1">
              <a:spcAft>
                <a:spcPts val="0"/>
              </a:spcAft>
              <a:defRPr/>
            </a:pPr>
            <a:r>
              <a:rPr lang="es-ES" dirty="0"/>
              <a:t>La curación de la infección mejora o detiene la progresión de la enfermedad hepática y el riesgo de </a:t>
            </a:r>
            <a:r>
              <a:rPr lang="es-ES" dirty="0" err="1" smtClean="0"/>
              <a:t>hepatocarcinoma</a:t>
            </a:r>
            <a:r>
              <a:rPr lang="es-ES" dirty="0" smtClean="0"/>
              <a:t>.</a:t>
            </a:r>
          </a:p>
          <a:p>
            <a:pPr eaLnBrk="1" fontAlgn="auto" hangingPunct="1">
              <a:spcAft>
                <a:spcPts val="0"/>
              </a:spcAft>
              <a:defRPr/>
            </a:pPr>
            <a:r>
              <a:rPr lang="es-ES" dirty="0" smtClean="0"/>
              <a:t>Los AAD combinados, en </a:t>
            </a:r>
            <a:r>
              <a:rPr lang="es-ES" dirty="0"/>
              <a:t>pautas libres de interferón, </a:t>
            </a:r>
            <a:r>
              <a:rPr lang="es-ES" dirty="0" smtClean="0"/>
              <a:t>actúan </a:t>
            </a:r>
            <a:r>
              <a:rPr lang="es-ES" dirty="0"/>
              <a:t>sobre diferentes dianas </a:t>
            </a:r>
            <a:r>
              <a:rPr lang="es-ES" dirty="0" smtClean="0"/>
              <a:t>terapéuticas y </a:t>
            </a:r>
            <a:r>
              <a:rPr lang="es-ES" dirty="0"/>
              <a:t>tienen una eficacia superior al 90</a:t>
            </a:r>
            <a:r>
              <a:rPr lang="es-ES" dirty="0" smtClean="0"/>
              <a:t>%.</a:t>
            </a:r>
          </a:p>
          <a:p>
            <a:pPr eaLnBrk="1" fontAlgn="auto" hangingPunct="1">
              <a:spcAft>
                <a:spcPts val="0"/>
              </a:spcAft>
              <a:defRPr/>
            </a:pPr>
            <a:r>
              <a:rPr lang="es-ES" dirty="0" smtClean="0"/>
              <a:t>El médico de familia de AP debe participar en el </a:t>
            </a:r>
            <a:r>
              <a:rPr lang="es-ES" dirty="0"/>
              <a:t>seguimiento de los pacientes con infección crónica por VHC </a:t>
            </a:r>
            <a:r>
              <a:rPr lang="es-ES" dirty="0" smtClean="0"/>
              <a:t>en los que existe riesgo de reinfección.</a:t>
            </a:r>
            <a:endParaRPr lang="es-ES" dirty="0"/>
          </a:p>
          <a:p>
            <a:pPr eaLnBrk="1" fontAlgn="auto" hangingPunct="1">
              <a:spcAft>
                <a:spcPts val="0"/>
              </a:spcAft>
              <a:defRPr/>
            </a:pPr>
            <a:endParaRPr lang="es-ES" dirty="0" smtClean="0"/>
          </a:p>
          <a:p>
            <a:pPr eaLnBrk="1" fontAlgn="auto" hangingPunct="1">
              <a:spcAft>
                <a:spcPts val="0"/>
              </a:spcAft>
              <a:defRPr/>
            </a:pPr>
            <a:endParaRPr lang="es-ES" dirty="0"/>
          </a:p>
        </p:txBody>
      </p:sp>
      <p:sp>
        <p:nvSpPr>
          <p:cNvPr id="2" name="Marcador de texto 1"/>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3477410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stretch>
            <a:fillRect/>
          </a:stretch>
        </p:blipFill>
        <p:spPr>
          <a:xfrm>
            <a:off x="0" y="1"/>
            <a:ext cx="12192000" cy="6857999"/>
          </a:xfrm>
          <a:prstGeom prst="rect">
            <a:avLst/>
          </a:prstGeom>
        </p:spPr>
      </p:pic>
      <p:sp>
        <p:nvSpPr>
          <p:cNvPr id="4" name="Marcador de texto 3"/>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01667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5"/>
          <p:cNvSpPr>
            <a:spLocks noGrp="1"/>
          </p:cNvSpPr>
          <p:nvPr>
            <p:ph type="title"/>
          </p:nvPr>
        </p:nvSpPr>
        <p:spPr/>
        <p:txBody>
          <a:bodyPr/>
          <a:lstStyle/>
          <a:p>
            <a:pPr eaLnBrk="1" hangingPunct="1"/>
            <a:r>
              <a:rPr lang="es-ES" altLang="es-ES" dirty="0" smtClean="0"/>
              <a:t>Enzimas hepáticas en infección crónica por VHC</a:t>
            </a:r>
          </a:p>
        </p:txBody>
      </p:sp>
      <p:sp>
        <p:nvSpPr>
          <p:cNvPr id="26627" name="Marcador de contenido 6"/>
          <p:cNvSpPr>
            <a:spLocks noGrp="1"/>
          </p:cNvSpPr>
          <p:nvPr>
            <p:ph idx="1"/>
          </p:nvPr>
        </p:nvSpPr>
        <p:spPr>
          <a:xfrm>
            <a:off x="0" y="1263637"/>
            <a:ext cx="12061776" cy="3893555"/>
          </a:xfrm>
        </p:spPr>
        <p:txBody>
          <a:bodyPr anchor="ctr">
            <a:normAutofit/>
          </a:bodyPr>
          <a:lstStyle/>
          <a:p>
            <a:pPr eaLnBrk="1" hangingPunct="1"/>
            <a:r>
              <a:rPr lang="es-ES" altLang="es-ES" sz="1800" dirty="0">
                <a:solidFill>
                  <a:srgbClr val="C00000"/>
                </a:solidFill>
              </a:rPr>
              <a:t>Valores normales no  bien definidos </a:t>
            </a:r>
            <a:r>
              <a:rPr lang="es-ES" altLang="es-ES" sz="1800" dirty="0"/>
              <a:t>(varían con sexo, IMC):</a:t>
            </a:r>
          </a:p>
          <a:p>
            <a:pPr lvl="1" eaLnBrk="1" hangingPunct="1">
              <a:buSzTx/>
            </a:pPr>
            <a:r>
              <a:rPr lang="es-ES" altLang="es-ES" sz="1800" dirty="0">
                <a:solidFill>
                  <a:schemeClr val="tx2"/>
                </a:solidFill>
              </a:rPr>
              <a:t>GPT (ALT)</a:t>
            </a:r>
            <a:r>
              <a:rPr lang="es-ES" altLang="es-ES" sz="1800" dirty="0"/>
              <a:t>: </a:t>
            </a:r>
            <a:r>
              <a:rPr lang="es-ES" altLang="es-ES" sz="1800" dirty="0">
                <a:solidFill>
                  <a:srgbClr val="C00000"/>
                </a:solidFill>
              </a:rPr>
              <a:t>30-34 </a:t>
            </a:r>
            <a:r>
              <a:rPr lang="es-ES" altLang="es-ES" sz="1800" dirty="0" smtClean="0">
                <a:solidFill>
                  <a:srgbClr val="C00000"/>
                </a:solidFill>
              </a:rPr>
              <a:t>u/l </a:t>
            </a:r>
            <a:r>
              <a:rPr lang="es-ES" altLang="es-ES" sz="1800" dirty="0"/>
              <a:t>(hombres) ; </a:t>
            </a:r>
            <a:r>
              <a:rPr lang="es-ES" altLang="es-ES" sz="1800" dirty="0">
                <a:solidFill>
                  <a:srgbClr val="C00000"/>
                </a:solidFill>
              </a:rPr>
              <a:t>19-24 </a:t>
            </a:r>
            <a:r>
              <a:rPr lang="es-ES" altLang="es-ES" sz="1800" dirty="0" smtClean="0">
                <a:solidFill>
                  <a:srgbClr val="C00000"/>
                </a:solidFill>
              </a:rPr>
              <a:t>u/l  </a:t>
            </a:r>
            <a:r>
              <a:rPr lang="es-ES" altLang="es-ES" sz="1800" dirty="0"/>
              <a:t>(</a:t>
            </a:r>
            <a:r>
              <a:rPr lang="es-ES" altLang="es-ES" sz="1800" dirty="0" smtClean="0"/>
              <a:t>mujeres).</a:t>
            </a:r>
            <a:endParaRPr lang="es-ES" altLang="es-ES" sz="1800" dirty="0"/>
          </a:p>
          <a:p>
            <a:pPr lvl="1" eaLnBrk="1" hangingPunct="1">
              <a:buSzTx/>
            </a:pPr>
            <a:r>
              <a:rPr lang="es-ES" altLang="es-ES" sz="1800" dirty="0">
                <a:solidFill>
                  <a:schemeClr val="tx2"/>
                </a:solidFill>
              </a:rPr>
              <a:t>GOT (AST</a:t>
            </a:r>
            <a:r>
              <a:rPr lang="es-ES" altLang="es-ES" sz="1800" dirty="0">
                <a:solidFill>
                  <a:srgbClr val="C00000"/>
                </a:solidFill>
              </a:rPr>
              <a:t>): 38 </a:t>
            </a:r>
            <a:r>
              <a:rPr lang="es-ES" altLang="es-ES" sz="1800" dirty="0" smtClean="0">
                <a:solidFill>
                  <a:srgbClr val="C00000"/>
                </a:solidFill>
              </a:rPr>
              <a:t>u/l </a:t>
            </a:r>
            <a:r>
              <a:rPr lang="es-ES" altLang="es-ES" sz="1800" dirty="0"/>
              <a:t>(hombres); </a:t>
            </a:r>
            <a:r>
              <a:rPr lang="es-ES" altLang="es-ES" sz="1800" dirty="0" smtClean="0">
                <a:solidFill>
                  <a:srgbClr val="C00000"/>
                </a:solidFill>
              </a:rPr>
              <a:t>33 u/l</a:t>
            </a:r>
            <a:r>
              <a:rPr lang="es-ES" altLang="es-ES" sz="1800" b="1" dirty="0" smtClean="0"/>
              <a:t>  </a:t>
            </a:r>
            <a:r>
              <a:rPr lang="es-ES" altLang="es-ES" sz="1800" dirty="0"/>
              <a:t>(mujeres</a:t>
            </a:r>
            <a:r>
              <a:rPr lang="es-ES" altLang="es-ES" sz="1800" dirty="0" smtClean="0"/>
              <a:t>).</a:t>
            </a:r>
            <a:endParaRPr lang="es-ES" altLang="es-ES" sz="1800" dirty="0"/>
          </a:p>
          <a:p>
            <a:pPr eaLnBrk="1" hangingPunct="1"/>
            <a:r>
              <a:rPr lang="es-ES" altLang="es-ES" sz="1800" dirty="0">
                <a:solidFill>
                  <a:srgbClr val="C00000"/>
                </a:solidFill>
              </a:rPr>
              <a:t>Valores normales en caso de infección </a:t>
            </a:r>
            <a:r>
              <a:rPr lang="es-ES" altLang="es-ES" sz="1800" dirty="0" smtClean="0">
                <a:solidFill>
                  <a:srgbClr val="C00000"/>
                </a:solidFill>
              </a:rPr>
              <a:t>crónica.</a:t>
            </a:r>
            <a:endParaRPr lang="es-ES" altLang="es-ES" sz="1800" dirty="0">
              <a:solidFill>
                <a:srgbClr val="C00000"/>
              </a:solidFill>
            </a:endParaRPr>
          </a:p>
          <a:p>
            <a:pPr lvl="1" eaLnBrk="1" hangingPunct="1"/>
            <a:r>
              <a:rPr lang="es-ES" altLang="es-ES" sz="1800" dirty="0" smtClean="0">
                <a:solidFill>
                  <a:srgbClr val="C00000"/>
                </a:solidFill>
              </a:rPr>
              <a:t>25-30% </a:t>
            </a:r>
            <a:r>
              <a:rPr lang="es-ES" altLang="es-ES" sz="1800" dirty="0">
                <a:solidFill>
                  <a:srgbClr val="C00000"/>
                </a:solidFill>
              </a:rPr>
              <a:t>permanecen normales durante largo </a:t>
            </a:r>
            <a:r>
              <a:rPr lang="es-ES" altLang="es-ES" sz="1800" dirty="0" smtClean="0">
                <a:solidFill>
                  <a:srgbClr val="C00000"/>
                </a:solidFill>
              </a:rPr>
              <a:t>tiempo.</a:t>
            </a:r>
            <a:endParaRPr lang="es-ES" altLang="es-ES" sz="1800" dirty="0">
              <a:solidFill>
                <a:srgbClr val="C00000"/>
              </a:solidFill>
            </a:endParaRPr>
          </a:p>
          <a:p>
            <a:pPr lvl="1" eaLnBrk="1" hangingPunct="1"/>
            <a:r>
              <a:rPr lang="es-ES" altLang="es-ES" sz="1800" dirty="0">
                <a:solidFill>
                  <a:srgbClr val="C00000"/>
                </a:solidFill>
              </a:rPr>
              <a:t>40% mantienen valores discretamente elevados </a:t>
            </a:r>
            <a:r>
              <a:rPr lang="es-ES" altLang="es-ES" sz="1800" dirty="0"/>
              <a:t>con fluctuaciones </a:t>
            </a:r>
            <a:r>
              <a:rPr lang="es-ES" altLang="es-ES" sz="1800" dirty="0" smtClean="0"/>
              <a:t>moderadas</a:t>
            </a:r>
          </a:p>
          <a:p>
            <a:pPr lvl="1" eaLnBrk="1" hangingPunct="1"/>
            <a:r>
              <a:rPr lang="es-ES" altLang="es-ES" sz="1800" dirty="0" smtClean="0"/>
              <a:t> </a:t>
            </a:r>
            <a:r>
              <a:rPr lang="es-ES" altLang="es-ES" sz="1800" dirty="0" smtClean="0">
                <a:solidFill>
                  <a:srgbClr val="C00000"/>
                </a:solidFill>
              </a:rPr>
              <a:t>20%</a:t>
            </a:r>
            <a:r>
              <a:rPr lang="es-ES" altLang="es-ES" sz="1800" dirty="0" smtClean="0"/>
              <a:t> </a:t>
            </a:r>
            <a:r>
              <a:rPr lang="es-ES" altLang="es-ES" sz="1800" dirty="0"/>
              <a:t>valores de transaminasas </a:t>
            </a:r>
            <a:r>
              <a:rPr lang="es-ES" altLang="es-ES" sz="1800" dirty="0">
                <a:solidFill>
                  <a:srgbClr val="C00000"/>
                </a:solidFill>
              </a:rPr>
              <a:t>persistentemente elevados de </a:t>
            </a:r>
            <a:r>
              <a:rPr lang="es-ES" altLang="es-ES" sz="1800" dirty="0" smtClean="0">
                <a:solidFill>
                  <a:srgbClr val="C00000"/>
                </a:solidFill>
              </a:rPr>
              <a:t>dado.</a:t>
            </a:r>
            <a:endParaRPr lang="es-ES" altLang="es-ES" sz="1800" dirty="0">
              <a:solidFill>
                <a:srgbClr val="C00000"/>
              </a:solidFill>
            </a:endParaRPr>
          </a:p>
          <a:p>
            <a:pPr eaLnBrk="1" hangingPunct="1"/>
            <a:r>
              <a:rPr lang="es-ES" altLang="es-ES" sz="1800" dirty="0"/>
              <a:t>No informan sobre pronóstico ni </a:t>
            </a:r>
            <a:r>
              <a:rPr lang="es-ES" altLang="es-ES" sz="1800" dirty="0" smtClean="0"/>
              <a:t>grado </a:t>
            </a:r>
            <a:r>
              <a:rPr lang="es-ES" altLang="es-ES" sz="1800" dirty="0"/>
              <a:t>de fibrosis. </a:t>
            </a:r>
          </a:p>
        </p:txBody>
      </p:sp>
      <p:sp>
        <p:nvSpPr>
          <p:cNvPr id="26628" name="Marcador de texto 7"/>
          <p:cNvSpPr>
            <a:spLocks noGrp="1"/>
          </p:cNvSpPr>
          <p:nvPr>
            <p:ph type="body" sz="quarter" idx="10"/>
          </p:nvPr>
        </p:nvSpPr>
        <p:spPr>
          <a:xfrm>
            <a:off x="418213" y="5805264"/>
            <a:ext cx="11582443" cy="295162"/>
          </a:xfrm>
        </p:spPr>
        <p:txBody>
          <a:bodyPr/>
          <a:lstStyle/>
          <a:p>
            <a:pPr eaLnBrk="1" hangingPunct="1"/>
            <a:r>
              <a:rPr lang="es-ES" altLang="es-ES" sz="1200" dirty="0" smtClean="0"/>
              <a:t>Guía de práctica clínica hepatitis C.  Santiago de Compostela: Xunta de Galicia. </a:t>
            </a:r>
            <a:r>
              <a:rPr lang="es-ES" altLang="es-ES" sz="1200" dirty="0" err="1" smtClean="0"/>
              <a:t>Consellería</a:t>
            </a:r>
            <a:r>
              <a:rPr lang="es-ES" altLang="es-ES" sz="1200" dirty="0" smtClean="0"/>
              <a:t> de Sanidad; 2014</a:t>
            </a:r>
          </a:p>
          <a:p>
            <a:pPr eaLnBrk="1" hangingPunct="1"/>
            <a:r>
              <a:rPr lang="es-ES" altLang="es-ES" sz="1200" dirty="0" err="1"/>
              <a:t>Zhengtao</a:t>
            </a:r>
            <a:r>
              <a:rPr lang="es-ES" altLang="es-ES" sz="1200" dirty="0"/>
              <a:t> </a:t>
            </a:r>
            <a:r>
              <a:rPr lang="es-ES" altLang="es-ES" sz="1200" dirty="0" err="1"/>
              <a:t>Liu</a:t>
            </a:r>
            <a:r>
              <a:rPr lang="es-ES" altLang="es-ES" sz="1200" dirty="0"/>
              <a:t>, et al. </a:t>
            </a:r>
            <a:r>
              <a:rPr lang="es-ES" altLang="es-ES" sz="1200" dirty="0" err="1"/>
              <a:t>Int</a:t>
            </a:r>
            <a:r>
              <a:rPr lang="es-ES" altLang="es-ES" sz="1200" dirty="0"/>
              <a:t> J Med </a:t>
            </a:r>
            <a:r>
              <a:rPr lang="es-ES" altLang="es-ES" sz="1200" dirty="0" err="1"/>
              <a:t>Sci</a:t>
            </a:r>
            <a:r>
              <a:rPr lang="es-ES" altLang="es-ES" sz="1200" dirty="0"/>
              <a:t> 2014; 11(9): 925–935</a:t>
            </a:r>
            <a:endParaRPr lang="es-ES" altLang="es-ES" sz="1200" dirty="0" smtClean="0"/>
          </a:p>
          <a:p>
            <a:pPr eaLnBrk="1" hangingPunct="1"/>
            <a:endParaRPr lang="es-ES" altLang="es-ES" sz="1200" dirty="0" smtClean="0"/>
          </a:p>
          <a:p>
            <a:pPr eaLnBrk="1" hangingPunct="1"/>
            <a:endParaRPr lang="es-ES" altLang="es-ES" sz="1200" dirty="0" smtClean="0"/>
          </a:p>
        </p:txBody>
      </p:sp>
      <p:sp>
        <p:nvSpPr>
          <p:cNvPr id="2" name="Rectángulo 1"/>
          <p:cNvSpPr/>
          <p:nvPr/>
        </p:nvSpPr>
        <p:spPr>
          <a:xfrm>
            <a:off x="918392" y="4604935"/>
            <a:ext cx="10355217"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fontAlgn="auto">
              <a:spcAft>
                <a:spcPts val="0"/>
              </a:spcAft>
              <a:defRPr/>
            </a:pPr>
            <a:r>
              <a:rPr lang="es-ES" sz="2400" b="1" dirty="0" smtClean="0">
                <a:effectLst>
                  <a:outerShdw blurRad="38100" dist="38100" dir="2700000" algn="tl">
                    <a:srgbClr val="000000">
                      <a:alpha val="43137"/>
                    </a:srgbClr>
                  </a:outerShdw>
                </a:effectLst>
              </a:rPr>
              <a:t>Cifras </a:t>
            </a:r>
            <a:r>
              <a:rPr lang="es-ES" sz="2400" b="1" dirty="0">
                <a:effectLst>
                  <a:outerShdw blurRad="38100" dist="38100" dir="2700000" algn="tl">
                    <a:srgbClr val="000000">
                      <a:alpha val="43137"/>
                    </a:srgbClr>
                  </a:outerShdw>
                </a:effectLst>
              </a:rPr>
              <a:t>ALT </a:t>
            </a:r>
            <a:r>
              <a:rPr lang="es-ES" sz="2400" b="1" dirty="0" smtClean="0">
                <a:effectLst>
                  <a:outerShdw blurRad="38100" dist="38100" dir="2700000" algn="tl">
                    <a:srgbClr val="000000">
                      <a:alpha val="43137"/>
                    </a:srgbClr>
                  </a:outerShdw>
                </a:effectLst>
              </a:rPr>
              <a:t>normales</a:t>
            </a:r>
            <a:r>
              <a:rPr lang="es-ES" sz="2400" b="1" dirty="0" smtClean="0"/>
              <a:t>: </a:t>
            </a:r>
          </a:p>
          <a:p>
            <a:pPr marL="457200" indent="-457200" fontAlgn="auto">
              <a:spcAft>
                <a:spcPts val="0"/>
              </a:spcAft>
              <a:buClr>
                <a:srgbClr val="C00000"/>
              </a:buClr>
              <a:buFont typeface="Wingdings" panose="05000000000000000000" pitchFamily="2" charset="2"/>
              <a:buChar char="v"/>
              <a:defRPr/>
            </a:pPr>
            <a:r>
              <a:rPr lang="es-ES" sz="2400" b="1" dirty="0" smtClean="0"/>
              <a:t>5-30</a:t>
            </a:r>
            <a:r>
              <a:rPr lang="es-ES" sz="2400" b="1" dirty="0"/>
              <a:t>% de casos con fibrosis avanzada (F3</a:t>
            </a:r>
            <a:r>
              <a:rPr lang="es-ES" sz="2400" b="1" dirty="0" smtClean="0"/>
              <a:t>). </a:t>
            </a:r>
          </a:p>
          <a:p>
            <a:pPr marL="457200" indent="-457200" fontAlgn="auto">
              <a:spcAft>
                <a:spcPts val="0"/>
              </a:spcAft>
              <a:buClr>
                <a:srgbClr val="C00000"/>
              </a:buClr>
              <a:buFont typeface="Wingdings" panose="05000000000000000000" pitchFamily="2" charset="2"/>
              <a:buChar char="v"/>
              <a:defRPr/>
            </a:pPr>
            <a:r>
              <a:rPr lang="es-ES" sz="2400" b="1" dirty="0" smtClean="0"/>
              <a:t>1,3</a:t>
            </a:r>
            <a:r>
              <a:rPr lang="es-ES" sz="2400" b="1" dirty="0"/>
              <a:t>% con </a:t>
            </a:r>
            <a:r>
              <a:rPr lang="es-ES" sz="2400" b="1" dirty="0" smtClean="0"/>
              <a:t>cirrosis </a:t>
            </a:r>
            <a:r>
              <a:rPr lang="es-ES" sz="2400" b="1" dirty="0"/>
              <a:t>(F4</a:t>
            </a:r>
            <a:r>
              <a:rPr lang="es-ES" sz="2400" b="1" dirty="0" smtClean="0"/>
              <a:t>).</a:t>
            </a:r>
            <a:endParaRPr lang="es-ES" sz="2400" b="1" dirty="0"/>
          </a:p>
        </p:txBody>
      </p:sp>
      <p:sp>
        <p:nvSpPr>
          <p:cNvPr id="3" name="CuadroTexto 2"/>
          <p:cNvSpPr txBox="1"/>
          <p:nvPr/>
        </p:nvSpPr>
        <p:spPr>
          <a:xfrm>
            <a:off x="444443" y="936420"/>
            <a:ext cx="11268181" cy="764388"/>
          </a:xfrm>
          <a:prstGeom prst="rect">
            <a:avLst/>
          </a:prstGeom>
          <a:ln/>
        </p:spPr>
        <p:style>
          <a:lnRef idx="1">
            <a:schemeClr val="dk1"/>
          </a:lnRef>
          <a:fillRef idx="2">
            <a:schemeClr val="dk1"/>
          </a:fillRef>
          <a:effectRef idx="1">
            <a:schemeClr val="dk1"/>
          </a:effectRef>
          <a:fontRef idx="minor">
            <a:schemeClr val="dk1"/>
          </a:fontRef>
        </p:style>
        <p:txBody>
          <a:bodyPr vert="horz" wrap="square" lIns="91440" tIns="45720" rIns="91440" bIns="45720" rtlCol="0" anchor="ctr">
            <a:noAutofit/>
          </a:bodyPr>
          <a:lstStyle/>
          <a:p>
            <a:pPr algn="ctr"/>
            <a:r>
              <a:rPr lang="es-ES" sz="2400" b="1" dirty="0">
                <a:solidFill>
                  <a:srgbClr val="C00000"/>
                </a:solidFill>
              </a:rPr>
              <a:t>Causas frecuentes </a:t>
            </a:r>
            <a:r>
              <a:rPr lang="es-ES" sz="2400" b="1" dirty="0">
                <a:solidFill>
                  <a:schemeClr val="accent1"/>
                </a:solidFill>
              </a:rPr>
              <a:t>de </a:t>
            </a:r>
            <a:r>
              <a:rPr lang="es-ES" sz="2400" b="1" dirty="0" err="1">
                <a:solidFill>
                  <a:schemeClr val="accent1"/>
                </a:solidFill>
              </a:rPr>
              <a:t>hipertransaminasemia</a:t>
            </a:r>
            <a:r>
              <a:rPr lang="es-ES" sz="2400" b="1" dirty="0">
                <a:solidFill>
                  <a:schemeClr val="accent1"/>
                </a:solidFill>
              </a:rPr>
              <a:t>: </a:t>
            </a:r>
            <a:r>
              <a:rPr lang="es-ES" sz="2400" b="1" dirty="0" smtClean="0">
                <a:solidFill>
                  <a:schemeClr val="tx2"/>
                </a:solidFill>
              </a:rPr>
              <a:t>esteatosis </a:t>
            </a:r>
            <a:r>
              <a:rPr lang="es-ES" sz="2400" b="1" dirty="0">
                <a:solidFill>
                  <a:schemeClr val="tx2"/>
                </a:solidFill>
              </a:rPr>
              <a:t>hepática, infección crónica </a:t>
            </a:r>
            <a:r>
              <a:rPr lang="es-ES" sz="2400" b="1" dirty="0" smtClean="0">
                <a:solidFill>
                  <a:schemeClr val="tx2"/>
                </a:solidFill>
              </a:rPr>
              <a:t>VHB y/o </a:t>
            </a:r>
            <a:r>
              <a:rPr lang="es-ES" sz="2400" b="1" dirty="0">
                <a:solidFill>
                  <a:schemeClr val="tx2"/>
                </a:solidFill>
              </a:rPr>
              <a:t>VHC, </a:t>
            </a:r>
            <a:r>
              <a:rPr lang="es-ES" sz="2400" b="1" dirty="0" err="1" smtClean="0">
                <a:solidFill>
                  <a:schemeClr val="tx2"/>
                </a:solidFill>
              </a:rPr>
              <a:t>hematocromatosis</a:t>
            </a:r>
            <a:r>
              <a:rPr lang="es-ES" sz="2400" b="1" dirty="0" smtClean="0">
                <a:solidFill>
                  <a:schemeClr val="tx2"/>
                </a:solidFill>
              </a:rPr>
              <a:t>.</a:t>
            </a:r>
          </a:p>
        </p:txBody>
      </p:sp>
    </p:spTree>
    <p:extLst>
      <p:ext uri="{BB962C8B-B14F-4D97-AF65-F5344CB8AC3E}">
        <p14:creationId xmlns:p14="http://schemas.microsoft.com/office/powerpoint/2010/main" val="2965249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endParaRPr lang="es-ES"/>
          </a:p>
        </p:txBody>
      </p:sp>
      <p:pic>
        <p:nvPicPr>
          <p:cNvPr id="28675"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980728"/>
            <a:ext cx="31813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76" name="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8" y="476672"/>
            <a:ext cx="3471863"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77"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8288" y="764704"/>
            <a:ext cx="3224212"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n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352" y="620688"/>
            <a:ext cx="3678237" cy="4884737"/>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68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9600" y="519944"/>
            <a:ext cx="10972800" cy="604800"/>
          </a:xfrm>
        </p:spPr>
        <p:txBody>
          <a:bodyPr/>
          <a:lstStyle/>
          <a:p>
            <a:pPr lvl="0"/>
            <a:r>
              <a:rPr lang="es-ES" dirty="0"/>
              <a:t>Funciones y actividades del médico de AP en el proceso asistencial de la infección VHC</a:t>
            </a:r>
            <a:br>
              <a:rPr lang="es-ES" dirty="0"/>
            </a:br>
            <a:endParaRPr lang="es-ES" dirty="0"/>
          </a:p>
        </p:txBody>
      </p:sp>
      <p:sp>
        <p:nvSpPr>
          <p:cNvPr id="7" name="Marcador de texto 6"/>
          <p:cNvSpPr>
            <a:spLocks noGrp="1"/>
          </p:cNvSpPr>
          <p:nvPr>
            <p:ph type="body" sz="quarter" idx="10"/>
          </p:nvPr>
        </p:nvSpPr>
        <p:spPr>
          <a:xfrm>
            <a:off x="32592" y="5661248"/>
            <a:ext cx="11582443" cy="295162"/>
          </a:xfrm>
        </p:spPr>
        <p:txBody>
          <a:bodyPr rtlCol="0">
            <a:noAutofit/>
          </a:bodyPr>
          <a:lstStyle/>
          <a:p>
            <a:pPr eaLnBrk="1" fontAlgn="auto" hangingPunct="1">
              <a:spcAft>
                <a:spcPts val="0"/>
              </a:spcAft>
              <a:defRPr/>
            </a:pPr>
            <a:r>
              <a:rPr lang="es-ES" sz="1200" dirty="0"/>
              <a:t>Albillos </a:t>
            </a:r>
            <a:r>
              <a:rPr lang="es-ES" sz="1200" dirty="0" smtClean="0"/>
              <a:t>A</a:t>
            </a:r>
            <a:r>
              <a:rPr lang="es-ES" sz="1200" dirty="0"/>
              <a:t>, Cañada </a:t>
            </a:r>
            <a:r>
              <a:rPr lang="es-ES" sz="1200" dirty="0" smtClean="0"/>
              <a:t>JL</a:t>
            </a:r>
            <a:r>
              <a:rPr lang="es-ES" sz="1200" dirty="0"/>
              <a:t>, Molero </a:t>
            </a:r>
            <a:r>
              <a:rPr lang="es-ES" sz="1200" dirty="0" smtClean="0"/>
              <a:t>JM</a:t>
            </a:r>
            <a:r>
              <a:rPr lang="es-ES" sz="1200" dirty="0"/>
              <a:t>, Pérez </a:t>
            </a:r>
            <a:r>
              <a:rPr lang="es-ES" sz="1200" dirty="0" smtClean="0"/>
              <a:t>F</a:t>
            </a:r>
            <a:r>
              <a:rPr lang="es-ES" sz="1200" dirty="0"/>
              <a:t>, Pérez </a:t>
            </a:r>
            <a:r>
              <a:rPr lang="es-ES" sz="1200" dirty="0" smtClean="0"/>
              <a:t>S</a:t>
            </a:r>
            <a:r>
              <a:rPr lang="es-ES" sz="1200" dirty="0"/>
              <a:t>, Simón </a:t>
            </a:r>
            <a:r>
              <a:rPr lang="es-ES" sz="1200" dirty="0" smtClean="0"/>
              <a:t>MA</a:t>
            </a:r>
            <a:r>
              <a:rPr lang="es-ES" sz="1200" dirty="0"/>
              <a:t>, Turnes </a:t>
            </a:r>
            <a:r>
              <a:rPr lang="es-ES" sz="1200" dirty="0" smtClean="0"/>
              <a:t>J</a:t>
            </a:r>
            <a:r>
              <a:rPr lang="es-ES" sz="1200" dirty="0"/>
              <a:t>; AEEH, SEMERGEN, semFYC, SEMG. Consenso de recomendaciones para el diagnóstico precoz, la prevención y la atención clínica de la hepatitis C en Atención  Primaria. Madrid: </a:t>
            </a:r>
            <a:r>
              <a:rPr lang="es-ES" sz="1200" dirty="0" err="1"/>
              <a:t>Luzán</a:t>
            </a:r>
            <a:r>
              <a:rPr lang="es-ES" sz="1200" dirty="0"/>
              <a:t> 5; 2017</a:t>
            </a:r>
          </a:p>
          <a:p>
            <a:pPr eaLnBrk="1" fontAlgn="auto" hangingPunct="1">
              <a:spcAft>
                <a:spcPts val="0"/>
              </a:spcAft>
              <a:defRPr/>
            </a:pPr>
            <a:endParaRPr lang="es-ES" dirty="0"/>
          </a:p>
        </p:txBody>
      </p:sp>
      <p:grpSp>
        <p:nvGrpSpPr>
          <p:cNvPr id="16" name="Grupo 15"/>
          <p:cNvGrpSpPr/>
          <p:nvPr/>
        </p:nvGrpSpPr>
        <p:grpSpPr>
          <a:xfrm>
            <a:off x="1736736" y="1160748"/>
            <a:ext cx="8689032" cy="1360951"/>
            <a:chOff x="0" y="0"/>
            <a:chExt cx="8689032" cy="1360951"/>
          </a:xfrm>
        </p:grpSpPr>
        <p:sp>
          <p:nvSpPr>
            <p:cNvPr id="36" name="Rectángulo 35"/>
            <p:cNvSpPr/>
            <p:nvPr/>
          </p:nvSpPr>
          <p:spPr>
            <a:xfrm>
              <a:off x="0" y="0"/>
              <a:ext cx="8689032" cy="1360951"/>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sp>
          <p:nvSpPr>
            <p:cNvPr id="37" name="Rectángulo 36"/>
            <p:cNvSpPr/>
            <p:nvPr/>
          </p:nvSpPr>
          <p:spPr>
            <a:xfrm>
              <a:off x="0" y="0"/>
              <a:ext cx="8689032" cy="1360951"/>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rPr>
                <a:t>Funciones y actividades del médico de AP en el proceso asistencial de la infección VHC</a:t>
              </a:r>
              <a:endParaRPr lang="es-ES" sz="2400" kern="1200" dirty="0">
                <a:effectLst>
                  <a:outerShdw blurRad="38100" dist="38100" dir="2700000" algn="tl">
                    <a:srgbClr val="000000">
                      <a:alpha val="43137"/>
                    </a:srgbClr>
                  </a:outerShdw>
                </a:effectLst>
              </a:endParaRPr>
            </a:p>
          </p:txBody>
        </p:sp>
      </p:grpSp>
      <p:grpSp>
        <p:nvGrpSpPr>
          <p:cNvPr id="17" name="Grupo 16"/>
          <p:cNvGrpSpPr/>
          <p:nvPr/>
        </p:nvGrpSpPr>
        <p:grpSpPr>
          <a:xfrm>
            <a:off x="1776807" y="2521699"/>
            <a:ext cx="1446757" cy="2857997"/>
            <a:chOff x="52217" y="1360951"/>
            <a:chExt cx="1446757" cy="2857997"/>
          </a:xfrm>
        </p:grpSpPr>
        <p:sp>
          <p:nvSpPr>
            <p:cNvPr id="34" name="Rectángulo 33"/>
            <p:cNvSpPr/>
            <p:nvPr/>
          </p:nvSpPr>
          <p:spPr>
            <a:xfrm>
              <a:off x="52217" y="1360951"/>
              <a:ext cx="1446757" cy="2857997"/>
            </a:xfrm>
            <a:prstGeom prst="rect">
              <a:avLst/>
            </a:prstGeom>
          </p:spPr>
          <p:style>
            <a:lnRef idx="2">
              <a:schemeClr val="dk1"/>
            </a:lnRef>
            <a:fillRef idx="1">
              <a:schemeClr val="lt1"/>
            </a:fillRef>
            <a:effectRef idx="0">
              <a:schemeClr val="dk1"/>
            </a:effectRef>
            <a:fontRef idx="minor">
              <a:schemeClr val="dk1"/>
            </a:fontRef>
          </p:style>
        </p:sp>
        <p:sp>
          <p:nvSpPr>
            <p:cNvPr id="35" name="Rectángulo 34"/>
            <p:cNvSpPr/>
            <p:nvPr/>
          </p:nvSpPr>
          <p:spPr>
            <a:xfrm>
              <a:off x="52217" y="1360951"/>
              <a:ext cx="1446757" cy="2857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accent1"/>
                  </a:solidFill>
                </a:rPr>
                <a:t>Prevención primaria </a:t>
              </a:r>
            </a:p>
            <a:p>
              <a:pPr lvl="0" algn="ctr" defTabSz="711200" rtl="0">
                <a:lnSpc>
                  <a:spcPct val="90000"/>
                </a:lnSpc>
                <a:spcBef>
                  <a:spcPct val="0"/>
                </a:spcBef>
                <a:spcAft>
                  <a:spcPct val="35000"/>
                </a:spcAft>
              </a:pPr>
              <a:r>
                <a:rPr lang="es-ES" sz="1600" b="1" kern="1200" dirty="0" smtClean="0">
                  <a:solidFill>
                    <a:schemeClr val="accent1"/>
                  </a:solidFill>
                </a:rPr>
                <a:t>(evitar nuevos caso y reinfección)</a:t>
              </a:r>
              <a:endParaRPr lang="es-ES" sz="1600" kern="1200" dirty="0">
                <a:solidFill>
                  <a:schemeClr val="accent1"/>
                </a:solidFill>
              </a:endParaRPr>
            </a:p>
          </p:txBody>
        </p:sp>
      </p:grpSp>
      <p:grpSp>
        <p:nvGrpSpPr>
          <p:cNvPr id="18" name="Grupo 17"/>
          <p:cNvGrpSpPr/>
          <p:nvPr/>
        </p:nvGrpSpPr>
        <p:grpSpPr>
          <a:xfrm>
            <a:off x="3250458" y="2521699"/>
            <a:ext cx="1446757" cy="2857997"/>
            <a:chOff x="1498974" y="1360951"/>
            <a:chExt cx="1446757" cy="2857997"/>
          </a:xfrm>
        </p:grpSpPr>
        <p:sp>
          <p:nvSpPr>
            <p:cNvPr id="32" name="Rectángulo 31"/>
            <p:cNvSpPr/>
            <p:nvPr/>
          </p:nvSpPr>
          <p:spPr>
            <a:xfrm>
              <a:off x="1498974" y="1360951"/>
              <a:ext cx="1446757" cy="2857997"/>
            </a:xfrm>
            <a:prstGeom prst="rect">
              <a:avLst/>
            </a:prstGeom>
          </p:spPr>
          <p:style>
            <a:lnRef idx="2">
              <a:schemeClr val="dk1"/>
            </a:lnRef>
            <a:fillRef idx="1">
              <a:schemeClr val="lt1"/>
            </a:fillRef>
            <a:effectRef idx="0">
              <a:schemeClr val="dk1"/>
            </a:effectRef>
            <a:fontRef idx="minor">
              <a:schemeClr val="dk1"/>
            </a:fontRef>
          </p:style>
        </p:sp>
        <p:sp>
          <p:nvSpPr>
            <p:cNvPr id="33" name="Rectángulo 32"/>
            <p:cNvSpPr/>
            <p:nvPr/>
          </p:nvSpPr>
          <p:spPr>
            <a:xfrm>
              <a:off x="1498974" y="1360951"/>
              <a:ext cx="1446757" cy="2857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accent1"/>
                  </a:solidFill>
                </a:rPr>
                <a:t>Diagnóstico precoz de los casos de infección por  VHC. </a:t>
              </a:r>
              <a:endParaRPr lang="es-ES" sz="1600" kern="1200" dirty="0">
                <a:solidFill>
                  <a:schemeClr val="accent1"/>
                </a:solidFill>
              </a:endParaRPr>
            </a:p>
          </p:txBody>
        </p:sp>
      </p:grpSp>
      <p:grpSp>
        <p:nvGrpSpPr>
          <p:cNvPr id="19" name="Grupo 18"/>
          <p:cNvGrpSpPr/>
          <p:nvPr/>
        </p:nvGrpSpPr>
        <p:grpSpPr>
          <a:xfrm>
            <a:off x="4697216" y="2521699"/>
            <a:ext cx="1446757" cy="2857997"/>
            <a:chOff x="2945732" y="1360951"/>
            <a:chExt cx="1446757" cy="2857997"/>
          </a:xfrm>
        </p:grpSpPr>
        <p:sp>
          <p:nvSpPr>
            <p:cNvPr id="30" name="Rectángulo 29"/>
            <p:cNvSpPr/>
            <p:nvPr/>
          </p:nvSpPr>
          <p:spPr>
            <a:xfrm>
              <a:off x="2945732" y="1360951"/>
              <a:ext cx="1446757" cy="2857997"/>
            </a:xfrm>
            <a:prstGeom prst="rect">
              <a:avLst/>
            </a:prstGeom>
          </p:spPr>
          <p:style>
            <a:lnRef idx="2">
              <a:schemeClr val="dk1"/>
            </a:lnRef>
            <a:fillRef idx="1">
              <a:schemeClr val="lt1"/>
            </a:fillRef>
            <a:effectRef idx="0">
              <a:schemeClr val="dk1"/>
            </a:effectRef>
            <a:fontRef idx="minor">
              <a:schemeClr val="dk1"/>
            </a:fontRef>
          </p:style>
        </p:sp>
        <p:sp>
          <p:nvSpPr>
            <p:cNvPr id="31" name="Rectángulo 30"/>
            <p:cNvSpPr/>
            <p:nvPr/>
          </p:nvSpPr>
          <p:spPr>
            <a:xfrm>
              <a:off x="2945732" y="1360951"/>
              <a:ext cx="1446757" cy="2857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accent1"/>
                  </a:solidFill>
                </a:rPr>
                <a:t>Evaluación clínica de la enfermedad hepática. </a:t>
              </a:r>
              <a:endParaRPr lang="es-ES" sz="1600" b="1" kern="1200" dirty="0">
                <a:solidFill>
                  <a:schemeClr val="accent1"/>
                </a:solidFill>
              </a:endParaRPr>
            </a:p>
          </p:txBody>
        </p:sp>
      </p:grpSp>
      <p:grpSp>
        <p:nvGrpSpPr>
          <p:cNvPr id="20" name="Grupo 19"/>
          <p:cNvGrpSpPr/>
          <p:nvPr/>
        </p:nvGrpSpPr>
        <p:grpSpPr>
          <a:xfrm>
            <a:off x="6143974" y="2521699"/>
            <a:ext cx="1446757" cy="2857997"/>
            <a:chOff x="4392490" y="1360951"/>
            <a:chExt cx="1446757" cy="2857997"/>
          </a:xfrm>
        </p:grpSpPr>
        <p:sp>
          <p:nvSpPr>
            <p:cNvPr id="28" name="Rectángulo 27"/>
            <p:cNvSpPr/>
            <p:nvPr/>
          </p:nvSpPr>
          <p:spPr>
            <a:xfrm>
              <a:off x="4392490" y="1360951"/>
              <a:ext cx="1446757" cy="2857997"/>
            </a:xfrm>
            <a:prstGeom prst="rect">
              <a:avLst/>
            </a:prstGeom>
          </p:spPr>
          <p:style>
            <a:lnRef idx="2">
              <a:schemeClr val="dk1"/>
            </a:lnRef>
            <a:fillRef idx="1">
              <a:schemeClr val="lt1"/>
            </a:fillRef>
            <a:effectRef idx="0">
              <a:schemeClr val="dk1"/>
            </a:effectRef>
            <a:fontRef idx="minor">
              <a:schemeClr val="dk1"/>
            </a:fontRef>
          </p:style>
        </p:sp>
        <p:sp>
          <p:nvSpPr>
            <p:cNvPr id="29" name="Rectángulo 28"/>
            <p:cNvSpPr/>
            <p:nvPr/>
          </p:nvSpPr>
          <p:spPr>
            <a:xfrm>
              <a:off x="4392490" y="1360951"/>
              <a:ext cx="1446757" cy="2857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accent1"/>
                  </a:solidFill>
                </a:rPr>
                <a:t>Proporcionar apoyo y cuidados antes, durante y después del tratamiento</a:t>
              </a:r>
              <a:endParaRPr lang="es-ES" sz="1600" b="1" kern="1200" dirty="0">
                <a:solidFill>
                  <a:schemeClr val="accent1"/>
                </a:solidFill>
              </a:endParaRPr>
            </a:p>
          </p:txBody>
        </p:sp>
      </p:grpSp>
      <p:grpSp>
        <p:nvGrpSpPr>
          <p:cNvPr id="21" name="Grupo 20"/>
          <p:cNvGrpSpPr/>
          <p:nvPr/>
        </p:nvGrpSpPr>
        <p:grpSpPr>
          <a:xfrm>
            <a:off x="7542757" y="2521699"/>
            <a:ext cx="1446757" cy="2857997"/>
            <a:chOff x="5791273" y="1360951"/>
            <a:chExt cx="1446757" cy="2857997"/>
          </a:xfrm>
        </p:grpSpPr>
        <p:sp>
          <p:nvSpPr>
            <p:cNvPr id="26" name="Rectángulo 25"/>
            <p:cNvSpPr/>
            <p:nvPr/>
          </p:nvSpPr>
          <p:spPr>
            <a:xfrm>
              <a:off x="5791273" y="1360951"/>
              <a:ext cx="1446757" cy="2857997"/>
            </a:xfrm>
            <a:prstGeom prst="rect">
              <a:avLst/>
            </a:prstGeom>
          </p:spPr>
          <p:style>
            <a:lnRef idx="2">
              <a:schemeClr val="dk1"/>
            </a:lnRef>
            <a:fillRef idx="1">
              <a:schemeClr val="lt1"/>
            </a:fillRef>
            <a:effectRef idx="0">
              <a:schemeClr val="dk1"/>
            </a:effectRef>
            <a:fontRef idx="minor">
              <a:schemeClr val="dk1"/>
            </a:fontRef>
          </p:style>
        </p:sp>
        <p:sp>
          <p:nvSpPr>
            <p:cNvPr id="27" name="Rectángulo 26"/>
            <p:cNvSpPr/>
            <p:nvPr/>
          </p:nvSpPr>
          <p:spPr>
            <a:xfrm>
              <a:off x="5791273" y="1360951"/>
              <a:ext cx="1446757" cy="2857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accent1"/>
                  </a:solidFill>
                </a:rPr>
                <a:t>Seguimiento clínico de pacientes tratados y curados y no tratados</a:t>
              </a:r>
              <a:endParaRPr lang="es-ES" sz="1600" b="1" kern="1200" dirty="0">
                <a:solidFill>
                  <a:schemeClr val="accent1"/>
                </a:solidFill>
              </a:endParaRPr>
            </a:p>
          </p:txBody>
        </p:sp>
      </p:grpSp>
      <p:grpSp>
        <p:nvGrpSpPr>
          <p:cNvPr id="22" name="Grupo 21"/>
          <p:cNvGrpSpPr/>
          <p:nvPr/>
        </p:nvGrpSpPr>
        <p:grpSpPr>
          <a:xfrm>
            <a:off x="8989515" y="2521699"/>
            <a:ext cx="1426965" cy="2857997"/>
            <a:chOff x="7238031" y="1360951"/>
            <a:chExt cx="1446757" cy="2857997"/>
          </a:xfrm>
        </p:grpSpPr>
        <p:sp>
          <p:nvSpPr>
            <p:cNvPr id="24" name="Rectángulo 23"/>
            <p:cNvSpPr/>
            <p:nvPr/>
          </p:nvSpPr>
          <p:spPr>
            <a:xfrm>
              <a:off x="7238031" y="1360951"/>
              <a:ext cx="1446757" cy="2857997"/>
            </a:xfrm>
            <a:prstGeom prst="rect">
              <a:avLst/>
            </a:prstGeom>
          </p:spPr>
          <p:style>
            <a:lnRef idx="2">
              <a:schemeClr val="dk1"/>
            </a:lnRef>
            <a:fillRef idx="1">
              <a:schemeClr val="lt1"/>
            </a:fillRef>
            <a:effectRef idx="0">
              <a:schemeClr val="dk1"/>
            </a:effectRef>
            <a:fontRef idx="minor">
              <a:schemeClr val="dk1"/>
            </a:fontRef>
          </p:style>
        </p:sp>
        <p:sp>
          <p:nvSpPr>
            <p:cNvPr id="25" name="Rectángulo 24"/>
            <p:cNvSpPr/>
            <p:nvPr/>
          </p:nvSpPr>
          <p:spPr>
            <a:xfrm>
              <a:off x="7238031" y="1360951"/>
              <a:ext cx="1446757" cy="28579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smtClean="0">
                  <a:solidFill>
                    <a:schemeClr val="accent1"/>
                  </a:solidFill>
                </a:rPr>
                <a:t>Prevención terciaria (disminuir riesgo de progresión de la fibrosis)</a:t>
              </a:r>
              <a:endParaRPr lang="es-ES" sz="1600" kern="1200" dirty="0">
                <a:solidFill>
                  <a:schemeClr val="accent1"/>
                </a:solidFill>
              </a:endParaRPr>
            </a:p>
          </p:txBody>
        </p:sp>
      </p:grpSp>
      <p:sp>
        <p:nvSpPr>
          <p:cNvPr id="23" name="Rectángulo 22"/>
          <p:cNvSpPr/>
          <p:nvPr/>
        </p:nvSpPr>
        <p:spPr>
          <a:xfrm>
            <a:off x="1751484" y="5379696"/>
            <a:ext cx="8689032" cy="317555"/>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sp>
        <p:nvSpPr>
          <p:cNvPr id="38" name="Rectángulo 37"/>
          <p:cNvSpPr/>
          <p:nvPr/>
        </p:nvSpPr>
        <p:spPr>
          <a:xfrm>
            <a:off x="4361441" y="5336215"/>
            <a:ext cx="2982291" cy="369332"/>
          </a:xfrm>
          <a:prstGeom prst="rect">
            <a:avLst/>
          </a:prstGeom>
        </p:spPr>
        <p:txBody>
          <a:bodyPr wrap="none">
            <a:spAutoFit/>
          </a:bodyPr>
          <a:lstStyle/>
          <a:p>
            <a:pPr eaLnBrk="1" hangingPunct="1">
              <a:defRPr/>
            </a:pPr>
            <a:r>
              <a:rPr lang="es-ES" b="1" dirty="0">
                <a:solidFill>
                  <a:schemeClr val="bg1"/>
                </a:solidFill>
                <a:latin typeface="+mj-lt"/>
              </a:rPr>
              <a:t>Coordinación multidisciplinar</a:t>
            </a:r>
          </a:p>
        </p:txBody>
      </p:sp>
    </p:spTree>
    <p:extLst>
      <p:ext uri="{BB962C8B-B14F-4D97-AF65-F5344CB8AC3E}">
        <p14:creationId xmlns:p14="http://schemas.microsoft.com/office/powerpoint/2010/main" val="65522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p:txBody>
          <a:bodyPr rtlCol="0">
            <a:normAutofit/>
          </a:bodyPr>
          <a:lstStyle/>
          <a:p>
            <a:pPr eaLnBrk="1" fontAlgn="auto" hangingPunct="1">
              <a:spcAft>
                <a:spcPts val="0"/>
              </a:spcAft>
              <a:defRPr/>
            </a:pPr>
            <a:r>
              <a:rPr lang="es-ES" dirty="0" smtClean="0"/>
              <a:t>El riesgo de transmisión por vía sexual del VHC es similar al VIH.</a:t>
            </a:r>
          </a:p>
          <a:p>
            <a:pPr eaLnBrk="1" fontAlgn="auto" hangingPunct="1">
              <a:spcAft>
                <a:spcPts val="0"/>
              </a:spcAft>
              <a:defRPr/>
            </a:pPr>
            <a:r>
              <a:rPr lang="es-ES" dirty="0" smtClean="0"/>
              <a:t>El riesgo de transmisión tras inoculación accidental por aguja con sangre contaminada es menor que en el VIH.</a:t>
            </a:r>
          </a:p>
          <a:p>
            <a:pPr eaLnBrk="1" fontAlgn="auto" hangingPunct="1">
              <a:spcAft>
                <a:spcPts val="0"/>
              </a:spcAft>
              <a:defRPr/>
            </a:pPr>
            <a:r>
              <a:rPr lang="es-ES" dirty="0" smtClean="0"/>
              <a:t>El riesgo de transmisión por la lactancia es la mitad del existente en el momento del parto. </a:t>
            </a:r>
          </a:p>
          <a:p>
            <a:pPr eaLnBrk="1" fontAlgn="auto" hangingPunct="1">
              <a:spcAft>
                <a:spcPts val="0"/>
              </a:spcAft>
              <a:defRPr/>
            </a:pPr>
            <a:r>
              <a:rPr lang="es-ES" dirty="0" smtClean="0"/>
              <a:t>Las personas que se inyectan drogas son el mayor grupo de riesgo de infección por VHC.</a:t>
            </a:r>
            <a:endParaRPr lang="es-ES" dirty="0"/>
          </a:p>
        </p:txBody>
      </p:sp>
      <p:sp>
        <p:nvSpPr>
          <p:cNvPr id="5" name="Marcador de texto 4"/>
          <p:cNvSpPr>
            <a:spLocks noGrp="1"/>
          </p:cNvSpPr>
          <p:nvPr>
            <p:ph type="body" idx="10"/>
          </p:nvPr>
        </p:nvSpPr>
        <p:spPr/>
        <p:txBody>
          <a:bodyPr rtlCol="0">
            <a:normAutofit/>
          </a:bodyPr>
          <a:lstStyle/>
          <a:p>
            <a:pPr eaLnBrk="1" fontAlgn="auto" hangingPunct="1">
              <a:spcAft>
                <a:spcPts val="0"/>
              </a:spcAft>
              <a:defRPr/>
            </a:pPr>
            <a:r>
              <a:rPr lang="es-ES" dirty="0">
                <a:solidFill>
                  <a:srgbClr val="C5000B"/>
                </a:solidFill>
              </a:rPr>
              <a:t>En relación con </a:t>
            </a:r>
            <a:r>
              <a:rPr lang="es-ES" dirty="0" smtClean="0">
                <a:solidFill>
                  <a:srgbClr val="C5000B"/>
                </a:solidFill>
              </a:rPr>
              <a:t>la transmisión de la </a:t>
            </a:r>
            <a:r>
              <a:rPr lang="es-ES" dirty="0">
                <a:solidFill>
                  <a:srgbClr val="C5000B"/>
                </a:solidFill>
              </a:rPr>
              <a:t>infección por el virus de la hepatitis C, le parece una respuesta correcta</a:t>
            </a:r>
            <a:r>
              <a:rPr lang="es-ES" dirty="0" smtClean="0">
                <a:solidFill>
                  <a:srgbClr val="C5000B"/>
                </a:solidFill>
              </a:rPr>
              <a:t>:</a:t>
            </a:r>
            <a:endParaRPr lang="es-ES" dirty="0">
              <a:solidFill>
                <a:srgbClr val="C5000B"/>
              </a:solidFill>
            </a:endParaRPr>
          </a:p>
        </p:txBody>
      </p:sp>
      <p:sp>
        <p:nvSpPr>
          <p:cNvPr id="2" name="Marcador de texto 1"/>
          <p:cNvSpPr>
            <a:spLocks noGrp="1"/>
          </p:cNvSpPr>
          <p:nvPr>
            <p:ph type="body" sz="quarter" idx="11"/>
          </p:nvPr>
        </p:nvSpPr>
        <p:spPr/>
        <p:txBody>
          <a:bodyPr/>
          <a:lstStyle/>
          <a:p>
            <a:endParaRPr lang="es-ES"/>
          </a:p>
        </p:txBody>
      </p:sp>
      <p:sp>
        <p:nvSpPr>
          <p:cNvPr id="31749" name="Título 2"/>
          <p:cNvSpPr>
            <a:spLocks noGrp="1"/>
          </p:cNvSpPr>
          <p:nvPr>
            <p:ph type="title"/>
          </p:nvPr>
        </p:nvSpPr>
        <p:spPr/>
        <p:txBody>
          <a:bodyPr/>
          <a:lstStyle/>
          <a:p>
            <a:pPr eaLnBrk="1" hangingPunct="1"/>
            <a:r>
              <a:rPr lang="es-ES" altLang="es-ES" smtClean="0"/>
              <a:t>Pregunta 2</a:t>
            </a:r>
          </a:p>
        </p:txBody>
      </p:sp>
    </p:spTree>
    <p:extLst>
      <p:ext uri="{BB962C8B-B14F-4D97-AF65-F5344CB8AC3E}">
        <p14:creationId xmlns:p14="http://schemas.microsoft.com/office/powerpoint/2010/main" val="3420720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Marcador de texto 2"/>
          <p:cNvSpPr>
            <a:spLocks noGrp="1"/>
          </p:cNvSpPr>
          <p:nvPr>
            <p:ph type="body" sz="quarter" idx="13"/>
          </p:nvPr>
        </p:nvSpPr>
        <p:spPr/>
        <p:txBody>
          <a:bodyPr/>
          <a:lstStyle/>
          <a:p>
            <a:pPr eaLnBrk="1" hangingPunct="1"/>
            <a:r>
              <a:rPr lang="es-ES" altLang="es-ES" sz="1200" dirty="0"/>
              <a:t>Informes, estudios e investigación 2016. Guía de recomendaciones para el diagnóstico precoz de la hepatitis C en Atención Primaria.  Madrid: Ministerio de Sanidad, Servicios Sociales e Igualdad; 2017</a:t>
            </a:r>
          </a:p>
        </p:txBody>
      </p:sp>
      <p:sp>
        <p:nvSpPr>
          <p:cNvPr id="33794" name="Título 1"/>
          <p:cNvSpPr>
            <a:spLocks noGrp="1"/>
          </p:cNvSpPr>
          <p:nvPr>
            <p:ph type="title"/>
          </p:nvPr>
        </p:nvSpPr>
        <p:spPr/>
        <p:txBody>
          <a:bodyPr/>
          <a:lstStyle/>
          <a:p>
            <a:pPr eaLnBrk="1" hangingPunct="1"/>
            <a:r>
              <a:rPr lang="es-ES" altLang="es-ES" dirty="0"/>
              <a:t>Poblaciones con mayor riesgo de infección por VHC</a:t>
            </a:r>
          </a:p>
        </p:txBody>
      </p:sp>
      <p:graphicFrame>
        <p:nvGraphicFramePr>
          <p:cNvPr id="6" name="Diagrama 5"/>
          <p:cNvGraphicFramePr/>
          <p:nvPr>
            <p:extLst>
              <p:ext uri="{D42A27DB-BD31-4B8C-83A1-F6EECF244321}">
                <p14:modId xmlns:p14="http://schemas.microsoft.com/office/powerpoint/2010/main" val="3059014449"/>
              </p:ext>
            </p:extLst>
          </p:nvPr>
        </p:nvGraphicFramePr>
        <p:xfrm>
          <a:off x="1943066" y="1484784"/>
          <a:ext cx="8401407"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806701" y="2708275"/>
            <a:ext cx="2663825" cy="400050"/>
          </a:xfrm>
          <a:prstGeom prst="rect">
            <a:avLst/>
          </a:prstGeom>
        </p:spPr>
        <p:txBody>
          <a:bodyPr>
            <a:spAutoFit/>
          </a:bodyPr>
          <a:lstStyle/>
          <a:p>
            <a:pPr algn="ctr" fontAlgn="auto">
              <a:spcBef>
                <a:spcPts val="0"/>
              </a:spcBef>
              <a:spcAft>
                <a:spcPts val="0"/>
              </a:spcAft>
              <a:defRPr/>
            </a:pPr>
            <a:r>
              <a:rPr lang="es-ES" sz="2000" b="1" dirty="0">
                <a:solidFill>
                  <a:schemeClr val="bg1"/>
                </a:solidFill>
                <a:effectLst>
                  <a:outerShdw blurRad="38100" dist="38100" dir="2700000" algn="tl">
                    <a:srgbClr val="000000">
                      <a:alpha val="43137"/>
                    </a:srgbClr>
                  </a:outerShdw>
                </a:effectLst>
                <a:latin typeface="+mn-lt"/>
                <a:cs typeface="+mn-cs"/>
              </a:rPr>
              <a:t>Parenterales (85%)</a:t>
            </a:r>
          </a:p>
        </p:txBody>
      </p:sp>
    </p:spTree>
    <p:extLst>
      <p:ext uri="{BB962C8B-B14F-4D97-AF65-F5344CB8AC3E}">
        <p14:creationId xmlns:p14="http://schemas.microsoft.com/office/powerpoint/2010/main" val="382448785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3E0CCEFF-F69F-40FA-BB56-42E0F057B681}" vid="{B7E05B0C-E15F-408B-BFF6-DB1A5671A9B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6049</TotalTime>
  <Words>6938</Words>
  <Application>Microsoft Office PowerPoint</Application>
  <PresentationFormat>Panorámica</PresentationFormat>
  <Paragraphs>1039</Paragraphs>
  <Slides>49</Slides>
  <Notes>23</Notes>
  <HiddenSlides>4</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49</vt:i4>
      </vt:variant>
    </vt:vector>
  </HeadingPairs>
  <TitlesOfParts>
    <vt:vector size="62" baseType="lpstr">
      <vt:lpstr>MS PGothic</vt:lpstr>
      <vt:lpstr>Arial</vt:lpstr>
      <vt:lpstr>Calibri</vt:lpstr>
      <vt:lpstr>Cambria</vt:lpstr>
      <vt:lpstr>Lao UI</vt:lpstr>
      <vt:lpstr>Microsoft Himalaya</vt:lpstr>
      <vt:lpstr>Palatino Linotype</vt:lpstr>
      <vt:lpstr>Symbol</vt:lpstr>
      <vt:lpstr>Times New Roman</vt:lpstr>
      <vt:lpstr>Trebuchet MS</vt:lpstr>
      <vt:lpstr>Tw Cen MT</vt:lpstr>
      <vt:lpstr>Wingdings</vt:lpstr>
      <vt:lpstr>1_Tema de Office</vt:lpstr>
      <vt:lpstr>Infección crónica por el VHC, cómo actuar desde Atención Primaria</vt:lpstr>
      <vt:lpstr>Caso clínico (I)</vt:lpstr>
      <vt:lpstr>Caso clínico (II)</vt:lpstr>
      <vt:lpstr>Pregunta 1</vt:lpstr>
      <vt:lpstr>Enzimas hepáticas en infección crónica por VHC</vt:lpstr>
      <vt:lpstr>Presentación de PowerPoint</vt:lpstr>
      <vt:lpstr>Funciones y actividades del médico de AP en el proceso asistencial de la infección VHC </vt:lpstr>
      <vt:lpstr>Pregunta 2</vt:lpstr>
      <vt:lpstr>Poblaciones con mayor riesgo de infección por VHC</vt:lpstr>
      <vt:lpstr>Poblaciones con mayor riesgo de infección por VHC</vt:lpstr>
      <vt:lpstr>Poblaciones en las que se recomienda realizar la prueba diagnóstica de VHC  (Anti-VHC)</vt:lpstr>
      <vt:lpstr>Hepatitis C: ¿diagnóstico precoz  de pacientes  infectados por cohorte de edad? (Madrid, 2009)</vt:lpstr>
      <vt:lpstr>Prevalencia Anti-VHC y viremia VHC</vt:lpstr>
      <vt:lpstr>Hepatitis C. Epidemiología en España</vt:lpstr>
      <vt:lpstr>Caso clínico (III)</vt:lpstr>
      <vt:lpstr>Pregunta 3</vt:lpstr>
      <vt:lpstr>Secuencia diagnóstica de la infección por el VHC</vt:lpstr>
      <vt:lpstr>Pruebas diagnósticas en la infección crónica VHC</vt:lpstr>
      <vt:lpstr>Índices clínicos para valorar riesgo de fibrosis</vt:lpstr>
      <vt:lpstr>Pregunta 4 </vt:lpstr>
      <vt:lpstr>Características de la infección crónica VHC</vt:lpstr>
      <vt:lpstr>Hepatitis C: evolución natural de la enfermedad</vt:lpstr>
      <vt:lpstr>Manifestaciones extrahepáticas en VHC enfermedad crónica sistémica</vt:lpstr>
      <vt:lpstr>Manifestaciones extrahepáticas en VHC de mayor prevalencia</vt:lpstr>
      <vt:lpstr>Caso clínico (IV)</vt:lpstr>
      <vt:lpstr>Pregunta 5 </vt:lpstr>
      <vt:lpstr>Funciones y actividades del médico de AP en el proceso asistencial de la infección por VHC</vt:lpstr>
      <vt:lpstr>Criterios de derivación de pacientes entre AP y Atención Especializada en infección por VHC</vt:lpstr>
      <vt:lpstr>Tratamiento infección crónica por VHC</vt:lpstr>
      <vt:lpstr>Pregunta 6 </vt:lpstr>
      <vt:lpstr>Presentación de PowerPoint</vt:lpstr>
      <vt:lpstr>Criterios generales para tratamiento de  hepatitis  crónica VHC (HC-VHC) en el SNS (2015)</vt:lpstr>
      <vt:lpstr>Fármacos antivirales de acción directa (AAD) para el tratamiento hepatitis VHC</vt:lpstr>
      <vt:lpstr>Antivirales de acción directa (DAAs)</vt:lpstr>
      <vt:lpstr>Antivirales de acción directa frente al VHC</vt:lpstr>
      <vt:lpstr>Regímenes de AAD recomendadas libres de interferón</vt:lpstr>
      <vt:lpstr>Interacciones AAD</vt:lpstr>
      <vt:lpstr>Interacciones de los AADs</vt:lpstr>
      <vt:lpstr>Interacciones de los AADs</vt:lpstr>
      <vt:lpstr>Interacciones de los AADs</vt:lpstr>
      <vt:lpstr>Interacciones de los AADs</vt:lpstr>
      <vt:lpstr>Caso clínico (V)</vt:lpstr>
      <vt:lpstr>Pregunta 7 </vt:lpstr>
      <vt:lpstr>Seguimiento clínico de los pacientes con hepatitis crónica VHC, tras el tratamiento </vt:lpstr>
      <vt:lpstr>Control del tratamiento antiviral VHC</vt:lpstr>
      <vt:lpstr>Progresión clínica de la Hepatitis crónica por VHC </vt:lpstr>
      <vt:lpstr>Puntos clave I</vt:lpstr>
      <vt:lpstr>Puntos clave II</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tratar las patologías mas prevalentes de la piel</dc:title>
  <dc:creator>Live Med</dc:creator>
  <cp:lastModifiedBy>Live Med</cp:lastModifiedBy>
  <cp:revision>211</cp:revision>
  <dcterms:created xsi:type="dcterms:W3CDTF">2016-01-21T12:27:52Z</dcterms:created>
  <dcterms:modified xsi:type="dcterms:W3CDTF">2017-11-14T09:56:55Z</dcterms:modified>
</cp:coreProperties>
</file>