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98" r:id="rId4"/>
    <p:sldId id="333" r:id="rId5"/>
    <p:sldId id="335" r:id="rId6"/>
    <p:sldId id="354" r:id="rId7"/>
    <p:sldId id="336" r:id="rId8"/>
    <p:sldId id="365" r:id="rId9"/>
    <p:sldId id="328" r:id="rId10"/>
    <p:sldId id="366" r:id="rId11"/>
    <p:sldId id="327" r:id="rId12"/>
    <p:sldId id="355" r:id="rId13"/>
    <p:sldId id="332" r:id="rId14"/>
    <p:sldId id="356" r:id="rId15"/>
    <p:sldId id="342" r:id="rId16"/>
    <p:sldId id="330" r:id="rId17"/>
    <p:sldId id="357" r:id="rId18"/>
    <p:sldId id="261" r:id="rId19"/>
    <p:sldId id="318" r:id="rId20"/>
    <p:sldId id="265" r:id="rId21"/>
    <p:sldId id="321" r:id="rId22"/>
    <p:sldId id="322" r:id="rId23"/>
    <p:sldId id="363" r:id="rId24"/>
    <p:sldId id="358" r:id="rId25"/>
    <p:sldId id="350" r:id="rId26"/>
    <p:sldId id="368" r:id="rId27"/>
    <p:sldId id="324" r:id="rId28"/>
    <p:sldId id="343" r:id="rId29"/>
    <p:sldId id="352" r:id="rId30"/>
    <p:sldId id="362" r:id="rId31"/>
    <p:sldId id="372" r:id="rId32"/>
    <p:sldId id="349" r:id="rId33"/>
    <p:sldId id="268" r:id="rId34"/>
    <p:sldId id="370" r:id="rId35"/>
    <p:sldId id="348" r:id="rId36"/>
    <p:sldId id="278" r:id="rId37"/>
    <p:sldId id="276" r:id="rId38"/>
    <p:sldId id="285" r:id="rId39"/>
    <p:sldId id="373" r:id="rId40"/>
    <p:sldId id="374" r:id="rId41"/>
    <p:sldId id="375" r:id="rId42"/>
    <p:sldId id="376" r:id="rId43"/>
    <p:sldId id="364" r:id="rId44"/>
    <p:sldId id="360" r:id="rId4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8"/>
    <a:srgbClr val="004586"/>
    <a:srgbClr val="CDD7EB"/>
    <a:srgbClr val="E8ECF5"/>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564" autoAdjust="0"/>
  </p:normalViewPr>
  <p:slideViewPr>
    <p:cSldViewPr>
      <p:cViewPr varScale="1">
        <p:scale>
          <a:sx n="64" d="100"/>
          <a:sy n="64" d="100"/>
        </p:scale>
        <p:origin x="900" y="60"/>
      </p:cViewPr>
      <p:guideLst>
        <p:guide orient="horz" pos="2160"/>
        <p:guide pos="3840"/>
      </p:guideLst>
    </p:cSldViewPr>
  </p:slideViewPr>
  <p:notesTextViewPr>
    <p:cViewPr>
      <p:scale>
        <a:sx n="100" d="100"/>
        <a:sy n="100" d="100"/>
      </p:scale>
      <p:origin x="0" y="0"/>
    </p:cViewPr>
  </p:notesTextViewPr>
  <p:sorterViewPr>
    <p:cViewPr>
      <p:scale>
        <a:sx n="80" d="100"/>
        <a:sy n="80" d="100"/>
      </p:scale>
      <p:origin x="0" y="107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73395-48C5-40A3-8D8F-5053A2C26D08}" type="doc">
      <dgm:prSet loTypeId="urn:microsoft.com/office/officeart/2008/layout/VerticalCurvedList" loCatId="list" qsTypeId="urn:microsoft.com/office/officeart/2005/8/quickstyle/simple1" qsCatId="simple" csTypeId="urn:microsoft.com/office/officeart/2005/8/colors/accent0_1" csCatId="mainScheme"/>
      <dgm:spPr/>
      <dgm:t>
        <a:bodyPr/>
        <a:lstStyle/>
        <a:p>
          <a:endParaRPr lang="es-ES"/>
        </a:p>
      </dgm:t>
    </dgm:pt>
    <dgm:pt modelId="{29736FF4-E291-432B-99C0-310DC2B9DC78}">
      <dgm:prSet/>
      <dgm:spPr/>
      <dgm:t>
        <a:bodyPr/>
        <a:lstStyle/>
        <a:p>
          <a:pPr rtl="0"/>
          <a:r>
            <a:rPr lang="es-ES_tradnl" dirty="0" smtClean="0">
              <a:solidFill>
                <a:schemeClr val="accent1"/>
              </a:solidFill>
            </a:rPr>
            <a:t>Mal cumplimiento terapéutico</a:t>
          </a:r>
          <a:endParaRPr lang="es-ES" dirty="0">
            <a:solidFill>
              <a:schemeClr val="accent1"/>
            </a:solidFill>
          </a:endParaRPr>
        </a:p>
      </dgm:t>
    </dgm:pt>
    <dgm:pt modelId="{4FB1F3F7-5A8D-4437-9E9C-DC41F58E3CE4}" type="parTrans" cxnId="{9CA599E2-C02C-4857-8ACB-12AB466BD85E}">
      <dgm:prSet/>
      <dgm:spPr/>
      <dgm:t>
        <a:bodyPr/>
        <a:lstStyle/>
        <a:p>
          <a:endParaRPr lang="es-ES">
            <a:solidFill>
              <a:schemeClr val="accent1"/>
            </a:solidFill>
          </a:endParaRPr>
        </a:p>
      </dgm:t>
    </dgm:pt>
    <dgm:pt modelId="{41814310-B7EF-41F1-95C1-8509ACAF9255}" type="sibTrans" cxnId="{9CA599E2-C02C-4857-8ACB-12AB466BD85E}">
      <dgm:prSet/>
      <dgm:spPr/>
      <dgm:t>
        <a:bodyPr/>
        <a:lstStyle/>
        <a:p>
          <a:endParaRPr lang="es-ES">
            <a:solidFill>
              <a:schemeClr val="accent1"/>
            </a:solidFill>
          </a:endParaRPr>
        </a:p>
      </dgm:t>
    </dgm:pt>
    <dgm:pt modelId="{31D065CF-F755-449A-B6E1-339AA75A0BBB}">
      <dgm:prSet/>
      <dgm:spPr/>
      <dgm:t>
        <a:bodyPr/>
        <a:lstStyle/>
        <a:p>
          <a:pPr rtl="0"/>
          <a:r>
            <a:rPr lang="es-ES_tradnl" dirty="0" smtClean="0">
              <a:solidFill>
                <a:schemeClr val="accent1"/>
              </a:solidFill>
            </a:rPr>
            <a:t>Dieta inadecuada (sobrecarga salina)</a:t>
          </a:r>
          <a:endParaRPr lang="es-ES" dirty="0">
            <a:solidFill>
              <a:schemeClr val="accent1"/>
            </a:solidFill>
          </a:endParaRPr>
        </a:p>
      </dgm:t>
    </dgm:pt>
    <dgm:pt modelId="{E41EDE55-21F5-4FF0-AB6D-A4E5C8AFF863}" type="parTrans" cxnId="{1FDBAFC4-D9AB-442E-9D43-D35EEB5013A5}">
      <dgm:prSet/>
      <dgm:spPr/>
      <dgm:t>
        <a:bodyPr/>
        <a:lstStyle/>
        <a:p>
          <a:endParaRPr lang="es-ES">
            <a:solidFill>
              <a:schemeClr val="accent1"/>
            </a:solidFill>
          </a:endParaRPr>
        </a:p>
      </dgm:t>
    </dgm:pt>
    <dgm:pt modelId="{D853F249-5BF3-4C21-A71B-28002248603F}" type="sibTrans" cxnId="{1FDBAFC4-D9AB-442E-9D43-D35EEB5013A5}">
      <dgm:prSet/>
      <dgm:spPr/>
      <dgm:t>
        <a:bodyPr/>
        <a:lstStyle/>
        <a:p>
          <a:endParaRPr lang="es-ES">
            <a:solidFill>
              <a:schemeClr val="accent1"/>
            </a:solidFill>
          </a:endParaRPr>
        </a:p>
      </dgm:t>
    </dgm:pt>
    <dgm:pt modelId="{71C5F939-6729-4556-8BE4-DDD9F4DD0505}">
      <dgm:prSet/>
      <dgm:spPr/>
      <dgm:t>
        <a:bodyPr/>
        <a:lstStyle/>
        <a:p>
          <a:pPr rtl="0"/>
          <a:r>
            <a:rPr lang="es-ES_tradnl" dirty="0" smtClean="0">
              <a:solidFill>
                <a:schemeClr val="accent1"/>
              </a:solidFill>
            </a:rPr>
            <a:t>HTA no controlada</a:t>
          </a:r>
          <a:endParaRPr lang="es-ES" dirty="0">
            <a:solidFill>
              <a:schemeClr val="accent1"/>
            </a:solidFill>
          </a:endParaRPr>
        </a:p>
      </dgm:t>
    </dgm:pt>
    <dgm:pt modelId="{56C603C1-7C17-44CA-A70C-82D7788CAB76}" type="parTrans" cxnId="{60EFE824-D528-4734-BC77-C93130626719}">
      <dgm:prSet/>
      <dgm:spPr/>
      <dgm:t>
        <a:bodyPr/>
        <a:lstStyle/>
        <a:p>
          <a:endParaRPr lang="es-ES">
            <a:solidFill>
              <a:schemeClr val="accent1"/>
            </a:solidFill>
          </a:endParaRPr>
        </a:p>
      </dgm:t>
    </dgm:pt>
    <dgm:pt modelId="{BB11758E-5C23-46FE-B1B2-B04B51272C82}" type="sibTrans" cxnId="{60EFE824-D528-4734-BC77-C93130626719}">
      <dgm:prSet/>
      <dgm:spPr/>
      <dgm:t>
        <a:bodyPr/>
        <a:lstStyle/>
        <a:p>
          <a:endParaRPr lang="es-ES">
            <a:solidFill>
              <a:schemeClr val="accent1"/>
            </a:solidFill>
          </a:endParaRPr>
        </a:p>
      </dgm:t>
    </dgm:pt>
    <dgm:pt modelId="{428803AC-528B-4641-BADF-6FD87CAEB4F1}">
      <dgm:prSet/>
      <dgm:spPr/>
      <dgm:t>
        <a:bodyPr/>
        <a:lstStyle/>
        <a:p>
          <a:pPr rtl="0"/>
          <a:r>
            <a:rPr lang="es-ES_tradnl" dirty="0" smtClean="0">
              <a:solidFill>
                <a:schemeClr val="accent1"/>
              </a:solidFill>
            </a:rPr>
            <a:t>Infecciones</a:t>
          </a:r>
          <a:endParaRPr lang="es-ES" dirty="0">
            <a:solidFill>
              <a:schemeClr val="accent1"/>
            </a:solidFill>
          </a:endParaRPr>
        </a:p>
      </dgm:t>
    </dgm:pt>
    <dgm:pt modelId="{147128F0-9A9A-4E77-A167-A30EB2054264}" type="parTrans" cxnId="{851541EE-ED85-45F4-9317-B3073F9B17A0}">
      <dgm:prSet/>
      <dgm:spPr/>
      <dgm:t>
        <a:bodyPr/>
        <a:lstStyle/>
        <a:p>
          <a:endParaRPr lang="es-ES">
            <a:solidFill>
              <a:schemeClr val="accent1"/>
            </a:solidFill>
          </a:endParaRPr>
        </a:p>
      </dgm:t>
    </dgm:pt>
    <dgm:pt modelId="{0890F64C-CB0F-4D87-B5C8-E43FB627728B}" type="sibTrans" cxnId="{851541EE-ED85-45F4-9317-B3073F9B17A0}">
      <dgm:prSet/>
      <dgm:spPr/>
      <dgm:t>
        <a:bodyPr/>
        <a:lstStyle/>
        <a:p>
          <a:endParaRPr lang="es-ES">
            <a:solidFill>
              <a:schemeClr val="accent1"/>
            </a:solidFill>
          </a:endParaRPr>
        </a:p>
      </dgm:t>
    </dgm:pt>
    <dgm:pt modelId="{633CF9CB-1595-4F68-8C60-6511A02449FE}">
      <dgm:prSet/>
      <dgm:spPr/>
      <dgm:t>
        <a:bodyPr/>
        <a:lstStyle/>
        <a:p>
          <a:pPr rtl="0"/>
          <a:r>
            <a:rPr lang="es-ES_tradnl" dirty="0" smtClean="0">
              <a:solidFill>
                <a:schemeClr val="accent1"/>
              </a:solidFill>
            </a:rPr>
            <a:t>Arritmias</a:t>
          </a:r>
          <a:endParaRPr lang="es-ES" dirty="0">
            <a:solidFill>
              <a:schemeClr val="accent1"/>
            </a:solidFill>
          </a:endParaRPr>
        </a:p>
      </dgm:t>
    </dgm:pt>
    <dgm:pt modelId="{D367E302-7358-4E51-B2E5-3E08A519BC0E}" type="parTrans" cxnId="{CDE1175B-E9EC-4A20-A49B-CACD1D56DECB}">
      <dgm:prSet/>
      <dgm:spPr/>
      <dgm:t>
        <a:bodyPr/>
        <a:lstStyle/>
        <a:p>
          <a:endParaRPr lang="es-ES">
            <a:solidFill>
              <a:schemeClr val="accent1"/>
            </a:solidFill>
          </a:endParaRPr>
        </a:p>
      </dgm:t>
    </dgm:pt>
    <dgm:pt modelId="{53CF4A16-F74B-4126-AB36-EA0F8F5BD1CF}" type="sibTrans" cxnId="{CDE1175B-E9EC-4A20-A49B-CACD1D56DECB}">
      <dgm:prSet/>
      <dgm:spPr/>
      <dgm:t>
        <a:bodyPr/>
        <a:lstStyle/>
        <a:p>
          <a:endParaRPr lang="es-ES">
            <a:solidFill>
              <a:schemeClr val="accent1"/>
            </a:solidFill>
          </a:endParaRPr>
        </a:p>
      </dgm:t>
    </dgm:pt>
    <dgm:pt modelId="{AC6AB309-D1D2-4F93-A075-7A0767DD4B48}">
      <dgm:prSet/>
      <dgm:spPr/>
      <dgm:t>
        <a:bodyPr/>
        <a:lstStyle/>
        <a:p>
          <a:pPr rtl="0"/>
          <a:r>
            <a:rPr lang="es-ES_tradnl" dirty="0" smtClean="0">
              <a:solidFill>
                <a:schemeClr val="accent1"/>
              </a:solidFill>
            </a:rPr>
            <a:t>Fármacos inapropiados (</a:t>
          </a:r>
          <a:r>
            <a:rPr lang="es-ES_tradnl" dirty="0" err="1" smtClean="0">
              <a:solidFill>
                <a:schemeClr val="accent1"/>
              </a:solidFill>
            </a:rPr>
            <a:t>verapamilo</a:t>
          </a:r>
          <a:r>
            <a:rPr lang="es-ES_tradnl" dirty="0" smtClean="0">
              <a:solidFill>
                <a:schemeClr val="accent1"/>
              </a:solidFill>
            </a:rPr>
            <a:t>, corticoides, </a:t>
          </a:r>
          <a:r>
            <a:rPr lang="es-ES_tradnl" b="1" dirty="0" smtClean="0">
              <a:solidFill>
                <a:schemeClr val="accent1"/>
              </a:solidFill>
            </a:rPr>
            <a:t>AINES</a:t>
          </a:r>
          <a:r>
            <a:rPr lang="es-ES_tradnl" dirty="0" smtClean="0">
              <a:solidFill>
                <a:schemeClr val="accent1"/>
              </a:solidFill>
            </a:rPr>
            <a:t>, comprimidos efervescentes)</a:t>
          </a:r>
          <a:endParaRPr lang="es-ES" dirty="0">
            <a:solidFill>
              <a:schemeClr val="accent1"/>
            </a:solidFill>
          </a:endParaRPr>
        </a:p>
      </dgm:t>
    </dgm:pt>
    <dgm:pt modelId="{149D3B6A-9EFB-4A10-9C29-236C270BCF56}" type="parTrans" cxnId="{D98980FD-A79C-4F50-B9DB-C34C5001F6E1}">
      <dgm:prSet/>
      <dgm:spPr/>
      <dgm:t>
        <a:bodyPr/>
        <a:lstStyle/>
        <a:p>
          <a:endParaRPr lang="es-ES">
            <a:solidFill>
              <a:schemeClr val="accent1"/>
            </a:solidFill>
          </a:endParaRPr>
        </a:p>
      </dgm:t>
    </dgm:pt>
    <dgm:pt modelId="{5B78916A-4C1F-407B-8741-8972A9D775F2}" type="sibTrans" cxnId="{D98980FD-A79C-4F50-B9DB-C34C5001F6E1}">
      <dgm:prSet/>
      <dgm:spPr/>
      <dgm:t>
        <a:bodyPr/>
        <a:lstStyle/>
        <a:p>
          <a:endParaRPr lang="es-ES">
            <a:solidFill>
              <a:schemeClr val="accent1"/>
            </a:solidFill>
          </a:endParaRPr>
        </a:p>
      </dgm:t>
    </dgm:pt>
    <dgm:pt modelId="{08F4BD20-371C-451A-B812-304B12B0427F}">
      <dgm:prSet/>
      <dgm:spPr/>
      <dgm:t>
        <a:bodyPr/>
        <a:lstStyle/>
        <a:p>
          <a:pPr rtl="0"/>
          <a:r>
            <a:rPr lang="es-ES_tradnl" dirty="0" smtClean="0">
              <a:solidFill>
                <a:schemeClr val="accent1"/>
              </a:solidFill>
            </a:rPr>
            <a:t>Anemia</a:t>
          </a:r>
          <a:endParaRPr lang="es-ES" dirty="0">
            <a:solidFill>
              <a:schemeClr val="accent1"/>
            </a:solidFill>
          </a:endParaRPr>
        </a:p>
      </dgm:t>
    </dgm:pt>
    <dgm:pt modelId="{86AAABFF-3F1A-43CA-B39E-E70F57D13329}" type="parTrans" cxnId="{3668AA30-CDEA-42B6-9FD3-F2C7E11C244C}">
      <dgm:prSet/>
      <dgm:spPr/>
      <dgm:t>
        <a:bodyPr/>
        <a:lstStyle/>
        <a:p>
          <a:endParaRPr lang="es-ES">
            <a:solidFill>
              <a:schemeClr val="accent1"/>
            </a:solidFill>
          </a:endParaRPr>
        </a:p>
      </dgm:t>
    </dgm:pt>
    <dgm:pt modelId="{E6A5388D-85AB-4167-825D-C35AC13AA4E9}" type="sibTrans" cxnId="{3668AA30-CDEA-42B6-9FD3-F2C7E11C244C}">
      <dgm:prSet/>
      <dgm:spPr/>
      <dgm:t>
        <a:bodyPr/>
        <a:lstStyle/>
        <a:p>
          <a:endParaRPr lang="es-ES">
            <a:solidFill>
              <a:schemeClr val="accent1"/>
            </a:solidFill>
          </a:endParaRPr>
        </a:p>
      </dgm:t>
    </dgm:pt>
    <dgm:pt modelId="{685BA4F6-E644-4281-B254-D7293C2B88F9}">
      <dgm:prSet/>
      <dgm:spPr/>
      <dgm:t>
        <a:bodyPr/>
        <a:lstStyle/>
        <a:p>
          <a:endParaRPr lang="es-ES"/>
        </a:p>
      </dgm:t>
    </dgm:pt>
    <dgm:pt modelId="{D9CA4F11-A988-4AD7-97AD-B84B1DD794C1}" type="parTrans" cxnId="{086D4EBC-7E19-4277-8CC4-8C41066B8ADE}">
      <dgm:prSet/>
      <dgm:spPr/>
      <dgm:t>
        <a:bodyPr/>
        <a:lstStyle/>
        <a:p>
          <a:endParaRPr lang="es-ES">
            <a:solidFill>
              <a:schemeClr val="accent1"/>
            </a:solidFill>
          </a:endParaRPr>
        </a:p>
      </dgm:t>
    </dgm:pt>
    <dgm:pt modelId="{D3965E0D-D5D5-4209-8730-91BE27C57200}" type="sibTrans" cxnId="{086D4EBC-7E19-4277-8CC4-8C41066B8ADE}">
      <dgm:prSet/>
      <dgm:spPr/>
      <dgm:t>
        <a:bodyPr/>
        <a:lstStyle/>
        <a:p>
          <a:endParaRPr lang="es-ES">
            <a:solidFill>
              <a:schemeClr val="accent1"/>
            </a:solidFill>
          </a:endParaRPr>
        </a:p>
      </dgm:t>
    </dgm:pt>
    <dgm:pt modelId="{7FAD3E8C-8D49-4D55-89CF-8B1B47097FDA}">
      <dgm:prSet/>
      <dgm:spPr/>
      <dgm:t>
        <a:bodyPr/>
        <a:lstStyle/>
        <a:p>
          <a:endParaRPr lang="es-ES"/>
        </a:p>
      </dgm:t>
    </dgm:pt>
    <dgm:pt modelId="{E3D5870A-612F-4C38-B27D-DFD27AA140FB}" type="parTrans" cxnId="{952A2729-26C8-4201-BFC0-1060EFCDFB2A}">
      <dgm:prSet/>
      <dgm:spPr/>
      <dgm:t>
        <a:bodyPr/>
        <a:lstStyle/>
        <a:p>
          <a:endParaRPr lang="es-ES">
            <a:solidFill>
              <a:schemeClr val="accent1"/>
            </a:solidFill>
          </a:endParaRPr>
        </a:p>
      </dgm:t>
    </dgm:pt>
    <dgm:pt modelId="{839F0796-D1E3-4BEB-B4DF-98E8B4F3BBDE}" type="sibTrans" cxnId="{952A2729-26C8-4201-BFC0-1060EFCDFB2A}">
      <dgm:prSet/>
      <dgm:spPr/>
      <dgm:t>
        <a:bodyPr/>
        <a:lstStyle/>
        <a:p>
          <a:endParaRPr lang="es-ES">
            <a:solidFill>
              <a:schemeClr val="accent1"/>
            </a:solidFill>
          </a:endParaRPr>
        </a:p>
      </dgm:t>
    </dgm:pt>
    <dgm:pt modelId="{38F59B0B-299A-499D-BC92-7F0D3F6566D9}">
      <dgm:prSet/>
      <dgm:spPr/>
      <dgm:t>
        <a:bodyPr/>
        <a:lstStyle/>
        <a:p>
          <a:endParaRPr lang="es-ES"/>
        </a:p>
      </dgm:t>
    </dgm:pt>
    <dgm:pt modelId="{400D4E92-C7CD-42AD-ADA5-8D5FE8571ACD}" type="parTrans" cxnId="{BE67DE68-5B7E-435C-BB01-046BF75CD798}">
      <dgm:prSet/>
      <dgm:spPr/>
      <dgm:t>
        <a:bodyPr/>
        <a:lstStyle/>
        <a:p>
          <a:endParaRPr lang="es-ES">
            <a:solidFill>
              <a:schemeClr val="accent1"/>
            </a:solidFill>
          </a:endParaRPr>
        </a:p>
      </dgm:t>
    </dgm:pt>
    <dgm:pt modelId="{413F2F23-61EC-4529-8507-5DB8DD636A4C}" type="sibTrans" cxnId="{BE67DE68-5B7E-435C-BB01-046BF75CD798}">
      <dgm:prSet/>
      <dgm:spPr/>
      <dgm:t>
        <a:bodyPr/>
        <a:lstStyle/>
        <a:p>
          <a:endParaRPr lang="es-ES">
            <a:solidFill>
              <a:schemeClr val="accent1"/>
            </a:solidFill>
          </a:endParaRPr>
        </a:p>
      </dgm:t>
    </dgm:pt>
    <dgm:pt modelId="{D7F0B357-3463-4A23-8621-9C1A80A502ED}" type="pres">
      <dgm:prSet presAssocID="{72873395-48C5-40A3-8D8F-5053A2C26D08}" presName="Name0" presStyleCnt="0">
        <dgm:presLayoutVars>
          <dgm:chMax val="7"/>
          <dgm:chPref val="7"/>
          <dgm:dir/>
        </dgm:presLayoutVars>
      </dgm:prSet>
      <dgm:spPr/>
      <dgm:t>
        <a:bodyPr/>
        <a:lstStyle/>
        <a:p>
          <a:endParaRPr lang="es-ES"/>
        </a:p>
      </dgm:t>
    </dgm:pt>
    <dgm:pt modelId="{DE77C99E-79B8-4315-A981-F7FE2F6BC000}" type="pres">
      <dgm:prSet presAssocID="{72873395-48C5-40A3-8D8F-5053A2C26D08}" presName="Name1" presStyleCnt="0"/>
      <dgm:spPr/>
    </dgm:pt>
    <dgm:pt modelId="{174BA927-0F3D-4570-B961-DEB0591E573A}" type="pres">
      <dgm:prSet presAssocID="{72873395-48C5-40A3-8D8F-5053A2C26D08}" presName="cycle" presStyleCnt="0"/>
      <dgm:spPr/>
    </dgm:pt>
    <dgm:pt modelId="{FF95FF60-6CD3-408C-A728-3946DFC57E4D}" type="pres">
      <dgm:prSet presAssocID="{72873395-48C5-40A3-8D8F-5053A2C26D08}" presName="srcNode" presStyleLbl="node1" presStyleIdx="0" presStyleCnt="7"/>
      <dgm:spPr/>
    </dgm:pt>
    <dgm:pt modelId="{532041A4-33B0-447D-988C-367E899B2717}" type="pres">
      <dgm:prSet presAssocID="{72873395-48C5-40A3-8D8F-5053A2C26D08}" presName="conn" presStyleLbl="parChTrans1D2" presStyleIdx="0" presStyleCnt="1"/>
      <dgm:spPr/>
      <dgm:t>
        <a:bodyPr/>
        <a:lstStyle/>
        <a:p>
          <a:endParaRPr lang="es-ES"/>
        </a:p>
      </dgm:t>
    </dgm:pt>
    <dgm:pt modelId="{37D0FCEE-32D2-41A2-8566-DA42FE73EB62}" type="pres">
      <dgm:prSet presAssocID="{72873395-48C5-40A3-8D8F-5053A2C26D08}" presName="extraNode" presStyleLbl="node1" presStyleIdx="0" presStyleCnt="7"/>
      <dgm:spPr/>
    </dgm:pt>
    <dgm:pt modelId="{A4F60B03-7985-49C1-B139-DC724DDF7946}" type="pres">
      <dgm:prSet presAssocID="{72873395-48C5-40A3-8D8F-5053A2C26D08}" presName="dstNode" presStyleLbl="node1" presStyleIdx="0" presStyleCnt="7"/>
      <dgm:spPr/>
    </dgm:pt>
    <dgm:pt modelId="{1D2ED26C-75AE-4852-9A82-040C136742D6}" type="pres">
      <dgm:prSet presAssocID="{29736FF4-E291-432B-99C0-310DC2B9DC78}" presName="text_1" presStyleLbl="node1" presStyleIdx="0" presStyleCnt="7">
        <dgm:presLayoutVars>
          <dgm:bulletEnabled val="1"/>
        </dgm:presLayoutVars>
      </dgm:prSet>
      <dgm:spPr/>
      <dgm:t>
        <a:bodyPr/>
        <a:lstStyle/>
        <a:p>
          <a:endParaRPr lang="es-ES"/>
        </a:p>
      </dgm:t>
    </dgm:pt>
    <dgm:pt modelId="{26E2FB2C-A97C-4E57-8C05-5B941329EBEB}" type="pres">
      <dgm:prSet presAssocID="{29736FF4-E291-432B-99C0-310DC2B9DC78}" presName="accent_1" presStyleCnt="0"/>
      <dgm:spPr/>
    </dgm:pt>
    <dgm:pt modelId="{6D8E3854-F58D-4379-8834-7EDC1F037DEF}" type="pres">
      <dgm:prSet presAssocID="{29736FF4-E291-432B-99C0-310DC2B9DC78}" presName="accentRepeatNode" presStyleLbl="solidFgAcc1" presStyleIdx="0" presStyleCnt="7"/>
      <dgm:spPr/>
    </dgm:pt>
    <dgm:pt modelId="{7B9F01A3-8BC8-453A-B839-82B887B0F67B}" type="pres">
      <dgm:prSet presAssocID="{31D065CF-F755-449A-B6E1-339AA75A0BBB}" presName="text_2" presStyleLbl="node1" presStyleIdx="1" presStyleCnt="7">
        <dgm:presLayoutVars>
          <dgm:bulletEnabled val="1"/>
        </dgm:presLayoutVars>
      </dgm:prSet>
      <dgm:spPr/>
      <dgm:t>
        <a:bodyPr/>
        <a:lstStyle/>
        <a:p>
          <a:endParaRPr lang="es-ES"/>
        </a:p>
      </dgm:t>
    </dgm:pt>
    <dgm:pt modelId="{5C601CBB-31CC-49F3-BE3C-35A22162A926}" type="pres">
      <dgm:prSet presAssocID="{31D065CF-F755-449A-B6E1-339AA75A0BBB}" presName="accent_2" presStyleCnt="0"/>
      <dgm:spPr/>
    </dgm:pt>
    <dgm:pt modelId="{8A721F1D-0F5D-494B-BFFD-44F265AFF892}" type="pres">
      <dgm:prSet presAssocID="{31D065CF-F755-449A-B6E1-339AA75A0BBB}" presName="accentRepeatNode" presStyleLbl="solidFgAcc1" presStyleIdx="1" presStyleCnt="7"/>
      <dgm:spPr/>
    </dgm:pt>
    <dgm:pt modelId="{1588C4D6-E2E4-4C09-AF72-8652C739D5F2}" type="pres">
      <dgm:prSet presAssocID="{71C5F939-6729-4556-8BE4-DDD9F4DD0505}" presName="text_3" presStyleLbl="node1" presStyleIdx="2" presStyleCnt="7">
        <dgm:presLayoutVars>
          <dgm:bulletEnabled val="1"/>
        </dgm:presLayoutVars>
      </dgm:prSet>
      <dgm:spPr/>
      <dgm:t>
        <a:bodyPr/>
        <a:lstStyle/>
        <a:p>
          <a:endParaRPr lang="es-ES"/>
        </a:p>
      </dgm:t>
    </dgm:pt>
    <dgm:pt modelId="{1DBD68BB-AD8F-43D2-A73E-863C3921FFFB}" type="pres">
      <dgm:prSet presAssocID="{71C5F939-6729-4556-8BE4-DDD9F4DD0505}" presName="accent_3" presStyleCnt="0"/>
      <dgm:spPr/>
    </dgm:pt>
    <dgm:pt modelId="{F023B0D5-B9DF-4B72-88A3-15E7049403FE}" type="pres">
      <dgm:prSet presAssocID="{71C5F939-6729-4556-8BE4-DDD9F4DD0505}" presName="accentRepeatNode" presStyleLbl="solidFgAcc1" presStyleIdx="2" presStyleCnt="7"/>
      <dgm:spPr/>
    </dgm:pt>
    <dgm:pt modelId="{2EAAE139-FFAF-4B4D-8D87-BBD440C56A76}" type="pres">
      <dgm:prSet presAssocID="{428803AC-528B-4641-BADF-6FD87CAEB4F1}" presName="text_4" presStyleLbl="node1" presStyleIdx="3" presStyleCnt="7">
        <dgm:presLayoutVars>
          <dgm:bulletEnabled val="1"/>
        </dgm:presLayoutVars>
      </dgm:prSet>
      <dgm:spPr/>
      <dgm:t>
        <a:bodyPr/>
        <a:lstStyle/>
        <a:p>
          <a:endParaRPr lang="es-ES"/>
        </a:p>
      </dgm:t>
    </dgm:pt>
    <dgm:pt modelId="{58C44F23-59C9-49D8-BA74-AEA0F891EF2C}" type="pres">
      <dgm:prSet presAssocID="{428803AC-528B-4641-BADF-6FD87CAEB4F1}" presName="accent_4" presStyleCnt="0"/>
      <dgm:spPr/>
    </dgm:pt>
    <dgm:pt modelId="{A4501801-62D0-4362-B44D-DF7126BA2776}" type="pres">
      <dgm:prSet presAssocID="{428803AC-528B-4641-BADF-6FD87CAEB4F1}" presName="accentRepeatNode" presStyleLbl="solidFgAcc1" presStyleIdx="3" presStyleCnt="7"/>
      <dgm:spPr/>
    </dgm:pt>
    <dgm:pt modelId="{FB473820-7637-4A12-9857-D7EF329AE8C6}" type="pres">
      <dgm:prSet presAssocID="{633CF9CB-1595-4F68-8C60-6511A02449FE}" presName="text_5" presStyleLbl="node1" presStyleIdx="4" presStyleCnt="7">
        <dgm:presLayoutVars>
          <dgm:bulletEnabled val="1"/>
        </dgm:presLayoutVars>
      </dgm:prSet>
      <dgm:spPr/>
      <dgm:t>
        <a:bodyPr/>
        <a:lstStyle/>
        <a:p>
          <a:endParaRPr lang="es-ES"/>
        </a:p>
      </dgm:t>
    </dgm:pt>
    <dgm:pt modelId="{8F97E525-FF25-405D-B6CE-C87A8588D34E}" type="pres">
      <dgm:prSet presAssocID="{633CF9CB-1595-4F68-8C60-6511A02449FE}" presName="accent_5" presStyleCnt="0"/>
      <dgm:spPr/>
    </dgm:pt>
    <dgm:pt modelId="{00A0581C-3514-4C70-8024-5E9BE998974D}" type="pres">
      <dgm:prSet presAssocID="{633CF9CB-1595-4F68-8C60-6511A02449FE}" presName="accentRepeatNode" presStyleLbl="solidFgAcc1" presStyleIdx="4" presStyleCnt="7"/>
      <dgm:spPr/>
    </dgm:pt>
    <dgm:pt modelId="{4B28DA73-9AC9-4864-874C-0FC1402D73C4}" type="pres">
      <dgm:prSet presAssocID="{AC6AB309-D1D2-4F93-A075-7A0767DD4B48}" presName="text_6" presStyleLbl="node1" presStyleIdx="5" presStyleCnt="7">
        <dgm:presLayoutVars>
          <dgm:bulletEnabled val="1"/>
        </dgm:presLayoutVars>
      </dgm:prSet>
      <dgm:spPr/>
      <dgm:t>
        <a:bodyPr/>
        <a:lstStyle/>
        <a:p>
          <a:endParaRPr lang="es-ES"/>
        </a:p>
      </dgm:t>
    </dgm:pt>
    <dgm:pt modelId="{AABF06BF-2106-4EB7-9F43-6592A712C038}" type="pres">
      <dgm:prSet presAssocID="{AC6AB309-D1D2-4F93-A075-7A0767DD4B48}" presName="accent_6" presStyleCnt="0"/>
      <dgm:spPr/>
    </dgm:pt>
    <dgm:pt modelId="{474BC319-2C26-4013-8B09-D2E84463EC50}" type="pres">
      <dgm:prSet presAssocID="{AC6AB309-D1D2-4F93-A075-7A0767DD4B48}" presName="accentRepeatNode" presStyleLbl="solidFgAcc1" presStyleIdx="5" presStyleCnt="7"/>
      <dgm:spPr/>
    </dgm:pt>
    <dgm:pt modelId="{5BBB2ADB-D89B-45B6-AD97-8DC666A3E9F9}" type="pres">
      <dgm:prSet presAssocID="{08F4BD20-371C-451A-B812-304B12B0427F}" presName="text_7" presStyleLbl="node1" presStyleIdx="6" presStyleCnt="7">
        <dgm:presLayoutVars>
          <dgm:bulletEnabled val="1"/>
        </dgm:presLayoutVars>
      </dgm:prSet>
      <dgm:spPr/>
      <dgm:t>
        <a:bodyPr/>
        <a:lstStyle/>
        <a:p>
          <a:endParaRPr lang="es-ES"/>
        </a:p>
      </dgm:t>
    </dgm:pt>
    <dgm:pt modelId="{26413BC2-ED84-416B-A82D-C7AD0E0F2B85}" type="pres">
      <dgm:prSet presAssocID="{08F4BD20-371C-451A-B812-304B12B0427F}" presName="accent_7" presStyleCnt="0"/>
      <dgm:spPr/>
    </dgm:pt>
    <dgm:pt modelId="{757C9621-26E5-4B09-965B-7E2B7D942194}" type="pres">
      <dgm:prSet presAssocID="{08F4BD20-371C-451A-B812-304B12B0427F}" presName="accentRepeatNode" presStyleLbl="solidFgAcc1" presStyleIdx="6" presStyleCnt="7"/>
      <dgm:spPr/>
    </dgm:pt>
  </dgm:ptLst>
  <dgm:cxnLst>
    <dgm:cxn modelId="{086D4EBC-7E19-4277-8CC4-8C41066B8ADE}" srcId="{72873395-48C5-40A3-8D8F-5053A2C26D08}" destId="{685BA4F6-E644-4281-B254-D7293C2B88F9}" srcOrd="7" destOrd="0" parTransId="{D9CA4F11-A988-4AD7-97AD-B84B1DD794C1}" sibTransId="{D3965E0D-D5D5-4209-8730-91BE27C57200}"/>
    <dgm:cxn modelId="{154F7915-8394-4A05-91F8-219D92DCB7C3}" type="presOf" srcId="{AC6AB309-D1D2-4F93-A075-7A0767DD4B48}" destId="{4B28DA73-9AC9-4864-874C-0FC1402D73C4}" srcOrd="0" destOrd="0" presId="urn:microsoft.com/office/officeart/2008/layout/VerticalCurvedList"/>
    <dgm:cxn modelId="{D98980FD-A79C-4F50-B9DB-C34C5001F6E1}" srcId="{72873395-48C5-40A3-8D8F-5053A2C26D08}" destId="{AC6AB309-D1D2-4F93-A075-7A0767DD4B48}" srcOrd="5" destOrd="0" parTransId="{149D3B6A-9EFB-4A10-9C29-236C270BCF56}" sibTransId="{5B78916A-4C1F-407B-8741-8972A9D775F2}"/>
    <dgm:cxn modelId="{3668AA30-CDEA-42B6-9FD3-F2C7E11C244C}" srcId="{72873395-48C5-40A3-8D8F-5053A2C26D08}" destId="{08F4BD20-371C-451A-B812-304B12B0427F}" srcOrd="6" destOrd="0" parTransId="{86AAABFF-3F1A-43CA-B39E-E70F57D13329}" sibTransId="{E6A5388D-85AB-4167-825D-C35AC13AA4E9}"/>
    <dgm:cxn modelId="{3095B501-3C5C-4DFE-9D85-DF9B2E72A2B2}" type="presOf" srcId="{72873395-48C5-40A3-8D8F-5053A2C26D08}" destId="{D7F0B357-3463-4A23-8621-9C1A80A502ED}" srcOrd="0" destOrd="0" presId="urn:microsoft.com/office/officeart/2008/layout/VerticalCurvedList"/>
    <dgm:cxn modelId="{CDE1175B-E9EC-4A20-A49B-CACD1D56DECB}" srcId="{72873395-48C5-40A3-8D8F-5053A2C26D08}" destId="{633CF9CB-1595-4F68-8C60-6511A02449FE}" srcOrd="4" destOrd="0" parTransId="{D367E302-7358-4E51-B2E5-3E08A519BC0E}" sibTransId="{53CF4A16-F74B-4126-AB36-EA0F8F5BD1CF}"/>
    <dgm:cxn modelId="{7B748515-A9D2-4F64-AE91-D042F6D6AABF}" type="presOf" srcId="{29736FF4-E291-432B-99C0-310DC2B9DC78}" destId="{1D2ED26C-75AE-4852-9A82-040C136742D6}" srcOrd="0" destOrd="0" presId="urn:microsoft.com/office/officeart/2008/layout/VerticalCurvedList"/>
    <dgm:cxn modelId="{3C25FC03-B201-49E6-9C43-DC634A4BBE49}" type="presOf" srcId="{31D065CF-F755-449A-B6E1-339AA75A0BBB}" destId="{7B9F01A3-8BC8-453A-B839-82B887B0F67B}" srcOrd="0" destOrd="0" presId="urn:microsoft.com/office/officeart/2008/layout/VerticalCurvedList"/>
    <dgm:cxn modelId="{9CA599E2-C02C-4857-8ACB-12AB466BD85E}" srcId="{72873395-48C5-40A3-8D8F-5053A2C26D08}" destId="{29736FF4-E291-432B-99C0-310DC2B9DC78}" srcOrd="0" destOrd="0" parTransId="{4FB1F3F7-5A8D-4437-9E9C-DC41F58E3CE4}" sibTransId="{41814310-B7EF-41F1-95C1-8509ACAF9255}"/>
    <dgm:cxn modelId="{851541EE-ED85-45F4-9317-B3073F9B17A0}" srcId="{72873395-48C5-40A3-8D8F-5053A2C26D08}" destId="{428803AC-528B-4641-BADF-6FD87CAEB4F1}" srcOrd="3" destOrd="0" parTransId="{147128F0-9A9A-4E77-A167-A30EB2054264}" sibTransId="{0890F64C-CB0F-4D87-B5C8-E43FB627728B}"/>
    <dgm:cxn modelId="{E98885BE-4190-4D6E-87C5-91DD96F8AED0}" type="presOf" srcId="{71C5F939-6729-4556-8BE4-DDD9F4DD0505}" destId="{1588C4D6-E2E4-4C09-AF72-8652C739D5F2}" srcOrd="0" destOrd="0" presId="urn:microsoft.com/office/officeart/2008/layout/VerticalCurvedList"/>
    <dgm:cxn modelId="{1FDBAFC4-D9AB-442E-9D43-D35EEB5013A5}" srcId="{72873395-48C5-40A3-8D8F-5053A2C26D08}" destId="{31D065CF-F755-449A-B6E1-339AA75A0BBB}" srcOrd="1" destOrd="0" parTransId="{E41EDE55-21F5-4FF0-AB6D-A4E5C8AFF863}" sibTransId="{D853F249-5BF3-4C21-A71B-28002248603F}"/>
    <dgm:cxn modelId="{EFC67F3B-6A41-49C4-9AE2-F179E9C807B0}" type="presOf" srcId="{633CF9CB-1595-4F68-8C60-6511A02449FE}" destId="{FB473820-7637-4A12-9857-D7EF329AE8C6}" srcOrd="0" destOrd="0" presId="urn:microsoft.com/office/officeart/2008/layout/VerticalCurvedList"/>
    <dgm:cxn modelId="{BE67DE68-5B7E-435C-BB01-046BF75CD798}" srcId="{72873395-48C5-40A3-8D8F-5053A2C26D08}" destId="{38F59B0B-299A-499D-BC92-7F0D3F6566D9}" srcOrd="9" destOrd="0" parTransId="{400D4E92-C7CD-42AD-ADA5-8D5FE8571ACD}" sibTransId="{413F2F23-61EC-4529-8507-5DB8DD636A4C}"/>
    <dgm:cxn modelId="{A10D9670-2F1D-4FE6-B2DC-EAA865CD49D7}" type="presOf" srcId="{08F4BD20-371C-451A-B812-304B12B0427F}" destId="{5BBB2ADB-D89B-45B6-AD97-8DC666A3E9F9}" srcOrd="0" destOrd="0" presId="urn:microsoft.com/office/officeart/2008/layout/VerticalCurvedList"/>
    <dgm:cxn modelId="{60EFE824-D528-4734-BC77-C93130626719}" srcId="{72873395-48C5-40A3-8D8F-5053A2C26D08}" destId="{71C5F939-6729-4556-8BE4-DDD9F4DD0505}" srcOrd="2" destOrd="0" parTransId="{56C603C1-7C17-44CA-A70C-82D7788CAB76}" sibTransId="{BB11758E-5C23-46FE-B1B2-B04B51272C82}"/>
    <dgm:cxn modelId="{952A2729-26C8-4201-BFC0-1060EFCDFB2A}" srcId="{72873395-48C5-40A3-8D8F-5053A2C26D08}" destId="{7FAD3E8C-8D49-4D55-89CF-8B1B47097FDA}" srcOrd="8" destOrd="0" parTransId="{E3D5870A-612F-4C38-B27D-DFD27AA140FB}" sibTransId="{839F0796-D1E3-4BEB-B4DF-98E8B4F3BBDE}"/>
    <dgm:cxn modelId="{30E1F4EC-D452-42E1-A35E-38201DFC31A5}" type="presOf" srcId="{41814310-B7EF-41F1-95C1-8509ACAF9255}" destId="{532041A4-33B0-447D-988C-367E899B2717}" srcOrd="0" destOrd="0" presId="urn:microsoft.com/office/officeart/2008/layout/VerticalCurvedList"/>
    <dgm:cxn modelId="{06AFE278-7272-4347-BB34-6AC18E55ABD8}" type="presOf" srcId="{428803AC-528B-4641-BADF-6FD87CAEB4F1}" destId="{2EAAE139-FFAF-4B4D-8D87-BBD440C56A76}" srcOrd="0" destOrd="0" presId="urn:microsoft.com/office/officeart/2008/layout/VerticalCurvedList"/>
    <dgm:cxn modelId="{639E1DF3-61CD-4D7D-B175-38A0F37C77D1}" type="presParOf" srcId="{D7F0B357-3463-4A23-8621-9C1A80A502ED}" destId="{DE77C99E-79B8-4315-A981-F7FE2F6BC000}" srcOrd="0" destOrd="0" presId="urn:microsoft.com/office/officeart/2008/layout/VerticalCurvedList"/>
    <dgm:cxn modelId="{EFDD0E58-4D04-467A-B399-5A322F317357}" type="presParOf" srcId="{DE77C99E-79B8-4315-A981-F7FE2F6BC000}" destId="{174BA927-0F3D-4570-B961-DEB0591E573A}" srcOrd="0" destOrd="0" presId="urn:microsoft.com/office/officeart/2008/layout/VerticalCurvedList"/>
    <dgm:cxn modelId="{0ECF2B00-EA43-469F-92AE-52D5DF309556}" type="presParOf" srcId="{174BA927-0F3D-4570-B961-DEB0591E573A}" destId="{FF95FF60-6CD3-408C-A728-3946DFC57E4D}" srcOrd="0" destOrd="0" presId="urn:microsoft.com/office/officeart/2008/layout/VerticalCurvedList"/>
    <dgm:cxn modelId="{5BD2B16D-8C8D-482D-AFAC-AD610BDEE770}" type="presParOf" srcId="{174BA927-0F3D-4570-B961-DEB0591E573A}" destId="{532041A4-33B0-447D-988C-367E899B2717}" srcOrd="1" destOrd="0" presId="urn:microsoft.com/office/officeart/2008/layout/VerticalCurvedList"/>
    <dgm:cxn modelId="{1E87CACD-EF8F-483D-B249-0B83F201C262}" type="presParOf" srcId="{174BA927-0F3D-4570-B961-DEB0591E573A}" destId="{37D0FCEE-32D2-41A2-8566-DA42FE73EB62}" srcOrd="2" destOrd="0" presId="urn:microsoft.com/office/officeart/2008/layout/VerticalCurvedList"/>
    <dgm:cxn modelId="{9AAEFA55-3FAB-43E2-B201-CBC4C82A33A0}" type="presParOf" srcId="{174BA927-0F3D-4570-B961-DEB0591E573A}" destId="{A4F60B03-7985-49C1-B139-DC724DDF7946}" srcOrd="3" destOrd="0" presId="urn:microsoft.com/office/officeart/2008/layout/VerticalCurvedList"/>
    <dgm:cxn modelId="{98DF4790-0FA7-49AC-BF5A-E1B0A27ED316}" type="presParOf" srcId="{DE77C99E-79B8-4315-A981-F7FE2F6BC000}" destId="{1D2ED26C-75AE-4852-9A82-040C136742D6}" srcOrd="1" destOrd="0" presId="urn:microsoft.com/office/officeart/2008/layout/VerticalCurvedList"/>
    <dgm:cxn modelId="{C6ADEFB5-EFDF-497E-910A-BE4D259A66BE}" type="presParOf" srcId="{DE77C99E-79B8-4315-A981-F7FE2F6BC000}" destId="{26E2FB2C-A97C-4E57-8C05-5B941329EBEB}" srcOrd="2" destOrd="0" presId="urn:microsoft.com/office/officeart/2008/layout/VerticalCurvedList"/>
    <dgm:cxn modelId="{9F2F1C89-C26A-4CF7-8728-CA11C2AC5EC4}" type="presParOf" srcId="{26E2FB2C-A97C-4E57-8C05-5B941329EBEB}" destId="{6D8E3854-F58D-4379-8834-7EDC1F037DEF}" srcOrd="0" destOrd="0" presId="urn:microsoft.com/office/officeart/2008/layout/VerticalCurvedList"/>
    <dgm:cxn modelId="{A3899107-9E5D-4175-8BE4-0D0E9FE4A436}" type="presParOf" srcId="{DE77C99E-79B8-4315-A981-F7FE2F6BC000}" destId="{7B9F01A3-8BC8-453A-B839-82B887B0F67B}" srcOrd="3" destOrd="0" presId="urn:microsoft.com/office/officeart/2008/layout/VerticalCurvedList"/>
    <dgm:cxn modelId="{9B2E6114-0D6F-4FA4-BC3D-B1D62115039E}" type="presParOf" srcId="{DE77C99E-79B8-4315-A981-F7FE2F6BC000}" destId="{5C601CBB-31CC-49F3-BE3C-35A22162A926}" srcOrd="4" destOrd="0" presId="urn:microsoft.com/office/officeart/2008/layout/VerticalCurvedList"/>
    <dgm:cxn modelId="{C77B6E7B-4CC0-4520-AAE4-E149F048B332}" type="presParOf" srcId="{5C601CBB-31CC-49F3-BE3C-35A22162A926}" destId="{8A721F1D-0F5D-494B-BFFD-44F265AFF892}" srcOrd="0" destOrd="0" presId="urn:microsoft.com/office/officeart/2008/layout/VerticalCurvedList"/>
    <dgm:cxn modelId="{095DF53E-DA2C-4D15-9E76-3C11F8B07E5A}" type="presParOf" srcId="{DE77C99E-79B8-4315-A981-F7FE2F6BC000}" destId="{1588C4D6-E2E4-4C09-AF72-8652C739D5F2}" srcOrd="5" destOrd="0" presId="urn:microsoft.com/office/officeart/2008/layout/VerticalCurvedList"/>
    <dgm:cxn modelId="{8D95C69B-D90D-419A-B1F4-DBD516DA76A9}" type="presParOf" srcId="{DE77C99E-79B8-4315-A981-F7FE2F6BC000}" destId="{1DBD68BB-AD8F-43D2-A73E-863C3921FFFB}" srcOrd="6" destOrd="0" presId="urn:microsoft.com/office/officeart/2008/layout/VerticalCurvedList"/>
    <dgm:cxn modelId="{CFF65607-B425-4D2A-B7EA-4D1B4804634C}" type="presParOf" srcId="{1DBD68BB-AD8F-43D2-A73E-863C3921FFFB}" destId="{F023B0D5-B9DF-4B72-88A3-15E7049403FE}" srcOrd="0" destOrd="0" presId="urn:microsoft.com/office/officeart/2008/layout/VerticalCurvedList"/>
    <dgm:cxn modelId="{3FC5909A-8059-4BCD-B2BC-48477A579A87}" type="presParOf" srcId="{DE77C99E-79B8-4315-A981-F7FE2F6BC000}" destId="{2EAAE139-FFAF-4B4D-8D87-BBD440C56A76}" srcOrd="7" destOrd="0" presId="urn:microsoft.com/office/officeart/2008/layout/VerticalCurvedList"/>
    <dgm:cxn modelId="{785C4698-0A15-431C-B3CF-4B2BC6A5B2E5}" type="presParOf" srcId="{DE77C99E-79B8-4315-A981-F7FE2F6BC000}" destId="{58C44F23-59C9-49D8-BA74-AEA0F891EF2C}" srcOrd="8" destOrd="0" presId="urn:microsoft.com/office/officeart/2008/layout/VerticalCurvedList"/>
    <dgm:cxn modelId="{2F8DCF93-2DE7-4854-9E0C-366976DC741D}" type="presParOf" srcId="{58C44F23-59C9-49D8-BA74-AEA0F891EF2C}" destId="{A4501801-62D0-4362-B44D-DF7126BA2776}" srcOrd="0" destOrd="0" presId="urn:microsoft.com/office/officeart/2008/layout/VerticalCurvedList"/>
    <dgm:cxn modelId="{E533A9BD-98E3-4745-8CD8-01975E728027}" type="presParOf" srcId="{DE77C99E-79B8-4315-A981-F7FE2F6BC000}" destId="{FB473820-7637-4A12-9857-D7EF329AE8C6}" srcOrd="9" destOrd="0" presId="urn:microsoft.com/office/officeart/2008/layout/VerticalCurvedList"/>
    <dgm:cxn modelId="{20E60A2D-E0BD-4E57-94BB-9ABF71A46539}" type="presParOf" srcId="{DE77C99E-79B8-4315-A981-F7FE2F6BC000}" destId="{8F97E525-FF25-405D-B6CE-C87A8588D34E}" srcOrd="10" destOrd="0" presId="urn:microsoft.com/office/officeart/2008/layout/VerticalCurvedList"/>
    <dgm:cxn modelId="{F368BDF4-0A5D-43F0-89DC-BBB74A655A58}" type="presParOf" srcId="{8F97E525-FF25-405D-B6CE-C87A8588D34E}" destId="{00A0581C-3514-4C70-8024-5E9BE998974D}" srcOrd="0" destOrd="0" presId="urn:microsoft.com/office/officeart/2008/layout/VerticalCurvedList"/>
    <dgm:cxn modelId="{561364CA-BF08-4717-920E-285B6B0615F0}" type="presParOf" srcId="{DE77C99E-79B8-4315-A981-F7FE2F6BC000}" destId="{4B28DA73-9AC9-4864-874C-0FC1402D73C4}" srcOrd="11" destOrd="0" presId="urn:microsoft.com/office/officeart/2008/layout/VerticalCurvedList"/>
    <dgm:cxn modelId="{FA777BAE-4DCD-45A9-A8FD-1B0F07702FAA}" type="presParOf" srcId="{DE77C99E-79B8-4315-A981-F7FE2F6BC000}" destId="{AABF06BF-2106-4EB7-9F43-6592A712C038}" srcOrd="12" destOrd="0" presId="urn:microsoft.com/office/officeart/2008/layout/VerticalCurvedList"/>
    <dgm:cxn modelId="{44560FA1-60D1-4FC8-8650-03D17D085600}" type="presParOf" srcId="{AABF06BF-2106-4EB7-9F43-6592A712C038}" destId="{474BC319-2C26-4013-8B09-D2E84463EC50}" srcOrd="0" destOrd="0" presId="urn:microsoft.com/office/officeart/2008/layout/VerticalCurvedList"/>
    <dgm:cxn modelId="{D32AEED6-C5B1-4874-94BA-7D2A29DB50E2}" type="presParOf" srcId="{DE77C99E-79B8-4315-A981-F7FE2F6BC000}" destId="{5BBB2ADB-D89B-45B6-AD97-8DC666A3E9F9}" srcOrd="13" destOrd="0" presId="urn:microsoft.com/office/officeart/2008/layout/VerticalCurvedList"/>
    <dgm:cxn modelId="{D7ECFE33-32B9-430D-AA02-CA5DCCB8F982}" type="presParOf" srcId="{DE77C99E-79B8-4315-A981-F7FE2F6BC000}" destId="{26413BC2-ED84-416B-A82D-C7AD0E0F2B85}" srcOrd="14" destOrd="0" presId="urn:microsoft.com/office/officeart/2008/layout/VerticalCurvedList"/>
    <dgm:cxn modelId="{D7556C42-125D-42F7-B4A4-75CD3D3FF6CA}" type="presParOf" srcId="{26413BC2-ED84-416B-A82D-C7AD0E0F2B85}" destId="{757C9621-26E5-4B09-965B-7E2B7D94219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BB863C-3619-49DD-B0CE-659BC41377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BC78DA8-9009-44E9-95FB-0E822DAA80BC}">
      <dgm:prSet/>
      <dgm:spPr/>
      <dgm:t>
        <a:bodyPr/>
        <a:lstStyle/>
        <a:p>
          <a:pPr rtl="0"/>
          <a:r>
            <a:rPr lang="es-ES_tradnl" b="1" dirty="0" err="1" smtClean="0"/>
            <a:t>Espironolactona</a:t>
          </a:r>
          <a:r>
            <a:rPr lang="es-ES_tradnl" b="1" dirty="0" smtClean="0"/>
            <a:t> (Estudio RALES)</a:t>
          </a:r>
          <a:r>
            <a:rPr lang="es-ES_tradnl" b="1" baseline="30000" dirty="0" smtClean="0"/>
            <a:t>1</a:t>
          </a:r>
          <a:r>
            <a:rPr lang="es-ES_tradnl" b="1" u="sng" dirty="0" smtClean="0"/>
            <a:t> </a:t>
          </a:r>
          <a:endParaRPr lang="es-ES" dirty="0"/>
        </a:p>
      </dgm:t>
    </dgm:pt>
    <dgm:pt modelId="{5D2C77BC-12F2-4770-B070-B50163A5C246}" type="parTrans" cxnId="{29EA3541-8B30-484F-BD62-91A7D005AFBB}">
      <dgm:prSet/>
      <dgm:spPr/>
      <dgm:t>
        <a:bodyPr/>
        <a:lstStyle/>
        <a:p>
          <a:endParaRPr lang="es-ES"/>
        </a:p>
      </dgm:t>
    </dgm:pt>
    <dgm:pt modelId="{500DCF8E-4E16-4D34-BC21-864558450123}" type="sibTrans" cxnId="{29EA3541-8B30-484F-BD62-91A7D005AFBB}">
      <dgm:prSet/>
      <dgm:spPr/>
      <dgm:t>
        <a:bodyPr/>
        <a:lstStyle/>
        <a:p>
          <a:endParaRPr lang="es-ES"/>
        </a:p>
      </dgm:t>
    </dgm:pt>
    <dgm:pt modelId="{40BBFD41-DC1F-4A97-BC6A-0197B4665D7C}">
      <dgm:prSet/>
      <dgm:spPr/>
      <dgm:t>
        <a:bodyPr/>
        <a:lstStyle/>
        <a:p>
          <a:pPr rtl="0"/>
          <a:r>
            <a:rPr lang="es-ES_tradnl" dirty="0" smtClean="0">
              <a:solidFill>
                <a:schemeClr val="accent1"/>
              </a:solidFill>
            </a:rPr>
            <a:t>1.663 pacientes con ICC clase III-IV y FE </a:t>
          </a:r>
          <a:r>
            <a:rPr lang="es-ES_tradnl" dirty="0" smtClean="0">
              <a:solidFill>
                <a:schemeClr val="accent1"/>
              </a:solidFill>
              <a:sym typeface="Symbol" panose="05050102010706020507" pitchFamily="18" charset="2"/>
            </a:rPr>
            <a:t></a:t>
          </a:r>
          <a:r>
            <a:rPr lang="es-ES_tradnl" dirty="0" smtClean="0">
              <a:solidFill>
                <a:schemeClr val="accent1"/>
              </a:solidFill>
            </a:rPr>
            <a:t> 0,35</a:t>
          </a:r>
          <a:endParaRPr lang="es-ES" dirty="0">
            <a:solidFill>
              <a:schemeClr val="accent1"/>
            </a:solidFill>
          </a:endParaRPr>
        </a:p>
      </dgm:t>
    </dgm:pt>
    <dgm:pt modelId="{9C002804-54CD-466E-8352-329FF70E876B}" type="parTrans" cxnId="{AEB178BC-BCB2-4141-AA63-9B71AE05B85A}">
      <dgm:prSet/>
      <dgm:spPr/>
      <dgm:t>
        <a:bodyPr/>
        <a:lstStyle/>
        <a:p>
          <a:endParaRPr lang="es-ES"/>
        </a:p>
      </dgm:t>
    </dgm:pt>
    <dgm:pt modelId="{86F0E837-65A2-46F0-A836-9AF247951208}" type="sibTrans" cxnId="{AEB178BC-BCB2-4141-AA63-9B71AE05B85A}">
      <dgm:prSet/>
      <dgm:spPr/>
      <dgm:t>
        <a:bodyPr/>
        <a:lstStyle/>
        <a:p>
          <a:endParaRPr lang="es-ES"/>
        </a:p>
      </dgm:t>
    </dgm:pt>
    <dgm:pt modelId="{4E2605BC-B303-4BFC-8424-D34D4380DB91}">
      <dgm:prSet/>
      <dgm:spPr/>
      <dgm:t>
        <a:bodyPr/>
        <a:lstStyle/>
        <a:p>
          <a:pPr rtl="0"/>
          <a:r>
            <a:rPr lang="es-ES_tradnl" dirty="0" err="1" smtClean="0">
              <a:solidFill>
                <a:schemeClr val="accent1"/>
              </a:solidFill>
            </a:rPr>
            <a:t>Espironolactona</a:t>
          </a:r>
          <a:r>
            <a:rPr lang="es-ES_tradnl" dirty="0" smtClean="0">
              <a:solidFill>
                <a:schemeClr val="accent1"/>
              </a:solidFill>
            </a:rPr>
            <a:t> (25 mg/día) </a:t>
          </a:r>
          <a:r>
            <a:rPr lang="es-ES_tradnl" i="1" dirty="0" smtClean="0">
              <a:solidFill>
                <a:schemeClr val="accent1"/>
              </a:solidFill>
            </a:rPr>
            <a:t>vs</a:t>
          </a:r>
          <a:r>
            <a:rPr lang="es-ES_tradnl" dirty="0" smtClean="0">
              <a:solidFill>
                <a:schemeClr val="accent1"/>
              </a:solidFill>
            </a:rPr>
            <a:t> placebo</a:t>
          </a:r>
          <a:endParaRPr lang="es-ES" dirty="0">
            <a:solidFill>
              <a:schemeClr val="accent1"/>
            </a:solidFill>
          </a:endParaRPr>
        </a:p>
      </dgm:t>
    </dgm:pt>
    <dgm:pt modelId="{276922F5-41C0-4D08-B3DF-D2678EC3130B}" type="parTrans" cxnId="{CBF47493-5906-4087-AAED-E29D59579923}">
      <dgm:prSet/>
      <dgm:spPr/>
      <dgm:t>
        <a:bodyPr/>
        <a:lstStyle/>
        <a:p>
          <a:endParaRPr lang="es-ES"/>
        </a:p>
      </dgm:t>
    </dgm:pt>
    <dgm:pt modelId="{F72979CF-E7A7-4D45-97B0-84DEBEEBA720}" type="sibTrans" cxnId="{CBF47493-5906-4087-AAED-E29D59579923}">
      <dgm:prSet/>
      <dgm:spPr/>
      <dgm:t>
        <a:bodyPr/>
        <a:lstStyle/>
        <a:p>
          <a:endParaRPr lang="es-ES"/>
        </a:p>
      </dgm:t>
    </dgm:pt>
    <dgm:pt modelId="{C8363F11-E6BB-4FB2-A55A-378C66B75271}">
      <dgm:prSet/>
      <dgm:spPr/>
      <dgm:t>
        <a:bodyPr/>
        <a:lstStyle/>
        <a:p>
          <a:pPr rtl="0"/>
          <a:r>
            <a:rPr lang="es-ES_tradnl" dirty="0" smtClean="0">
              <a:solidFill>
                <a:schemeClr val="accent1"/>
              </a:solidFill>
              <a:sym typeface="Symbol" panose="05050102010706020507" pitchFamily="18" charset="2"/>
            </a:rPr>
            <a:t></a:t>
          </a:r>
          <a:r>
            <a:rPr lang="es-ES_tradnl" dirty="0" smtClean="0">
              <a:solidFill>
                <a:schemeClr val="accent1"/>
              </a:solidFill>
            </a:rPr>
            <a:t> 29% mortalidad total; </a:t>
          </a:r>
          <a:r>
            <a:rPr lang="es-ES_tradnl" dirty="0" smtClean="0">
              <a:solidFill>
                <a:schemeClr val="accent1"/>
              </a:solidFill>
              <a:sym typeface="Symbol" panose="05050102010706020507" pitchFamily="18" charset="2"/>
            </a:rPr>
            <a:t></a:t>
          </a:r>
          <a:r>
            <a:rPr lang="es-ES_tradnl" dirty="0" smtClean="0">
              <a:solidFill>
                <a:schemeClr val="accent1"/>
              </a:solidFill>
            </a:rPr>
            <a:t> 36% ingresos por IC</a:t>
          </a:r>
          <a:endParaRPr lang="es-ES" dirty="0">
            <a:solidFill>
              <a:schemeClr val="accent1"/>
            </a:solidFill>
          </a:endParaRPr>
        </a:p>
      </dgm:t>
    </dgm:pt>
    <dgm:pt modelId="{3EBCE6EE-BB70-472F-9052-D057972ADD2B}" type="parTrans" cxnId="{A2461B22-3413-4721-8B3C-639F32E6141E}">
      <dgm:prSet/>
      <dgm:spPr/>
      <dgm:t>
        <a:bodyPr/>
        <a:lstStyle/>
        <a:p>
          <a:endParaRPr lang="es-ES"/>
        </a:p>
      </dgm:t>
    </dgm:pt>
    <dgm:pt modelId="{5CDEE2DA-651B-4129-986B-24DE5C45DCE5}" type="sibTrans" cxnId="{A2461B22-3413-4721-8B3C-639F32E6141E}">
      <dgm:prSet/>
      <dgm:spPr/>
      <dgm:t>
        <a:bodyPr/>
        <a:lstStyle/>
        <a:p>
          <a:endParaRPr lang="es-ES"/>
        </a:p>
      </dgm:t>
    </dgm:pt>
    <dgm:pt modelId="{6B1BFD08-0942-4E71-80A1-9A21E18E7BAD}">
      <dgm:prSet/>
      <dgm:spPr/>
      <dgm:t>
        <a:bodyPr/>
        <a:lstStyle/>
        <a:p>
          <a:pPr rtl="0"/>
          <a:r>
            <a:rPr lang="es-ES_tradnl" dirty="0" err="1" smtClean="0">
              <a:solidFill>
                <a:schemeClr val="accent1"/>
              </a:solidFill>
            </a:rPr>
            <a:t>Hiperpotasemia</a:t>
          </a:r>
          <a:r>
            <a:rPr lang="es-ES_tradnl" dirty="0" smtClean="0">
              <a:solidFill>
                <a:schemeClr val="accent1"/>
              </a:solidFill>
            </a:rPr>
            <a:t> grave(&gt;6 </a:t>
          </a:r>
          <a:r>
            <a:rPr lang="es-ES_tradnl" dirty="0" err="1" smtClean="0">
              <a:solidFill>
                <a:schemeClr val="accent1"/>
              </a:solidFill>
            </a:rPr>
            <a:t>meq</a:t>
          </a:r>
          <a:r>
            <a:rPr lang="es-ES_tradnl" dirty="0" smtClean="0">
              <a:solidFill>
                <a:schemeClr val="accent1"/>
              </a:solidFill>
            </a:rPr>
            <a:t>/L) 2%; ginecomastia 9%</a:t>
          </a:r>
          <a:endParaRPr lang="es-ES" dirty="0">
            <a:solidFill>
              <a:schemeClr val="accent1"/>
            </a:solidFill>
          </a:endParaRPr>
        </a:p>
      </dgm:t>
    </dgm:pt>
    <dgm:pt modelId="{21C00ABE-BF7F-49B0-9309-516E4B46DBC2}" type="parTrans" cxnId="{8BD9020A-B1DC-4B9F-A7D2-25AC1FD70422}">
      <dgm:prSet/>
      <dgm:spPr/>
      <dgm:t>
        <a:bodyPr/>
        <a:lstStyle/>
        <a:p>
          <a:endParaRPr lang="es-ES"/>
        </a:p>
      </dgm:t>
    </dgm:pt>
    <dgm:pt modelId="{3EAACEC8-3C8D-4BB3-BFCA-805D971BBA39}" type="sibTrans" cxnId="{8BD9020A-B1DC-4B9F-A7D2-25AC1FD70422}">
      <dgm:prSet/>
      <dgm:spPr/>
      <dgm:t>
        <a:bodyPr/>
        <a:lstStyle/>
        <a:p>
          <a:endParaRPr lang="es-ES"/>
        </a:p>
      </dgm:t>
    </dgm:pt>
    <dgm:pt modelId="{F76A8CE4-6AFC-4383-9090-A80976C62D13}">
      <dgm:prSet/>
      <dgm:spPr/>
      <dgm:t>
        <a:bodyPr/>
        <a:lstStyle/>
        <a:p>
          <a:pPr rtl="0"/>
          <a:r>
            <a:rPr lang="es-ES_tradnl" b="1" dirty="0" err="1" smtClean="0"/>
            <a:t>Eplerenona</a:t>
          </a:r>
          <a:r>
            <a:rPr lang="es-ES_tradnl" b="1" dirty="0" smtClean="0"/>
            <a:t> (EPHESUS Trial)</a:t>
          </a:r>
          <a:r>
            <a:rPr lang="es-ES_tradnl" b="1" baseline="30000" dirty="0" smtClean="0"/>
            <a:t>2</a:t>
          </a:r>
          <a:endParaRPr lang="es-ES" dirty="0"/>
        </a:p>
      </dgm:t>
    </dgm:pt>
    <dgm:pt modelId="{E1262D94-808E-40CB-8171-08AE07B21409}" type="parTrans" cxnId="{8B701CC3-CD57-46BE-940B-CC3EB6C6755E}">
      <dgm:prSet/>
      <dgm:spPr/>
      <dgm:t>
        <a:bodyPr/>
        <a:lstStyle/>
        <a:p>
          <a:endParaRPr lang="es-ES"/>
        </a:p>
      </dgm:t>
    </dgm:pt>
    <dgm:pt modelId="{7DAD3E74-B1A4-4510-A4C4-7CABB05EAD16}" type="sibTrans" cxnId="{8B701CC3-CD57-46BE-940B-CC3EB6C6755E}">
      <dgm:prSet/>
      <dgm:spPr/>
      <dgm:t>
        <a:bodyPr/>
        <a:lstStyle/>
        <a:p>
          <a:endParaRPr lang="es-ES"/>
        </a:p>
      </dgm:t>
    </dgm:pt>
    <dgm:pt modelId="{55E064F1-EF35-4632-9280-84F98D6C53AE}">
      <dgm:prSet/>
      <dgm:spPr/>
      <dgm:t>
        <a:bodyPr/>
        <a:lstStyle/>
        <a:p>
          <a:pPr rtl="0"/>
          <a:r>
            <a:rPr lang="es-ES_tradnl" dirty="0" err="1" smtClean="0">
              <a:solidFill>
                <a:schemeClr val="accent1"/>
              </a:solidFill>
            </a:rPr>
            <a:t>Eplerenona</a:t>
          </a:r>
          <a:r>
            <a:rPr lang="es-ES_tradnl" dirty="0" smtClean="0">
              <a:solidFill>
                <a:schemeClr val="accent1"/>
              </a:solidFill>
            </a:rPr>
            <a:t> </a:t>
          </a:r>
          <a:r>
            <a:rPr lang="es-ES_tradnl" i="1" dirty="0" smtClean="0">
              <a:solidFill>
                <a:schemeClr val="accent1"/>
              </a:solidFill>
            </a:rPr>
            <a:t>vs</a:t>
          </a:r>
          <a:r>
            <a:rPr lang="es-ES_tradnl" dirty="0" smtClean="0">
              <a:solidFill>
                <a:schemeClr val="accent1"/>
              </a:solidFill>
            </a:rPr>
            <a:t> placebo en 6.634 pacientes con DVI o IC post-IAM.</a:t>
          </a:r>
          <a:endParaRPr lang="es-ES" dirty="0">
            <a:solidFill>
              <a:schemeClr val="accent1"/>
            </a:solidFill>
          </a:endParaRPr>
        </a:p>
      </dgm:t>
    </dgm:pt>
    <dgm:pt modelId="{DFF20B7F-D079-438F-A3F2-DBD9C77D2450}" type="parTrans" cxnId="{D56B882C-7BD7-46A7-851F-D9D3B56D0650}">
      <dgm:prSet/>
      <dgm:spPr/>
      <dgm:t>
        <a:bodyPr/>
        <a:lstStyle/>
        <a:p>
          <a:endParaRPr lang="es-ES"/>
        </a:p>
      </dgm:t>
    </dgm:pt>
    <dgm:pt modelId="{A46A2208-B9AB-41C2-ABAA-D7FCB78D966D}" type="sibTrans" cxnId="{D56B882C-7BD7-46A7-851F-D9D3B56D0650}">
      <dgm:prSet/>
      <dgm:spPr/>
      <dgm:t>
        <a:bodyPr/>
        <a:lstStyle/>
        <a:p>
          <a:endParaRPr lang="es-ES"/>
        </a:p>
      </dgm:t>
    </dgm:pt>
    <dgm:pt modelId="{5FE55D23-8D98-4476-B58F-963397BC3A7D}">
      <dgm:prSet/>
      <dgm:spPr/>
      <dgm:t>
        <a:bodyPr/>
        <a:lstStyle/>
        <a:p>
          <a:pPr rtl="0"/>
          <a:r>
            <a:rPr lang="es-ES_tradnl" dirty="0" smtClean="0">
              <a:solidFill>
                <a:schemeClr val="accent1"/>
              </a:solidFill>
              <a:sym typeface="Symbol" panose="05050102010706020507" pitchFamily="18" charset="2"/>
            </a:rPr>
            <a:t></a:t>
          </a:r>
          <a:r>
            <a:rPr lang="es-ES_tradnl" dirty="0" smtClean="0">
              <a:solidFill>
                <a:schemeClr val="accent1"/>
              </a:solidFill>
            </a:rPr>
            <a:t> mortalidad total 15 % (p= 0.008) y CV (17 %)</a:t>
          </a:r>
          <a:endParaRPr lang="es-ES" dirty="0">
            <a:solidFill>
              <a:schemeClr val="accent1"/>
            </a:solidFill>
          </a:endParaRPr>
        </a:p>
      </dgm:t>
    </dgm:pt>
    <dgm:pt modelId="{40ED070A-1A07-47DE-929A-DA15F10B1C7D}" type="parTrans" cxnId="{9A6D03B4-74ED-4FC3-B327-74D0B5C75E70}">
      <dgm:prSet/>
      <dgm:spPr/>
      <dgm:t>
        <a:bodyPr/>
        <a:lstStyle/>
        <a:p>
          <a:endParaRPr lang="es-ES"/>
        </a:p>
      </dgm:t>
    </dgm:pt>
    <dgm:pt modelId="{E5ACF943-80DF-4F04-8F0C-A875E76615D7}" type="sibTrans" cxnId="{9A6D03B4-74ED-4FC3-B327-74D0B5C75E70}">
      <dgm:prSet/>
      <dgm:spPr/>
      <dgm:t>
        <a:bodyPr/>
        <a:lstStyle/>
        <a:p>
          <a:endParaRPr lang="es-ES"/>
        </a:p>
      </dgm:t>
    </dgm:pt>
    <dgm:pt modelId="{08BF6973-198C-49A0-8533-F12683EC561D}">
      <dgm:prSet/>
      <dgm:spPr/>
      <dgm:t>
        <a:bodyPr/>
        <a:lstStyle/>
        <a:p>
          <a:pPr rtl="0"/>
          <a:r>
            <a:rPr lang="es-ES_tradnl" dirty="0" err="1" smtClean="0">
              <a:solidFill>
                <a:schemeClr val="accent1"/>
              </a:solidFill>
            </a:rPr>
            <a:t>Hiperpotasemia</a:t>
          </a:r>
          <a:r>
            <a:rPr lang="es-ES_tradnl" dirty="0" smtClean="0">
              <a:solidFill>
                <a:schemeClr val="accent1"/>
              </a:solidFill>
            </a:rPr>
            <a:t> grave 5,5%; (3.9% con placebo)</a:t>
          </a:r>
          <a:endParaRPr lang="es-ES" dirty="0">
            <a:solidFill>
              <a:schemeClr val="accent1"/>
            </a:solidFill>
          </a:endParaRPr>
        </a:p>
      </dgm:t>
    </dgm:pt>
    <dgm:pt modelId="{EC34BC55-072F-4D9C-9C22-C82A64501971}" type="parTrans" cxnId="{BE98F444-80B3-4ABF-B048-44504C95568F}">
      <dgm:prSet/>
      <dgm:spPr/>
      <dgm:t>
        <a:bodyPr/>
        <a:lstStyle/>
        <a:p>
          <a:endParaRPr lang="es-ES"/>
        </a:p>
      </dgm:t>
    </dgm:pt>
    <dgm:pt modelId="{D9F977C5-F0ED-4B19-93EE-D463A95869E8}" type="sibTrans" cxnId="{BE98F444-80B3-4ABF-B048-44504C95568F}">
      <dgm:prSet/>
      <dgm:spPr/>
      <dgm:t>
        <a:bodyPr/>
        <a:lstStyle/>
        <a:p>
          <a:endParaRPr lang="es-ES"/>
        </a:p>
      </dgm:t>
    </dgm:pt>
    <dgm:pt modelId="{E281CA17-FE21-4AC1-936B-A87506314B05}" type="pres">
      <dgm:prSet presAssocID="{38BB863C-3619-49DD-B0CE-659BC4137748}" presName="linear" presStyleCnt="0">
        <dgm:presLayoutVars>
          <dgm:animLvl val="lvl"/>
          <dgm:resizeHandles val="exact"/>
        </dgm:presLayoutVars>
      </dgm:prSet>
      <dgm:spPr/>
      <dgm:t>
        <a:bodyPr/>
        <a:lstStyle/>
        <a:p>
          <a:endParaRPr lang="es-ES"/>
        </a:p>
      </dgm:t>
    </dgm:pt>
    <dgm:pt modelId="{01704B06-4EF9-4097-BFFE-EAEF632DE619}" type="pres">
      <dgm:prSet presAssocID="{9BC78DA8-9009-44E9-95FB-0E822DAA80BC}" presName="parentText" presStyleLbl="node1" presStyleIdx="0" presStyleCnt="2">
        <dgm:presLayoutVars>
          <dgm:chMax val="0"/>
          <dgm:bulletEnabled val="1"/>
        </dgm:presLayoutVars>
      </dgm:prSet>
      <dgm:spPr/>
      <dgm:t>
        <a:bodyPr/>
        <a:lstStyle/>
        <a:p>
          <a:endParaRPr lang="es-ES"/>
        </a:p>
      </dgm:t>
    </dgm:pt>
    <dgm:pt modelId="{7A2CC421-3C60-4B99-ACC7-5097C7D7AD33}" type="pres">
      <dgm:prSet presAssocID="{9BC78DA8-9009-44E9-95FB-0E822DAA80BC}" presName="childText" presStyleLbl="revTx" presStyleIdx="0" presStyleCnt="2">
        <dgm:presLayoutVars>
          <dgm:bulletEnabled val="1"/>
        </dgm:presLayoutVars>
      </dgm:prSet>
      <dgm:spPr/>
      <dgm:t>
        <a:bodyPr/>
        <a:lstStyle/>
        <a:p>
          <a:endParaRPr lang="es-ES"/>
        </a:p>
      </dgm:t>
    </dgm:pt>
    <dgm:pt modelId="{0A55D1A6-62E4-48F5-9A6A-EC488E309EAD}" type="pres">
      <dgm:prSet presAssocID="{F76A8CE4-6AFC-4383-9090-A80976C62D13}" presName="parentText" presStyleLbl="node1" presStyleIdx="1" presStyleCnt="2">
        <dgm:presLayoutVars>
          <dgm:chMax val="0"/>
          <dgm:bulletEnabled val="1"/>
        </dgm:presLayoutVars>
      </dgm:prSet>
      <dgm:spPr/>
      <dgm:t>
        <a:bodyPr/>
        <a:lstStyle/>
        <a:p>
          <a:endParaRPr lang="es-ES"/>
        </a:p>
      </dgm:t>
    </dgm:pt>
    <dgm:pt modelId="{E2331B7F-AAAD-4D10-BFFD-DC1426F63203}" type="pres">
      <dgm:prSet presAssocID="{F76A8CE4-6AFC-4383-9090-A80976C62D13}" presName="childText" presStyleLbl="revTx" presStyleIdx="1" presStyleCnt="2">
        <dgm:presLayoutVars>
          <dgm:bulletEnabled val="1"/>
        </dgm:presLayoutVars>
      </dgm:prSet>
      <dgm:spPr/>
      <dgm:t>
        <a:bodyPr/>
        <a:lstStyle/>
        <a:p>
          <a:endParaRPr lang="es-ES"/>
        </a:p>
      </dgm:t>
    </dgm:pt>
  </dgm:ptLst>
  <dgm:cxnLst>
    <dgm:cxn modelId="{D56B882C-7BD7-46A7-851F-D9D3B56D0650}" srcId="{F76A8CE4-6AFC-4383-9090-A80976C62D13}" destId="{55E064F1-EF35-4632-9280-84F98D6C53AE}" srcOrd="0" destOrd="0" parTransId="{DFF20B7F-D079-438F-A3F2-DBD9C77D2450}" sibTransId="{A46A2208-B9AB-41C2-ABAA-D7FCB78D966D}"/>
    <dgm:cxn modelId="{BE98F444-80B3-4ABF-B048-44504C95568F}" srcId="{F76A8CE4-6AFC-4383-9090-A80976C62D13}" destId="{08BF6973-198C-49A0-8533-F12683EC561D}" srcOrd="2" destOrd="0" parTransId="{EC34BC55-072F-4D9C-9C22-C82A64501971}" sibTransId="{D9F977C5-F0ED-4B19-93EE-D463A95869E8}"/>
    <dgm:cxn modelId="{21EB662F-117E-44C4-B9BB-A1AC0CA6E6BB}" type="presOf" srcId="{08BF6973-198C-49A0-8533-F12683EC561D}" destId="{E2331B7F-AAAD-4D10-BFFD-DC1426F63203}" srcOrd="0" destOrd="2" presId="urn:microsoft.com/office/officeart/2005/8/layout/vList2"/>
    <dgm:cxn modelId="{F7671CA6-A03E-4DE1-AD21-D0F88F7426DC}" type="presOf" srcId="{C8363F11-E6BB-4FB2-A55A-378C66B75271}" destId="{7A2CC421-3C60-4B99-ACC7-5097C7D7AD33}" srcOrd="0" destOrd="2" presId="urn:microsoft.com/office/officeart/2005/8/layout/vList2"/>
    <dgm:cxn modelId="{29EA3541-8B30-484F-BD62-91A7D005AFBB}" srcId="{38BB863C-3619-49DD-B0CE-659BC4137748}" destId="{9BC78DA8-9009-44E9-95FB-0E822DAA80BC}" srcOrd="0" destOrd="0" parTransId="{5D2C77BC-12F2-4770-B070-B50163A5C246}" sibTransId="{500DCF8E-4E16-4D34-BC21-864558450123}"/>
    <dgm:cxn modelId="{82360B00-E039-47CD-B198-EF26E1A3BEC4}" type="presOf" srcId="{5FE55D23-8D98-4476-B58F-963397BC3A7D}" destId="{E2331B7F-AAAD-4D10-BFFD-DC1426F63203}" srcOrd="0" destOrd="1" presId="urn:microsoft.com/office/officeart/2005/8/layout/vList2"/>
    <dgm:cxn modelId="{5DE89784-7B64-4DAF-92AE-2C3BBD9E6D7C}" type="presOf" srcId="{38BB863C-3619-49DD-B0CE-659BC4137748}" destId="{E281CA17-FE21-4AC1-936B-A87506314B05}" srcOrd="0" destOrd="0" presId="urn:microsoft.com/office/officeart/2005/8/layout/vList2"/>
    <dgm:cxn modelId="{3B42C38C-E15C-4D42-9B28-60D4F611120B}" type="presOf" srcId="{40BBFD41-DC1F-4A97-BC6A-0197B4665D7C}" destId="{7A2CC421-3C60-4B99-ACC7-5097C7D7AD33}" srcOrd="0" destOrd="0" presId="urn:microsoft.com/office/officeart/2005/8/layout/vList2"/>
    <dgm:cxn modelId="{0F3A0381-21B9-4889-B7EF-13179357E52A}" type="presOf" srcId="{F76A8CE4-6AFC-4383-9090-A80976C62D13}" destId="{0A55D1A6-62E4-48F5-9A6A-EC488E309EAD}" srcOrd="0" destOrd="0" presId="urn:microsoft.com/office/officeart/2005/8/layout/vList2"/>
    <dgm:cxn modelId="{8BD9020A-B1DC-4B9F-A7D2-25AC1FD70422}" srcId="{9BC78DA8-9009-44E9-95FB-0E822DAA80BC}" destId="{6B1BFD08-0942-4E71-80A1-9A21E18E7BAD}" srcOrd="3" destOrd="0" parTransId="{21C00ABE-BF7F-49B0-9309-516E4B46DBC2}" sibTransId="{3EAACEC8-3C8D-4BB3-BFCA-805D971BBA39}"/>
    <dgm:cxn modelId="{8B2B9E9F-51F8-4DAB-9CAF-E61B222907C2}" type="presOf" srcId="{6B1BFD08-0942-4E71-80A1-9A21E18E7BAD}" destId="{7A2CC421-3C60-4B99-ACC7-5097C7D7AD33}" srcOrd="0" destOrd="3" presId="urn:microsoft.com/office/officeart/2005/8/layout/vList2"/>
    <dgm:cxn modelId="{9A6D03B4-74ED-4FC3-B327-74D0B5C75E70}" srcId="{F76A8CE4-6AFC-4383-9090-A80976C62D13}" destId="{5FE55D23-8D98-4476-B58F-963397BC3A7D}" srcOrd="1" destOrd="0" parTransId="{40ED070A-1A07-47DE-929A-DA15F10B1C7D}" sibTransId="{E5ACF943-80DF-4F04-8F0C-A875E76615D7}"/>
    <dgm:cxn modelId="{F581A981-EEDD-46A3-B3ED-09CDC6075E9C}" type="presOf" srcId="{9BC78DA8-9009-44E9-95FB-0E822DAA80BC}" destId="{01704B06-4EF9-4097-BFFE-EAEF632DE619}" srcOrd="0" destOrd="0" presId="urn:microsoft.com/office/officeart/2005/8/layout/vList2"/>
    <dgm:cxn modelId="{F2BAA17D-3814-4541-B036-E372DB60E2CD}" type="presOf" srcId="{4E2605BC-B303-4BFC-8424-D34D4380DB91}" destId="{7A2CC421-3C60-4B99-ACC7-5097C7D7AD33}" srcOrd="0" destOrd="1" presId="urn:microsoft.com/office/officeart/2005/8/layout/vList2"/>
    <dgm:cxn modelId="{8B701CC3-CD57-46BE-940B-CC3EB6C6755E}" srcId="{38BB863C-3619-49DD-B0CE-659BC4137748}" destId="{F76A8CE4-6AFC-4383-9090-A80976C62D13}" srcOrd="1" destOrd="0" parTransId="{E1262D94-808E-40CB-8171-08AE07B21409}" sibTransId="{7DAD3E74-B1A4-4510-A4C4-7CABB05EAD16}"/>
    <dgm:cxn modelId="{436E3DD1-C94E-4E74-8EF2-3AACA2AB3DB0}" type="presOf" srcId="{55E064F1-EF35-4632-9280-84F98D6C53AE}" destId="{E2331B7F-AAAD-4D10-BFFD-DC1426F63203}" srcOrd="0" destOrd="0" presId="urn:microsoft.com/office/officeart/2005/8/layout/vList2"/>
    <dgm:cxn modelId="{AEB178BC-BCB2-4141-AA63-9B71AE05B85A}" srcId="{9BC78DA8-9009-44E9-95FB-0E822DAA80BC}" destId="{40BBFD41-DC1F-4A97-BC6A-0197B4665D7C}" srcOrd="0" destOrd="0" parTransId="{9C002804-54CD-466E-8352-329FF70E876B}" sibTransId="{86F0E837-65A2-46F0-A836-9AF247951208}"/>
    <dgm:cxn modelId="{A2461B22-3413-4721-8B3C-639F32E6141E}" srcId="{9BC78DA8-9009-44E9-95FB-0E822DAA80BC}" destId="{C8363F11-E6BB-4FB2-A55A-378C66B75271}" srcOrd="2" destOrd="0" parTransId="{3EBCE6EE-BB70-472F-9052-D057972ADD2B}" sibTransId="{5CDEE2DA-651B-4129-986B-24DE5C45DCE5}"/>
    <dgm:cxn modelId="{CBF47493-5906-4087-AAED-E29D59579923}" srcId="{9BC78DA8-9009-44E9-95FB-0E822DAA80BC}" destId="{4E2605BC-B303-4BFC-8424-D34D4380DB91}" srcOrd="1" destOrd="0" parTransId="{276922F5-41C0-4D08-B3DF-D2678EC3130B}" sibTransId="{F72979CF-E7A7-4D45-97B0-84DEBEEBA720}"/>
    <dgm:cxn modelId="{AF9FE99F-856D-480D-B412-77F970C53FAF}" type="presParOf" srcId="{E281CA17-FE21-4AC1-936B-A87506314B05}" destId="{01704B06-4EF9-4097-BFFE-EAEF632DE619}" srcOrd="0" destOrd="0" presId="urn:microsoft.com/office/officeart/2005/8/layout/vList2"/>
    <dgm:cxn modelId="{D4A8E9F1-19C0-4F41-96AD-BA2A925211C2}" type="presParOf" srcId="{E281CA17-FE21-4AC1-936B-A87506314B05}" destId="{7A2CC421-3C60-4B99-ACC7-5097C7D7AD33}" srcOrd="1" destOrd="0" presId="urn:microsoft.com/office/officeart/2005/8/layout/vList2"/>
    <dgm:cxn modelId="{A349ECCE-8B3E-458D-976B-B53535421542}" type="presParOf" srcId="{E281CA17-FE21-4AC1-936B-A87506314B05}" destId="{0A55D1A6-62E4-48F5-9A6A-EC488E309EAD}" srcOrd="2" destOrd="0" presId="urn:microsoft.com/office/officeart/2005/8/layout/vList2"/>
    <dgm:cxn modelId="{F17D9150-CD18-45A2-B6D9-92F3F3EA7EF1}" type="presParOf" srcId="{E281CA17-FE21-4AC1-936B-A87506314B05}" destId="{E2331B7F-AAAD-4D10-BFFD-DC1426F6320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26AF23-1FCE-6742-8E67-FA54C60CD1F7}" type="datetimeFigureOut">
              <a:rPr lang="es-ES" smtClean="0"/>
              <a:pPr/>
              <a:t>23/06/2017</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5573F-DC15-ED40-BA0A-2AE6477DC731}" type="slidenum">
              <a:rPr lang="es-ES" smtClean="0"/>
              <a:pPr/>
              <a:t>‹Nº›</a:t>
            </a:fld>
            <a:endParaRPr lang="es-ES"/>
          </a:p>
        </p:txBody>
      </p:sp>
    </p:spTree>
    <p:extLst>
      <p:ext uri="{BB962C8B-B14F-4D97-AF65-F5344CB8AC3E}">
        <p14:creationId xmlns:p14="http://schemas.microsoft.com/office/powerpoint/2010/main" val="3299145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795573F-DC15-ED40-BA0A-2AE6477DC731}" type="slidenum">
              <a:rPr lang="es-ES" smtClean="0"/>
              <a:pPr/>
              <a:t>2</a:t>
            </a:fld>
            <a:endParaRPr lang="es-ES"/>
          </a:p>
        </p:txBody>
      </p:sp>
    </p:spTree>
    <p:extLst>
      <p:ext uri="{BB962C8B-B14F-4D97-AF65-F5344CB8AC3E}">
        <p14:creationId xmlns:p14="http://schemas.microsoft.com/office/powerpoint/2010/main" val="2573721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795573F-DC15-ED40-BA0A-2AE6477DC731}" type="slidenum">
              <a:rPr lang="es-ES" smtClean="0"/>
              <a:pPr/>
              <a:t>31</a:t>
            </a:fld>
            <a:endParaRPr lang="es-ES"/>
          </a:p>
        </p:txBody>
      </p:sp>
    </p:spTree>
    <p:extLst>
      <p:ext uri="{BB962C8B-B14F-4D97-AF65-F5344CB8AC3E}">
        <p14:creationId xmlns:p14="http://schemas.microsoft.com/office/powerpoint/2010/main" val="3016269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9A622751-FBFC-CF49-A04F-37110F666327}" type="slidenum">
              <a:rPr lang="es-ES" smtClean="0"/>
              <a:pPr>
                <a:defRPr/>
              </a:pPr>
              <a:t>32</a:t>
            </a:fld>
            <a:endParaRPr lang="es-ES"/>
          </a:p>
        </p:txBody>
      </p:sp>
    </p:spTree>
    <p:extLst>
      <p:ext uri="{BB962C8B-B14F-4D97-AF65-F5344CB8AC3E}">
        <p14:creationId xmlns:p14="http://schemas.microsoft.com/office/powerpoint/2010/main" val="119198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DDDCE3-198B-AE46-B267-2D5C7599DD75}" type="slidenum">
              <a:rPr lang="es-ES_tradnl" sz="1200">
                <a:latin typeface="Times New Roman" charset="0"/>
              </a:rPr>
              <a:pPr/>
              <a:t>33</a:t>
            </a:fld>
            <a:endParaRPr lang="es-ES_tradnl" sz="1200">
              <a:latin typeface="Times New Roman" charset="0"/>
            </a:endParaRPr>
          </a:p>
        </p:txBody>
      </p:sp>
      <p:sp>
        <p:nvSpPr>
          <p:cNvPr id="219139" name="Rectangle 2"/>
          <p:cNvSpPr>
            <a:spLocks noGrp="1" noRot="1" noChangeAspect="1" noChangeArrowheads="1" noTextEdit="1"/>
          </p:cNvSpPr>
          <p:nvPr>
            <p:ph type="sldImg"/>
          </p:nvPr>
        </p:nvSpPr>
        <p:spPr>
          <a:xfrm>
            <a:off x="533400" y="685800"/>
            <a:ext cx="6096000" cy="3429000"/>
          </a:xfrm>
          <a:ln/>
        </p:spPr>
      </p:sp>
      <p:sp>
        <p:nvSpPr>
          <p:cNvPr id="21914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algn="just"/>
            <a:r>
              <a:rPr lang="es-ES_tradnl">
                <a:latin typeface="Arial" charset="0"/>
                <a:cs typeface="Arial" charset="0"/>
              </a:rPr>
              <a:t>En situaciones de desestabilización debe utilizarse un diurético del asa a dosis altas e ir reduciendo progresivamente la dosis, conforme se va controlando la sobrecarga hidrosalina y los síntomas congestivos (Figura). Puede comenzarse con furosemida 160 mg/día  (en dos dosis diarias),  120 mg, 80 mg, 40 mg, 20 mg. (por ejemplo en dos a cuatro semanas). Si se requieren dosis &gt; 160 mg/día debe valorarse el ingreso hospitalario para tratamiento parenteral (el edema de la mucosa intestinal en la ICC puede reducir la absorción).</a:t>
            </a:r>
          </a:p>
          <a:p>
            <a:pPr algn="just"/>
            <a:endParaRPr lang="es-ES_tradnl">
              <a:latin typeface="Arial" charset="0"/>
              <a:cs typeface="Arial" charset="0"/>
            </a:endParaRPr>
          </a:p>
          <a:p>
            <a:pPr algn="just"/>
            <a:r>
              <a:rPr lang="es-ES_tradnl">
                <a:latin typeface="Arial" charset="0"/>
                <a:cs typeface="Arial" charset="0"/>
              </a:rPr>
              <a:t>De forma concomitante, se irá aumentando la dosis del IECA que, al contario, requiere un inicio con dosis bajas y aumentarla progresivamente.</a:t>
            </a:r>
          </a:p>
          <a:p>
            <a:pPr algn="just"/>
            <a:endParaRPr lang="es-ES">
              <a:latin typeface="Tempus Sans ITC" charset="0"/>
              <a:cs typeface="Times New Roman" charset="0"/>
            </a:endParaRPr>
          </a:p>
          <a:p>
            <a:pPr algn="just"/>
            <a:r>
              <a:rPr lang="es-ES_tradnl">
                <a:latin typeface="Arial" charset="0"/>
                <a:cs typeface="Arial" charset="0"/>
              </a:rPr>
              <a:t>Si la situación inicial no es muy comprometida, puede comenzarse con dosis menores y valorar la respuesta. Una vez estabilizado el paciente,  puede dejarse una dosis baja de mantenimiento o pasar a un diurético tiazídico. (Grupo de Trabajo ICC semFYC, </a:t>
            </a:r>
            <a:r>
              <a:rPr kumimoji="0" lang="es-ES_tradnl" sz="1600" i="1">
                <a:latin typeface="Times" charset="0"/>
              </a:rPr>
              <a:t>Protocolos FMC. I Cardíaca 2002/02 Doyma).</a:t>
            </a:r>
            <a:r>
              <a:rPr kumimoji="0" lang="es-ES_tradnl" sz="1600" i="1">
                <a:solidFill>
                  <a:srgbClr val="FFFF00"/>
                </a:solidFill>
                <a:latin typeface="Times" charset="0"/>
              </a:rPr>
              <a:t> </a:t>
            </a:r>
          </a:p>
          <a:p>
            <a:pPr algn="just"/>
            <a:endParaRPr lang="es-ES">
              <a:latin typeface="Tempus Sans ITC" charset="0"/>
              <a:cs typeface="Times New Roman" charset="0"/>
            </a:endParaRPr>
          </a:p>
          <a:p>
            <a:pPr algn="just"/>
            <a:r>
              <a:rPr lang="es-ES_tradnl">
                <a:latin typeface="Arial" charset="0"/>
                <a:cs typeface="Arial" charset="0"/>
              </a:rPr>
              <a:t>El uso aislado de diuréticos a largo plazo provoca activación neurohormonal, lo que probablemente puede tener un efecto adverso sobre el pronóstico. La asociación a los IECA contrarresta este efecto. El objetivo debe ser alcanzar la dosis de IECA recomendada en los ensayos, manteniendo la mínima dosis de diurético posible que permita al paciente estar libre de síntomas o estabilizado, al haber controlado la sobrecarga hidrosalina (estado de “euvolemia”). Debe tomarse como referencia el peso del paciente en esta situación clínica, para valorar ulteriores cambios.</a:t>
            </a:r>
            <a:endParaRPr lang="es-ES">
              <a:latin typeface="Tempus Sans ITC" charset="0"/>
              <a:cs typeface="Times New Roman" charset="0"/>
            </a:endParaRPr>
          </a:p>
          <a:p>
            <a:endParaRPr lang="es-ES_tradnl">
              <a:latin typeface="Arial" charset="0"/>
            </a:endParaRPr>
          </a:p>
        </p:txBody>
      </p:sp>
    </p:spTree>
    <p:extLst>
      <p:ext uri="{BB962C8B-B14F-4D97-AF65-F5344CB8AC3E}">
        <p14:creationId xmlns:p14="http://schemas.microsoft.com/office/powerpoint/2010/main" val="1321168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94480C2B-C8D0-4FCA-A409-78735547998B}" type="slidenum">
              <a:rPr lang="es-ES_tradnl" smtClean="0"/>
              <a:pPr/>
              <a:t>34</a:t>
            </a:fld>
            <a:endParaRPr lang="es-ES_tradnl" smtClean="0"/>
          </a:p>
        </p:txBody>
      </p:sp>
      <p:sp>
        <p:nvSpPr>
          <p:cNvPr id="220163" name="Rectangle 2"/>
          <p:cNvSpPr>
            <a:spLocks noGrp="1" noRot="1" noChangeAspect="1" noChangeArrowheads="1" noTextEdit="1"/>
          </p:cNvSpPr>
          <p:nvPr>
            <p:ph type="sldImg"/>
          </p:nvPr>
        </p:nvSpPr>
        <p:spPr>
          <a:xfrm>
            <a:off x="533400" y="685800"/>
            <a:ext cx="6096000" cy="3429000"/>
          </a:xfrm>
          <a:ln/>
        </p:spPr>
      </p:sp>
      <p:sp>
        <p:nvSpPr>
          <p:cNvPr id="220164" name="Rectangle 3"/>
          <p:cNvSpPr>
            <a:spLocks noGrp="1" noChangeArrowheads="1"/>
          </p:cNvSpPr>
          <p:nvPr>
            <p:ph type="body" idx="1"/>
          </p:nvPr>
        </p:nvSpPr>
        <p:spPr>
          <a:noFill/>
          <a:ln w="9525"/>
        </p:spPr>
        <p:txBody>
          <a:bodyPr/>
          <a:lstStyle/>
          <a:p>
            <a:pPr algn="just"/>
            <a:r>
              <a:rPr lang="es-ES_tradnl" smtClean="0">
                <a:cs typeface="Times New Roman" pitchFamily="18" charset="0"/>
              </a:rPr>
              <a:t>Se señalan las dosis recomendadas de los diferentes tipos de diuréticos en la ICC. </a:t>
            </a:r>
          </a:p>
          <a:p>
            <a:pPr algn="just"/>
            <a:endParaRPr lang="es-ES_tradnl" smtClean="0">
              <a:cs typeface="Times New Roman" pitchFamily="18" charset="0"/>
            </a:endParaRPr>
          </a:p>
          <a:p>
            <a:pPr algn="just"/>
            <a:r>
              <a:rPr lang="es-ES_tradnl" smtClean="0">
                <a:cs typeface="Times New Roman" pitchFamily="18" charset="0"/>
              </a:rPr>
              <a:t>Las </a:t>
            </a:r>
            <a:r>
              <a:rPr lang="es-ES_tradnl" i="1" smtClean="0">
                <a:cs typeface="Times New Roman" pitchFamily="18" charset="0"/>
              </a:rPr>
              <a:t>tiazidas </a:t>
            </a:r>
            <a:r>
              <a:rPr lang="es-ES_tradnl" smtClean="0">
                <a:cs typeface="Times New Roman" pitchFamily="18" charset="0"/>
              </a:rPr>
              <a:t>no deben utilizarse en presencia de insuficiencia renal (Cp &gt; 2,5 mg/dl). Debe recordarse que tienen efecto “techo” (probablemente en torno a 100 mg/día) y que por mucho que se eleve la dosis no se obtiene mayor respuesta. Por ese a partir de 50 mg/día aconsejamos pasar a un diurético del asa.</a:t>
            </a:r>
          </a:p>
          <a:p>
            <a:pPr algn="just"/>
            <a:endParaRPr lang="es-ES_tradnl" smtClean="0">
              <a:cs typeface="Times New Roman" pitchFamily="18" charset="0"/>
            </a:endParaRPr>
          </a:p>
          <a:p>
            <a:pPr algn="just"/>
            <a:r>
              <a:rPr lang="es-ES_tradnl" smtClean="0">
                <a:cs typeface="Times New Roman" pitchFamily="18" charset="0"/>
              </a:rPr>
              <a:t>Respecto a la  </a:t>
            </a:r>
            <a:r>
              <a:rPr lang="es-ES_tradnl" i="1" smtClean="0">
                <a:cs typeface="Times New Roman" pitchFamily="18" charset="0"/>
              </a:rPr>
              <a:t>espironolactona</a:t>
            </a:r>
            <a:r>
              <a:rPr lang="es-ES_tradnl" smtClean="0">
                <a:cs typeface="Times New Roman" pitchFamily="18" charset="0"/>
              </a:rPr>
              <a:t>, s</a:t>
            </a:r>
            <a:r>
              <a:rPr lang="es-ES_tradnl" smtClean="0">
                <a:cs typeface="Arial" pitchFamily="34" charset="0"/>
              </a:rPr>
              <a:t>e trata de un diurético débil con efecto antagonista de la aldosterona, que fue  evaluado a dosis bajas (25 mg/día)  por su acción inhibidora neurohormonal en el estudio RALES (</a:t>
            </a:r>
            <a:r>
              <a:rPr lang="es-ES_tradnl" i="1" smtClean="0">
                <a:cs typeface="Arial" pitchFamily="34" charset="0"/>
              </a:rPr>
              <a:t>New Engl J Med , 1999</a:t>
            </a:r>
            <a:r>
              <a:rPr lang="es-ES_tradnl" smtClean="0">
                <a:cs typeface="Arial" pitchFamily="34" charset="0"/>
              </a:rPr>
              <a:t>) en pacientes con ICC en clase funcional III-IV, demostrando un efecto positivo sobre la supervivencia (reducción de mortalidad total de un 30 %). </a:t>
            </a:r>
            <a:endParaRPr lang="es-ES" smtClean="0">
              <a:latin typeface="Tempus Sans ITC" pitchFamily="82" charset="0"/>
              <a:cs typeface="Times New Roman" pitchFamily="18" charset="0"/>
            </a:endParaRPr>
          </a:p>
          <a:p>
            <a:pPr algn="just"/>
            <a:r>
              <a:rPr lang="es-ES_tradnl" smtClean="0">
                <a:cs typeface="Arial" pitchFamily="34" charset="0"/>
              </a:rPr>
              <a:t>También mostró un beneficio significativo sobre las hospitalizaciones por empeoramiento de la  ICC (reducción de un 35 %). Los efectos adversos más frecuentes fueron la ginecomastia en varones (9 %) y la hiperpotasemia grave (2%). </a:t>
            </a:r>
            <a:endParaRPr lang="es-ES" smtClean="0">
              <a:latin typeface="Tempus Sans ITC" pitchFamily="82" charset="0"/>
              <a:cs typeface="Times New Roman" pitchFamily="18" charset="0"/>
            </a:endParaRPr>
          </a:p>
          <a:p>
            <a:pPr algn="just"/>
            <a:r>
              <a:rPr lang="es-ES_tradnl" smtClean="0">
                <a:cs typeface="Arial" pitchFamily="34" charset="0"/>
              </a:rPr>
              <a:t> Su empleo a dosis bajas (25 mg/día) también puede ser útil en pacientes con ICC de cualquier grado, aprovechando su efecto ahorrador de potasio así como su potenciación de efecto diurético asociado a tiazidas o diuréticos del asa, ya que a esta dosis la espironolactona carece de un efecto diurético significativo</a:t>
            </a:r>
            <a:r>
              <a:rPr lang="es-ES_tradnl" i="1" smtClean="0">
                <a:cs typeface="Arial" pitchFamily="34" charset="0"/>
              </a:rPr>
              <a:t>.</a:t>
            </a:r>
            <a:r>
              <a:rPr lang="es-ES_tradnl" smtClean="0">
                <a:cs typeface="Arial" pitchFamily="34" charset="0"/>
              </a:rPr>
              <a:t> </a:t>
            </a:r>
            <a:endParaRPr lang="es-ES" smtClean="0">
              <a:latin typeface="Tempus Sans ITC" pitchFamily="82" charset="0"/>
              <a:cs typeface="Times New Roman" pitchFamily="18" charset="0"/>
            </a:endParaRPr>
          </a:p>
          <a:p>
            <a:pPr algn="just"/>
            <a:r>
              <a:rPr lang="es-ES_tradnl" smtClean="0">
                <a:cs typeface="Arial" pitchFamily="34" charset="0"/>
              </a:rPr>
              <a:t>La espironolactona está contraindicada en pacientes con insuficiencia renal (creatinina &gt; 2,5 mg/dl), hiperpotasemia (K+ &gt; 5 meq/L) y en pacientes que reciben otros diuréticos ahorradores de K+ (criterios de exclusión del estudio RALES) . </a:t>
            </a:r>
            <a:endParaRPr lang="es-ES" smtClean="0">
              <a:latin typeface="Tempus Sans ITC" pitchFamily="82" charset="0"/>
              <a:cs typeface="Times New Roman" pitchFamily="18" charset="0"/>
            </a:endParaRPr>
          </a:p>
          <a:p>
            <a:pPr algn="just"/>
            <a:r>
              <a:rPr lang="es-ES_tradnl" smtClean="0">
                <a:cs typeface="Arial" pitchFamily="34" charset="0"/>
              </a:rPr>
              <a:t>Es importante controlar los niveles de potasio y la función renal de forma periódica, dado que generalmente también el paciente recibirá otros diuréticos (del asa o tiezídicos) e IECA y quizás digoxina.</a:t>
            </a:r>
            <a:endParaRPr lang="es-ES" smtClean="0">
              <a:latin typeface="Tempus Sans ITC" pitchFamily="82" charset="0"/>
              <a:cs typeface="Times New Roman" pitchFamily="18" charset="0"/>
            </a:endParaRPr>
          </a:p>
          <a:p>
            <a:pPr algn="just"/>
            <a:endParaRPr lang="es-ES_tradnl" smtClean="0">
              <a:cs typeface="Times New Roman" pitchFamily="18" charset="0"/>
            </a:endParaRPr>
          </a:p>
        </p:txBody>
      </p:sp>
    </p:spTree>
    <p:extLst>
      <p:ext uri="{BB962C8B-B14F-4D97-AF65-F5344CB8AC3E}">
        <p14:creationId xmlns:p14="http://schemas.microsoft.com/office/powerpoint/2010/main" val="2639893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286C7C-022C-744C-991F-2468A68428CD}" type="slidenum">
              <a:rPr lang="es-ES_tradnl" sz="1200">
                <a:latin typeface="Times New Roman" charset="0"/>
              </a:rPr>
              <a:pPr/>
              <a:t>35</a:t>
            </a:fld>
            <a:endParaRPr lang="es-ES_tradnl" sz="1200">
              <a:latin typeface="Times New Roman" charset="0"/>
            </a:endParaRPr>
          </a:p>
        </p:txBody>
      </p:sp>
      <p:sp>
        <p:nvSpPr>
          <p:cNvPr id="217091" name="Rectangle 2"/>
          <p:cNvSpPr>
            <a:spLocks noGrp="1" noRot="1" noChangeAspect="1" noChangeArrowheads="1" noTextEdit="1"/>
          </p:cNvSpPr>
          <p:nvPr>
            <p:ph type="sldImg"/>
          </p:nvPr>
        </p:nvSpPr>
        <p:spPr>
          <a:xfrm>
            <a:off x="533400" y="685800"/>
            <a:ext cx="6096000" cy="3429000"/>
          </a:xfrm>
          <a:ln/>
        </p:spPr>
      </p:sp>
      <p:sp>
        <p:nvSpPr>
          <p:cNvPr id="21709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s-ES_tradnl">
                <a:latin typeface="Arial" charset="0"/>
              </a:rPr>
              <a:t>En el año 2000 fue publicado este importante meta-análisis (</a:t>
            </a:r>
            <a:r>
              <a:rPr kumimoji="0" lang="es-ES_tradnl" sz="1600" i="1">
                <a:latin typeface="Times" charset="0"/>
              </a:rPr>
              <a:t>Flather, Yusuf . Lancet 2000, 355:1575-81)</a:t>
            </a:r>
            <a:r>
              <a:rPr kumimoji="0" lang="es-ES_tradnl" sz="1600" b="1" i="1">
                <a:latin typeface="Times" charset="0"/>
              </a:rPr>
              <a:t> </a:t>
            </a:r>
            <a:r>
              <a:rPr kumimoji="0" lang="es-ES_tradnl" sz="1600">
                <a:latin typeface="Times" charset="0"/>
              </a:rPr>
              <a:t>que incluyó todos los ensayos con IECA disponibles, que hubieran incluidos 1000 o más pacientes. La reducción del riesgo de muerte fue de un 26 % (IC 17-34%), evitando 60 muertes por cada 1000 pacientes tratados con IECA durante un período de 30 meses (NNT para evitar una muerte igual a 15).</a:t>
            </a:r>
          </a:p>
          <a:p>
            <a:endParaRPr kumimoji="0" lang="es-ES_tradnl" sz="1600">
              <a:latin typeface="Times" charset="0"/>
            </a:endParaRPr>
          </a:p>
          <a:p>
            <a:r>
              <a:rPr kumimoji="0" lang="es-ES_tradnl" sz="1600">
                <a:latin typeface="Times" charset="0"/>
              </a:rPr>
              <a:t>La prolongación media de la esperanza de vida fue algo superior a seis meses.</a:t>
            </a:r>
            <a:endParaRPr kumimoji="0" lang="es-ES_tradnl" sz="2000" b="1" i="1">
              <a:latin typeface="Times" charset="0"/>
            </a:endParaRPr>
          </a:p>
          <a:p>
            <a:endParaRPr lang="es-ES_tradnl">
              <a:latin typeface="Arial" charset="0"/>
            </a:endParaRPr>
          </a:p>
        </p:txBody>
      </p:sp>
    </p:spTree>
    <p:extLst>
      <p:ext uri="{BB962C8B-B14F-4D97-AF65-F5344CB8AC3E}">
        <p14:creationId xmlns:p14="http://schemas.microsoft.com/office/powerpoint/2010/main" val="1797075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91C16E25-6A87-454E-91B1-0FDFF9D92556}" type="slidenum">
              <a:rPr lang="es-ES_tradnl" smtClean="0"/>
              <a:pPr/>
              <a:t>36</a:t>
            </a:fld>
            <a:endParaRPr lang="es-ES_tradnl" smtClean="0"/>
          </a:p>
        </p:txBody>
      </p:sp>
      <p:sp>
        <p:nvSpPr>
          <p:cNvPr id="242691" name="Rectangle 2"/>
          <p:cNvSpPr>
            <a:spLocks noGrp="1" noRot="1" noChangeAspect="1" noChangeArrowheads="1" noTextEdit="1"/>
          </p:cNvSpPr>
          <p:nvPr>
            <p:ph type="sldImg"/>
          </p:nvPr>
        </p:nvSpPr>
        <p:spPr>
          <a:xfrm>
            <a:off x="533400" y="685800"/>
            <a:ext cx="6096000" cy="3429000"/>
          </a:xfrm>
          <a:ln/>
        </p:spPr>
      </p:sp>
      <p:sp>
        <p:nvSpPr>
          <p:cNvPr id="242692" name="Rectangle 3"/>
          <p:cNvSpPr>
            <a:spLocks noGrp="1" noChangeArrowheads="1"/>
          </p:cNvSpPr>
          <p:nvPr>
            <p:ph type="body" idx="1"/>
          </p:nvPr>
        </p:nvSpPr>
        <p:spPr>
          <a:noFill/>
          <a:ln w="9525"/>
        </p:spPr>
        <p:txBody>
          <a:bodyPr/>
          <a:lstStyle/>
          <a:p>
            <a:r>
              <a:rPr lang="es-ES_tradnl" smtClean="0"/>
              <a:t>La indicación de los BB en la IC crónica en el momento actual está bien establecida, ya que han demostrado beneficio pronóstico en múltiples ensayos clínicos bien diseñados y en metaanálisis </a:t>
            </a:r>
            <a:r>
              <a:rPr lang="es-ES_tradnl" i="1" smtClean="0"/>
              <a:t>(Lechat P. Circulation 1998: 98: 1184-91; Brophy JM. Ann Intern Med 2001; 134: 150-160)</a:t>
            </a:r>
          </a:p>
          <a:p>
            <a:r>
              <a:rPr lang="es-ES_tradnl" smtClean="0"/>
              <a:t>Todos los ensayos han sido diseñados de modo que el BB era añadido a la terapia convencional de la IC (diuréticos, IECA y opcionalmente digoxina), consideración necesaria para su introducción en la práctica clínica. Se exigía una situación de estabilidad previa de algunas semanas y situación de “euvolemia” (nula o mínima presencia de congestión pulmonar o sistémica). </a:t>
            </a:r>
          </a:p>
          <a:p>
            <a:r>
              <a:rPr lang="es-ES_tradnl" smtClean="0"/>
              <a:t>Las contraindicaciones de los ensayos se señalan en la diapositiva y son las que habría que tener presentes a la hora de instaurar un tratamiento.</a:t>
            </a:r>
          </a:p>
          <a:p>
            <a:r>
              <a:rPr lang="es-ES_tradnl" smtClean="0"/>
              <a:t>La administración de los BB ha de ser muy cautelosa, con aumento progresivo de dosis y por médicos clínicos bien adiestrados en su uso, exigiendo una estrecha coordinación entre atención primaria y especializada. </a:t>
            </a:r>
          </a:p>
          <a:p>
            <a:pPr algn="just"/>
            <a:r>
              <a:rPr lang="es-ES" smtClean="0">
                <a:cs typeface="Arial" pitchFamily="34" charset="0"/>
              </a:rPr>
              <a:t>		</a:t>
            </a:r>
            <a:endParaRPr lang="es-ES" smtClean="0">
              <a:latin typeface="Tempus Sans ITC" pitchFamily="82" charset="0"/>
              <a:cs typeface="Times New Roman" pitchFamily="18" charset="0"/>
            </a:endParaRPr>
          </a:p>
          <a:p>
            <a:r>
              <a:rPr lang="es-ES" smtClean="0">
                <a:cs typeface="Arial" pitchFamily="34" charset="0"/>
              </a:rPr>
              <a:t>Pasos a seguir para titulación de dosis</a:t>
            </a:r>
            <a:r>
              <a:rPr lang="es-ES_tradnl" smtClean="0">
                <a:cs typeface="Arial" pitchFamily="34" charset="0"/>
              </a:rPr>
              <a:t> del BB en la ICC</a:t>
            </a:r>
            <a:r>
              <a:rPr lang="es-ES" smtClean="0">
                <a:cs typeface="Arial" pitchFamily="34" charset="0"/>
              </a:rPr>
              <a:t>:</a:t>
            </a:r>
            <a:endParaRPr lang="es-ES" smtClean="0">
              <a:latin typeface="Tempus Sans ITC" pitchFamily="82" charset="0"/>
              <a:cs typeface="Times New Roman" pitchFamily="18" charset="0"/>
            </a:endParaRPr>
          </a:p>
          <a:p>
            <a:r>
              <a:rPr lang="es-ES" smtClean="0">
                <a:cs typeface="Arial" pitchFamily="34" charset="0"/>
              </a:rPr>
              <a:t> 1)Comenzar siempre con dosis muy bajas y aumentar progresivamente (cada dos semanas) según las pautas utilizadas en los ensayos clínicos. </a:t>
            </a:r>
            <a:endParaRPr lang="es-ES" smtClean="0">
              <a:latin typeface="Tempus Sans ITC" pitchFamily="82" charset="0"/>
              <a:cs typeface="Times New Roman" pitchFamily="18" charset="0"/>
            </a:endParaRPr>
          </a:p>
          <a:p>
            <a:r>
              <a:rPr lang="es-ES" smtClean="0">
                <a:cs typeface="Arial" pitchFamily="34" charset="0"/>
              </a:rPr>
              <a:t> </a:t>
            </a:r>
            <a:r>
              <a:rPr lang="en-GB" i="1" smtClean="0">
                <a:cs typeface="Arial" pitchFamily="34" charset="0"/>
              </a:rPr>
              <a:t>Carvedilol: 3,12 – 6,25 – 12,5 – 25 (mg/ 12 horas)</a:t>
            </a:r>
            <a:endParaRPr lang="es-ES" smtClean="0">
              <a:latin typeface="Tempus Sans ITC" pitchFamily="82" charset="0"/>
              <a:cs typeface="Times New Roman" pitchFamily="18" charset="0"/>
            </a:endParaRPr>
          </a:p>
          <a:p>
            <a:r>
              <a:rPr lang="en-GB" i="1" smtClean="0">
                <a:cs typeface="Arial" pitchFamily="34" charset="0"/>
              </a:rPr>
              <a:t> </a:t>
            </a:r>
            <a:r>
              <a:rPr lang="es-ES" i="1" smtClean="0">
                <a:cs typeface="Arial" pitchFamily="34" charset="0"/>
              </a:rPr>
              <a:t>Bisoprolol</a:t>
            </a:r>
            <a:r>
              <a:rPr lang="es-ES" i="1" smtClean="0">
                <a:solidFill>
                  <a:srgbClr val="FF0000"/>
                </a:solidFill>
                <a:cs typeface="Arial" pitchFamily="34" charset="0"/>
              </a:rPr>
              <a:t>: 1,25 – 2,5</a:t>
            </a:r>
            <a:r>
              <a:rPr lang="es-ES" b="1" i="1" smtClean="0">
                <a:solidFill>
                  <a:srgbClr val="FF0000"/>
                </a:solidFill>
                <a:cs typeface="Arial" pitchFamily="34" charset="0"/>
              </a:rPr>
              <a:t> -</a:t>
            </a:r>
            <a:r>
              <a:rPr lang="es-ES" i="1" smtClean="0">
                <a:solidFill>
                  <a:srgbClr val="FF0000"/>
                </a:solidFill>
                <a:cs typeface="Arial" pitchFamily="34" charset="0"/>
              </a:rPr>
              <a:t> 3,75</a:t>
            </a:r>
            <a:r>
              <a:rPr lang="es-ES" i="1" smtClean="0">
                <a:cs typeface="Arial" pitchFamily="34" charset="0"/>
              </a:rPr>
              <a:t> – 5 – 7,5 – 10 (mg/día)  </a:t>
            </a:r>
            <a:r>
              <a:rPr lang="es-ES" smtClean="0">
                <a:cs typeface="Arial" pitchFamily="34" charset="0"/>
              </a:rPr>
              <a:t> </a:t>
            </a:r>
            <a:endParaRPr lang="es-ES" smtClean="0">
              <a:latin typeface="Tempus Sans ITC" pitchFamily="82" charset="0"/>
              <a:cs typeface="Times New Roman" pitchFamily="18" charset="0"/>
            </a:endParaRPr>
          </a:p>
          <a:p>
            <a:r>
              <a:rPr lang="es-ES" smtClean="0">
                <a:cs typeface="Arial" pitchFamily="34" charset="0"/>
              </a:rPr>
              <a:t> 2)</a:t>
            </a:r>
            <a:r>
              <a:rPr lang="es-ES" smtClean="0">
                <a:latin typeface="Times New Roman" pitchFamily="18" charset="0"/>
                <a:cs typeface="Times New Roman" pitchFamily="18" charset="0"/>
              </a:rPr>
              <a:t>        </a:t>
            </a:r>
            <a:r>
              <a:rPr lang="es-ES" smtClean="0">
                <a:cs typeface="Arial" pitchFamily="34" charset="0"/>
              </a:rPr>
              <a:t>En caso de presentarse efectos adversos:</a:t>
            </a:r>
            <a:endParaRPr lang="es-ES" smtClean="0">
              <a:latin typeface="Tempus Sans ITC" pitchFamily="82" charset="0"/>
              <a:cs typeface="Times New Roman" pitchFamily="18" charset="0"/>
            </a:endParaRPr>
          </a:p>
          <a:p>
            <a:pPr lvl="1"/>
            <a:r>
              <a:rPr lang="es-ES" smtClean="0">
                <a:latin typeface="Times New Roman" pitchFamily="18" charset="0"/>
                <a:cs typeface="Times New Roman" pitchFamily="18" charset="0"/>
              </a:rPr>
              <a:t>        </a:t>
            </a:r>
            <a:r>
              <a:rPr lang="es-ES_tradnl" smtClean="0">
                <a:latin typeface="Times New Roman" pitchFamily="18" charset="0"/>
                <a:cs typeface="Times New Roman" pitchFamily="18" charset="0"/>
              </a:rPr>
              <a:t>	   </a:t>
            </a:r>
            <a:r>
              <a:rPr lang="es-ES" smtClean="0">
                <a:cs typeface="Arial" pitchFamily="34" charset="0"/>
              </a:rPr>
              <a:t>A) si retención hidrosalina/síntomas congestivos: aumentar dosis de diuréticos.</a:t>
            </a:r>
            <a:endParaRPr lang="es-ES" smtClean="0">
              <a:latin typeface="Tempus Sans ITC" pitchFamily="82" charset="0"/>
              <a:cs typeface="Times New Roman" pitchFamily="18" charset="0"/>
            </a:endParaRPr>
          </a:p>
          <a:p>
            <a:pPr lvl="1"/>
            <a:r>
              <a:rPr lang="es-ES_tradnl" smtClean="0">
                <a:latin typeface="Times New Roman" pitchFamily="18" charset="0"/>
                <a:cs typeface="Times New Roman" pitchFamily="18" charset="0"/>
              </a:rPr>
              <a:t> </a:t>
            </a:r>
            <a:r>
              <a:rPr lang="es-ES" smtClean="0">
                <a:latin typeface="Times New Roman" pitchFamily="18" charset="0"/>
                <a:cs typeface="Times New Roman" pitchFamily="18" charset="0"/>
              </a:rPr>
              <a:t>          </a:t>
            </a:r>
            <a:r>
              <a:rPr lang="es-ES_tradnl" smtClean="0">
                <a:latin typeface="Times New Roman" pitchFamily="18" charset="0"/>
                <a:cs typeface="Times New Roman" pitchFamily="18" charset="0"/>
              </a:rPr>
              <a:t>	   </a:t>
            </a:r>
            <a:r>
              <a:rPr lang="es-ES" smtClean="0">
                <a:cs typeface="Arial" pitchFamily="34" charset="0"/>
              </a:rPr>
              <a:t>B) Si hipotensión sintomática ó TAS &lt; 100 mmHg sin síntomas: reducir dosis de IECA.</a:t>
            </a:r>
            <a:endParaRPr lang="es-ES" smtClean="0">
              <a:latin typeface="Tempus Sans ITC" pitchFamily="82" charset="0"/>
              <a:cs typeface="Times New Roman" pitchFamily="18" charset="0"/>
            </a:endParaRPr>
          </a:p>
          <a:p>
            <a:pPr lvl="1"/>
            <a:r>
              <a:rPr lang="es-ES_tradnl" smtClean="0">
                <a:latin typeface="Times New Roman" pitchFamily="18" charset="0"/>
                <a:cs typeface="Times New Roman" pitchFamily="18" charset="0"/>
              </a:rPr>
              <a:t> </a:t>
            </a:r>
            <a:r>
              <a:rPr lang="es-ES" smtClean="0">
                <a:latin typeface="Times New Roman" pitchFamily="18" charset="0"/>
                <a:cs typeface="Times New Roman" pitchFamily="18" charset="0"/>
              </a:rPr>
              <a:t>          </a:t>
            </a:r>
            <a:r>
              <a:rPr lang="es-ES_tradnl" smtClean="0">
                <a:latin typeface="Times New Roman" pitchFamily="18" charset="0"/>
                <a:cs typeface="Times New Roman" pitchFamily="18" charset="0"/>
              </a:rPr>
              <a:t>       </a:t>
            </a:r>
            <a:r>
              <a:rPr lang="es-ES" smtClean="0">
                <a:cs typeface="Arial" pitchFamily="34" charset="0"/>
              </a:rPr>
              <a:t>Si tras A) y/o  B) persisten efectos adversos, reducir dosis de BB.</a:t>
            </a:r>
            <a:endParaRPr lang="es-ES" smtClean="0">
              <a:latin typeface="Tempus Sans ITC" pitchFamily="82" charset="0"/>
              <a:cs typeface="Times New Roman" pitchFamily="18" charset="0"/>
            </a:endParaRPr>
          </a:p>
          <a:p>
            <a:r>
              <a:rPr lang="es-ES" smtClean="0">
                <a:cs typeface="Arial" pitchFamily="34" charset="0"/>
              </a:rPr>
              <a:t> </a:t>
            </a:r>
            <a:endParaRPr lang="es-ES" smtClean="0">
              <a:latin typeface="Tempus Sans ITC" pitchFamily="82" charset="0"/>
              <a:cs typeface="Times New Roman" pitchFamily="18" charset="0"/>
            </a:endParaRPr>
          </a:p>
          <a:p>
            <a:r>
              <a:rPr lang="es-ES" smtClean="0">
                <a:cs typeface="Arial" pitchFamily="34" charset="0"/>
              </a:rPr>
              <a:t>3) Detenerse en la máxima dosis </a:t>
            </a:r>
            <a:r>
              <a:rPr lang="es-ES" smtClean="0">
                <a:solidFill>
                  <a:srgbClr val="FF0000"/>
                </a:solidFill>
                <a:cs typeface="Arial" pitchFamily="34" charset="0"/>
              </a:rPr>
              <a:t>tolerada </a:t>
            </a:r>
            <a:r>
              <a:rPr lang="es-ES" smtClean="0">
                <a:cs typeface="Arial" pitchFamily="34" charset="0"/>
              </a:rPr>
              <a:t>o en la dosis objetivo.</a:t>
            </a:r>
            <a:endParaRPr lang="es-ES" smtClean="0">
              <a:latin typeface="Tempus Sans ITC" pitchFamily="82" charset="0"/>
              <a:cs typeface="Times New Roman" pitchFamily="18" charset="0"/>
            </a:endParaRPr>
          </a:p>
          <a:p>
            <a:r>
              <a:rPr lang="es-ES" smtClean="0">
                <a:cs typeface="Arial" pitchFamily="34" charset="0"/>
              </a:rPr>
              <a:t> </a:t>
            </a:r>
            <a:endParaRPr lang="es-ES" smtClean="0">
              <a:latin typeface="Tempus Sans ITC" pitchFamily="82" charset="0"/>
              <a:cs typeface="Times New Roman" pitchFamily="18" charset="0"/>
            </a:endParaRPr>
          </a:p>
          <a:p>
            <a:r>
              <a:rPr lang="es-ES" smtClean="0">
                <a:latin typeface="Tempus Sans ITC" pitchFamily="82" charset="0"/>
                <a:cs typeface="Times New Roman" pitchFamily="18" charset="0"/>
              </a:rPr>
              <a:t> </a:t>
            </a:r>
          </a:p>
          <a:p>
            <a:endParaRPr lang="es-ES" smtClean="0"/>
          </a:p>
        </p:txBody>
      </p:sp>
    </p:spTree>
    <p:extLst>
      <p:ext uri="{BB962C8B-B14F-4D97-AF65-F5344CB8AC3E}">
        <p14:creationId xmlns:p14="http://schemas.microsoft.com/office/powerpoint/2010/main" val="2303121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E30AC504-BD0D-49B1-9181-D69008444A14}" type="slidenum">
              <a:rPr lang="es-ES_tradnl" smtClean="0"/>
              <a:pPr/>
              <a:t>37</a:t>
            </a:fld>
            <a:endParaRPr lang="es-ES_tradnl" smtClean="0"/>
          </a:p>
        </p:txBody>
      </p:sp>
      <p:sp>
        <p:nvSpPr>
          <p:cNvPr id="222211" name="Rectangle 2"/>
          <p:cNvSpPr>
            <a:spLocks noGrp="1" noRot="1" noChangeAspect="1" noChangeArrowheads="1" noTextEdit="1"/>
          </p:cNvSpPr>
          <p:nvPr>
            <p:ph type="sldImg"/>
          </p:nvPr>
        </p:nvSpPr>
        <p:spPr>
          <a:xfrm>
            <a:off x="533400" y="685800"/>
            <a:ext cx="6096000" cy="3429000"/>
          </a:xfrm>
          <a:ln/>
        </p:spPr>
      </p:sp>
      <p:sp>
        <p:nvSpPr>
          <p:cNvPr id="222212" name="Rectangle 3"/>
          <p:cNvSpPr>
            <a:spLocks noGrp="1" noChangeArrowheads="1"/>
          </p:cNvSpPr>
          <p:nvPr>
            <p:ph type="body" idx="1"/>
          </p:nvPr>
        </p:nvSpPr>
        <p:spPr>
          <a:noFill/>
          <a:ln w="9525"/>
        </p:spPr>
        <p:txBody>
          <a:bodyPr/>
          <a:lstStyle/>
          <a:p>
            <a:pPr algn="just"/>
            <a:r>
              <a:rPr lang="es-ES_tradnl" smtClean="0">
                <a:cs typeface="Arial" pitchFamily="34" charset="0"/>
              </a:rPr>
              <a:t>La espironolactona a baja dosis, añadida al tratamiento convencional, reduce la morbimortalidad en pacientes con ICC severa (</a:t>
            </a:r>
            <a:r>
              <a:rPr lang="es-ES_tradnl" i="1" smtClean="0">
                <a:cs typeface="Arial" pitchFamily="34" charset="0"/>
              </a:rPr>
              <a:t>Pitt B. RALES study N Engl J Med 1999; 341: 709-717)</a:t>
            </a:r>
            <a:endParaRPr lang="es-ES" i="1" smtClean="0">
              <a:latin typeface="Tempus Sans ITC" pitchFamily="82" charset="0"/>
              <a:cs typeface="Times New Roman" pitchFamily="18" charset="0"/>
            </a:endParaRPr>
          </a:p>
          <a:p>
            <a:pPr algn="just"/>
            <a:r>
              <a:rPr lang="es-ES_tradnl" smtClean="0">
                <a:cs typeface="Arial" pitchFamily="34" charset="0"/>
              </a:rPr>
              <a:t>Se trata de un diurético débil con efecto antagonista de la aldosterona, que fue  evaluado a dosis bajas (25 mg/día)  por su acción inhibidora neurohormonal en el estudio RALES (36) en pacientes con ICC en clase funcional III-IV, demostrando un efecto positivo sobre la supervivencia (reducción de mortalidad total de un 30 %). </a:t>
            </a:r>
            <a:endParaRPr lang="es-ES" smtClean="0">
              <a:latin typeface="Tempus Sans ITC" pitchFamily="82" charset="0"/>
              <a:cs typeface="Times New Roman" pitchFamily="18" charset="0"/>
            </a:endParaRPr>
          </a:p>
          <a:p>
            <a:pPr algn="just"/>
            <a:r>
              <a:rPr lang="es-ES_tradnl" smtClean="0">
                <a:cs typeface="Arial" pitchFamily="34" charset="0"/>
              </a:rPr>
              <a:t>También mostró un beneficio significativo sobre las hospitalizaciones por empeoramiento de la  ICC (reducción de un 35 %). Los efectos adversos más frecuentes fueron la ginecomastia en varones (9 %) y la hiperpotasemia grave (2%). </a:t>
            </a:r>
            <a:endParaRPr lang="es-ES" smtClean="0">
              <a:latin typeface="Tempus Sans ITC" pitchFamily="82" charset="0"/>
              <a:cs typeface="Times New Roman" pitchFamily="18" charset="0"/>
            </a:endParaRPr>
          </a:p>
          <a:p>
            <a:pPr algn="just"/>
            <a:r>
              <a:rPr lang="es-ES_tradnl" smtClean="0">
                <a:cs typeface="Arial" pitchFamily="34" charset="0"/>
              </a:rPr>
              <a:t> </a:t>
            </a:r>
            <a:r>
              <a:rPr lang="es-ES_tradnl" i="1" smtClean="0">
                <a:cs typeface="Arial" pitchFamily="34" charset="0"/>
              </a:rPr>
              <a:t>Su empleo a dosis bajas (25 mg/día) también puede ser útil en pacientes con ICC de cualquier grado, aprovechando su efecto ahorrador de potasio así como su potenciación de efecto diurético asociado a tiazidas o diuréticos del asa, ya que a esta dosis la espironolactona carece de un efecto diurético significativo (</a:t>
            </a:r>
            <a:r>
              <a:rPr lang="es-ES_tradnl" smtClean="0">
                <a:cs typeface="Arial" pitchFamily="34" charset="0"/>
              </a:rPr>
              <a:t> C). </a:t>
            </a:r>
            <a:endParaRPr lang="es-ES" smtClean="0">
              <a:latin typeface="Tempus Sans ITC" pitchFamily="82" charset="0"/>
              <a:cs typeface="Times New Roman" pitchFamily="18" charset="0"/>
            </a:endParaRPr>
          </a:p>
          <a:p>
            <a:r>
              <a:rPr lang="es-ES_tradnl" smtClean="0">
                <a:cs typeface="Times New Roman" pitchFamily="18" charset="0"/>
              </a:rPr>
              <a:t>La espironolactona está contraindicada en pacientes con insuficiencia renal (creatinina &gt; 2,5 mg/dl), hiperpotasemia (K+ &gt; 5 meq/L) y en pacientes que reciben otros diuréticos ahorradores de K+ (criterios de exclusión del estudio RALES)</a:t>
            </a:r>
          </a:p>
          <a:p>
            <a:endParaRPr lang="es-ES_tradnl" smtClean="0">
              <a:cs typeface="Times New Roman" pitchFamily="18" charset="0"/>
            </a:endParaRPr>
          </a:p>
          <a:p>
            <a:r>
              <a:rPr lang="es-ES_tradnl" smtClean="0">
                <a:cs typeface="Times New Roman" pitchFamily="18" charset="0"/>
              </a:rPr>
              <a:t>Actualmente se encuentra en marcha el ensayo Ephesus, que utiliza la eplerenona, un inhibidor de la aldosterona similar a espironolactona pero con menos efectos adversos. </a:t>
            </a:r>
          </a:p>
        </p:txBody>
      </p:sp>
    </p:spTree>
    <p:extLst>
      <p:ext uri="{BB962C8B-B14F-4D97-AF65-F5344CB8AC3E}">
        <p14:creationId xmlns:p14="http://schemas.microsoft.com/office/powerpoint/2010/main" val="3542873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smtClean="0"/>
              <a:t>INRA (</a:t>
            </a:r>
            <a:r>
              <a:rPr lang="en-US" noProof="0" dirty="0" err="1" smtClean="0"/>
              <a:t>inhibidores</a:t>
            </a:r>
            <a:r>
              <a:rPr lang="en-US" noProof="0" dirty="0" smtClean="0"/>
              <a:t> de la </a:t>
            </a:r>
            <a:r>
              <a:rPr lang="en-US" noProof="0" dirty="0" err="1" smtClean="0"/>
              <a:t>neprilisina</a:t>
            </a:r>
            <a:r>
              <a:rPr lang="en-US" baseline="0" noProof="0" dirty="0" smtClean="0"/>
              <a:t> y del receptor de la </a:t>
            </a:r>
            <a:r>
              <a:rPr lang="en-US" baseline="0" noProof="0" dirty="0" err="1" smtClean="0"/>
              <a:t>angiotensina</a:t>
            </a:r>
            <a:r>
              <a:rPr lang="en-US" baseline="0" noProof="0" dirty="0" smtClean="0"/>
              <a:t>).</a:t>
            </a:r>
            <a:r>
              <a:rPr lang="en-US" noProof="0" dirty="0" smtClean="0"/>
              <a:t> </a:t>
            </a:r>
            <a:r>
              <a:rPr lang="es-ES" noProof="0" dirty="0" smtClean="0"/>
              <a:t>Nueva</a:t>
            </a:r>
            <a:r>
              <a:rPr lang="es-ES" baseline="0" noProof="0" dirty="0" smtClean="0"/>
              <a:t> clase farmacológica con efecto dual: antagonista de receptores de angiotensina más inhibición de la </a:t>
            </a:r>
            <a:r>
              <a:rPr lang="es-ES" baseline="0" noProof="0" dirty="0" err="1" smtClean="0"/>
              <a:t>neprilisina</a:t>
            </a:r>
            <a:r>
              <a:rPr lang="es-ES" baseline="0" noProof="0" dirty="0" smtClean="0"/>
              <a:t>.</a:t>
            </a:r>
            <a:endParaRPr lang="es-ES" noProof="0" dirty="0" smtClean="0"/>
          </a:p>
          <a:p>
            <a:endParaRPr lang="es-ES" noProof="0" dirty="0" smtClean="0"/>
          </a:p>
          <a:p>
            <a:r>
              <a:rPr lang="es-ES" noProof="0" dirty="0" smtClean="0"/>
              <a:t>LCZ696</a:t>
            </a:r>
            <a:r>
              <a:rPr lang="es-ES" baseline="0" noProof="0" dirty="0" smtClean="0"/>
              <a:t> es un complejo supramolecular que combina </a:t>
            </a:r>
            <a:r>
              <a:rPr lang="es-ES" baseline="0" noProof="0" dirty="0" err="1" smtClean="0"/>
              <a:t>sacubitrilo</a:t>
            </a:r>
            <a:r>
              <a:rPr lang="es-ES" baseline="0" noProof="0" dirty="0" smtClean="0"/>
              <a:t> y </a:t>
            </a:r>
            <a:r>
              <a:rPr lang="es-ES" baseline="0" noProof="0" dirty="0" err="1" smtClean="0"/>
              <a:t>valsartán</a:t>
            </a:r>
            <a:r>
              <a:rPr lang="es-ES" baseline="0" noProof="0" dirty="0" smtClean="0"/>
              <a:t>. La acción conjunta de ambos es capaz de inhibir a la vez dos vías:</a:t>
            </a:r>
          </a:p>
          <a:p>
            <a:r>
              <a:rPr lang="es-ES" baseline="0" noProof="0" dirty="0" smtClean="0"/>
              <a:t> </a:t>
            </a:r>
          </a:p>
          <a:p>
            <a:pPr marL="171450" indent="-171450">
              <a:buFont typeface="Arial" panose="020B0604020202020204" pitchFamily="34" charset="0"/>
              <a:buChar char="•"/>
            </a:pPr>
            <a:r>
              <a:rPr lang="es-ES" baseline="0" noProof="0" dirty="0" err="1" smtClean="0"/>
              <a:t>Sacubitrilo</a:t>
            </a:r>
            <a:r>
              <a:rPr lang="es-ES" baseline="0" noProof="0" dirty="0" smtClean="0"/>
              <a:t>: inhibe la </a:t>
            </a:r>
            <a:r>
              <a:rPr lang="es-ES" baseline="0" noProof="0" dirty="0" err="1" smtClean="0"/>
              <a:t>neprilisina</a:t>
            </a:r>
            <a:r>
              <a:rPr lang="es-ES" baseline="0" noProof="0" dirty="0" smtClean="0"/>
              <a:t>; de esta forma aumentan las concentraciones de péptidos </a:t>
            </a:r>
            <a:r>
              <a:rPr lang="es-ES" baseline="0" noProof="0" dirty="0" err="1" smtClean="0"/>
              <a:t>natriuréticos</a:t>
            </a:r>
            <a:r>
              <a:rPr lang="es-ES" baseline="0" noProof="0" dirty="0" smtClean="0"/>
              <a:t>, con sus potenciales beneficios fisiopatológicos en la insuficiencia cardiaca.</a:t>
            </a:r>
          </a:p>
          <a:p>
            <a:pPr marL="171450" indent="-171450">
              <a:buFont typeface="Arial" panose="020B0604020202020204" pitchFamily="34" charset="0"/>
              <a:buChar char="•"/>
            </a:pPr>
            <a:r>
              <a:rPr lang="es-ES" baseline="0" noProof="0" dirty="0" err="1" smtClean="0"/>
              <a:t>Valsartán</a:t>
            </a:r>
            <a:r>
              <a:rPr lang="es-ES" baseline="0" noProof="0" dirty="0" smtClean="0"/>
              <a:t>: inhibe el SRAA, logrando los beneficios fisiopatológicos y clínicos ya conocidos de esta molécula.</a:t>
            </a:r>
          </a:p>
          <a:p>
            <a:pPr>
              <a:buFontTx/>
              <a:buChar char="-"/>
            </a:pPr>
            <a:endParaRPr lang="es-ES" baseline="0" noProof="0" dirty="0" smtClean="0"/>
          </a:p>
          <a:p>
            <a:pPr>
              <a:buFontTx/>
              <a:buNone/>
            </a:pPr>
            <a:r>
              <a:rPr lang="es-ES" baseline="0" noProof="0" dirty="0" smtClean="0"/>
              <a:t>Los efectos beneficiosos globales de </a:t>
            </a:r>
            <a:r>
              <a:rPr lang="es-ES" baseline="0" noProof="0" dirty="0" err="1" smtClean="0"/>
              <a:t>sacubitrilo</a:t>
            </a:r>
            <a:r>
              <a:rPr lang="es-ES" baseline="0" noProof="0" dirty="0" smtClean="0"/>
              <a:t>/</a:t>
            </a:r>
            <a:r>
              <a:rPr lang="es-ES" baseline="0" noProof="0" dirty="0" err="1" smtClean="0"/>
              <a:t>valsartán</a:t>
            </a:r>
            <a:r>
              <a:rPr lang="es-ES" baseline="0" noProof="0" dirty="0" smtClean="0"/>
              <a:t> todavía no son del todo conocidos, y probablemente sean superiores a la simple suma del mecanismo de acción de estas dos moléculas por separado.</a:t>
            </a:r>
          </a:p>
          <a:p>
            <a:endParaRPr lang="es-ES" dirty="0"/>
          </a:p>
        </p:txBody>
      </p:sp>
      <p:sp>
        <p:nvSpPr>
          <p:cNvPr id="4" name="Marcador de número de diapositiva 3"/>
          <p:cNvSpPr>
            <a:spLocks noGrp="1"/>
          </p:cNvSpPr>
          <p:nvPr>
            <p:ph type="sldNum" sz="quarter" idx="10"/>
          </p:nvPr>
        </p:nvSpPr>
        <p:spPr/>
        <p:txBody>
          <a:bodyPr/>
          <a:lstStyle/>
          <a:p>
            <a:fld id="{D795573F-DC15-ED40-BA0A-2AE6477DC731}" type="slidenum">
              <a:rPr lang="es-ES" smtClean="0"/>
              <a:pPr/>
              <a:t>39</a:t>
            </a:fld>
            <a:endParaRPr lang="es-ES"/>
          </a:p>
        </p:txBody>
      </p:sp>
    </p:spTree>
    <p:extLst>
      <p:ext uri="{BB962C8B-B14F-4D97-AF65-F5344CB8AC3E}">
        <p14:creationId xmlns:p14="http://schemas.microsoft.com/office/powerpoint/2010/main" val="82398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795573F-DC15-ED40-BA0A-2AE6477DC731}" type="slidenum">
              <a:rPr lang="es-ES" smtClean="0"/>
              <a:pPr/>
              <a:t>13</a:t>
            </a:fld>
            <a:endParaRPr lang="es-ES"/>
          </a:p>
        </p:txBody>
      </p:sp>
    </p:spTree>
    <p:extLst>
      <p:ext uri="{BB962C8B-B14F-4D97-AF65-F5344CB8AC3E}">
        <p14:creationId xmlns:p14="http://schemas.microsoft.com/office/powerpoint/2010/main" val="184555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EFDA82BF-03C1-49DA-9C9C-3B2A5C68C44F}" type="slidenum">
              <a:rPr lang="es-ES_tradnl" smtClean="0"/>
              <a:pPr/>
              <a:t>15</a:t>
            </a:fld>
            <a:endParaRPr lang="es-ES_tradnl" smtClean="0"/>
          </a:p>
        </p:txBody>
      </p:sp>
      <p:sp>
        <p:nvSpPr>
          <p:cNvPr id="248835" name="Rectangle 2"/>
          <p:cNvSpPr>
            <a:spLocks noGrp="1" noRot="1" noChangeAspect="1" noChangeArrowheads="1" noTextEdit="1"/>
          </p:cNvSpPr>
          <p:nvPr>
            <p:ph type="sldImg"/>
          </p:nvPr>
        </p:nvSpPr>
        <p:spPr>
          <a:xfrm>
            <a:off x="381000" y="685800"/>
            <a:ext cx="6096000" cy="3429000"/>
          </a:xfrm>
          <a:ln/>
        </p:spPr>
      </p:sp>
      <p:sp>
        <p:nvSpPr>
          <p:cNvPr id="248836" name="Rectangle 3"/>
          <p:cNvSpPr>
            <a:spLocks noGrp="1" noChangeArrowheads="1"/>
          </p:cNvSpPr>
          <p:nvPr>
            <p:ph type="body" idx="1"/>
          </p:nvPr>
        </p:nvSpPr>
        <p:spPr>
          <a:xfrm>
            <a:off x="914183" y="4343144"/>
            <a:ext cx="5029635" cy="4115019"/>
          </a:xfrm>
          <a:noFill/>
          <a:ln w="9525"/>
        </p:spPr>
        <p:txBody>
          <a:bodyPr/>
          <a:lstStyle/>
          <a:p>
            <a:r>
              <a:rPr lang="es-ES_tradnl" smtClean="0"/>
              <a:t>EL incumplimiento de las indicaciones terapéuticas (dieta y fármacos) es la principal causa. Sin duda se trata de uno de los elementos clave a la hora de mejorar el pronóstico de esta enfermedad (comentario en siguiente diapositiva)</a:t>
            </a:r>
          </a:p>
          <a:p>
            <a:r>
              <a:rPr lang="es-ES_tradnl" smtClean="0"/>
              <a:t>La ausencia de un control óptimo de la HTA está también vinculada a una desestabilización de la ICC. Una crisis hipertensiva es a menudo causa de ingreso en un paciente con disfunción ventricular subyacente, que requiere un tratamiento inmediato. </a:t>
            </a:r>
          </a:p>
          <a:p>
            <a:r>
              <a:rPr lang="es-ES_tradnl" smtClean="0"/>
              <a:t>El TEP es un cuadro clínico realmente frecuente sobre todo en pacientes encamados , en especial tras algún proceso intercurrente que obliga a incrementar el grado de reposo.</a:t>
            </a:r>
          </a:p>
          <a:p>
            <a:r>
              <a:rPr lang="es-ES_tradnl" smtClean="0"/>
              <a:t>Infecciones y arritmias (especialmente la FA), habitualmente detectables con una exploración y anamnesis adecuada, son relativamente frecuentes en la práctica en atención primaria.</a:t>
            </a:r>
          </a:p>
          <a:p>
            <a:r>
              <a:rPr lang="es-ES_tradnl" smtClean="0"/>
              <a:t>El laboratorio en ocasiones puede ser de ayuda para descartar la presencia de anemia o trastornos tiroideos con clínicas poco llamativas en especial en el paciente anciano.</a:t>
            </a:r>
          </a:p>
          <a:p>
            <a:r>
              <a:rPr lang="es-ES_tradnl" smtClean="0"/>
              <a:t>El uso de fármacos inadecuados, a menudo por indicación médica, sigue apareciendo en las distintas series como causa desencadenante frecuente.  Sobre todo el uso de antiinflamatorios no esteroideos (AINES), incluidos los de nueva generación (Coxib), esteroides, determinados antidepresivos (tricíclicos)  e incluso algunos fármacos cardiovasculares como los calcioantagonistas (verapamilo, diltiazem, nifedipino) y los betabloqueantes si no son administrados con la suficiente cautela.</a:t>
            </a:r>
          </a:p>
          <a:p>
            <a:endParaRPr lang="es-ES" smtClean="0"/>
          </a:p>
        </p:txBody>
      </p:sp>
    </p:spTree>
    <p:extLst>
      <p:ext uri="{BB962C8B-B14F-4D97-AF65-F5344CB8AC3E}">
        <p14:creationId xmlns:p14="http://schemas.microsoft.com/office/powerpoint/2010/main" val="331332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eaLnBrk="1" hangingPunct="1"/>
            <a:fld id="{DD8B7928-662B-1541-9C2B-C96B45AD1F5C}" type="slidenum">
              <a:rPr lang="es-ES" sz="1200">
                <a:solidFill>
                  <a:schemeClr val="tx1"/>
                </a:solidFill>
                <a:latin typeface="Times New Roman" charset="0"/>
              </a:rPr>
              <a:pPr eaLnBrk="1" hangingPunct="1"/>
              <a:t>19</a:t>
            </a:fld>
            <a:endParaRPr lang="es-ES" sz="1200">
              <a:solidFill>
                <a:schemeClr val="tx1"/>
              </a:solidFill>
              <a:latin typeface="Times New Roman" charset="0"/>
            </a:endParaRPr>
          </a:p>
        </p:txBody>
      </p:sp>
      <p:sp>
        <p:nvSpPr>
          <p:cNvPr id="78850" name="Rectangle 2"/>
          <p:cNvSpPr>
            <a:spLocks noGrp="1" noRot="1" noChangeAspect="1" noChangeArrowheads="1" noTextEdit="1"/>
          </p:cNvSpPr>
          <p:nvPr>
            <p:ph type="sldImg"/>
          </p:nvPr>
        </p:nvSpPr>
        <p:spPr>
          <a:xfrm>
            <a:off x="469900" y="692150"/>
            <a:ext cx="6070600" cy="3416300"/>
          </a:xfrm>
          <a:ln/>
        </p:spPr>
      </p:sp>
      <p:sp>
        <p:nvSpPr>
          <p:cNvPr id="78851" name="Rectangle 3"/>
          <p:cNvSpPr>
            <a:spLocks noGrp="1" noChangeArrowheads="1"/>
          </p:cNvSpPr>
          <p:nvPr>
            <p:ph type="body" idx="1"/>
          </p:nvPr>
        </p:nvSpPr>
        <p:spPr>
          <a:xfrm>
            <a:off x="1143000" y="4422775"/>
            <a:ext cx="5029200" cy="3600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ES_tradnl">
                <a:latin typeface="Times New Roman" charset="0"/>
              </a:rPr>
              <a:t>Resultado del ecocardiograma (informe).</a:t>
            </a:r>
            <a:endParaRPr lang="es-ES">
              <a:latin typeface="Times New Roman" charset="0"/>
            </a:endParaRPr>
          </a:p>
        </p:txBody>
      </p:sp>
    </p:spTree>
    <p:extLst>
      <p:ext uri="{BB962C8B-B14F-4D97-AF65-F5344CB8AC3E}">
        <p14:creationId xmlns:p14="http://schemas.microsoft.com/office/powerpoint/2010/main" val="51236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Marcador de imagen de diapositiva"/>
          <p:cNvSpPr>
            <a:spLocks noGrp="1" noRot="1" noChangeAspect="1" noTextEdit="1"/>
          </p:cNvSpPr>
          <p:nvPr>
            <p:ph type="sldImg"/>
          </p:nvPr>
        </p:nvSpPr>
        <p:spPr>
          <a:xfrm>
            <a:off x="381000" y="685800"/>
            <a:ext cx="6096000" cy="3429000"/>
          </a:xfrm>
          <a:ln/>
        </p:spPr>
      </p:sp>
      <p:sp>
        <p:nvSpPr>
          <p:cNvPr id="80898"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ES">
              <a:latin typeface="Times New Roman" charset="0"/>
            </a:endParaRPr>
          </a:p>
        </p:txBody>
      </p:sp>
      <p:sp>
        <p:nvSpPr>
          <p:cNvPr id="80899"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eaLnBrk="1" hangingPunct="1"/>
            <a:fld id="{8E948215-8928-AD48-B79D-0902FDED2A13}" type="slidenum">
              <a:rPr lang="en-US" sz="1200">
                <a:solidFill>
                  <a:schemeClr val="tx1"/>
                </a:solidFill>
                <a:latin typeface="Times New Roman" charset="0"/>
              </a:rPr>
              <a:pPr eaLnBrk="1" hangingPunct="1"/>
              <a:t>20</a:t>
            </a:fld>
            <a:endParaRPr lang="en-US" sz="1200">
              <a:solidFill>
                <a:schemeClr val="tx1"/>
              </a:solidFill>
              <a:latin typeface="Times New Roman" charset="0"/>
            </a:endParaRPr>
          </a:p>
        </p:txBody>
      </p:sp>
    </p:spTree>
    <p:extLst>
      <p:ext uri="{BB962C8B-B14F-4D97-AF65-F5344CB8AC3E}">
        <p14:creationId xmlns:p14="http://schemas.microsoft.com/office/powerpoint/2010/main" val="330190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Marcador de imagen d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ES" dirty="0">
                <a:latin typeface="Calibri" charset="0"/>
                <a:ea typeface="MS PGothic" charset="0"/>
              </a:rPr>
              <a:t> </a:t>
            </a:r>
          </a:p>
          <a:p>
            <a:r>
              <a:rPr lang="es-ES" dirty="0" err="1">
                <a:latin typeface="Calibri" charset="0"/>
                <a:ea typeface="MS PGothic" charset="0"/>
              </a:rPr>
              <a:t>semfyc</a:t>
            </a:r>
            <a:r>
              <a:rPr lang="es-ES" dirty="0">
                <a:latin typeface="Calibri" charset="0"/>
                <a:ea typeface="MS PGothic" charset="0"/>
              </a:rPr>
              <a:t> </a:t>
            </a:r>
            <a:r>
              <a:rPr lang="es-ES" dirty="0" err="1">
                <a:latin typeface="Calibri" charset="0"/>
                <a:ea typeface="MS PGothic" charset="0"/>
              </a:rPr>
              <a:t>mod</a:t>
            </a:r>
            <a:r>
              <a:rPr lang="es-ES" dirty="0">
                <a:latin typeface="Calibri" charset="0"/>
                <a:ea typeface="MS PGothic" charset="0"/>
              </a:rPr>
              <a:t> 1</a:t>
            </a:r>
          </a:p>
          <a:p>
            <a:endParaRPr lang="es-ES" dirty="0">
              <a:latin typeface="Calibri" charset="0"/>
              <a:ea typeface="MS PGothic" charset="0"/>
            </a:endParaRPr>
          </a:p>
          <a:p>
            <a:r>
              <a:rPr lang="es-ES" dirty="0">
                <a:latin typeface="Calibri" charset="0"/>
                <a:ea typeface="MS PGothic" charset="0"/>
              </a:rPr>
              <a:t> </a:t>
            </a:r>
          </a:p>
          <a:p>
            <a:r>
              <a:rPr lang="es-ES" dirty="0">
                <a:latin typeface="Calibri" charset="0"/>
                <a:ea typeface="MS PGothic" charset="0"/>
              </a:rPr>
              <a:t> Las recientes Guías de insuficiencia cardiaca de la Sociedad Europea de Cardiología (ESC, 2016</a:t>
            </a:r>
            <a:r>
              <a:rPr lang="es-ES" dirty="0" smtClean="0">
                <a:latin typeface="Calibri" charset="0"/>
                <a:ea typeface="MS PGothic" charset="0"/>
              </a:rPr>
              <a:t>)   </a:t>
            </a:r>
            <a:r>
              <a:rPr lang="es-ES" dirty="0">
                <a:latin typeface="Calibri" charset="0"/>
                <a:ea typeface="MS PGothic" charset="0"/>
              </a:rPr>
              <a:t>han redefinido los criterios diagnósticos de IC</a:t>
            </a:r>
          </a:p>
          <a:p>
            <a:endParaRPr lang="es-ES" dirty="0">
              <a:latin typeface="Calibri" charset="0"/>
              <a:ea typeface="MS PGothic" charset="0"/>
            </a:endParaRPr>
          </a:p>
          <a:p>
            <a:r>
              <a:rPr lang="es-ES" dirty="0">
                <a:latin typeface="Calibri" charset="0"/>
                <a:ea typeface="MS PGothic" charset="0"/>
              </a:rPr>
              <a:t>Una de las novedades es la inclusión de la FEVI “limítrofe” o en rango medio para los pacientes con FEVI comprendida entre el 40 y 49% (IC-</a:t>
            </a:r>
            <a:r>
              <a:rPr lang="es-ES" dirty="0" err="1">
                <a:latin typeface="Calibri" charset="0"/>
                <a:ea typeface="MS PGothic" charset="0"/>
              </a:rPr>
              <a:t>Fem</a:t>
            </a:r>
            <a:r>
              <a:rPr lang="es-ES" dirty="0">
                <a:latin typeface="Calibri" charset="0"/>
                <a:ea typeface="MS PGothic" charset="0"/>
              </a:rPr>
              <a:t>)</a:t>
            </a:r>
          </a:p>
          <a:p>
            <a:r>
              <a:rPr lang="es-ES_tradnl" dirty="0">
                <a:latin typeface="Calibri" charset="0"/>
                <a:ea typeface="MS PGothic" charset="0"/>
              </a:rPr>
              <a:t> </a:t>
            </a:r>
            <a:endParaRPr lang="es-ES" dirty="0">
              <a:latin typeface="Calibri" charset="0"/>
              <a:ea typeface="MS PGothic" charset="0"/>
            </a:endParaRPr>
          </a:p>
          <a:p>
            <a:endParaRPr lang="es-ES" dirty="0">
              <a:latin typeface="Calibri" charset="0"/>
              <a:ea typeface="MS PGothic" charset="0"/>
            </a:endParaRPr>
          </a:p>
        </p:txBody>
      </p:sp>
      <p:sp>
        <p:nvSpPr>
          <p:cNvPr id="46083"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1B28474F-542D-BB42-8CE8-71F11B93E40A}" type="slidenum">
              <a:rPr lang="es-ES" sz="1200"/>
              <a:pPr eaLnBrk="1" hangingPunct="1"/>
              <a:t>25</a:t>
            </a:fld>
            <a:endParaRPr lang="es-ES" sz="1200"/>
          </a:p>
        </p:txBody>
      </p:sp>
    </p:spTree>
    <p:extLst>
      <p:ext uri="{BB962C8B-B14F-4D97-AF65-F5344CB8AC3E}">
        <p14:creationId xmlns:p14="http://schemas.microsoft.com/office/powerpoint/2010/main" val="18525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eaLnBrk="1" hangingPunct="1"/>
            <a:fld id="{88CC6D7D-6798-524E-A936-234246FF49CE}" type="slidenum">
              <a:rPr lang="es-ES" sz="1200">
                <a:solidFill>
                  <a:schemeClr val="tx1"/>
                </a:solidFill>
                <a:latin typeface="Times New Roman" charset="0"/>
              </a:rPr>
              <a:pPr eaLnBrk="1" hangingPunct="1"/>
              <a:t>27</a:t>
            </a:fld>
            <a:endParaRPr lang="es-ES" sz="1200">
              <a:solidFill>
                <a:schemeClr val="tx1"/>
              </a:solidFill>
              <a:latin typeface="Times New Roman" charset="0"/>
            </a:endParaRPr>
          </a:p>
        </p:txBody>
      </p:sp>
      <p:sp>
        <p:nvSpPr>
          <p:cNvPr id="93186" name="Rectangle 2"/>
          <p:cNvSpPr>
            <a:spLocks noGrp="1" noRot="1" noChangeAspect="1" noChangeArrowheads="1" noTextEdit="1"/>
          </p:cNvSpPr>
          <p:nvPr>
            <p:ph type="sldImg"/>
          </p:nvPr>
        </p:nvSpPr>
        <p:spPr>
          <a:xfrm>
            <a:off x="393700" y="692150"/>
            <a:ext cx="6070600" cy="3416300"/>
          </a:xfrm>
          <a:ln/>
        </p:spPr>
      </p:sp>
      <p:sp>
        <p:nvSpPr>
          <p:cNvPr id="93187" name="Rectangle 3"/>
          <p:cNvSpPr>
            <a:spLocks noGrp="1" noChangeArrowheads="1"/>
          </p:cNvSpPr>
          <p:nvPr>
            <p:ph type="body" idx="1"/>
          </p:nvPr>
        </p:nvSpPr>
        <p:spPr>
          <a:xfrm>
            <a:off x="914400" y="4346575"/>
            <a:ext cx="5029200" cy="3600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s-ES_tradnl">
              <a:latin typeface="Times New Roman" charset="0"/>
            </a:endParaRPr>
          </a:p>
        </p:txBody>
      </p:sp>
    </p:spTree>
    <p:extLst>
      <p:ext uri="{BB962C8B-B14F-4D97-AF65-F5344CB8AC3E}">
        <p14:creationId xmlns:p14="http://schemas.microsoft.com/office/powerpoint/2010/main" val="291336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eaLnBrk="1" hangingPunct="1"/>
            <a:fld id="{86C423E6-F632-3940-BD46-D1669AF75195}" type="slidenum">
              <a:rPr lang="es-ES" sz="1200">
                <a:solidFill>
                  <a:schemeClr val="tx1"/>
                </a:solidFill>
                <a:latin typeface="Times New Roman" charset="0"/>
              </a:rPr>
              <a:pPr eaLnBrk="1" hangingPunct="1"/>
              <a:t>28</a:t>
            </a:fld>
            <a:endParaRPr lang="es-ES" sz="1200">
              <a:solidFill>
                <a:schemeClr val="tx1"/>
              </a:solidFill>
              <a:latin typeface="Times New Roman" charset="0"/>
            </a:endParaRPr>
          </a:p>
        </p:txBody>
      </p:sp>
      <p:sp>
        <p:nvSpPr>
          <p:cNvPr id="99330" name="Rectangle 2"/>
          <p:cNvSpPr>
            <a:spLocks noGrp="1" noRot="1" noChangeAspect="1" noChangeArrowheads="1" noTextEdit="1"/>
          </p:cNvSpPr>
          <p:nvPr>
            <p:ph type="sldImg"/>
          </p:nvPr>
        </p:nvSpPr>
        <p:spPr>
          <a:xfrm>
            <a:off x="381000" y="685800"/>
            <a:ext cx="6096000" cy="3429000"/>
          </a:xfrm>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lgn="just" eaLnBrk="1" hangingPunct="1">
              <a:spcBef>
                <a:spcPct val="0"/>
              </a:spcBef>
            </a:pPr>
            <a:r>
              <a:rPr lang="es-ES_tradnl" sz="2400">
                <a:latin typeface="Times" charset="0"/>
              </a:rPr>
              <a:t> </a:t>
            </a:r>
          </a:p>
        </p:txBody>
      </p:sp>
    </p:spTree>
    <p:extLst>
      <p:ext uri="{BB962C8B-B14F-4D97-AF65-F5344CB8AC3E}">
        <p14:creationId xmlns:p14="http://schemas.microsoft.com/office/powerpoint/2010/main" val="282838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NYHA </a:t>
            </a:r>
            <a:endParaRPr lang="es-ES" dirty="0"/>
          </a:p>
        </p:txBody>
      </p:sp>
      <p:sp>
        <p:nvSpPr>
          <p:cNvPr id="4" name="Marcador de número de diapositiva 3"/>
          <p:cNvSpPr>
            <a:spLocks noGrp="1"/>
          </p:cNvSpPr>
          <p:nvPr>
            <p:ph type="sldNum" sz="quarter" idx="10"/>
          </p:nvPr>
        </p:nvSpPr>
        <p:spPr/>
        <p:txBody>
          <a:bodyPr/>
          <a:lstStyle/>
          <a:p>
            <a:fld id="{D795573F-DC15-ED40-BA0A-2AE6477DC731}" type="slidenum">
              <a:rPr lang="es-ES" smtClean="0"/>
              <a:pPr/>
              <a:t>29</a:t>
            </a:fld>
            <a:endParaRPr lang="es-ES"/>
          </a:p>
        </p:txBody>
      </p:sp>
    </p:spTree>
    <p:extLst>
      <p:ext uri="{BB962C8B-B14F-4D97-AF65-F5344CB8AC3E}">
        <p14:creationId xmlns:p14="http://schemas.microsoft.com/office/powerpoint/2010/main" val="1265006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1"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_tradnl" smtClean="0"/>
              <a:t>Clic para editar título</a:t>
            </a:r>
            <a:endParaRPr lang="es-ES" dirty="0"/>
          </a:p>
        </p:txBody>
      </p:sp>
      <p:sp>
        <p:nvSpPr>
          <p:cNvPr id="3" name="2 Subtítulo"/>
          <p:cNvSpPr>
            <a:spLocks noGrp="1"/>
          </p:cNvSpPr>
          <p:nvPr>
            <p:ph type="subTitle" idx="1"/>
          </p:nvPr>
        </p:nvSpPr>
        <p:spPr>
          <a:xfrm>
            <a:off x="895352"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dirty="0"/>
          </a:p>
        </p:txBody>
      </p:sp>
      <p:cxnSp>
        <p:nvCxnSpPr>
          <p:cNvPr id="12" name="11 Conector recto"/>
          <p:cNvCxnSpPr/>
          <p:nvPr userDrawn="1"/>
        </p:nvCxnSpPr>
        <p:spPr>
          <a:xfrm rot="5400000">
            <a:off x="298684" y="4417952"/>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6"/>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4" name="Imagen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5803200" cy="935086"/>
          </a:xfrm>
          <a:prstGeom prst="rect">
            <a:avLst/>
          </a:prstGeom>
        </p:spPr>
      </p:pic>
    </p:spTree>
    <p:extLst>
      <p:ext uri="{BB962C8B-B14F-4D97-AF65-F5344CB8AC3E}">
        <p14:creationId xmlns:p14="http://schemas.microsoft.com/office/powerpoint/2010/main" val="29481102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3" y="6226568"/>
            <a:ext cx="1765028" cy="514800"/>
          </a:xfrm>
          <a:prstGeom prst="rect">
            <a:avLst/>
          </a:prstGeom>
        </p:spPr>
      </p:pic>
      <p:pic>
        <p:nvPicPr>
          <p:cNvPr id="12" name="Imagen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4" y="6447600"/>
            <a:ext cx="2972697" cy="2916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ext uri="{D42A27DB-BD31-4B8C-83A1-F6EECF244321}">
                <p14:modId xmlns:p14="http://schemas.microsoft.com/office/powerpoint/2010/main" val="3904415832"/>
              </p:ext>
            </p:extLst>
          </p:nvPr>
        </p:nvGraphicFramePr>
        <p:xfrm>
          <a:off x="1775525"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spTree>
    <p:extLst>
      <p:ext uri="{BB962C8B-B14F-4D97-AF65-F5344CB8AC3E}">
        <p14:creationId xmlns:p14="http://schemas.microsoft.com/office/powerpoint/2010/main" val="391479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extLst>
      <p:ext uri="{BB962C8B-B14F-4D97-AF65-F5344CB8AC3E}">
        <p14:creationId xmlns:p14="http://schemas.microsoft.com/office/powerpoint/2010/main" val="3285652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Tree>
    <p:extLst>
      <p:ext uri="{BB962C8B-B14F-4D97-AF65-F5344CB8AC3E}">
        <p14:creationId xmlns:p14="http://schemas.microsoft.com/office/powerpoint/2010/main" val="260136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03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914400" y="152400"/>
            <a:ext cx="10363200" cy="1143000"/>
          </a:xfrm>
        </p:spPr>
        <p:txBody>
          <a:bodyPr/>
          <a:lstStyle/>
          <a:p>
            <a:r>
              <a:rPr lang="es-ES_tradnl" smtClean="0"/>
              <a:t>Clic para editar título</a:t>
            </a:r>
            <a:endParaRPr lang="es-ES"/>
          </a:p>
        </p:txBody>
      </p:sp>
      <p:sp>
        <p:nvSpPr>
          <p:cNvPr id="3" name="Marcador de texto 2"/>
          <p:cNvSpPr>
            <a:spLocks noGrp="1"/>
          </p:cNvSpPr>
          <p:nvPr>
            <p:ph type="body" sz="half" idx="1"/>
          </p:nvPr>
        </p:nvSpPr>
        <p:spPr>
          <a:xfrm>
            <a:off x="914400" y="1981200"/>
            <a:ext cx="5080000" cy="41148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quarter" idx="2"/>
          </p:nvPr>
        </p:nvSpPr>
        <p:spPr>
          <a:xfrm>
            <a:off x="6197600" y="1981200"/>
            <a:ext cx="5080000" cy="19812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contenido 4"/>
          <p:cNvSpPr>
            <a:spLocks noGrp="1"/>
          </p:cNvSpPr>
          <p:nvPr>
            <p:ph sz="quarter" idx="3"/>
          </p:nvPr>
        </p:nvSpPr>
        <p:spPr>
          <a:xfrm>
            <a:off x="6197600" y="4114800"/>
            <a:ext cx="5080000" cy="19812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13542568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3" y="6226568"/>
            <a:ext cx="1765028" cy="514800"/>
          </a:xfrm>
          <a:prstGeom prst="rect">
            <a:avLst/>
          </a:prstGeom>
        </p:spPr>
      </p:pic>
      <p:pic>
        <p:nvPicPr>
          <p:cNvPr id="4" name="Imagen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4" y="6447600"/>
            <a:ext cx="2972697" cy="291600"/>
          </a:xfrm>
          <a:prstGeom prst="rect">
            <a:avLst/>
          </a:prstGeom>
        </p:spPr>
      </p:pic>
      <p:pic>
        <p:nvPicPr>
          <p:cNvPr id="8"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7"/>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3" y="6226568"/>
            <a:ext cx="1765028" cy="514800"/>
          </a:xfrm>
          <a:prstGeom prst="rect">
            <a:avLst/>
          </a:prstGeom>
        </p:spPr>
      </p:pic>
      <p:pic>
        <p:nvPicPr>
          <p:cNvPr id="16" name="Imagen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4" y="6447600"/>
            <a:ext cx="2972697" cy="2916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3" y="6226568"/>
            <a:ext cx="1765028" cy="514800"/>
          </a:xfrm>
          <a:prstGeom prst="rect">
            <a:avLst/>
          </a:prstGeom>
        </p:spPr>
      </p:pic>
      <p:pic>
        <p:nvPicPr>
          <p:cNvPr id="11" name="Imagen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4" y="6447600"/>
            <a:ext cx="2972697" cy="291600"/>
          </a:xfrm>
          <a:prstGeom prst="rect">
            <a:avLst/>
          </a:prstGeom>
        </p:spPr>
      </p:pic>
      <p:pic>
        <p:nvPicPr>
          <p:cNvPr id="9"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7"/>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17" name="2 Marcador de texto"/>
          <p:cNvSpPr>
            <a:spLocks noGrp="1"/>
          </p:cNvSpPr>
          <p:nvPr>
            <p:ph type="body" idx="10"/>
          </p:nvPr>
        </p:nvSpPr>
        <p:spPr>
          <a:xfrm>
            <a:off x="6192012" y="908728"/>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18" name="2 Marcador de contenido"/>
          <p:cNvSpPr>
            <a:spLocks noGrp="1"/>
          </p:cNvSpPr>
          <p:nvPr>
            <p:ph idx="11"/>
          </p:nvPr>
        </p:nvSpPr>
        <p:spPr>
          <a:xfrm>
            <a:off x="-43" y="1886849"/>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9"/>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3"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4" y="6447600"/>
            <a:ext cx="2972697" cy="291600"/>
          </a:xfrm>
          <a:prstGeom prst="rect">
            <a:avLst/>
          </a:prstGeom>
        </p:spPr>
      </p:pic>
      <p:pic>
        <p:nvPicPr>
          <p:cNvPr id="11"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3" y="6226568"/>
            <a:ext cx="1765028" cy="514800"/>
          </a:xfrm>
          <a:prstGeom prst="rect">
            <a:avLst/>
          </a:prstGeom>
        </p:spPr>
      </p:pic>
      <p:pic>
        <p:nvPicPr>
          <p:cNvPr id="9" name="Imagen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4" y="6447600"/>
            <a:ext cx="2972697" cy="291600"/>
          </a:xfrm>
          <a:prstGeom prst="rect">
            <a:avLst/>
          </a:prstGeom>
        </p:spPr>
      </p:pic>
      <p:pic>
        <p:nvPicPr>
          <p:cNvPr id="7"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3" y="6226568"/>
            <a:ext cx="1765028" cy="514800"/>
          </a:xfrm>
          <a:prstGeom prst="rect">
            <a:avLst/>
          </a:prstGeom>
        </p:spPr>
      </p:pic>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4" y="6447600"/>
            <a:ext cx="2972697" cy="291600"/>
          </a:xfrm>
          <a:prstGeom prst="rect">
            <a:avLst/>
          </a:prstGeom>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1"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16" name="2 Marcador de contenido"/>
          <p:cNvSpPr>
            <a:spLocks noGrp="1"/>
          </p:cNvSpPr>
          <p:nvPr>
            <p:ph idx="11"/>
          </p:nvPr>
        </p:nvSpPr>
        <p:spPr>
          <a:xfrm>
            <a:off x="5"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17" name="2 Marcador de contenido"/>
          <p:cNvSpPr>
            <a:spLocks noGrp="1"/>
          </p:cNvSpPr>
          <p:nvPr>
            <p:ph idx="1"/>
          </p:nvPr>
        </p:nvSpPr>
        <p:spPr>
          <a:xfrm>
            <a:off x="4695148"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3" name="Título 2"/>
          <p:cNvSpPr>
            <a:spLocks noGrp="1"/>
          </p:cNvSpPr>
          <p:nvPr>
            <p:ph type="title" hasCustomPrompt="1"/>
          </p:nvPr>
        </p:nvSpPr>
        <p:spPr>
          <a:xfrm>
            <a:off x="609605"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3"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4"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5"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18" name="2 Marcador de contenido"/>
          <p:cNvSpPr>
            <a:spLocks noGrp="1"/>
          </p:cNvSpPr>
          <p:nvPr>
            <p:ph idx="11"/>
          </p:nvPr>
        </p:nvSpPr>
        <p:spPr>
          <a:xfrm>
            <a:off x="1"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3"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4"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23/06/2017</a:t>
            </a:fld>
            <a:endParaRPr lang="es-ES"/>
          </a:p>
        </p:txBody>
      </p:sp>
      <p:sp>
        <p:nvSpPr>
          <p:cNvPr id="5" name="4 Marcador de pie de página"/>
          <p:cNvSpPr>
            <a:spLocks noGrp="1"/>
          </p:cNvSpPr>
          <p:nvPr>
            <p:ph type="ftr" sz="quarter" idx="3"/>
          </p:nvPr>
        </p:nvSpPr>
        <p:spPr>
          <a:xfrm>
            <a:off x="4165600" y="635635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1" r:id="rId11"/>
    <p:sldLayoutId id="2147483662" r:id="rId12"/>
    <p:sldLayoutId id="2147483664" r:id="rId13"/>
    <p:sldLayoutId id="214748366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Documento_de_Microsoft_Word_97-20032.doc"/><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Documento_de_Microsoft_Word_97-20031.doc"/><Relationship Id="rId4" Type="http://schemas.openxmlformats.org/officeDocument/2006/relationships/oleObject" Target="../embeddings/oleObject1.bin"/><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video" Target="file:///C:\Users\JOSE%20M%20LOBOS\Desktop\CLIPS%20NUEVOS%20MAGF\selecci&#243;n\18%20A4C%20Hipertrofia.avi" TargetMode="External"/><Relationship Id="rId7" Type="http://schemas.openxmlformats.org/officeDocument/2006/relationships/image" Target="../media/image25.gif"/><Relationship Id="rId2" Type="http://schemas.microsoft.com/office/2007/relationships/media" Target="file:///C:\Users\JOSE%20M%20LOBOS\Desktop\CLIPS%20NUEVOS%20MAGF\selecci&#243;n\18%20A4C%20Hipertrofia.avi" TargetMode="Externa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849632" y="3655284"/>
            <a:ext cx="10534651" cy="1573916"/>
          </a:xfrm>
        </p:spPr>
        <p:txBody>
          <a:bodyPr/>
          <a:lstStyle/>
          <a:p>
            <a:r>
              <a:rPr lang="es-ES" dirty="0" smtClean="0">
                <a:solidFill>
                  <a:srgbClr val="C00000"/>
                </a:solidFill>
                <a:latin typeface="+mj-lt"/>
              </a:rPr>
              <a:t>Mujer </a:t>
            </a:r>
            <a:r>
              <a:rPr lang="es-ES" dirty="0">
                <a:solidFill>
                  <a:srgbClr val="C00000"/>
                </a:solidFill>
                <a:latin typeface="+mj-lt"/>
              </a:rPr>
              <a:t>mayor con disnea </a:t>
            </a:r>
            <a:r>
              <a:rPr lang="es-ES" dirty="0" smtClean="0">
                <a:solidFill>
                  <a:srgbClr val="C00000"/>
                </a:solidFill>
                <a:latin typeface="+mj-lt"/>
              </a:rPr>
              <a:t>progresiva, </a:t>
            </a:r>
            <a:br>
              <a:rPr lang="es-ES" dirty="0" smtClean="0">
                <a:solidFill>
                  <a:srgbClr val="C00000"/>
                </a:solidFill>
                <a:latin typeface="+mj-lt"/>
              </a:rPr>
            </a:br>
            <a:r>
              <a:rPr lang="es-ES" dirty="0" smtClean="0">
                <a:solidFill>
                  <a:srgbClr val="C00000"/>
                </a:solidFill>
                <a:latin typeface="+mj-lt"/>
              </a:rPr>
              <a:t>¿le falla el corazón?</a:t>
            </a:r>
            <a:endParaRPr lang="es-ES" sz="4800" dirty="0">
              <a:solidFill>
                <a:srgbClr val="C00000"/>
              </a:solidFill>
              <a:latin typeface="+mj-lt"/>
            </a:endParaRPr>
          </a:p>
        </p:txBody>
      </p:sp>
      <p:sp>
        <p:nvSpPr>
          <p:cNvPr id="5" name="Subtítulo 4"/>
          <p:cNvSpPr>
            <a:spLocks noGrp="1"/>
          </p:cNvSpPr>
          <p:nvPr>
            <p:ph type="subTitle" idx="1"/>
          </p:nvPr>
        </p:nvSpPr>
        <p:spPr>
          <a:xfrm>
            <a:off x="895351" y="5229199"/>
            <a:ext cx="10553701" cy="792559"/>
          </a:xfrm>
        </p:spPr>
        <p:txBody>
          <a:bodyPr anchor="ctr" anchorCtr="0">
            <a:noAutofit/>
          </a:bodyPr>
          <a:lstStyle/>
          <a:p>
            <a:r>
              <a:rPr lang="es-ES" sz="2400" dirty="0" smtClean="0"/>
              <a:t>José Mª Lobos Bejarano. Centro de Salud </a:t>
            </a:r>
            <a:r>
              <a:rPr lang="es-ES" sz="2400" dirty="0" smtClean="0"/>
              <a:t>Jazmín. Madrid</a:t>
            </a:r>
            <a:endParaRPr lang="es-ES" sz="2400" dirty="0"/>
          </a:p>
        </p:txBody>
      </p:sp>
      <p:pic>
        <p:nvPicPr>
          <p:cNvPr id="6" name="Marcador de contenido 2" descr="Heart-and-lungs.jpg"/>
          <p:cNvPicPr>
            <a:picLocks noChangeAspect="1"/>
          </p:cNvPicPr>
          <p:nvPr/>
        </p:nvPicPr>
        <p:blipFill rotWithShape="1">
          <a:blip r:embed="rId2" cstate="print">
            <a:extLst>
              <a:ext uri="{28A0092B-C50C-407E-A947-70E740481C1C}">
                <a14:useLocalDpi xmlns:a14="http://schemas.microsoft.com/office/drawing/2010/main" val="0"/>
              </a:ext>
            </a:extLst>
          </a:blip>
          <a:srcRect l="2416" r="910"/>
          <a:stretch/>
        </p:blipFill>
        <p:spPr>
          <a:xfrm>
            <a:off x="7176120" y="1268760"/>
            <a:ext cx="2880320" cy="2520751"/>
          </a:xfrm>
          <a:prstGeom prst="rect">
            <a:avLst/>
          </a:prstGeom>
          <a:solidFill>
            <a:srgbClr val="FFFFFF">
              <a:alpha val="50196"/>
            </a:srgbClr>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Síntomas y Signos de insuficiencia cardiaca</a:t>
            </a:r>
            <a:endParaRPr lang="es-ES" dirty="0"/>
          </a:p>
        </p:txBody>
      </p:sp>
      <p:sp>
        <p:nvSpPr>
          <p:cNvPr id="3" name="Marcador de contenido 2"/>
          <p:cNvSpPr>
            <a:spLocks noGrp="1"/>
          </p:cNvSpPr>
          <p:nvPr>
            <p:ph idx="1"/>
          </p:nvPr>
        </p:nvSpPr>
        <p:spPr/>
        <p:txBody>
          <a:bodyPr>
            <a:normAutofit fontScale="77500" lnSpcReduction="20000"/>
          </a:bodyPr>
          <a:lstStyle/>
          <a:p>
            <a:r>
              <a:rPr lang="es-ES" sz="2600" dirty="0" smtClean="0">
                <a:solidFill>
                  <a:srgbClr val="C00000"/>
                </a:solidFill>
              </a:rPr>
              <a:t>Síntomas:</a:t>
            </a:r>
          </a:p>
          <a:p>
            <a:pPr lvl="1"/>
            <a:r>
              <a:rPr lang="es-ES" dirty="0" smtClean="0"/>
              <a:t>Típicos.</a:t>
            </a:r>
            <a:endParaRPr lang="es-ES" dirty="0"/>
          </a:p>
          <a:p>
            <a:pPr lvl="1"/>
            <a:r>
              <a:rPr lang="es-ES" dirty="0" smtClean="0"/>
              <a:t>Disnea.</a:t>
            </a:r>
            <a:endParaRPr lang="es-ES" dirty="0"/>
          </a:p>
          <a:p>
            <a:pPr lvl="1"/>
            <a:r>
              <a:rPr lang="es-ES" dirty="0" err="1" smtClean="0"/>
              <a:t>Ortopnea</a:t>
            </a:r>
            <a:r>
              <a:rPr lang="es-ES" dirty="0" smtClean="0"/>
              <a:t>.</a:t>
            </a:r>
            <a:endParaRPr lang="es-ES" dirty="0"/>
          </a:p>
          <a:p>
            <a:pPr lvl="1"/>
            <a:r>
              <a:rPr lang="es-ES" dirty="0"/>
              <a:t>Disnea paroxística </a:t>
            </a:r>
            <a:r>
              <a:rPr lang="es-ES" dirty="0" smtClean="0"/>
              <a:t>nocturna.</a:t>
            </a:r>
            <a:endParaRPr lang="es-ES" dirty="0"/>
          </a:p>
          <a:p>
            <a:pPr lvl="1"/>
            <a:r>
              <a:rPr lang="es-ES" dirty="0"/>
              <a:t>Tolerancia al ejercicio </a:t>
            </a:r>
            <a:r>
              <a:rPr lang="es-ES" dirty="0" smtClean="0"/>
              <a:t>reducida.</a:t>
            </a:r>
            <a:endParaRPr lang="es-ES" dirty="0"/>
          </a:p>
          <a:p>
            <a:pPr lvl="1"/>
            <a:r>
              <a:rPr lang="es-ES" dirty="0"/>
              <a:t>Fatiga, cansancio, aumento del tiempo de </a:t>
            </a:r>
            <a:r>
              <a:rPr lang="es-ES" dirty="0" smtClean="0"/>
              <a:t>recuperación.</a:t>
            </a:r>
            <a:endParaRPr lang="es-ES" dirty="0"/>
          </a:p>
          <a:p>
            <a:pPr lvl="1"/>
            <a:r>
              <a:rPr lang="es-ES" dirty="0"/>
              <a:t>Edemas </a:t>
            </a:r>
            <a:r>
              <a:rPr lang="es-ES" dirty="0" smtClean="0"/>
              <a:t>MMII.</a:t>
            </a:r>
            <a:endParaRPr lang="es-ES" dirty="0"/>
          </a:p>
          <a:p>
            <a:r>
              <a:rPr lang="es-ES" sz="2600" dirty="0" smtClean="0">
                <a:solidFill>
                  <a:srgbClr val="C00000"/>
                </a:solidFill>
              </a:rPr>
              <a:t>Signos:</a:t>
            </a:r>
          </a:p>
          <a:p>
            <a:pPr lvl="1"/>
            <a:r>
              <a:rPr lang="es-ES" dirty="0"/>
              <a:t>Más </a:t>
            </a:r>
            <a:r>
              <a:rPr lang="es-ES" dirty="0" smtClean="0"/>
              <a:t>específicos.</a:t>
            </a:r>
            <a:endParaRPr lang="es-ES" dirty="0"/>
          </a:p>
          <a:p>
            <a:pPr lvl="1"/>
            <a:r>
              <a:rPr lang="es-ES" dirty="0"/>
              <a:t>Elevación de la </a:t>
            </a:r>
            <a:r>
              <a:rPr lang="es-ES" dirty="0" smtClean="0"/>
              <a:t>PVY.</a:t>
            </a:r>
            <a:endParaRPr lang="es-ES" dirty="0"/>
          </a:p>
          <a:p>
            <a:pPr lvl="1"/>
            <a:r>
              <a:rPr lang="es-ES" dirty="0"/>
              <a:t>Reflujo </a:t>
            </a:r>
            <a:r>
              <a:rPr lang="es-ES" dirty="0" err="1" smtClean="0"/>
              <a:t>hepatoyugular</a:t>
            </a:r>
            <a:r>
              <a:rPr lang="es-ES" dirty="0" smtClean="0"/>
              <a:t>.</a:t>
            </a:r>
            <a:endParaRPr lang="es-ES" dirty="0"/>
          </a:p>
          <a:p>
            <a:pPr lvl="1"/>
            <a:r>
              <a:rPr lang="es-ES" dirty="0"/>
              <a:t>Tercer ruido (ritmo de galope</a:t>
            </a:r>
            <a:r>
              <a:rPr lang="es-ES" dirty="0" smtClean="0"/>
              <a:t>).</a:t>
            </a:r>
            <a:endParaRPr lang="es-ES" dirty="0"/>
          </a:p>
          <a:p>
            <a:pPr lvl="1"/>
            <a:r>
              <a:rPr lang="es-ES" dirty="0"/>
              <a:t>Desplazamiento del latido </a:t>
            </a:r>
            <a:r>
              <a:rPr lang="es-ES" dirty="0" smtClean="0"/>
              <a:t>apical.</a:t>
            </a:r>
            <a:endParaRPr lang="es-ES" dirty="0"/>
          </a:p>
          <a:p>
            <a:pPr lvl="1"/>
            <a:r>
              <a:rPr lang="es-ES" dirty="0" smtClean="0"/>
              <a:t>Soplo.</a:t>
            </a:r>
            <a:endParaRPr lang="es-ES" dirty="0"/>
          </a:p>
          <a:p>
            <a:endParaRPr lang="es-ES" dirty="0"/>
          </a:p>
          <a:p>
            <a:endParaRPr lang="es-ES" dirty="0"/>
          </a:p>
          <a:p>
            <a:endParaRPr lang="es-ES" dirty="0"/>
          </a:p>
        </p:txBody>
      </p:sp>
      <p:sp>
        <p:nvSpPr>
          <p:cNvPr id="4" name="Marcador de texto 3"/>
          <p:cNvSpPr>
            <a:spLocks noGrp="1"/>
          </p:cNvSpPr>
          <p:nvPr>
            <p:ph type="body" sz="quarter" idx="10"/>
          </p:nvPr>
        </p:nvSpPr>
        <p:spPr/>
        <p:txBody>
          <a:bodyPr>
            <a:normAutofit/>
          </a:bodyPr>
          <a:lstStyle/>
          <a:p>
            <a:r>
              <a:rPr lang="en-US" sz="1200" dirty="0"/>
              <a:t>2016 ESC Guidelines for the diagnosis and treatment of acute and chronic heart failure. Eur J Heart Fail. 2016;18(8):891-975</a:t>
            </a:r>
          </a:p>
          <a:p>
            <a:endParaRPr lang="es-ES" dirty="0"/>
          </a:p>
        </p:txBody>
      </p:sp>
      <p:sp>
        <p:nvSpPr>
          <p:cNvPr id="7" name="Elipse 6"/>
          <p:cNvSpPr/>
          <p:nvPr/>
        </p:nvSpPr>
        <p:spPr>
          <a:xfrm>
            <a:off x="6825192" y="1340768"/>
            <a:ext cx="1359040" cy="1359040"/>
          </a:xfrm>
          <a:prstGeom prst="ellipse">
            <a:avLst/>
          </a:prstGeom>
          <a:blipFill rotWithShape="1">
            <a:blip r:embed="rId2"/>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Elipse 7"/>
          <p:cNvSpPr/>
          <p:nvPr/>
        </p:nvSpPr>
        <p:spPr>
          <a:xfrm>
            <a:off x="6825192" y="3595914"/>
            <a:ext cx="1359040" cy="1359040"/>
          </a:xfrm>
          <a:prstGeom prst="ellipse">
            <a:avLst/>
          </a:prstGeom>
          <a:blipFill rotWithShape="1">
            <a:blip r:embed="rId3"/>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86279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sz="quarter" idx="13"/>
          </p:nvPr>
        </p:nvSpPr>
        <p:spPr/>
        <p:txBody>
          <a:bodyPr>
            <a:normAutofit lnSpcReduction="10000"/>
          </a:bodyPr>
          <a:lstStyle/>
          <a:p>
            <a:endParaRPr lang="es-ES"/>
          </a:p>
        </p:txBody>
      </p:sp>
      <p:sp>
        <p:nvSpPr>
          <p:cNvPr id="2" name="Título 1"/>
          <p:cNvSpPr>
            <a:spLocks noGrp="1"/>
          </p:cNvSpPr>
          <p:nvPr>
            <p:ph type="title"/>
          </p:nvPr>
        </p:nvSpPr>
        <p:spPr/>
        <p:txBody>
          <a:bodyPr/>
          <a:lstStyle/>
          <a:p>
            <a:r>
              <a:rPr lang="es-ES" dirty="0" smtClean="0"/>
              <a:t>Algoritmo diagnóstico actual (</a:t>
            </a:r>
            <a:r>
              <a:rPr lang="es-ES" dirty="0" smtClean="0">
                <a:solidFill>
                  <a:srgbClr val="004586"/>
                </a:solidFill>
              </a:rPr>
              <a:t>ESC </a:t>
            </a:r>
            <a:r>
              <a:rPr lang="es-ES" dirty="0" err="1" smtClean="0">
                <a:solidFill>
                  <a:srgbClr val="004586"/>
                </a:solidFill>
              </a:rPr>
              <a:t>Guidelines</a:t>
            </a:r>
            <a:r>
              <a:rPr lang="es-ES" dirty="0" smtClean="0">
                <a:solidFill>
                  <a:srgbClr val="004586"/>
                </a:solidFill>
              </a:rPr>
              <a:t>, </a:t>
            </a:r>
            <a:r>
              <a:rPr lang="es-ES" dirty="0" smtClean="0"/>
              <a:t>2016)</a:t>
            </a:r>
            <a:endParaRPr lang="es-ES" dirty="0"/>
          </a:p>
        </p:txBody>
      </p:sp>
      <p:pic>
        <p:nvPicPr>
          <p:cNvPr id="5" name="Marcador de contenido 4"/>
          <p:cNvPicPr>
            <a:picLocks noGrp="1" noChangeAspect="1"/>
          </p:cNvPicPr>
          <p:nvPr>
            <p:ph idx="4294967295"/>
          </p:nvPr>
        </p:nvPicPr>
        <p:blipFill rotWithShape="1">
          <a:blip r:embed="rId2"/>
          <a:srcRect l="-44586" r="-44586" b="8111"/>
          <a:stretch/>
        </p:blipFill>
        <p:spPr>
          <a:xfrm>
            <a:off x="-1896888" y="796436"/>
            <a:ext cx="15049500" cy="5365750"/>
          </a:xfrm>
          <a:prstGeom prst="rect">
            <a:avLst/>
          </a:prstGeom>
          <a:noFill/>
          <a:ln>
            <a:noFill/>
          </a:ln>
        </p:spPr>
      </p:pic>
    </p:spTree>
    <p:extLst>
      <p:ext uri="{BB962C8B-B14F-4D97-AF65-F5344CB8AC3E}">
        <p14:creationId xmlns:p14="http://schemas.microsoft.com/office/powerpoint/2010/main" val="1247545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pPr marL="1285875" indent="-742950"/>
            <a:r>
              <a:rPr lang="es-ES" dirty="0"/>
              <a:t>Iniciar tratamiento con furosemida oral y reevaluar en 48 </a:t>
            </a:r>
            <a:r>
              <a:rPr lang="es-ES" dirty="0" smtClean="0"/>
              <a:t>horas.</a:t>
            </a:r>
            <a:endParaRPr lang="es-ES" dirty="0"/>
          </a:p>
          <a:p>
            <a:pPr marL="1285875" indent="-742950"/>
            <a:r>
              <a:rPr lang="es-ES" dirty="0" err="1"/>
              <a:t>Captopril</a:t>
            </a:r>
            <a:r>
              <a:rPr lang="es-ES" dirty="0"/>
              <a:t> </a:t>
            </a:r>
            <a:r>
              <a:rPr lang="es-ES" dirty="0" smtClean="0"/>
              <a:t>sublingual + oxigenoterapia.</a:t>
            </a:r>
            <a:endParaRPr lang="es-ES" dirty="0"/>
          </a:p>
          <a:p>
            <a:pPr marL="1285875" indent="-742950"/>
            <a:r>
              <a:rPr lang="es-ES" dirty="0"/>
              <a:t>Remitir al cardiólogo </a:t>
            </a:r>
            <a:r>
              <a:rPr lang="es-ES" dirty="0" smtClean="0"/>
              <a:t>preferente.</a:t>
            </a:r>
            <a:endParaRPr lang="es-ES" dirty="0"/>
          </a:p>
          <a:p>
            <a:pPr marL="1285875" indent="-742950"/>
            <a:r>
              <a:rPr lang="es-ES" dirty="0"/>
              <a:t>Furosemida </a:t>
            </a:r>
            <a:r>
              <a:rPr lang="es-ES" dirty="0" smtClean="0"/>
              <a:t>IV + </a:t>
            </a:r>
            <a:r>
              <a:rPr lang="es-ES" dirty="0"/>
              <a:t>o</a:t>
            </a:r>
            <a:r>
              <a:rPr lang="es-ES" dirty="0" smtClean="0"/>
              <a:t>xigenoterapia </a:t>
            </a:r>
            <a:r>
              <a:rPr lang="es-ES" dirty="0"/>
              <a:t>y traslado urgente al h</a:t>
            </a:r>
            <a:r>
              <a:rPr lang="es-ES" dirty="0" smtClean="0"/>
              <a:t>ospital.</a:t>
            </a:r>
            <a:endParaRPr lang="es-ES" dirty="0"/>
          </a:p>
        </p:txBody>
      </p:sp>
      <p:sp>
        <p:nvSpPr>
          <p:cNvPr id="7" name="Marcador de texto 6"/>
          <p:cNvSpPr>
            <a:spLocks noGrp="1"/>
          </p:cNvSpPr>
          <p:nvPr>
            <p:ph type="body" idx="10"/>
          </p:nvPr>
        </p:nvSpPr>
        <p:spPr/>
        <p:txBody>
          <a:bodyPr/>
          <a:lstStyle/>
          <a:p>
            <a:r>
              <a:rPr lang="es-ES" dirty="0">
                <a:solidFill>
                  <a:srgbClr val="C00000"/>
                </a:solidFill>
              </a:rPr>
              <a:t>¿Cuál es la actitud más correcta en este </a:t>
            </a:r>
            <a:r>
              <a:rPr lang="es-ES" dirty="0" smtClean="0">
                <a:solidFill>
                  <a:srgbClr val="C00000"/>
                </a:solidFill>
              </a:rPr>
              <a:t>momento ante la situación clínica de Luisa?</a:t>
            </a:r>
            <a:endParaRPr lang="es-ES" dirty="0"/>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2</a:t>
            </a:r>
            <a:endParaRPr lang="es-ES" dirty="0"/>
          </a:p>
        </p:txBody>
      </p:sp>
    </p:spTree>
    <p:extLst>
      <p:ext uri="{BB962C8B-B14F-4D97-AF65-F5344CB8AC3E}">
        <p14:creationId xmlns:p14="http://schemas.microsoft.com/office/powerpoint/2010/main" val="2163377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lnSpcReduction="10000"/>
          </a:bodyPr>
          <a:lstStyle/>
          <a:p>
            <a:endParaRPr lang="es-ES"/>
          </a:p>
        </p:txBody>
      </p:sp>
      <p:sp>
        <p:nvSpPr>
          <p:cNvPr id="5" name="Rectangle 7"/>
          <p:cNvSpPr>
            <a:spLocks noGrp="1" noChangeArrowheads="1"/>
          </p:cNvSpPr>
          <p:nvPr>
            <p:ph type="title"/>
          </p:nvPr>
        </p:nvSpPr>
        <p:spPr>
          <a:noFill/>
        </p:spPr>
        <p:txBody>
          <a:bodyPr/>
          <a:lstStyle/>
          <a:p>
            <a:pPr defTabSz="762000"/>
            <a:r>
              <a:rPr lang="es-ES" dirty="0"/>
              <a:t>Ingreso </a:t>
            </a:r>
            <a:r>
              <a:rPr lang="es-ES" dirty="0" smtClean="0"/>
              <a:t>hospitalario: </a:t>
            </a:r>
            <a:r>
              <a:rPr lang="es-ES" dirty="0" err="1" smtClean="0">
                <a:solidFill>
                  <a:srgbClr val="004586"/>
                </a:solidFill>
              </a:rPr>
              <a:t>Rx</a:t>
            </a:r>
            <a:r>
              <a:rPr lang="es-ES" dirty="0" smtClean="0">
                <a:solidFill>
                  <a:srgbClr val="004586"/>
                </a:solidFill>
              </a:rPr>
              <a:t> </a:t>
            </a:r>
            <a:r>
              <a:rPr lang="es-ES" dirty="0">
                <a:solidFill>
                  <a:srgbClr val="004586"/>
                </a:solidFill>
              </a:rPr>
              <a:t>de </a:t>
            </a:r>
            <a:r>
              <a:rPr lang="es-ES" dirty="0" smtClean="0">
                <a:solidFill>
                  <a:srgbClr val="004586"/>
                </a:solidFill>
              </a:rPr>
              <a:t>tórax (evolución)</a:t>
            </a:r>
            <a:endParaRPr lang="es-ES" dirty="0">
              <a:solidFill>
                <a:srgbClr val="004586"/>
              </a:solidFill>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599976291"/>
              </p:ext>
            </p:extLst>
          </p:nvPr>
        </p:nvGraphicFramePr>
        <p:xfrm>
          <a:off x="6383868" y="1158195"/>
          <a:ext cx="5376333" cy="3095625"/>
        </p:xfrm>
        <a:graphic>
          <a:graphicData uri="http://schemas.openxmlformats.org/presentationml/2006/ole">
            <mc:AlternateContent xmlns:mc="http://schemas.openxmlformats.org/markup-compatibility/2006">
              <mc:Choice xmlns:v="urn:schemas-microsoft-com:vml" Requires="v">
                <p:oleObj spid="_x0000_s5273" name="Documento" r:id="rId5" imgW="5600700" imgH="4203700" progId="Word.Document.8">
                  <p:embed/>
                </p:oleObj>
              </mc:Choice>
              <mc:Fallback>
                <p:oleObj name="Documento" r:id="rId5" imgW="5600700" imgH="4203700" progId="Word.Document.8">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3868" y="1158195"/>
                        <a:ext cx="5376333" cy="3095625"/>
                      </a:xfrm>
                      <a:prstGeom prst="rect">
                        <a:avLst/>
                      </a:prstGeom>
                      <a:noFill/>
                      <a:ln w="9525">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noGrp="1" noChangeAspect="1"/>
          </p:cNvGraphicFramePr>
          <p:nvPr>
            <p:extLst>
              <p:ext uri="{D42A27DB-BD31-4B8C-83A1-F6EECF244321}">
                <p14:modId xmlns:p14="http://schemas.microsoft.com/office/powerpoint/2010/main" val="1971787259"/>
              </p:ext>
            </p:extLst>
          </p:nvPr>
        </p:nvGraphicFramePr>
        <p:xfrm>
          <a:off x="1214440" y="1158194"/>
          <a:ext cx="4098925" cy="3078163"/>
        </p:xfrm>
        <a:graphic>
          <a:graphicData uri="http://schemas.openxmlformats.org/presentationml/2006/ole">
            <mc:AlternateContent xmlns:mc="http://schemas.openxmlformats.org/markup-compatibility/2006">
              <mc:Choice xmlns:v="urn:schemas-microsoft-com:vml" Requires="v">
                <p:oleObj spid="_x0000_s5274" name="Documento" r:id="rId8" imgW="5600700" imgH="4203700" progId="Word.Document.8">
                  <p:embed/>
                </p:oleObj>
              </mc:Choice>
              <mc:Fallback>
                <p:oleObj name="Documento" r:id="rId8" imgW="5600700" imgH="4203700" progId="Word.Document.8">
                  <p:embed/>
                  <p:pic>
                    <p:nvPicPr>
                      <p:cNvPr id="0" name="Picture 2"/>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4440" y="1158194"/>
                        <a:ext cx="4098925" cy="3078163"/>
                      </a:xfrm>
                      <a:prstGeom prst="rect">
                        <a:avLst/>
                      </a:prstGeom>
                      <a:noFill/>
                      <a:ln w="9525">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8" name="AutoShape 4"/>
          <p:cNvSpPr>
            <a:spLocks noChangeArrowheads="1"/>
          </p:cNvSpPr>
          <p:nvPr/>
        </p:nvSpPr>
        <p:spPr bwMode="auto">
          <a:xfrm>
            <a:off x="3125113" y="4271276"/>
            <a:ext cx="5761567" cy="829157"/>
          </a:xfrm>
          <a:prstGeom prst="curvedUpArrow">
            <a:avLst>
              <a:gd name="adj1" fmla="val 134420"/>
              <a:gd name="adj2" fmla="val 268839"/>
              <a:gd name="adj3" fmla="val 33333"/>
            </a:avLst>
          </a:prstGeom>
          <a:ln/>
          <a:extLst>
            <a:ext uri="{91240B29-F687-4f45-9708-019B960494DF}">
              <a14:hiddenLine xmlns:a14="http://schemas.microsoft.com/office/drawing/2010/main" xmlns="" w="9525">
                <a:solidFill>
                  <a:srgbClr val="000000"/>
                </a:solidFill>
                <a:miter lim="800000"/>
                <a:headEnd/>
                <a:tailEnd/>
              </a14:hiddenLine>
            </a:ext>
          </a:extLst>
        </p:spPr>
        <p:style>
          <a:lnRef idx="3">
            <a:schemeClr val="lt1"/>
          </a:lnRef>
          <a:fillRef idx="1">
            <a:schemeClr val="accent1"/>
          </a:fillRef>
          <a:effectRef idx="1">
            <a:schemeClr val="accent1"/>
          </a:effectRef>
          <a:fontRef idx="minor">
            <a:schemeClr val="lt1"/>
          </a:fontRef>
        </p:style>
        <p:txBody>
          <a:bodyPr wrap="none" anchor="ctr"/>
          <a:lstStyle/>
          <a:p>
            <a:endParaRPr lang="es-ES_tradnl"/>
          </a:p>
        </p:txBody>
      </p:sp>
      <p:sp>
        <p:nvSpPr>
          <p:cNvPr id="9" name="Text Box 5"/>
          <p:cNvSpPr txBox="1">
            <a:spLocks noChangeArrowheads="1"/>
          </p:cNvSpPr>
          <p:nvPr/>
        </p:nvSpPr>
        <p:spPr bwMode="auto">
          <a:xfrm>
            <a:off x="1489601" y="5169386"/>
            <a:ext cx="3271024" cy="707886"/>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ctr"/>
            <a:r>
              <a:rPr lang="es-ES" sz="2000" dirty="0">
                <a:solidFill>
                  <a:schemeClr val="accent1"/>
                </a:solidFill>
                <a:latin typeface="+mn-lt"/>
              </a:rPr>
              <a:t>Congestión pulmonar</a:t>
            </a:r>
          </a:p>
          <a:p>
            <a:pPr algn="ctr"/>
            <a:r>
              <a:rPr lang="es-ES" sz="2000" dirty="0">
                <a:solidFill>
                  <a:schemeClr val="accent1"/>
                </a:solidFill>
                <a:latin typeface="+mn-lt"/>
              </a:rPr>
              <a:t>(Edema </a:t>
            </a:r>
            <a:r>
              <a:rPr lang="es-ES" sz="2000" dirty="0" smtClean="0">
                <a:solidFill>
                  <a:schemeClr val="accent1"/>
                </a:solidFill>
                <a:latin typeface="+mn-lt"/>
              </a:rPr>
              <a:t>alveolar e intersticial)</a:t>
            </a:r>
            <a:endParaRPr lang="es-ES" sz="2000" dirty="0">
              <a:solidFill>
                <a:schemeClr val="accent1"/>
              </a:solidFill>
              <a:latin typeface="+mn-lt"/>
            </a:endParaRPr>
          </a:p>
        </p:txBody>
      </p:sp>
      <p:sp>
        <p:nvSpPr>
          <p:cNvPr id="10" name="Text Box 6"/>
          <p:cNvSpPr txBox="1">
            <a:spLocks noChangeArrowheads="1"/>
          </p:cNvSpPr>
          <p:nvPr/>
        </p:nvSpPr>
        <p:spPr bwMode="auto">
          <a:xfrm>
            <a:off x="7248128" y="5157317"/>
            <a:ext cx="3910751" cy="707886"/>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ctr"/>
            <a:r>
              <a:rPr lang="es-ES" sz="2000">
                <a:solidFill>
                  <a:schemeClr val="accent1"/>
                </a:solidFill>
                <a:latin typeface="+mn-lt"/>
              </a:rPr>
              <a:t>Resolución del EAP tras tratamiento</a:t>
            </a:r>
          </a:p>
          <a:p>
            <a:pPr algn="ctr"/>
            <a:r>
              <a:rPr lang="es-ES" sz="2000">
                <a:solidFill>
                  <a:schemeClr val="accent1"/>
                </a:solidFill>
                <a:latin typeface="+mn-lt"/>
              </a:rPr>
              <a:t>Ausencia de cardiomegalia</a:t>
            </a:r>
          </a:p>
        </p:txBody>
      </p:sp>
    </p:spTree>
    <p:extLst>
      <p:ext uri="{BB962C8B-B14F-4D97-AF65-F5344CB8AC3E}">
        <p14:creationId xmlns:p14="http://schemas.microsoft.com/office/powerpoint/2010/main" val="146399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ox(i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pPr marL="1000125"/>
            <a:r>
              <a:rPr lang="es-ES" dirty="0"/>
              <a:t>Isquemia </a:t>
            </a:r>
            <a:r>
              <a:rPr lang="es-ES" dirty="0" smtClean="0"/>
              <a:t>miocárdica.</a:t>
            </a:r>
            <a:endParaRPr lang="es-ES" dirty="0"/>
          </a:p>
          <a:p>
            <a:pPr marL="1000125"/>
            <a:r>
              <a:rPr lang="es-ES" dirty="0"/>
              <a:t>Elevación de cifras </a:t>
            </a:r>
            <a:r>
              <a:rPr lang="es-ES" dirty="0" smtClean="0"/>
              <a:t>tensionales.</a:t>
            </a:r>
            <a:endParaRPr lang="es-ES" dirty="0"/>
          </a:p>
          <a:p>
            <a:pPr marL="1000125"/>
            <a:r>
              <a:rPr lang="es-ES" dirty="0"/>
              <a:t>Abandono del </a:t>
            </a:r>
            <a:r>
              <a:rPr lang="es-ES" dirty="0" smtClean="0"/>
              <a:t>tratamiento.</a:t>
            </a:r>
            <a:endParaRPr lang="es-ES" dirty="0"/>
          </a:p>
          <a:p>
            <a:pPr marL="1000125"/>
            <a:r>
              <a:rPr lang="es-ES" dirty="0"/>
              <a:t>Uso de </a:t>
            </a:r>
            <a:r>
              <a:rPr lang="es-ES" dirty="0" smtClean="0"/>
              <a:t>AINES.</a:t>
            </a:r>
            <a:endParaRPr lang="es-ES" dirty="0"/>
          </a:p>
        </p:txBody>
      </p:sp>
      <p:sp>
        <p:nvSpPr>
          <p:cNvPr id="7" name="Marcador de texto 6"/>
          <p:cNvSpPr>
            <a:spLocks noGrp="1"/>
          </p:cNvSpPr>
          <p:nvPr>
            <p:ph type="body" idx="10"/>
          </p:nvPr>
        </p:nvSpPr>
        <p:spPr/>
        <p:txBody>
          <a:bodyPr/>
          <a:lstStyle/>
          <a:p>
            <a:r>
              <a:rPr lang="es-ES" dirty="0">
                <a:solidFill>
                  <a:srgbClr val="C00000"/>
                </a:solidFill>
              </a:rPr>
              <a:t>¿Qué ha podido precipitar la </a:t>
            </a:r>
            <a:r>
              <a:rPr lang="es-ES" dirty="0" smtClean="0">
                <a:solidFill>
                  <a:srgbClr val="C00000"/>
                </a:solidFill>
              </a:rPr>
              <a:t>insuficiencia cardiaca en Luisa?</a:t>
            </a:r>
            <a:endParaRPr lang="es-ES" dirty="0"/>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3</a:t>
            </a:r>
            <a:endParaRPr lang="es-ES" dirty="0"/>
          </a:p>
        </p:txBody>
      </p:sp>
    </p:spTree>
    <p:extLst>
      <p:ext uri="{BB962C8B-B14F-4D97-AF65-F5344CB8AC3E}">
        <p14:creationId xmlns:p14="http://schemas.microsoft.com/office/powerpoint/2010/main" val="2642653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ChangeArrowheads="1"/>
          </p:cNvSpPr>
          <p:nvPr/>
        </p:nvSpPr>
        <p:spPr bwMode="auto">
          <a:xfrm>
            <a:off x="952464" y="0"/>
            <a:ext cx="10668000" cy="1143000"/>
          </a:xfrm>
          <a:prstGeom prst="rect">
            <a:avLst/>
          </a:prstGeom>
          <a:noFill/>
          <a:ln w="9525">
            <a:noFill/>
            <a:miter lim="800000"/>
            <a:headEnd/>
            <a:tailEnd/>
          </a:ln>
        </p:spPr>
        <p:txBody>
          <a:bodyPr anchor="ctr"/>
          <a:lstStyle/>
          <a:p>
            <a:pPr algn="ctr" eaLnBrk="1" hangingPunct="1"/>
            <a:r>
              <a:rPr lang="es-ES_tradnl" sz="3200" b="1" dirty="0">
                <a:solidFill>
                  <a:srgbClr val="004586"/>
                </a:solidFill>
              </a:rPr>
              <a:t>Factores </a:t>
            </a:r>
            <a:r>
              <a:rPr lang="es-ES_tradnl" sz="3200" b="1" dirty="0" smtClean="0">
                <a:solidFill>
                  <a:srgbClr val="004586"/>
                </a:solidFill>
              </a:rPr>
              <a:t>precipitantes </a:t>
            </a:r>
            <a:r>
              <a:rPr lang="es-ES_tradnl" sz="3200" b="1" dirty="0">
                <a:solidFill>
                  <a:srgbClr val="004586"/>
                </a:solidFill>
              </a:rPr>
              <a:t>de </a:t>
            </a:r>
            <a:r>
              <a:rPr lang="es-ES_tradnl" sz="3200" b="1" dirty="0" smtClean="0">
                <a:solidFill>
                  <a:srgbClr val="004586"/>
                </a:solidFill>
              </a:rPr>
              <a:t>desestabilización en la insuficiencia cardiaca</a:t>
            </a:r>
            <a:endParaRPr lang="es-ES" sz="3200" b="1" dirty="0">
              <a:solidFill>
                <a:srgbClr val="004586"/>
              </a:solidFill>
            </a:endParaRP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915142135"/>
              </p:ext>
            </p:extLst>
          </p:nvPr>
        </p:nvGraphicFramePr>
        <p:xfrm>
          <a:off x="335360" y="1064572"/>
          <a:ext cx="11593288" cy="4956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arcador de texto"/>
          <p:cNvSpPr>
            <a:spLocks noGrp="1"/>
          </p:cNvSpPr>
          <p:nvPr>
            <p:ph type="body" sz="quarter" idx="10"/>
          </p:nvPr>
        </p:nvSpPr>
        <p:spPr>
          <a:xfrm>
            <a:off x="119336" y="5877272"/>
            <a:ext cx="11582443" cy="295162"/>
          </a:xfrm>
        </p:spPr>
        <p:txBody>
          <a:bodyPr>
            <a:normAutofit lnSpcReduction="10000"/>
          </a:bodyPr>
          <a:lstStyle/>
          <a:p>
            <a:r>
              <a:rPr lang="en-US" dirty="0"/>
              <a:t>2016 ESC Guidelines for the diagnosis and treatment of acute and chronic heart failure. </a:t>
            </a:r>
            <a:r>
              <a:rPr lang="es-ES" dirty="0"/>
              <a:t>Eur J </a:t>
            </a:r>
            <a:r>
              <a:rPr lang="es-ES" dirty="0" err="1"/>
              <a:t>Heart</a:t>
            </a:r>
            <a:r>
              <a:rPr lang="es-ES" dirty="0"/>
              <a:t> </a:t>
            </a:r>
            <a:r>
              <a:rPr lang="es-ES" dirty="0" err="1"/>
              <a:t>Fail</a:t>
            </a:r>
            <a:r>
              <a:rPr lang="es-ES" dirty="0"/>
              <a:t>. 2016;18(8):891-975</a:t>
            </a:r>
          </a:p>
        </p:txBody>
      </p:sp>
    </p:spTree>
    <p:extLst>
      <p:ext uri="{BB962C8B-B14F-4D97-AF65-F5344CB8AC3E}">
        <p14:creationId xmlns:p14="http://schemas.microsoft.com/office/powerpoint/2010/main" val="19264829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Ingreso hospitalario: </a:t>
            </a:r>
            <a:r>
              <a:rPr lang="es-ES" dirty="0" smtClean="0">
                <a:solidFill>
                  <a:srgbClr val="004586"/>
                </a:solidFill>
              </a:rPr>
              <a:t>analíticas y tratamiento al alta</a:t>
            </a:r>
            <a:endParaRPr lang="es-ES" dirty="0">
              <a:solidFill>
                <a:srgbClr val="004586"/>
              </a:solidFill>
            </a:endParaRPr>
          </a:p>
        </p:txBody>
      </p:sp>
      <p:sp>
        <p:nvSpPr>
          <p:cNvPr id="3" name="Marcador de contenido 2"/>
          <p:cNvSpPr>
            <a:spLocks noGrp="1"/>
          </p:cNvSpPr>
          <p:nvPr>
            <p:ph idx="1"/>
          </p:nvPr>
        </p:nvSpPr>
        <p:spPr>
          <a:xfrm>
            <a:off x="0" y="1015674"/>
            <a:ext cx="11582400" cy="4789589"/>
          </a:xfrm>
        </p:spPr>
        <p:txBody>
          <a:bodyPr>
            <a:normAutofit fontScale="70000" lnSpcReduction="20000"/>
          </a:bodyPr>
          <a:lstStyle/>
          <a:p>
            <a:pPr>
              <a:lnSpc>
                <a:spcPct val="120000"/>
              </a:lnSpc>
            </a:pPr>
            <a:r>
              <a:rPr lang="es-ES" dirty="0" err="1" smtClean="0">
                <a:solidFill>
                  <a:srgbClr val="CC0000"/>
                </a:solidFill>
              </a:rPr>
              <a:t>Analitica</a:t>
            </a:r>
            <a:r>
              <a:rPr lang="es-ES" dirty="0" smtClean="0">
                <a:solidFill>
                  <a:srgbClr val="CC0000"/>
                </a:solidFill>
              </a:rPr>
              <a:t>:</a:t>
            </a:r>
          </a:p>
          <a:p>
            <a:pPr lvl="1">
              <a:lnSpc>
                <a:spcPct val="120000"/>
              </a:lnSpc>
            </a:pPr>
            <a:r>
              <a:rPr lang="es-ES" sz="2000" dirty="0" err="1" smtClean="0"/>
              <a:t>Hb</a:t>
            </a:r>
            <a:r>
              <a:rPr lang="es-ES" sz="2000" dirty="0" smtClean="0"/>
              <a:t>: 14,1 </a:t>
            </a:r>
            <a:r>
              <a:rPr lang="es-ES" sz="2000" dirty="0"/>
              <a:t>gr/dl. </a:t>
            </a:r>
            <a:r>
              <a:rPr lang="es-ES" sz="2000" dirty="0" err="1" smtClean="0"/>
              <a:t>Hto</a:t>
            </a:r>
            <a:r>
              <a:rPr lang="es-ES" sz="2000" dirty="0" smtClean="0"/>
              <a:t>: 42%. </a:t>
            </a:r>
            <a:r>
              <a:rPr lang="es-ES" sz="2000" dirty="0" err="1" smtClean="0"/>
              <a:t>Hties</a:t>
            </a:r>
            <a:r>
              <a:rPr lang="es-ES" sz="2000" dirty="0" smtClean="0"/>
              <a:t>: 4,4 </a:t>
            </a:r>
            <a:r>
              <a:rPr lang="es-ES" sz="2000" dirty="0" err="1" smtClean="0"/>
              <a:t>Mill</a:t>
            </a:r>
            <a:endParaRPr lang="es-ES" sz="2000" dirty="0" smtClean="0"/>
          </a:p>
          <a:p>
            <a:pPr lvl="1">
              <a:lnSpc>
                <a:spcPct val="120000"/>
              </a:lnSpc>
            </a:pPr>
            <a:r>
              <a:rPr lang="es-ES" sz="2000" dirty="0" smtClean="0"/>
              <a:t>Coagulación </a:t>
            </a:r>
            <a:r>
              <a:rPr lang="es-ES" sz="2000" dirty="0"/>
              <a:t>normal</a:t>
            </a:r>
          </a:p>
          <a:p>
            <a:pPr lvl="1">
              <a:lnSpc>
                <a:spcPct val="120000"/>
              </a:lnSpc>
            </a:pPr>
            <a:r>
              <a:rPr lang="es-ES" sz="2000" dirty="0"/>
              <a:t>Varias glucemias </a:t>
            </a:r>
            <a:r>
              <a:rPr lang="es-ES" sz="2000" dirty="0" smtClean="0"/>
              <a:t>en ayunas &gt;  </a:t>
            </a:r>
            <a:r>
              <a:rPr lang="es-ES" sz="2000" dirty="0"/>
              <a:t>126 mg/dl</a:t>
            </a:r>
          </a:p>
          <a:p>
            <a:pPr lvl="1">
              <a:lnSpc>
                <a:spcPct val="120000"/>
              </a:lnSpc>
            </a:pPr>
            <a:r>
              <a:rPr lang="es-ES" sz="2000" dirty="0" smtClean="0"/>
              <a:t>Creatinina: 1,31 </a:t>
            </a:r>
            <a:r>
              <a:rPr lang="es-ES" sz="2000" dirty="0"/>
              <a:t>mg/</a:t>
            </a:r>
            <a:r>
              <a:rPr lang="es-ES" sz="2000" dirty="0" smtClean="0"/>
              <a:t>dl  (MDRD-4= 41 ml/min/1,73) </a:t>
            </a:r>
          </a:p>
          <a:p>
            <a:pPr lvl="1">
              <a:lnSpc>
                <a:spcPct val="120000"/>
              </a:lnSpc>
            </a:pPr>
            <a:r>
              <a:rPr lang="es-ES" sz="2000" dirty="0" err="1" smtClean="0"/>
              <a:t>Na</a:t>
            </a:r>
            <a:r>
              <a:rPr lang="es-ES" sz="2000" dirty="0" smtClean="0"/>
              <a:t>+: 138 </a:t>
            </a:r>
            <a:r>
              <a:rPr lang="es-ES" sz="2000" dirty="0" err="1" smtClean="0"/>
              <a:t>meq</a:t>
            </a:r>
            <a:r>
              <a:rPr lang="es-ES" sz="2000" dirty="0" smtClean="0"/>
              <a:t>/l; </a:t>
            </a:r>
            <a:r>
              <a:rPr lang="es-ES" sz="2000" dirty="0"/>
              <a:t>K</a:t>
            </a:r>
            <a:r>
              <a:rPr lang="es-ES" sz="2000" dirty="0" smtClean="0"/>
              <a:t>+: </a:t>
            </a:r>
            <a:r>
              <a:rPr lang="es-ES" sz="2000" dirty="0"/>
              <a:t>3,9 </a:t>
            </a:r>
            <a:r>
              <a:rPr lang="es-ES" sz="2000" dirty="0" err="1" smtClean="0"/>
              <a:t>meq</a:t>
            </a:r>
            <a:r>
              <a:rPr lang="es-ES" sz="2000" dirty="0" smtClean="0"/>
              <a:t>/l.</a:t>
            </a:r>
            <a:endParaRPr lang="es-ES" sz="2000" dirty="0"/>
          </a:p>
          <a:p>
            <a:pPr lvl="1">
              <a:lnSpc>
                <a:spcPct val="120000"/>
              </a:lnSpc>
            </a:pPr>
            <a:r>
              <a:rPr lang="es-ES" sz="2000" dirty="0"/>
              <a:t>CPK, </a:t>
            </a:r>
            <a:r>
              <a:rPr lang="es-ES" sz="2000" dirty="0" err="1"/>
              <a:t>t</a:t>
            </a:r>
            <a:r>
              <a:rPr lang="es-ES" sz="2000" dirty="0" err="1" smtClean="0"/>
              <a:t>roponinas</a:t>
            </a:r>
            <a:r>
              <a:rPr lang="es-ES" sz="2000" dirty="0"/>
              <a:t>, Dímero-D </a:t>
            </a:r>
            <a:r>
              <a:rPr lang="es-ES" sz="2000" dirty="0" smtClean="0"/>
              <a:t>normales.</a:t>
            </a:r>
            <a:endParaRPr lang="es-ES" sz="2000" dirty="0"/>
          </a:p>
          <a:p>
            <a:pPr lvl="1">
              <a:lnSpc>
                <a:spcPct val="120000"/>
              </a:lnSpc>
            </a:pPr>
            <a:r>
              <a:rPr lang="es-ES" sz="2000" dirty="0">
                <a:solidFill>
                  <a:srgbClr val="C00000"/>
                </a:solidFill>
              </a:rPr>
              <a:t>NT-</a:t>
            </a:r>
            <a:r>
              <a:rPr lang="es-ES" sz="2000" dirty="0" err="1">
                <a:solidFill>
                  <a:srgbClr val="C00000"/>
                </a:solidFill>
              </a:rPr>
              <a:t>proBNP</a:t>
            </a:r>
            <a:r>
              <a:rPr lang="es-ES" sz="2000" dirty="0">
                <a:solidFill>
                  <a:srgbClr val="C00000"/>
                </a:solidFill>
              </a:rPr>
              <a:t>:  3.350 </a:t>
            </a:r>
            <a:r>
              <a:rPr lang="es-ES" sz="2000" dirty="0" err="1">
                <a:solidFill>
                  <a:srgbClr val="C00000"/>
                </a:solidFill>
              </a:rPr>
              <a:t>pg</a:t>
            </a:r>
            <a:r>
              <a:rPr lang="es-ES" sz="2000" dirty="0">
                <a:solidFill>
                  <a:srgbClr val="C00000"/>
                </a:solidFill>
              </a:rPr>
              <a:t>/ml </a:t>
            </a:r>
            <a:r>
              <a:rPr lang="es-ES" sz="2000" dirty="0" smtClean="0">
                <a:solidFill>
                  <a:srgbClr val="C00000"/>
                </a:solidFill>
              </a:rPr>
              <a:t> (al ingreso).</a:t>
            </a:r>
            <a:endParaRPr lang="es-ES" sz="2000" dirty="0">
              <a:solidFill>
                <a:srgbClr val="C00000"/>
              </a:solidFill>
            </a:endParaRPr>
          </a:p>
          <a:p>
            <a:pPr>
              <a:lnSpc>
                <a:spcPct val="120000"/>
              </a:lnSpc>
            </a:pPr>
            <a:r>
              <a:rPr lang="es-ES" dirty="0">
                <a:solidFill>
                  <a:schemeClr val="tx2"/>
                </a:solidFill>
              </a:rPr>
              <a:t>Tratamiento al ALTA (5 días):</a:t>
            </a:r>
          </a:p>
          <a:p>
            <a:pPr lvl="1">
              <a:lnSpc>
                <a:spcPct val="120000"/>
              </a:lnSpc>
            </a:pPr>
            <a:r>
              <a:rPr lang="es-ES" sz="2000" dirty="0"/>
              <a:t>Furosemida 40 mg: 1 – 1 – </a:t>
            </a:r>
            <a:r>
              <a:rPr lang="es-ES" sz="2000" dirty="0" smtClean="0"/>
              <a:t>0.</a:t>
            </a:r>
            <a:endParaRPr lang="es-ES" sz="2000" dirty="0"/>
          </a:p>
          <a:p>
            <a:pPr lvl="1">
              <a:lnSpc>
                <a:spcPct val="120000"/>
              </a:lnSpc>
            </a:pPr>
            <a:r>
              <a:rPr lang="es-ES" sz="2000" dirty="0" err="1"/>
              <a:t>Lisinopril</a:t>
            </a:r>
            <a:r>
              <a:rPr lang="es-ES" sz="2000" dirty="0"/>
              <a:t> 20 mg/ </a:t>
            </a:r>
            <a:r>
              <a:rPr lang="es-ES" sz="2000" dirty="0" smtClean="0"/>
              <a:t>día.</a:t>
            </a:r>
            <a:endParaRPr lang="es-ES" sz="2000" dirty="0"/>
          </a:p>
          <a:p>
            <a:pPr lvl="1">
              <a:lnSpc>
                <a:spcPct val="120000"/>
              </a:lnSpc>
            </a:pPr>
            <a:r>
              <a:rPr lang="es-ES" sz="2000" dirty="0" err="1"/>
              <a:t>Carvedilol</a:t>
            </a:r>
            <a:r>
              <a:rPr lang="es-ES" sz="2000" dirty="0"/>
              <a:t> 6.25 mg/ 12 </a:t>
            </a:r>
            <a:r>
              <a:rPr lang="es-ES" sz="2000" dirty="0" smtClean="0"/>
              <a:t>horas.</a:t>
            </a:r>
            <a:endParaRPr lang="es-ES" sz="2000" dirty="0"/>
          </a:p>
          <a:p>
            <a:pPr lvl="1">
              <a:lnSpc>
                <a:spcPct val="120000"/>
              </a:lnSpc>
            </a:pPr>
            <a:r>
              <a:rPr lang="es-ES" sz="2000" dirty="0" err="1"/>
              <a:t>Espironolactona</a:t>
            </a:r>
            <a:r>
              <a:rPr lang="es-ES" sz="2000" dirty="0"/>
              <a:t> 25 </a:t>
            </a:r>
            <a:r>
              <a:rPr lang="es-ES" sz="2000" dirty="0" smtClean="0"/>
              <a:t>mg/día.</a:t>
            </a:r>
          </a:p>
          <a:p>
            <a:pPr lvl="1">
              <a:lnSpc>
                <a:spcPct val="120000"/>
              </a:lnSpc>
            </a:pPr>
            <a:r>
              <a:rPr lang="es-ES" sz="2000" dirty="0" err="1" smtClean="0"/>
              <a:t>Metformina</a:t>
            </a:r>
            <a:r>
              <a:rPr lang="es-ES" sz="2000" dirty="0" smtClean="0"/>
              <a:t> 850 : medio comprimido al día.</a:t>
            </a:r>
            <a:endParaRPr lang="es-ES" sz="2000" dirty="0"/>
          </a:p>
          <a:p>
            <a:pPr lvl="1">
              <a:lnSpc>
                <a:spcPct val="120000"/>
              </a:lnSpc>
            </a:pPr>
            <a:r>
              <a:rPr lang="es-ES" sz="2000" dirty="0"/>
              <a:t>Medidas generales (dieta, ejercicio</a:t>
            </a:r>
            <a:r>
              <a:rPr lang="es-ES" sz="2000" dirty="0" smtClean="0"/>
              <a:t>).</a:t>
            </a:r>
          </a:p>
          <a:p>
            <a:pPr lvl="1">
              <a:lnSpc>
                <a:spcPct val="120000"/>
              </a:lnSpc>
            </a:pPr>
            <a:r>
              <a:rPr lang="es-ES" sz="2000" dirty="0" smtClean="0"/>
              <a:t>Control estricto de la PA y </a:t>
            </a:r>
            <a:r>
              <a:rPr lang="es-ES" sz="2000" dirty="0"/>
              <a:t>d</a:t>
            </a:r>
            <a:r>
              <a:rPr lang="es-ES" sz="2000" dirty="0" smtClean="0"/>
              <a:t>iabetes.</a:t>
            </a:r>
            <a:endParaRPr lang="es-ES" sz="2000" dirty="0"/>
          </a:p>
          <a:p>
            <a:pPr lvl="1">
              <a:lnSpc>
                <a:spcPct val="90000"/>
              </a:lnSpc>
            </a:pPr>
            <a:endParaRPr lang="es-ES" sz="2000" dirty="0"/>
          </a:p>
          <a:p>
            <a:pPr lvl="1">
              <a:lnSpc>
                <a:spcPct val="90000"/>
              </a:lnSpc>
            </a:pPr>
            <a:endParaRPr lang="es-ES" sz="2000" dirty="0"/>
          </a:p>
          <a:p>
            <a:pPr marL="57150" indent="0">
              <a:lnSpc>
                <a:spcPct val="90000"/>
              </a:lnSpc>
              <a:buNone/>
            </a:pPr>
            <a:endParaRPr lang="es-ES" dirty="0">
              <a:solidFill>
                <a:srgbClr val="CC3300"/>
              </a:solidFill>
            </a:endParaRPr>
          </a:p>
          <a:p>
            <a:endParaRPr lang="es-ES" dirty="0"/>
          </a:p>
        </p:txBody>
      </p:sp>
      <p:sp>
        <p:nvSpPr>
          <p:cNvPr id="4" name="Marcador de texto 3"/>
          <p:cNvSpPr>
            <a:spLocks noGrp="1"/>
          </p:cNvSpPr>
          <p:nvPr>
            <p:ph type="body" sz="quarter" idx="10"/>
          </p:nvPr>
        </p:nvSpPr>
        <p:spPr/>
        <p:txBody>
          <a:bodyPr>
            <a:normAutofit/>
          </a:bodyPr>
          <a:lstStyle/>
          <a:p>
            <a:r>
              <a:rPr lang="es-ES" sz="1200" dirty="0" smtClean="0"/>
              <a:t>Tomado del informe de alta de la paciente</a:t>
            </a:r>
            <a:endParaRPr lang="es-ES" sz="1200" dirty="0"/>
          </a:p>
        </p:txBody>
      </p:sp>
    </p:spTree>
    <p:extLst>
      <p:ext uri="{BB962C8B-B14F-4D97-AF65-F5344CB8AC3E}">
        <p14:creationId xmlns:p14="http://schemas.microsoft.com/office/powerpoint/2010/main" val="1463996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pPr marL="1000125"/>
            <a:r>
              <a:rPr lang="es-ES" dirty="0"/>
              <a:t>Totalmente </a:t>
            </a:r>
            <a:r>
              <a:rPr lang="es-ES" dirty="0" smtClean="0"/>
              <a:t>correcto.</a:t>
            </a:r>
            <a:endParaRPr lang="es-ES" dirty="0"/>
          </a:p>
          <a:p>
            <a:pPr marL="1000125"/>
            <a:r>
              <a:rPr lang="es-ES" dirty="0"/>
              <a:t>Falta una </a:t>
            </a:r>
            <a:r>
              <a:rPr lang="es-ES" dirty="0" err="1" smtClean="0"/>
              <a:t>estatina</a:t>
            </a:r>
            <a:r>
              <a:rPr lang="es-ES" dirty="0" smtClean="0"/>
              <a:t>.</a:t>
            </a:r>
            <a:endParaRPr lang="es-ES" dirty="0"/>
          </a:p>
          <a:p>
            <a:pPr marL="1000125"/>
            <a:r>
              <a:rPr lang="es-ES" dirty="0"/>
              <a:t>No </a:t>
            </a:r>
            <a:r>
              <a:rPr lang="es-ES" dirty="0" smtClean="0"/>
              <a:t>conocemos la Fracción de Eyección, sobra </a:t>
            </a:r>
            <a:r>
              <a:rPr lang="es-ES" dirty="0"/>
              <a:t>el </a:t>
            </a:r>
            <a:r>
              <a:rPr lang="el-GR" dirty="0"/>
              <a:t>β</a:t>
            </a:r>
            <a:r>
              <a:rPr lang="es-ES" dirty="0" smtClean="0"/>
              <a:t>-bloqueante.</a:t>
            </a:r>
            <a:endParaRPr lang="es-ES" dirty="0"/>
          </a:p>
          <a:p>
            <a:pPr marL="1000125"/>
            <a:r>
              <a:rPr lang="es-ES" dirty="0" smtClean="0"/>
              <a:t>Falta </a:t>
            </a:r>
            <a:r>
              <a:rPr lang="es-ES" dirty="0"/>
              <a:t>suplemento de </a:t>
            </a:r>
            <a:r>
              <a:rPr lang="es-ES" dirty="0" smtClean="0"/>
              <a:t>potasio.</a:t>
            </a:r>
            <a:endParaRPr lang="es-ES" dirty="0"/>
          </a:p>
        </p:txBody>
      </p:sp>
      <p:sp>
        <p:nvSpPr>
          <p:cNvPr id="7" name="Marcador de texto 6"/>
          <p:cNvSpPr>
            <a:spLocks noGrp="1"/>
          </p:cNvSpPr>
          <p:nvPr>
            <p:ph type="body" idx="10"/>
          </p:nvPr>
        </p:nvSpPr>
        <p:spPr/>
        <p:txBody>
          <a:bodyPr/>
          <a:lstStyle/>
          <a:p>
            <a:r>
              <a:rPr lang="es-ES" dirty="0" smtClean="0">
                <a:solidFill>
                  <a:srgbClr val="C00000"/>
                </a:solidFill>
                <a:latin typeface="Arial" charset="0"/>
              </a:rPr>
              <a:t>¿Considera correcto </a:t>
            </a:r>
            <a:r>
              <a:rPr lang="es-ES" dirty="0">
                <a:solidFill>
                  <a:srgbClr val="C00000"/>
                </a:solidFill>
                <a:latin typeface="Arial" charset="0"/>
              </a:rPr>
              <a:t>el tratamiento al alta?</a:t>
            </a:r>
            <a:endParaRPr lang="es-ES" dirty="0"/>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4</a:t>
            </a:r>
            <a:endParaRPr lang="es-ES" dirty="0"/>
          </a:p>
        </p:txBody>
      </p:sp>
    </p:spTree>
    <p:extLst>
      <p:ext uri="{BB962C8B-B14F-4D97-AF65-F5344CB8AC3E}">
        <p14:creationId xmlns:p14="http://schemas.microsoft.com/office/powerpoint/2010/main" val="2805796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s-ES" b="1" dirty="0" smtClean="0"/>
              <a:t>Historia </a:t>
            </a:r>
            <a:r>
              <a:rPr lang="es-ES" b="1" dirty="0"/>
              <a:t>natural de la </a:t>
            </a:r>
            <a:r>
              <a:rPr lang="es-ES" b="1" dirty="0" smtClean="0"/>
              <a:t>IC</a:t>
            </a:r>
            <a:endParaRPr lang="es-ES" b="1" dirty="0"/>
          </a:p>
        </p:txBody>
      </p:sp>
      <p:pic>
        <p:nvPicPr>
          <p:cNvPr id="27651"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575720" y="797162"/>
            <a:ext cx="6048671" cy="5219700"/>
          </a:xfrm>
          <a:noFill/>
          <a:ln w="28575" cap="flat">
            <a:solidFill>
              <a:srgbClr val="A4043D"/>
            </a:solidFill>
            <a:miter lim="800000"/>
            <a:headEnd type="none" w="sm" len="sm"/>
            <a:tailEnd type="none" w="sm" len="sm"/>
          </a:ln>
        </p:spPr>
      </p:pic>
      <p:sp>
        <p:nvSpPr>
          <p:cNvPr id="27654" name="Text Box 6"/>
          <p:cNvSpPr txBox="1">
            <a:spLocks noChangeArrowheads="1"/>
          </p:cNvSpPr>
          <p:nvPr/>
        </p:nvSpPr>
        <p:spPr bwMode="auto">
          <a:xfrm>
            <a:off x="6540503" y="6278569"/>
            <a:ext cx="18473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s-ES"/>
          </a:p>
        </p:txBody>
      </p:sp>
      <p:sp>
        <p:nvSpPr>
          <p:cNvPr id="27655" name="Text Box 7"/>
          <p:cNvSpPr txBox="1">
            <a:spLocks noChangeArrowheads="1"/>
          </p:cNvSpPr>
          <p:nvPr/>
        </p:nvSpPr>
        <p:spPr bwMode="auto">
          <a:xfrm>
            <a:off x="9628919" y="5960313"/>
            <a:ext cx="25157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 sz="1200" i="1" dirty="0" err="1">
                <a:solidFill>
                  <a:schemeClr val="bg1">
                    <a:lumMod val="50000"/>
                  </a:schemeClr>
                </a:solidFill>
                <a:latin typeface="+mj-lt"/>
              </a:rPr>
              <a:t>Jessup</a:t>
            </a:r>
            <a:r>
              <a:rPr lang="es-ES" sz="1200" i="1" dirty="0">
                <a:solidFill>
                  <a:schemeClr val="bg1">
                    <a:lumMod val="50000"/>
                  </a:schemeClr>
                </a:solidFill>
                <a:latin typeface="+mj-lt"/>
              </a:rPr>
              <a:t>. N </a:t>
            </a:r>
            <a:r>
              <a:rPr lang="es-ES" sz="1200" i="1" dirty="0" err="1">
                <a:solidFill>
                  <a:schemeClr val="bg1">
                    <a:lumMod val="50000"/>
                  </a:schemeClr>
                </a:solidFill>
                <a:latin typeface="+mj-lt"/>
              </a:rPr>
              <a:t>Engl</a:t>
            </a:r>
            <a:r>
              <a:rPr lang="es-ES" sz="1200" i="1" dirty="0">
                <a:solidFill>
                  <a:schemeClr val="bg1">
                    <a:lumMod val="50000"/>
                  </a:schemeClr>
                </a:solidFill>
                <a:latin typeface="+mj-lt"/>
              </a:rPr>
              <a:t> J </a:t>
            </a:r>
            <a:r>
              <a:rPr lang="es-ES" sz="1200" i="1" dirty="0" err="1">
                <a:solidFill>
                  <a:schemeClr val="bg1">
                    <a:lumMod val="50000"/>
                  </a:schemeClr>
                </a:solidFill>
                <a:latin typeface="+mj-lt"/>
              </a:rPr>
              <a:t>Med</a:t>
            </a:r>
            <a:r>
              <a:rPr lang="es-ES" sz="1200" i="1" dirty="0">
                <a:solidFill>
                  <a:schemeClr val="bg1">
                    <a:lumMod val="50000"/>
                  </a:schemeClr>
                </a:solidFill>
                <a:latin typeface="+mj-lt"/>
              </a:rPr>
              <a:t> 2003; 348: 2007</a:t>
            </a:r>
          </a:p>
        </p:txBody>
      </p:sp>
      <p:sp>
        <p:nvSpPr>
          <p:cNvPr id="2" name="Flecha a la derecha con bandas 1"/>
          <p:cNvSpPr/>
          <p:nvPr/>
        </p:nvSpPr>
        <p:spPr>
          <a:xfrm>
            <a:off x="941920" y="1196752"/>
            <a:ext cx="2201752" cy="15841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effectLst>
                  <a:outerShdw blurRad="38100" dist="38100" dir="2700000" algn="tl">
                    <a:srgbClr val="000000">
                      <a:alpha val="43137"/>
                    </a:srgbClr>
                  </a:outerShdw>
                </a:effectLst>
              </a:rPr>
              <a:t>IAM</a:t>
            </a:r>
            <a:endParaRPr lang="es-ES" sz="4000" b="1" dirty="0">
              <a:effectLst>
                <a:outerShdw blurRad="38100" dist="38100" dir="2700000" algn="tl">
                  <a:srgbClr val="000000">
                    <a:alpha val="43137"/>
                  </a:srgbClr>
                </a:outerShdw>
              </a:effectLst>
            </a:endParaRPr>
          </a:p>
        </p:txBody>
      </p:sp>
      <p:sp>
        <p:nvSpPr>
          <p:cNvPr id="9" name="Flecha a la derecha con bandas 8"/>
          <p:cNvSpPr/>
          <p:nvPr/>
        </p:nvSpPr>
        <p:spPr>
          <a:xfrm>
            <a:off x="941920" y="3861048"/>
            <a:ext cx="2201752" cy="1584176"/>
          </a:xfrm>
          <a:prstGeom prst="striped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effectLst>
                  <a:outerShdw blurRad="38100" dist="38100" dir="2700000" algn="tl">
                    <a:srgbClr val="000000">
                      <a:alpha val="43137"/>
                    </a:srgbClr>
                  </a:outerShdw>
                </a:effectLst>
              </a:rPr>
              <a:t>HTA</a:t>
            </a:r>
            <a:endParaRPr lang="es-E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89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238084" y="285728"/>
            <a:ext cx="556988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s-ES_tradnl" sz="3200" dirty="0">
              <a:solidFill>
                <a:schemeClr val="accent1"/>
              </a:solidFill>
            </a:endParaRPr>
          </a:p>
        </p:txBody>
      </p:sp>
      <p:pic>
        <p:nvPicPr>
          <p:cNvPr id="390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928" y="888952"/>
            <a:ext cx="4642672" cy="3188120"/>
          </a:xfrm>
          <a:prstGeom prst="rect">
            <a:avLst/>
          </a:prstGeom>
          <a:noFill/>
          <a:ln w="38100">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sp>
        <p:nvSpPr>
          <p:cNvPr id="77828" name="Text Box 6"/>
          <p:cNvSpPr txBox="1">
            <a:spLocks noChangeArrowheads="1"/>
          </p:cNvSpPr>
          <p:nvPr/>
        </p:nvSpPr>
        <p:spPr bwMode="auto">
          <a:xfrm>
            <a:off x="630771" y="1481138"/>
            <a:ext cx="18473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l"/>
            <a:endParaRPr lang="es-ES_tradnl" sz="2800">
              <a:solidFill>
                <a:schemeClr val="tx1"/>
              </a:solidFill>
              <a:latin typeface="Times" charset="0"/>
            </a:endParaRPr>
          </a:p>
        </p:txBody>
      </p:sp>
      <p:pic>
        <p:nvPicPr>
          <p:cNvPr id="7" name="Picture 8" descr="&#10;Caso9 (8).tif                                                  00008023Nuria 2                        B88EA581:"/>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auto">
          <a:xfrm>
            <a:off x="7246044" y="4149080"/>
            <a:ext cx="4045680" cy="1883294"/>
          </a:xfrm>
          <a:prstGeom prst="rect">
            <a:avLst/>
          </a:prstGeom>
          <a:noFill/>
          <a:ln w="38100">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sp>
        <p:nvSpPr>
          <p:cNvPr id="3" name="Título 2"/>
          <p:cNvSpPr>
            <a:spLocks noGrp="1"/>
          </p:cNvSpPr>
          <p:nvPr>
            <p:ph type="title"/>
          </p:nvPr>
        </p:nvSpPr>
        <p:spPr/>
        <p:txBody>
          <a:bodyPr/>
          <a:lstStyle/>
          <a:p>
            <a:r>
              <a:rPr lang="es-ES" dirty="0" smtClean="0"/>
              <a:t>Ecocardiograma (2 meses)</a:t>
            </a:r>
            <a:endParaRPr lang="es-ES" dirty="0"/>
          </a:p>
        </p:txBody>
      </p:sp>
      <p:sp>
        <p:nvSpPr>
          <p:cNvPr id="5" name="Marcador de contenido 4"/>
          <p:cNvSpPr>
            <a:spLocks noGrp="1"/>
          </p:cNvSpPr>
          <p:nvPr>
            <p:ph idx="1"/>
          </p:nvPr>
        </p:nvSpPr>
        <p:spPr>
          <a:xfrm>
            <a:off x="216024" y="1412776"/>
            <a:ext cx="5981576" cy="4592024"/>
          </a:xfrm>
        </p:spPr>
        <p:txBody>
          <a:bodyPr/>
          <a:lstStyle/>
          <a:p>
            <a:r>
              <a:rPr lang="es-ES" dirty="0" smtClean="0"/>
              <a:t>Informe:</a:t>
            </a:r>
          </a:p>
          <a:p>
            <a:pPr marL="1630363" lvl="2" indent="-342900" eaLnBrk="0" hangingPunct="0">
              <a:lnSpc>
                <a:spcPct val="120000"/>
              </a:lnSpc>
              <a:buFont typeface="Wingdings" panose="05000000000000000000" pitchFamily="2" charset="2"/>
              <a:buChar char="v"/>
            </a:pPr>
            <a:r>
              <a:rPr lang="es-ES_tradnl" dirty="0"/>
              <a:t>Función sistólica conservada (FE 55</a:t>
            </a:r>
            <a:r>
              <a:rPr lang="es-ES_tradnl" dirty="0" smtClean="0"/>
              <a:t>%).</a:t>
            </a:r>
            <a:endParaRPr lang="es-ES_tradnl" dirty="0"/>
          </a:p>
          <a:p>
            <a:pPr marL="1630363" lvl="2" indent="-342900" eaLnBrk="0" hangingPunct="0">
              <a:lnSpc>
                <a:spcPct val="120000"/>
              </a:lnSpc>
              <a:buFont typeface="Wingdings" panose="05000000000000000000" pitchFamily="2" charset="2"/>
              <a:buChar char="v"/>
            </a:pPr>
            <a:r>
              <a:rPr lang="es-ES_tradnl" dirty="0"/>
              <a:t>Hipertrofia VI </a:t>
            </a:r>
            <a:r>
              <a:rPr lang="es-ES_tradnl" dirty="0" smtClean="0"/>
              <a:t>.</a:t>
            </a:r>
            <a:endParaRPr lang="es-ES_tradnl" dirty="0"/>
          </a:p>
          <a:p>
            <a:pPr marL="1630363" lvl="2" indent="-342900" eaLnBrk="0" hangingPunct="0">
              <a:lnSpc>
                <a:spcPct val="120000"/>
              </a:lnSpc>
              <a:buFont typeface="Wingdings" panose="05000000000000000000" pitchFamily="2" charset="2"/>
              <a:buChar char="v"/>
            </a:pPr>
            <a:r>
              <a:rPr lang="es-ES_tradnl" dirty="0"/>
              <a:t>AI dilatada </a:t>
            </a:r>
            <a:r>
              <a:rPr lang="es-ES_tradnl" sz="1600" dirty="0"/>
              <a:t>(45 mm</a:t>
            </a:r>
            <a:r>
              <a:rPr lang="es-ES_tradnl" sz="1800" dirty="0" smtClean="0"/>
              <a:t>).</a:t>
            </a:r>
            <a:endParaRPr lang="es-ES_tradnl" sz="1800" dirty="0"/>
          </a:p>
          <a:p>
            <a:pPr marL="1630363" lvl="2" indent="-342900" eaLnBrk="0" hangingPunct="0">
              <a:lnSpc>
                <a:spcPct val="120000"/>
              </a:lnSpc>
              <a:buFont typeface="Wingdings" panose="05000000000000000000" pitchFamily="2" charset="2"/>
              <a:buChar char="v"/>
            </a:pPr>
            <a:r>
              <a:rPr lang="es-ES_tradnl" dirty="0"/>
              <a:t>Válvula aórtica desestructurada con mínima </a:t>
            </a:r>
            <a:r>
              <a:rPr lang="es-ES_tradnl" dirty="0" smtClean="0"/>
              <a:t>insuficiencia.</a:t>
            </a:r>
            <a:endParaRPr lang="es-ES_tradnl" dirty="0"/>
          </a:p>
          <a:p>
            <a:pPr marL="1630363" lvl="2" indent="-342900" eaLnBrk="0" hangingPunct="0">
              <a:lnSpc>
                <a:spcPct val="120000"/>
              </a:lnSpc>
              <a:buFont typeface="Wingdings" panose="05000000000000000000" pitchFamily="2" charset="2"/>
              <a:buChar char="v"/>
            </a:pPr>
            <a:r>
              <a:rPr lang="es-ES" dirty="0"/>
              <a:t>Alteración de la función </a:t>
            </a:r>
            <a:r>
              <a:rPr lang="es-ES" dirty="0" smtClean="0"/>
              <a:t>diastólica </a:t>
            </a:r>
            <a:r>
              <a:rPr lang="es-ES" dirty="0"/>
              <a:t>(</a:t>
            </a:r>
            <a:r>
              <a:rPr lang="es-ES" i="1" dirty="0"/>
              <a:t>relajación alterada</a:t>
            </a:r>
            <a:r>
              <a:rPr lang="es-ES" dirty="0"/>
              <a:t>) </a:t>
            </a:r>
            <a:r>
              <a:rPr lang="es-ES" dirty="0" smtClean="0"/>
              <a:t>.</a:t>
            </a:r>
            <a:endParaRPr lang="es-ES" dirty="0"/>
          </a:p>
          <a:p>
            <a:endParaRPr lang="es-ES" dirty="0"/>
          </a:p>
        </p:txBody>
      </p:sp>
      <p:sp>
        <p:nvSpPr>
          <p:cNvPr id="6" name="Marcador de texto 5"/>
          <p:cNvSpPr>
            <a:spLocks noGrp="1"/>
          </p:cNvSpPr>
          <p:nvPr>
            <p:ph type="body" sz="quarter" idx="10"/>
          </p:nvPr>
        </p:nvSpPr>
        <p:spPr/>
        <p:txBody>
          <a:bodyPr>
            <a:normAutofit lnSpcReduction="10000"/>
          </a:bodyPr>
          <a:lstStyle/>
          <a:p>
            <a:endParaRPr lang="es-ES" dirty="0"/>
          </a:p>
        </p:txBody>
      </p:sp>
    </p:spTree>
    <p:extLst>
      <p:ext uri="{BB962C8B-B14F-4D97-AF65-F5344CB8AC3E}">
        <p14:creationId xmlns:p14="http://schemas.microsoft.com/office/powerpoint/2010/main" val="17167683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390146"/>
                                        </p:tgtEl>
                                        <p:attrNameLst>
                                          <p:attrName>style.visibility</p:attrName>
                                        </p:attrNameLst>
                                      </p:cBhvr>
                                      <p:to>
                                        <p:strVal val="visible"/>
                                      </p:to>
                                    </p:set>
                                    <p:animEffect transition="in" filter="dissolve">
                                      <p:cBhvr>
                                        <p:cTn id="7" dur="500"/>
                                        <p:tgtEl>
                                          <p:spTgt spid="39014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90147"/>
                                        </p:tgtEl>
                                        <p:attrNameLst>
                                          <p:attrName>style.visibility</p:attrName>
                                        </p:attrNameLst>
                                      </p:cBhvr>
                                      <p:to>
                                        <p:strVal val="visible"/>
                                      </p:to>
                                    </p:set>
                                    <p:animEffect transition="in" filter="dissolve">
                                      <p:cBhvr>
                                        <p:cTn id="11" dur="500"/>
                                        <p:tgtEl>
                                          <p:spTgt spid="390147"/>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Caso clínico “Mujer mayor con disnea” (I)</a:t>
            </a:r>
            <a:endParaRPr lang="es-ES" dirty="0"/>
          </a:p>
        </p:txBody>
      </p:sp>
      <p:sp>
        <p:nvSpPr>
          <p:cNvPr id="5" name="Rectangle 3"/>
          <p:cNvSpPr>
            <a:spLocks noGrp="1" noChangeArrowheads="1"/>
          </p:cNvSpPr>
          <p:nvPr>
            <p:ph idx="1"/>
          </p:nvPr>
        </p:nvSpPr>
        <p:spPr/>
        <p:txBody>
          <a:bodyPr>
            <a:noAutofit/>
          </a:bodyPr>
          <a:lstStyle/>
          <a:p>
            <a:pPr fontAlgn="t"/>
            <a:r>
              <a:rPr lang="es-ES" sz="2800" dirty="0" smtClean="0"/>
              <a:t>Luisa</a:t>
            </a:r>
            <a:r>
              <a:rPr lang="es-ES" sz="2800" dirty="0"/>
              <a:t>, </a:t>
            </a:r>
            <a:r>
              <a:rPr lang="es-ES" sz="2800" dirty="0" smtClean="0">
                <a:solidFill>
                  <a:schemeClr val="tx2"/>
                </a:solidFill>
              </a:rPr>
              <a:t>83 años.</a:t>
            </a:r>
          </a:p>
          <a:p>
            <a:pPr fontAlgn="t"/>
            <a:r>
              <a:rPr lang="es-ES" sz="2800" dirty="0">
                <a:solidFill>
                  <a:schemeClr val="tx2"/>
                </a:solidFill>
              </a:rPr>
              <a:t>Antecedentes personales </a:t>
            </a:r>
            <a:r>
              <a:rPr lang="es-ES" sz="2800" dirty="0" smtClean="0">
                <a:solidFill>
                  <a:schemeClr val="tx2"/>
                </a:solidFill>
              </a:rPr>
              <a:t>:</a:t>
            </a:r>
            <a:endParaRPr lang="es-ES" dirty="0" smtClean="0"/>
          </a:p>
          <a:p>
            <a:pPr lvl="1"/>
            <a:r>
              <a:rPr lang="es-ES" dirty="0" smtClean="0">
                <a:solidFill>
                  <a:schemeClr val="tx2"/>
                </a:solidFill>
              </a:rPr>
              <a:t>HTA</a:t>
            </a:r>
            <a:r>
              <a:rPr lang="es-ES" dirty="0" smtClean="0"/>
              <a:t> de </a:t>
            </a:r>
            <a:r>
              <a:rPr lang="es-ES" dirty="0"/>
              <a:t>larga </a:t>
            </a:r>
            <a:r>
              <a:rPr lang="es-ES" dirty="0" smtClean="0"/>
              <a:t>evolución.  </a:t>
            </a:r>
          </a:p>
          <a:p>
            <a:pPr lvl="2"/>
            <a:r>
              <a:rPr lang="es-ES" sz="2200" dirty="0" smtClean="0"/>
              <a:t>Control </a:t>
            </a:r>
            <a:r>
              <a:rPr lang="es-ES" sz="2200" dirty="0" err="1" smtClean="0"/>
              <a:t>subóptimo</a:t>
            </a:r>
            <a:r>
              <a:rPr lang="es-ES" sz="2200" dirty="0" smtClean="0"/>
              <a:t> a </a:t>
            </a:r>
            <a:r>
              <a:rPr lang="es-ES" sz="2200" dirty="0"/>
              <a:t>pesar de varios tratamientos </a:t>
            </a:r>
            <a:r>
              <a:rPr lang="es-ES" sz="2200" dirty="0" smtClean="0"/>
              <a:t>previos </a:t>
            </a:r>
            <a:r>
              <a:rPr lang="es-ES" sz="2200" dirty="0"/>
              <a:t>en combinación. </a:t>
            </a:r>
            <a:endParaRPr lang="es-ES" sz="2200" dirty="0" smtClean="0"/>
          </a:p>
          <a:p>
            <a:pPr lvl="2"/>
            <a:r>
              <a:rPr lang="es-ES" sz="2200" dirty="0" smtClean="0"/>
              <a:t>Ultimo tratamiento:  </a:t>
            </a:r>
            <a:r>
              <a:rPr lang="es-ES" sz="2200" dirty="0" err="1" smtClean="0"/>
              <a:t>Losartán</a:t>
            </a:r>
            <a:r>
              <a:rPr lang="es-ES" sz="2200" dirty="0" smtClean="0"/>
              <a:t> 100 mg + HCTZ 25 mg + Amlodipino 5 mg (noche).</a:t>
            </a:r>
            <a:endParaRPr lang="es-ES" sz="2200" dirty="0"/>
          </a:p>
          <a:p>
            <a:pPr lvl="1"/>
            <a:r>
              <a:rPr lang="es-ES" dirty="0" smtClean="0"/>
              <a:t>Glucemia basal alterada (</a:t>
            </a:r>
            <a:r>
              <a:rPr lang="es-ES" dirty="0"/>
              <a:t>117 mg/dl</a:t>
            </a:r>
            <a:r>
              <a:rPr lang="es-ES" dirty="0" smtClean="0"/>
              <a:t>). </a:t>
            </a:r>
          </a:p>
          <a:p>
            <a:pPr lvl="1"/>
            <a:r>
              <a:rPr lang="es-ES" dirty="0" smtClean="0"/>
              <a:t>Obesidad tipo I </a:t>
            </a:r>
            <a:r>
              <a:rPr lang="es-ES" dirty="0"/>
              <a:t>(IMC </a:t>
            </a:r>
            <a:r>
              <a:rPr lang="es-ES" dirty="0" smtClean="0"/>
              <a:t>31, </a:t>
            </a:r>
            <a:r>
              <a:rPr lang="es-ES" dirty="0"/>
              <a:t>PC 104</a:t>
            </a:r>
            <a:r>
              <a:rPr lang="es-ES" dirty="0" smtClean="0"/>
              <a:t>). </a:t>
            </a:r>
            <a:endParaRPr lang="es-ES" dirty="0"/>
          </a:p>
          <a:p>
            <a:pPr lvl="1"/>
            <a:r>
              <a:rPr lang="es-ES" dirty="0" smtClean="0"/>
              <a:t>Dislipemia en tratamiento dietéticos.</a:t>
            </a:r>
          </a:p>
          <a:p>
            <a:pPr lvl="1"/>
            <a:r>
              <a:rPr lang="es-ES" dirty="0"/>
              <a:t>Hernia </a:t>
            </a:r>
            <a:r>
              <a:rPr lang="es-ES" dirty="0" err="1" smtClean="0"/>
              <a:t>hiatal</a:t>
            </a:r>
            <a:r>
              <a:rPr lang="es-ES" dirty="0" smtClean="0"/>
              <a:t> con ERGE. Tratamiento crónico con omeprazol.</a:t>
            </a:r>
          </a:p>
          <a:p>
            <a:pPr lvl="1"/>
            <a:r>
              <a:rPr lang="es-ES" dirty="0" smtClean="0"/>
              <a:t>Dolor osteoarticular crónico por poliartrosis. </a:t>
            </a:r>
            <a:r>
              <a:rPr lang="es-ES" dirty="0"/>
              <a:t>Toma </a:t>
            </a:r>
            <a:r>
              <a:rPr lang="es-ES" dirty="0" smtClean="0"/>
              <a:t>analgésicos </a:t>
            </a:r>
            <a:r>
              <a:rPr lang="es-ES" dirty="0"/>
              <a:t>y AINES </a:t>
            </a:r>
            <a:r>
              <a:rPr lang="es-ES" dirty="0" smtClean="0"/>
              <a:t>frecuentemente.</a:t>
            </a:r>
            <a:endParaRPr lang="es-ES" dirty="0"/>
          </a:p>
          <a:p>
            <a:pPr lvl="1"/>
            <a:r>
              <a:rPr lang="es-ES" dirty="0" smtClean="0">
                <a:solidFill>
                  <a:srgbClr val="C00000"/>
                </a:solidFill>
              </a:rPr>
              <a:t>IQ</a:t>
            </a:r>
            <a:r>
              <a:rPr lang="es-ES" dirty="0" smtClean="0"/>
              <a:t>: Prótesis total de cadera </a:t>
            </a:r>
            <a:r>
              <a:rPr lang="es-ES" dirty="0" err="1" smtClean="0"/>
              <a:t>derca</a:t>
            </a:r>
            <a:r>
              <a:rPr lang="es-ES" dirty="0" smtClean="0"/>
              <a:t> hace 6 meses por coxartrosis.</a:t>
            </a:r>
          </a:p>
        </p:txBody>
      </p:sp>
    </p:spTree>
    <p:extLst>
      <p:ext uri="{BB962C8B-B14F-4D97-AF65-F5344CB8AC3E}">
        <p14:creationId xmlns:p14="http://schemas.microsoft.com/office/powerpoint/2010/main" val="1626518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8 A4C Hipertrofia.avi">
            <a:hlinkClick r:id="" action="ppaction://media"/>
          </p:cNvPr>
          <p:cNvPicPr>
            <a:picLocks noRot="1" noChangeAspect="1"/>
          </p:cNvPicPr>
          <p:nvPr>
            <a:videoFile r:link="rId3"/>
            <p:extLst>
              <p:ext uri="{DAA4B4D4-6D71-4841-9C94-3DE7FCFB9230}">
                <p14:media xmlns:p14="http://schemas.microsoft.com/office/powerpoint/2010/main" r:link="rId2"/>
              </p:ext>
            </p:extLst>
          </p:nvPr>
        </p:nvPicPr>
        <p:blipFill>
          <a:blip r:embed="rId6" cstate="print">
            <a:extLst>
              <a:ext uri="{28A0092B-C50C-407E-A947-70E740481C1C}">
                <a14:useLocalDpi xmlns:a14="http://schemas.microsoft.com/office/drawing/2010/main" val="0"/>
              </a:ext>
            </a:extLst>
          </a:blip>
          <a:srcRect/>
          <a:stretch>
            <a:fillRect/>
          </a:stretch>
        </p:blipFill>
        <p:spPr bwMode="auto">
          <a:xfrm>
            <a:off x="5690430" y="2498924"/>
            <a:ext cx="5804371" cy="30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4" name="Picture 4" descr="E:\RNM HVI severa.jpg"/>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344" y="1124744"/>
            <a:ext cx="4929909" cy="3052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a:spLocks noChangeArrowheads="1"/>
          </p:cNvSpPr>
          <p:nvPr/>
        </p:nvSpPr>
        <p:spPr bwMode="auto">
          <a:xfrm>
            <a:off x="431372" y="197768"/>
            <a:ext cx="1142526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s-ES_tradnl" sz="2800" dirty="0">
              <a:solidFill>
                <a:srgbClr val="CC0000"/>
              </a:solidFill>
            </a:endParaRPr>
          </a:p>
        </p:txBody>
      </p:sp>
      <p:sp>
        <p:nvSpPr>
          <p:cNvPr id="6" name="Text Box 4"/>
          <p:cNvSpPr txBox="1">
            <a:spLocks noChangeArrowheads="1"/>
          </p:cNvSpPr>
          <p:nvPr/>
        </p:nvSpPr>
        <p:spPr bwMode="auto">
          <a:xfrm>
            <a:off x="304782" y="4365104"/>
            <a:ext cx="4608512" cy="1477328"/>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marL="285750" indent="-285750" algn="l">
              <a:buFont typeface="Wingdings" panose="05000000000000000000" pitchFamily="2" charset="2"/>
              <a:buChar char="v"/>
            </a:pPr>
            <a:r>
              <a:rPr lang="es-ES" sz="1800" dirty="0" smtClean="0">
                <a:solidFill>
                  <a:schemeClr val="tx2"/>
                </a:solidFill>
                <a:latin typeface="+mj-lt"/>
              </a:rPr>
              <a:t>Flujo de llenado mitral </a:t>
            </a:r>
            <a:r>
              <a:rPr lang="es-ES" sz="1400" dirty="0" smtClean="0">
                <a:solidFill>
                  <a:schemeClr val="tx2"/>
                </a:solidFill>
                <a:latin typeface="+mj-lt"/>
              </a:rPr>
              <a:t>(</a:t>
            </a:r>
            <a:r>
              <a:rPr lang="es-ES" sz="1400" dirty="0">
                <a:solidFill>
                  <a:schemeClr val="tx2"/>
                </a:solidFill>
                <a:latin typeface="+mj-lt"/>
              </a:rPr>
              <a:t>Onda A &gt; </a:t>
            </a:r>
            <a:r>
              <a:rPr lang="es-ES" sz="1400" dirty="0" smtClean="0">
                <a:solidFill>
                  <a:schemeClr val="tx2"/>
                </a:solidFill>
                <a:latin typeface="+mj-lt"/>
              </a:rPr>
              <a:t>E; e’; E/e’ ratio).</a:t>
            </a:r>
            <a:endParaRPr lang="es-ES" sz="1400" dirty="0">
              <a:solidFill>
                <a:schemeClr val="tx2"/>
              </a:solidFill>
              <a:latin typeface="+mj-lt"/>
            </a:endParaRPr>
          </a:p>
          <a:p>
            <a:pPr marL="285750" indent="-285750" algn="l">
              <a:buFont typeface="Wingdings" panose="05000000000000000000" pitchFamily="2" charset="2"/>
              <a:buChar char="v"/>
            </a:pPr>
            <a:r>
              <a:rPr lang="es-ES" sz="1800" dirty="0" smtClean="0">
                <a:solidFill>
                  <a:schemeClr val="tx2"/>
                </a:solidFill>
                <a:latin typeface="+mj-lt"/>
              </a:rPr>
              <a:t>Flujo venoso pulmonar.</a:t>
            </a:r>
          </a:p>
          <a:p>
            <a:pPr algn="l"/>
            <a:endParaRPr lang="es-ES" sz="1800" dirty="0" smtClean="0">
              <a:solidFill>
                <a:schemeClr val="tx1"/>
              </a:solidFill>
            </a:endParaRPr>
          </a:p>
          <a:p>
            <a:pPr algn="l"/>
            <a:endParaRPr lang="es-ES" sz="1800" dirty="0">
              <a:solidFill>
                <a:schemeClr val="tx1"/>
              </a:solidFill>
            </a:endParaRPr>
          </a:p>
          <a:p>
            <a:pPr algn="ctr"/>
            <a:r>
              <a:rPr lang="es-ES" sz="1800" b="1" dirty="0" smtClean="0">
                <a:solidFill>
                  <a:schemeClr val="accent1"/>
                </a:solidFill>
              </a:rPr>
              <a:t>Objetivar la Disfunción Diastólica.</a:t>
            </a:r>
            <a:endParaRPr lang="es-ES" sz="1800" b="1" dirty="0">
              <a:solidFill>
                <a:schemeClr val="accent1"/>
              </a:solidFill>
            </a:endParaRPr>
          </a:p>
        </p:txBody>
      </p:sp>
      <p:sp>
        <p:nvSpPr>
          <p:cNvPr id="3" name="Flecha abajo 2"/>
          <p:cNvSpPr/>
          <p:nvPr/>
        </p:nvSpPr>
        <p:spPr bwMode="auto">
          <a:xfrm>
            <a:off x="2147149" y="5013176"/>
            <a:ext cx="715216" cy="432048"/>
          </a:xfrm>
          <a:prstGeom prst="down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4000" b="0" i="0" u="none" strike="noStrike" cap="none" normalizeH="0" baseline="0" smtClean="0">
              <a:ln>
                <a:noFill/>
              </a:ln>
              <a:solidFill>
                <a:srgbClr val="A50021"/>
              </a:solidFill>
              <a:effectLst/>
              <a:latin typeface="Arial" charset="0"/>
            </a:endParaRPr>
          </a:p>
        </p:txBody>
      </p:sp>
      <p:sp>
        <p:nvSpPr>
          <p:cNvPr id="8" name="7 Título"/>
          <p:cNvSpPr>
            <a:spLocks noGrp="1"/>
          </p:cNvSpPr>
          <p:nvPr>
            <p:ph type="title"/>
          </p:nvPr>
        </p:nvSpPr>
        <p:spPr/>
        <p:txBody>
          <a:bodyPr/>
          <a:lstStyle/>
          <a:p>
            <a:r>
              <a:rPr lang="es-ES_tradnl" sz="2800" dirty="0" smtClean="0"/>
              <a:t>Caracterización de la insuficiencia cardiaca con función sistólica preservada (IC-</a:t>
            </a:r>
            <a:r>
              <a:rPr lang="es-ES_tradnl" sz="2800" dirty="0" err="1" smtClean="0"/>
              <a:t>FSp</a:t>
            </a:r>
            <a:r>
              <a:rPr lang="es-ES_tradnl" sz="2800" dirty="0" smtClean="0"/>
              <a:t>)</a:t>
            </a:r>
            <a:endParaRPr lang="es-ES" sz="2800" dirty="0"/>
          </a:p>
        </p:txBody>
      </p:sp>
      <p:sp>
        <p:nvSpPr>
          <p:cNvPr id="7" name="Marcador de contenido 6"/>
          <p:cNvSpPr>
            <a:spLocks noGrp="1"/>
          </p:cNvSpPr>
          <p:nvPr>
            <p:ph idx="1"/>
          </p:nvPr>
        </p:nvSpPr>
        <p:spPr>
          <a:xfrm>
            <a:off x="6264696" y="415646"/>
            <a:ext cx="4655840" cy="3373394"/>
          </a:xfrm>
        </p:spPr>
        <p:txBody>
          <a:bodyPr/>
          <a:lstStyle/>
          <a:p>
            <a:pPr marL="571500" lvl="1" indent="0" eaLnBrk="0" hangingPunct="0">
              <a:lnSpc>
                <a:spcPct val="120000"/>
              </a:lnSpc>
              <a:buNone/>
            </a:pPr>
            <a:endParaRPr lang="es-ES_tradnl" sz="2800" b="1" dirty="0"/>
          </a:p>
          <a:p>
            <a:r>
              <a:rPr lang="es-ES" dirty="0" smtClean="0"/>
              <a:t>FE conservada.</a:t>
            </a:r>
          </a:p>
          <a:p>
            <a:r>
              <a:rPr lang="es-ES" dirty="0" smtClean="0"/>
              <a:t>Hipertrofia VI.</a:t>
            </a:r>
          </a:p>
          <a:p>
            <a:r>
              <a:rPr lang="es-ES" dirty="0" err="1" smtClean="0"/>
              <a:t>Aurúcula</a:t>
            </a:r>
            <a:r>
              <a:rPr lang="es-ES" dirty="0" smtClean="0"/>
              <a:t> izquierda dilatada.</a:t>
            </a:r>
            <a:endParaRPr lang="es-ES" dirty="0"/>
          </a:p>
        </p:txBody>
      </p:sp>
    </p:spTree>
    <p:custDataLst>
      <p:tags r:id="rId1"/>
    </p:custDataLst>
    <p:extLst>
      <p:ext uri="{BB962C8B-B14F-4D97-AF65-F5344CB8AC3E}">
        <p14:creationId xmlns:p14="http://schemas.microsoft.com/office/powerpoint/2010/main" val="1020154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40" fill="hold"/>
                                        <p:tgtEl>
                                          <p:spTgt spid="4"/>
                                        </p:tgtEl>
                                      </p:cBhvr>
                                    </p:cmd>
                                  </p:childTnLst>
                                </p:cTn>
                              </p:par>
                            </p:childTnLst>
                          </p:cTn>
                        </p:par>
                        <p:par>
                          <p:cTn id="7" fill="hold">
                            <p:stCondLst>
                              <p:cond delay="1"/>
                            </p:stCondLst>
                            <p:childTnLst>
                              <p:par>
                                <p:cTn id="8" presetID="9" presetClass="entr" presetSubtype="0" fill="hold" grpId="0" nodeType="after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1"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3"/>
          </p:nvPr>
        </p:nvSpPr>
        <p:spPr/>
        <p:txBody>
          <a:bodyPr>
            <a:normAutofit lnSpcReduction="10000"/>
          </a:bodyPr>
          <a:lstStyle/>
          <a:p>
            <a:endParaRPr lang="es-ES"/>
          </a:p>
        </p:txBody>
      </p:sp>
      <p:sp>
        <p:nvSpPr>
          <p:cNvPr id="30721" name="Titel 1"/>
          <p:cNvSpPr>
            <a:spLocks noGrp="1"/>
          </p:cNvSpPr>
          <p:nvPr>
            <p:ph type="title"/>
          </p:nvPr>
        </p:nvSpPr>
        <p:spPr/>
        <p:txBody>
          <a:bodyPr>
            <a:normAutofit/>
          </a:bodyPr>
          <a:lstStyle/>
          <a:p>
            <a:r>
              <a:rPr lang="es-ES" sz="2800" dirty="0">
                <a:solidFill>
                  <a:srgbClr val="004586"/>
                </a:solidFill>
                <a:latin typeface="Arial" charset="0"/>
              </a:rPr>
              <a:t>¿Qué </a:t>
            </a:r>
            <a:r>
              <a:rPr lang="es-ES" sz="2800" dirty="0" smtClean="0">
                <a:solidFill>
                  <a:srgbClr val="004586"/>
                </a:solidFill>
                <a:latin typeface="Arial" charset="0"/>
              </a:rPr>
              <a:t>define </a:t>
            </a:r>
            <a:r>
              <a:rPr lang="es-ES" sz="2800" dirty="0">
                <a:solidFill>
                  <a:srgbClr val="004586"/>
                </a:solidFill>
                <a:latin typeface="Arial" charset="0"/>
              </a:rPr>
              <a:t>mejor </a:t>
            </a:r>
            <a:r>
              <a:rPr lang="es-ES" sz="2800" dirty="0" smtClean="0">
                <a:solidFill>
                  <a:srgbClr val="004586"/>
                </a:solidFill>
                <a:latin typeface="Arial" charset="0"/>
              </a:rPr>
              <a:t>la </a:t>
            </a:r>
            <a:r>
              <a:rPr lang="es-ES" sz="2800" dirty="0">
                <a:solidFill>
                  <a:srgbClr val="004586"/>
                </a:solidFill>
                <a:latin typeface="Arial" charset="0"/>
              </a:rPr>
              <a:t>disfunción diastólica?</a:t>
            </a:r>
          </a:p>
        </p:txBody>
      </p:sp>
      <p:pic>
        <p:nvPicPr>
          <p:cNvPr id="30722"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911424" y="919261"/>
            <a:ext cx="10617200" cy="4525963"/>
          </a:xfrm>
        </p:spPr>
      </p:pic>
      <p:sp>
        <p:nvSpPr>
          <p:cNvPr id="30723" name="Textfeld 4"/>
          <p:cNvSpPr txBox="1">
            <a:spLocks noChangeArrowheads="1"/>
          </p:cNvSpPr>
          <p:nvPr/>
        </p:nvSpPr>
        <p:spPr bwMode="auto">
          <a:xfrm>
            <a:off x="6286503" y="6581782"/>
            <a:ext cx="5905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r" eaLnBrk="1" hangingPunct="1"/>
            <a:r>
              <a:rPr lang="de-DE" sz="1200">
                <a:solidFill>
                  <a:srgbClr val="000000"/>
                </a:solidFill>
              </a:rPr>
              <a:t>ESC Guidelines 2012</a:t>
            </a:r>
          </a:p>
        </p:txBody>
      </p:sp>
      <p:sp>
        <p:nvSpPr>
          <p:cNvPr id="8" name="7 CuadroTexto"/>
          <p:cNvSpPr txBox="1"/>
          <p:nvPr/>
        </p:nvSpPr>
        <p:spPr>
          <a:xfrm>
            <a:off x="5495878" y="565476"/>
            <a:ext cx="914400" cy="914400"/>
          </a:xfrm>
          <a:prstGeom prst="rect">
            <a:avLst/>
          </a:prstGeom>
          <a:noFill/>
        </p:spPr>
        <p:txBody>
          <a:bodyPr vert="horz" wrap="none" lIns="91440" tIns="45720" rIns="91440" bIns="45720" rtlCol="0" anchor="ctr">
            <a:noAutofit/>
          </a:bodyPr>
          <a:lstStyle/>
          <a:p>
            <a:pPr algn="ctr"/>
            <a:endParaRPr lang="es-ES" sz="3600" b="1" dirty="0" smtClean="0">
              <a:solidFill>
                <a:srgbClr val="C00000"/>
              </a:solidFill>
            </a:endParaRPr>
          </a:p>
        </p:txBody>
      </p:sp>
      <p:sp>
        <p:nvSpPr>
          <p:cNvPr id="3" name="Rectángulo 2"/>
          <p:cNvSpPr/>
          <p:nvPr/>
        </p:nvSpPr>
        <p:spPr>
          <a:xfrm>
            <a:off x="983432" y="1830756"/>
            <a:ext cx="1185196" cy="276999"/>
          </a:xfrm>
          <a:prstGeom prst="rect">
            <a:avLst/>
          </a:prstGeom>
          <a:solidFill>
            <a:schemeClr val="bg1"/>
          </a:solidFill>
        </p:spPr>
        <p:txBody>
          <a:bodyPr wrap="none" lIns="0" tIns="0" rIns="0" bIns="0">
            <a:spAutoFit/>
          </a:bodyPr>
          <a:lstStyle/>
          <a:p>
            <a:r>
              <a:rPr lang="es-ES" b="1" dirty="0" smtClean="0">
                <a:solidFill>
                  <a:schemeClr val="tx2"/>
                </a:solidFill>
              </a:rPr>
              <a:t>Relación </a:t>
            </a:r>
            <a:r>
              <a:rPr lang="es-ES" b="1" dirty="0">
                <a:solidFill>
                  <a:schemeClr val="tx2"/>
                </a:solidFill>
              </a:rPr>
              <a:t>E/e</a:t>
            </a:r>
          </a:p>
        </p:txBody>
      </p:sp>
      <p:sp>
        <p:nvSpPr>
          <p:cNvPr id="4" name="Rectángulo redondeado 3"/>
          <p:cNvSpPr/>
          <p:nvPr/>
        </p:nvSpPr>
        <p:spPr>
          <a:xfrm>
            <a:off x="3791744" y="1829088"/>
            <a:ext cx="3096344" cy="27699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02183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p:txBody>
          <a:bodyPr>
            <a:normAutofit lnSpcReduction="10000"/>
          </a:bodyPr>
          <a:lstStyle/>
          <a:p>
            <a:endParaRPr lang="es-ES"/>
          </a:p>
        </p:txBody>
      </p:sp>
      <p:sp>
        <p:nvSpPr>
          <p:cNvPr id="90113" name="Rectangle 2"/>
          <p:cNvSpPr>
            <a:spLocks noGrp="1" noChangeArrowheads="1"/>
          </p:cNvSpPr>
          <p:nvPr>
            <p:ph type="title"/>
          </p:nvPr>
        </p:nvSpPr>
        <p:spPr/>
        <p:txBody>
          <a:bodyPr/>
          <a:lstStyle/>
          <a:p>
            <a:r>
              <a:rPr lang="es-ES_tradnl" dirty="0"/>
              <a:t> </a:t>
            </a:r>
            <a:r>
              <a:rPr lang="es-ES_tradnl" b="1" dirty="0"/>
              <a:t>Patrón de llenado </a:t>
            </a:r>
            <a:r>
              <a:rPr lang="es-ES_tradnl" b="1" dirty="0" err="1"/>
              <a:t>transmitral</a:t>
            </a:r>
            <a:endParaRPr lang="en-US" b="1" dirty="0"/>
          </a:p>
        </p:txBody>
      </p:sp>
      <p:pic>
        <p:nvPicPr>
          <p:cNvPr id="901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473" y="1216338"/>
            <a:ext cx="9505056" cy="4444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Marco"/>
          <p:cNvSpPr/>
          <p:nvPr/>
        </p:nvSpPr>
        <p:spPr bwMode="auto">
          <a:xfrm>
            <a:off x="4755326" y="1165936"/>
            <a:ext cx="2071703" cy="4643470"/>
          </a:xfrm>
          <a:prstGeom prst="frame">
            <a:avLst/>
          </a:prstGeom>
          <a:solidFill>
            <a:schemeClr val="accent1"/>
          </a:solidFill>
          <a:ln w="9525" cap="flat" cmpd="sng" algn="ctr">
            <a:solidFill>
              <a:schemeClr val="accent1"/>
            </a:solidFill>
            <a:prstDash val="solid"/>
            <a:round/>
            <a:headEnd type="none" w="med" len="med"/>
            <a:tailEnd type="none" w="med" len="med"/>
          </a:ln>
          <a:effectLst/>
        </p:spPr>
        <p:txBody>
          <a:bodyPr/>
          <a:lstStyle/>
          <a:p>
            <a:pPr>
              <a:defRPr/>
            </a:pPr>
            <a:endParaRPr lang="ca-ES" dirty="0">
              <a:solidFill>
                <a:srgbClr val="FF0000"/>
              </a:solidFill>
              <a:ea typeface="+mn-ea"/>
              <a:cs typeface="+mn-cs"/>
            </a:endParaRPr>
          </a:p>
        </p:txBody>
      </p:sp>
    </p:spTree>
    <p:custDataLst>
      <p:tags r:id="rId1"/>
    </p:custDataLst>
    <p:extLst>
      <p:ext uri="{BB962C8B-B14F-4D97-AF65-F5344CB8AC3E}">
        <p14:creationId xmlns:p14="http://schemas.microsoft.com/office/powerpoint/2010/main" val="4199674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texto 10"/>
          <p:cNvSpPr>
            <a:spLocks noGrp="1"/>
          </p:cNvSpPr>
          <p:nvPr>
            <p:ph type="body" sz="quarter" idx="13"/>
          </p:nvPr>
        </p:nvSpPr>
        <p:spPr/>
        <p:txBody>
          <a:bodyPr>
            <a:normAutofit lnSpcReduction="10000"/>
          </a:bodyPr>
          <a:lstStyle/>
          <a:p>
            <a:endParaRPr lang="es-ES"/>
          </a:p>
        </p:txBody>
      </p:sp>
      <p:sp>
        <p:nvSpPr>
          <p:cNvPr id="6" name="Título 5"/>
          <p:cNvSpPr>
            <a:spLocks noGrp="1"/>
          </p:cNvSpPr>
          <p:nvPr>
            <p:ph type="title"/>
          </p:nvPr>
        </p:nvSpPr>
        <p:spPr/>
        <p:txBody>
          <a:bodyPr/>
          <a:lstStyle/>
          <a:p>
            <a:r>
              <a:rPr lang="es-ES" dirty="0" smtClean="0"/>
              <a:t>Evolución del caso clínico: seguimiento en atención primaria</a:t>
            </a:r>
            <a:endParaRPr lang="es-ES" dirty="0"/>
          </a:p>
        </p:txBody>
      </p:sp>
      <p:graphicFrame>
        <p:nvGraphicFramePr>
          <p:cNvPr id="12" name="Tabla 11"/>
          <p:cNvGraphicFramePr>
            <a:graphicFrameLocks noGrp="1"/>
          </p:cNvGraphicFramePr>
          <p:nvPr>
            <p:extLst>
              <p:ext uri="{D42A27DB-BD31-4B8C-83A1-F6EECF244321}">
                <p14:modId xmlns:p14="http://schemas.microsoft.com/office/powerpoint/2010/main" val="615740432"/>
              </p:ext>
            </p:extLst>
          </p:nvPr>
        </p:nvGraphicFramePr>
        <p:xfrm>
          <a:off x="983432" y="1052737"/>
          <a:ext cx="10153128" cy="4435094"/>
        </p:xfrm>
        <a:graphic>
          <a:graphicData uri="http://schemas.openxmlformats.org/drawingml/2006/table">
            <a:tbl>
              <a:tblPr firstRow="1" firstCol="1" bandRow="1">
                <a:tableStyleId>{793D81CF-94F2-401A-BA57-92F5A7B2D0C5}</a:tableStyleId>
              </a:tblPr>
              <a:tblGrid>
                <a:gridCol w="4896544"/>
                <a:gridCol w="5256584"/>
              </a:tblGrid>
              <a:tr h="279761">
                <a:tc>
                  <a:txBody>
                    <a:bodyPr/>
                    <a:lstStyle/>
                    <a:p>
                      <a:pPr algn="ctr">
                        <a:lnSpc>
                          <a:spcPct val="107000"/>
                        </a:lnSpc>
                        <a:spcAft>
                          <a:spcPts val="0"/>
                        </a:spcAft>
                      </a:pPr>
                      <a:r>
                        <a:rPr lang="es-ES" sz="2800" dirty="0">
                          <a:effectLst/>
                          <a:latin typeface="+mn-lt"/>
                        </a:rPr>
                        <a:t>Tratamiento al alta </a:t>
                      </a:r>
                      <a:r>
                        <a:rPr lang="es-ES" sz="2800" dirty="0" smtClean="0">
                          <a:effectLst/>
                          <a:latin typeface="+mn-lt"/>
                        </a:rPr>
                        <a:t>hospitalaria</a:t>
                      </a:r>
                      <a:endParaRPr lang="es-ES" sz="2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28575" cap="flat" cmpd="sng" algn="ctr">
                      <a:solidFill>
                        <a:srgbClr val="FFFFFF"/>
                      </a:solidFill>
                      <a:prstDash val="solid"/>
                      <a:round/>
                      <a:headEnd type="none" w="med" len="med"/>
                      <a:tailEnd type="none" w="med" len="med"/>
                    </a:lnR>
                  </a:tcPr>
                </a:tc>
                <a:tc>
                  <a:txBody>
                    <a:bodyPr/>
                    <a:lstStyle/>
                    <a:p>
                      <a:pPr algn="ctr">
                        <a:lnSpc>
                          <a:spcPct val="107000"/>
                        </a:lnSpc>
                        <a:spcAft>
                          <a:spcPts val="0"/>
                        </a:spcAft>
                      </a:pPr>
                      <a:r>
                        <a:rPr lang="es-ES" sz="2800" dirty="0">
                          <a:effectLst/>
                          <a:latin typeface="+mn-lt"/>
                        </a:rPr>
                        <a:t>Tratamiento en </a:t>
                      </a:r>
                      <a:r>
                        <a:rPr lang="es-ES" sz="2800" dirty="0" smtClean="0">
                          <a:effectLst/>
                          <a:latin typeface="+mn-lt"/>
                        </a:rPr>
                        <a:t>atención</a:t>
                      </a:r>
                      <a:r>
                        <a:rPr lang="es-ES" sz="2800" baseline="0" dirty="0" smtClean="0">
                          <a:effectLst/>
                          <a:latin typeface="+mn-lt"/>
                        </a:rPr>
                        <a:t> primaria</a:t>
                      </a:r>
                      <a:r>
                        <a:rPr lang="es-ES" sz="2800" dirty="0" smtClean="0">
                          <a:effectLst/>
                          <a:latin typeface="+mn-lt"/>
                        </a:rPr>
                        <a:t> (médico de </a:t>
                      </a:r>
                      <a:r>
                        <a:rPr lang="es-ES" sz="2800" dirty="0">
                          <a:effectLst/>
                          <a:latin typeface="+mn-lt"/>
                        </a:rPr>
                        <a:t>f</a:t>
                      </a:r>
                      <a:r>
                        <a:rPr lang="es-ES" sz="2800" dirty="0" smtClean="0">
                          <a:effectLst/>
                          <a:latin typeface="+mn-lt"/>
                        </a:rPr>
                        <a:t>amilia</a:t>
                      </a:r>
                      <a:r>
                        <a:rPr lang="es-ES" sz="2800" dirty="0">
                          <a:effectLst/>
                          <a:latin typeface="+mn-lt"/>
                        </a:rPr>
                        <a:t>)</a:t>
                      </a:r>
                      <a:endParaRPr lang="es-ES" sz="2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tcPr>
                </a:tc>
              </a:tr>
              <a:tr h="188965">
                <a:tc>
                  <a:txBody>
                    <a:bodyPr/>
                    <a:lstStyle/>
                    <a:p>
                      <a:pPr>
                        <a:lnSpc>
                          <a:spcPct val="107000"/>
                        </a:lnSpc>
                        <a:spcAft>
                          <a:spcPts val="0"/>
                        </a:spcAft>
                      </a:pPr>
                      <a:r>
                        <a:rPr lang="es-ES" sz="1800" b="0" dirty="0">
                          <a:solidFill>
                            <a:srgbClr val="004586"/>
                          </a:solidFill>
                          <a:effectLst/>
                          <a:latin typeface="+mn-lt"/>
                        </a:rPr>
                        <a:t>Furosemida 40 mg (</a:t>
                      </a:r>
                      <a:r>
                        <a:rPr lang="es-ES" sz="1800" b="0" dirty="0" smtClean="0">
                          <a:solidFill>
                            <a:srgbClr val="004586"/>
                          </a:solidFill>
                          <a:effectLst/>
                          <a:latin typeface="+mn-lt"/>
                        </a:rPr>
                        <a:t>1-1-0).</a:t>
                      </a:r>
                      <a:endParaRPr lang="es-ES" sz="1800" b="0" dirty="0">
                        <a:solidFill>
                          <a:srgbClr val="004586"/>
                        </a:solidFill>
                        <a:effectLst/>
                        <a:latin typeface="+mn-lt"/>
                        <a:ea typeface="Calibri" panose="020F0502020204030204" pitchFamily="34" charset="0"/>
                        <a:cs typeface="Times New Roman" panose="02020603050405020304" pitchFamily="18" charset="0"/>
                      </a:endParaRPr>
                    </a:p>
                  </a:txBody>
                  <a:tcPr marL="68580" marR="68580" marT="0" marB="0" anchor="ctr">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CDD7EB"/>
                    </a:solidFill>
                  </a:tcPr>
                </a:tc>
                <a:tc>
                  <a:txBody>
                    <a:bodyPr/>
                    <a:lstStyle/>
                    <a:p>
                      <a:pPr>
                        <a:lnSpc>
                          <a:spcPct val="107000"/>
                        </a:lnSpc>
                        <a:spcAft>
                          <a:spcPts val="0"/>
                        </a:spcAft>
                      </a:pPr>
                      <a:r>
                        <a:rPr lang="es-ES" sz="1800" dirty="0" smtClean="0">
                          <a:solidFill>
                            <a:srgbClr val="004586"/>
                          </a:solidFill>
                          <a:effectLst/>
                          <a:latin typeface="+mn-lt"/>
                        </a:rPr>
                        <a:t>Se cambió tras </a:t>
                      </a:r>
                      <a:r>
                        <a:rPr lang="es-ES" sz="1800" dirty="0" err="1" smtClean="0">
                          <a:solidFill>
                            <a:srgbClr val="004586"/>
                          </a:solidFill>
                          <a:effectLst/>
                          <a:latin typeface="+mn-lt"/>
                        </a:rPr>
                        <a:t>euvolemia</a:t>
                      </a:r>
                      <a:r>
                        <a:rPr lang="es-ES" sz="1800" baseline="0" dirty="0" smtClean="0">
                          <a:solidFill>
                            <a:srgbClr val="004586"/>
                          </a:solidFill>
                          <a:effectLst/>
                          <a:latin typeface="+mn-lt"/>
                        </a:rPr>
                        <a:t> a </a:t>
                      </a:r>
                      <a:r>
                        <a:rPr lang="es-ES" sz="1800" baseline="0" dirty="0" err="1" smtClean="0">
                          <a:solidFill>
                            <a:srgbClr val="004586"/>
                          </a:solidFill>
                          <a:effectLst/>
                          <a:latin typeface="+mn-lt"/>
                        </a:rPr>
                        <a:t>t</a:t>
                      </a:r>
                      <a:r>
                        <a:rPr lang="es-ES" sz="1800" dirty="0" err="1" smtClean="0">
                          <a:solidFill>
                            <a:srgbClr val="004586"/>
                          </a:solidFill>
                          <a:effectLst/>
                          <a:latin typeface="+mn-lt"/>
                        </a:rPr>
                        <a:t>orasemida</a:t>
                      </a:r>
                      <a:r>
                        <a:rPr lang="es-ES" sz="1800" dirty="0" smtClean="0">
                          <a:solidFill>
                            <a:srgbClr val="004586"/>
                          </a:solidFill>
                          <a:effectLst/>
                          <a:latin typeface="+mn-lt"/>
                        </a:rPr>
                        <a:t> </a:t>
                      </a:r>
                      <a:r>
                        <a:rPr lang="es-ES" sz="1800" dirty="0">
                          <a:solidFill>
                            <a:srgbClr val="004586"/>
                          </a:solidFill>
                          <a:effectLst/>
                          <a:latin typeface="+mn-lt"/>
                        </a:rPr>
                        <a:t>10 </a:t>
                      </a:r>
                      <a:r>
                        <a:rPr lang="es-ES" sz="1800" dirty="0" smtClean="0">
                          <a:solidFill>
                            <a:srgbClr val="004586"/>
                          </a:solidFill>
                          <a:effectLst/>
                          <a:latin typeface="+mn-lt"/>
                        </a:rPr>
                        <a:t>mg/día.</a:t>
                      </a:r>
                      <a:endParaRPr lang="es-ES" sz="1800" dirty="0">
                        <a:solidFill>
                          <a:srgbClr val="004586"/>
                        </a:solidFill>
                        <a:effectLst/>
                        <a:latin typeface="+mn-lt"/>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B w="28575" cap="flat" cmpd="sng" algn="ctr">
                      <a:solidFill>
                        <a:srgbClr val="FFFFFF"/>
                      </a:solidFill>
                      <a:prstDash val="solid"/>
                      <a:round/>
                      <a:headEnd type="none" w="med" len="med"/>
                      <a:tailEnd type="none" w="med" len="med"/>
                    </a:lnB>
                    <a:solidFill>
                      <a:srgbClr val="CDD7EB"/>
                    </a:solidFill>
                  </a:tcPr>
                </a:tc>
              </a:tr>
              <a:tr h="188965">
                <a:tc>
                  <a:txBody>
                    <a:bodyPr/>
                    <a:lstStyle/>
                    <a:p>
                      <a:pPr>
                        <a:lnSpc>
                          <a:spcPct val="107000"/>
                        </a:lnSpc>
                        <a:spcAft>
                          <a:spcPts val="0"/>
                        </a:spcAft>
                      </a:pPr>
                      <a:r>
                        <a:rPr lang="es-ES" sz="1800" b="0" dirty="0" err="1">
                          <a:solidFill>
                            <a:srgbClr val="004586"/>
                          </a:solidFill>
                          <a:effectLst/>
                          <a:latin typeface="+mn-lt"/>
                        </a:rPr>
                        <a:t>Lisinopril</a:t>
                      </a:r>
                      <a:r>
                        <a:rPr lang="es-ES" sz="1800" b="0" dirty="0">
                          <a:solidFill>
                            <a:srgbClr val="004586"/>
                          </a:solidFill>
                          <a:effectLst/>
                          <a:latin typeface="+mn-lt"/>
                        </a:rPr>
                        <a:t> 20 mg/ </a:t>
                      </a:r>
                      <a:r>
                        <a:rPr lang="es-ES" sz="1800" b="0" dirty="0" smtClean="0">
                          <a:solidFill>
                            <a:srgbClr val="004586"/>
                          </a:solidFill>
                          <a:effectLst/>
                          <a:latin typeface="+mn-lt"/>
                        </a:rPr>
                        <a:t>día.</a:t>
                      </a:r>
                      <a:endParaRPr lang="es-ES" sz="1800" b="0" dirty="0">
                        <a:solidFill>
                          <a:srgbClr val="004586"/>
                        </a:solidFill>
                        <a:effectLst/>
                        <a:latin typeface="+mn-lt"/>
                        <a:ea typeface="Calibri" panose="020F0502020204030204" pitchFamily="34" charset="0"/>
                        <a:cs typeface="Times New Roman" panose="02020603050405020304" pitchFamily="18" charset="0"/>
                      </a:endParaRPr>
                    </a:p>
                  </a:txBody>
                  <a:tcPr marL="68580" marR="68580" marT="0" marB="0" anchor="ctr">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8ECF5"/>
                    </a:solidFill>
                  </a:tcPr>
                </a:tc>
                <a:tc>
                  <a:txBody>
                    <a:bodyPr/>
                    <a:lstStyle/>
                    <a:p>
                      <a:pPr>
                        <a:lnSpc>
                          <a:spcPct val="107000"/>
                        </a:lnSpc>
                        <a:spcAft>
                          <a:spcPts val="0"/>
                        </a:spcAft>
                      </a:pPr>
                      <a:r>
                        <a:rPr lang="es-ES" sz="1800" dirty="0">
                          <a:solidFill>
                            <a:srgbClr val="004586"/>
                          </a:solidFill>
                          <a:effectLst/>
                          <a:latin typeface="+mn-lt"/>
                        </a:rPr>
                        <a:t>Se </a:t>
                      </a:r>
                      <a:r>
                        <a:rPr lang="es-ES" sz="1800" dirty="0" smtClean="0">
                          <a:solidFill>
                            <a:srgbClr val="004586"/>
                          </a:solidFill>
                          <a:effectLst/>
                          <a:latin typeface="+mn-lt"/>
                        </a:rPr>
                        <a:t>mantiene.</a:t>
                      </a:r>
                      <a:endParaRPr lang="es-ES" sz="1800" dirty="0">
                        <a:solidFill>
                          <a:srgbClr val="004586"/>
                        </a:solidFill>
                        <a:effectLst/>
                        <a:latin typeface="+mn-lt"/>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8ECF5"/>
                    </a:solidFill>
                  </a:tcPr>
                </a:tc>
              </a:tr>
              <a:tr h="188965">
                <a:tc>
                  <a:txBody>
                    <a:bodyPr/>
                    <a:lstStyle/>
                    <a:p>
                      <a:pPr>
                        <a:lnSpc>
                          <a:spcPct val="107000"/>
                        </a:lnSpc>
                        <a:spcAft>
                          <a:spcPts val="0"/>
                        </a:spcAft>
                      </a:pPr>
                      <a:r>
                        <a:rPr lang="es-ES" sz="1800" b="0" dirty="0" err="1">
                          <a:solidFill>
                            <a:srgbClr val="004586"/>
                          </a:solidFill>
                          <a:effectLst/>
                          <a:latin typeface="+mn-lt"/>
                        </a:rPr>
                        <a:t>Carvedilol</a:t>
                      </a:r>
                      <a:r>
                        <a:rPr lang="es-ES" sz="1800" b="0" dirty="0">
                          <a:solidFill>
                            <a:srgbClr val="004586"/>
                          </a:solidFill>
                          <a:effectLst/>
                          <a:latin typeface="+mn-lt"/>
                        </a:rPr>
                        <a:t> </a:t>
                      </a:r>
                      <a:r>
                        <a:rPr lang="es-ES" sz="1800" b="0" dirty="0" smtClean="0">
                          <a:solidFill>
                            <a:srgbClr val="004586"/>
                          </a:solidFill>
                          <a:effectLst/>
                          <a:latin typeface="+mn-lt"/>
                        </a:rPr>
                        <a:t>6,25 </a:t>
                      </a:r>
                      <a:r>
                        <a:rPr lang="es-ES" sz="1800" b="0" dirty="0">
                          <a:solidFill>
                            <a:srgbClr val="004586"/>
                          </a:solidFill>
                          <a:effectLst/>
                          <a:latin typeface="+mn-lt"/>
                        </a:rPr>
                        <a:t>mg/ 12 </a:t>
                      </a:r>
                      <a:r>
                        <a:rPr lang="es-ES" sz="1800" b="0" dirty="0" smtClean="0">
                          <a:solidFill>
                            <a:srgbClr val="004586"/>
                          </a:solidFill>
                          <a:effectLst/>
                          <a:latin typeface="+mn-lt"/>
                        </a:rPr>
                        <a:t>horas.</a:t>
                      </a:r>
                      <a:endParaRPr lang="es-ES" sz="1800" b="0" dirty="0">
                        <a:solidFill>
                          <a:srgbClr val="004586"/>
                        </a:solidFill>
                        <a:effectLst/>
                        <a:latin typeface="+mn-lt"/>
                        <a:ea typeface="Calibri" panose="020F0502020204030204" pitchFamily="34" charset="0"/>
                        <a:cs typeface="Times New Roman" panose="02020603050405020304" pitchFamily="18" charset="0"/>
                      </a:endParaRPr>
                    </a:p>
                  </a:txBody>
                  <a:tcPr marL="68580" marR="68580" marT="0" marB="0" anchor="ctr">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DD7EB"/>
                    </a:solidFill>
                  </a:tcPr>
                </a:tc>
                <a:tc>
                  <a:txBody>
                    <a:bodyPr/>
                    <a:lstStyle/>
                    <a:p>
                      <a:pPr>
                        <a:lnSpc>
                          <a:spcPct val="107000"/>
                        </a:lnSpc>
                        <a:spcAft>
                          <a:spcPts val="0"/>
                        </a:spcAft>
                      </a:pPr>
                      <a:r>
                        <a:rPr lang="es-ES" sz="1800" dirty="0">
                          <a:solidFill>
                            <a:srgbClr val="004586"/>
                          </a:solidFill>
                          <a:effectLst/>
                          <a:latin typeface="+mn-lt"/>
                        </a:rPr>
                        <a:t>Se cambió a </a:t>
                      </a:r>
                      <a:r>
                        <a:rPr lang="es-ES" sz="1800" dirty="0" err="1">
                          <a:solidFill>
                            <a:srgbClr val="004586"/>
                          </a:solidFill>
                          <a:effectLst/>
                          <a:latin typeface="+mn-lt"/>
                        </a:rPr>
                        <a:t>b</a:t>
                      </a:r>
                      <a:r>
                        <a:rPr lang="es-ES" sz="1800" dirty="0" err="1" smtClean="0">
                          <a:solidFill>
                            <a:srgbClr val="004586"/>
                          </a:solidFill>
                          <a:effectLst/>
                          <a:latin typeface="+mn-lt"/>
                        </a:rPr>
                        <a:t>isoprolol</a:t>
                      </a:r>
                      <a:r>
                        <a:rPr lang="es-ES" sz="1800" dirty="0" smtClean="0">
                          <a:solidFill>
                            <a:srgbClr val="004586"/>
                          </a:solidFill>
                          <a:effectLst/>
                          <a:latin typeface="+mn-lt"/>
                        </a:rPr>
                        <a:t> </a:t>
                      </a:r>
                      <a:r>
                        <a:rPr lang="es-ES" sz="1800" dirty="0">
                          <a:solidFill>
                            <a:srgbClr val="004586"/>
                          </a:solidFill>
                          <a:effectLst/>
                          <a:latin typeface="+mn-lt"/>
                        </a:rPr>
                        <a:t>5 mg al </a:t>
                      </a:r>
                      <a:r>
                        <a:rPr lang="es-ES" sz="1800" dirty="0" smtClean="0">
                          <a:solidFill>
                            <a:srgbClr val="004586"/>
                          </a:solidFill>
                          <a:effectLst/>
                          <a:latin typeface="+mn-lt"/>
                        </a:rPr>
                        <a:t>día.</a:t>
                      </a:r>
                      <a:endParaRPr lang="es-ES" sz="1800" dirty="0">
                        <a:solidFill>
                          <a:srgbClr val="004586"/>
                        </a:solidFill>
                        <a:effectLst/>
                        <a:latin typeface="+mn-lt"/>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DD7EB"/>
                    </a:solidFill>
                  </a:tcPr>
                </a:tc>
              </a:tr>
              <a:tr h="188965">
                <a:tc>
                  <a:txBody>
                    <a:bodyPr/>
                    <a:lstStyle/>
                    <a:p>
                      <a:pPr>
                        <a:lnSpc>
                          <a:spcPct val="107000"/>
                        </a:lnSpc>
                        <a:spcAft>
                          <a:spcPts val="0"/>
                        </a:spcAft>
                      </a:pPr>
                      <a:r>
                        <a:rPr lang="es-ES" sz="1800" b="0" dirty="0" err="1">
                          <a:solidFill>
                            <a:srgbClr val="004586"/>
                          </a:solidFill>
                          <a:effectLst/>
                          <a:latin typeface="+mn-lt"/>
                        </a:rPr>
                        <a:t>Espironolactona</a:t>
                      </a:r>
                      <a:r>
                        <a:rPr lang="es-ES" sz="1800" b="0" dirty="0">
                          <a:solidFill>
                            <a:srgbClr val="004586"/>
                          </a:solidFill>
                          <a:effectLst/>
                          <a:latin typeface="+mn-lt"/>
                        </a:rPr>
                        <a:t> 25 </a:t>
                      </a:r>
                      <a:r>
                        <a:rPr lang="es-ES" sz="1800" b="0" dirty="0" smtClean="0">
                          <a:solidFill>
                            <a:srgbClr val="004586"/>
                          </a:solidFill>
                          <a:effectLst/>
                          <a:latin typeface="+mn-lt"/>
                        </a:rPr>
                        <a:t>mg/día.</a:t>
                      </a:r>
                      <a:endParaRPr lang="es-ES" sz="1800" b="0" dirty="0">
                        <a:solidFill>
                          <a:srgbClr val="004586"/>
                        </a:solidFill>
                        <a:effectLst/>
                        <a:latin typeface="+mn-lt"/>
                        <a:ea typeface="Calibri" panose="020F0502020204030204" pitchFamily="34" charset="0"/>
                        <a:cs typeface="Times New Roman" panose="02020603050405020304" pitchFamily="18" charset="0"/>
                      </a:endParaRPr>
                    </a:p>
                  </a:txBody>
                  <a:tcPr marL="68580" marR="68580" marT="0" marB="0" anchor="ctr">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8ECF5"/>
                    </a:solidFill>
                  </a:tcPr>
                </a:tc>
                <a:tc>
                  <a:txBody>
                    <a:bodyPr/>
                    <a:lstStyle/>
                    <a:p>
                      <a:pPr>
                        <a:lnSpc>
                          <a:spcPct val="107000"/>
                        </a:lnSpc>
                        <a:spcAft>
                          <a:spcPts val="0"/>
                        </a:spcAft>
                      </a:pPr>
                      <a:r>
                        <a:rPr lang="es-ES" sz="1800" dirty="0">
                          <a:solidFill>
                            <a:srgbClr val="004586"/>
                          </a:solidFill>
                          <a:effectLst/>
                          <a:latin typeface="+mn-lt"/>
                        </a:rPr>
                        <a:t>Se redujo a </a:t>
                      </a:r>
                      <a:r>
                        <a:rPr lang="es-ES" sz="1800" dirty="0" err="1">
                          <a:solidFill>
                            <a:srgbClr val="004586"/>
                          </a:solidFill>
                          <a:effectLst/>
                          <a:latin typeface="+mn-lt"/>
                        </a:rPr>
                        <a:t>e</a:t>
                      </a:r>
                      <a:r>
                        <a:rPr lang="es-ES" sz="1800" dirty="0" err="1" smtClean="0">
                          <a:solidFill>
                            <a:srgbClr val="004586"/>
                          </a:solidFill>
                          <a:effectLst/>
                          <a:latin typeface="+mn-lt"/>
                        </a:rPr>
                        <a:t>spironolactona</a:t>
                      </a:r>
                      <a:r>
                        <a:rPr lang="es-ES" sz="1800" dirty="0" smtClean="0">
                          <a:solidFill>
                            <a:srgbClr val="004586"/>
                          </a:solidFill>
                          <a:effectLst/>
                          <a:latin typeface="+mn-lt"/>
                        </a:rPr>
                        <a:t> </a:t>
                      </a:r>
                      <a:r>
                        <a:rPr lang="es-ES" sz="1800" dirty="0">
                          <a:solidFill>
                            <a:srgbClr val="004586"/>
                          </a:solidFill>
                          <a:effectLst/>
                          <a:latin typeface="+mn-lt"/>
                        </a:rPr>
                        <a:t>12,5 </a:t>
                      </a:r>
                      <a:r>
                        <a:rPr lang="es-ES" sz="1800" dirty="0" smtClean="0">
                          <a:solidFill>
                            <a:srgbClr val="004586"/>
                          </a:solidFill>
                          <a:effectLst/>
                          <a:latin typeface="+mn-lt"/>
                        </a:rPr>
                        <a:t>mg/día.</a:t>
                      </a:r>
                      <a:endParaRPr lang="es-ES" sz="1800" dirty="0">
                        <a:solidFill>
                          <a:srgbClr val="004586"/>
                        </a:solidFill>
                        <a:effectLst/>
                        <a:latin typeface="+mn-lt"/>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8ECF5"/>
                    </a:solidFill>
                  </a:tcPr>
                </a:tc>
              </a:tr>
              <a:tr h="188965">
                <a:tc>
                  <a:txBody>
                    <a:bodyPr/>
                    <a:lstStyle/>
                    <a:p>
                      <a:pPr>
                        <a:lnSpc>
                          <a:spcPct val="107000"/>
                        </a:lnSpc>
                        <a:spcAft>
                          <a:spcPts val="0"/>
                        </a:spcAft>
                      </a:pPr>
                      <a:r>
                        <a:rPr lang="es-ES" sz="1800" b="0" dirty="0" err="1">
                          <a:solidFill>
                            <a:srgbClr val="004586"/>
                          </a:solidFill>
                          <a:effectLst/>
                          <a:latin typeface="+mn-lt"/>
                        </a:rPr>
                        <a:t>Metformina</a:t>
                      </a:r>
                      <a:r>
                        <a:rPr lang="es-ES" sz="1800" b="0" dirty="0">
                          <a:solidFill>
                            <a:srgbClr val="004586"/>
                          </a:solidFill>
                          <a:effectLst/>
                          <a:latin typeface="+mn-lt"/>
                        </a:rPr>
                        <a:t> </a:t>
                      </a:r>
                      <a:r>
                        <a:rPr lang="es-ES" sz="1800" b="0" dirty="0" smtClean="0">
                          <a:solidFill>
                            <a:srgbClr val="004586"/>
                          </a:solidFill>
                          <a:effectLst/>
                          <a:latin typeface="+mn-lt"/>
                        </a:rPr>
                        <a:t>850 </a:t>
                      </a:r>
                      <a:r>
                        <a:rPr lang="es-ES" sz="1800" b="0" dirty="0">
                          <a:solidFill>
                            <a:srgbClr val="004586"/>
                          </a:solidFill>
                          <a:effectLst/>
                          <a:latin typeface="+mn-lt"/>
                        </a:rPr>
                        <a:t>(0-1/2-0</a:t>
                      </a:r>
                      <a:r>
                        <a:rPr lang="es-ES" sz="1800" b="0" dirty="0" smtClean="0">
                          <a:solidFill>
                            <a:srgbClr val="004586"/>
                          </a:solidFill>
                          <a:effectLst/>
                          <a:latin typeface="+mn-lt"/>
                        </a:rPr>
                        <a:t>).</a:t>
                      </a:r>
                      <a:endParaRPr lang="es-ES" sz="1800" b="0" dirty="0">
                        <a:solidFill>
                          <a:srgbClr val="004586"/>
                        </a:solidFill>
                        <a:effectLst/>
                        <a:latin typeface="+mn-lt"/>
                        <a:ea typeface="Calibri" panose="020F0502020204030204" pitchFamily="34" charset="0"/>
                        <a:cs typeface="Times New Roman" panose="02020603050405020304" pitchFamily="18" charset="0"/>
                      </a:endParaRPr>
                    </a:p>
                  </a:txBody>
                  <a:tcPr marL="68580" marR="68580" marT="0" marB="0" anchor="ctr">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DD7EB"/>
                    </a:solidFill>
                  </a:tcPr>
                </a:tc>
                <a:tc>
                  <a:txBody>
                    <a:bodyPr/>
                    <a:lstStyle/>
                    <a:p>
                      <a:pPr>
                        <a:lnSpc>
                          <a:spcPct val="107000"/>
                        </a:lnSpc>
                        <a:spcAft>
                          <a:spcPts val="0"/>
                        </a:spcAft>
                      </a:pPr>
                      <a:r>
                        <a:rPr lang="es-ES" sz="1800" dirty="0">
                          <a:solidFill>
                            <a:srgbClr val="004586"/>
                          </a:solidFill>
                          <a:effectLst/>
                          <a:latin typeface="+mn-lt"/>
                        </a:rPr>
                        <a:t>Se </a:t>
                      </a:r>
                      <a:r>
                        <a:rPr lang="es-ES" sz="1800" dirty="0" smtClean="0">
                          <a:solidFill>
                            <a:srgbClr val="004586"/>
                          </a:solidFill>
                          <a:effectLst/>
                          <a:latin typeface="+mn-lt"/>
                        </a:rPr>
                        <a:t>mantiene.</a:t>
                      </a:r>
                      <a:endParaRPr lang="es-ES" sz="1800" dirty="0">
                        <a:solidFill>
                          <a:srgbClr val="004586"/>
                        </a:solidFill>
                        <a:effectLst/>
                        <a:latin typeface="+mn-lt"/>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CDD7EB"/>
                    </a:solidFill>
                  </a:tcPr>
                </a:tc>
              </a:tr>
              <a:tr h="188965">
                <a:tc>
                  <a:txBody>
                    <a:bodyPr/>
                    <a:lstStyle/>
                    <a:p>
                      <a:pPr>
                        <a:lnSpc>
                          <a:spcPct val="107000"/>
                        </a:lnSpc>
                        <a:spcAft>
                          <a:spcPts val="0"/>
                        </a:spcAft>
                      </a:pPr>
                      <a:endParaRPr lang="es-ES" sz="1800" b="0" dirty="0">
                        <a:solidFill>
                          <a:srgbClr val="004586"/>
                        </a:solidFill>
                        <a:effectLst/>
                        <a:latin typeface="+mn-lt"/>
                        <a:ea typeface="Calibri" panose="020F0502020204030204" pitchFamily="34" charset="0"/>
                        <a:cs typeface="Times New Roman" panose="02020603050405020304" pitchFamily="18" charset="0"/>
                      </a:endParaRPr>
                    </a:p>
                  </a:txBody>
                  <a:tcPr marL="68580" marR="68580" marT="0" marB="0" anchor="ctr">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8ECF5"/>
                    </a:solidFill>
                  </a:tcPr>
                </a:tc>
                <a:tc>
                  <a:txBody>
                    <a:bodyPr/>
                    <a:lstStyle/>
                    <a:p>
                      <a:pPr>
                        <a:lnSpc>
                          <a:spcPct val="107000"/>
                        </a:lnSpc>
                        <a:spcAft>
                          <a:spcPts val="0"/>
                        </a:spcAft>
                      </a:pPr>
                      <a:r>
                        <a:rPr lang="es-ES" sz="1800" dirty="0" smtClean="0">
                          <a:solidFill>
                            <a:srgbClr val="004586"/>
                          </a:solidFill>
                          <a:effectLst/>
                          <a:latin typeface="+mn-lt"/>
                        </a:rPr>
                        <a:t>Se añadió </a:t>
                      </a:r>
                      <a:r>
                        <a:rPr lang="es-ES" sz="1800" dirty="0" err="1" smtClean="0">
                          <a:solidFill>
                            <a:srgbClr val="004586"/>
                          </a:solidFill>
                          <a:effectLst/>
                          <a:latin typeface="+mn-lt"/>
                        </a:rPr>
                        <a:t>amlodipino</a:t>
                      </a:r>
                      <a:r>
                        <a:rPr lang="es-ES" sz="1800" dirty="0" smtClean="0">
                          <a:solidFill>
                            <a:srgbClr val="004586"/>
                          </a:solidFill>
                          <a:effectLst/>
                          <a:latin typeface="+mn-lt"/>
                        </a:rPr>
                        <a:t> 5 mg (1-0-0).</a:t>
                      </a:r>
                      <a:endParaRPr lang="es-ES" sz="1800" dirty="0">
                        <a:solidFill>
                          <a:srgbClr val="004586"/>
                        </a:solidFill>
                        <a:effectLst/>
                        <a:latin typeface="+mn-lt"/>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8ECF5"/>
                    </a:solidFill>
                  </a:tcPr>
                </a:tc>
              </a:tr>
              <a:tr h="1511718">
                <a:tc>
                  <a:txBody>
                    <a:bodyPr/>
                    <a:lstStyle/>
                    <a:p>
                      <a:pPr marL="285750" indent="-285750">
                        <a:lnSpc>
                          <a:spcPct val="107000"/>
                        </a:lnSpc>
                        <a:spcAft>
                          <a:spcPts val="0"/>
                        </a:spcAft>
                        <a:buClr>
                          <a:srgbClr val="C00000"/>
                        </a:buClr>
                        <a:buFont typeface="Wingdings" panose="05000000000000000000" pitchFamily="2" charset="2"/>
                        <a:buChar char="v"/>
                      </a:pPr>
                      <a:r>
                        <a:rPr lang="es-ES" sz="1800" b="0" dirty="0">
                          <a:solidFill>
                            <a:srgbClr val="004586"/>
                          </a:solidFill>
                          <a:effectLst/>
                          <a:latin typeface="+mn-lt"/>
                        </a:rPr>
                        <a:t>Medidas generales (dieta, ejercicio</a:t>
                      </a:r>
                      <a:r>
                        <a:rPr lang="es-ES" sz="1800" b="0" dirty="0" smtClean="0">
                          <a:solidFill>
                            <a:srgbClr val="004586"/>
                          </a:solidFill>
                          <a:effectLst/>
                          <a:latin typeface="+mn-lt"/>
                        </a:rPr>
                        <a:t>).</a:t>
                      </a:r>
                      <a:endParaRPr lang="es-ES" sz="1800" b="0" dirty="0">
                        <a:solidFill>
                          <a:srgbClr val="004586"/>
                        </a:solidFill>
                        <a:effectLst/>
                        <a:latin typeface="+mn-lt"/>
                      </a:endParaRPr>
                    </a:p>
                    <a:p>
                      <a:pPr marL="285750" indent="-285750">
                        <a:lnSpc>
                          <a:spcPct val="107000"/>
                        </a:lnSpc>
                        <a:spcAft>
                          <a:spcPts val="0"/>
                        </a:spcAft>
                        <a:buClr>
                          <a:srgbClr val="C00000"/>
                        </a:buClr>
                        <a:buFont typeface="Wingdings" panose="05000000000000000000" pitchFamily="2" charset="2"/>
                        <a:buChar char="v"/>
                      </a:pPr>
                      <a:r>
                        <a:rPr lang="es-ES" sz="1800" b="0" dirty="0">
                          <a:solidFill>
                            <a:srgbClr val="004586"/>
                          </a:solidFill>
                          <a:effectLst/>
                          <a:latin typeface="+mn-lt"/>
                        </a:rPr>
                        <a:t>Control estricto de la PA y </a:t>
                      </a:r>
                      <a:r>
                        <a:rPr lang="es-ES" sz="1800" b="0" dirty="0" smtClean="0">
                          <a:solidFill>
                            <a:srgbClr val="004586"/>
                          </a:solidFill>
                          <a:effectLst/>
                          <a:latin typeface="+mn-lt"/>
                        </a:rPr>
                        <a:t>diabetes.</a:t>
                      </a:r>
                      <a:endParaRPr lang="es-ES" sz="1800" b="0" dirty="0">
                        <a:solidFill>
                          <a:srgbClr val="004586"/>
                        </a:solidFill>
                        <a:effectLst/>
                        <a:latin typeface="+mn-lt"/>
                        <a:ea typeface="Calibri" panose="020F0502020204030204" pitchFamily="34" charset="0"/>
                        <a:cs typeface="Times New Roman" panose="02020603050405020304" pitchFamily="18" charset="0"/>
                      </a:endParaRPr>
                    </a:p>
                  </a:txBody>
                  <a:tcPr marL="68580" marR="68580" marT="0" marB="0" anchor="ctr">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CDD7EB"/>
                    </a:solidFill>
                  </a:tcPr>
                </a:tc>
                <a:tc>
                  <a:txBody>
                    <a:bodyPr/>
                    <a:lstStyle/>
                    <a:p>
                      <a:pPr marL="342900" lvl="0" indent="-342900">
                        <a:lnSpc>
                          <a:spcPct val="107000"/>
                        </a:lnSpc>
                        <a:spcAft>
                          <a:spcPts val="0"/>
                        </a:spcAft>
                        <a:buClr>
                          <a:srgbClr val="C00000"/>
                        </a:buClr>
                        <a:buFont typeface="Wingdings" panose="05000000000000000000" pitchFamily="2" charset="2"/>
                        <a:buChar char="v"/>
                      </a:pPr>
                      <a:r>
                        <a:rPr lang="es-ES" sz="1800" dirty="0" smtClean="0">
                          <a:solidFill>
                            <a:srgbClr val="004586"/>
                          </a:solidFill>
                          <a:effectLst/>
                          <a:latin typeface="+mn-lt"/>
                        </a:rPr>
                        <a:t>Autocontrol </a:t>
                      </a:r>
                      <a:r>
                        <a:rPr lang="es-ES" sz="1800" dirty="0">
                          <a:solidFill>
                            <a:srgbClr val="004586"/>
                          </a:solidFill>
                          <a:effectLst/>
                          <a:latin typeface="+mn-lt"/>
                        </a:rPr>
                        <a:t>de peso diario hasta situación de </a:t>
                      </a:r>
                      <a:r>
                        <a:rPr lang="es-ES" sz="1800" dirty="0" err="1" smtClean="0">
                          <a:solidFill>
                            <a:srgbClr val="004586"/>
                          </a:solidFill>
                          <a:effectLst/>
                          <a:latin typeface="+mn-lt"/>
                        </a:rPr>
                        <a:t>euvolemia</a:t>
                      </a:r>
                      <a:r>
                        <a:rPr lang="es-ES" sz="1800" dirty="0" smtClean="0">
                          <a:solidFill>
                            <a:srgbClr val="004586"/>
                          </a:solidFill>
                          <a:effectLst/>
                          <a:latin typeface="+mn-lt"/>
                        </a:rPr>
                        <a:t> </a:t>
                      </a:r>
                      <a:r>
                        <a:rPr lang="es-ES" sz="1800" dirty="0">
                          <a:solidFill>
                            <a:srgbClr val="004586"/>
                          </a:solidFill>
                          <a:effectLst/>
                          <a:latin typeface="+mn-lt"/>
                        </a:rPr>
                        <a:t>(peso 'seco'), después cada 48 </a:t>
                      </a:r>
                      <a:r>
                        <a:rPr lang="es-ES" sz="1800" dirty="0" smtClean="0">
                          <a:solidFill>
                            <a:srgbClr val="004586"/>
                          </a:solidFill>
                          <a:effectLst/>
                          <a:latin typeface="+mn-lt"/>
                        </a:rPr>
                        <a:t>horas.</a:t>
                      </a:r>
                      <a:endParaRPr lang="es-ES" sz="1800" dirty="0">
                        <a:solidFill>
                          <a:srgbClr val="004586"/>
                        </a:solidFill>
                        <a:effectLst/>
                        <a:latin typeface="+mn-lt"/>
                      </a:endParaRPr>
                    </a:p>
                    <a:p>
                      <a:pPr marL="342900" lvl="0" indent="-342900">
                        <a:lnSpc>
                          <a:spcPct val="107000"/>
                        </a:lnSpc>
                        <a:spcAft>
                          <a:spcPts val="0"/>
                        </a:spcAft>
                        <a:buClr>
                          <a:srgbClr val="C00000"/>
                        </a:buClr>
                        <a:buFont typeface="Wingdings" panose="05000000000000000000" pitchFamily="2" charset="2"/>
                        <a:buChar char="v"/>
                      </a:pPr>
                      <a:r>
                        <a:rPr lang="es-ES" sz="1800" dirty="0">
                          <a:solidFill>
                            <a:srgbClr val="004586"/>
                          </a:solidFill>
                          <a:effectLst/>
                          <a:latin typeface="+mn-lt"/>
                        </a:rPr>
                        <a:t>Información paciente y </a:t>
                      </a:r>
                      <a:r>
                        <a:rPr lang="es-ES" sz="1800" dirty="0" smtClean="0">
                          <a:solidFill>
                            <a:srgbClr val="004586"/>
                          </a:solidFill>
                          <a:effectLst/>
                          <a:latin typeface="+mn-lt"/>
                        </a:rPr>
                        <a:t>familia. </a:t>
                      </a:r>
                      <a:endParaRPr lang="es-ES" sz="1800" dirty="0">
                        <a:solidFill>
                          <a:srgbClr val="004586"/>
                        </a:solidFill>
                        <a:effectLst/>
                        <a:latin typeface="+mn-lt"/>
                      </a:endParaRPr>
                    </a:p>
                    <a:p>
                      <a:pPr marL="342900" lvl="0" indent="-342900">
                        <a:lnSpc>
                          <a:spcPct val="107000"/>
                        </a:lnSpc>
                        <a:spcAft>
                          <a:spcPts val="0"/>
                        </a:spcAft>
                        <a:buClr>
                          <a:srgbClr val="C00000"/>
                        </a:buClr>
                        <a:buFont typeface="Wingdings" panose="05000000000000000000" pitchFamily="2" charset="2"/>
                        <a:buChar char="v"/>
                      </a:pPr>
                      <a:r>
                        <a:rPr lang="es-ES" sz="1800" dirty="0">
                          <a:solidFill>
                            <a:srgbClr val="004586"/>
                          </a:solidFill>
                          <a:effectLst/>
                          <a:latin typeface="+mn-lt"/>
                        </a:rPr>
                        <a:t>Optimizar </a:t>
                      </a:r>
                      <a:r>
                        <a:rPr lang="es-ES" sz="1800" dirty="0" smtClean="0">
                          <a:solidFill>
                            <a:srgbClr val="004586"/>
                          </a:solidFill>
                          <a:effectLst/>
                          <a:latin typeface="+mn-lt"/>
                        </a:rPr>
                        <a:t>adherencia.</a:t>
                      </a:r>
                      <a:endParaRPr lang="es-ES" sz="1800" dirty="0">
                        <a:solidFill>
                          <a:srgbClr val="004586"/>
                        </a:solidFill>
                        <a:effectLst/>
                        <a:latin typeface="+mn-lt"/>
                      </a:endParaRPr>
                    </a:p>
                    <a:p>
                      <a:pPr marL="342900" lvl="0" indent="-342900">
                        <a:lnSpc>
                          <a:spcPct val="107000"/>
                        </a:lnSpc>
                        <a:spcAft>
                          <a:spcPts val="0"/>
                        </a:spcAft>
                        <a:buClr>
                          <a:srgbClr val="C00000"/>
                        </a:buClr>
                        <a:buFont typeface="Wingdings" panose="05000000000000000000" pitchFamily="2" charset="2"/>
                        <a:buChar char="v"/>
                      </a:pPr>
                      <a:r>
                        <a:rPr lang="es-ES" sz="1800" dirty="0">
                          <a:solidFill>
                            <a:srgbClr val="004586"/>
                          </a:solidFill>
                          <a:effectLst/>
                          <a:latin typeface="+mn-lt"/>
                        </a:rPr>
                        <a:t>Seguimiento en </a:t>
                      </a:r>
                      <a:r>
                        <a:rPr lang="es-ES" sz="1800" dirty="0" smtClean="0">
                          <a:solidFill>
                            <a:srgbClr val="004586"/>
                          </a:solidFill>
                          <a:effectLst/>
                          <a:latin typeface="+mn-lt"/>
                        </a:rPr>
                        <a:t>atención</a:t>
                      </a:r>
                      <a:r>
                        <a:rPr lang="es-ES" sz="1800" baseline="0" dirty="0" smtClean="0">
                          <a:solidFill>
                            <a:srgbClr val="004586"/>
                          </a:solidFill>
                          <a:effectLst/>
                          <a:latin typeface="+mn-lt"/>
                        </a:rPr>
                        <a:t> primaria</a:t>
                      </a:r>
                      <a:r>
                        <a:rPr lang="es-ES" sz="1800" dirty="0" smtClean="0">
                          <a:solidFill>
                            <a:srgbClr val="004586"/>
                          </a:solidFill>
                          <a:effectLst/>
                          <a:latin typeface="+mn-lt"/>
                        </a:rPr>
                        <a:t>: Control </a:t>
                      </a:r>
                      <a:r>
                        <a:rPr lang="es-ES" sz="1800" dirty="0">
                          <a:solidFill>
                            <a:srgbClr val="004586"/>
                          </a:solidFill>
                          <a:effectLst/>
                          <a:latin typeface="+mn-lt"/>
                        </a:rPr>
                        <a:t>de crónicos (médico de familia y  </a:t>
                      </a:r>
                      <a:r>
                        <a:rPr lang="es-ES" sz="1800" dirty="0" smtClean="0">
                          <a:solidFill>
                            <a:srgbClr val="004586"/>
                          </a:solidFill>
                          <a:effectLst/>
                          <a:latin typeface="+mn-lt"/>
                        </a:rPr>
                        <a:t>enfermería).</a:t>
                      </a:r>
                      <a:endParaRPr lang="es-ES" sz="1800" dirty="0">
                        <a:solidFill>
                          <a:srgbClr val="004586"/>
                        </a:solidFill>
                        <a:effectLst/>
                        <a:latin typeface="+mn-lt"/>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T w="28575" cap="flat" cmpd="sng" algn="ctr">
                      <a:solidFill>
                        <a:srgbClr val="FFFFFF"/>
                      </a:solidFill>
                      <a:prstDash val="solid"/>
                      <a:round/>
                      <a:headEnd type="none" w="med" len="med"/>
                      <a:tailEnd type="none" w="med" len="med"/>
                    </a:lnT>
                    <a:solidFill>
                      <a:srgbClr val="CDD7EB"/>
                    </a:solidFill>
                  </a:tcPr>
                </a:tc>
              </a:tr>
            </a:tbl>
          </a:graphicData>
        </a:graphic>
      </p:graphicFrame>
    </p:spTree>
    <p:extLst>
      <p:ext uri="{BB962C8B-B14F-4D97-AF65-F5344CB8AC3E}">
        <p14:creationId xmlns:p14="http://schemas.microsoft.com/office/powerpoint/2010/main" val="2049625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43" y="2276872"/>
            <a:ext cx="11326327" cy="3330826"/>
          </a:xfrm>
        </p:spPr>
        <p:txBody>
          <a:bodyPr/>
          <a:lstStyle/>
          <a:p>
            <a:pPr marL="1000125"/>
            <a:r>
              <a:rPr lang="es-ES" dirty="0"/>
              <a:t>Difiere sustancialmente en </a:t>
            </a:r>
            <a:r>
              <a:rPr lang="es-ES" dirty="0" smtClean="0"/>
              <a:t>insuficiencia cardiaca con </a:t>
            </a:r>
            <a:r>
              <a:rPr lang="es-ES" dirty="0"/>
              <a:t>función sistólica </a:t>
            </a:r>
            <a:r>
              <a:rPr lang="es-ES" dirty="0" smtClean="0"/>
              <a:t>reducida (IC-</a:t>
            </a:r>
            <a:r>
              <a:rPr lang="es-ES" dirty="0" err="1" smtClean="0"/>
              <a:t>FSr</a:t>
            </a:r>
            <a:r>
              <a:rPr lang="es-ES" dirty="0" smtClean="0"/>
              <a:t>) e insuficiencia cardiaca con función </a:t>
            </a:r>
            <a:r>
              <a:rPr lang="es-ES" dirty="0"/>
              <a:t>sistólica </a:t>
            </a:r>
            <a:r>
              <a:rPr lang="es-ES" dirty="0" smtClean="0"/>
              <a:t>preservada (IC-</a:t>
            </a:r>
            <a:r>
              <a:rPr lang="es-ES" dirty="0" err="1" smtClean="0"/>
              <a:t>FSp</a:t>
            </a:r>
            <a:r>
              <a:rPr lang="es-ES" dirty="0" smtClean="0"/>
              <a:t>).</a:t>
            </a:r>
          </a:p>
          <a:p>
            <a:pPr marL="1000125"/>
            <a:r>
              <a:rPr lang="es-ES" dirty="0" smtClean="0"/>
              <a:t>Los </a:t>
            </a:r>
            <a:r>
              <a:rPr lang="es-ES" dirty="0"/>
              <a:t>estudios de </a:t>
            </a:r>
            <a:r>
              <a:rPr lang="es-ES" dirty="0" err="1"/>
              <a:t>morbi</a:t>
            </a:r>
            <a:r>
              <a:rPr lang="es-ES" dirty="0"/>
              <a:t>-mortalidad con resultados positivos están </a:t>
            </a:r>
            <a:r>
              <a:rPr lang="es-ES" dirty="0" smtClean="0"/>
              <a:t>hechos </a:t>
            </a:r>
            <a:r>
              <a:rPr lang="es-ES" dirty="0"/>
              <a:t>en </a:t>
            </a:r>
            <a:r>
              <a:rPr lang="es-ES" dirty="0" smtClean="0"/>
              <a:t>IC-</a:t>
            </a:r>
            <a:r>
              <a:rPr lang="es-ES" dirty="0" err="1" smtClean="0"/>
              <a:t>FSr</a:t>
            </a:r>
            <a:r>
              <a:rPr lang="es-ES" dirty="0" smtClean="0"/>
              <a:t>.</a:t>
            </a:r>
            <a:endParaRPr lang="es-ES" dirty="0"/>
          </a:p>
          <a:p>
            <a:pPr marL="1000125"/>
            <a:r>
              <a:rPr lang="es-ES" dirty="0"/>
              <a:t>No </a:t>
            </a:r>
            <a:r>
              <a:rPr lang="es-ES" dirty="0" smtClean="0"/>
              <a:t>se sabe en la actualidad  </a:t>
            </a:r>
            <a:r>
              <a:rPr lang="es-ES" dirty="0"/>
              <a:t>cómo </a:t>
            </a:r>
            <a:r>
              <a:rPr lang="es-ES" dirty="0" smtClean="0"/>
              <a:t>tratar correctamente </a:t>
            </a:r>
            <a:r>
              <a:rPr lang="es-ES" dirty="0"/>
              <a:t>la </a:t>
            </a:r>
            <a:r>
              <a:rPr lang="es-ES" dirty="0" smtClean="0"/>
              <a:t>IC-</a:t>
            </a:r>
            <a:r>
              <a:rPr lang="es-ES" dirty="0" err="1" smtClean="0"/>
              <a:t>FSp</a:t>
            </a:r>
            <a:r>
              <a:rPr lang="es-ES" dirty="0"/>
              <a:t>.</a:t>
            </a:r>
            <a:endParaRPr lang="es-ES" dirty="0" smtClean="0"/>
          </a:p>
          <a:p>
            <a:pPr marL="1000125"/>
            <a:r>
              <a:rPr lang="es-ES" dirty="0" smtClean="0"/>
              <a:t>El </a:t>
            </a:r>
            <a:r>
              <a:rPr lang="es-ES" dirty="0"/>
              <a:t>tratamiento debe ser el del síndrome clínico de </a:t>
            </a:r>
            <a:r>
              <a:rPr lang="es-ES" dirty="0" smtClean="0"/>
              <a:t>insuficiencia cardiaca </a:t>
            </a:r>
            <a:r>
              <a:rPr lang="es-ES" dirty="0"/>
              <a:t>en ambos </a:t>
            </a:r>
            <a:r>
              <a:rPr lang="es-ES" dirty="0" smtClean="0"/>
              <a:t>casos.</a:t>
            </a:r>
            <a:endParaRPr lang="es-ES" dirty="0"/>
          </a:p>
        </p:txBody>
      </p:sp>
      <p:sp>
        <p:nvSpPr>
          <p:cNvPr id="7" name="Marcador de texto 6"/>
          <p:cNvSpPr>
            <a:spLocks noGrp="1"/>
          </p:cNvSpPr>
          <p:nvPr>
            <p:ph type="body" idx="10"/>
          </p:nvPr>
        </p:nvSpPr>
        <p:spPr/>
        <p:txBody>
          <a:bodyPr/>
          <a:lstStyle/>
          <a:p>
            <a:r>
              <a:rPr lang="es-ES" dirty="0">
                <a:solidFill>
                  <a:srgbClr val="C00000"/>
                </a:solidFill>
              </a:rPr>
              <a:t>Respecto al tratamiento de la </a:t>
            </a:r>
            <a:r>
              <a:rPr lang="es-ES" dirty="0" smtClean="0">
                <a:solidFill>
                  <a:srgbClr val="C00000"/>
                </a:solidFill>
              </a:rPr>
              <a:t>insuficiencia cardiaca:</a:t>
            </a:r>
            <a:endParaRPr lang="es-ES" dirty="0"/>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5</a:t>
            </a:r>
            <a:endParaRPr lang="es-ES" dirty="0"/>
          </a:p>
        </p:txBody>
      </p:sp>
    </p:spTree>
    <p:extLst>
      <p:ext uri="{BB962C8B-B14F-4D97-AF65-F5344CB8AC3E}">
        <p14:creationId xmlns:p14="http://schemas.microsoft.com/office/powerpoint/2010/main" val="1573368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ubtítulo 5"/>
          <p:cNvSpPr txBox="1">
            <a:spLocks/>
          </p:cNvSpPr>
          <p:nvPr/>
        </p:nvSpPr>
        <p:spPr bwMode="auto">
          <a:xfrm>
            <a:off x="0" y="116639"/>
            <a:ext cx="12192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081088" indent="-363538"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20000"/>
              </a:spcBef>
              <a:buFont typeface="Arial" charset="0"/>
              <a:buNone/>
            </a:pPr>
            <a:endParaRPr lang="es-ES_tradnl" sz="3200" b="1" dirty="0">
              <a:solidFill>
                <a:srgbClr val="2C5684"/>
              </a:solidFill>
              <a:cs typeface="Arial" charset="0"/>
            </a:endParaRPr>
          </a:p>
        </p:txBody>
      </p:sp>
      <p:sp>
        <p:nvSpPr>
          <p:cNvPr id="4" name="Marcador de contenido 3"/>
          <p:cNvSpPr>
            <a:spLocks noGrp="1"/>
          </p:cNvSpPr>
          <p:nvPr>
            <p:ph idx="10"/>
          </p:nvPr>
        </p:nvSpPr>
        <p:spPr>
          <a:xfrm>
            <a:off x="0" y="5344760"/>
            <a:ext cx="11712624" cy="892552"/>
          </a:xfrm>
        </p:spPr>
        <p:txBody>
          <a:bodyPr wrap="square">
            <a:noAutofit/>
          </a:bodyPr>
          <a:lstStyle/>
          <a:p>
            <a:pPr marL="542925" indent="0">
              <a:buNone/>
            </a:pPr>
            <a:r>
              <a:rPr lang="es-ES" sz="1400" dirty="0" smtClean="0"/>
              <a:t>Tabla 2. Diagnóstico de insuficiencia cardiaca: nueva clasificación </a:t>
            </a:r>
            <a:r>
              <a:rPr lang="es-ES" sz="1400" dirty="0" err="1" smtClean="0"/>
              <a:t>European</a:t>
            </a:r>
            <a:r>
              <a:rPr lang="es-ES" sz="1400" dirty="0" smtClean="0"/>
              <a:t> </a:t>
            </a:r>
            <a:r>
              <a:rPr lang="es-ES" sz="1400" dirty="0" err="1" smtClean="0"/>
              <a:t>Society</a:t>
            </a:r>
            <a:r>
              <a:rPr lang="es-ES" sz="1400" dirty="0" smtClean="0"/>
              <a:t> of </a:t>
            </a:r>
            <a:r>
              <a:rPr lang="es-ES" sz="1400" dirty="0" err="1" smtClean="0"/>
              <a:t>Cardiology</a:t>
            </a:r>
            <a:r>
              <a:rPr lang="es-ES" sz="1400" dirty="0" smtClean="0"/>
              <a:t> 2016.</a:t>
            </a:r>
          </a:p>
          <a:p>
            <a:pPr marL="542925" indent="0">
              <a:buNone/>
            </a:pPr>
            <a:r>
              <a:rPr lang="es-ES" sz="1400" dirty="0" smtClean="0"/>
              <a:t>AI: aurícula izquierda; FEVI: fracción de eyección del ventrículo izquierdo;</a:t>
            </a:r>
          </a:p>
          <a:p>
            <a:pPr marL="542925" indent="0">
              <a:buNone/>
            </a:pPr>
            <a:r>
              <a:rPr lang="es-ES" sz="1400" dirty="0" smtClean="0"/>
              <a:t>HVI: hipertrofia del ventrículo izquierdo; PN: péptidos </a:t>
            </a:r>
            <a:r>
              <a:rPr lang="es-ES" sz="1400" dirty="0" err="1" smtClean="0"/>
              <a:t>natriuréticos</a:t>
            </a:r>
            <a:r>
              <a:rPr lang="es-ES" sz="1400" dirty="0" smtClean="0"/>
              <a:t>. </a:t>
            </a:r>
            <a:endParaRPr lang="es-ES" sz="1400" dirty="0"/>
          </a:p>
        </p:txBody>
      </p:sp>
      <p:sp>
        <p:nvSpPr>
          <p:cNvPr id="5" name="4 Marcador de texto"/>
          <p:cNvSpPr>
            <a:spLocks noGrp="1"/>
          </p:cNvSpPr>
          <p:nvPr>
            <p:ph type="body" sz="quarter" idx="12"/>
          </p:nvPr>
        </p:nvSpPr>
        <p:spPr>
          <a:xfrm>
            <a:off x="418213" y="5870142"/>
            <a:ext cx="11582443" cy="295162"/>
          </a:xfrm>
        </p:spPr>
        <p:txBody>
          <a:bodyPr>
            <a:noAutofit/>
          </a:bodyPr>
          <a:lstStyle/>
          <a:p>
            <a:r>
              <a:rPr lang="es-ES" sz="1200" dirty="0" smtClean="0"/>
              <a:t>HF ESC </a:t>
            </a:r>
            <a:r>
              <a:rPr lang="es-ES" sz="1200" dirty="0" err="1" smtClean="0"/>
              <a:t>Guidelines</a:t>
            </a:r>
            <a:r>
              <a:rPr lang="es-ES" sz="1200" dirty="0" smtClean="0"/>
              <a:t>. 2016</a:t>
            </a:r>
            <a:endParaRPr lang="es-ES" sz="1200" dirty="0"/>
          </a:p>
        </p:txBody>
      </p:sp>
      <p:sp>
        <p:nvSpPr>
          <p:cNvPr id="2" name="Título 1"/>
          <p:cNvSpPr>
            <a:spLocks noGrp="1"/>
          </p:cNvSpPr>
          <p:nvPr>
            <p:ph type="title"/>
          </p:nvPr>
        </p:nvSpPr>
        <p:spPr/>
        <p:txBody>
          <a:bodyPr/>
          <a:lstStyle/>
          <a:p>
            <a:r>
              <a:rPr lang="es-ES" dirty="0"/>
              <a:t>Evaluación diagnóstica integral: </a:t>
            </a:r>
            <a:br>
              <a:rPr lang="es-ES" dirty="0"/>
            </a:br>
            <a:r>
              <a:rPr lang="es-ES" dirty="0" smtClean="0"/>
              <a:t>tipo </a:t>
            </a:r>
            <a:r>
              <a:rPr lang="es-ES" dirty="0"/>
              <a:t>de </a:t>
            </a:r>
            <a:r>
              <a:rPr lang="es-ES" dirty="0" smtClean="0"/>
              <a:t>insuficiencia cardiaca </a:t>
            </a:r>
            <a:r>
              <a:rPr lang="es-ES" dirty="0"/>
              <a:t>y criterios </a:t>
            </a:r>
            <a:r>
              <a:rPr lang="es-ES" dirty="0" smtClean="0"/>
              <a:t>diagnósticos</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784387726"/>
              </p:ext>
            </p:extLst>
          </p:nvPr>
        </p:nvGraphicFramePr>
        <p:xfrm>
          <a:off x="144016" y="1011695"/>
          <a:ext cx="11928648" cy="4217505"/>
        </p:xfrm>
        <a:graphic>
          <a:graphicData uri="http://schemas.openxmlformats.org/drawingml/2006/table">
            <a:tbl>
              <a:tblPr firstRow="1" bandRow="1">
                <a:tableStyleId>{073A0DAA-6AF3-43AB-8588-CEC1D06C72B9}</a:tableStyleId>
              </a:tblPr>
              <a:tblGrid>
                <a:gridCol w="2982162"/>
                <a:gridCol w="2982162"/>
                <a:gridCol w="2982162"/>
                <a:gridCol w="2982162"/>
              </a:tblGrid>
              <a:tr h="507689">
                <a:tc>
                  <a:txBody>
                    <a:bodyPr/>
                    <a:lstStyle/>
                    <a:p>
                      <a:pPr algn="ctr"/>
                      <a:r>
                        <a:rPr lang="es-ES" dirty="0" smtClean="0"/>
                        <a:t>Tipo de insuficiencia</a:t>
                      </a:r>
                      <a:r>
                        <a:rPr lang="es-ES" baseline="0" dirty="0" smtClean="0"/>
                        <a:t> cardiaca/criterios</a:t>
                      </a:r>
                      <a:endParaRPr lang="es-ES" dirty="0"/>
                    </a:p>
                  </a:txBody>
                  <a:tcPr/>
                </a:tc>
                <a:tc>
                  <a:txBody>
                    <a:bodyPr/>
                    <a:lstStyle/>
                    <a:p>
                      <a:pPr algn="ctr"/>
                      <a:r>
                        <a:rPr lang="es-ES" dirty="0" smtClean="0"/>
                        <a:t>Insuficiencia cardiaca con FE reducida</a:t>
                      </a:r>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t>Insuficiencia cardiaca con FE intermedia</a:t>
                      </a:r>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t>Insuficiencia cardiaca con FE preservada</a:t>
                      </a:r>
                      <a:endParaRPr lang="es-ES" dirty="0"/>
                    </a:p>
                  </a:txBody>
                  <a:tcPr/>
                </a:tc>
              </a:tr>
              <a:tr h="507689">
                <a:tc>
                  <a:txBody>
                    <a:bodyPr/>
                    <a:lstStyle/>
                    <a:p>
                      <a:pPr algn="ctr"/>
                      <a:r>
                        <a:rPr lang="es-ES" dirty="0" smtClean="0">
                          <a:solidFill>
                            <a:srgbClr val="004586"/>
                          </a:solidFill>
                        </a:rPr>
                        <a:t>1</a:t>
                      </a:r>
                      <a:endParaRPr lang="es-ES" dirty="0">
                        <a:solidFill>
                          <a:srgbClr val="004586"/>
                        </a:solidFill>
                      </a:endParaRPr>
                    </a:p>
                  </a:txBody>
                  <a:tcPr/>
                </a:tc>
                <a:tc>
                  <a:txBody>
                    <a:bodyPr/>
                    <a:lstStyle/>
                    <a:p>
                      <a:r>
                        <a:rPr lang="es-ES" dirty="0" smtClean="0">
                          <a:solidFill>
                            <a:srgbClr val="004586"/>
                          </a:solidFill>
                        </a:rPr>
                        <a:t>Síntomas y/o signos de insuficiencia</a:t>
                      </a:r>
                      <a:r>
                        <a:rPr lang="es-ES" baseline="0" dirty="0" smtClean="0">
                          <a:solidFill>
                            <a:srgbClr val="004586"/>
                          </a:solidFill>
                        </a:rPr>
                        <a:t> cardiaca</a:t>
                      </a:r>
                      <a:endParaRPr lang="es-ES" dirty="0">
                        <a:solidFill>
                          <a:srgbClr val="004586"/>
                        </a:solidFill>
                      </a:endParaRPr>
                    </a:p>
                  </a:txBody>
                  <a:tcPr/>
                </a:tc>
                <a:tc>
                  <a:txBody>
                    <a:bodyPr/>
                    <a:lstStyle/>
                    <a:p>
                      <a:r>
                        <a:rPr lang="es-ES" dirty="0" smtClean="0">
                          <a:solidFill>
                            <a:srgbClr val="004586"/>
                          </a:solidFill>
                        </a:rPr>
                        <a:t>Síntomas y/o signos de insuficiencia cardiaca</a:t>
                      </a:r>
                      <a:endParaRPr lang="es-ES" dirty="0">
                        <a:solidFill>
                          <a:srgbClr val="004586"/>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srgbClr val="004586"/>
                          </a:solidFill>
                        </a:rPr>
                        <a:t>Síntomas y/o signos de insuficiencia cardiaca</a:t>
                      </a:r>
                    </a:p>
                  </a:txBody>
                  <a:tcPr/>
                </a:tc>
              </a:tr>
              <a:tr h="290108">
                <a:tc>
                  <a:txBody>
                    <a:bodyPr/>
                    <a:lstStyle/>
                    <a:p>
                      <a:pPr algn="ctr"/>
                      <a:r>
                        <a:rPr lang="es-ES" dirty="0" smtClean="0">
                          <a:solidFill>
                            <a:srgbClr val="004586"/>
                          </a:solidFill>
                        </a:rPr>
                        <a:t>2</a:t>
                      </a:r>
                      <a:endParaRPr lang="es-ES" dirty="0">
                        <a:solidFill>
                          <a:srgbClr val="004586"/>
                        </a:solidFill>
                      </a:endParaRPr>
                    </a:p>
                  </a:txBody>
                  <a:tcPr/>
                </a:tc>
                <a:tc>
                  <a:txBody>
                    <a:bodyPr/>
                    <a:lstStyle/>
                    <a:p>
                      <a:r>
                        <a:rPr lang="es-ES" dirty="0" smtClean="0">
                          <a:solidFill>
                            <a:srgbClr val="004586"/>
                          </a:solidFill>
                        </a:rPr>
                        <a:t>FEVI &lt; 40%</a:t>
                      </a:r>
                      <a:endParaRPr lang="es-ES" dirty="0">
                        <a:solidFill>
                          <a:srgbClr val="004586"/>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srgbClr val="004586"/>
                          </a:solidFill>
                        </a:rPr>
                        <a:t>FEVI &lt; 40-49%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srgbClr val="004586"/>
                          </a:solidFill>
                        </a:rPr>
                        <a:t>FEVI </a:t>
                      </a:r>
                      <a:r>
                        <a:rPr lang="es-ES" sz="1800" b="0" i="0" kern="1200" dirty="0" smtClean="0">
                          <a:solidFill>
                            <a:srgbClr val="004586"/>
                          </a:solidFill>
                          <a:effectLst/>
                          <a:latin typeface="+mn-lt"/>
                          <a:ea typeface="+mn-ea"/>
                          <a:cs typeface="+mn-cs"/>
                        </a:rPr>
                        <a:t>≥</a:t>
                      </a:r>
                      <a:r>
                        <a:rPr lang="es-ES" dirty="0" smtClean="0">
                          <a:solidFill>
                            <a:srgbClr val="004586"/>
                          </a:solidFill>
                        </a:rPr>
                        <a:t> 40-49%</a:t>
                      </a:r>
                    </a:p>
                  </a:txBody>
                  <a:tcPr/>
                </a:tc>
              </a:tr>
              <a:tr h="2571585">
                <a:tc>
                  <a:txBody>
                    <a:bodyPr/>
                    <a:lstStyle/>
                    <a:p>
                      <a:pPr algn="ctr"/>
                      <a:endParaRPr lang="es-ES" dirty="0" smtClean="0">
                        <a:solidFill>
                          <a:srgbClr val="004586"/>
                        </a:solidFill>
                      </a:endParaRPr>
                    </a:p>
                    <a:p>
                      <a:pPr algn="ctr"/>
                      <a:endParaRPr lang="es-ES" dirty="0" smtClean="0">
                        <a:solidFill>
                          <a:srgbClr val="004586"/>
                        </a:solidFill>
                      </a:endParaRPr>
                    </a:p>
                    <a:p>
                      <a:pPr algn="ctr"/>
                      <a:endParaRPr lang="es-ES" dirty="0" smtClean="0">
                        <a:solidFill>
                          <a:srgbClr val="004586"/>
                        </a:solidFill>
                      </a:endParaRPr>
                    </a:p>
                    <a:p>
                      <a:pPr algn="ctr"/>
                      <a:r>
                        <a:rPr lang="es-ES" dirty="0" smtClean="0">
                          <a:solidFill>
                            <a:srgbClr val="004586"/>
                          </a:solidFill>
                        </a:rPr>
                        <a:t>3</a:t>
                      </a:r>
                      <a:endParaRPr lang="es-ES" dirty="0">
                        <a:solidFill>
                          <a:srgbClr val="004586"/>
                        </a:solidFill>
                      </a:endParaRPr>
                    </a:p>
                  </a:txBody>
                  <a:tcPr/>
                </a:tc>
                <a:tc>
                  <a:txBody>
                    <a:bodyPr/>
                    <a:lstStyle/>
                    <a:p>
                      <a:endParaRPr lang="es-ES" dirty="0">
                        <a:solidFill>
                          <a:srgbClr val="004586"/>
                        </a:solidFill>
                      </a:endParaRPr>
                    </a:p>
                  </a:txBody>
                  <a:tcPr/>
                </a:tc>
                <a:tc>
                  <a:txBody>
                    <a:bodyPr/>
                    <a:lstStyle/>
                    <a:p>
                      <a:pPr marL="285750" indent="-285750">
                        <a:buClr>
                          <a:srgbClr val="C00000"/>
                        </a:buClr>
                        <a:buFont typeface="Wingdings" panose="05000000000000000000" pitchFamily="2" charset="2"/>
                        <a:buChar char="v"/>
                      </a:pPr>
                      <a:r>
                        <a:rPr lang="es-ES" dirty="0" smtClean="0">
                          <a:solidFill>
                            <a:srgbClr val="004586"/>
                          </a:solidFill>
                        </a:rPr>
                        <a:t>Niveles</a:t>
                      </a:r>
                      <a:r>
                        <a:rPr lang="es-ES" baseline="0" dirty="0" smtClean="0">
                          <a:solidFill>
                            <a:srgbClr val="004586"/>
                          </a:solidFill>
                        </a:rPr>
                        <a:t> elevados de PN.</a:t>
                      </a:r>
                    </a:p>
                    <a:p>
                      <a:pPr marL="285750" indent="-285750">
                        <a:buClr>
                          <a:srgbClr val="C00000"/>
                        </a:buClr>
                        <a:buFont typeface="Wingdings" panose="05000000000000000000" pitchFamily="2" charset="2"/>
                        <a:buChar char="v"/>
                      </a:pPr>
                      <a:r>
                        <a:rPr lang="es-ES" baseline="0" dirty="0" smtClean="0">
                          <a:solidFill>
                            <a:srgbClr val="004586"/>
                          </a:solidFill>
                        </a:rPr>
                        <a:t>A menos uno de los siguientes criterios:</a:t>
                      </a:r>
                    </a:p>
                    <a:p>
                      <a:pPr marL="449263" indent="-187325">
                        <a:buClr>
                          <a:srgbClr val="C00000"/>
                        </a:buClr>
                        <a:buFont typeface="Wingdings" panose="05000000000000000000" pitchFamily="2" charset="2"/>
                        <a:buChar char="ü"/>
                      </a:pPr>
                      <a:r>
                        <a:rPr lang="es-ES" baseline="0" dirty="0" smtClean="0">
                          <a:solidFill>
                            <a:srgbClr val="004586"/>
                          </a:solidFill>
                        </a:rPr>
                        <a:t>Cardiopatía estructural relevante (HVI y/o dilatación de la AI)</a:t>
                      </a:r>
                    </a:p>
                    <a:p>
                      <a:pPr marL="449263" indent="-187325">
                        <a:buClr>
                          <a:srgbClr val="C00000"/>
                        </a:buClr>
                        <a:buFont typeface="Wingdings" panose="05000000000000000000" pitchFamily="2" charset="2"/>
                        <a:buChar char="ü"/>
                      </a:pPr>
                      <a:r>
                        <a:rPr lang="es-ES" baseline="0" dirty="0" smtClean="0">
                          <a:solidFill>
                            <a:srgbClr val="004586"/>
                          </a:solidFill>
                        </a:rPr>
                        <a:t>Datos de disfunción diastólica significativa.</a:t>
                      </a:r>
                      <a:endParaRPr lang="es-ES" dirty="0">
                        <a:solidFill>
                          <a:srgbClr val="004586"/>
                        </a:solidFill>
                      </a:endParaRPr>
                    </a:p>
                  </a:txBody>
                  <a:tcPr/>
                </a:tc>
                <a:tc>
                  <a:txBody>
                    <a:bodyPr/>
                    <a:lstStyle/>
                    <a:p>
                      <a:pPr marL="285750" indent="-285750">
                        <a:buClr>
                          <a:srgbClr val="C00000"/>
                        </a:buClr>
                        <a:buFont typeface="Wingdings" panose="05000000000000000000" pitchFamily="2" charset="2"/>
                        <a:buChar char="v"/>
                      </a:pPr>
                      <a:r>
                        <a:rPr lang="es-ES" dirty="0" smtClean="0">
                          <a:solidFill>
                            <a:srgbClr val="004586"/>
                          </a:solidFill>
                        </a:rPr>
                        <a:t>Niveles</a:t>
                      </a:r>
                      <a:r>
                        <a:rPr lang="es-ES" baseline="0" dirty="0" smtClean="0">
                          <a:solidFill>
                            <a:srgbClr val="004586"/>
                          </a:solidFill>
                        </a:rPr>
                        <a:t> elevados de PN.</a:t>
                      </a:r>
                    </a:p>
                    <a:p>
                      <a:pPr marL="285750" indent="-285750">
                        <a:buClr>
                          <a:srgbClr val="C00000"/>
                        </a:buClr>
                        <a:buFont typeface="Wingdings" panose="05000000000000000000" pitchFamily="2" charset="2"/>
                        <a:buChar char="v"/>
                      </a:pPr>
                      <a:r>
                        <a:rPr lang="es-ES" baseline="0" dirty="0" smtClean="0">
                          <a:solidFill>
                            <a:srgbClr val="004586"/>
                          </a:solidFill>
                        </a:rPr>
                        <a:t>A menos uno de los siguientes criterios:</a:t>
                      </a:r>
                    </a:p>
                    <a:p>
                      <a:pPr marL="449263" indent="-187325">
                        <a:buClr>
                          <a:srgbClr val="C00000"/>
                        </a:buClr>
                        <a:buFont typeface="Wingdings" panose="05000000000000000000" pitchFamily="2" charset="2"/>
                        <a:buChar char="ü"/>
                      </a:pPr>
                      <a:r>
                        <a:rPr lang="es-ES" baseline="0" dirty="0" smtClean="0">
                          <a:solidFill>
                            <a:srgbClr val="004586"/>
                          </a:solidFill>
                        </a:rPr>
                        <a:t>Cardiopatía estructural relevante (HVI y/o dilatación de la AI)</a:t>
                      </a:r>
                    </a:p>
                    <a:p>
                      <a:pPr marL="449263" indent="-187325">
                        <a:buClr>
                          <a:srgbClr val="C00000"/>
                        </a:buClr>
                        <a:buFont typeface="Wingdings" panose="05000000000000000000" pitchFamily="2" charset="2"/>
                        <a:buChar char="ü"/>
                      </a:pPr>
                      <a:r>
                        <a:rPr lang="es-ES" baseline="0" dirty="0" smtClean="0">
                          <a:solidFill>
                            <a:srgbClr val="004586"/>
                          </a:solidFill>
                        </a:rPr>
                        <a:t>Datos de disfunción diastólica significativa.</a:t>
                      </a:r>
                      <a:endParaRPr lang="es-ES" dirty="0" smtClean="0">
                        <a:solidFill>
                          <a:srgbClr val="004586"/>
                        </a:solidFill>
                      </a:endParaRPr>
                    </a:p>
                    <a:p>
                      <a:endParaRPr lang="es-ES" dirty="0">
                        <a:solidFill>
                          <a:srgbClr val="004586"/>
                        </a:solidFill>
                      </a:endParaRPr>
                    </a:p>
                  </a:txBody>
                  <a:tcPr/>
                </a:tc>
              </a:tr>
            </a:tbl>
          </a:graphicData>
        </a:graphic>
      </p:graphicFrame>
    </p:spTree>
    <p:extLst>
      <p:ext uri="{BB962C8B-B14F-4D97-AF65-F5344CB8AC3E}">
        <p14:creationId xmlns:p14="http://schemas.microsoft.com/office/powerpoint/2010/main" val="2606626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p:txBody>
          <a:bodyPr/>
          <a:lstStyle/>
          <a:p>
            <a:r>
              <a:rPr lang="es-ES" dirty="0"/>
              <a:t>Objetivos del </a:t>
            </a:r>
            <a:r>
              <a:rPr lang="es-ES" dirty="0" smtClean="0"/>
              <a:t>tratamiento de la insuficiencia cardiaca</a:t>
            </a:r>
            <a:endParaRPr lang="es-ES" dirty="0"/>
          </a:p>
        </p:txBody>
      </p:sp>
      <p:sp>
        <p:nvSpPr>
          <p:cNvPr id="2" name="Marcador de texto 1"/>
          <p:cNvSpPr>
            <a:spLocks noGrp="1"/>
          </p:cNvSpPr>
          <p:nvPr>
            <p:ph type="body" sz="quarter" idx="10"/>
          </p:nvPr>
        </p:nvSpPr>
        <p:spPr/>
        <p:txBody>
          <a:bodyPr>
            <a:normAutofit lnSpcReduction="10000"/>
          </a:bodyPr>
          <a:lstStyle/>
          <a:p>
            <a:endParaRPr lang="es-ES"/>
          </a:p>
        </p:txBody>
      </p:sp>
      <p:pic>
        <p:nvPicPr>
          <p:cNvPr id="20" name="Picture 9" descr="8ea4cfde8d829b1a7c27b50447a6b443brxbxp64689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048328" y="939126"/>
            <a:ext cx="2854325" cy="2087563"/>
          </a:xfrm>
          <a:prstGeom prst="rect">
            <a:avLst/>
          </a:prstGeom>
          <a:ln>
            <a:solidFill>
              <a:srgbClr val="8C043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21" name="Picture 7" descr="SHAPE FOTO ESCALE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882000" y="955999"/>
            <a:ext cx="2830512" cy="1981200"/>
          </a:xfrm>
          <a:prstGeom prst="rect">
            <a:avLst/>
          </a:prstGeom>
          <a:ln>
            <a:solidFill>
              <a:srgbClr val="8C043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22" name="Picture 11" descr="6b1810b7ea69af5a0b0aaa44557239ffmd0025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9890" y="3201111"/>
            <a:ext cx="2895600" cy="2092325"/>
          </a:xfrm>
          <a:prstGeom prst="rect">
            <a:avLst/>
          </a:prstGeom>
          <a:noFill/>
          <a:ln w="9525">
            <a:solidFill>
              <a:srgbClr val="8C0431"/>
            </a:solidFill>
            <a:miter lim="800000"/>
            <a:headEnd/>
            <a:tailEnd/>
          </a:ln>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0" y="1069224"/>
            <a:ext cx="11582400" cy="4592024"/>
          </a:xfrm>
        </p:spPr>
        <p:txBody>
          <a:bodyPr>
            <a:normAutofit fontScale="92500" lnSpcReduction="10000"/>
          </a:bodyPr>
          <a:lstStyle/>
          <a:p>
            <a:r>
              <a:rPr lang="es-ES" dirty="0" smtClean="0"/>
              <a:t>Objetivos principales:</a:t>
            </a:r>
          </a:p>
          <a:p>
            <a:pPr lvl="1"/>
            <a:r>
              <a:rPr lang="es-ES" dirty="0"/>
              <a:t>Mejorar calidad de </a:t>
            </a:r>
            <a:r>
              <a:rPr lang="es-ES" dirty="0" smtClean="0"/>
              <a:t>vida.</a:t>
            </a:r>
            <a:endParaRPr lang="es-ES" dirty="0"/>
          </a:p>
          <a:p>
            <a:pPr lvl="1"/>
            <a:r>
              <a:rPr lang="es-ES" dirty="0" smtClean="0"/>
              <a:t>Pronóstico.</a:t>
            </a:r>
            <a:endParaRPr lang="es-ES" dirty="0"/>
          </a:p>
          <a:p>
            <a:pPr lvl="1"/>
            <a:r>
              <a:rPr lang="es-ES" dirty="0"/>
              <a:t>Prevenir </a:t>
            </a:r>
            <a:r>
              <a:rPr lang="es-ES" dirty="0" smtClean="0"/>
              <a:t>reingresos </a:t>
            </a:r>
            <a:endParaRPr lang="es-ES" dirty="0"/>
          </a:p>
          <a:p>
            <a:r>
              <a:rPr lang="es-ES" dirty="0" smtClean="0"/>
              <a:t>Objetivos intermedios:</a:t>
            </a:r>
          </a:p>
          <a:p>
            <a:pPr lvl="1"/>
            <a:r>
              <a:rPr lang="es-ES" dirty="0"/>
              <a:t>Control de síntomas. </a:t>
            </a:r>
          </a:p>
          <a:p>
            <a:pPr lvl="1"/>
            <a:r>
              <a:rPr lang="es-ES" dirty="0"/>
              <a:t>Prevenir la desestabilización </a:t>
            </a:r>
          </a:p>
          <a:p>
            <a:pPr lvl="1"/>
            <a:r>
              <a:rPr lang="es-ES" dirty="0"/>
              <a:t>Control estricto de presión arterial</a:t>
            </a:r>
          </a:p>
          <a:p>
            <a:pPr lvl="1"/>
            <a:r>
              <a:rPr lang="es-ES" dirty="0"/>
              <a:t>Manejo según tipo disfunción (FE)</a:t>
            </a:r>
          </a:p>
          <a:p>
            <a:pPr lvl="1"/>
            <a:r>
              <a:rPr lang="es-ES" dirty="0"/>
              <a:t>Control de la frecuencia cardíaca</a:t>
            </a:r>
          </a:p>
          <a:p>
            <a:pPr lvl="1"/>
            <a:r>
              <a:rPr lang="es-ES" dirty="0"/>
              <a:t>Prevenir/tratar la anemia (multifactorial)</a:t>
            </a:r>
          </a:p>
          <a:p>
            <a:pPr lvl="1"/>
            <a:r>
              <a:rPr lang="es-ES" dirty="0"/>
              <a:t>Vigilar función renal e iones séricos (K</a:t>
            </a:r>
            <a:r>
              <a:rPr lang="es-ES" dirty="0" smtClean="0"/>
              <a:t>+)</a:t>
            </a:r>
            <a:endParaRPr lang="es-ES" dirty="0"/>
          </a:p>
        </p:txBody>
      </p:sp>
    </p:spTree>
    <p:extLst>
      <p:ext uri="{BB962C8B-B14F-4D97-AF65-F5344CB8AC3E}">
        <p14:creationId xmlns:p14="http://schemas.microsoft.com/office/powerpoint/2010/main" val="3211924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273948" y="191723"/>
            <a:ext cx="10972800" cy="604800"/>
          </a:xfrm>
          <a:noFill/>
        </p:spPr>
        <p:txBody>
          <a:bodyPr/>
          <a:lstStyle/>
          <a:p>
            <a:pPr defTabSz="762000" eaLnBrk="1" hangingPunct="1"/>
            <a:r>
              <a:rPr lang="es-ES" dirty="0"/>
              <a:t> </a:t>
            </a:r>
            <a:r>
              <a:rPr lang="es-ES" sz="3200" b="1" dirty="0"/>
              <a:t>Tratamiento  </a:t>
            </a:r>
            <a:r>
              <a:rPr lang="es-ES" dirty="0" smtClean="0"/>
              <a:t>insuficiencia cardiaca</a:t>
            </a:r>
            <a:endParaRPr lang="es-ES" sz="3200" b="1" dirty="0"/>
          </a:p>
        </p:txBody>
      </p:sp>
      <p:pic>
        <p:nvPicPr>
          <p:cNvPr id="92162" name="Picture 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866180" y="662000"/>
            <a:ext cx="2349500" cy="1692275"/>
          </a:xfrm>
          <a:noFill/>
        </p:spPr>
      </p:pic>
      <p:pic>
        <p:nvPicPr>
          <p:cNvPr id="92169" name="Picture 10"/>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8688288" y="766402"/>
            <a:ext cx="2775238" cy="1739035"/>
          </a:xfrm>
          <a:noFill/>
        </p:spPr>
      </p:pic>
      <p:sp>
        <p:nvSpPr>
          <p:cNvPr id="92163" name="Text Box 4"/>
          <p:cNvSpPr txBox="1">
            <a:spLocks noChangeArrowheads="1"/>
          </p:cNvSpPr>
          <p:nvPr/>
        </p:nvSpPr>
        <p:spPr bwMode="auto">
          <a:xfrm>
            <a:off x="6532033" y="8404231"/>
            <a:ext cx="22794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l"/>
            <a:r>
              <a:rPr lang="es-ES_tradnl" sz="1200">
                <a:solidFill>
                  <a:schemeClr val="tx1"/>
                </a:solidFill>
              </a:rPr>
              <a:t> </a:t>
            </a:r>
          </a:p>
        </p:txBody>
      </p:sp>
      <p:sp>
        <p:nvSpPr>
          <p:cNvPr id="92164" name="Text Box 5"/>
          <p:cNvSpPr txBox="1">
            <a:spLocks noChangeArrowheads="1"/>
          </p:cNvSpPr>
          <p:nvPr/>
        </p:nvSpPr>
        <p:spPr bwMode="auto">
          <a:xfrm>
            <a:off x="211668" y="4822831"/>
            <a:ext cx="44435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l"/>
            <a:r>
              <a:rPr lang="es-ES_tradnl" sz="1200">
                <a:solidFill>
                  <a:schemeClr val="tx1"/>
                </a:solidFill>
              </a:rPr>
              <a:t>      </a:t>
            </a:r>
          </a:p>
        </p:txBody>
      </p:sp>
      <p:sp>
        <p:nvSpPr>
          <p:cNvPr id="344070" name="Rectangle 6"/>
          <p:cNvSpPr>
            <a:spLocks noChangeArrowheads="1"/>
          </p:cNvSpPr>
          <p:nvPr/>
        </p:nvSpPr>
        <p:spPr bwMode="auto">
          <a:xfrm>
            <a:off x="1087903" y="4154977"/>
            <a:ext cx="4823884" cy="120032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marL="457200" indent="-457200" algn="l" eaLnBrk="0" hangingPunct="0">
              <a:buFontTx/>
              <a:buAutoNum type="arabicPeriod"/>
            </a:pPr>
            <a:r>
              <a:rPr lang="es-ES_tradnl" b="1" dirty="0">
                <a:solidFill>
                  <a:schemeClr val="bg1"/>
                </a:solidFill>
              </a:rPr>
              <a:t>Diuréticos / nitratos </a:t>
            </a:r>
            <a:r>
              <a:rPr lang="es-ES_tradnl" b="1" dirty="0" smtClean="0">
                <a:solidFill>
                  <a:schemeClr val="bg1"/>
                </a:solidFill>
              </a:rPr>
              <a:t> (DPN).</a:t>
            </a:r>
            <a:endParaRPr lang="es-ES_tradnl" b="1" dirty="0">
              <a:solidFill>
                <a:schemeClr val="bg1"/>
              </a:solidFill>
            </a:endParaRPr>
          </a:p>
          <a:p>
            <a:pPr marL="457200" indent="-457200" algn="l" eaLnBrk="0" hangingPunct="0">
              <a:buFontTx/>
              <a:buAutoNum type="arabicPeriod"/>
            </a:pPr>
            <a:r>
              <a:rPr lang="es-ES_tradnl" b="1" dirty="0">
                <a:solidFill>
                  <a:schemeClr val="bg1"/>
                </a:solidFill>
              </a:rPr>
              <a:t>Betabloqueantes o </a:t>
            </a:r>
            <a:r>
              <a:rPr lang="es-ES_tradnl" b="1" dirty="0" err="1">
                <a:solidFill>
                  <a:schemeClr val="bg1"/>
                </a:solidFill>
              </a:rPr>
              <a:t>verapamilo</a:t>
            </a:r>
            <a:r>
              <a:rPr lang="es-ES_tradnl" b="1" dirty="0">
                <a:solidFill>
                  <a:schemeClr val="bg1"/>
                </a:solidFill>
              </a:rPr>
              <a:t> </a:t>
            </a:r>
            <a:r>
              <a:rPr lang="es-ES_tradnl" b="1" dirty="0" smtClean="0">
                <a:solidFill>
                  <a:schemeClr val="bg1"/>
                </a:solidFill>
              </a:rPr>
              <a:t>. </a:t>
            </a:r>
            <a:endParaRPr lang="es-ES_tradnl" b="1" dirty="0">
              <a:solidFill>
                <a:schemeClr val="bg1"/>
              </a:solidFill>
            </a:endParaRPr>
          </a:p>
          <a:p>
            <a:pPr marL="457200" indent="-457200" algn="l" eaLnBrk="0" hangingPunct="0">
              <a:buFontTx/>
              <a:buAutoNum type="arabicPeriod"/>
            </a:pPr>
            <a:r>
              <a:rPr lang="es-ES_tradnl" b="1" dirty="0">
                <a:solidFill>
                  <a:schemeClr val="bg1"/>
                </a:solidFill>
              </a:rPr>
              <a:t>IECAS ó ARA-II (si HTA y/o HVI</a:t>
            </a:r>
            <a:r>
              <a:rPr lang="es-ES_tradnl" b="1" dirty="0" smtClean="0">
                <a:solidFill>
                  <a:schemeClr val="bg1"/>
                </a:solidFill>
              </a:rPr>
              <a:t>).</a:t>
            </a:r>
            <a:endParaRPr lang="es-ES_tradnl" b="1" dirty="0">
              <a:solidFill>
                <a:schemeClr val="bg1"/>
              </a:solidFill>
            </a:endParaRPr>
          </a:p>
          <a:p>
            <a:pPr marL="457200" indent="-457200" algn="l" eaLnBrk="0" hangingPunct="0">
              <a:buFontTx/>
              <a:buAutoNum type="arabicPeriod"/>
            </a:pPr>
            <a:r>
              <a:rPr lang="es-ES_tradnl" b="1" dirty="0">
                <a:solidFill>
                  <a:schemeClr val="bg1"/>
                </a:solidFill>
              </a:rPr>
              <a:t>Recuperar /mantener  ritmo </a:t>
            </a:r>
            <a:r>
              <a:rPr lang="es-ES_tradnl" b="1" dirty="0" err="1" smtClean="0">
                <a:solidFill>
                  <a:schemeClr val="bg1"/>
                </a:solidFill>
              </a:rPr>
              <a:t>sinusal</a:t>
            </a:r>
            <a:r>
              <a:rPr lang="es-ES_tradnl" b="1" dirty="0" smtClean="0">
                <a:solidFill>
                  <a:schemeClr val="bg1"/>
                </a:solidFill>
              </a:rPr>
              <a:t>.  </a:t>
            </a:r>
            <a:endParaRPr lang="es-ES_tradnl" b="1" dirty="0">
              <a:solidFill>
                <a:schemeClr val="bg1"/>
              </a:solidFill>
            </a:endParaRPr>
          </a:p>
        </p:txBody>
      </p:sp>
      <p:sp>
        <p:nvSpPr>
          <p:cNvPr id="92166" name="Rectangle 7"/>
          <p:cNvSpPr>
            <a:spLocks noChangeArrowheads="1"/>
          </p:cNvSpPr>
          <p:nvPr/>
        </p:nvSpPr>
        <p:spPr bwMode="auto">
          <a:xfrm>
            <a:off x="6512667" y="4256167"/>
            <a:ext cx="5031317" cy="147478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marL="457200" indent="-457200" algn="l" eaLnBrk="0" hangingPunct="0">
              <a:buFontTx/>
              <a:buAutoNum type="arabicPeriod"/>
            </a:pPr>
            <a:r>
              <a:rPr lang="es-ES_tradnl" sz="1800" b="1" dirty="0">
                <a:solidFill>
                  <a:schemeClr val="bg1"/>
                </a:solidFill>
              </a:rPr>
              <a:t>Diuréticos </a:t>
            </a:r>
            <a:r>
              <a:rPr lang="es-ES_tradnl" sz="1800" b="1" dirty="0" smtClean="0">
                <a:solidFill>
                  <a:schemeClr val="bg1"/>
                </a:solidFill>
              </a:rPr>
              <a:t>.</a:t>
            </a:r>
            <a:endParaRPr lang="es-ES_tradnl" sz="1800" b="1" dirty="0">
              <a:solidFill>
                <a:schemeClr val="bg1"/>
              </a:solidFill>
            </a:endParaRPr>
          </a:p>
          <a:p>
            <a:pPr marL="457200" indent="-457200" algn="l" eaLnBrk="0" hangingPunct="0">
              <a:buFontTx/>
              <a:buAutoNum type="arabicPeriod"/>
            </a:pPr>
            <a:r>
              <a:rPr lang="es-ES_tradnl" sz="1800" b="1" dirty="0">
                <a:solidFill>
                  <a:schemeClr val="bg1"/>
                </a:solidFill>
              </a:rPr>
              <a:t>IECAS (ARA-II</a:t>
            </a:r>
            <a:r>
              <a:rPr lang="es-ES_tradnl" sz="1800" b="1" dirty="0" smtClean="0">
                <a:solidFill>
                  <a:schemeClr val="bg1"/>
                </a:solidFill>
              </a:rPr>
              <a:t>).</a:t>
            </a:r>
            <a:endParaRPr lang="es-ES_tradnl" sz="1800" b="1" dirty="0">
              <a:solidFill>
                <a:schemeClr val="bg1"/>
              </a:solidFill>
            </a:endParaRPr>
          </a:p>
          <a:p>
            <a:pPr marL="457200" indent="-457200" algn="l" eaLnBrk="0" hangingPunct="0">
              <a:buFontTx/>
              <a:buAutoNum type="arabicPeriod"/>
            </a:pPr>
            <a:r>
              <a:rPr lang="es-ES_tradnl" sz="1800" b="1" dirty="0" smtClean="0">
                <a:solidFill>
                  <a:schemeClr val="bg1"/>
                </a:solidFill>
              </a:rPr>
              <a:t>Betabloqueantes.</a:t>
            </a:r>
            <a:endParaRPr lang="es-ES_tradnl" sz="1800" b="1" dirty="0">
              <a:solidFill>
                <a:schemeClr val="bg1"/>
              </a:solidFill>
            </a:endParaRPr>
          </a:p>
          <a:p>
            <a:pPr marL="457200" indent="-457200" algn="l" eaLnBrk="0" hangingPunct="0">
              <a:buFontTx/>
              <a:buAutoNum type="arabicPeriod"/>
            </a:pPr>
            <a:r>
              <a:rPr lang="es-ES_tradnl" sz="1800" b="1" dirty="0" err="1" smtClean="0">
                <a:solidFill>
                  <a:schemeClr val="bg1"/>
                </a:solidFill>
              </a:rPr>
              <a:t>Antialdosterónicos</a:t>
            </a:r>
            <a:r>
              <a:rPr lang="es-ES_tradnl" sz="1800" b="1" dirty="0" smtClean="0">
                <a:solidFill>
                  <a:schemeClr val="bg1"/>
                </a:solidFill>
              </a:rPr>
              <a:t>.</a:t>
            </a:r>
            <a:endParaRPr lang="es-ES_tradnl" sz="1800" b="1" dirty="0">
              <a:solidFill>
                <a:schemeClr val="bg1"/>
              </a:solidFill>
            </a:endParaRPr>
          </a:p>
          <a:p>
            <a:pPr marL="457200" indent="-457200" algn="l" eaLnBrk="0" hangingPunct="0">
              <a:buFontTx/>
              <a:buAutoNum type="arabicPeriod"/>
            </a:pPr>
            <a:r>
              <a:rPr lang="es-ES_tradnl" sz="1800" b="1" dirty="0">
                <a:solidFill>
                  <a:schemeClr val="bg1"/>
                </a:solidFill>
              </a:rPr>
              <a:t>Digital (FA</a:t>
            </a:r>
            <a:r>
              <a:rPr lang="es-ES_tradnl" sz="1800" b="1" dirty="0" smtClean="0">
                <a:solidFill>
                  <a:schemeClr val="bg1"/>
                </a:solidFill>
              </a:rPr>
              <a:t>).</a:t>
            </a:r>
            <a:endParaRPr lang="es-ES_tradnl" sz="1800" b="1" dirty="0">
              <a:solidFill>
                <a:schemeClr val="bg1"/>
              </a:solidFill>
            </a:endParaRPr>
          </a:p>
        </p:txBody>
      </p:sp>
      <p:sp>
        <p:nvSpPr>
          <p:cNvPr id="344072" name="Text Box 8"/>
          <p:cNvSpPr txBox="1">
            <a:spLocks noChangeArrowheads="1"/>
          </p:cNvSpPr>
          <p:nvPr/>
        </p:nvSpPr>
        <p:spPr bwMode="auto">
          <a:xfrm>
            <a:off x="1076937" y="5485663"/>
            <a:ext cx="480131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l"/>
            <a:r>
              <a:rPr lang="es-ES" sz="1800" b="1" dirty="0">
                <a:solidFill>
                  <a:schemeClr val="accent1"/>
                </a:solidFill>
              </a:rPr>
              <a:t>Ausencia estudios </a:t>
            </a:r>
            <a:r>
              <a:rPr lang="es-ES" sz="1800" b="1" dirty="0" err="1">
                <a:solidFill>
                  <a:schemeClr val="accent1"/>
                </a:solidFill>
              </a:rPr>
              <a:t>morbimortalidad</a:t>
            </a:r>
            <a:r>
              <a:rPr lang="es-ES" sz="1800" b="1" dirty="0">
                <a:solidFill>
                  <a:schemeClr val="accent1"/>
                </a:solidFill>
              </a:rPr>
              <a:t>	</a:t>
            </a:r>
          </a:p>
          <a:p>
            <a:pPr algn="l"/>
            <a:r>
              <a:rPr lang="es-ES" sz="1800" b="1" dirty="0">
                <a:solidFill>
                  <a:schemeClr val="accent1"/>
                </a:solidFill>
              </a:rPr>
              <a:t>CHARM-</a:t>
            </a:r>
            <a:r>
              <a:rPr lang="es-ES" sz="1800" b="1" dirty="0" err="1">
                <a:solidFill>
                  <a:schemeClr val="accent1"/>
                </a:solidFill>
              </a:rPr>
              <a:t>preserv</a:t>
            </a:r>
            <a:r>
              <a:rPr lang="es-ES" sz="1800" b="1" dirty="0">
                <a:solidFill>
                  <a:schemeClr val="accent1"/>
                </a:solidFill>
              </a:rPr>
              <a:t>-&gt; red hospitalización</a:t>
            </a:r>
          </a:p>
        </p:txBody>
      </p:sp>
      <p:sp>
        <p:nvSpPr>
          <p:cNvPr id="344073" name="AutoShape 9"/>
          <p:cNvSpPr>
            <a:spLocks noChangeArrowheads="1"/>
          </p:cNvSpPr>
          <p:nvPr/>
        </p:nvSpPr>
        <p:spPr bwMode="auto">
          <a:xfrm>
            <a:off x="273948" y="5292930"/>
            <a:ext cx="416985" cy="672836"/>
          </a:xfrm>
          <a:prstGeom prst="curvedRightArrow">
            <a:avLst>
              <a:gd name="adj1" fmla="val 67665"/>
              <a:gd name="adj2" fmla="val 135330"/>
              <a:gd name="adj3" fmla="val 60462"/>
            </a:avLst>
          </a:prstGeom>
          <a:solidFill>
            <a:schemeClr val="tx2"/>
          </a:solidFill>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endParaRPr lang="es-ES_tradnl"/>
          </a:p>
        </p:txBody>
      </p:sp>
      <p:sp>
        <p:nvSpPr>
          <p:cNvPr id="344077" name="Rectangle 13"/>
          <p:cNvSpPr>
            <a:spLocks noChangeArrowheads="1"/>
          </p:cNvSpPr>
          <p:nvPr/>
        </p:nvSpPr>
        <p:spPr bwMode="auto">
          <a:xfrm>
            <a:off x="1679512" y="2708920"/>
            <a:ext cx="3405717" cy="4064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0" hangingPunct="0">
              <a:defRPr/>
            </a:pPr>
            <a:r>
              <a:rPr lang="es-ES" sz="2000" b="1" dirty="0">
                <a:solidFill>
                  <a:schemeClr val="accent1"/>
                </a:solidFill>
                <a:cs typeface="+mn-cs"/>
              </a:rPr>
              <a:t>FE &gt; </a:t>
            </a:r>
            <a:r>
              <a:rPr lang="es-ES" sz="2000" b="1" dirty="0" smtClean="0">
                <a:solidFill>
                  <a:schemeClr val="accent1"/>
                </a:solidFill>
                <a:cs typeface="+mn-cs"/>
              </a:rPr>
              <a:t>50%</a:t>
            </a:r>
            <a:endParaRPr lang="es-ES" sz="2000" b="1" dirty="0">
              <a:solidFill>
                <a:schemeClr val="accent1"/>
              </a:solidFill>
              <a:cs typeface="+mn-cs"/>
            </a:endParaRPr>
          </a:p>
        </p:txBody>
      </p:sp>
      <p:sp>
        <p:nvSpPr>
          <p:cNvPr id="344078" name="Rectangle 14"/>
          <p:cNvSpPr>
            <a:spLocks noChangeArrowheads="1"/>
          </p:cNvSpPr>
          <p:nvPr/>
        </p:nvSpPr>
        <p:spPr bwMode="auto">
          <a:xfrm>
            <a:off x="6758519" y="2747963"/>
            <a:ext cx="3405716" cy="4064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0" hangingPunct="0">
              <a:defRPr/>
            </a:pPr>
            <a:r>
              <a:rPr lang="es-ES" sz="2000" b="1" dirty="0">
                <a:solidFill>
                  <a:schemeClr val="accent1"/>
                </a:solidFill>
                <a:cs typeface="+mn-cs"/>
              </a:rPr>
              <a:t>FE </a:t>
            </a:r>
            <a:r>
              <a:rPr lang="es-ES" sz="2000" b="1" dirty="0" smtClean="0">
                <a:solidFill>
                  <a:schemeClr val="accent1"/>
                </a:solidFill>
                <a:cs typeface="+mn-cs"/>
              </a:rPr>
              <a:t>deprimida o reducida</a:t>
            </a:r>
            <a:endParaRPr lang="es-ES" sz="2000" b="1" dirty="0">
              <a:solidFill>
                <a:schemeClr val="accent1"/>
              </a:solidFill>
              <a:cs typeface="+mn-cs"/>
            </a:endParaRPr>
          </a:p>
        </p:txBody>
      </p:sp>
      <p:sp>
        <p:nvSpPr>
          <p:cNvPr id="2" name="Flecha abajo 1"/>
          <p:cNvSpPr/>
          <p:nvPr/>
        </p:nvSpPr>
        <p:spPr>
          <a:xfrm>
            <a:off x="8311917" y="3291468"/>
            <a:ext cx="298919" cy="900037"/>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abajo 20"/>
          <p:cNvSpPr/>
          <p:nvPr/>
        </p:nvSpPr>
        <p:spPr>
          <a:xfrm>
            <a:off x="3316849" y="3211847"/>
            <a:ext cx="298919" cy="900037"/>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abajo 21"/>
          <p:cNvSpPr/>
          <p:nvPr/>
        </p:nvSpPr>
        <p:spPr>
          <a:xfrm rot="2400000">
            <a:off x="4035575" y="711441"/>
            <a:ext cx="298919" cy="2141213"/>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echa abajo 23"/>
          <p:cNvSpPr/>
          <p:nvPr/>
        </p:nvSpPr>
        <p:spPr>
          <a:xfrm rot="18892414">
            <a:off x="7363140" y="562701"/>
            <a:ext cx="298919" cy="2380041"/>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Box 17"/>
          <p:cNvSpPr txBox="1">
            <a:spLocks noChangeArrowheads="1"/>
          </p:cNvSpPr>
          <p:nvPr/>
        </p:nvSpPr>
        <p:spPr bwMode="auto">
          <a:xfrm>
            <a:off x="1679512" y="3135673"/>
            <a:ext cx="3386276" cy="707886"/>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l"/>
            <a:r>
              <a:rPr lang="es-ES" sz="2000" dirty="0" smtClean="0">
                <a:solidFill>
                  <a:schemeClr val="accent1"/>
                </a:solidFill>
                <a:latin typeface="+mj-lt"/>
              </a:rPr>
              <a:t>Disfunción Diastólica (FE </a:t>
            </a:r>
            <a:r>
              <a:rPr lang="es-ES" sz="2000" i="1" dirty="0" smtClean="0">
                <a:solidFill>
                  <a:schemeClr val="accent1"/>
                </a:solidFill>
                <a:latin typeface="+mj-lt"/>
              </a:rPr>
              <a:t>preservada)</a:t>
            </a:r>
            <a:endParaRPr lang="es-ES" sz="2000" i="1" dirty="0">
              <a:solidFill>
                <a:schemeClr val="accent1"/>
              </a:solidFill>
              <a:latin typeface="+mj-lt"/>
            </a:endParaRPr>
          </a:p>
        </p:txBody>
      </p:sp>
      <p:sp>
        <p:nvSpPr>
          <p:cNvPr id="26" name="Text Box 17"/>
          <p:cNvSpPr txBox="1">
            <a:spLocks noChangeArrowheads="1"/>
          </p:cNvSpPr>
          <p:nvPr/>
        </p:nvSpPr>
        <p:spPr bwMode="auto">
          <a:xfrm>
            <a:off x="6777959" y="3175556"/>
            <a:ext cx="3386276" cy="400110"/>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algn="ctr"/>
            <a:r>
              <a:rPr lang="es-ES" sz="2000" dirty="0" smtClean="0">
                <a:solidFill>
                  <a:schemeClr val="accent1"/>
                </a:solidFill>
                <a:latin typeface="+mj-lt"/>
              </a:rPr>
              <a:t>Disfunción  Sistólica</a:t>
            </a:r>
            <a:endParaRPr lang="es-ES" sz="2000" i="1" dirty="0">
              <a:solidFill>
                <a:schemeClr val="accent1"/>
              </a:solidFill>
              <a:latin typeface="+mj-lt"/>
            </a:endParaRPr>
          </a:p>
        </p:txBody>
      </p:sp>
      <p:sp>
        <p:nvSpPr>
          <p:cNvPr id="3" name="Marcador de texto 2"/>
          <p:cNvSpPr>
            <a:spLocks noGrp="1"/>
          </p:cNvSpPr>
          <p:nvPr>
            <p:ph type="body" sz="quarter" idx="13"/>
          </p:nvPr>
        </p:nvSpPr>
        <p:spPr>
          <a:xfrm>
            <a:off x="-72002" y="6309529"/>
            <a:ext cx="11582443" cy="295162"/>
          </a:xfrm>
        </p:spPr>
        <p:txBody>
          <a:bodyPr>
            <a:normAutofit lnSpcReduction="10000"/>
          </a:bodyPr>
          <a:lstStyle/>
          <a:p>
            <a:endParaRPr lang="es-ES"/>
          </a:p>
        </p:txBody>
      </p:sp>
      <p:sp>
        <p:nvSpPr>
          <p:cNvPr id="28" name="18 Marcador de texto"/>
          <p:cNvSpPr txBox="1">
            <a:spLocks/>
          </p:cNvSpPr>
          <p:nvPr/>
        </p:nvSpPr>
        <p:spPr>
          <a:xfrm>
            <a:off x="6342584" y="5786809"/>
            <a:ext cx="4536504" cy="295162"/>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1400" i="1"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b="1" i="0" dirty="0" smtClean="0">
                <a:solidFill>
                  <a:srgbClr val="C00000"/>
                </a:solidFill>
              </a:rPr>
              <a:t>    Terapia basada en la Evidencia </a:t>
            </a:r>
            <a:endParaRPr lang="es-ES" sz="2400" b="1" i="0" dirty="0">
              <a:solidFill>
                <a:srgbClr val="C00000"/>
              </a:solidFill>
            </a:endParaRPr>
          </a:p>
        </p:txBody>
      </p:sp>
    </p:spTree>
    <p:extLst>
      <p:ext uri="{BB962C8B-B14F-4D97-AF65-F5344CB8AC3E}">
        <p14:creationId xmlns:p14="http://schemas.microsoft.com/office/powerpoint/2010/main" val="901410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4077"/>
                                        </p:tgtEl>
                                        <p:attrNameLst>
                                          <p:attrName>style.visibility</p:attrName>
                                        </p:attrNameLst>
                                      </p:cBhvr>
                                      <p:to>
                                        <p:strVal val="visible"/>
                                      </p:to>
                                    </p:set>
                                    <p:animEffect transition="in" filter="barn(inVertical)">
                                      <p:cBhvr>
                                        <p:cTn id="10" dur="500"/>
                                        <p:tgtEl>
                                          <p:spTgt spid="3440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4070"/>
                                        </p:tgtEl>
                                        <p:attrNameLst>
                                          <p:attrName>style.visibility</p:attrName>
                                        </p:attrNameLst>
                                      </p:cBhvr>
                                      <p:to>
                                        <p:strVal val="visible"/>
                                      </p:to>
                                    </p:set>
                                    <p:animEffect transition="in" filter="fade">
                                      <p:cBhvr>
                                        <p:cTn id="21" dur="500"/>
                                        <p:tgtEl>
                                          <p:spTgt spid="34407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44073"/>
                                        </p:tgtEl>
                                        <p:attrNameLst>
                                          <p:attrName>style.visibility</p:attrName>
                                        </p:attrNameLst>
                                      </p:cBhvr>
                                      <p:to>
                                        <p:strVal val="visible"/>
                                      </p:to>
                                    </p:set>
                                    <p:animEffect transition="in" filter="wipe(down)">
                                      <p:cBhvr>
                                        <p:cTn id="26" dur="500"/>
                                        <p:tgtEl>
                                          <p:spTgt spid="34407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44072"/>
                                        </p:tgtEl>
                                        <p:attrNameLst>
                                          <p:attrName>style.visibility</p:attrName>
                                        </p:attrNameLst>
                                      </p:cBhvr>
                                      <p:to>
                                        <p:strVal val="visible"/>
                                      </p:to>
                                    </p:set>
                                    <p:animEffect transition="in" filter="wipe(down)">
                                      <p:cBhvr>
                                        <p:cTn id="29" dur="500"/>
                                        <p:tgtEl>
                                          <p:spTgt spid="34407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44078"/>
                                        </p:tgtEl>
                                        <p:attrNameLst>
                                          <p:attrName>style.visibility</p:attrName>
                                        </p:attrNameLst>
                                      </p:cBhvr>
                                      <p:to>
                                        <p:strVal val="visible"/>
                                      </p:to>
                                    </p:set>
                                    <p:animEffect transition="in" filter="wipe(down)">
                                      <p:cBhvr>
                                        <p:cTn id="37" dur="500"/>
                                        <p:tgtEl>
                                          <p:spTgt spid="34407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92166"/>
                                        </p:tgtEl>
                                        <p:attrNameLst>
                                          <p:attrName>style.visibility</p:attrName>
                                        </p:attrNameLst>
                                      </p:cBhvr>
                                      <p:to>
                                        <p:strVal val="visible"/>
                                      </p:to>
                                    </p:set>
                                    <p:animEffect transition="in" filter="barn(inVertical)">
                                      <p:cBhvr>
                                        <p:cTn id="48" dur="500"/>
                                        <p:tgtEl>
                                          <p:spTgt spid="92166"/>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heel(1)">
                                      <p:cBhvr>
                                        <p:cTn id="5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0" grpId="0" animBg="1"/>
      <p:bldP spid="92166" grpId="0" animBg="1"/>
      <p:bldP spid="344072" grpId="0"/>
      <p:bldP spid="344073" grpId="0" animBg="1"/>
      <p:bldP spid="344077" grpId="0" animBg="1"/>
      <p:bldP spid="344078" grpId="0" animBg="1"/>
      <p:bldP spid="2" grpId="0" animBg="1"/>
      <p:bldP spid="21" grpId="0" animBg="1"/>
      <p:bldP spid="22" grpId="0" animBg="1"/>
      <p:bldP spid="24" grpId="0" animBg="1"/>
      <p:bldP spid="25" grpId="0" animBg="1"/>
      <p:bldP spid="26" grpId="0" animBg="1"/>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43" y="6158174"/>
            <a:ext cx="11582443" cy="295162"/>
          </a:xfrm>
        </p:spPr>
        <p:txBody>
          <a:bodyPr>
            <a:normAutofit lnSpcReduction="10000"/>
          </a:bodyPr>
          <a:lstStyle/>
          <a:p>
            <a:endParaRPr lang="es-ES"/>
          </a:p>
        </p:txBody>
      </p:sp>
      <p:sp>
        <p:nvSpPr>
          <p:cNvPr id="32" name="31 Título"/>
          <p:cNvSpPr>
            <a:spLocks noGrp="1"/>
          </p:cNvSpPr>
          <p:nvPr>
            <p:ph type="title"/>
          </p:nvPr>
        </p:nvSpPr>
        <p:spPr>
          <a:xfrm>
            <a:off x="591720" y="117047"/>
            <a:ext cx="10972800" cy="900000"/>
          </a:xfrm>
        </p:spPr>
        <p:txBody>
          <a:bodyPr/>
          <a:lstStyle/>
          <a:p>
            <a:r>
              <a:rPr lang="es-ES" dirty="0" smtClean="0"/>
              <a:t>Insuficiencia cardiaca </a:t>
            </a:r>
            <a:r>
              <a:rPr lang="es-ES" dirty="0"/>
              <a:t>f</a:t>
            </a:r>
            <a:r>
              <a:rPr lang="es-ES" dirty="0" smtClean="0"/>
              <a:t>racción de eyección </a:t>
            </a:r>
            <a:r>
              <a:rPr lang="es-ES" dirty="0"/>
              <a:t>preservada </a:t>
            </a:r>
            <a:r>
              <a:rPr lang="es-ES" dirty="0">
                <a:solidFill>
                  <a:srgbClr val="004586"/>
                </a:solidFill>
              </a:rPr>
              <a:t>(IC-</a:t>
            </a:r>
            <a:r>
              <a:rPr lang="es-ES" dirty="0" err="1">
                <a:solidFill>
                  <a:srgbClr val="004586"/>
                </a:solidFill>
              </a:rPr>
              <a:t>FSp</a:t>
            </a:r>
            <a:r>
              <a:rPr lang="es-ES" dirty="0" smtClean="0">
                <a:solidFill>
                  <a:srgbClr val="004586"/>
                </a:solidFill>
              </a:rPr>
              <a:t>) </a:t>
            </a:r>
            <a:br>
              <a:rPr lang="es-ES" dirty="0" smtClean="0">
                <a:solidFill>
                  <a:srgbClr val="004586"/>
                </a:solidFill>
              </a:rPr>
            </a:br>
            <a:r>
              <a:rPr lang="es-ES" dirty="0" smtClean="0">
                <a:solidFill>
                  <a:srgbClr val="004586"/>
                </a:solidFill>
              </a:rPr>
              <a:t>Tratamiento actual</a:t>
            </a:r>
            <a:endParaRPr lang="es-ES" dirty="0">
              <a:solidFill>
                <a:srgbClr val="004586"/>
              </a:solidFill>
            </a:endParaRPr>
          </a:p>
        </p:txBody>
      </p:sp>
      <p:sp>
        <p:nvSpPr>
          <p:cNvPr id="3" name="Rectángulo redondeado 2"/>
          <p:cNvSpPr/>
          <p:nvPr/>
        </p:nvSpPr>
        <p:spPr>
          <a:xfrm>
            <a:off x="4079776" y="1484375"/>
            <a:ext cx="3673730" cy="4652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rPr>
              <a:t>ICC clínica y </a:t>
            </a:r>
            <a:r>
              <a:rPr lang="es-ES" sz="2400" b="1" dirty="0" err="1" smtClean="0">
                <a:solidFill>
                  <a:schemeClr val="bg1"/>
                </a:solidFill>
              </a:rPr>
              <a:t>FEy</a:t>
            </a:r>
            <a:r>
              <a:rPr lang="es-ES" sz="2400" b="1" dirty="0" smtClean="0">
                <a:solidFill>
                  <a:schemeClr val="bg1"/>
                </a:solidFill>
              </a:rPr>
              <a:t> </a:t>
            </a:r>
            <a:r>
              <a:rPr lang="es-ES" sz="2400" b="1" dirty="0">
                <a:solidFill>
                  <a:schemeClr val="bg1"/>
                </a:solidFill>
              </a:rPr>
              <a:t>&gt; </a:t>
            </a:r>
            <a:r>
              <a:rPr lang="es-ES" sz="2400" b="1" dirty="0" smtClean="0">
                <a:solidFill>
                  <a:schemeClr val="bg1"/>
                </a:solidFill>
              </a:rPr>
              <a:t>0,50</a:t>
            </a:r>
            <a:endParaRPr lang="es-ES" sz="2400" b="1" dirty="0">
              <a:solidFill>
                <a:schemeClr val="bg1"/>
              </a:solidFill>
            </a:endParaRPr>
          </a:p>
        </p:txBody>
      </p:sp>
      <p:sp>
        <p:nvSpPr>
          <p:cNvPr id="5" name="Rectángulo 4"/>
          <p:cNvSpPr/>
          <p:nvPr/>
        </p:nvSpPr>
        <p:spPr>
          <a:xfrm>
            <a:off x="4648120" y="2249041"/>
            <a:ext cx="2537041"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sz="2400" dirty="0">
                <a:solidFill>
                  <a:schemeClr val="accent1"/>
                </a:solidFill>
              </a:rPr>
              <a:t>Medidas generales</a:t>
            </a:r>
          </a:p>
        </p:txBody>
      </p:sp>
      <p:sp>
        <p:nvSpPr>
          <p:cNvPr id="36" name="Text Box 20"/>
          <p:cNvSpPr txBox="1">
            <a:spLocks noChangeArrowheads="1"/>
          </p:cNvSpPr>
          <p:nvPr/>
        </p:nvSpPr>
        <p:spPr bwMode="auto">
          <a:xfrm>
            <a:off x="8865982" y="1862783"/>
            <a:ext cx="2716418" cy="1067766"/>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none"/>
          <a:lstStyle>
            <a:lvl1pPr marL="190500" indent="-190500" eaLnBrk="0" hangingPunct="0">
              <a:defRPr sz="4000">
                <a:solidFill>
                  <a:srgbClr val="A50021"/>
                </a:solidFill>
                <a:latin typeface="Arial" charset="0"/>
                <a:ea typeface="ＭＳ Ｐゴシック" charset="0"/>
                <a:cs typeface="ＭＳ Ｐゴシック" charset="0"/>
              </a:defRPr>
            </a:lvl1pPr>
            <a:lvl2pPr marL="742950" indent="-285750" eaLnBrk="0" hangingPunct="0">
              <a:defRPr sz="4000">
                <a:solidFill>
                  <a:srgbClr val="A50021"/>
                </a:solidFill>
                <a:latin typeface="Arial" charset="0"/>
                <a:ea typeface="ＭＳ Ｐゴシック" charset="0"/>
              </a:defRPr>
            </a:lvl2pPr>
            <a:lvl3pPr marL="1143000" indent="-228600" eaLnBrk="0" hangingPunct="0">
              <a:defRPr sz="4000">
                <a:solidFill>
                  <a:srgbClr val="A50021"/>
                </a:solidFill>
                <a:latin typeface="Arial" charset="0"/>
                <a:ea typeface="ＭＳ Ｐゴシック" charset="0"/>
              </a:defRPr>
            </a:lvl3pPr>
            <a:lvl4pPr marL="1600200" indent="-228600" eaLnBrk="0" hangingPunct="0">
              <a:defRPr sz="4000">
                <a:solidFill>
                  <a:srgbClr val="A50021"/>
                </a:solidFill>
                <a:latin typeface="Arial" charset="0"/>
                <a:ea typeface="ＭＳ Ｐゴシック" charset="0"/>
              </a:defRPr>
            </a:lvl4pPr>
            <a:lvl5pPr marL="2057400" indent="-228600" eaLnBrk="0" hangingPunct="0">
              <a:defRPr sz="4000">
                <a:solidFill>
                  <a:srgbClr val="A50021"/>
                </a:solidFill>
                <a:latin typeface="Arial" charset="0"/>
                <a:ea typeface="ＭＳ Ｐゴシック" charset="0"/>
              </a:defRPr>
            </a:lvl5pPr>
            <a:lvl6pPr marL="2514600" indent="-228600" algn="ctr" eaLnBrk="0" fontAlgn="base" hangingPunct="0">
              <a:spcBef>
                <a:spcPct val="0"/>
              </a:spcBef>
              <a:spcAft>
                <a:spcPct val="0"/>
              </a:spcAft>
              <a:defRPr sz="4000">
                <a:solidFill>
                  <a:srgbClr val="A50021"/>
                </a:solidFill>
                <a:latin typeface="Arial" charset="0"/>
                <a:ea typeface="ＭＳ Ｐゴシック" charset="0"/>
              </a:defRPr>
            </a:lvl6pPr>
            <a:lvl7pPr marL="2971800" indent="-228600" algn="ctr" eaLnBrk="0" fontAlgn="base" hangingPunct="0">
              <a:spcBef>
                <a:spcPct val="0"/>
              </a:spcBef>
              <a:spcAft>
                <a:spcPct val="0"/>
              </a:spcAft>
              <a:defRPr sz="4000">
                <a:solidFill>
                  <a:srgbClr val="A50021"/>
                </a:solidFill>
                <a:latin typeface="Arial" charset="0"/>
                <a:ea typeface="ＭＳ Ｐゴシック" charset="0"/>
              </a:defRPr>
            </a:lvl7pPr>
            <a:lvl8pPr marL="3429000" indent="-228600" algn="ctr" eaLnBrk="0" fontAlgn="base" hangingPunct="0">
              <a:spcBef>
                <a:spcPct val="0"/>
              </a:spcBef>
              <a:spcAft>
                <a:spcPct val="0"/>
              </a:spcAft>
              <a:defRPr sz="4000">
                <a:solidFill>
                  <a:srgbClr val="A50021"/>
                </a:solidFill>
                <a:latin typeface="Arial" charset="0"/>
                <a:ea typeface="ＭＳ Ｐゴシック" charset="0"/>
              </a:defRPr>
            </a:lvl8pPr>
            <a:lvl9pPr marL="3886200" indent="-228600" algn="ctr" eaLnBrk="0" fontAlgn="base" hangingPunct="0">
              <a:spcBef>
                <a:spcPct val="0"/>
              </a:spcBef>
              <a:spcAft>
                <a:spcPct val="0"/>
              </a:spcAft>
              <a:defRPr sz="4000">
                <a:solidFill>
                  <a:srgbClr val="A50021"/>
                </a:solidFill>
                <a:latin typeface="Arial" charset="0"/>
                <a:ea typeface="ＭＳ Ｐゴシック" charset="0"/>
              </a:defRPr>
            </a:lvl9pPr>
          </a:lstStyle>
          <a:p>
            <a:pPr marL="342900" indent="-342900" algn="l">
              <a:lnSpc>
                <a:spcPct val="80000"/>
              </a:lnSpc>
              <a:buClr>
                <a:srgbClr val="C00000"/>
              </a:buClr>
              <a:buFont typeface="Wingdings" panose="05000000000000000000" pitchFamily="2" charset="2"/>
              <a:buChar char="v"/>
            </a:pPr>
            <a:r>
              <a:rPr lang="es-ES" sz="2000" b="1" dirty="0">
                <a:solidFill>
                  <a:schemeClr val="accent1"/>
                </a:solidFill>
                <a:latin typeface="+mj-lt"/>
              </a:rPr>
              <a:t>Restricción </a:t>
            </a:r>
            <a:r>
              <a:rPr lang="es-ES" sz="2000" b="1" dirty="0" smtClean="0">
                <a:solidFill>
                  <a:schemeClr val="accent1"/>
                </a:solidFill>
                <a:latin typeface="+mj-lt"/>
              </a:rPr>
              <a:t>sodio.</a:t>
            </a:r>
            <a:endParaRPr lang="es-ES" sz="2000" b="1" dirty="0">
              <a:solidFill>
                <a:schemeClr val="accent1"/>
              </a:solidFill>
              <a:latin typeface="+mj-lt"/>
            </a:endParaRPr>
          </a:p>
          <a:p>
            <a:pPr marL="342900" indent="-342900" algn="l">
              <a:lnSpc>
                <a:spcPct val="80000"/>
              </a:lnSpc>
              <a:buClr>
                <a:srgbClr val="C00000"/>
              </a:buClr>
              <a:buFont typeface="Wingdings" panose="05000000000000000000" pitchFamily="2" charset="2"/>
              <a:buChar char="v"/>
            </a:pPr>
            <a:r>
              <a:rPr lang="es-ES" sz="2000" b="1" dirty="0">
                <a:solidFill>
                  <a:schemeClr val="accent1"/>
                </a:solidFill>
                <a:latin typeface="+mj-lt"/>
              </a:rPr>
              <a:t>Control </a:t>
            </a:r>
            <a:r>
              <a:rPr lang="es-ES" sz="2000" b="1" dirty="0" smtClean="0">
                <a:solidFill>
                  <a:schemeClr val="accent1"/>
                </a:solidFill>
                <a:latin typeface="+mj-lt"/>
              </a:rPr>
              <a:t>peso.</a:t>
            </a:r>
            <a:endParaRPr lang="es-ES" sz="2000" b="1" dirty="0">
              <a:solidFill>
                <a:schemeClr val="accent1"/>
              </a:solidFill>
              <a:latin typeface="+mj-lt"/>
            </a:endParaRPr>
          </a:p>
          <a:p>
            <a:pPr marL="342900" indent="-342900" algn="l">
              <a:lnSpc>
                <a:spcPct val="80000"/>
              </a:lnSpc>
              <a:buClr>
                <a:srgbClr val="C00000"/>
              </a:buClr>
              <a:buFont typeface="Wingdings" panose="05000000000000000000" pitchFamily="2" charset="2"/>
              <a:buChar char="v"/>
            </a:pPr>
            <a:r>
              <a:rPr lang="es-ES" sz="2000" b="1" dirty="0">
                <a:solidFill>
                  <a:schemeClr val="accent1"/>
                </a:solidFill>
                <a:latin typeface="+mj-lt"/>
              </a:rPr>
              <a:t>Suprimir </a:t>
            </a:r>
            <a:r>
              <a:rPr lang="es-ES" sz="2000" b="1" dirty="0" smtClean="0">
                <a:solidFill>
                  <a:schemeClr val="accent1"/>
                </a:solidFill>
                <a:latin typeface="+mj-lt"/>
              </a:rPr>
              <a:t>alcohol.</a:t>
            </a:r>
            <a:endParaRPr lang="es-ES" sz="2000" b="1" dirty="0">
              <a:solidFill>
                <a:schemeClr val="accent1"/>
              </a:solidFill>
              <a:latin typeface="+mj-lt"/>
            </a:endParaRPr>
          </a:p>
          <a:p>
            <a:pPr marL="342900" indent="-342900" algn="l">
              <a:lnSpc>
                <a:spcPct val="80000"/>
              </a:lnSpc>
              <a:buClr>
                <a:srgbClr val="C00000"/>
              </a:buClr>
              <a:buFont typeface="Wingdings" panose="05000000000000000000" pitchFamily="2" charset="2"/>
              <a:buChar char="v"/>
            </a:pPr>
            <a:r>
              <a:rPr lang="es-ES" sz="2000" b="1" dirty="0">
                <a:solidFill>
                  <a:schemeClr val="accent1"/>
                </a:solidFill>
                <a:latin typeface="+mj-lt"/>
              </a:rPr>
              <a:t>Evitar </a:t>
            </a:r>
            <a:r>
              <a:rPr lang="es-ES" sz="2000" b="1" dirty="0" smtClean="0">
                <a:solidFill>
                  <a:schemeClr val="accent1"/>
                </a:solidFill>
                <a:latin typeface="+mj-lt"/>
              </a:rPr>
              <a:t>AINE.</a:t>
            </a:r>
            <a:endParaRPr lang="es-ES" sz="2000" b="1" dirty="0">
              <a:solidFill>
                <a:schemeClr val="accent1"/>
              </a:solidFill>
              <a:latin typeface="+mj-lt"/>
            </a:endParaRPr>
          </a:p>
        </p:txBody>
      </p:sp>
      <p:cxnSp>
        <p:nvCxnSpPr>
          <p:cNvPr id="8" name="Conector recto de flecha 7"/>
          <p:cNvCxnSpPr>
            <a:stCxn id="3" idx="2"/>
            <a:endCxn id="5" idx="0"/>
          </p:cNvCxnSpPr>
          <p:nvPr/>
        </p:nvCxnSpPr>
        <p:spPr>
          <a:xfrm>
            <a:off x="5916641" y="1949636"/>
            <a:ext cx="0" cy="2994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2" name="Rectángulo 41"/>
          <p:cNvSpPr/>
          <p:nvPr/>
        </p:nvSpPr>
        <p:spPr>
          <a:xfrm>
            <a:off x="1415481" y="3453470"/>
            <a:ext cx="201622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400" dirty="0" smtClean="0">
                <a:solidFill>
                  <a:schemeClr val="tx2"/>
                </a:solidFill>
              </a:rPr>
              <a:t>Retención de Líquidos</a:t>
            </a:r>
            <a:endParaRPr lang="es-ES" sz="2400" dirty="0">
              <a:solidFill>
                <a:schemeClr val="tx2"/>
              </a:solidFill>
            </a:endParaRPr>
          </a:p>
        </p:txBody>
      </p:sp>
      <p:sp>
        <p:nvSpPr>
          <p:cNvPr id="43" name="Rectángulo 42"/>
          <p:cNvSpPr/>
          <p:nvPr/>
        </p:nvSpPr>
        <p:spPr>
          <a:xfrm>
            <a:off x="4908528" y="3476261"/>
            <a:ext cx="201622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400" dirty="0" smtClean="0">
                <a:solidFill>
                  <a:schemeClr val="tx2"/>
                </a:solidFill>
              </a:rPr>
              <a:t>HVI</a:t>
            </a:r>
            <a:endParaRPr lang="es-ES" sz="2400" dirty="0">
              <a:solidFill>
                <a:schemeClr val="tx2"/>
              </a:solidFill>
            </a:endParaRPr>
          </a:p>
        </p:txBody>
      </p:sp>
      <p:sp>
        <p:nvSpPr>
          <p:cNvPr id="44" name="Rectángulo 43"/>
          <p:cNvSpPr/>
          <p:nvPr/>
        </p:nvSpPr>
        <p:spPr>
          <a:xfrm>
            <a:off x="7778095" y="3444777"/>
            <a:ext cx="201622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400" dirty="0" smtClean="0">
                <a:solidFill>
                  <a:schemeClr val="tx2"/>
                </a:solidFill>
              </a:rPr>
              <a:t>Taquicardia FA</a:t>
            </a:r>
            <a:endParaRPr lang="es-ES" sz="2400" dirty="0">
              <a:solidFill>
                <a:schemeClr val="tx2"/>
              </a:solidFill>
            </a:endParaRPr>
          </a:p>
        </p:txBody>
      </p:sp>
      <p:sp>
        <p:nvSpPr>
          <p:cNvPr id="10" name="Flecha a la derecha con bandas 9"/>
          <p:cNvSpPr/>
          <p:nvPr/>
        </p:nvSpPr>
        <p:spPr>
          <a:xfrm>
            <a:off x="7685879" y="2089066"/>
            <a:ext cx="868541" cy="648494"/>
          </a:xfrm>
          <a:prstGeom prst="stripedRightArrow">
            <a:avLst/>
          </a:prstGeom>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2" name="Rectángulo redondeado 11"/>
          <p:cNvSpPr/>
          <p:nvPr/>
        </p:nvSpPr>
        <p:spPr>
          <a:xfrm>
            <a:off x="1307468" y="4831000"/>
            <a:ext cx="2232249" cy="716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Diuréticos</a:t>
            </a:r>
          </a:p>
          <a:p>
            <a:pPr algn="ctr"/>
            <a:r>
              <a:rPr lang="es-ES" sz="2400" dirty="0" smtClean="0"/>
              <a:t>Nitratos</a:t>
            </a:r>
            <a:endParaRPr lang="es-ES" sz="2400" dirty="0"/>
          </a:p>
        </p:txBody>
      </p:sp>
      <p:sp>
        <p:nvSpPr>
          <p:cNvPr id="49" name="Rectángulo redondeado 48"/>
          <p:cNvSpPr/>
          <p:nvPr/>
        </p:nvSpPr>
        <p:spPr>
          <a:xfrm>
            <a:off x="4810012" y="4834716"/>
            <a:ext cx="2232249" cy="716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IECA</a:t>
            </a:r>
          </a:p>
          <a:p>
            <a:pPr algn="ctr"/>
            <a:r>
              <a:rPr lang="es-ES" sz="2400" dirty="0" smtClean="0"/>
              <a:t>ARAII</a:t>
            </a:r>
            <a:endParaRPr lang="es-ES" sz="2400" dirty="0"/>
          </a:p>
        </p:txBody>
      </p:sp>
      <p:sp>
        <p:nvSpPr>
          <p:cNvPr id="50" name="Rectángulo redondeado 49"/>
          <p:cNvSpPr/>
          <p:nvPr/>
        </p:nvSpPr>
        <p:spPr>
          <a:xfrm>
            <a:off x="7685879" y="4812104"/>
            <a:ext cx="2232249" cy="716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ES" sz="2400" b="1" dirty="0">
                <a:solidFill>
                  <a:schemeClr val="bg1"/>
                </a:solidFill>
                <a:sym typeface="Symbol" charset="0"/>
              </a:rPr>
              <a:t>-</a:t>
            </a:r>
            <a:r>
              <a:rPr lang="es-ES" sz="2400" b="1" dirty="0" smtClean="0">
                <a:solidFill>
                  <a:schemeClr val="bg1"/>
                </a:solidFill>
                <a:sym typeface="Symbol" charset="0"/>
              </a:rPr>
              <a:t>bloqueantes</a:t>
            </a:r>
            <a:endParaRPr lang="es-ES" sz="2400" b="1" dirty="0">
              <a:solidFill>
                <a:schemeClr val="bg1"/>
              </a:solidFill>
              <a:sym typeface="Symbol" charset="0"/>
            </a:endParaRPr>
          </a:p>
          <a:p>
            <a:pPr algn="ctr">
              <a:lnSpc>
                <a:spcPct val="80000"/>
              </a:lnSpc>
            </a:pPr>
            <a:r>
              <a:rPr lang="es-ES" sz="2400" b="1" dirty="0">
                <a:solidFill>
                  <a:schemeClr val="bg1"/>
                </a:solidFill>
                <a:sym typeface="Symbol" charset="0"/>
              </a:rPr>
              <a:t>Ca++ </a:t>
            </a:r>
            <a:r>
              <a:rPr lang="es-ES" sz="2400" b="1" dirty="0" err="1">
                <a:solidFill>
                  <a:schemeClr val="bg1"/>
                </a:solidFill>
                <a:sym typeface="Symbol" charset="0"/>
              </a:rPr>
              <a:t>bradicard</a:t>
            </a:r>
            <a:endParaRPr lang="es-ES" sz="2400" dirty="0">
              <a:solidFill>
                <a:schemeClr val="bg1"/>
              </a:solidFill>
            </a:endParaRPr>
          </a:p>
        </p:txBody>
      </p:sp>
      <p:sp>
        <p:nvSpPr>
          <p:cNvPr id="51" name="Rectángulo 50"/>
          <p:cNvSpPr/>
          <p:nvPr/>
        </p:nvSpPr>
        <p:spPr>
          <a:xfrm>
            <a:off x="10572798" y="3444777"/>
            <a:ext cx="1029267" cy="461665"/>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400" dirty="0" smtClean="0">
                <a:solidFill>
                  <a:schemeClr val="accent1"/>
                </a:solidFill>
              </a:rPr>
              <a:t>ACO</a:t>
            </a:r>
            <a:endParaRPr lang="es-ES" sz="2400" dirty="0">
              <a:solidFill>
                <a:schemeClr val="accent1"/>
              </a:solidFill>
            </a:endParaRPr>
          </a:p>
        </p:txBody>
      </p:sp>
      <p:cxnSp>
        <p:nvCxnSpPr>
          <p:cNvPr id="14" name="Conector angular 13"/>
          <p:cNvCxnSpPr>
            <a:stCxn id="5" idx="2"/>
            <a:endCxn id="42" idx="0"/>
          </p:cNvCxnSpPr>
          <p:nvPr/>
        </p:nvCxnSpPr>
        <p:spPr>
          <a:xfrm rot="5400000">
            <a:off x="3798735" y="1335564"/>
            <a:ext cx="742764" cy="349304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p:cNvCxnSpPr>
            <a:stCxn id="5" idx="2"/>
            <a:endCxn id="43" idx="0"/>
          </p:cNvCxnSpPr>
          <p:nvPr/>
        </p:nvCxnSpPr>
        <p:spPr>
          <a:xfrm rot="5400000">
            <a:off x="5533864" y="3093483"/>
            <a:ext cx="765555" cy="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p:cNvCxnSpPr>
            <a:stCxn id="5" idx="2"/>
            <a:endCxn id="44" idx="0"/>
          </p:cNvCxnSpPr>
          <p:nvPr/>
        </p:nvCxnSpPr>
        <p:spPr>
          <a:xfrm rot="16200000" flipH="1">
            <a:off x="6984389" y="1642958"/>
            <a:ext cx="734071" cy="286956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p:cNvCxnSpPr>
            <a:stCxn id="5" idx="2"/>
            <a:endCxn id="51" idx="0"/>
          </p:cNvCxnSpPr>
          <p:nvPr/>
        </p:nvCxnSpPr>
        <p:spPr>
          <a:xfrm rot="16200000" flipH="1">
            <a:off x="8135001" y="492345"/>
            <a:ext cx="734071" cy="5170791"/>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p:cNvCxnSpPr>
            <a:stCxn id="51" idx="2"/>
            <a:endCxn id="50" idx="3"/>
          </p:cNvCxnSpPr>
          <p:nvPr/>
        </p:nvCxnSpPr>
        <p:spPr>
          <a:xfrm rot="5400000">
            <a:off x="9870782" y="3953788"/>
            <a:ext cx="1263997" cy="116930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44" idx="2"/>
            <a:endCxn id="50" idx="0"/>
          </p:cNvCxnSpPr>
          <p:nvPr/>
        </p:nvCxnSpPr>
        <p:spPr>
          <a:xfrm>
            <a:off x="8786207" y="3906442"/>
            <a:ext cx="15797" cy="9056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43" idx="2"/>
            <a:endCxn id="49" idx="0"/>
          </p:cNvCxnSpPr>
          <p:nvPr/>
        </p:nvCxnSpPr>
        <p:spPr>
          <a:xfrm>
            <a:off x="5916640" y="3937926"/>
            <a:ext cx="9497" cy="8967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a:stCxn id="42" idx="2"/>
            <a:endCxn id="12" idx="0"/>
          </p:cNvCxnSpPr>
          <p:nvPr/>
        </p:nvCxnSpPr>
        <p:spPr>
          <a:xfrm>
            <a:off x="2423593" y="4284467"/>
            <a:ext cx="0" cy="5465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24191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304778" y="5767744"/>
            <a:ext cx="11582443" cy="295162"/>
          </a:xfrm>
        </p:spPr>
        <p:txBody>
          <a:bodyPr>
            <a:normAutofit lnSpcReduction="10000"/>
          </a:bodyPr>
          <a:lstStyle/>
          <a:p>
            <a:r>
              <a:rPr lang="es-ES" dirty="0"/>
              <a:t>Guías IC ESC 2016. </a:t>
            </a:r>
            <a:r>
              <a:rPr lang="es-ES" dirty="0" err="1"/>
              <a:t>European</a:t>
            </a:r>
            <a:r>
              <a:rPr lang="es-ES" dirty="0"/>
              <a:t> </a:t>
            </a:r>
            <a:r>
              <a:rPr lang="es-ES" dirty="0" err="1"/>
              <a:t>Heart</a:t>
            </a:r>
            <a:r>
              <a:rPr lang="es-ES" dirty="0"/>
              <a:t> </a:t>
            </a:r>
            <a:r>
              <a:rPr lang="es-ES" dirty="0" err="1"/>
              <a:t>Journal</a:t>
            </a:r>
            <a:r>
              <a:rPr lang="es-ES" dirty="0"/>
              <a:t> doi:10.1093/</a:t>
            </a:r>
            <a:r>
              <a:rPr lang="es-ES" dirty="0" err="1"/>
              <a:t>eurheartj</a:t>
            </a:r>
            <a:r>
              <a:rPr lang="es-ES" dirty="0"/>
              <a:t>/ehw128 </a:t>
            </a:r>
          </a:p>
        </p:txBody>
      </p:sp>
      <p:sp>
        <p:nvSpPr>
          <p:cNvPr id="82946" name="3 Título"/>
          <p:cNvSpPr>
            <a:spLocks noGrp="1"/>
          </p:cNvSpPr>
          <p:nvPr>
            <p:ph type="title"/>
          </p:nvPr>
        </p:nvSpPr>
        <p:spPr/>
        <p:txBody>
          <a:bodyPr/>
          <a:lstStyle/>
          <a:p>
            <a:r>
              <a:rPr lang="es-ES" sz="2400" dirty="0" smtClean="0">
                <a:latin typeface="Verdana" charset="0"/>
                <a:ea typeface="Verdana" charset="0"/>
                <a:cs typeface="Verdana" charset="0"/>
              </a:rPr>
              <a:t>Guías para el diagnóstico y tratamiento de la insuficiencia cardiaca aguda y crónica con </a:t>
            </a:r>
            <a:r>
              <a:rPr lang="es-ES" sz="2400" dirty="0" err="1" smtClean="0">
                <a:latin typeface="Verdana" charset="0"/>
                <a:ea typeface="Verdana" charset="0"/>
                <a:cs typeface="Verdana" charset="0"/>
              </a:rPr>
              <a:t>Fereducida</a:t>
            </a:r>
            <a:r>
              <a:rPr lang="es-ES" sz="2400" dirty="0">
                <a:latin typeface="Verdana" charset="0"/>
                <a:ea typeface="Verdana" charset="0"/>
                <a:cs typeface="Verdana" charset="0"/>
              </a:rPr>
              <a:t> </a:t>
            </a:r>
            <a:r>
              <a:rPr lang="es-ES" sz="2400" dirty="0" smtClean="0">
                <a:solidFill>
                  <a:schemeClr val="tx2"/>
                </a:solidFill>
                <a:latin typeface="Verdana" charset="0"/>
                <a:ea typeface="Verdana" charset="0"/>
                <a:cs typeface="Verdana" charset="0"/>
              </a:rPr>
              <a:t>[IC-</a:t>
            </a:r>
            <a:r>
              <a:rPr lang="es-ES" sz="2400" dirty="0" err="1" smtClean="0">
                <a:solidFill>
                  <a:schemeClr val="tx2"/>
                </a:solidFill>
                <a:latin typeface="Verdana" charset="0"/>
                <a:ea typeface="Verdana" charset="0"/>
                <a:cs typeface="Verdana" charset="0"/>
              </a:rPr>
              <a:t>FEr</a:t>
            </a:r>
            <a:r>
              <a:rPr lang="es-ES" sz="2400" dirty="0" smtClean="0">
                <a:solidFill>
                  <a:schemeClr val="tx2"/>
                </a:solidFill>
                <a:latin typeface="Verdana" charset="0"/>
                <a:ea typeface="Verdana" charset="0"/>
                <a:cs typeface="Verdana" charset="0"/>
              </a:rPr>
              <a:t>] </a:t>
            </a:r>
            <a:r>
              <a:rPr lang="es-ES" sz="2400" dirty="0" smtClean="0">
                <a:latin typeface="Verdana" charset="0"/>
                <a:ea typeface="Verdana" charset="0"/>
                <a:cs typeface="Verdana" charset="0"/>
              </a:rPr>
              <a:t>(</a:t>
            </a:r>
            <a:r>
              <a:rPr lang="es-ES" sz="2400" dirty="0" smtClean="0">
                <a:solidFill>
                  <a:schemeClr val="tx2"/>
                </a:solidFill>
                <a:latin typeface="Verdana" charset="0"/>
                <a:ea typeface="Verdana" charset="0"/>
                <a:cs typeface="Verdana" charset="0"/>
              </a:rPr>
              <a:t>ESC, 2016</a:t>
            </a:r>
            <a:r>
              <a:rPr lang="es-ES" sz="2400" dirty="0" smtClean="0">
                <a:latin typeface="Verdana" charset="0"/>
                <a:ea typeface="Verdana" charset="0"/>
                <a:cs typeface="Verdana" charset="0"/>
              </a:rPr>
              <a:t>)</a:t>
            </a:r>
            <a:endParaRPr lang="es-ES" sz="2400" dirty="0" smtClean="0">
              <a:solidFill>
                <a:schemeClr val="tx2"/>
              </a:solidFill>
              <a:latin typeface="Verdana" charset="0"/>
              <a:ea typeface="Verdana" charset="0"/>
              <a:cs typeface="Verdana" charset="0"/>
            </a:endParaRPr>
          </a:p>
        </p:txBody>
      </p:sp>
      <p:sp>
        <p:nvSpPr>
          <p:cNvPr id="2" name="CuadroTexto 1"/>
          <p:cNvSpPr txBox="1"/>
          <p:nvPr/>
        </p:nvSpPr>
        <p:spPr>
          <a:xfrm>
            <a:off x="5807968" y="2434757"/>
            <a:ext cx="6055568"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smtClean="0">
                <a:solidFill>
                  <a:schemeClr val="tx2"/>
                </a:solidFill>
                <a:latin typeface="+mj-lt"/>
                <a:ea typeface="Segoe UI Emoji" panose="020B0502040204020203" pitchFamily="34" charset="0"/>
                <a:cs typeface="Verdana" charset="0"/>
              </a:rPr>
              <a:t>IECA</a:t>
            </a:r>
            <a:r>
              <a:rPr lang="es-ES" sz="2400" b="1" dirty="0" smtClean="0">
                <a:solidFill>
                  <a:schemeClr val="accent1"/>
                </a:solidFill>
                <a:latin typeface="+mj-lt"/>
                <a:ea typeface="Segoe UI Emoji" panose="020B0502040204020203" pitchFamily="34" charset="0"/>
                <a:cs typeface="Verdana" charset="0"/>
              </a:rPr>
              <a:t> (ó </a:t>
            </a:r>
            <a:r>
              <a:rPr lang="es-ES" sz="2400" b="1" dirty="0" smtClean="0">
                <a:solidFill>
                  <a:schemeClr val="tx2"/>
                </a:solidFill>
                <a:latin typeface="+mj-lt"/>
                <a:ea typeface="Segoe UI Emoji" panose="020B0502040204020203" pitchFamily="34" charset="0"/>
                <a:cs typeface="Verdana" charset="0"/>
              </a:rPr>
              <a:t>ARA-II</a:t>
            </a:r>
            <a:r>
              <a:rPr lang="es-ES" sz="2400" b="1" dirty="0" smtClean="0">
                <a:solidFill>
                  <a:schemeClr val="accent1"/>
                </a:solidFill>
                <a:latin typeface="+mj-lt"/>
                <a:ea typeface="Segoe UI Emoji" panose="020B0502040204020203" pitchFamily="34" charset="0"/>
                <a:cs typeface="Verdana" charset="0"/>
              </a:rPr>
              <a:t> si el IECA no se tolera) </a:t>
            </a:r>
          </a:p>
          <a:p>
            <a:pPr algn="ctr"/>
            <a:r>
              <a:rPr lang="es-ES" sz="2400" b="1" dirty="0" smtClean="0">
                <a:solidFill>
                  <a:schemeClr val="accent1"/>
                </a:solidFill>
                <a:latin typeface="+mj-lt"/>
                <a:ea typeface="Segoe UI Emoji" panose="020B0502040204020203" pitchFamily="34" charset="0"/>
                <a:cs typeface="Verdana" charset="0"/>
              </a:rPr>
              <a:t>para todos los pacientes con FE ≤ 40%</a:t>
            </a:r>
            <a:endParaRPr lang="es-ES" sz="2400" b="1" dirty="0">
              <a:solidFill>
                <a:schemeClr val="accent1"/>
              </a:solidFill>
              <a:latin typeface="+mj-lt"/>
              <a:ea typeface="Segoe UI Emoji" panose="020B0502040204020203" pitchFamily="34" charset="0"/>
              <a:cs typeface="Verdana" charset="0"/>
            </a:endParaRPr>
          </a:p>
        </p:txBody>
      </p:sp>
      <p:sp>
        <p:nvSpPr>
          <p:cNvPr id="6" name="CuadroTexto 5"/>
          <p:cNvSpPr txBox="1"/>
          <p:nvPr/>
        </p:nvSpPr>
        <p:spPr>
          <a:xfrm>
            <a:off x="5807968" y="3428063"/>
            <a:ext cx="6055568"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smtClean="0">
                <a:solidFill>
                  <a:schemeClr val="tx2"/>
                </a:solidFill>
                <a:latin typeface="+mj-lt"/>
                <a:ea typeface="Segoe UI Emoji" panose="020B0502040204020203" pitchFamily="34" charset="0"/>
                <a:cs typeface="Verdana" charset="0"/>
              </a:rPr>
              <a:t>Betabloqueante</a:t>
            </a:r>
            <a:r>
              <a:rPr lang="es-ES" sz="2400" b="1" dirty="0" smtClean="0">
                <a:solidFill>
                  <a:schemeClr val="accent1"/>
                </a:solidFill>
                <a:latin typeface="+mj-lt"/>
                <a:ea typeface="Segoe UI Emoji" panose="020B0502040204020203" pitchFamily="34" charset="0"/>
                <a:cs typeface="Verdana" charset="0"/>
              </a:rPr>
              <a:t> (además de IECA ó ARA-II)</a:t>
            </a:r>
          </a:p>
          <a:p>
            <a:pPr algn="ctr"/>
            <a:r>
              <a:rPr lang="es-ES" sz="2400" b="1" dirty="0">
                <a:solidFill>
                  <a:schemeClr val="accent1"/>
                </a:solidFill>
                <a:latin typeface="+mj-lt"/>
                <a:ea typeface="Segoe UI Emoji" panose="020B0502040204020203" pitchFamily="34" charset="0"/>
                <a:cs typeface="Verdana" charset="0"/>
              </a:rPr>
              <a:t>p</a:t>
            </a:r>
            <a:r>
              <a:rPr lang="es-ES" sz="2400" b="1" dirty="0" smtClean="0">
                <a:solidFill>
                  <a:schemeClr val="accent1"/>
                </a:solidFill>
                <a:latin typeface="+mj-lt"/>
                <a:ea typeface="Segoe UI Emoji" panose="020B0502040204020203" pitchFamily="34" charset="0"/>
                <a:cs typeface="Verdana" charset="0"/>
              </a:rPr>
              <a:t>ara todos los pacientes con FE ≤ 40%</a:t>
            </a:r>
            <a:endParaRPr lang="es-ES" sz="2400" b="1" dirty="0">
              <a:solidFill>
                <a:schemeClr val="accent1"/>
              </a:solidFill>
              <a:latin typeface="+mj-lt"/>
              <a:ea typeface="Segoe UI Emoji" panose="020B0502040204020203" pitchFamily="34" charset="0"/>
              <a:cs typeface="Verdana" charset="0"/>
            </a:endParaRPr>
          </a:p>
        </p:txBody>
      </p:sp>
      <p:sp>
        <p:nvSpPr>
          <p:cNvPr id="7" name="CuadroTexto 6"/>
          <p:cNvSpPr txBox="1"/>
          <p:nvPr/>
        </p:nvSpPr>
        <p:spPr>
          <a:xfrm>
            <a:off x="5807968" y="4405106"/>
            <a:ext cx="6055568"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err="1" smtClean="0">
                <a:solidFill>
                  <a:schemeClr val="tx2"/>
                </a:solidFill>
                <a:latin typeface="+mj-lt"/>
                <a:ea typeface="Segoe UI Emoji" panose="020B0502040204020203" pitchFamily="34" charset="0"/>
                <a:cs typeface="Verdana" charset="0"/>
              </a:rPr>
              <a:t>Antialdosterónicos</a:t>
            </a:r>
            <a:r>
              <a:rPr lang="es-ES" sz="2400" b="1" dirty="0" smtClean="0">
                <a:solidFill>
                  <a:schemeClr val="tx2"/>
                </a:solidFill>
                <a:latin typeface="+mj-lt"/>
                <a:ea typeface="Segoe UI Emoji" panose="020B0502040204020203" pitchFamily="34" charset="0"/>
                <a:cs typeface="Verdana" charset="0"/>
              </a:rPr>
              <a:t> </a:t>
            </a:r>
            <a:r>
              <a:rPr lang="es-ES" sz="2400" b="1" dirty="0" smtClean="0">
                <a:solidFill>
                  <a:schemeClr val="accent1"/>
                </a:solidFill>
                <a:latin typeface="+mj-lt"/>
                <a:ea typeface="Segoe UI Emoji" panose="020B0502040204020203" pitchFamily="34" charset="0"/>
                <a:cs typeface="Verdana" charset="0"/>
              </a:rPr>
              <a:t>para todos los pacientes que persisten sintomáticos a pesar de los previos</a:t>
            </a:r>
            <a:endParaRPr lang="es-ES" sz="2400" b="1" dirty="0">
              <a:solidFill>
                <a:schemeClr val="accent1"/>
              </a:solidFill>
              <a:latin typeface="+mj-lt"/>
              <a:ea typeface="Segoe UI Emoji" panose="020B0502040204020203" pitchFamily="34" charset="0"/>
              <a:cs typeface="Verdana" charset="0"/>
            </a:endParaRPr>
          </a:p>
        </p:txBody>
      </p:sp>
      <p:sp>
        <p:nvSpPr>
          <p:cNvPr id="8" name="CuadroTexto 7"/>
          <p:cNvSpPr txBox="1"/>
          <p:nvPr/>
        </p:nvSpPr>
        <p:spPr>
          <a:xfrm>
            <a:off x="5783651" y="1073059"/>
            <a:ext cx="6079885" cy="12003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400" b="1" dirty="0" smtClean="0">
                <a:solidFill>
                  <a:schemeClr val="bg1"/>
                </a:solidFill>
                <a:latin typeface="+mj-lt"/>
                <a:ea typeface="Segoe UI Emoji" panose="020B0502040204020203" pitchFamily="34" charset="0"/>
                <a:cs typeface="Verdana" charset="0"/>
              </a:rPr>
              <a:t>Tratamiento farmacológico indicado potencialmente para todos los pacientes </a:t>
            </a:r>
          </a:p>
          <a:p>
            <a:pPr algn="ctr"/>
            <a:r>
              <a:rPr lang="es-ES" sz="2400" b="1" dirty="0" smtClean="0">
                <a:solidFill>
                  <a:schemeClr val="bg1"/>
                </a:solidFill>
                <a:latin typeface="+mj-lt"/>
                <a:ea typeface="Segoe UI Emoji" panose="020B0502040204020203" pitchFamily="34" charset="0"/>
                <a:cs typeface="Verdana" charset="0"/>
              </a:rPr>
              <a:t>con IC-</a:t>
            </a:r>
            <a:r>
              <a:rPr lang="es-ES" sz="2400" b="1" dirty="0" err="1" smtClean="0">
                <a:solidFill>
                  <a:schemeClr val="bg1"/>
                </a:solidFill>
                <a:latin typeface="+mj-lt"/>
                <a:ea typeface="Segoe UI Emoji" panose="020B0502040204020203" pitchFamily="34" charset="0"/>
                <a:cs typeface="Verdana" charset="0"/>
              </a:rPr>
              <a:t>FEreducida</a:t>
            </a:r>
            <a:endParaRPr lang="es-ES" sz="2400" b="1" dirty="0">
              <a:solidFill>
                <a:schemeClr val="bg1"/>
              </a:solidFill>
              <a:latin typeface="+mj-lt"/>
              <a:ea typeface="Segoe UI Emoji" panose="020B0502040204020203" pitchFamily="34" charset="0"/>
              <a:cs typeface="Verdana" charset="0"/>
            </a:endParaRPr>
          </a:p>
        </p:txBody>
      </p:sp>
      <p:graphicFrame>
        <p:nvGraphicFramePr>
          <p:cNvPr id="11" name="Marcador de contenido 6"/>
          <p:cNvGraphicFramePr>
            <a:graphicFrameLocks/>
          </p:cNvGraphicFramePr>
          <p:nvPr>
            <p:extLst>
              <p:ext uri="{D42A27DB-BD31-4B8C-83A1-F6EECF244321}">
                <p14:modId xmlns:p14="http://schemas.microsoft.com/office/powerpoint/2010/main" val="2273647834"/>
              </p:ext>
            </p:extLst>
          </p:nvPr>
        </p:nvGraphicFramePr>
        <p:xfrm>
          <a:off x="167659" y="980728"/>
          <a:ext cx="5448290" cy="4765156"/>
        </p:xfrm>
        <a:graphic>
          <a:graphicData uri="http://schemas.openxmlformats.org/drawingml/2006/table">
            <a:tbl>
              <a:tblPr firstRow="1" bandRow="1">
                <a:tableStyleId>{5C22544A-7EE6-4342-B048-85BDC9FD1C3A}</a:tableStyleId>
              </a:tblPr>
              <a:tblGrid>
                <a:gridCol w="3961362"/>
                <a:gridCol w="734565"/>
                <a:gridCol w="752363"/>
              </a:tblGrid>
              <a:tr h="300579">
                <a:tc>
                  <a:txBody>
                    <a:bodyPr/>
                    <a:lstStyle/>
                    <a:p>
                      <a:r>
                        <a:rPr lang="es-ES" dirty="0" smtClean="0"/>
                        <a:t> Recomendaciones</a:t>
                      </a:r>
                      <a:endParaRPr lang="es-ES" dirty="0"/>
                    </a:p>
                  </a:txBody>
                  <a:tcPr/>
                </a:tc>
                <a:tc>
                  <a:txBody>
                    <a:bodyPr/>
                    <a:lstStyle/>
                    <a:p>
                      <a:pPr algn="ctr"/>
                      <a:r>
                        <a:rPr lang="es-ES" dirty="0" smtClean="0"/>
                        <a:t>Clase</a:t>
                      </a:r>
                      <a:endParaRPr lang="es-ES" dirty="0"/>
                    </a:p>
                  </a:txBody>
                  <a:tcPr/>
                </a:tc>
                <a:tc>
                  <a:txBody>
                    <a:bodyPr/>
                    <a:lstStyle/>
                    <a:p>
                      <a:pPr algn="ctr"/>
                      <a:r>
                        <a:rPr lang="es-ES" dirty="0" smtClean="0"/>
                        <a:t>Nivel</a:t>
                      </a:r>
                      <a:endParaRPr lang="es-ES" dirty="0"/>
                    </a:p>
                  </a:txBody>
                  <a:tcPr/>
                </a:tc>
              </a:tr>
              <a:tr h="1077076">
                <a:tc>
                  <a:txBody>
                    <a:bodyPr/>
                    <a:lstStyle/>
                    <a:p>
                      <a:r>
                        <a:rPr lang="es-ES" sz="1600" b="1" dirty="0" smtClean="0">
                          <a:solidFill>
                            <a:schemeClr val="accent1"/>
                          </a:solidFill>
                        </a:rPr>
                        <a:t>Se recomienda un IECA combinado con un</a:t>
                      </a:r>
                    </a:p>
                    <a:p>
                      <a:r>
                        <a:rPr lang="es-ES" sz="1600" b="1" dirty="0" smtClean="0">
                          <a:solidFill>
                            <a:schemeClr val="accent1"/>
                          </a:solidFill>
                        </a:rPr>
                        <a:t>bloqueador beta para pacientes sintomáticos con IC-</a:t>
                      </a:r>
                      <a:r>
                        <a:rPr lang="es-ES" sz="1600" b="1" dirty="0" err="1" smtClean="0">
                          <a:solidFill>
                            <a:schemeClr val="accent1"/>
                          </a:solidFill>
                        </a:rPr>
                        <a:t>FEr</a:t>
                      </a:r>
                      <a:r>
                        <a:rPr lang="es-ES" sz="1600" b="1" dirty="0" smtClean="0">
                          <a:solidFill>
                            <a:schemeClr val="accent1"/>
                          </a:solidFill>
                        </a:rPr>
                        <a:t> para reducir el riesgo de hospitalización por IC y muerte</a:t>
                      </a:r>
                      <a:endParaRPr lang="es-ES" sz="1600" b="1" dirty="0">
                        <a:solidFill>
                          <a:schemeClr val="accent1"/>
                        </a:solidFill>
                      </a:endParaRPr>
                    </a:p>
                  </a:txBody>
                  <a:tcPr/>
                </a:tc>
                <a:tc>
                  <a:txBody>
                    <a:bodyPr/>
                    <a:lstStyle/>
                    <a:p>
                      <a:pPr algn="ctr"/>
                      <a:r>
                        <a:rPr lang="es-ES" sz="2400" b="1" dirty="0" smtClean="0">
                          <a:solidFill>
                            <a:schemeClr val="accent1"/>
                          </a:solidFill>
                          <a:effectLst>
                            <a:outerShdw blurRad="38100" dist="38100" dir="2700000" algn="tl">
                              <a:srgbClr val="000000">
                                <a:alpha val="43137"/>
                              </a:srgbClr>
                            </a:outerShdw>
                          </a:effectLst>
                        </a:rPr>
                        <a:t>I</a:t>
                      </a:r>
                      <a:endParaRPr lang="es-ES" sz="2400" b="1" dirty="0">
                        <a:solidFill>
                          <a:schemeClr val="accent1"/>
                        </a:solidFill>
                        <a:effectLst>
                          <a:outerShdw blurRad="38100" dist="38100" dir="2700000" algn="tl">
                            <a:srgbClr val="000000">
                              <a:alpha val="43137"/>
                            </a:srgbClr>
                          </a:outerShdw>
                        </a:effectLst>
                      </a:endParaRPr>
                    </a:p>
                  </a:txBody>
                  <a:tcPr>
                    <a:solidFill>
                      <a:srgbClr val="92D050"/>
                    </a:solidFill>
                  </a:tcPr>
                </a:tc>
                <a:tc>
                  <a:txBody>
                    <a:bodyPr/>
                    <a:lstStyle/>
                    <a:p>
                      <a:pPr algn="ctr"/>
                      <a:r>
                        <a:rPr lang="es-ES" sz="2400" b="1" dirty="0" smtClean="0">
                          <a:solidFill>
                            <a:schemeClr val="bg1"/>
                          </a:solidFill>
                          <a:effectLst>
                            <a:outerShdw blurRad="38100" dist="38100" dir="2700000" algn="tl">
                              <a:srgbClr val="000000">
                                <a:alpha val="43137"/>
                              </a:srgbClr>
                            </a:outerShdw>
                          </a:effectLst>
                        </a:rPr>
                        <a:t>A</a:t>
                      </a:r>
                      <a:endParaRPr lang="es-ES" sz="2400" b="1" dirty="0">
                        <a:solidFill>
                          <a:schemeClr val="bg1"/>
                        </a:solidFill>
                        <a:effectLst>
                          <a:outerShdw blurRad="38100" dist="38100" dir="2700000" algn="tl">
                            <a:srgbClr val="000000">
                              <a:alpha val="43137"/>
                            </a:srgbClr>
                          </a:outerShdw>
                        </a:effectLst>
                      </a:endParaRPr>
                    </a:p>
                  </a:txBody>
                  <a:tcPr>
                    <a:solidFill>
                      <a:schemeClr val="accent1"/>
                    </a:solidFill>
                  </a:tcPr>
                </a:tc>
              </a:tr>
              <a:tr h="1063111">
                <a:tc>
                  <a:txBody>
                    <a:bodyPr/>
                    <a:lstStyle/>
                    <a:p>
                      <a:r>
                        <a:rPr lang="es-ES" sz="1600" b="1" dirty="0" smtClean="0">
                          <a:solidFill>
                            <a:schemeClr val="accent1"/>
                          </a:solidFill>
                        </a:rPr>
                        <a:t>Se recomienda un bloqueador beta combinado con un IECA para pacientes con IC-</a:t>
                      </a:r>
                      <a:r>
                        <a:rPr lang="es-ES" sz="1600" b="1" dirty="0" err="1" smtClean="0">
                          <a:solidFill>
                            <a:schemeClr val="accent1"/>
                          </a:solidFill>
                        </a:rPr>
                        <a:t>FEr</a:t>
                      </a:r>
                      <a:r>
                        <a:rPr lang="es-ES" sz="1600" b="1" dirty="0" smtClean="0">
                          <a:solidFill>
                            <a:schemeClr val="accent1"/>
                          </a:solidFill>
                        </a:rPr>
                        <a:t> sintomática estable para reducir el riesgo de hospitalización por IC y muerte</a:t>
                      </a:r>
                      <a:endParaRPr lang="es-ES" sz="1600" b="1" dirty="0">
                        <a:solidFill>
                          <a:schemeClr val="accent1"/>
                        </a:solidFill>
                      </a:endParaRPr>
                    </a:p>
                  </a:txBody>
                  <a:tcPr/>
                </a:tc>
                <a:tc>
                  <a:txBody>
                    <a:bodyPr/>
                    <a:lstStyle/>
                    <a:p>
                      <a:pPr algn="ctr"/>
                      <a:r>
                        <a:rPr lang="es-ES" sz="2400" b="1" dirty="0" smtClean="0">
                          <a:solidFill>
                            <a:schemeClr val="accent1"/>
                          </a:solidFill>
                          <a:effectLst>
                            <a:outerShdw blurRad="38100" dist="38100" dir="2700000" algn="tl">
                              <a:srgbClr val="000000">
                                <a:alpha val="43137"/>
                              </a:srgbClr>
                            </a:outerShdw>
                          </a:effectLst>
                        </a:rPr>
                        <a:t>I</a:t>
                      </a:r>
                      <a:endParaRPr lang="es-ES" sz="2400" b="1" dirty="0">
                        <a:solidFill>
                          <a:schemeClr val="accent1"/>
                        </a:solidFill>
                        <a:effectLst>
                          <a:outerShdw blurRad="38100" dist="38100" dir="2700000" algn="tl">
                            <a:srgbClr val="000000">
                              <a:alpha val="43137"/>
                            </a:srgbClr>
                          </a:outerShdw>
                        </a:effectLst>
                      </a:endParaRPr>
                    </a:p>
                  </a:txBody>
                  <a:tcPr>
                    <a:solidFill>
                      <a:srgbClr val="92D050"/>
                    </a:solidFill>
                  </a:tcPr>
                </a:tc>
                <a:tc>
                  <a:txBody>
                    <a:bodyPr/>
                    <a:lstStyle/>
                    <a:p>
                      <a:pPr algn="ctr"/>
                      <a:r>
                        <a:rPr lang="es-ES" sz="2400" b="1" dirty="0" smtClean="0">
                          <a:solidFill>
                            <a:schemeClr val="bg1"/>
                          </a:solidFill>
                          <a:effectLst>
                            <a:outerShdw blurRad="38100" dist="38100" dir="2700000" algn="tl">
                              <a:srgbClr val="000000">
                                <a:alpha val="43137"/>
                              </a:srgbClr>
                            </a:outerShdw>
                          </a:effectLst>
                        </a:rPr>
                        <a:t>A</a:t>
                      </a:r>
                      <a:endParaRPr lang="es-ES" sz="2400" b="1" dirty="0">
                        <a:solidFill>
                          <a:schemeClr val="bg1"/>
                        </a:solidFill>
                        <a:effectLst>
                          <a:outerShdw blurRad="38100" dist="38100" dir="2700000" algn="tl">
                            <a:srgbClr val="000000">
                              <a:alpha val="43137"/>
                            </a:srgbClr>
                          </a:outerShdw>
                        </a:effectLst>
                      </a:endParaRPr>
                    </a:p>
                  </a:txBody>
                  <a:tcPr>
                    <a:solidFill>
                      <a:schemeClr val="accent1"/>
                    </a:solidFill>
                  </a:tcPr>
                </a:tc>
              </a:tr>
              <a:tr h="1260899">
                <a:tc>
                  <a:txBody>
                    <a:bodyPr/>
                    <a:lstStyle/>
                    <a:p>
                      <a:r>
                        <a:rPr lang="es-ES" sz="1600" b="1" dirty="0" smtClean="0">
                          <a:solidFill>
                            <a:schemeClr val="accent1"/>
                          </a:solidFill>
                        </a:rPr>
                        <a:t>Se recomienda administrar un ARM a los pacientes con IC-</a:t>
                      </a:r>
                      <a:r>
                        <a:rPr lang="es-ES" sz="1600" b="1" dirty="0" err="1" smtClean="0">
                          <a:solidFill>
                            <a:schemeClr val="accent1"/>
                          </a:solidFill>
                        </a:rPr>
                        <a:t>FEr</a:t>
                      </a:r>
                      <a:r>
                        <a:rPr lang="es-ES" sz="1600" b="1" dirty="0" smtClean="0">
                          <a:solidFill>
                            <a:schemeClr val="accent1"/>
                          </a:solidFill>
                        </a:rPr>
                        <a:t> que permanecen sintomáticos a pesar del tratamiento con un IECA y un bloqueador beta para reducir el riesgo de hospitalización por IC y muerte</a:t>
                      </a:r>
                      <a:endParaRPr lang="es-ES" sz="1600" b="1" dirty="0">
                        <a:solidFill>
                          <a:schemeClr val="accent1"/>
                        </a:solidFill>
                      </a:endParaRPr>
                    </a:p>
                  </a:txBody>
                  <a:tcPr/>
                </a:tc>
                <a:tc>
                  <a:txBody>
                    <a:bodyPr/>
                    <a:lstStyle/>
                    <a:p>
                      <a:pPr algn="ctr"/>
                      <a:r>
                        <a:rPr lang="es-ES" sz="2400" b="1" dirty="0" smtClean="0">
                          <a:solidFill>
                            <a:schemeClr val="accent1"/>
                          </a:solidFill>
                          <a:effectLst>
                            <a:outerShdw blurRad="38100" dist="38100" dir="2700000" algn="tl">
                              <a:srgbClr val="000000">
                                <a:alpha val="43137"/>
                              </a:srgbClr>
                            </a:outerShdw>
                          </a:effectLst>
                        </a:rPr>
                        <a:t>I</a:t>
                      </a:r>
                      <a:endParaRPr lang="es-ES" sz="2400" b="1" dirty="0">
                        <a:solidFill>
                          <a:schemeClr val="accent1"/>
                        </a:solidFill>
                        <a:effectLst>
                          <a:outerShdw blurRad="38100" dist="38100" dir="2700000" algn="tl">
                            <a:srgbClr val="000000">
                              <a:alpha val="43137"/>
                            </a:srgbClr>
                          </a:outerShdw>
                        </a:effectLst>
                      </a:endParaRPr>
                    </a:p>
                  </a:txBody>
                  <a:tcPr>
                    <a:solidFill>
                      <a:srgbClr val="92D050"/>
                    </a:solidFill>
                  </a:tcPr>
                </a:tc>
                <a:tc>
                  <a:txBody>
                    <a:bodyPr/>
                    <a:lstStyle/>
                    <a:p>
                      <a:pPr algn="ctr"/>
                      <a:r>
                        <a:rPr lang="es-ES" sz="2400" b="1" dirty="0" smtClean="0">
                          <a:solidFill>
                            <a:schemeClr val="bg1"/>
                          </a:solidFill>
                          <a:effectLst>
                            <a:outerShdw blurRad="38100" dist="38100" dir="2700000" algn="tl">
                              <a:srgbClr val="000000">
                                <a:alpha val="43137"/>
                              </a:srgbClr>
                            </a:outerShdw>
                          </a:effectLst>
                        </a:rPr>
                        <a:t>A</a:t>
                      </a:r>
                      <a:endParaRPr lang="es-ES" sz="2400" b="1" dirty="0">
                        <a:solidFill>
                          <a:schemeClr val="bg1"/>
                        </a:solidFill>
                        <a:effectLst>
                          <a:outerShdw blurRad="38100" dist="38100" dir="2700000" algn="tl">
                            <a:srgbClr val="000000">
                              <a:alpha val="43137"/>
                            </a:srgbClr>
                          </a:outerShdw>
                        </a:effectLst>
                      </a:endParaRPr>
                    </a:p>
                  </a:txBody>
                  <a:tcPr>
                    <a:solidFill>
                      <a:schemeClr val="accent1"/>
                    </a:solidFill>
                  </a:tcPr>
                </a:tc>
              </a:tr>
              <a:tr h="776496">
                <a:tc gridSpan="3">
                  <a:txBody>
                    <a:bodyPr/>
                    <a:lstStyle/>
                    <a:p>
                      <a:r>
                        <a:rPr lang="es-ES" sz="1400" i="1" dirty="0" smtClean="0">
                          <a:solidFill>
                            <a:schemeClr val="accent1"/>
                          </a:solidFill>
                        </a:rPr>
                        <a:t>ARM: antagonista del receptor de </a:t>
                      </a:r>
                      <a:r>
                        <a:rPr lang="es-ES" sz="1400" i="1" dirty="0" err="1" smtClean="0">
                          <a:solidFill>
                            <a:schemeClr val="accent1"/>
                          </a:solidFill>
                        </a:rPr>
                        <a:t>mineralcortidoides</a:t>
                      </a:r>
                      <a:r>
                        <a:rPr lang="es-ES" sz="1400" i="1" dirty="0" smtClean="0">
                          <a:solidFill>
                            <a:schemeClr val="accent1"/>
                          </a:solidFill>
                        </a:rPr>
                        <a:t>; IC: insuficiencia cardiaca;&lt;IC-</a:t>
                      </a:r>
                      <a:r>
                        <a:rPr lang="es-ES" sz="1400" i="1" dirty="0" err="1" smtClean="0">
                          <a:solidFill>
                            <a:schemeClr val="accent1"/>
                          </a:solidFill>
                        </a:rPr>
                        <a:t>FEr</a:t>
                      </a:r>
                      <a:r>
                        <a:rPr lang="es-ES" sz="1400" i="1" dirty="0" smtClean="0">
                          <a:solidFill>
                            <a:schemeClr val="accent1"/>
                          </a:solidFill>
                        </a:rPr>
                        <a:t>: insuficiencia cardiaca con fracción de eyección reducida; IECA: inhibidor de la enzima de conversión de la  angiotensina; NYHA: clase funcional de la New York </a:t>
                      </a:r>
                      <a:r>
                        <a:rPr lang="es-ES" sz="1400" i="1" dirty="0" err="1" smtClean="0">
                          <a:solidFill>
                            <a:schemeClr val="accent1"/>
                          </a:solidFill>
                        </a:rPr>
                        <a:t>Heart</a:t>
                      </a:r>
                      <a:r>
                        <a:rPr lang="es-ES" sz="1400" i="1" dirty="0" smtClean="0">
                          <a:solidFill>
                            <a:schemeClr val="accent1"/>
                          </a:solidFill>
                        </a:rPr>
                        <a:t> </a:t>
                      </a:r>
                      <a:r>
                        <a:rPr lang="es-ES" sz="1400" i="1" dirty="0" err="1" smtClean="0">
                          <a:solidFill>
                            <a:schemeClr val="accent1"/>
                          </a:solidFill>
                        </a:rPr>
                        <a:t>Association</a:t>
                      </a:r>
                      <a:endParaRPr lang="es-ES" sz="1400" i="1" dirty="0">
                        <a:solidFill>
                          <a:schemeClr val="accent1"/>
                        </a:solidFill>
                      </a:endParaRPr>
                    </a:p>
                  </a:txBody>
                  <a:tcPr/>
                </a:tc>
                <a:tc hMerge="1">
                  <a:txBody>
                    <a:bodyPr/>
                    <a:lstStyle/>
                    <a:p>
                      <a:pPr algn="ctr"/>
                      <a:endParaRPr lang="es-ES" sz="2400" b="1" dirty="0">
                        <a:effectLst>
                          <a:outerShdw blurRad="38100" dist="38100" dir="2700000" algn="tl">
                            <a:srgbClr val="000000">
                              <a:alpha val="43137"/>
                            </a:srgbClr>
                          </a:outerShdw>
                        </a:effectLst>
                      </a:endParaRPr>
                    </a:p>
                  </a:txBody>
                  <a:tcPr>
                    <a:solidFill>
                      <a:srgbClr val="92D050"/>
                    </a:solidFill>
                  </a:tcPr>
                </a:tc>
                <a:tc hMerge="1">
                  <a:txBody>
                    <a:bodyPr/>
                    <a:lstStyle/>
                    <a:p>
                      <a:pPr algn="ctr"/>
                      <a:endParaRPr lang="es-ES" sz="2400" b="1" dirty="0">
                        <a:solidFill>
                          <a:schemeClr val="bg1"/>
                        </a:solidFill>
                        <a:effectLst>
                          <a:outerShdw blurRad="38100" dist="38100" dir="2700000" algn="tl">
                            <a:srgbClr val="000000">
                              <a:alpha val="43137"/>
                            </a:srgbClr>
                          </a:outerShdw>
                        </a:effectLst>
                      </a:endParaRPr>
                    </a:p>
                  </a:txBody>
                  <a:tcPr>
                    <a:solidFill>
                      <a:schemeClr val="accent1"/>
                    </a:solidFill>
                  </a:tcPr>
                </a:tc>
              </a:tr>
            </a:tbl>
          </a:graphicData>
        </a:graphic>
      </p:graphicFrame>
    </p:spTree>
    <p:extLst>
      <p:ext uri="{BB962C8B-B14F-4D97-AF65-F5344CB8AC3E}">
        <p14:creationId xmlns:p14="http://schemas.microsoft.com/office/powerpoint/2010/main" val="5581769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 clínico </a:t>
            </a:r>
            <a:r>
              <a:rPr lang="es-ES" dirty="0" smtClean="0"/>
              <a:t>(II)</a:t>
            </a:r>
            <a:endParaRPr lang="es-ES" dirty="0"/>
          </a:p>
        </p:txBody>
      </p:sp>
      <p:sp>
        <p:nvSpPr>
          <p:cNvPr id="3" name="Marcador de contenido 2"/>
          <p:cNvSpPr>
            <a:spLocks noGrp="1"/>
          </p:cNvSpPr>
          <p:nvPr>
            <p:ph idx="1"/>
          </p:nvPr>
        </p:nvSpPr>
        <p:spPr>
          <a:xfrm>
            <a:off x="204027" y="1015675"/>
            <a:ext cx="7320136" cy="4592024"/>
          </a:xfrm>
        </p:spPr>
        <p:txBody>
          <a:bodyPr/>
          <a:lstStyle/>
          <a:p>
            <a:pPr>
              <a:lnSpc>
                <a:spcPct val="90000"/>
              </a:lnSpc>
            </a:pPr>
            <a:r>
              <a:rPr lang="es-ES" dirty="0" smtClean="0">
                <a:solidFill>
                  <a:srgbClr val="C00000"/>
                </a:solidFill>
                <a:latin typeface="+mj-lt"/>
              </a:rPr>
              <a:t>Historia actual:</a:t>
            </a:r>
          </a:p>
          <a:p>
            <a:pPr marL="1617663" lvl="1" indent="-358775"/>
            <a:r>
              <a:rPr lang="es-ES" sz="2400" dirty="0" smtClean="0">
                <a:solidFill>
                  <a:srgbClr val="C00000"/>
                </a:solidFill>
                <a:latin typeface="+mj-lt"/>
              </a:rPr>
              <a:t>Disnea </a:t>
            </a:r>
            <a:r>
              <a:rPr lang="es-ES" sz="2400" dirty="0">
                <a:solidFill>
                  <a:srgbClr val="C00000"/>
                </a:solidFill>
                <a:latin typeface="+mj-lt"/>
              </a:rPr>
              <a:t>progresiva </a:t>
            </a:r>
            <a:r>
              <a:rPr lang="es-ES" sz="2400" dirty="0">
                <a:latin typeface="+mj-lt"/>
              </a:rPr>
              <a:t>(1 mes). Marcada intolerancia al ejercicio, en aumento.</a:t>
            </a:r>
          </a:p>
          <a:p>
            <a:pPr marL="1617663" lvl="1" indent="-358775"/>
            <a:r>
              <a:rPr lang="es-ES" sz="2400" dirty="0">
                <a:latin typeface="+mj-lt"/>
              </a:rPr>
              <a:t>Ligeros </a:t>
            </a:r>
            <a:r>
              <a:rPr lang="es-ES" sz="2400" dirty="0">
                <a:solidFill>
                  <a:srgbClr val="C00000"/>
                </a:solidFill>
                <a:latin typeface="+mj-lt"/>
              </a:rPr>
              <a:t>edemas </a:t>
            </a:r>
            <a:r>
              <a:rPr lang="es-ES" sz="2400" dirty="0" smtClean="0">
                <a:solidFill>
                  <a:srgbClr val="C00000"/>
                </a:solidFill>
                <a:latin typeface="+mj-lt"/>
              </a:rPr>
              <a:t>MMII.</a:t>
            </a:r>
            <a:endParaRPr lang="es-ES" sz="2400" dirty="0">
              <a:solidFill>
                <a:srgbClr val="C00000"/>
              </a:solidFill>
              <a:latin typeface="+mj-lt"/>
            </a:endParaRPr>
          </a:p>
          <a:p>
            <a:pPr marL="1617663" lvl="1" indent="-358775"/>
            <a:r>
              <a:rPr lang="es-ES" sz="2400" dirty="0">
                <a:latin typeface="+mj-lt"/>
              </a:rPr>
              <a:t>Ultimas 24-48 horas </a:t>
            </a:r>
            <a:r>
              <a:rPr lang="es-ES" sz="2400" dirty="0">
                <a:solidFill>
                  <a:srgbClr val="C00000"/>
                </a:solidFill>
                <a:latin typeface="+mj-lt"/>
              </a:rPr>
              <a:t>aumento de la disnea hasta hacerse pequeños esfuerzos y </a:t>
            </a:r>
            <a:r>
              <a:rPr lang="es-ES" sz="2400" dirty="0" err="1">
                <a:solidFill>
                  <a:srgbClr val="C00000"/>
                </a:solidFill>
                <a:latin typeface="+mj-lt"/>
              </a:rPr>
              <a:t>ortopnea</a:t>
            </a:r>
            <a:r>
              <a:rPr lang="es-ES" sz="2400" dirty="0">
                <a:latin typeface="+mj-lt"/>
              </a:rPr>
              <a:t>, por lo que acude al </a:t>
            </a:r>
            <a:r>
              <a:rPr lang="es-ES" sz="2400" dirty="0" smtClean="0">
                <a:latin typeface="+mj-lt"/>
              </a:rPr>
              <a:t>Centro de salud</a:t>
            </a:r>
            <a:endParaRPr lang="es-ES" sz="2400" dirty="0">
              <a:latin typeface="+mj-lt"/>
            </a:endParaRPr>
          </a:p>
          <a:p>
            <a:pPr marL="1617663" lvl="1" indent="-358775"/>
            <a:r>
              <a:rPr lang="es-ES" sz="2400" dirty="0">
                <a:latin typeface="+mj-lt"/>
              </a:rPr>
              <a:t>No fiebre, </a:t>
            </a:r>
            <a:r>
              <a:rPr lang="es-ES" sz="2400" dirty="0">
                <a:solidFill>
                  <a:srgbClr val="C00000"/>
                </a:solidFill>
                <a:latin typeface="+mj-lt"/>
              </a:rPr>
              <a:t>no síntomas respiratorios</a:t>
            </a:r>
            <a:r>
              <a:rPr lang="es-ES" sz="2400" dirty="0">
                <a:latin typeface="+mj-lt"/>
              </a:rPr>
              <a:t>, no vómitos, no diarrea. </a:t>
            </a:r>
          </a:p>
          <a:p>
            <a:pPr marL="542925" indent="0">
              <a:buNone/>
            </a:pPr>
            <a:endParaRPr lang="es-ES" dirty="0">
              <a:latin typeface="+mj-lt"/>
            </a:endParaRPr>
          </a:p>
        </p:txBody>
      </p:sp>
      <p:sp>
        <p:nvSpPr>
          <p:cNvPr id="4" name="Marcador de texto 3"/>
          <p:cNvSpPr>
            <a:spLocks noGrp="1"/>
          </p:cNvSpPr>
          <p:nvPr>
            <p:ph type="body" sz="quarter" idx="10"/>
          </p:nvPr>
        </p:nvSpPr>
        <p:spPr/>
        <p:txBody>
          <a:bodyPr>
            <a:normAutofit lnSpcReduction="10000"/>
          </a:bodyPr>
          <a:lstStyle/>
          <a:p>
            <a:endParaRPr lang="es-ES"/>
          </a:p>
        </p:txBody>
      </p:sp>
      <p:pic>
        <p:nvPicPr>
          <p:cNvPr id="6" name="Picture 18" descr="F:\DCIM\115CANON\IMG_19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6160" y="1995516"/>
            <a:ext cx="4176464" cy="2632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1538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pPr marL="1000125"/>
            <a:r>
              <a:rPr lang="es-ES" dirty="0" smtClean="0"/>
              <a:t>Diuréticos de asa.</a:t>
            </a:r>
          </a:p>
          <a:p>
            <a:pPr marL="1000125"/>
            <a:r>
              <a:rPr lang="es-ES" dirty="0" err="1" smtClean="0"/>
              <a:t>Antialdosterónicos</a:t>
            </a:r>
            <a:r>
              <a:rPr lang="es-ES" dirty="0" smtClean="0"/>
              <a:t>.</a:t>
            </a:r>
          </a:p>
          <a:p>
            <a:pPr marL="1000125"/>
            <a:r>
              <a:rPr lang="es-ES" dirty="0" smtClean="0"/>
              <a:t>IECAS.</a:t>
            </a:r>
          </a:p>
          <a:p>
            <a:pPr marL="1000125"/>
            <a:r>
              <a:rPr lang="es-ES" dirty="0"/>
              <a:t>ARNI (</a:t>
            </a:r>
            <a:r>
              <a:rPr lang="es-ES" dirty="0" err="1"/>
              <a:t>Sacubitril-valsartan</a:t>
            </a:r>
            <a:r>
              <a:rPr lang="es-ES" dirty="0" smtClean="0"/>
              <a:t>).</a:t>
            </a:r>
          </a:p>
          <a:p>
            <a:pPr marL="1000125">
              <a:buFont typeface="+mj-lt"/>
              <a:buAutoNum type="arabicParenR"/>
            </a:pPr>
            <a:endParaRPr lang="es-ES" dirty="0" smtClean="0"/>
          </a:p>
          <a:p>
            <a:pPr marL="1000125">
              <a:buFont typeface="+mj-lt"/>
              <a:buAutoNum type="arabicParenR"/>
            </a:pPr>
            <a:endParaRPr lang="es-ES" dirty="0"/>
          </a:p>
        </p:txBody>
      </p:sp>
      <p:sp>
        <p:nvSpPr>
          <p:cNvPr id="7" name="Marcador de texto 6"/>
          <p:cNvSpPr>
            <a:spLocks noGrp="1"/>
          </p:cNvSpPr>
          <p:nvPr>
            <p:ph type="body" idx="10"/>
          </p:nvPr>
        </p:nvSpPr>
        <p:spPr/>
        <p:txBody>
          <a:bodyPr>
            <a:normAutofit fontScale="85000" lnSpcReduction="10000"/>
          </a:bodyPr>
          <a:lstStyle/>
          <a:p>
            <a:r>
              <a:rPr lang="es-ES" dirty="0" smtClean="0">
                <a:solidFill>
                  <a:srgbClr val="C00000"/>
                </a:solidFill>
              </a:rPr>
              <a:t>Respecto </a:t>
            </a:r>
            <a:r>
              <a:rPr lang="es-ES" dirty="0">
                <a:solidFill>
                  <a:srgbClr val="C00000"/>
                </a:solidFill>
              </a:rPr>
              <a:t>al tratamiento de la </a:t>
            </a:r>
            <a:r>
              <a:rPr lang="es-ES" dirty="0" smtClean="0">
                <a:solidFill>
                  <a:srgbClr val="C00000"/>
                </a:solidFill>
              </a:rPr>
              <a:t>insuficiencia cardiaca con FE reducida (IC-</a:t>
            </a:r>
            <a:r>
              <a:rPr lang="es-ES" dirty="0" err="1" smtClean="0">
                <a:solidFill>
                  <a:srgbClr val="C00000"/>
                </a:solidFill>
              </a:rPr>
              <a:t>FEr</a:t>
            </a:r>
            <a:r>
              <a:rPr lang="es-ES" smtClean="0">
                <a:solidFill>
                  <a:srgbClr val="C00000"/>
                </a:solidFill>
              </a:rPr>
              <a:t>), ¿cuál </a:t>
            </a:r>
            <a:r>
              <a:rPr lang="es-ES" dirty="0" smtClean="0">
                <a:solidFill>
                  <a:srgbClr val="C00000"/>
                </a:solidFill>
              </a:rPr>
              <a:t>de los siguientes no ha demostrado una mejoría pronostica de la enfermedad?</a:t>
            </a:r>
            <a:endParaRPr lang="es-ES" dirty="0"/>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6</a:t>
            </a:r>
            <a:endParaRPr lang="es-ES" dirty="0"/>
          </a:p>
        </p:txBody>
      </p:sp>
    </p:spTree>
    <p:extLst>
      <p:ext uri="{BB962C8B-B14F-4D97-AF65-F5344CB8AC3E}">
        <p14:creationId xmlns:p14="http://schemas.microsoft.com/office/powerpoint/2010/main" val="2281199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1381987" y="5805264"/>
            <a:ext cx="13454651" cy="576064"/>
          </a:xfrm>
        </p:spPr>
        <p:txBody>
          <a:bodyPr>
            <a:normAutofit/>
          </a:bodyPr>
          <a:lstStyle/>
          <a:p>
            <a:r>
              <a:rPr lang="es-ES_tradnl" sz="1200" dirty="0"/>
              <a:t> </a:t>
            </a:r>
            <a:r>
              <a:rPr lang="es-ES_tradnl" sz="1200" dirty="0" smtClean="0"/>
              <a:t>Guías ESC 2016 en Insuficiencia Cardiaca. </a:t>
            </a:r>
          </a:p>
          <a:p>
            <a:r>
              <a:rPr lang="es-ES" sz="1200" dirty="0" err="1" smtClean="0"/>
              <a:t>Rev</a:t>
            </a:r>
            <a:r>
              <a:rPr lang="es-ES" sz="1200" dirty="0" smtClean="0"/>
              <a:t> </a:t>
            </a:r>
            <a:r>
              <a:rPr lang="es-ES" sz="1200" dirty="0" err="1"/>
              <a:t>Esp</a:t>
            </a:r>
            <a:r>
              <a:rPr lang="es-ES" sz="1200" dirty="0"/>
              <a:t> </a:t>
            </a:r>
            <a:r>
              <a:rPr lang="es-ES" sz="1200" dirty="0" err="1"/>
              <a:t>Cardiol</a:t>
            </a:r>
            <a:r>
              <a:rPr lang="es-ES" sz="1200" dirty="0"/>
              <a:t>. 2016;69(12):1167.e1-e85</a:t>
            </a:r>
          </a:p>
          <a:p>
            <a:endParaRPr lang="es-ES" dirty="0"/>
          </a:p>
        </p:txBody>
      </p:sp>
      <p:sp>
        <p:nvSpPr>
          <p:cNvPr id="3" name="Título 2"/>
          <p:cNvSpPr>
            <a:spLocks noGrp="1"/>
          </p:cNvSpPr>
          <p:nvPr>
            <p:ph type="title"/>
          </p:nvPr>
        </p:nvSpPr>
        <p:spPr/>
        <p:txBody>
          <a:bodyPr/>
          <a:lstStyle/>
          <a:p>
            <a:r>
              <a:rPr lang="es-ES" dirty="0" smtClean="0"/>
              <a:t>Tratamiento de la IC con FE reducida. Guías ESC 2016</a:t>
            </a:r>
            <a:endParaRPr lang="es-ES" dirty="0"/>
          </a:p>
        </p:txBody>
      </p:sp>
      <p:grpSp>
        <p:nvGrpSpPr>
          <p:cNvPr id="4" name="Agrupar 3"/>
          <p:cNvGrpSpPr/>
          <p:nvPr/>
        </p:nvGrpSpPr>
        <p:grpSpPr>
          <a:xfrm>
            <a:off x="441362" y="887089"/>
            <a:ext cx="5555176" cy="5206207"/>
            <a:chOff x="447675" y="1222375"/>
            <a:chExt cx="5555176" cy="5133975"/>
          </a:xfrm>
        </p:grpSpPr>
        <p:sp>
          <p:nvSpPr>
            <p:cNvPr id="5" name="Rectángulo 256"/>
            <p:cNvSpPr>
              <a:spLocks noChangeArrowheads="1"/>
            </p:cNvSpPr>
            <p:nvPr/>
          </p:nvSpPr>
          <p:spPr bwMode="auto">
            <a:xfrm>
              <a:off x="447675" y="1222375"/>
              <a:ext cx="5555176" cy="5133975"/>
            </a:xfrm>
            <a:prstGeom prst="rect">
              <a:avLst/>
            </a:prstGeom>
            <a:solidFill>
              <a:srgbClr val="D9D9D9"/>
            </a:solidFill>
            <a:ln w="9525">
              <a:solidFill>
                <a:srgbClr val="F5C040"/>
              </a:solidFill>
              <a:miter lim="800000"/>
              <a:headEnd/>
              <a:tailEnd/>
            </a:ln>
          </p:spPr>
          <p:txBody>
            <a:bodyPr anchor="ctr"/>
            <a:lstStyle/>
            <a:p>
              <a:pPr algn="ctr" defTabSz="914400" eaLnBrk="1" hangingPunct="1"/>
              <a:endParaRPr lang="es-ES">
                <a:solidFill>
                  <a:srgbClr val="FFFFFF"/>
                </a:solidFill>
              </a:endParaRPr>
            </a:p>
          </p:txBody>
        </p:sp>
        <p:cxnSp>
          <p:nvCxnSpPr>
            <p:cNvPr id="6" name="Conector recto de flecha 79"/>
            <p:cNvCxnSpPr>
              <a:cxnSpLocks noChangeShapeType="1"/>
            </p:cNvCxnSpPr>
            <p:nvPr/>
          </p:nvCxnSpPr>
          <p:spPr bwMode="auto">
            <a:xfrm>
              <a:off x="3752850" y="3354388"/>
              <a:ext cx="1784350" cy="0"/>
            </a:xfrm>
            <a:prstGeom prst="straightConnector1">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cxnSp>
          <p:nvCxnSpPr>
            <p:cNvPr id="7" name="Conector recto 266"/>
            <p:cNvCxnSpPr>
              <a:cxnSpLocks noChangeShapeType="1"/>
            </p:cNvCxnSpPr>
            <p:nvPr/>
          </p:nvCxnSpPr>
          <p:spPr bwMode="auto">
            <a:xfrm>
              <a:off x="3170769" y="3459163"/>
              <a:ext cx="0" cy="325437"/>
            </a:xfrm>
            <a:prstGeom prst="line">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sp>
          <p:nvSpPr>
            <p:cNvPr id="8" name="Rectángulo redondeado 261"/>
            <p:cNvSpPr>
              <a:spLocks noChangeArrowheads="1"/>
            </p:cNvSpPr>
            <p:nvPr/>
          </p:nvSpPr>
          <p:spPr bwMode="auto">
            <a:xfrm>
              <a:off x="1824039" y="2217738"/>
              <a:ext cx="1998662" cy="258762"/>
            </a:xfrm>
            <a:prstGeom prst="roundRect">
              <a:avLst>
                <a:gd name="adj" fmla="val 16667"/>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914400" eaLnBrk="1" hangingPunct="1"/>
              <a:endParaRPr lang="es-ES_tradnl" sz="1000">
                <a:solidFill>
                  <a:srgbClr val="FFFFFF"/>
                </a:solidFill>
              </a:endParaRPr>
            </a:p>
          </p:txBody>
        </p:sp>
        <p:sp>
          <p:nvSpPr>
            <p:cNvPr id="9" name="Rectángulo redondeado 253"/>
            <p:cNvSpPr>
              <a:spLocks noChangeArrowheads="1"/>
            </p:cNvSpPr>
            <p:nvPr/>
          </p:nvSpPr>
          <p:spPr bwMode="auto">
            <a:xfrm>
              <a:off x="1227138" y="4889500"/>
              <a:ext cx="4183062" cy="260350"/>
            </a:xfrm>
            <a:prstGeom prst="roundRect">
              <a:avLst>
                <a:gd name="adj" fmla="val 16667"/>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914400" eaLnBrk="1" hangingPunct="1"/>
              <a:endParaRPr lang="es-ES_tradnl" sz="1000">
                <a:solidFill>
                  <a:srgbClr val="FFFFFF"/>
                </a:solidFill>
              </a:endParaRPr>
            </a:p>
          </p:txBody>
        </p:sp>
        <p:sp>
          <p:nvSpPr>
            <p:cNvPr id="10" name="object 37"/>
            <p:cNvSpPr/>
            <p:nvPr/>
          </p:nvSpPr>
          <p:spPr>
            <a:xfrm>
              <a:off x="1824038" y="1700213"/>
              <a:ext cx="2822575" cy="376237"/>
            </a:xfrm>
            <a:custGeom>
              <a:avLst/>
              <a:gdLst/>
              <a:ahLst/>
              <a:cxnLst/>
              <a:rect l="l" t="t" r="r" b="b"/>
              <a:pathLst>
                <a:path w="2822575" h="375919">
                  <a:moveTo>
                    <a:pt x="2716568" y="0"/>
                  </a:moveTo>
                  <a:lnTo>
                    <a:pt x="105841" y="0"/>
                  </a:lnTo>
                  <a:lnTo>
                    <a:pt x="64647" y="8317"/>
                  </a:lnTo>
                  <a:lnTo>
                    <a:pt x="31003" y="30999"/>
                  </a:lnTo>
                  <a:lnTo>
                    <a:pt x="8318" y="64642"/>
                  </a:lnTo>
                  <a:lnTo>
                    <a:pt x="0" y="105841"/>
                  </a:lnTo>
                  <a:lnTo>
                    <a:pt x="0" y="270002"/>
                  </a:lnTo>
                  <a:lnTo>
                    <a:pt x="8318" y="311201"/>
                  </a:lnTo>
                  <a:lnTo>
                    <a:pt x="31003" y="344844"/>
                  </a:lnTo>
                  <a:lnTo>
                    <a:pt x="64647" y="367526"/>
                  </a:lnTo>
                  <a:lnTo>
                    <a:pt x="105841" y="375843"/>
                  </a:lnTo>
                  <a:lnTo>
                    <a:pt x="2716568" y="375843"/>
                  </a:lnTo>
                  <a:lnTo>
                    <a:pt x="2757765" y="367526"/>
                  </a:lnTo>
                  <a:lnTo>
                    <a:pt x="2791404" y="344844"/>
                  </a:lnTo>
                  <a:lnTo>
                    <a:pt x="2814082" y="311201"/>
                  </a:lnTo>
                  <a:lnTo>
                    <a:pt x="2822397" y="270002"/>
                  </a:lnTo>
                  <a:lnTo>
                    <a:pt x="2822397" y="105841"/>
                  </a:lnTo>
                  <a:lnTo>
                    <a:pt x="2814082" y="64642"/>
                  </a:lnTo>
                  <a:lnTo>
                    <a:pt x="2791404" y="30999"/>
                  </a:lnTo>
                  <a:lnTo>
                    <a:pt x="2757765" y="8317"/>
                  </a:lnTo>
                  <a:lnTo>
                    <a:pt x="2716568" y="0"/>
                  </a:lnTo>
                  <a:close/>
                </a:path>
              </a:pathLst>
            </a:custGeom>
            <a:solidFill>
              <a:srgbClr val="00A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sz="1000">
                <a:ea typeface="Calibri" charset="0"/>
                <a:cs typeface="Calibri" charset="0"/>
              </a:endParaRPr>
            </a:p>
          </p:txBody>
        </p:sp>
        <p:sp>
          <p:nvSpPr>
            <p:cNvPr id="11" name="object 46"/>
            <p:cNvSpPr>
              <a:spLocks/>
            </p:cNvSpPr>
            <p:nvPr/>
          </p:nvSpPr>
          <p:spPr bwMode="auto">
            <a:xfrm>
              <a:off x="1824038" y="2646363"/>
              <a:ext cx="2822575" cy="374650"/>
            </a:xfrm>
            <a:custGeom>
              <a:avLst/>
              <a:gdLst>
                <a:gd name="T0" fmla="*/ 2716568 w 2822575"/>
                <a:gd name="T1" fmla="*/ 0 h 375919"/>
                <a:gd name="T2" fmla="*/ 105841 w 2822575"/>
                <a:gd name="T3" fmla="*/ 0 h 375919"/>
                <a:gd name="T4" fmla="*/ 64647 w 2822575"/>
                <a:gd name="T5" fmla="*/ 8205 h 375919"/>
                <a:gd name="T6" fmla="*/ 31003 w 2822575"/>
                <a:gd name="T7" fmla="*/ 30582 h 375919"/>
                <a:gd name="T8" fmla="*/ 8318 w 2822575"/>
                <a:gd name="T9" fmla="*/ 63774 h 375919"/>
                <a:gd name="T10" fmla="*/ 0 w 2822575"/>
                <a:gd name="T11" fmla="*/ 104419 h 375919"/>
                <a:gd name="T12" fmla="*/ 0 w 2822575"/>
                <a:gd name="T13" fmla="*/ 266376 h 375919"/>
                <a:gd name="T14" fmla="*/ 8318 w 2822575"/>
                <a:gd name="T15" fmla="*/ 307020 h 375919"/>
                <a:gd name="T16" fmla="*/ 31003 w 2822575"/>
                <a:gd name="T17" fmla="*/ 340212 h 375919"/>
                <a:gd name="T18" fmla="*/ 64647 w 2822575"/>
                <a:gd name="T19" fmla="*/ 362589 h 375919"/>
                <a:gd name="T20" fmla="*/ 105841 w 2822575"/>
                <a:gd name="T21" fmla="*/ 370794 h 375919"/>
                <a:gd name="T22" fmla="*/ 2716568 w 2822575"/>
                <a:gd name="T23" fmla="*/ 370794 h 375919"/>
                <a:gd name="T24" fmla="*/ 2757765 w 2822575"/>
                <a:gd name="T25" fmla="*/ 362589 h 375919"/>
                <a:gd name="T26" fmla="*/ 2791404 w 2822575"/>
                <a:gd name="T27" fmla="*/ 340212 h 375919"/>
                <a:gd name="T28" fmla="*/ 2814082 w 2822575"/>
                <a:gd name="T29" fmla="*/ 307020 h 375919"/>
                <a:gd name="T30" fmla="*/ 2822397 w 2822575"/>
                <a:gd name="T31" fmla="*/ 266376 h 375919"/>
                <a:gd name="T32" fmla="*/ 2822397 w 2822575"/>
                <a:gd name="T33" fmla="*/ 104419 h 375919"/>
                <a:gd name="T34" fmla="*/ 2814082 w 2822575"/>
                <a:gd name="T35" fmla="*/ 63774 h 375919"/>
                <a:gd name="T36" fmla="*/ 2791404 w 2822575"/>
                <a:gd name="T37" fmla="*/ 30582 h 375919"/>
                <a:gd name="T38" fmla="*/ 2757765 w 2822575"/>
                <a:gd name="T39" fmla="*/ 8205 h 375919"/>
                <a:gd name="T40" fmla="*/ 2716568 w 2822575"/>
                <a:gd name="T41" fmla="*/ 0 h 3759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22575" h="375919">
                  <a:moveTo>
                    <a:pt x="2716568" y="0"/>
                  </a:moveTo>
                  <a:lnTo>
                    <a:pt x="105841" y="0"/>
                  </a:lnTo>
                  <a:lnTo>
                    <a:pt x="64647" y="8317"/>
                  </a:lnTo>
                  <a:lnTo>
                    <a:pt x="31003" y="30999"/>
                  </a:lnTo>
                  <a:lnTo>
                    <a:pt x="8318" y="64642"/>
                  </a:lnTo>
                  <a:lnTo>
                    <a:pt x="0" y="105841"/>
                  </a:lnTo>
                  <a:lnTo>
                    <a:pt x="0" y="270002"/>
                  </a:lnTo>
                  <a:lnTo>
                    <a:pt x="8318" y="311201"/>
                  </a:lnTo>
                  <a:lnTo>
                    <a:pt x="31003" y="344844"/>
                  </a:lnTo>
                  <a:lnTo>
                    <a:pt x="64647" y="367526"/>
                  </a:lnTo>
                  <a:lnTo>
                    <a:pt x="105841" y="375843"/>
                  </a:lnTo>
                  <a:lnTo>
                    <a:pt x="2716568" y="375843"/>
                  </a:lnTo>
                  <a:lnTo>
                    <a:pt x="2757765" y="367526"/>
                  </a:lnTo>
                  <a:lnTo>
                    <a:pt x="2791404" y="344844"/>
                  </a:lnTo>
                  <a:lnTo>
                    <a:pt x="2814082" y="311201"/>
                  </a:lnTo>
                  <a:lnTo>
                    <a:pt x="2822397" y="270002"/>
                  </a:lnTo>
                  <a:lnTo>
                    <a:pt x="2822397" y="105841"/>
                  </a:lnTo>
                  <a:lnTo>
                    <a:pt x="2814082" y="64642"/>
                  </a:lnTo>
                  <a:lnTo>
                    <a:pt x="2791404" y="30999"/>
                  </a:lnTo>
                  <a:lnTo>
                    <a:pt x="2757765" y="8317"/>
                  </a:lnTo>
                  <a:lnTo>
                    <a:pt x="2716568" y="0"/>
                  </a:lnTo>
                  <a:close/>
                </a:path>
              </a:pathLst>
            </a:custGeom>
            <a:solidFill>
              <a:srgbClr val="00A65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ES"/>
            </a:p>
          </p:txBody>
        </p:sp>
        <p:sp>
          <p:nvSpPr>
            <p:cNvPr id="12" name="object 47"/>
            <p:cNvSpPr/>
            <p:nvPr/>
          </p:nvSpPr>
          <p:spPr>
            <a:xfrm>
              <a:off x="1824038" y="2646363"/>
              <a:ext cx="2822575" cy="374650"/>
            </a:xfrm>
            <a:custGeom>
              <a:avLst/>
              <a:gdLst/>
              <a:ahLst/>
              <a:cxnLst/>
              <a:rect l="l" t="t" r="r" b="b"/>
              <a:pathLst>
                <a:path w="2822575" h="375919">
                  <a:moveTo>
                    <a:pt x="2716568" y="375843"/>
                  </a:moveTo>
                  <a:lnTo>
                    <a:pt x="105841" y="375843"/>
                  </a:lnTo>
                  <a:lnTo>
                    <a:pt x="64647" y="367526"/>
                  </a:lnTo>
                  <a:lnTo>
                    <a:pt x="31003" y="344844"/>
                  </a:lnTo>
                  <a:lnTo>
                    <a:pt x="8318" y="311201"/>
                  </a:lnTo>
                  <a:lnTo>
                    <a:pt x="0" y="270002"/>
                  </a:lnTo>
                  <a:lnTo>
                    <a:pt x="0" y="105841"/>
                  </a:lnTo>
                  <a:lnTo>
                    <a:pt x="8318" y="64642"/>
                  </a:lnTo>
                  <a:lnTo>
                    <a:pt x="31003" y="30999"/>
                  </a:lnTo>
                  <a:lnTo>
                    <a:pt x="64647" y="8317"/>
                  </a:lnTo>
                  <a:lnTo>
                    <a:pt x="105841" y="0"/>
                  </a:lnTo>
                  <a:lnTo>
                    <a:pt x="2716568" y="0"/>
                  </a:lnTo>
                  <a:lnTo>
                    <a:pt x="2757765" y="8317"/>
                  </a:lnTo>
                  <a:lnTo>
                    <a:pt x="2791404" y="30999"/>
                  </a:lnTo>
                  <a:lnTo>
                    <a:pt x="2814082" y="64642"/>
                  </a:lnTo>
                  <a:lnTo>
                    <a:pt x="2822397" y="105841"/>
                  </a:lnTo>
                  <a:lnTo>
                    <a:pt x="2822397" y="270002"/>
                  </a:lnTo>
                  <a:lnTo>
                    <a:pt x="2814082" y="311201"/>
                  </a:lnTo>
                  <a:lnTo>
                    <a:pt x="2791404" y="344844"/>
                  </a:lnTo>
                  <a:lnTo>
                    <a:pt x="2757765" y="367526"/>
                  </a:lnTo>
                  <a:lnTo>
                    <a:pt x="2716568" y="375843"/>
                  </a:lnTo>
                  <a:close/>
                </a:path>
              </a:pathLst>
            </a:custGeom>
            <a:solidFill>
              <a:srgbClr val="00A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sz="1000">
                <a:ea typeface="Calibri" charset="0"/>
                <a:cs typeface="Calibri" charset="0"/>
              </a:endParaRPr>
            </a:p>
          </p:txBody>
        </p:sp>
        <p:sp>
          <p:nvSpPr>
            <p:cNvPr id="13" name="object 63"/>
            <p:cNvSpPr/>
            <p:nvPr/>
          </p:nvSpPr>
          <p:spPr>
            <a:xfrm>
              <a:off x="588963" y="1454150"/>
              <a:ext cx="260350" cy="4840288"/>
            </a:xfrm>
            <a:custGeom>
              <a:avLst/>
              <a:gdLst/>
              <a:ahLst/>
              <a:cxnLst/>
              <a:rect l="l" t="t" r="r" b="b"/>
              <a:pathLst>
                <a:path w="318134" h="5914390">
                  <a:moveTo>
                    <a:pt x="236918" y="0"/>
                  </a:moveTo>
                  <a:lnTo>
                    <a:pt x="80632" y="0"/>
                  </a:lnTo>
                  <a:lnTo>
                    <a:pt x="49243" y="7425"/>
                  </a:lnTo>
                  <a:lnTo>
                    <a:pt x="23614" y="27676"/>
                  </a:lnTo>
                  <a:lnTo>
                    <a:pt x="6335" y="57714"/>
                  </a:lnTo>
                  <a:lnTo>
                    <a:pt x="0" y="94500"/>
                  </a:lnTo>
                  <a:lnTo>
                    <a:pt x="0" y="5819457"/>
                  </a:lnTo>
                  <a:lnTo>
                    <a:pt x="6335" y="5856238"/>
                  </a:lnTo>
                  <a:lnTo>
                    <a:pt x="23614" y="5886276"/>
                  </a:lnTo>
                  <a:lnTo>
                    <a:pt x="49243" y="5906530"/>
                  </a:lnTo>
                  <a:lnTo>
                    <a:pt x="80632" y="5913958"/>
                  </a:lnTo>
                  <a:lnTo>
                    <a:pt x="236918" y="5913958"/>
                  </a:lnTo>
                  <a:lnTo>
                    <a:pt x="268292" y="5906530"/>
                  </a:lnTo>
                  <a:lnTo>
                    <a:pt x="293914" y="5886276"/>
                  </a:lnTo>
                  <a:lnTo>
                    <a:pt x="311190" y="5856238"/>
                  </a:lnTo>
                  <a:lnTo>
                    <a:pt x="317525" y="5819457"/>
                  </a:lnTo>
                  <a:lnTo>
                    <a:pt x="317525" y="94500"/>
                  </a:lnTo>
                  <a:lnTo>
                    <a:pt x="311190" y="57714"/>
                  </a:lnTo>
                  <a:lnTo>
                    <a:pt x="293914" y="27676"/>
                  </a:lnTo>
                  <a:lnTo>
                    <a:pt x="268292" y="7425"/>
                  </a:lnTo>
                  <a:lnTo>
                    <a:pt x="236918" y="0"/>
                  </a:lnTo>
                  <a:close/>
                </a:path>
              </a:pathLst>
            </a:custGeom>
            <a:solidFill>
              <a:srgbClr val="00A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sz="1000">
                <a:ea typeface="Calibri" charset="0"/>
                <a:cs typeface="Calibri" charset="0"/>
              </a:endParaRPr>
            </a:p>
          </p:txBody>
        </p:sp>
        <p:sp>
          <p:nvSpPr>
            <p:cNvPr id="14" name="object 75"/>
            <p:cNvSpPr>
              <a:spLocks/>
            </p:cNvSpPr>
            <p:nvPr/>
          </p:nvSpPr>
          <p:spPr bwMode="auto">
            <a:xfrm>
              <a:off x="1225550" y="3802063"/>
              <a:ext cx="1012825" cy="493712"/>
            </a:xfrm>
            <a:custGeom>
              <a:avLst/>
              <a:gdLst>
                <a:gd name="T0" fmla="*/ 827643 w 1058545"/>
                <a:gd name="T1" fmla="*/ 0 h 494029"/>
                <a:gd name="T2" fmla="*/ 59403 w 1058545"/>
                <a:gd name="T3" fmla="*/ 0 h 494029"/>
                <a:gd name="T4" fmla="*/ 36276 w 1058545"/>
                <a:gd name="T5" fmla="*/ 7017 h 494029"/>
                <a:gd name="T6" fmla="*/ 17396 w 1058545"/>
                <a:gd name="T7" fmla="*/ 26163 h 494029"/>
                <a:gd name="T8" fmla="*/ 4667 w 1058545"/>
                <a:gd name="T9" fmla="*/ 54563 h 494029"/>
                <a:gd name="T10" fmla="*/ 0 w 1058545"/>
                <a:gd name="T11" fmla="*/ 89345 h 494029"/>
                <a:gd name="T12" fmla="*/ 0 w 1058545"/>
                <a:gd name="T13" fmla="*/ 403306 h 494029"/>
                <a:gd name="T14" fmla="*/ 4667 w 1058545"/>
                <a:gd name="T15" fmla="*/ 438081 h 494029"/>
                <a:gd name="T16" fmla="*/ 17396 w 1058545"/>
                <a:gd name="T17" fmla="*/ 466479 h 494029"/>
                <a:gd name="T18" fmla="*/ 36276 w 1058545"/>
                <a:gd name="T19" fmla="*/ 485628 h 494029"/>
                <a:gd name="T20" fmla="*/ 59403 w 1058545"/>
                <a:gd name="T21" fmla="*/ 492648 h 494029"/>
                <a:gd name="T22" fmla="*/ 827643 w 1058545"/>
                <a:gd name="T23" fmla="*/ 492648 h 494029"/>
                <a:gd name="T24" fmla="*/ 850765 w 1058545"/>
                <a:gd name="T25" fmla="*/ 485628 h 494029"/>
                <a:gd name="T26" fmla="*/ 869647 w 1058545"/>
                <a:gd name="T27" fmla="*/ 466479 h 494029"/>
                <a:gd name="T28" fmla="*/ 882378 w 1058545"/>
                <a:gd name="T29" fmla="*/ 438081 h 494029"/>
                <a:gd name="T30" fmla="*/ 887048 w 1058545"/>
                <a:gd name="T31" fmla="*/ 403306 h 494029"/>
                <a:gd name="T32" fmla="*/ 887048 w 1058545"/>
                <a:gd name="T33" fmla="*/ 89345 h 494029"/>
                <a:gd name="T34" fmla="*/ 882378 w 1058545"/>
                <a:gd name="T35" fmla="*/ 54563 h 494029"/>
                <a:gd name="T36" fmla="*/ 869647 w 1058545"/>
                <a:gd name="T37" fmla="*/ 26163 h 494029"/>
                <a:gd name="T38" fmla="*/ 850765 w 1058545"/>
                <a:gd name="T39" fmla="*/ 7017 h 494029"/>
                <a:gd name="T40" fmla="*/ 827643 w 1058545"/>
                <a:gd name="T41" fmla="*/ 0 h 4940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8545" h="494029">
                  <a:moveTo>
                    <a:pt x="987513" y="0"/>
                  </a:moveTo>
                  <a:lnTo>
                    <a:pt x="70878" y="0"/>
                  </a:lnTo>
                  <a:lnTo>
                    <a:pt x="43285" y="7037"/>
                  </a:lnTo>
                  <a:lnTo>
                    <a:pt x="20756" y="26231"/>
                  </a:lnTo>
                  <a:lnTo>
                    <a:pt x="5568" y="54703"/>
                  </a:lnTo>
                  <a:lnTo>
                    <a:pt x="0" y="89573"/>
                  </a:lnTo>
                  <a:lnTo>
                    <a:pt x="0" y="404342"/>
                  </a:lnTo>
                  <a:lnTo>
                    <a:pt x="5568" y="439207"/>
                  </a:lnTo>
                  <a:lnTo>
                    <a:pt x="20756" y="467679"/>
                  </a:lnTo>
                  <a:lnTo>
                    <a:pt x="43285" y="486876"/>
                  </a:lnTo>
                  <a:lnTo>
                    <a:pt x="70878" y="493915"/>
                  </a:lnTo>
                  <a:lnTo>
                    <a:pt x="987513" y="493915"/>
                  </a:lnTo>
                  <a:lnTo>
                    <a:pt x="1015101" y="486876"/>
                  </a:lnTo>
                  <a:lnTo>
                    <a:pt x="1037631" y="467679"/>
                  </a:lnTo>
                  <a:lnTo>
                    <a:pt x="1052822" y="439207"/>
                  </a:lnTo>
                  <a:lnTo>
                    <a:pt x="1058392" y="404342"/>
                  </a:lnTo>
                  <a:lnTo>
                    <a:pt x="1058392" y="89573"/>
                  </a:lnTo>
                  <a:lnTo>
                    <a:pt x="1052822" y="54703"/>
                  </a:lnTo>
                  <a:lnTo>
                    <a:pt x="1037631" y="26231"/>
                  </a:lnTo>
                  <a:lnTo>
                    <a:pt x="1015101" y="7037"/>
                  </a:lnTo>
                  <a:lnTo>
                    <a:pt x="98751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ES"/>
            </a:p>
          </p:txBody>
        </p:sp>
        <p:sp>
          <p:nvSpPr>
            <p:cNvPr id="15" name="object 80"/>
            <p:cNvSpPr>
              <a:spLocks/>
            </p:cNvSpPr>
            <p:nvPr/>
          </p:nvSpPr>
          <p:spPr bwMode="auto">
            <a:xfrm>
              <a:off x="2347913" y="3802063"/>
              <a:ext cx="1433512" cy="493712"/>
            </a:xfrm>
            <a:custGeom>
              <a:avLst/>
              <a:gdLst>
                <a:gd name="T0" fmla="*/ 1400347 w 1411604"/>
                <a:gd name="T1" fmla="*/ 0 h 494029"/>
                <a:gd name="T2" fmla="*/ 100519 w 1411604"/>
                <a:gd name="T3" fmla="*/ 0 h 494029"/>
                <a:gd name="T4" fmla="*/ 61393 w 1411604"/>
                <a:gd name="T5" fmla="*/ 7017 h 494029"/>
                <a:gd name="T6" fmla="*/ 29441 w 1411604"/>
                <a:gd name="T7" fmla="*/ 26163 h 494029"/>
                <a:gd name="T8" fmla="*/ 7899 w 1411604"/>
                <a:gd name="T9" fmla="*/ 54563 h 494029"/>
                <a:gd name="T10" fmla="*/ 0 w 1411604"/>
                <a:gd name="T11" fmla="*/ 89345 h 494029"/>
                <a:gd name="T12" fmla="*/ 0 w 1411604"/>
                <a:gd name="T13" fmla="*/ 403306 h 494029"/>
                <a:gd name="T14" fmla="*/ 7899 w 1411604"/>
                <a:gd name="T15" fmla="*/ 438081 h 494029"/>
                <a:gd name="T16" fmla="*/ 29441 w 1411604"/>
                <a:gd name="T17" fmla="*/ 466479 h 494029"/>
                <a:gd name="T18" fmla="*/ 61393 w 1411604"/>
                <a:gd name="T19" fmla="*/ 485628 h 494029"/>
                <a:gd name="T20" fmla="*/ 100519 w 1411604"/>
                <a:gd name="T21" fmla="*/ 492648 h 494029"/>
                <a:gd name="T22" fmla="*/ 1400347 w 1411604"/>
                <a:gd name="T23" fmla="*/ 492648 h 494029"/>
                <a:gd name="T24" fmla="*/ 1439466 w 1411604"/>
                <a:gd name="T25" fmla="*/ 485628 h 494029"/>
                <a:gd name="T26" fmla="*/ 1471412 w 1411604"/>
                <a:gd name="T27" fmla="*/ 466479 h 494029"/>
                <a:gd name="T28" fmla="*/ 1492952 w 1411604"/>
                <a:gd name="T29" fmla="*/ 438081 h 494029"/>
                <a:gd name="T30" fmla="*/ 1500851 w 1411604"/>
                <a:gd name="T31" fmla="*/ 403306 h 494029"/>
                <a:gd name="T32" fmla="*/ 1500851 w 1411604"/>
                <a:gd name="T33" fmla="*/ 89345 h 494029"/>
                <a:gd name="T34" fmla="*/ 1492952 w 1411604"/>
                <a:gd name="T35" fmla="*/ 54563 h 494029"/>
                <a:gd name="T36" fmla="*/ 1471412 w 1411604"/>
                <a:gd name="T37" fmla="*/ 26163 h 494029"/>
                <a:gd name="T38" fmla="*/ 1439466 w 1411604"/>
                <a:gd name="T39" fmla="*/ 7017 h 494029"/>
                <a:gd name="T40" fmla="*/ 1400347 w 1411604"/>
                <a:gd name="T41" fmla="*/ 0 h 4940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11604" h="494029">
                  <a:moveTo>
                    <a:pt x="1316685" y="0"/>
                  </a:moveTo>
                  <a:lnTo>
                    <a:pt x="94513" y="0"/>
                  </a:lnTo>
                  <a:lnTo>
                    <a:pt x="57725" y="7037"/>
                  </a:lnTo>
                  <a:lnTo>
                    <a:pt x="27682" y="26231"/>
                  </a:lnTo>
                  <a:lnTo>
                    <a:pt x="7427" y="54703"/>
                  </a:lnTo>
                  <a:lnTo>
                    <a:pt x="0" y="89573"/>
                  </a:lnTo>
                  <a:lnTo>
                    <a:pt x="0" y="404342"/>
                  </a:lnTo>
                  <a:lnTo>
                    <a:pt x="7427" y="439207"/>
                  </a:lnTo>
                  <a:lnTo>
                    <a:pt x="27682" y="467679"/>
                  </a:lnTo>
                  <a:lnTo>
                    <a:pt x="57725" y="486876"/>
                  </a:lnTo>
                  <a:lnTo>
                    <a:pt x="94513" y="493915"/>
                  </a:lnTo>
                  <a:lnTo>
                    <a:pt x="1316685" y="493915"/>
                  </a:lnTo>
                  <a:lnTo>
                    <a:pt x="1353466" y="486876"/>
                  </a:lnTo>
                  <a:lnTo>
                    <a:pt x="1383504" y="467679"/>
                  </a:lnTo>
                  <a:lnTo>
                    <a:pt x="1403758" y="439207"/>
                  </a:lnTo>
                  <a:lnTo>
                    <a:pt x="1411185" y="404342"/>
                  </a:lnTo>
                  <a:lnTo>
                    <a:pt x="1411185" y="89573"/>
                  </a:lnTo>
                  <a:lnTo>
                    <a:pt x="1403758" y="54703"/>
                  </a:lnTo>
                  <a:lnTo>
                    <a:pt x="1383504" y="26231"/>
                  </a:lnTo>
                  <a:lnTo>
                    <a:pt x="1353466" y="7037"/>
                  </a:lnTo>
                  <a:lnTo>
                    <a:pt x="131668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ES"/>
            </a:p>
          </p:txBody>
        </p:sp>
        <p:sp>
          <p:nvSpPr>
            <p:cNvPr id="16" name="object 86"/>
            <p:cNvSpPr>
              <a:spLocks/>
            </p:cNvSpPr>
            <p:nvPr/>
          </p:nvSpPr>
          <p:spPr bwMode="auto">
            <a:xfrm>
              <a:off x="3870325" y="3802063"/>
              <a:ext cx="1552575" cy="493712"/>
            </a:xfrm>
            <a:custGeom>
              <a:avLst/>
              <a:gdLst>
                <a:gd name="T0" fmla="*/ 1457794 w 1552575"/>
                <a:gd name="T1" fmla="*/ 0 h 494029"/>
                <a:gd name="T2" fmla="*/ 94487 w 1552575"/>
                <a:gd name="T3" fmla="*/ 0 h 494029"/>
                <a:gd name="T4" fmla="*/ 57708 w 1552575"/>
                <a:gd name="T5" fmla="*/ 7017 h 494029"/>
                <a:gd name="T6" fmla="*/ 27674 w 1552575"/>
                <a:gd name="T7" fmla="*/ 26163 h 494029"/>
                <a:gd name="T8" fmla="*/ 7425 w 1552575"/>
                <a:gd name="T9" fmla="*/ 54563 h 494029"/>
                <a:gd name="T10" fmla="*/ 0 w 1552575"/>
                <a:gd name="T11" fmla="*/ 89345 h 494029"/>
                <a:gd name="T12" fmla="*/ 0 w 1552575"/>
                <a:gd name="T13" fmla="*/ 403306 h 494029"/>
                <a:gd name="T14" fmla="*/ 7425 w 1552575"/>
                <a:gd name="T15" fmla="*/ 438081 h 494029"/>
                <a:gd name="T16" fmla="*/ 27674 w 1552575"/>
                <a:gd name="T17" fmla="*/ 466479 h 494029"/>
                <a:gd name="T18" fmla="*/ 57708 w 1552575"/>
                <a:gd name="T19" fmla="*/ 485628 h 494029"/>
                <a:gd name="T20" fmla="*/ 94487 w 1552575"/>
                <a:gd name="T21" fmla="*/ 492648 h 494029"/>
                <a:gd name="T22" fmla="*/ 1457794 w 1552575"/>
                <a:gd name="T23" fmla="*/ 492648 h 494029"/>
                <a:gd name="T24" fmla="*/ 1494571 w 1552575"/>
                <a:gd name="T25" fmla="*/ 485628 h 494029"/>
                <a:gd name="T26" fmla="*/ 1524601 w 1552575"/>
                <a:gd name="T27" fmla="*/ 466479 h 494029"/>
                <a:gd name="T28" fmla="*/ 1544846 w 1552575"/>
                <a:gd name="T29" fmla="*/ 438081 h 494029"/>
                <a:gd name="T30" fmla="*/ 1552270 w 1552575"/>
                <a:gd name="T31" fmla="*/ 403306 h 494029"/>
                <a:gd name="T32" fmla="*/ 1552270 w 1552575"/>
                <a:gd name="T33" fmla="*/ 89345 h 494029"/>
                <a:gd name="T34" fmla="*/ 1544846 w 1552575"/>
                <a:gd name="T35" fmla="*/ 54563 h 494029"/>
                <a:gd name="T36" fmla="*/ 1524601 w 1552575"/>
                <a:gd name="T37" fmla="*/ 26163 h 494029"/>
                <a:gd name="T38" fmla="*/ 1494571 w 1552575"/>
                <a:gd name="T39" fmla="*/ 7017 h 494029"/>
                <a:gd name="T40" fmla="*/ 1457794 w 1552575"/>
                <a:gd name="T41" fmla="*/ 0 h 4940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52575" h="494029">
                  <a:moveTo>
                    <a:pt x="1457794" y="0"/>
                  </a:moveTo>
                  <a:lnTo>
                    <a:pt x="94487" y="0"/>
                  </a:lnTo>
                  <a:lnTo>
                    <a:pt x="57708" y="7037"/>
                  </a:lnTo>
                  <a:lnTo>
                    <a:pt x="27674" y="26231"/>
                  </a:lnTo>
                  <a:lnTo>
                    <a:pt x="7425" y="54703"/>
                  </a:lnTo>
                  <a:lnTo>
                    <a:pt x="0" y="89573"/>
                  </a:lnTo>
                  <a:lnTo>
                    <a:pt x="0" y="404342"/>
                  </a:lnTo>
                  <a:lnTo>
                    <a:pt x="7425" y="439207"/>
                  </a:lnTo>
                  <a:lnTo>
                    <a:pt x="27674" y="467679"/>
                  </a:lnTo>
                  <a:lnTo>
                    <a:pt x="57708" y="486876"/>
                  </a:lnTo>
                  <a:lnTo>
                    <a:pt x="94487" y="493915"/>
                  </a:lnTo>
                  <a:lnTo>
                    <a:pt x="1457794" y="493915"/>
                  </a:lnTo>
                  <a:lnTo>
                    <a:pt x="1494571" y="486876"/>
                  </a:lnTo>
                  <a:lnTo>
                    <a:pt x="1524601" y="467679"/>
                  </a:lnTo>
                  <a:lnTo>
                    <a:pt x="1544846" y="439207"/>
                  </a:lnTo>
                  <a:lnTo>
                    <a:pt x="1552270" y="404342"/>
                  </a:lnTo>
                  <a:lnTo>
                    <a:pt x="1552270" y="89573"/>
                  </a:lnTo>
                  <a:lnTo>
                    <a:pt x="1544846" y="54703"/>
                  </a:lnTo>
                  <a:lnTo>
                    <a:pt x="1524601" y="26231"/>
                  </a:lnTo>
                  <a:lnTo>
                    <a:pt x="1494571" y="7037"/>
                  </a:lnTo>
                  <a:lnTo>
                    <a:pt x="145779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ES"/>
            </a:p>
          </p:txBody>
        </p:sp>
        <p:sp>
          <p:nvSpPr>
            <p:cNvPr id="17" name="object 89"/>
            <p:cNvSpPr/>
            <p:nvPr/>
          </p:nvSpPr>
          <p:spPr>
            <a:xfrm>
              <a:off x="1225550" y="4448175"/>
              <a:ext cx="1017588" cy="352425"/>
            </a:xfrm>
            <a:custGeom>
              <a:avLst/>
              <a:gdLst/>
              <a:ahLst/>
              <a:cxnLst/>
              <a:rect l="l" t="t" r="r" b="b"/>
              <a:pathLst>
                <a:path w="1058545" h="353060">
                  <a:moveTo>
                    <a:pt x="987513" y="0"/>
                  </a:moveTo>
                  <a:lnTo>
                    <a:pt x="70878" y="0"/>
                  </a:lnTo>
                  <a:lnTo>
                    <a:pt x="43285" y="7037"/>
                  </a:lnTo>
                  <a:lnTo>
                    <a:pt x="20756" y="26231"/>
                  </a:lnTo>
                  <a:lnTo>
                    <a:pt x="5568" y="54703"/>
                  </a:lnTo>
                  <a:lnTo>
                    <a:pt x="0" y="89573"/>
                  </a:lnTo>
                  <a:lnTo>
                    <a:pt x="0" y="263220"/>
                  </a:lnTo>
                  <a:lnTo>
                    <a:pt x="5568" y="298082"/>
                  </a:lnTo>
                  <a:lnTo>
                    <a:pt x="20756" y="326550"/>
                  </a:lnTo>
                  <a:lnTo>
                    <a:pt x="43285" y="345743"/>
                  </a:lnTo>
                  <a:lnTo>
                    <a:pt x="70878" y="352780"/>
                  </a:lnTo>
                  <a:lnTo>
                    <a:pt x="987513" y="352780"/>
                  </a:lnTo>
                  <a:lnTo>
                    <a:pt x="1015101" y="345743"/>
                  </a:lnTo>
                  <a:lnTo>
                    <a:pt x="1037631" y="326550"/>
                  </a:lnTo>
                  <a:lnTo>
                    <a:pt x="1052822" y="298082"/>
                  </a:lnTo>
                  <a:lnTo>
                    <a:pt x="1058392" y="263220"/>
                  </a:lnTo>
                  <a:lnTo>
                    <a:pt x="1058392" y="89573"/>
                  </a:lnTo>
                  <a:lnTo>
                    <a:pt x="1052822" y="54703"/>
                  </a:lnTo>
                  <a:lnTo>
                    <a:pt x="1037631" y="26231"/>
                  </a:lnTo>
                  <a:lnTo>
                    <a:pt x="1015101" y="7037"/>
                  </a:lnTo>
                  <a:lnTo>
                    <a:pt x="987513" y="0"/>
                  </a:lnTo>
                  <a:close/>
                </a:path>
              </a:pathLst>
            </a:custGeom>
            <a:solidFill>
              <a:srgbClr val="00A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sz="1000">
                <a:ea typeface="Calibri" charset="0"/>
                <a:cs typeface="Calibri" charset="0"/>
              </a:endParaRPr>
            </a:p>
          </p:txBody>
        </p:sp>
        <p:sp>
          <p:nvSpPr>
            <p:cNvPr id="18" name="object 93"/>
            <p:cNvSpPr/>
            <p:nvPr/>
          </p:nvSpPr>
          <p:spPr>
            <a:xfrm>
              <a:off x="2338388" y="4448175"/>
              <a:ext cx="1443037" cy="352425"/>
            </a:xfrm>
            <a:custGeom>
              <a:avLst/>
              <a:gdLst/>
              <a:ahLst/>
              <a:cxnLst/>
              <a:rect l="l" t="t" r="r" b="b"/>
              <a:pathLst>
                <a:path w="1411604" h="353060">
                  <a:moveTo>
                    <a:pt x="1316685" y="0"/>
                  </a:moveTo>
                  <a:lnTo>
                    <a:pt x="94513" y="0"/>
                  </a:lnTo>
                  <a:lnTo>
                    <a:pt x="57725" y="7037"/>
                  </a:lnTo>
                  <a:lnTo>
                    <a:pt x="27682" y="26231"/>
                  </a:lnTo>
                  <a:lnTo>
                    <a:pt x="7427" y="54703"/>
                  </a:lnTo>
                  <a:lnTo>
                    <a:pt x="0" y="89573"/>
                  </a:lnTo>
                  <a:lnTo>
                    <a:pt x="0" y="263220"/>
                  </a:lnTo>
                  <a:lnTo>
                    <a:pt x="7427" y="298082"/>
                  </a:lnTo>
                  <a:lnTo>
                    <a:pt x="27682" y="326550"/>
                  </a:lnTo>
                  <a:lnTo>
                    <a:pt x="57725" y="345743"/>
                  </a:lnTo>
                  <a:lnTo>
                    <a:pt x="94513" y="352780"/>
                  </a:lnTo>
                  <a:lnTo>
                    <a:pt x="1316685" y="352780"/>
                  </a:lnTo>
                  <a:lnTo>
                    <a:pt x="1353466" y="345743"/>
                  </a:lnTo>
                  <a:lnTo>
                    <a:pt x="1383504" y="326550"/>
                  </a:lnTo>
                  <a:lnTo>
                    <a:pt x="1403758" y="298082"/>
                  </a:lnTo>
                  <a:lnTo>
                    <a:pt x="1411185" y="263220"/>
                  </a:lnTo>
                  <a:lnTo>
                    <a:pt x="1411185" y="89573"/>
                  </a:lnTo>
                  <a:lnTo>
                    <a:pt x="1403758" y="54703"/>
                  </a:lnTo>
                  <a:lnTo>
                    <a:pt x="1383504" y="26231"/>
                  </a:lnTo>
                  <a:lnTo>
                    <a:pt x="1353466" y="7037"/>
                  </a:lnTo>
                  <a:lnTo>
                    <a:pt x="1316685" y="0"/>
                  </a:lnTo>
                  <a:close/>
                </a:path>
              </a:pathLst>
            </a:custGeom>
            <a:solidFill>
              <a:srgbClr val="00A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sz="1100" dirty="0">
                <a:ea typeface="Calibri" charset="0"/>
                <a:cs typeface="Calibri" charset="0"/>
              </a:endParaRPr>
            </a:p>
          </p:txBody>
        </p:sp>
        <p:sp>
          <p:nvSpPr>
            <p:cNvPr id="19" name="object 96"/>
            <p:cNvSpPr>
              <a:spLocks/>
            </p:cNvSpPr>
            <p:nvPr/>
          </p:nvSpPr>
          <p:spPr bwMode="auto">
            <a:xfrm>
              <a:off x="4257674" y="4448175"/>
              <a:ext cx="1165225" cy="352425"/>
            </a:xfrm>
            <a:custGeom>
              <a:avLst/>
              <a:gdLst>
                <a:gd name="T0" fmla="*/ 1457794 w 1552575"/>
                <a:gd name="T1" fmla="*/ 0 h 353060"/>
                <a:gd name="T2" fmla="*/ 94487 w 1552575"/>
                <a:gd name="T3" fmla="*/ 0 h 353060"/>
                <a:gd name="T4" fmla="*/ 57708 w 1552575"/>
                <a:gd name="T5" fmla="*/ 6985 h 353060"/>
                <a:gd name="T6" fmla="*/ 27674 w 1552575"/>
                <a:gd name="T7" fmla="*/ 26043 h 353060"/>
                <a:gd name="T8" fmla="*/ 7425 w 1552575"/>
                <a:gd name="T9" fmla="*/ 54311 h 353060"/>
                <a:gd name="T10" fmla="*/ 0 w 1552575"/>
                <a:gd name="T11" fmla="*/ 88930 h 353060"/>
                <a:gd name="T12" fmla="*/ 0 w 1552575"/>
                <a:gd name="T13" fmla="*/ 261331 h 353060"/>
                <a:gd name="T14" fmla="*/ 7425 w 1552575"/>
                <a:gd name="T15" fmla="*/ 295944 h 353060"/>
                <a:gd name="T16" fmla="*/ 27674 w 1552575"/>
                <a:gd name="T17" fmla="*/ 324208 h 353060"/>
                <a:gd name="T18" fmla="*/ 57708 w 1552575"/>
                <a:gd name="T19" fmla="*/ 343262 h 353060"/>
                <a:gd name="T20" fmla="*/ 94487 w 1552575"/>
                <a:gd name="T21" fmla="*/ 350250 h 353060"/>
                <a:gd name="T22" fmla="*/ 1457794 w 1552575"/>
                <a:gd name="T23" fmla="*/ 350250 h 353060"/>
                <a:gd name="T24" fmla="*/ 1494571 w 1552575"/>
                <a:gd name="T25" fmla="*/ 343262 h 353060"/>
                <a:gd name="T26" fmla="*/ 1524601 w 1552575"/>
                <a:gd name="T27" fmla="*/ 324208 h 353060"/>
                <a:gd name="T28" fmla="*/ 1544846 w 1552575"/>
                <a:gd name="T29" fmla="*/ 295944 h 353060"/>
                <a:gd name="T30" fmla="*/ 1552270 w 1552575"/>
                <a:gd name="T31" fmla="*/ 261331 h 353060"/>
                <a:gd name="T32" fmla="*/ 1552270 w 1552575"/>
                <a:gd name="T33" fmla="*/ 88930 h 353060"/>
                <a:gd name="T34" fmla="*/ 1544846 w 1552575"/>
                <a:gd name="T35" fmla="*/ 54311 h 353060"/>
                <a:gd name="T36" fmla="*/ 1524601 w 1552575"/>
                <a:gd name="T37" fmla="*/ 26043 h 353060"/>
                <a:gd name="T38" fmla="*/ 1494571 w 1552575"/>
                <a:gd name="T39" fmla="*/ 6985 h 353060"/>
                <a:gd name="T40" fmla="*/ 1457794 w 1552575"/>
                <a:gd name="T41" fmla="*/ 0 h 3530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52575" h="353060">
                  <a:moveTo>
                    <a:pt x="1457794" y="0"/>
                  </a:moveTo>
                  <a:lnTo>
                    <a:pt x="94487" y="0"/>
                  </a:lnTo>
                  <a:lnTo>
                    <a:pt x="57708" y="7037"/>
                  </a:lnTo>
                  <a:lnTo>
                    <a:pt x="27674" y="26231"/>
                  </a:lnTo>
                  <a:lnTo>
                    <a:pt x="7425" y="54703"/>
                  </a:lnTo>
                  <a:lnTo>
                    <a:pt x="0" y="89573"/>
                  </a:lnTo>
                  <a:lnTo>
                    <a:pt x="0" y="263220"/>
                  </a:lnTo>
                  <a:lnTo>
                    <a:pt x="7425" y="298082"/>
                  </a:lnTo>
                  <a:lnTo>
                    <a:pt x="27674" y="326550"/>
                  </a:lnTo>
                  <a:lnTo>
                    <a:pt x="57708" y="345743"/>
                  </a:lnTo>
                  <a:lnTo>
                    <a:pt x="94487" y="352780"/>
                  </a:lnTo>
                  <a:lnTo>
                    <a:pt x="1457794" y="352780"/>
                  </a:lnTo>
                  <a:lnTo>
                    <a:pt x="1494571" y="345743"/>
                  </a:lnTo>
                  <a:lnTo>
                    <a:pt x="1524601" y="326550"/>
                  </a:lnTo>
                  <a:lnTo>
                    <a:pt x="1544846" y="298082"/>
                  </a:lnTo>
                  <a:lnTo>
                    <a:pt x="1552270" y="263220"/>
                  </a:lnTo>
                  <a:lnTo>
                    <a:pt x="1552270" y="89573"/>
                  </a:lnTo>
                  <a:lnTo>
                    <a:pt x="1544846" y="54703"/>
                  </a:lnTo>
                  <a:lnTo>
                    <a:pt x="1524601" y="26231"/>
                  </a:lnTo>
                  <a:lnTo>
                    <a:pt x="1494571" y="7037"/>
                  </a:lnTo>
                  <a:lnTo>
                    <a:pt x="1457794" y="0"/>
                  </a:lnTo>
                  <a:close/>
                </a:path>
              </a:pathLst>
            </a:custGeom>
            <a:solidFill>
              <a:srgbClr val="F5C04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ES"/>
            </a:p>
          </p:txBody>
        </p:sp>
        <p:sp>
          <p:nvSpPr>
            <p:cNvPr id="20" name="object 97"/>
            <p:cNvSpPr>
              <a:spLocks/>
            </p:cNvSpPr>
            <p:nvPr/>
          </p:nvSpPr>
          <p:spPr bwMode="auto">
            <a:xfrm>
              <a:off x="3230563" y="4445528"/>
              <a:ext cx="917038" cy="352425"/>
            </a:xfrm>
            <a:custGeom>
              <a:avLst/>
              <a:gdLst>
                <a:gd name="T0" fmla="*/ 608661 w 705485"/>
                <a:gd name="T1" fmla="*/ 0 h 353060"/>
                <a:gd name="T2" fmla="*/ 0 w 705485"/>
                <a:gd name="T3" fmla="*/ 0 h 353060"/>
                <a:gd name="T4" fmla="*/ 0 w 705485"/>
                <a:gd name="T5" fmla="*/ 350250 h 353060"/>
                <a:gd name="T6" fmla="*/ 608661 w 705485"/>
                <a:gd name="T7" fmla="*/ 350250 h 353060"/>
                <a:gd name="T8" fmla="*/ 645310 w 705485"/>
                <a:gd name="T9" fmla="*/ 343265 h 353060"/>
                <a:gd name="T10" fmla="*/ 675240 w 705485"/>
                <a:gd name="T11" fmla="*/ 324219 h 353060"/>
                <a:gd name="T12" fmla="*/ 695420 w 705485"/>
                <a:gd name="T13" fmla="*/ 295960 h 353060"/>
                <a:gd name="T14" fmla="*/ 702821 w 705485"/>
                <a:gd name="T15" fmla="*/ 261343 h 353060"/>
                <a:gd name="T16" fmla="*/ 702821 w 705485"/>
                <a:gd name="T17" fmla="*/ 88930 h 353060"/>
                <a:gd name="T18" fmla="*/ 695420 w 705485"/>
                <a:gd name="T19" fmla="*/ 54316 h 353060"/>
                <a:gd name="T20" fmla="*/ 675240 w 705485"/>
                <a:gd name="T21" fmla="*/ 26048 h 353060"/>
                <a:gd name="T22" fmla="*/ 645310 w 705485"/>
                <a:gd name="T23" fmla="*/ 6987 h 353060"/>
                <a:gd name="T24" fmla="*/ 608661 w 705485"/>
                <a:gd name="T25" fmla="*/ 0 h 3530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05485" h="353060">
                  <a:moveTo>
                    <a:pt x="610857" y="0"/>
                  </a:moveTo>
                  <a:lnTo>
                    <a:pt x="0" y="0"/>
                  </a:lnTo>
                  <a:lnTo>
                    <a:pt x="0" y="352780"/>
                  </a:lnTo>
                  <a:lnTo>
                    <a:pt x="610857" y="352780"/>
                  </a:lnTo>
                  <a:lnTo>
                    <a:pt x="647638" y="345746"/>
                  </a:lnTo>
                  <a:lnTo>
                    <a:pt x="677676" y="326561"/>
                  </a:lnTo>
                  <a:lnTo>
                    <a:pt x="697930" y="298098"/>
                  </a:lnTo>
                  <a:lnTo>
                    <a:pt x="705357" y="263232"/>
                  </a:lnTo>
                  <a:lnTo>
                    <a:pt x="705357" y="89573"/>
                  </a:lnTo>
                  <a:lnTo>
                    <a:pt x="697930" y="54708"/>
                  </a:lnTo>
                  <a:lnTo>
                    <a:pt x="677676" y="26236"/>
                  </a:lnTo>
                  <a:lnTo>
                    <a:pt x="647638" y="7039"/>
                  </a:lnTo>
                  <a:lnTo>
                    <a:pt x="610857" y="0"/>
                  </a:lnTo>
                  <a:close/>
                </a:path>
              </a:pathLst>
            </a:custGeom>
            <a:solidFill>
              <a:srgbClr val="F5C04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ES"/>
            </a:p>
          </p:txBody>
        </p:sp>
        <p:sp>
          <p:nvSpPr>
            <p:cNvPr id="21" name="object 99"/>
            <p:cNvSpPr/>
            <p:nvPr/>
          </p:nvSpPr>
          <p:spPr>
            <a:xfrm>
              <a:off x="4918075" y="1717675"/>
              <a:ext cx="123825" cy="123825"/>
            </a:xfrm>
            <a:custGeom>
              <a:avLst/>
              <a:gdLst/>
              <a:ahLst/>
              <a:cxnLst/>
              <a:rect l="l" t="t" r="r" b="b"/>
              <a:pathLst>
                <a:path w="124460" h="124459">
                  <a:moveTo>
                    <a:pt x="124460" y="124458"/>
                  </a:moveTo>
                  <a:lnTo>
                    <a:pt x="0" y="124458"/>
                  </a:lnTo>
                  <a:lnTo>
                    <a:pt x="0" y="0"/>
                  </a:lnTo>
                  <a:lnTo>
                    <a:pt x="124460" y="0"/>
                  </a:lnTo>
                  <a:lnTo>
                    <a:pt x="124460" y="124458"/>
                  </a:lnTo>
                  <a:close/>
                </a:path>
              </a:pathLst>
            </a:custGeom>
            <a:solidFill>
              <a:srgbClr val="00A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sz="1000">
                <a:ea typeface="Calibri" charset="0"/>
                <a:cs typeface="Calibri" charset="0"/>
              </a:endParaRPr>
            </a:p>
          </p:txBody>
        </p:sp>
        <p:sp>
          <p:nvSpPr>
            <p:cNvPr id="22" name="object 100"/>
            <p:cNvSpPr>
              <a:spLocks/>
            </p:cNvSpPr>
            <p:nvPr/>
          </p:nvSpPr>
          <p:spPr bwMode="auto">
            <a:xfrm>
              <a:off x="4918075" y="1936750"/>
              <a:ext cx="123825" cy="125413"/>
            </a:xfrm>
            <a:custGeom>
              <a:avLst/>
              <a:gdLst>
                <a:gd name="T0" fmla="*/ 0 w 124460"/>
                <a:gd name="T1" fmla="*/ 128317 h 124459"/>
                <a:gd name="T2" fmla="*/ 121939 w 124460"/>
                <a:gd name="T3" fmla="*/ 128317 h 124459"/>
                <a:gd name="T4" fmla="*/ 121939 w 124460"/>
                <a:gd name="T5" fmla="*/ 0 h 124459"/>
                <a:gd name="T6" fmla="*/ 0 w 124460"/>
                <a:gd name="T7" fmla="*/ 0 h 124459"/>
                <a:gd name="T8" fmla="*/ 0 w 124460"/>
                <a:gd name="T9" fmla="*/ 128317 h 1244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460" h="124459">
                  <a:moveTo>
                    <a:pt x="0" y="124458"/>
                  </a:moveTo>
                  <a:lnTo>
                    <a:pt x="124460" y="124458"/>
                  </a:lnTo>
                  <a:lnTo>
                    <a:pt x="124460" y="0"/>
                  </a:lnTo>
                  <a:lnTo>
                    <a:pt x="0" y="0"/>
                  </a:lnTo>
                  <a:lnTo>
                    <a:pt x="0" y="124458"/>
                  </a:lnTo>
                  <a:close/>
                </a:path>
              </a:pathLst>
            </a:custGeom>
            <a:solidFill>
              <a:srgbClr val="F5C04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ES"/>
            </a:p>
          </p:txBody>
        </p:sp>
        <p:sp>
          <p:nvSpPr>
            <p:cNvPr id="23" name="object 101"/>
            <p:cNvSpPr>
              <a:spLocks/>
            </p:cNvSpPr>
            <p:nvPr/>
          </p:nvSpPr>
          <p:spPr bwMode="auto">
            <a:xfrm>
              <a:off x="5008563" y="1773238"/>
              <a:ext cx="123825" cy="125412"/>
            </a:xfrm>
            <a:custGeom>
              <a:avLst/>
              <a:gdLst>
                <a:gd name="T0" fmla="*/ 121939 w 124460"/>
                <a:gd name="T1" fmla="*/ 128314 h 124459"/>
                <a:gd name="T2" fmla="*/ 0 w 124460"/>
                <a:gd name="T3" fmla="*/ 128314 h 124459"/>
                <a:gd name="T4" fmla="*/ 0 w 124460"/>
                <a:gd name="T5" fmla="*/ 0 h 124459"/>
                <a:gd name="T6" fmla="*/ 121939 w 124460"/>
                <a:gd name="T7" fmla="*/ 0 h 124459"/>
                <a:gd name="T8" fmla="*/ 121939 w 124460"/>
                <a:gd name="T9" fmla="*/ 128314 h 1244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460" h="124459">
                  <a:moveTo>
                    <a:pt x="124460" y="124458"/>
                  </a:moveTo>
                  <a:lnTo>
                    <a:pt x="0" y="124458"/>
                  </a:lnTo>
                  <a:lnTo>
                    <a:pt x="0" y="0"/>
                  </a:lnTo>
                  <a:lnTo>
                    <a:pt x="124460" y="0"/>
                  </a:lnTo>
                  <a:lnTo>
                    <a:pt x="124460" y="124458"/>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887">
                  <a:solidFill>
                    <a:srgbClr val="000000"/>
                  </a:solidFill>
                  <a:round/>
                  <a:headEnd/>
                  <a:tailEnd/>
                </a14:hiddenLine>
              </a:ext>
            </a:extLst>
          </p:spPr>
          <p:txBody>
            <a:bodyPr lIns="0" tIns="0" rIns="0" bIns="0"/>
            <a:lstStyle/>
            <a:p>
              <a:endParaRPr lang="es-ES"/>
            </a:p>
          </p:txBody>
        </p:sp>
        <p:sp>
          <p:nvSpPr>
            <p:cNvPr id="24" name="object 103"/>
            <p:cNvSpPr txBox="1">
              <a:spLocks noChangeArrowheads="1"/>
            </p:cNvSpPr>
            <p:nvPr/>
          </p:nvSpPr>
          <p:spPr bwMode="auto">
            <a:xfrm>
              <a:off x="5108575" y="1714099"/>
              <a:ext cx="560388" cy="141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nSpc>
                  <a:spcPct val="80000"/>
                </a:lnSpc>
              </a:pPr>
              <a:r>
                <a:rPr lang="es-ES" sz="1100" dirty="0">
                  <a:solidFill>
                    <a:srgbClr val="231F20"/>
                  </a:solidFill>
                </a:rPr>
                <a:t>Clase </a:t>
              </a:r>
              <a:r>
                <a:rPr lang="es-ES" sz="1100" dirty="0" smtClean="0">
                  <a:solidFill>
                    <a:srgbClr val="231F20"/>
                  </a:solidFill>
                </a:rPr>
                <a:t>I</a:t>
              </a:r>
              <a:endParaRPr lang="es-ES" sz="1100" dirty="0"/>
            </a:p>
          </p:txBody>
        </p:sp>
        <p:sp>
          <p:nvSpPr>
            <p:cNvPr id="25" name="object 104"/>
            <p:cNvSpPr txBox="1">
              <a:spLocks noChangeArrowheads="1"/>
            </p:cNvSpPr>
            <p:nvPr/>
          </p:nvSpPr>
          <p:spPr bwMode="auto">
            <a:xfrm>
              <a:off x="1697032" y="1744761"/>
              <a:ext cx="3043237" cy="263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indent="285750">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nSpc>
                  <a:spcPct val="80000"/>
                </a:lnSpc>
              </a:pPr>
              <a:r>
                <a:rPr lang="es-ES" sz="1100" b="1" dirty="0">
                  <a:solidFill>
                    <a:srgbClr val="FFFFFF"/>
                  </a:solidFill>
                </a:rPr>
                <a:t>Tratamiento con </a:t>
              </a:r>
              <a:r>
                <a:rPr lang="es-ES" sz="1100" b="1" dirty="0" err="1">
                  <a:solidFill>
                    <a:srgbClr val="FFFFFF"/>
                  </a:solidFill>
                </a:rPr>
                <a:t>IECA</a:t>
              </a:r>
              <a:r>
                <a:rPr lang="es-ES" sz="1100" b="1" baseline="33000" dirty="0" err="1">
                  <a:solidFill>
                    <a:srgbClr val="FFFFFF"/>
                  </a:solidFill>
                </a:rPr>
                <a:t>c</a:t>
              </a:r>
              <a:r>
                <a:rPr lang="es-ES" sz="1100" b="1" baseline="33000" dirty="0">
                  <a:solidFill>
                    <a:srgbClr val="FFFFFF"/>
                  </a:solidFill>
                </a:rPr>
                <a:t> </a:t>
              </a:r>
              <a:r>
                <a:rPr lang="es-ES" sz="1100" b="1" dirty="0">
                  <a:solidFill>
                    <a:srgbClr val="FFFFFF"/>
                  </a:solidFill>
                </a:rPr>
                <a:t>y bloqueador </a:t>
              </a:r>
              <a:r>
                <a:rPr lang="es-ES" sz="1100" b="1" dirty="0" smtClean="0">
                  <a:solidFill>
                    <a:srgbClr val="FFFFFF"/>
                  </a:solidFill>
                </a:rPr>
                <a:t>beta</a:t>
              </a:r>
            </a:p>
            <a:p>
              <a:pPr>
                <a:lnSpc>
                  <a:spcPct val="80000"/>
                </a:lnSpc>
              </a:pPr>
              <a:r>
                <a:rPr lang="es-ES" sz="1000" dirty="0" smtClean="0">
                  <a:solidFill>
                    <a:srgbClr val="FFFFFF"/>
                  </a:solidFill>
                </a:rPr>
                <a:t>aumente hasta dosis máxima basada en la evidencia       </a:t>
              </a:r>
              <a:endParaRPr lang="es-ES" sz="1000" dirty="0"/>
            </a:p>
          </p:txBody>
        </p:sp>
        <p:sp>
          <p:nvSpPr>
            <p:cNvPr id="26" name="object 105"/>
            <p:cNvSpPr txBox="1">
              <a:spLocks noChangeArrowheads="1"/>
            </p:cNvSpPr>
            <p:nvPr/>
          </p:nvSpPr>
          <p:spPr bwMode="auto">
            <a:xfrm>
              <a:off x="1301747" y="3877204"/>
              <a:ext cx="91969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80963" indent="-82550">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s-ES" sz="1100" dirty="0">
                  <a:solidFill>
                    <a:srgbClr val="595959"/>
                  </a:solidFill>
                </a:rPr>
                <a:t>Tolera un IECA  (o </a:t>
              </a:r>
              <a:r>
                <a:rPr lang="es-ES" sz="1100" dirty="0" smtClean="0">
                  <a:solidFill>
                    <a:srgbClr val="595959"/>
                  </a:solidFill>
                </a:rPr>
                <a:t>ARA</a:t>
              </a:r>
              <a:r>
                <a:rPr lang="es-ES" sz="1100" dirty="0" smtClean="0">
                  <a:solidFill>
                    <a:srgbClr val="FF0000"/>
                  </a:solidFill>
                </a:rPr>
                <a:t>-</a:t>
              </a:r>
              <a:r>
                <a:rPr lang="es-ES" sz="1100" dirty="0" smtClean="0">
                  <a:solidFill>
                    <a:srgbClr val="595959"/>
                  </a:solidFill>
                </a:rPr>
                <a:t>II)</a:t>
              </a:r>
              <a:r>
                <a:rPr lang="es-ES" sz="1100" baseline="30000" dirty="0" err="1" smtClean="0">
                  <a:solidFill>
                    <a:srgbClr val="595959"/>
                  </a:solidFill>
                </a:rPr>
                <a:t>f,g</a:t>
              </a:r>
              <a:endParaRPr lang="es-ES" sz="1100" baseline="30000" dirty="0">
                <a:solidFill>
                  <a:srgbClr val="595959"/>
                </a:solidFill>
              </a:endParaRPr>
            </a:p>
          </p:txBody>
        </p:sp>
        <p:sp>
          <p:nvSpPr>
            <p:cNvPr id="27" name="object 106"/>
            <p:cNvSpPr txBox="1">
              <a:spLocks noChangeArrowheads="1"/>
            </p:cNvSpPr>
            <p:nvPr/>
          </p:nvSpPr>
          <p:spPr bwMode="auto">
            <a:xfrm>
              <a:off x="2371196" y="3894138"/>
              <a:ext cx="137318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200025" indent="-200025">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s-ES" sz="1100" dirty="0">
                  <a:solidFill>
                    <a:srgbClr val="595959"/>
                  </a:solidFill>
                </a:rPr>
                <a:t>Ritmo </a:t>
              </a:r>
              <a:r>
                <a:rPr lang="es-ES" sz="1100" dirty="0" err="1" smtClean="0">
                  <a:solidFill>
                    <a:srgbClr val="595959"/>
                  </a:solidFill>
                </a:rPr>
                <a:t>sinusal</a:t>
              </a:r>
              <a:endParaRPr lang="es-ES" sz="1100" dirty="0">
                <a:solidFill>
                  <a:srgbClr val="595959"/>
                </a:solidFill>
              </a:endParaRPr>
            </a:p>
            <a:p>
              <a:pPr algn="ctr"/>
              <a:r>
                <a:rPr lang="es-ES" sz="1100" dirty="0" smtClean="0">
                  <a:solidFill>
                    <a:srgbClr val="595959"/>
                  </a:solidFill>
                </a:rPr>
                <a:t>duración  </a:t>
              </a:r>
              <a:r>
                <a:rPr lang="es-ES" sz="1100" dirty="0">
                  <a:solidFill>
                    <a:srgbClr val="595959"/>
                  </a:solidFill>
                </a:rPr>
                <a:t>QRS ≥ 130 ms</a:t>
              </a:r>
            </a:p>
          </p:txBody>
        </p:sp>
        <p:sp>
          <p:nvSpPr>
            <p:cNvPr id="28" name="object 107"/>
            <p:cNvSpPr txBox="1">
              <a:spLocks noChangeArrowheads="1"/>
            </p:cNvSpPr>
            <p:nvPr/>
          </p:nvSpPr>
          <p:spPr bwMode="auto">
            <a:xfrm>
              <a:off x="3971925" y="3894138"/>
              <a:ext cx="135731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65088" indent="-66675">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s-ES" sz="1100" dirty="0">
                  <a:solidFill>
                    <a:srgbClr val="595959"/>
                  </a:solidFill>
                </a:rPr>
                <a:t>Ritmo </a:t>
              </a:r>
              <a:r>
                <a:rPr lang="es-ES" sz="1100" dirty="0" err="1" smtClean="0">
                  <a:solidFill>
                    <a:srgbClr val="595959"/>
                  </a:solidFill>
                </a:rPr>
                <a:t>sinusal</a:t>
              </a:r>
              <a:r>
                <a:rPr lang="es-ES" sz="1100" dirty="0" smtClean="0">
                  <a:solidFill>
                    <a:srgbClr val="595959"/>
                  </a:solidFill>
                </a:rPr>
                <a:t>,  </a:t>
              </a:r>
              <a:r>
                <a:rPr lang="es-ES" sz="1100" dirty="0">
                  <a:solidFill>
                    <a:srgbClr val="595959"/>
                  </a:solidFill>
                </a:rPr>
                <a:t/>
              </a:r>
              <a:br>
                <a:rPr lang="es-ES" sz="1100" dirty="0">
                  <a:solidFill>
                    <a:srgbClr val="595959"/>
                  </a:solidFill>
                </a:rPr>
              </a:br>
              <a:r>
                <a:rPr lang="es-ES" sz="1100" dirty="0">
                  <a:solidFill>
                    <a:srgbClr val="595959"/>
                  </a:solidFill>
                </a:rPr>
                <a:t>FC ≥ 70 </a:t>
              </a:r>
              <a:r>
                <a:rPr lang="es-ES" sz="1100" dirty="0" err="1">
                  <a:solidFill>
                    <a:srgbClr val="595959"/>
                  </a:solidFill>
                </a:rPr>
                <a:t>lpm</a:t>
              </a:r>
              <a:endParaRPr lang="es-ES" sz="1100" dirty="0">
                <a:solidFill>
                  <a:srgbClr val="595959"/>
                </a:solidFill>
              </a:endParaRPr>
            </a:p>
          </p:txBody>
        </p:sp>
        <p:sp>
          <p:nvSpPr>
            <p:cNvPr id="29" name="object 108"/>
            <p:cNvSpPr txBox="1">
              <a:spLocks noChangeArrowheads="1"/>
            </p:cNvSpPr>
            <p:nvPr/>
          </p:nvSpPr>
          <p:spPr bwMode="auto">
            <a:xfrm>
              <a:off x="1269473" y="4445528"/>
              <a:ext cx="89270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133350" indent="-134938">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1588" indent="-3175" algn="ctr"/>
              <a:r>
                <a:rPr lang="es-ES" sz="1100" dirty="0">
                  <a:solidFill>
                    <a:srgbClr val="FFFFFF"/>
                  </a:solidFill>
                </a:rPr>
                <a:t>Sustituya </a:t>
              </a:r>
              <a:r>
                <a:rPr lang="es-ES" sz="1100" dirty="0" smtClean="0">
                  <a:solidFill>
                    <a:srgbClr val="FFFFFF"/>
                  </a:solidFill>
                </a:rPr>
                <a:t>IECA por INRA</a:t>
              </a:r>
              <a:endParaRPr lang="es-ES" sz="1100" dirty="0"/>
            </a:p>
          </p:txBody>
        </p:sp>
        <p:sp>
          <p:nvSpPr>
            <p:cNvPr id="30" name="object 109"/>
            <p:cNvSpPr txBox="1">
              <a:spLocks noChangeArrowheads="1"/>
            </p:cNvSpPr>
            <p:nvPr/>
          </p:nvSpPr>
          <p:spPr bwMode="auto">
            <a:xfrm>
              <a:off x="2370143" y="4546600"/>
              <a:ext cx="162718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s-ES" sz="1100" dirty="0">
                  <a:solidFill>
                    <a:srgbClr val="FFFFFF"/>
                  </a:solidFill>
                </a:rPr>
                <a:t>Evalúe la nece</a:t>
              </a:r>
              <a:r>
                <a:rPr lang="es-ES" sz="1100" dirty="0">
                  <a:solidFill>
                    <a:srgbClr val="231F20"/>
                  </a:solidFill>
                </a:rPr>
                <a:t>sidad de </a:t>
              </a:r>
              <a:r>
                <a:rPr lang="es-ES" sz="1100" dirty="0" err="1">
                  <a:solidFill>
                    <a:srgbClr val="231F20"/>
                  </a:solidFill>
                </a:rPr>
                <a:t>TRC</a:t>
              </a:r>
              <a:r>
                <a:rPr lang="es-ES" sz="1100" baseline="33000" dirty="0" err="1">
                  <a:solidFill>
                    <a:srgbClr val="231F20"/>
                  </a:solidFill>
                </a:rPr>
                <a:t>i,j</a:t>
              </a:r>
              <a:endParaRPr lang="es-ES" sz="1100" baseline="33000" dirty="0"/>
            </a:p>
          </p:txBody>
        </p:sp>
        <p:sp>
          <p:nvSpPr>
            <p:cNvPr id="31" name="object 110"/>
            <p:cNvSpPr txBox="1">
              <a:spLocks noChangeArrowheads="1"/>
            </p:cNvSpPr>
            <p:nvPr/>
          </p:nvSpPr>
          <p:spPr bwMode="auto">
            <a:xfrm>
              <a:off x="4486277" y="4546600"/>
              <a:ext cx="63658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s-ES" sz="1100" dirty="0" err="1">
                  <a:solidFill>
                    <a:srgbClr val="231F20"/>
                  </a:solidFill>
                </a:rPr>
                <a:t>Ivabradina</a:t>
              </a:r>
              <a:endParaRPr lang="es-ES" sz="1100" dirty="0"/>
            </a:p>
          </p:txBody>
        </p:sp>
        <p:sp>
          <p:nvSpPr>
            <p:cNvPr id="32" name="object 111"/>
            <p:cNvSpPr txBox="1">
              <a:spLocks noChangeArrowheads="1"/>
            </p:cNvSpPr>
            <p:nvPr/>
          </p:nvSpPr>
          <p:spPr bwMode="auto">
            <a:xfrm>
              <a:off x="1311808" y="4936066"/>
              <a:ext cx="414072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s-ES" sz="1100" dirty="0">
                  <a:solidFill>
                    <a:srgbClr val="595959"/>
                  </a:solidFill>
                  <a:cs typeface="Calibri" charset="0"/>
                </a:rPr>
                <a:t>Estos tratamientos pueden combinarse cuando esté indicado</a:t>
              </a:r>
            </a:p>
          </p:txBody>
        </p:sp>
        <p:sp>
          <p:nvSpPr>
            <p:cNvPr id="33" name="object 115"/>
            <p:cNvSpPr txBox="1"/>
            <p:nvPr/>
          </p:nvSpPr>
          <p:spPr>
            <a:xfrm>
              <a:off x="3932238" y="2208213"/>
              <a:ext cx="241300" cy="169277"/>
            </a:xfrm>
            <a:prstGeom prst="rect">
              <a:avLst/>
            </a:prstGeom>
          </p:spPr>
          <p:txBody>
            <a:bodyPr lIns="0" tIns="0" rIns="0" bIns="0">
              <a:spAutoFit/>
            </a:bodyPr>
            <a:lstStyle/>
            <a:p>
              <a:pPr>
                <a:defRPr/>
              </a:pPr>
              <a:r>
                <a:rPr sz="1100" dirty="0">
                  <a:solidFill>
                    <a:schemeClr val="tx1">
                      <a:lumMod val="65000"/>
                      <a:lumOff val="35000"/>
                    </a:schemeClr>
                  </a:solidFill>
                  <a:ea typeface="Calibri" charset="0"/>
                  <a:cs typeface="Calibri" charset="0"/>
                </a:rPr>
                <a:t>No</a:t>
              </a:r>
            </a:p>
          </p:txBody>
        </p:sp>
        <p:sp>
          <p:nvSpPr>
            <p:cNvPr id="34" name="object 116"/>
            <p:cNvSpPr txBox="1"/>
            <p:nvPr/>
          </p:nvSpPr>
          <p:spPr>
            <a:xfrm>
              <a:off x="3951288" y="3175000"/>
              <a:ext cx="306387" cy="169277"/>
            </a:xfrm>
            <a:prstGeom prst="rect">
              <a:avLst/>
            </a:prstGeom>
          </p:spPr>
          <p:txBody>
            <a:bodyPr lIns="0" tIns="0" rIns="0" bIns="0">
              <a:spAutoFit/>
            </a:bodyPr>
            <a:lstStyle/>
            <a:p>
              <a:pPr>
                <a:defRPr/>
              </a:pPr>
              <a:r>
                <a:rPr sz="1100" dirty="0">
                  <a:solidFill>
                    <a:schemeClr val="tx1">
                      <a:lumMod val="65000"/>
                      <a:lumOff val="35000"/>
                    </a:schemeClr>
                  </a:solidFill>
                  <a:ea typeface="Calibri" charset="0"/>
                  <a:cs typeface="Calibri" charset="0"/>
                </a:rPr>
                <a:t>No</a:t>
              </a:r>
            </a:p>
          </p:txBody>
        </p:sp>
        <p:sp>
          <p:nvSpPr>
            <p:cNvPr id="35" name="object 117"/>
            <p:cNvSpPr txBox="1"/>
            <p:nvPr/>
          </p:nvSpPr>
          <p:spPr>
            <a:xfrm>
              <a:off x="4649788" y="5555191"/>
              <a:ext cx="217487" cy="169277"/>
            </a:xfrm>
            <a:prstGeom prst="rect">
              <a:avLst/>
            </a:prstGeom>
          </p:spPr>
          <p:txBody>
            <a:bodyPr lIns="0" tIns="0" rIns="0" bIns="0">
              <a:spAutoFit/>
            </a:bodyPr>
            <a:lstStyle/>
            <a:p>
              <a:pPr>
                <a:defRPr/>
              </a:pPr>
              <a:r>
                <a:rPr sz="1100" dirty="0">
                  <a:solidFill>
                    <a:schemeClr val="tx1">
                      <a:lumMod val="65000"/>
                      <a:lumOff val="35000"/>
                    </a:schemeClr>
                  </a:solidFill>
                  <a:ea typeface="Calibri" charset="0"/>
                  <a:cs typeface="Calibri" charset="0"/>
                </a:rPr>
                <a:t>No</a:t>
              </a:r>
            </a:p>
          </p:txBody>
        </p:sp>
        <p:sp>
          <p:nvSpPr>
            <p:cNvPr id="36" name="object 118"/>
            <p:cNvSpPr txBox="1">
              <a:spLocks noChangeArrowheads="1"/>
            </p:cNvSpPr>
            <p:nvPr/>
          </p:nvSpPr>
          <p:spPr bwMode="auto">
            <a:xfrm>
              <a:off x="1952625" y="2675466"/>
              <a:ext cx="25685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s-ES" sz="1100" b="1" dirty="0">
                  <a:solidFill>
                    <a:srgbClr val="FFFFFF"/>
                  </a:solidFill>
                </a:rPr>
                <a:t>Añada un </a:t>
              </a:r>
              <a:r>
                <a:rPr lang="es-ES" sz="1100" b="1" dirty="0" err="1">
                  <a:solidFill>
                    <a:srgbClr val="FFFFFF"/>
                  </a:solidFill>
                </a:rPr>
                <a:t>ARM</a:t>
              </a:r>
              <a:r>
                <a:rPr lang="es-ES" sz="1100" b="1" baseline="33000" dirty="0" err="1">
                  <a:solidFill>
                    <a:srgbClr val="FFFFFF"/>
                  </a:solidFill>
                </a:rPr>
                <a:t>d,e</a:t>
              </a:r>
              <a:endParaRPr lang="es-ES" sz="1100" b="1" baseline="33000" dirty="0"/>
            </a:p>
            <a:p>
              <a:pPr algn="ctr"/>
              <a:r>
                <a:rPr lang="es-ES" sz="900" dirty="0">
                  <a:solidFill>
                    <a:srgbClr val="FFFFFF"/>
                  </a:solidFill>
                </a:rPr>
                <a:t>(aumente hasta dosis máxima basada en la evidencia)</a:t>
              </a:r>
              <a:endParaRPr lang="es-ES" sz="900" dirty="0"/>
            </a:p>
          </p:txBody>
        </p:sp>
        <p:sp>
          <p:nvSpPr>
            <p:cNvPr id="37" name="object 119"/>
            <p:cNvSpPr txBox="1">
              <a:spLocks noChangeArrowheads="1"/>
            </p:cNvSpPr>
            <p:nvPr/>
          </p:nvSpPr>
          <p:spPr bwMode="auto">
            <a:xfrm>
              <a:off x="1897590" y="2257954"/>
              <a:ext cx="193516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109538" indent="-109538">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s-ES" sz="1100" dirty="0">
                  <a:solidFill>
                    <a:srgbClr val="595959"/>
                  </a:solidFill>
                </a:rPr>
                <a:t>Sigue sintomático  y FEVI ≤ 35%</a:t>
              </a:r>
            </a:p>
          </p:txBody>
        </p:sp>
        <p:sp>
          <p:nvSpPr>
            <p:cNvPr id="38" name="object 121"/>
            <p:cNvSpPr txBox="1">
              <a:spLocks noChangeArrowheads="1"/>
            </p:cNvSpPr>
            <p:nvPr/>
          </p:nvSpPr>
          <p:spPr bwMode="auto">
            <a:xfrm>
              <a:off x="1719263" y="5551433"/>
              <a:ext cx="17039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s-ES" sz="1100" dirty="0">
                  <a:solidFill>
                    <a:srgbClr val="595959"/>
                  </a:solidFill>
                </a:rPr>
                <a:t>Sí</a:t>
              </a:r>
            </a:p>
          </p:txBody>
        </p:sp>
        <p:sp>
          <p:nvSpPr>
            <p:cNvPr id="39" name="object 122"/>
            <p:cNvSpPr txBox="1"/>
            <p:nvPr/>
          </p:nvSpPr>
          <p:spPr>
            <a:xfrm>
              <a:off x="619720" y="1762953"/>
              <a:ext cx="169277" cy="4157979"/>
            </a:xfrm>
            <a:prstGeom prst="rect">
              <a:avLst/>
            </a:prstGeom>
          </p:spPr>
          <p:txBody>
            <a:bodyPr vert="vert270" lIns="0" tIns="3175" rIns="0" bIns="0">
              <a:spAutoFit/>
            </a:bodyPr>
            <a:lstStyle/>
            <a:p>
              <a:pPr marL="12700" algn="ctr">
                <a:spcBef>
                  <a:spcPts val="25"/>
                </a:spcBef>
                <a:defRPr/>
              </a:pPr>
              <a:r>
                <a:rPr sz="1100" dirty="0">
                  <a:solidFill>
                    <a:srgbClr val="FFFFFF"/>
                  </a:solidFill>
                  <a:ea typeface="Calibri" charset="0"/>
                  <a:cs typeface="Calibri" charset="0"/>
                </a:rPr>
                <a:t>Diuréticos para aliviar los síntomas y signos de congestión</a:t>
              </a:r>
              <a:endParaRPr sz="1100" dirty="0">
                <a:ea typeface="Calibri" charset="0"/>
                <a:cs typeface="Calibri" charset="0"/>
              </a:endParaRPr>
            </a:p>
          </p:txBody>
        </p:sp>
        <p:sp>
          <p:nvSpPr>
            <p:cNvPr id="40" name="object 118"/>
            <p:cNvSpPr txBox="1">
              <a:spLocks noChangeArrowheads="1"/>
            </p:cNvSpPr>
            <p:nvPr/>
          </p:nvSpPr>
          <p:spPr bwMode="auto">
            <a:xfrm>
              <a:off x="2581797" y="2463799"/>
              <a:ext cx="58261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s-ES" sz="1100" dirty="0">
                  <a:solidFill>
                    <a:srgbClr val="595959"/>
                  </a:solidFill>
                </a:rPr>
                <a:t>Sí</a:t>
              </a:r>
            </a:p>
          </p:txBody>
        </p:sp>
        <p:sp>
          <p:nvSpPr>
            <p:cNvPr id="41" name="object 118"/>
            <p:cNvSpPr txBox="1">
              <a:spLocks noChangeArrowheads="1"/>
            </p:cNvSpPr>
            <p:nvPr/>
          </p:nvSpPr>
          <p:spPr bwMode="auto">
            <a:xfrm>
              <a:off x="2743209" y="3036888"/>
              <a:ext cx="24553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s-ES" sz="1100" dirty="0">
                  <a:solidFill>
                    <a:srgbClr val="595959"/>
                  </a:solidFill>
                </a:rPr>
                <a:t>Sí</a:t>
              </a:r>
            </a:p>
          </p:txBody>
        </p:sp>
        <p:sp>
          <p:nvSpPr>
            <p:cNvPr id="42" name="object 118"/>
            <p:cNvSpPr txBox="1">
              <a:spLocks noChangeArrowheads="1"/>
            </p:cNvSpPr>
            <p:nvPr/>
          </p:nvSpPr>
          <p:spPr bwMode="auto">
            <a:xfrm>
              <a:off x="2709871" y="3468688"/>
              <a:ext cx="30427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s-ES" sz="1100" dirty="0">
                  <a:solidFill>
                    <a:srgbClr val="595959"/>
                  </a:solidFill>
                </a:rPr>
                <a:t>Sí</a:t>
              </a:r>
            </a:p>
          </p:txBody>
        </p:sp>
        <p:cxnSp>
          <p:nvCxnSpPr>
            <p:cNvPr id="43" name="Conector recto 251"/>
            <p:cNvCxnSpPr>
              <a:cxnSpLocks noChangeShapeType="1"/>
            </p:cNvCxnSpPr>
            <p:nvPr/>
          </p:nvCxnSpPr>
          <p:spPr bwMode="auto">
            <a:xfrm>
              <a:off x="3219450" y="1547813"/>
              <a:ext cx="0" cy="136525"/>
            </a:xfrm>
            <a:prstGeom prst="line">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sp>
          <p:nvSpPr>
            <p:cNvPr id="44" name="Rectángulo redondeado 254"/>
            <p:cNvSpPr>
              <a:spLocks noChangeArrowheads="1"/>
            </p:cNvSpPr>
            <p:nvPr/>
          </p:nvSpPr>
          <p:spPr bwMode="auto">
            <a:xfrm>
              <a:off x="1824039" y="3216275"/>
              <a:ext cx="1998662" cy="260350"/>
            </a:xfrm>
            <a:prstGeom prst="roundRect">
              <a:avLst>
                <a:gd name="adj" fmla="val 16667"/>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914400" eaLnBrk="1" hangingPunct="1"/>
              <a:endParaRPr lang="es-ES_tradnl" sz="1000">
                <a:solidFill>
                  <a:srgbClr val="FFFFFF"/>
                </a:solidFill>
              </a:endParaRPr>
            </a:p>
          </p:txBody>
        </p:sp>
        <p:sp>
          <p:nvSpPr>
            <p:cNvPr id="45" name="object 119"/>
            <p:cNvSpPr txBox="1">
              <a:spLocks noChangeArrowheads="1"/>
            </p:cNvSpPr>
            <p:nvPr/>
          </p:nvSpPr>
          <p:spPr bwMode="auto">
            <a:xfrm>
              <a:off x="1889653" y="3262841"/>
              <a:ext cx="193357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109538" indent="-109538">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s-ES" sz="1100" dirty="0">
                  <a:solidFill>
                    <a:srgbClr val="595959"/>
                  </a:solidFill>
                </a:rPr>
                <a:t>Sigue sintomático  y FEVI ≤ 35%</a:t>
              </a:r>
            </a:p>
          </p:txBody>
        </p:sp>
        <p:sp>
          <p:nvSpPr>
            <p:cNvPr id="46" name="object 63"/>
            <p:cNvSpPr/>
            <p:nvPr/>
          </p:nvSpPr>
          <p:spPr>
            <a:xfrm>
              <a:off x="876300" y="1454150"/>
              <a:ext cx="261938" cy="4840288"/>
            </a:xfrm>
            <a:custGeom>
              <a:avLst/>
              <a:gdLst/>
              <a:ahLst/>
              <a:cxnLst/>
              <a:rect l="l" t="t" r="r" b="b"/>
              <a:pathLst>
                <a:path w="318134" h="5914390">
                  <a:moveTo>
                    <a:pt x="236918" y="0"/>
                  </a:moveTo>
                  <a:lnTo>
                    <a:pt x="80632" y="0"/>
                  </a:lnTo>
                  <a:lnTo>
                    <a:pt x="49243" y="7425"/>
                  </a:lnTo>
                  <a:lnTo>
                    <a:pt x="23614" y="27676"/>
                  </a:lnTo>
                  <a:lnTo>
                    <a:pt x="6335" y="57714"/>
                  </a:lnTo>
                  <a:lnTo>
                    <a:pt x="0" y="94500"/>
                  </a:lnTo>
                  <a:lnTo>
                    <a:pt x="0" y="5819457"/>
                  </a:lnTo>
                  <a:lnTo>
                    <a:pt x="6335" y="5856238"/>
                  </a:lnTo>
                  <a:lnTo>
                    <a:pt x="23614" y="5886276"/>
                  </a:lnTo>
                  <a:lnTo>
                    <a:pt x="49243" y="5906530"/>
                  </a:lnTo>
                  <a:lnTo>
                    <a:pt x="80632" y="5913958"/>
                  </a:lnTo>
                  <a:lnTo>
                    <a:pt x="236918" y="5913958"/>
                  </a:lnTo>
                  <a:lnTo>
                    <a:pt x="268292" y="5906530"/>
                  </a:lnTo>
                  <a:lnTo>
                    <a:pt x="293914" y="5886276"/>
                  </a:lnTo>
                  <a:lnTo>
                    <a:pt x="311190" y="5856238"/>
                  </a:lnTo>
                  <a:lnTo>
                    <a:pt x="317525" y="5819457"/>
                  </a:lnTo>
                  <a:lnTo>
                    <a:pt x="317525" y="94500"/>
                  </a:lnTo>
                  <a:lnTo>
                    <a:pt x="311190" y="57714"/>
                  </a:lnTo>
                  <a:lnTo>
                    <a:pt x="293914" y="27676"/>
                  </a:lnTo>
                  <a:lnTo>
                    <a:pt x="268292" y="7425"/>
                  </a:lnTo>
                  <a:lnTo>
                    <a:pt x="236918" y="0"/>
                  </a:lnTo>
                  <a:close/>
                </a:path>
              </a:pathLst>
            </a:custGeom>
            <a:solidFill>
              <a:srgbClr val="00A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sz="1000">
                <a:ea typeface="Calibri" charset="0"/>
                <a:cs typeface="Calibri" charset="0"/>
              </a:endParaRPr>
            </a:p>
          </p:txBody>
        </p:sp>
        <p:sp>
          <p:nvSpPr>
            <p:cNvPr id="47" name="object 123"/>
            <p:cNvSpPr txBox="1"/>
            <p:nvPr/>
          </p:nvSpPr>
          <p:spPr>
            <a:xfrm>
              <a:off x="921826" y="1454150"/>
              <a:ext cx="169277" cy="4682390"/>
            </a:xfrm>
            <a:prstGeom prst="rect">
              <a:avLst/>
            </a:prstGeom>
          </p:spPr>
          <p:txBody>
            <a:bodyPr vert="vert270" wrap="square" lIns="0" tIns="3175" rIns="0" bIns="0">
              <a:spAutoFit/>
            </a:bodyPr>
            <a:lstStyle/>
            <a:p>
              <a:pPr marL="12700">
                <a:spcBef>
                  <a:spcPts val="25"/>
                </a:spcBef>
                <a:defRPr/>
              </a:pPr>
              <a:r>
                <a:rPr sz="1100" dirty="0">
                  <a:solidFill>
                    <a:srgbClr val="FFFFFF"/>
                  </a:solidFill>
                  <a:ea typeface="Calibri" charset="0"/>
                  <a:cs typeface="Calibri" charset="0"/>
                </a:rPr>
                <a:t>Si la FEVI ≤ 35% a pesar de</a:t>
              </a:r>
              <a:r>
                <a:rPr sz="1100" spc="-45" dirty="0">
                  <a:solidFill>
                    <a:srgbClr val="FFFFFF"/>
                  </a:solidFill>
                  <a:ea typeface="Calibri" charset="0"/>
                  <a:cs typeface="Calibri" charset="0"/>
                </a:rPr>
                <a:t> </a:t>
              </a:r>
              <a:r>
                <a:rPr sz="1100" dirty="0">
                  <a:solidFill>
                    <a:srgbClr val="FFFFFF"/>
                  </a:solidFill>
                  <a:ea typeface="Calibri" charset="0"/>
                  <a:cs typeface="Calibri" charset="0"/>
                </a:rPr>
                <a:t>TMO o en caso de historia de</a:t>
              </a:r>
              <a:r>
                <a:rPr sz="1100" spc="-45" dirty="0">
                  <a:solidFill>
                    <a:srgbClr val="FFFFFF"/>
                  </a:solidFill>
                  <a:ea typeface="Calibri" charset="0"/>
                  <a:cs typeface="Calibri" charset="0"/>
                </a:rPr>
                <a:t> </a:t>
              </a:r>
              <a:r>
                <a:rPr sz="1100" dirty="0">
                  <a:solidFill>
                    <a:srgbClr val="FFFFFF"/>
                  </a:solidFill>
                  <a:ea typeface="Calibri" charset="0"/>
                  <a:cs typeface="Calibri" charset="0"/>
                </a:rPr>
                <a:t>TV/F</a:t>
              </a:r>
              <a:r>
                <a:rPr sz="1100" spc="-105" dirty="0">
                  <a:solidFill>
                    <a:srgbClr val="FFFFFF"/>
                  </a:solidFill>
                  <a:ea typeface="Calibri" charset="0"/>
                  <a:cs typeface="Calibri" charset="0"/>
                </a:rPr>
                <a:t>V</a:t>
              </a:r>
              <a:r>
                <a:rPr sz="1100" dirty="0">
                  <a:solidFill>
                    <a:srgbClr val="FFFFFF"/>
                  </a:solidFill>
                  <a:ea typeface="Calibri" charset="0"/>
                  <a:cs typeface="Calibri" charset="0"/>
                </a:rPr>
                <a:t>,</a:t>
              </a:r>
              <a:r>
                <a:rPr sz="1100" spc="-45" dirty="0">
                  <a:solidFill>
                    <a:srgbClr val="FFFFFF"/>
                  </a:solidFill>
                  <a:ea typeface="Calibri" charset="0"/>
                  <a:cs typeface="Calibri" charset="0"/>
                </a:rPr>
                <a:t> </a:t>
              </a:r>
              <a:r>
                <a:rPr sz="1100" dirty="0">
                  <a:solidFill>
                    <a:srgbClr val="FFFFFF"/>
                  </a:solidFill>
                  <a:ea typeface="Calibri" charset="0"/>
                  <a:cs typeface="Calibri" charset="0"/>
                </a:rPr>
                <a:t>implante un DAI</a:t>
              </a:r>
              <a:endParaRPr sz="1100" dirty="0">
                <a:ea typeface="Calibri" charset="0"/>
                <a:cs typeface="Calibri" charset="0"/>
              </a:endParaRPr>
            </a:p>
          </p:txBody>
        </p:sp>
        <p:sp>
          <p:nvSpPr>
            <p:cNvPr id="48" name="Rectángulo redondeado 260"/>
            <p:cNvSpPr>
              <a:spLocks noChangeArrowheads="1"/>
            </p:cNvSpPr>
            <p:nvPr/>
          </p:nvSpPr>
          <p:spPr bwMode="auto">
            <a:xfrm>
              <a:off x="2027238" y="1304925"/>
              <a:ext cx="2079625" cy="258763"/>
            </a:xfrm>
            <a:prstGeom prst="roundRect">
              <a:avLst>
                <a:gd name="adj" fmla="val 16667"/>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914400" eaLnBrk="1" hangingPunct="1"/>
              <a:endParaRPr lang="es-ES_tradnl" sz="1000">
                <a:solidFill>
                  <a:srgbClr val="FFFFFF"/>
                </a:solidFill>
              </a:endParaRPr>
            </a:p>
          </p:txBody>
        </p:sp>
        <p:sp>
          <p:nvSpPr>
            <p:cNvPr id="49" name="object 102"/>
            <p:cNvSpPr txBox="1">
              <a:spLocks noChangeArrowheads="1"/>
            </p:cNvSpPr>
            <p:nvPr/>
          </p:nvSpPr>
          <p:spPr bwMode="auto">
            <a:xfrm>
              <a:off x="2101314" y="1341966"/>
              <a:ext cx="204628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s-ES" sz="1100" dirty="0">
                  <a:solidFill>
                    <a:srgbClr val="595959"/>
                  </a:solidFill>
                  <a:cs typeface="Calibri" charset="0"/>
                </a:rPr>
                <a:t>Paciente con IC-</a:t>
              </a:r>
              <a:r>
                <a:rPr lang="es-ES" sz="1100" dirty="0" err="1">
                  <a:solidFill>
                    <a:srgbClr val="595959"/>
                  </a:solidFill>
                  <a:cs typeface="Calibri" charset="0"/>
                </a:rPr>
                <a:t>FEr</a:t>
              </a:r>
              <a:r>
                <a:rPr lang="es-ES" sz="1100" baseline="30000" dirty="0" err="1">
                  <a:solidFill>
                    <a:srgbClr val="595959"/>
                  </a:solidFill>
                  <a:cs typeface="Calibri" charset="0"/>
                </a:rPr>
                <a:t>a</a:t>
              </a:r>
              <a:r>
                <a:rPr lang="es-ES" sz="1100" dirty="0">
                  <a:solidFill>
                    <a:srgbClr val="595959"/>
                  </a:solidFill>
                  <a:cs typeface="Calibri" charset="0"/>
                </a:rPr>
                <a:t> </a:t>
              </a:r>
              <a:r>
                <a:rPr lang="es-ES" sz="1100" dirty="0" err="1">
                  <a:solidFill>
                    <a:srgbClr val="595959"/>
                  </a:solidFill>
                  <a:cs typeface="Calibri" charset="0"/>
                </a:rPr>
                <a:t>sintomática</a:t>
              </a:r>
              <a:r>
                <a:rPr lang="es-ES" sz="1100" baseline="30000" dirty="0" err="1">
                  <a:solidFill>
                    <a:srgbClr val="595959"/>
                  </a:solidFill>
                  <a:cs typeface="Calibri" charset="0"/>
                </a:rPr>
                <a:t>b</a:t>
              </a:r>
              <a:endParaRPr lang="es-ES" sz="1100" baseline="30000" dirty="0">
                <a:solidFill>
                  <a:srgbClr val="595959"/>
                </a:solidFill>
                <a:cs typeface="Calibri" charset="0"/>
              </a:endParaRPr>
            </a:p>
          </p:txBody>
        </p:sp>
        <p:sp>
          <p:nvSpPr>
            <p:cNvPr id="50" name="Rectángulo redondeado 262"/>
            <p:cNvSpPr>
              <a:spLocks noChangeArrowheads="1"/>
            </p:cNvSpPr>
            <p:nvPr/>
          </p:nvSpPr>
          <p:spPr bwMode="auto">
            <a:xfrm>
              <a:off x="1227138" y="5295900"/>
              <a:ext cx="4183062" cy="258763"/>
            </a:xfrm>
            <a:prstGeom prst="roundRect">
              <a:avLst>
                <a:gd name="adj" fmla="val 16667"/>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914400" eaLnBrk="1" hangingPunct="1"/>
              <a:endParaRPr lang="es-ES_tradnl" sz="1000">
                <a:solidFill>
                  <a:srgbClr val="FFFFFF"/>
                </a:solidFill>
              </a:endParaRPr>
            </a:p>
          </p:txBody>
        </p:sp>
        <p:sp>
          <p:nvSpPr>
            <p:cNvPr id="51" name="object 112"/>
            <p:cNvSpPr txBox="1">
              <a:spLocks noChangeArrowheads="1"/>
            </p:cNvSpPr>
            <p:nvPr/>
          </p:nvSpPr>
          <p:spPr bwMode="auto">
            <a:xfrm>
              <a:off x="2379663" y="5339821"/>
              <a:ext cx="177800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s-ES" sz="1100" dirty="0">
                  <a:solidFill>
                    <a:srgbClr val="595959"/>
                  </a:solidFill>
                  <a:cs typeface="Calibri" charset="0"/>
                </a:rPr>
                <a:t>Síntomas resistentes</a:t>
              </a:r>
            </a:p>
          </p:txBody>
        </p:sp>
        <p:cxnSp>
          <p:nvCxnSpPr>
            <p:cNvPr id="52" name="Conector recto 263"/>
            <p:cNvCxnSpPr>
              <a:cxnSpLocks noChangeShapeType="1"/>
            </p:cNvCxnSpPr>
            <p:nvPr/>
          </p:nvCxnSpPr>
          <p:spPr bwMode="auto">
            <a:xfrm>
              <a:off x="3219450" y="2071688"/>
              <a:ext cx="0" cy="138112"/>
            </a:xfrm>
            <a:prstGeom prst="line">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cxnSp>
          <p:nvCxnSpPr>
            <p:cNvPr id="53" name="Conector recto 264"/>
            <p:cNvCxnSpPr>
              <a:cxnSpLocks noChangeShapeType="1"/>
            </p:cNvCxnSpPr>
            <p:nvPr/>
          </p:nvCxnSpPr>
          <p:spPr bwMode="auto">
            <a:xfrm>
              <a:off x="3230563" y="2466975"/>
              <a:ext cx="0" cy="191502"/>
            </a:xfrm>
            <a:prstGeom prst="line">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cxnSp>
          <p:nvCxnSpPr>
            <p:cNvPr id="54" name="Conector recto 265"/>
            <p:cNvCxnSpPr>
              <a:cxnSpLocks noChangeShapeType="1"/>
            </p:cNvCxnSpPr>
            <p:nvPr/>
          </p:nvCxnSpPr>
          <p:spPr bwMode="auto">
            <a:xfrm>
              <a:off x="3187703" y="3021013"/>
              <a:ext cx="4763" cy="195262"/>
            </a:xfrm>
            <a:prstGeom prst="line">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cxnSp>
          <p:nvCxnSpPr>
            <p:cNvPr id="55" name="Conector recto 273"/>
            <p:cNvCxnSpPr>
              <a:cxnSpLocks noChangeShapeType="1"/>
            </p:cNvCxnSpPr>
            <p:nvPr/>
          </p:nvCxnSpPr>
          <p:spPr bwMode="auto">
            <a:xfrm>
              <a:off x="1776413" y="3648075"/>
              <a:ext cx="0" cy="136525"/>
            </a:xfrm>
            <a:prstGeom prst="line">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cxnSp>
          <p:nvCxnSpPr>
            <p:cNvPr id="56" name="Conector recto 277"/>
            <p:cNvCxnSpPr>
              <a:cxnSpLocks noChangeShapeType="1"/>
            </p:cNvCxnSpPr>
            <p:nvPr/>
          </p:nvCxnSpPr>
          <p:spPr bwMode="auto">
            <a:xfrm>
              <a:off x="4637088" y="3648075"/>
              <a:ext cx="0" cy="136525"/>
            </a:xfrm>
            <a:prstGeom prst="line">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cxnSp>
          <p:nvCxnSpPr>
            <p:cNvPr id="57" name="Conector recto 29705"/>
            <p:cNvCxnSpPr>
              <a:cxnSpLocks noChangeShapeType="1"/>
            </p:cNvCxnSpPr>
            <p:nvPr/>
          </p:nvCxnSpPr>
          <p:spPr bwMode="auto">
            <a:xfrm>
              <a:off x="1768475" y="3643313"/>
              <a:ext cx="2881313" cy="0"/>
            </a:xfrm>
            <a:prstGeom prst="line">
              <a:avLst/>
            </a:prstGeom>
            <a:noFill/>
            <a:ln w="25400">
              <a:solidFill>
                <a:srgbClr val="A6A6A6"/>
              </a:solidFill>
              <a:round/>
              <a:headEnd/>
              <a:tailEnd/>
            </a:ln>
            <a:extLst>
              <a:ext uri="{909E8E84-426E-40dd-AFC4-6F175D3DCCD1}">
                <a14:hiddenFill xmlns:a14="http://schemas.microsoft.com/office/drawing/2010/main" xmlns="">
                  <a:noFill/>
                </a14:hiddenFill>
              </a:ext>
            </a:extLst>
          </p:spPr>
        </p:cxnSp>
        <p:cxnSp>
          <p:nvCxnSpPr>
            <p:cNvPr id="58" name="Conector recto 265"/>
            <p:cNvCxnSpPr>
              <a:cxnSpLocks noChangeShapeType="1"/>
            </p:cNvCxnSpPr>
            <p:nvPr/>
          </p:nvCxnSpPr>
          <p:spPr bwMode="auto">
            <a:xfrm>
              <a:off x="1757363" y="4291013"/>
              <a:ext cx="0" cy="138112"/>
            </a:xfrm>
            <a:prstGeom prst="line">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cxnSp>
          <p:nvCxnSpPr>
            <p:cNvPr id="59" name="Conector recto 265"/>
            <p:cNvCxnSpPr>
              <a:cxnSpLocks noChangeShapeType="1"/>
            </p:cNvCxnSpPr>
            <p:nvPr/>
          </p:nvCxnSpPr>
          <p:spPr bwMode="auto">
            <a:xfrm>
              <a:off x="3078163" y="4291013"/>
              <a:ext cx="0" cy="138112"/>
            </a:xfrm>
            <a:prstGeom prst="line">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cxnSp>
          <p:nvCxnSpPr>
            <p:cNvPr id="60" name="Conector recto 265"/>
            <p:cNvCxnSpPr>
              <a:cxnSpLocks noChangeShapeType="1"/>
            </p:cNvCxnSpPr>
            <p:nvPr/>
          </p:nvCxnSpPr>
          <p:spPr bwMode="auto">
            <a:xfrm>
              <a:off x="4648200" y="4291013"/>
              <a:ext cx="0" cy="138112"/>
            </a:xfrm>
            <a:prstGeom prst="line">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cxnSp>
          <p:nvCxnSpPr>
            <p:cNvPr id="61" name="Conector recto 265"/>
            <p:cNvCxnSpPr>
              <a:cxnSpLocks noChangeShapeType="1"/>
            </p:cNvCxnSpPr>
            <p:nvPr/>
          </p:nvCxnSpPr>
          <p:spPr bwMode="auto">
            <a:xfrm>
              <a:off x="3078163" y="5143500"/>
              <a:ext cx="0" cy="138113"/>
            </a:xfrm>
            <a:prstGeom prst="line">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cxnSp>
          <p:nvCxnSpPr>
            <p:cNvPr id="62" name="Conector recto 265"/>
            <p:cNvCxnSpPr>
              <a:cxnSpLocks noChangeShapeType="1"/>
            </p:cNvCxnSpPr>
            <p:nvPr/>
          </p:nvCxnSpPr>
          <p:spPr bwMode="auto">
            <a:xfrm>
              <a:off x="2011363" y="5561013"/>
              <a:ext cx="0" cy="138112"/>
            </a:xfrm>
            <a:prstGeom prst="line">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cxnSp>
          <p:nvCxnSpPr>
            <p:cNvPr id="63" name="Conector recto 265"/>
            <p:cNvCxnSpPr>
              <a:cxnSpLocks noChangeShapeType="1"/>
            </p:cNvCxnSpPr>
            <p:nvPr/>
          </p:nvCxnSpPr>
          <p:spPr bwMode="auto">
            <a:xfrm>
              <a:off x="4511675" y="5561013"/>
              <a:ext cx="0" cy="138112"/>
            </a:xfrm>
            <a:prstGeom prst="line">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sp>
          <p:nvSpPr>
            <p:cNvPr id="64" name="Rectángulo redondeado 70"/>
            <p:cNvSpPr>
              <a:spLocks noChangeArrowheads="1"/>
            </p:cNvSpPr>
            <p:nvPr/>
          </p:nvSpPr>
          <p:spPr bwMode="auto">
            <a:xfrm>
              <a:off x="1227138" y="5730875"/>
              <a:ext cx="2286513" cy="547688"/>
            </a:xfrm>
            <a:prstGeom prst="roundRect">
              <a:avLst>
                <a:gd name="adj" fmla="val 16667"/>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914400" eaLnBrk="1" hangingPunct="1"/>
              <a:endParaRPr lang="es-ES_tradnl" sz="1000">
                <a:solidFill>
                  <a:srgbClr val="FFFFFF"/>
                </a:solidFill>
              </a:endParaRPr>
            </a:p>
          </p:txBody>
        </p:sp>
        <p:sp>
          <p:nvSpPr>
            <p:cNvPr id="65" name="object 113"/>
            <p:cNvSpPr txBox="1">
              <a:spLocks noChangeArrowheads="1"/>
            </p:cNvSpPr>
            <p:nvPr/>
          </p:nvSpPr>
          <p:spPr bwMode="auto">
            <a:xfrm>
              <a:off x="1225550" y="5759439"/>
              <a:ext cx="2288101"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indent="-1588">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s-ES" sz="1100" dirty="0">
                  <a:solidFill>
                    <a:srgbClr val="595959"/>
                  </a:solidFill>
                </a:rPr>
                <a:t>Considere la administración  de </a:t>
              </a:r>
              <a:r>
                <a:rPr lang="es-ES" sz="1100" dirty="0" err="1">
                  <a:solidFill>
                    <a:srgbClr val="595959"/>
                  </a:solidFill>
                </a:rPr>
                <a:t>digoxina</a:t>
              </a:r>
              <a:r>
                <a:rPr lang="es-ES" sz="1100" dirty="0">
                  <a:solidFill>
                    <a:srgbClr val="595959"/>
                  </a:solidFill>
                </a:rPr>
                <a:t>, H-ISDN o DAVI, </a:t>
              </a:r>
              <a:endParaRPr lang="es-ES" sz="1100" dirty="0" smtClean="0">
                <a:solidFill>
                  <a:srgbClr val="595959"/>
                </a:solidFill>
              </a:endParaRPr>
            </a:p>
            <a:p>
              <a:pPr algn="ctr"/>
              <a:r>
                <a:rPr lang="es-ES" sz="1100" dirty="0" smtClean="0">
                  <a:solidFill>
                    <a:srgbClr val="595959"/>
                  </a:solidFill>
                </a:rPr>
                <a:t> </a:t>
              </a:r>
              <a:r>
                <a:rPr lang="es-ES" sz="1100" dirty="0">
                  <a:solidFill>
                    <a:srgbClr val="595959"/>
                  </a:solidFill>
                </a:rPr>
                <a:t>o trasplante cardiaco</a:t>
              </a:r>
            </a:p>
          </p:txBody>
        </p:sp>
        <p:sp>
          <p:nvSpPr>
            <p:cNvPr id="66" name="Rectángulo redondeado 71"/>
            <p:cNvSpPr>
              <a:spLocks noChangeArrowheads="1"/>
            </p:cNvSpPr>
            <p:nvPr/>
          </p:nvSpPr>
          <p:spPr bwMode="auto">
            <a:xfrm>
              <a:off x="3595655" y="5730875"/>
              <a:ext cx="2305597" cy="547688"/>
            </a:xfrm>
            <a:prstGeom prst="roundRect">
              <a:avLst>
                <a:gd name="adj" fmla="val 16667"/>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914400" eaLnBrk="1" hangingPunct="1"/>
              <a:endParaRPr lang="es-ES_tradnl" sz="1000">
                <a:solidFill>
                  <a:srgbClr val="FFFFFF"/>
                </a:solidFill>
              </a:endParaRPr>
            </a:p>
          </p:txBody>
        </p:sp>
        <p:sp>
          <p:nvSpPr>
            <p:cNvPr id="67" name="object 114"/>
            <p:cNvSpPr txBox="1">
              <a:spLocks noChangeArrowheads="1"/>
            </p:cNvSpPr>
            <p:nvPr/>
          </p:nvSpPr>
          <p:spPr bwMode="auto">
            <a:xfrm>
              <a:off x="3710514" y="5766854"/>
              <a:ext cx="2106067"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s-ES" sz="1100" dirty="0">
                  <a:solidFill>
                    <a:srgbClr val="595959"/>
                  </a:solidFill>
                </a:rPr>
                <a:t>No son necesarias medidas adicionales </a:t>
              </a:r>
              <a:r>
                <a:rPr lang="es-ES" sz="1100" dirty="0" smtClean="0">
                  <a:solidFill>
                    <a:srgbClr val="595959"/>
                  </a:solidFill>
                </a:rPr>
                <a:t>Considere </a:t>
              </a:r>
              <a:r>
                <a:rPr lang="es-ES" sz="1100" dirty="0">
                  <a:solidFill>
                    <a:srgbClr val="595959"/>
                  </a:solidFill>
                </a:rPr>
                <a:t>reducir la dosis de diuréticos</a:t>
              </a:r>
            </a:p>
          </p:txBody>
        </p:sp>
        <p:cxnSp>
          <p:nvCxnSpPr>
            <p:cNvPr id="68" name="Conector recto de flecha 6"/>
            <p:cNvCxnSpPr>
              <a:cxnSpLocks noChangeShapeType="1"/>
            </p:cNvCxnSpPr>
            <p:nvPr/>
          </p:nvCxnSpPr>
          <p:spPr bwMode="auto">
            <a:xfrm>
              <a:off x="3827463" y="2395538"/>
              <a:ext cx="1698625" cy="0"/>
            </a:xfrm>
            <a:prstGeom prst="straightConnector1">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cxnSp>
          <p:nvCxnSpPr>
            <p:cNvPr id="69" name="Conector recto de flecha 80"/>
            <p:cNvCxnSpPr>
              <a:cxnSpLocks noChangeShapeType="1"/>
            </p:cNvCxnSpPr>
            <p:nvPr/>
          </p:nvCxnSpPr>
          <p:spPr bwMode="auto">
            <a:xfrm>
              <a:off x="5576888" y="2371725"/>
              <a:ext cx="0" cy="3319463"/>
            </a:xfrm>
            <a:prstGeom prst="straightConnector1">
              <a:avLst/>
            </a:prstGeom>
            <a:noFill/>
            <a:ln w="25400">
              <a:solidFill>
                <a:srgbClr val="A6A6A6"/>
              </a:solidFill>
              <a:round/>
              <a:headEnd/>
              <a:tailEnd type="triangle" w="med" len="med"/>
            </a:ln>
            <a:extLst>
              <a:ext uri="{909E8E84-426E-40dd-AFC4-6F175D3DCCD1}">
                <a14:hiddenFill xmlns:a14="http://schemas.microsoft.com/office/drawing/2010/main" xmlns="">
                  <a:noFill/>
                </a14:hiddenFill>
              </a:ext>
            </a:extLst>
          </p:spPr>
        </p:cxnSp>
      </p:grpSp>
      <p:sp>
        <p:nvSpPr>
          <p:cNvPr id="70" name="Rectángulo 69"/>
          <p:cNvSpPr/>
          <p:nvPr/>
        </p:nvSpPr>
        <p:spPr>
          <a:xfrm>
            <a:off x="6960096" y="548680"/>
            <a:ext cx="3888432" cy="5416097"/>
          </a:xfrm>
          <a:prstGeom prst="rect">
            <a:avLst/>
          </a:prstGeom>
        </p:spPr>
        <p:txBody>
          <a:bodyPr wrap="square">
            <a:spAutoFit/>
          </a:bodyPr>
          <a:lstStyle/>
          <a:p>
            <a:endParaRPr lang="es-ES" dirty="0"/>
          </a:p>
          <a:p>
            <a:pPr>
              <a:spcBef>
                <a:spcPts val="75"/>
              </a:spcBef>
            </a:pPr>
            <a:r>
              <a:rPr lang="es-ES" sz="1400" baseline="32000" dirty="0" err="1"/>
              <a:t>a</a:t>
            </a:r>
            <a:r>
              <a:rPr lang="es-ES" sz="1400" dirty="0" err="1"/>
              <a:t>IC-FEr</a:t>
            </a:r>
            <a:r>
              <a:rPr lang="es-ES" sz="1400" dirty="0"/>
              <a:t>: FEVI &lt; 40%.</a:t>
            </a:r>
          </a:p>
          <a:p>
            <a:pPr>
              <a:spcBef>
                <a:spcPts val="125"/>
              </a:spcBef>
            </a:pPr>
            <a:r>
              <a:rPr lang="es-ES" sz="1400" baseline="32000" dirty="0" err="1"/>
              <a:t>b</a:t>
            </a:r>
            <a:r>
              <a:rPr lang="es-ES" sz="1400" dirty="0" err="1"/>
              <a:t>Sintomático</a:t>
            </a:r>
            <a:r>
              <a:rPr lang="es-ES" sz="1400" dirty="0"/>
              <a:t>: NYHA II-IV.</a:t>
            </a:r>
          </a:p>
          <a:p>
            <a:pPr>
              <a:spcBef>
                <a:spcPts val="138"/>
              </a:spcBef>
            </a:pPr>
            <a:r>
              <a:rPr lang="es-ES" sz="1400" baseline="32000" dirty="0" err="1"/>
              <a:t>c</a:t>
            </a:r>
            <a:r>
              <a:rPr lang="es-ES" sz="1400" dirty="0" err="1"/>
              <a:t>En</a:t>
            </a:r>
            <a:r>
              <a:rPr lang="es-ES" sz="1400" dirty="0"/>
              <a:t> caso de intolerancia o contraindicación a IECA, utilice un ARA-II.</a:t>
            </a:r>
          </a:p>
          <a:p>
            <a:pPr>
              <a:spcBef>
                <a:spcPts val="88"/>
              </a:spcBef>
            </a:pPr>
            <a:r>
              <a:rPr lang="es-ES" sz="1400" baseline="32000" dirty="0" err="1"/>
              <a:t>d</a:t>
            </a:r>
            <a:r>
              <a:rPr lang="es-ES" sz="1400" dirty="0" err="1"/>
              <a:t>En</a:t>
            </a:r>
            <a:r>
              <a:rPr lang="es-ES" sz="1400" dirty="0"/>
              <a:t> caso de intolerancia o contraindicación a ARM, utilice un ARA-II.</a:t>
            </a:r>
          </a:p>
          <a:p>
            <a:pPr>
              <a:spcBef>
                <a:spcPts val="75"/>
              </a:spcBef>
            </a:pPr>
            <a:r>
              <a:rPr lang="es-ES" sz="1400" baseline="32000" dirty="0" err="1"/>
              <a:t>e</a:t>
            </a:r>
            <a:r>
              <a:rPr lang="es-ES" sz="1400" dirty="0" err="1"/>
              <a:t>Con</a:t>
            </a:r>
            <a:r>
              <a:rPr lang="es-ES" sz="1400" dirty="0"/>
              <a:t> ingreso hospitalario por IC en los últimos 6 meses o con péptidos </a:t>
            </a:r>
            <a:r>
              <a:rPr lang="es-ES" sz="1400" dirty="0" err="1"/>
              <a:t>natriuréticos</a:t>
            </a:r>
            <a:r>
              <a:rPr lang="es-ES" sz="1400" dirty="0"/>
              <a:t> elevados (BNP &gt; 250 </a:t>
            </a:r>
            <a:r>
              <a:rPr lang="es-ES" sz="1400" dirty="0" err="1"/>
              <a:t>pg</a:t>
            </a:r>
            <a:r>
              <a:rPr lang="es-ES" sz="1400" dirty="0"/>
              <a:t>/ml o NT-</a:t>
            </a:r>
            <a:r>
              <a:rPr lang="es-ES" sz="1400" dirty="0" err="1"/>
              <a:t>proBNP</a:t>
            </a:r>
            <a:r>
              <a:rPr lang="es-ES" sz="1400" dirty="0"/>
              <a:t> &gt; 500 </a:t>
            </a:r>
            <a:r>
              <a:rPr lang="es-ES" sz="1400" dirty="0" err="1"/>
              <a:t>pg</a:t>
            </a:r>
            <a:r>
              <a:rPr lang="es-ES" sz="1400" dirty="0"/>
              <a:t>/ml en varones y 750 </a:t>
            </a:r>
            <a:r>
              <a:rPr lang="es-ES" sz="1400" dirty="0" err="1"/>
              <a:t>pg</a:t>
            </a:r>
            <a:r>
              <a:rPr lang="es-ES" sz="1400" dirty="0"/>
              <a:t>/ml en mujeres).</a:t>
            </a:r>
          </a:p>
          <a:p>
            <a:pPr>
              <a:spcBef>
                <a:spcPts val="75"/>
              </a:spcBef>
            </a:pPr>
            <a:r>
              <a:rPr lang="es-ES" sz="1400" baseline="32000" dirty="0" err="1"/>
              <a:t>f</a:t>
            </a:r>
            <a:r>
              <a:rPr lang="es-ES" sz="1400" dirty="0" err="1"/>
              <a:t>Con</a:t>
            </a:r>
            <a:r>
              <a:rPr lang="es-ES" sz="1400" dirty="0"/>
              <a:t> péptidos </a:t>
            </a:r>
            <a:r>
              <a:rPr lang="es-ES" sz="1400" dirty="0" err="1"/>
              <a:t>natriuréticos</a:t>
            </a:r>
            <a:r>
              <a:rPr lang="es-ES" sz="1400" dirty="0"/>
              <a:t> plasmáticos elevados (BNP ≥ 150 </a:t>
            </a:r>
            <a:r>
              <a:rPr lang="es-ES" sz="1400" dirty="0" err="1"/>
              <a:t>pg</a:t>
            </a:r>
            <a:r>
              <a:rPr lang="es-ES" sz="1400" dirty="0"/>
              <a:t>/ml o NT-</a:t>
            </a:r>
            <a:r>
              <a:rPr lang="es-ES" sz="1400" dirty="0" err="1"/>
              <a:t>proBNP</a:t>
            </a:r>
            <a:r>
              <a:rPr lang="es-ES" sz="1400" dirty="0"/>
              <a:t> plasmático ≥ 600 </a:t>
            </a:r>
            <a:r>
              <a:rPr lang="es-ES" sz="1400" dirty="0" err="1"/>
              <a:t>pg</a:t>
            </a:r>
            <a:r>
              <a:rPr lang="es-ES" sz="1400" dirty="0"/>
              <a:t>/ml) u hospitalización por IC  en los últimos 12 meses con BNP plasmático ≥ 100 </a:t>
            </a:r>
            <a:r>
              <a:rPr lang="es-ES" sz="1400" dirty="0" err="1"/>
              <a:t>pg</a:t>
            </a:r>
            <a:r>
              <a:rPr lang="es-ES" sz="1400" dirty="0"/>
              <a:t>/ml o NT-</a:t>
            </a:r>
            <a:r>
              <a:rPr lang="es-ES" sz="1400" dirty="0" err="1"/>
              <a:t>proBNP</a:t>
            </a:r>
            <a:r>
              <a:rPr lang="es-ES" sz="1400" dirty="0"/>
              <a:t> plasmático ≥ 400 </a:t>
            </a:r>
            <a:r>
              <a:rPr lang="es-ES" sz="1400" dirty="0" err="1"/>
              <a:t>pg</a:t>
            </a:r>
            <a:r>
              <a:rPr lang="es-ES" sz="1400" dirty="0"/>
              <a:t>/ml.  </a:t>
            </a:r>
            <a:br>
              <a:rPr lang="es-ES" sz="1400" dirty="0"/>
            </a:br>
            <a:r>
              <a:rPr lang="es-ES" sz="1400" baseline="32000" dirty="0" err="1"/>
              <a:t>g</a:t>
            </a:r>
            <a:r>
              <a:rPr lang="es-ES" sz="1400" dirty="0" err="1"/>
              <a:t>En</a:t>
            </a:r>
            <a:r>
              <a:rPr lang="es-ES" sz="1400" dirty="0"/>
              <a:t> dosis equivalentes a </a:t>
            </a:r>
            <a:r>
              <a:rPr lang="es-ES" sz="1400" dirty="0" err="1"/>
              <a:t>enalapril</a:t>
            </a:r>
            <a:r>
              <a:rPr lang="es-ES" sz="1400" dirty="0"/>
              <a:t> 10 mg/12 h.  </a:t>
            </a:r>
            <a:br>
              <a:rPr lang="es-ES" sz="1400" dirty="0"/>
            </a:br>
            <a:r>
              <a:rPr lang="es-ES" sz="1400" baseline="32000" dirty="0" err="1"/>
              <a:t>h</a:t>
            </a:r>
            <a:r>
              <a:rPr lang="es-ES" sz="1400" dirty="0" err="1"/>
              <a:t>Con</a:t>
            </a:r>
            <a:r>
              <a:rPr lang="es-ES" sz="1400" dirty="0"/>
              <a:t> un ingreso por IC en el año anterior.</a:t>
            </a:r>
          </a:p>
          <a:p>
            <a:pPr>
              <a:spcBef>
                <a:spcPts val="88"/>
              </a:spcBef>
            </a:pPr>
            <a:r>
              <a:rPr lang="es-ES" sz="1400" baseline="32000" dirty="0" err="1"/>
              <a:t>i</a:t>
            </a:r>
            <a:r>
              <a:rPr lang="es-ES" sz="1400" dirty="0" err="1"/>
              <a:t>La</a:t>
            </a:r>
            <a:r>
              <a:rPr lang="es-ES" sz="1400" dirty="0"/>
              <a:t> TRC está recomendada si QRS ≥ 130 ms y BRI (en ritmo </a:t>
            </a:r>
            <a:r>
              <a:rPr lang="es-ES" sz="1400" dirty="0" err="1"/>
              <a:t>sinusal</a:t>
            </a:r>
            <a:r>
              <a:rPr lang="es-ES" sz="1400" dirty="0"/>
              <a:t>).</a:t>
            </a:r>
          </a:p>
          <a:p>
            <a:pPr>
              <a:spcBef>
                <a:spcPts val="50"/>
              </a:spcBef>
            </a:pPr>
            <a:r>
              <a:rPr lang="es-ES" sz="1400" baseline="32000" dirty="0" err="1"/>
              <a:t>j</a:t>
            </a:r>
            <a:r>
              <a:rPr lang="es-ES" sz="1400" dirty="0" err="1"/>
              <a:t>Se</a:t>
            </a:r>
            <a:r>
              <a:rPr lang="es-ES" sz="1400" dirty="0"/>
              <a:t> debe considerar la TRC si QRS ≥ 130 ms sin BRI (en ritmo </a:t>
            </a:r>
            <a:r>
              <a:rPr lang="es-ES" sz="1400" dirty="0" err="1"/>
              <a:t>sinusal</a:t>
            </a:r>
            <a:r>
              <a:rPr lang="es-ES" sz="1400" dirty="0"/>
              <a:t>) o en pacientes con FA siempre que se disponga de captura </a:t>
            </a:r>
            <a:r>
              <a:rPr lang="es-ES" sz="1400" dirty="0" err="1"/>
              <a:t>biventricular</a:t>
            </a:r>
            <a:r>
              <a:rPr lang="es-ES" sz="1400" dirty="0"/>
              <a:t> (decisión individualizada). </a:t>
            </a:r>
          </a:p>
        </p:txBody>
      </p:sp>
    </p:spTree>
    <p:extLst>
      <p:ext uri="{BB962C8B-B14F-4D97-AF65-F5344CB8AC3E}">
        <p14:creationId xmlns:p14="http://schemas.microsoft.com/office/powerpoint/2010/main" val="2986558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AutoShape 2"/>
          <p:cNvSpPr>
            <a:spLocks noChangeArrowheads="1"/>
          </p:cNvSpPr>
          <p:nvPr/>
        </p:nvSpPr>
        <p:spPr bwMode="auto">
          <a:xfrm>
            <a:off x="8002954" y="722893"/>
            <a:ext cx="1981478" cy="5082371"/>
          </a:xfrm>
          <a:prstGeom prst="downArrow">
            <a:avLst>
              <a:gd name="adj1" fmla="val 50000"/>
              <a:gd name="adj2" fmla="val 147577"/>
            </a:avLst>
          </a:prstGeom>
          <a:solidFill>
            <a:schemeClr val="accent1"/>
          </a:solidFill>
          <a:ln w="9525">
            <a:solidFill>
              <a:srgbClr val="D97A33"/>
            </a:solidFill>
            <a:miter lim="800000"/>
            <a:headEnd/>
            <a:tailEnd/>
          </a:ln>
          <a:effectLst/>
          <a:extLst/>
        </p:spPr>
        <p:txBody>
          <a:bodyPr wrap="none" anchor="ctr"/>
          <a:lstStyle/>
          <a:p>
            <a:pPr algn="l" eaLnBrk="0" hangingPunct="0">
              <a:defRPr/>
            </a:pPr>
            <a:endParaRPr lang="es-ES" sz="2000" b="1">
              <a:solidFill>
                <a:schemeClr val="tx2">
                  <a:lumMod val="75000"/>
                </a:schemeClr>
              </a:solidFill>
              <a:latin typeface="+mj-lt"/>
              <a:ea typeface="Verdana" charset="0"/>
              <a:cs typeface="Verdana" charset="0"/>
            </a:endParaRPr>
          </a:p>
        </p:txBody>
      </p:sp>
      <p:sp>
        <p:nvSpPr>
          <p:cNvPr id="939011" name="Rectangle 3"/>
          <p:cNvSpPr>
            <a:spLocks noChangeArrowheads="1"/>
          </p:cNvSpPr>
          <p:nvPr/>
        </p:nvSpPr>
        <p:spPr bwMode="auto">
          <a:xfrm>
            <a:off x="6781806" y="879475"/>
            <a:ext cx="4786802" cy="326107"/>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s-ES" sz="2000" dirty="0">
                <a:solidFill>
                  <a:schemeClr val="tx2">
                    <a:lumMod val="75000"/>
                  </a:schemeClr>
                </a:solidFill>
                <a:latin typeface="+mj-lt"/>
                <a:ea typeface="Verdana" charset="0"/>
                <a:cs typeface="Verdana" charset="0"/>
              </a:rPr>
              <a:t>IECAS </a:t>
            </a:r>
            <a:r>
              <a:rPr lang="es-ES" sz="2000" dirty="0" smtClean="0">
                <a:solidFill>
                  <a:schemeClr val="tx2">
                    <a:lumMod val="75000"/>
                  </a:schemeClr>
                </a:solidFill>
                <a:latin typeface="+mj-lt"/>
                <a:ea typeface="Verdana" charset="0"/>
                <a:cs typeface="Verdana" charset="0"/>
              </a:rPr>
              <a:t>(</a:t>
            </a:r>
            <a:r>
              <a:rPr lang="es-ES" sz="2000" dirty="0">
                <a:solidFill>
                  <a:schemeClr val="tx2">
                    <a:lumMod val="75000"/>
                  </a:schemeClr>
                </a:solidFill>
                <a:latin typeface="+mj-lt"/>
                <a:ea typeface="Verdana" charset="0"/>
                <a:cs typeface="Verdana" charset="0"/>
              </a:rPr>
              <a:t>ARA-II si intolerancia)</a:t>
            </a:r>
          </a:p>
        </p:txBody>
      </p:sp>
      <p:sp>
        <p:nvSpPr>
          <p:cNvPr id="939012" name="Rectangle 4"/>
          <p:cNvSpPr>
            <a:spLocks noChangeArrowheads="1"/>
          </p:cNvSpPr>
          <p:nvPr/>
        </p:nvSpPr>
        <p:spPr bwMode="auto">
          <a:xfrm>
            <a:off x="6784367" y="1439472"/>
            <a:ext cx="4784241" cy="706437"/>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s-ES" sz="2000" dirty="0">
                <a:solidFill>
                  <a:schemeClr val="tx2">
                    <a:lumMod val="75000"/>
                  </a:schemeClr>
                </a:solidFill>
                <a:latin typeface="+mj-lt"/>
                <a:ea typeface="Verdana" charset="0"/>
                <a:cs typeface="Verdana" charset="0"/>
              </a:rPr>
              <a:t>BETABLOQUEANTES</a:t>
            </a:r>
          </a:p>
          <a:p>
            <a:pPr algn="ctr">
              <a:defRPr/>
            </a:pPr>
            <a:r>
              <a:rPr lang="es-ES" sz="2000" dirty="0" err="1">
                <a:solidFill>
                  <a:schemeClr val="tx2">
                    <a:lumMod val="75000"/>
                  </a:schemeClr>
                </a:solidFill>
                <a:latin typeface="+mj-lt"/>
                <a:ea typeface="Verdana" charset="0"/>
                <a:cs typeface="Verdana" charset="0"/>
              </a:rPr>
              <a:t>C</a:t>
            </a:r>
            <a:r>
              <a:rPr lang="es-ES" sz="2000" dirty="0" err="1" smtClean="0">
                <a:solidFill>
                  <a:schemeClr val="tx2">
                    <a:lumMod val="75000"/>
                  </a:schemeClr>
                </a:solidFill>
                <a:latin typeface="+mj-lt"/>
                <a:ea typeface="Verdana" charset="0"/>
                <a:cs typeface="Verdana" charset="0"/>
              </a:rPr>
              <a:t>arvedilol</a:t>
            </a:r>
            <a:r>
              <a:rPr lang="es-ES" sz="2000" dirty="0">
                <a:solidFill>
                  <a:schemeClr val="tx2">
                    <a:lumMod val="75000"/>
                  </a:schemeClr>
                </a:solidFill>
                <a:latin typeface="+mj-lt"/>
                <a:ea typeface="Verdana" charset="0"/>
                <a:cs typeface="Verdana" charset="0"/>
              </a:rPr>
              <a:t>, </a:t>
            </a:r>
            <a:r>
              <a:rPr lang="es-ES" sz="2000" dirty="0" err="1">
                <a:solidFill>
                  <a:schemeClr val="tx2">
                    <a:lumMod val="75000"/>
                  </a:schemeClr>
                </a:solidFill>
                <a:latin typeface="+mj-lt"/>
                <a:ea typeface="Verdana" charset="0"/>
                <a:cs typeface="Verdana" charset="0"/>
              </a:rPr>
              <a:t>bisoprolol</a:t>
            </a:r>
            <a:r>
              <a:rPr lang="es-ES" sz="2000" dirty="0">
                <a:solidFill>
                  <a:schemeClr val="tx2">
                    <a:lumMod val="75000"/>
                  </a:schemeClr>
                </a:solidFill>
                <a:latin typeface="+mj-lt"/>
                <a:ea typeface="Verdana" charset="0"/>
                <a:cs typeface="Verdana" charset="0"/>
              </a:rPr>
              <a:t>, </a:t>
            </a:r>
            <a:r>
              <a:rPr lang="es-ES" sz="2000" dirty="0" err="1">
                <a:solidFill>
                  <a:schemeClr val="tx2">
                    <a:lumMod val="75000"/>
                  </a:schemeClr>
                </a:solidFill>
                <a:latin typeface="+mj-lt"/>
                <a:ea typeface="Verdana" charset="0"/>
                <a:cs typeface="Verdana" charset="0"/>
              </a:rPr>
              <a:t>nevibolol</a:t>
            </a:r>
            <a:r>
              <a:rPr lang="es-ES" sz="2000" dirty="0" smtClean="0">
                <a:solidFill>
                  <a:schemeClr val="tx2">
                    <a:lumMod val="75000"/>
                  </a:schemeClr>
                </a:solidFill>
                <a:latin typeface="+mj-lt"/>
                <a:ea typeface="Verdana" charset="0"/>
                <a:cs typeface="Verdana" charset="0"/>
              </a:rPr>
              <a:t>…</a:t>
            </a:r>
            <a:endParaRPr lang="es-ES" sz="2000" dirty="0">
              <a:solidFill>
                <a:schemeClr val="tx2">
                  <a:lumMod val="75000"/>
                </a:schemeClr>
              </a:solidFill>
              <a:latin typeface="+mj-lt"/>
              <a:ea typeface="Verdana" charset="0"/>
              <a:cs typeface="Verdana" charset="0"/>
            </a:endParaRPr>
          </a:p>
        </p:txBody>
      </p:sp>
      <p:sp>
        <p:nvSpPr>
          <p:cNvPr id="939013" name="Rectangle 5"/>
          <p:cNvSpPr>
            <a:spLocks noChangeArrowheads="1"/>
          </p:cNvSpPr>
          <p:nvPr/>
        </p:nvSpPr>
        <p:spPr bwMode="auto">
          <a:xfrm>
            <a:off x="6768075" y="2305059"/>
            <a:ext cx="4830317" cy="366579"/>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lvl="0" algn="ctr">
              <a:defRPr/>
            </a:pPr>
            <a:r>
              <a:rPr lang="es-ES" sz="2000" dirty="0" err="1">
                <a:solidFill>
                  <a:schemeClr val="tx2">
                    <a:lumMod val="75000"/>
                  </a:schemeClr>
                </a:solidFill>
                <a:latin typeface="+mj-lt"/>
                <a:ea typeface="Verdana" charset="0"/>
                <a:cs typeface="Verdana" charset="0"/>
              </a:rPr>
              <a:t>Antialdosterónicos</a:t>
            </a:r>
            <a:endParaRPr lang="es-ES" sz="2000" dirty="0">
              <a:solidFill>
                <a:schemeClr val="tx2">
                  <a:lumMod val="75000"/>
                </a:schemeClr>
              </a:solidFill>
              <a:latin typeface="+mj-lt"/>
              <a:ea typeface="Verdana" charset="0"/>
              <a:cs typeface="Verdana" charset="0"/>
            </a:endParaRPr>
          </a:p>
        </p:txBody>
      </p:sp>
      <p:sp>
        <p:nvSpPr>
          <p:cNvPr id="939014" name="Rectangle 6"/>
          <p:cNvSpPr>
            <a:spLocks noChangeArrowheads="1"/>
          </p:cNvSpPr>
          <p:nvPr/>
        </p:nvSpPr>
        <p:spPr bwMode="auto">
          <a:xfrm>
            <a:off x="6765208" y="2987532"/>
            <a:ext cx="4803400" cy="168337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algn="ctr">
              <a:defRPr/>
            </a:pPr>
            <a:r>
              <a:rPr lang="es-ES" sz="2000" dirty="0" smtClean="0">
                <a:solidFill>
                  <a:schemeClr val="tx2">
                    <a:lumMod val="75000"/>
                  </a:schemeClr>
                </a:solidFill>
                <a:latin typeface="+mj-lt"/>
                <a:ea typeface="Verdana" charset="0"/>
                <a:cs typeface="Verdana" charset="0"/>
              </a:rPr>
              <a:t>Si persisten síntomas, valorar:</a:t>
            </a:r>
          </a:p>
          <a:p>
            <a:pPr algn="ctr">
              <a:defRPr/>
            </a:pPr>
            <a:r>
              <a:rPr lang="es-ES" sz="2000" dirty="0">
                <a:solidFill>
                  <a:schemeClr val="tx2">
                    <a:lumMod val="75000"/>
                  </a:schemeClr>
                </a:solidFill>
                <a:latin typeface="+mj-lt"/>
                <a:ea typeface="Verdana" charset="0"/>
                <a:cs typeface="Verdana" charset="0"/>
              </a:rPr>
              <a:t>r</a:t>
            </a:r>
            <a:r>
              <a:rPr lang="es-ES" sz="2000" dirty="0" smtClean="0">
                <a:solidFill>
                  <a:schemeClr val="tx2">
                    <a:lumMod val="75000"/>
                  </a:schemeClr>
                </a:solidFill>
                <a:latin typeface="+mj-lt"/>
                <a:ea typeface="Verdana" charset="0"/>
                <a:cs typeface="Verdana" charset="0"/>
              </a:rPr>
              <a:t>emitir A. Especializada</a:t>
            </a:r>
          </a:p>
          <a:p>
            <a:pPr algn="ctr">
              <a:defRPr/>
            </a:pPr>
            <a:r>
              <a:rPr lang="es-ES" sz="2000" dirty="0" smtClean="0">
                <a:solidFill>
                  <a:schemeClr val="tx2">
                    <a:lumMod val="75000"/>
                  </a:schemeClr>
                </a:solidFill>
                <a:latin typeface="+mj-lt"/>
                <a:ea typeface="Verdana" charset="0"/>
                <a:cs typeface="Verdana" charset="0"/>
              </a:rPr>
              <a:t>ARNI (</a:t>
            </a:r>
            <a:r>
              <a:rPr lang="es-ES" sz="2000" dirty="0" err="1" smtClean="0">
                <a:solidFill>
                  <a:schemeClr val="tx2">
                    <a:lumMod val="75000"/>
                  </a:schemeClr>
                </a:solidFill>
                <a:latin typeface="+mj-lt"/>
                <a:ea typeface="Verdana" charset="0"/>
                <a:cs typeface="Verdana" charset="0"/>
              </a:rPr>
              <a:t>Sacubitril-valsartan</a:t>
            </a:r>
            <a:r>
              <a:rPr lang="es-ES" sz="2000" dirty="0" smtClean="0">
                <a:solidFill>
                  <a:schemeClr val="tx2">
                    <a:lumMod val="75000"/>
                  </a:schemeClr>
                </a:solidFill>
                <a:latin typeface="+mj-lt"/>
                <a:ea typeface="Verdana" charset="0"/>
                <a:cs typeface="Verdana" charset="0"/>
              </a:rPr>
              <a:t>)</a:t>
            </a:r>
          </a:p>
          <a:p>
            <a:pPr algn="ctr">
              <a:defRPr/>
            </a:pPr>
            <a:r>
              <a:rPr lang="es-ES" sz="2000" dirty="0" err="1" smtClean="0">
                <a:solidFill>
                  <a:schemeClr val="tx2">
                    <a:lumMod val="75000"/>
                  </a:schemeClr>
                </a:solidFill>
                <a:latin typeface="+mj-lt"/>
                <a:ea typeface="Verdana" charset="0"/>
                <a:cs typeface="Verdana" charset="0"/>
              </a:rPr>
              <a:t>Ivabradina</a:t>
            </a:r>
            <a:r>
              <a:rPr lang="es-ES" sz="2000" dirty="0" smtClean="0">
                <a:solidFill>
                  <a:schemeClr val="tx2">
                    <a:lumMod val="75000"/>
                  </a:schemeClr>
                </a:solidFill>
                <a:latin typeface="+mj-lt"/>
                <a:ea typeface="Verdana" charset="0"/>
                <a:cs typeface="Verdana" charset="0"/>
              </a:rPr>
              <a:t> (en RS, FC &gt; 70x´)</a:t>
            </a:r>
          </a:p>
          <a:p>
            <a:pPr algn="ctr">
              <a:defRPr/>
            </a:pPr>
            <a:r>
              <a:rPr lang="es-ES" sz="2000" dirty="0" err="1" smtClean="0">
                <a:solidFill>
                  <a:schemeClr val="tx2">
                    <a:lumMod val="75000"/>
                  </a:schemeClr>
                </a:solidFill>
                <a:latin typeface="+mj-lt"/>
                <a:ea typeface="Verdana" charset="0"/>
                <a:cs typeface="Verdana" charset="0"/>
              </a:rPr>
              <a:t>Resincronización</a:t>
            </a:r>
            <a:r>
              <a:rPr lang="es-ES" sz="2000" dirty="0" smtClean="0">
                <a:solidFill>
                  <a:schemeClr val="tx2">
                    <a:lumMod val="75000"/>
                  </a:schemeClr>
                </a:solidFill>
                <a:latin typeface="+mj-lt"/>
                <a:ea typeface="Verdana" charset="0"/>
                <a:cs typeface="Verdana" charset="0"/>
              </a:rPr>
              <a:t> (BCRI); otros.</a:t>
            </a:r>
            <a:endParaRPr lang="es-ES" sz="2000" dirty="0">
              <a:solidFill>
                <a:schemeClr val="tx2">
                  <a:lumMod val="75000"/>
                </a:schemeClr>
              </a:solidFill>
              <a:latin typeface="+mj-lt"/>
              <a:ea typeface="Verdana" charset="0"/>
              <a:cs typeface="Verdana" charset="0"/>
            </a:endParaRPr>
          </a:p>
        </p:txBody>
      </p:sp>
      <p:sp>
        <p:nvSpPr>
          <p:cNvPr id="939015" name="AutoShape 7"/>
          <p:cNvSpPr>
            <a:spLocks noChangeArrowheads="1"/>
          </p:cNvSpPr>
          <p:nvPr/>
        </p:nvSpPr>
        <p:spPr bwMode="auto">
          <a:xfrm>
            <a:off x="2094796" y="744345"/>
            <a:ext cx="1957164" cy="5060919"/>
          </a:xfrm>
          <a:prstGeom prst="downArrow">
            <a:avLst>
              <a:gd name="adj1" fmla="val 50000"/>
              <a:gd name="adj2" fmla="val 147794"/>
            </a:avLst>
          </a:prstGeom>
          <a:solidFill>
            <a:schemeClr val="tx2"/>
          </a:solidFill>
          <a:ln w="9525">
            <a:solidFill>
              <a:srgbClr val="D97A3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l" eaLnBrk="0" hangingPunct="0">
              <a:defRPr/>
            </a:pPr>
            <a:endParaRPr lang="es-ES" sz="2000" b="1">
              <a:solidFill>
                <a:schemeClr val="tx2">
                  <a:lumMod val="75000"/>
                </a:schemeClr>
              </a:solidFill>
              <a:latin typeface="+mj-lt"/>
              <a:ea typeface="Verdana" charset="0"/>
              <a:cs typeface="Verdana" charset="0"/>
            </a:endParaRPr>
          </a:p>
        </p:txBody>
      </p:sp>
      <p:sp>
        <p:nvSpPr>
          <p:cNvPr id="939016" name="Rectangle 8"/>
          <p:cNvSpPr>
            <a:spLocks noChangeArrowheads="1"/>
          </p:cNvSpPr>
          <p:nvPr/>
        </p:nvSpPr>
        <p:spPr bwMode="auto">
          <a:xfrm>
            <a:off x="724491" y="936421"/>
            <a:ext cx="5134932" cy="1011238"/>
          </a:xfrm>
          <a:prstGeom prst="rect">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pPr algn="ctr">
              <a:defRPr/>
            </a:pPr>
            <a:r>
              <a:rPr lang="es-ES" sz="2000" dirty="0">
                <a:solidFill>
                  <a:schemeClr val="accent1"/>
                </a:solidFill>
                <a:latin typeface="+mj-lt"/>
                <a:ea typeface="Verdana" charset="0"/>
                <a:cs typeface="Verdana" charset="0"/>
              </a:rPr>
              <a:t>Medidas Generales</a:t>
            </a:r>
          </a:p>
          <a:p>
            <a:pPr algn="ctr">
              <a:defRPr/>
            </a:pPr>
            <a:r>
              <a:rPr lang="es-ES" sz="2000" dirty="0">
                <a:solidFill>
                  <a:schemeClr val="accent1"/>
                </a:solidFill>
                <a:latin typeface="+mj-lt"/>
                <a:ea typeface="Verdana" charset="0"/>
                <a:cs typeface="Verdana" charset="0"/>
              </a:rPr>
              <a:t>Educación paciente</a:t>
            </a:r>
          </a:p>
          <a:p>
            <a:pPr algn="ctr">
              <a:defRPr/>
            </a:pPr>
            <a:r>
              <a:rPr lang="es-ES" sz="2000" dirty="0">
                <a:solidFill>
                  <a:schemeClr val="accent1"/>
                </a:solidFill>
                <a:latin typeface="+mj-lt"/>
                <a:ea typeface="Verdana" charset="0"/>
                <a:cs typeface="Verdana" charset="0"/>
              </a:rPr>
              <a:t>Ingesta de sodio. Ejercicio. </a:t>
            </a:r>
          </a:p>
        </p:txBody>
      </p:sp>
      <p:sp>
        <p:nvSpPr>
          <p:cNvPr id="939017" name="Rectangle 9"/>
          <p:cNvSpPr>
            <a:spLocks noChangeArrowheads="1"/>
          </p:cNvSpPr>
          <p:nvPr/>
        </p:nvSpPr>
        <p:spPr bwMode="auto">
          <a:xfrm>
            <a:off x="709947" y="2139735"/>
            <a:ext cx="5065818" cy="682473"/>
          </a:xfrm>
          <a:prstGeom prst="rect">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pPr algn="ctr">
              <a:defRPr/>
            </a:pPr>
            <a:r>
              <a:rPr lang="es-ES" sz="2000" dirty="0" smtClean="0">
                <a:solidFill>
                  <a:schemeClr val="accent1"/>
                </a:solidFill>
                <a:latin typeface="+mj-lt"/>
                <a:ea typeface="Verdana" charset="0"/>
                <a:cs typeface="Verdana" charset="0"/>
              </a:rPr>
              <a:t>DIURETICOS  </a:t>
            </a:r>
            <a:r>
              <a:rPr lang="es-ES" sz="2000" dirty="0">
                <a:solidFill>
                  <a:schemeClr val="accent1"/>
                </a:solidFill>
                <a:latin typeface="+mj-lt"/>
                <a:ea typeface="Verdana" charset="0"/>
                <a:cs typeface="Verdana" charset="0"/>
              </a:rPr>
              <a:t>del ASA   &gt;&gt;&gt;</a:t>
            </a:r>
            <a:r>
              <a:rPr lang="es-ES" sz="2000" dirty="0" smtClean="0">
                <a:solidFill>
                  <a:schemeClr val="accent1"/>
                </a:solidFill>
                <a:latin typeface="+mj-lt"/>
                <a:ea typeface="Verdana" charset="0"/>
                <a:cs typeface="Verdana" charset="0"/>
              </a:rPr>
              <a:t>&gt;   </a:t>
            </a:r>
            <a:r>
              <a:rPr lang="es-ES" sz="2000" dirty="0">
                <a:solidFill>
                  <a:schemeClr val="accent1"/>
                </a:solidFill>
                <a:latin typeface="+mj-lt"/>
                <a:ea typeface="Verdana" charset="0"/>
                <a:cs typeface="Verdana" charset="0"/>
              </a:rPr>
              <a:t>TIAZIDAS</a:t>
            </a:r>
          </a:p>
          <a:p>
            <a:pPr algn="ctr">
              <a:defRPr/>
            </a:pPr>
            <a:r>
              <a:rPr lang="es-ES" sz="2000" dirty="0">
                <a:solidFill>
                  <a:schemeClr val="accent1"/>
                </a:solidFill>
                <a:latin typeface="+mj-lt"/>
                <a:ea typeface="Verdana" charset="0"/>
                <a:cs typeface="Verdana" charset="0"/>
              </a:rPr>
              <a:t>Posibles combinaciones</a:t>
            </a:r>
          </a:p>
        </p:txBody>
      </p:sp>
      <p:sp>
        <p:nvSpPr>
          <p:cNvPr id="939018" name="Rectangle 10"/>
          <p:cNvSpPr>
            <a:spLocks noChangeArrowheads="1"/>
          </p:cNvSpPr>
          <p:nvPr/>
        </p:nvSpPr>
        <p:spPr bwMode="auto">
          <a:xfrm>
            <a:off x="724491" y="3609782"/>
            <a:ext cx="5063259" cy="1100145"/>
          </a:xfrm>
          <a:prstGeom prst="rect">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pPr algn="ctr">
              <a:defRPr/>
            </a:pPr>
            <a:r>
              <a:rPr lang="es-ES" sz="2000" dirty="0">
                <a:solidFill>
                  <a:schemeClr val="accent1"/>
                </a:solidFill>
                <a:latin typeface="+mj-lt"/>
                <a:ea typeface="Verdana" charset="0"/>
                <a:cs typeface="Verdana" charset="0"/>
              </a:rPr>
              <a:t>DIGOXINA</a:t>
            </a:r>
          </a:p>
          <a:p>
            <a:pPr algn="ctr">
              <a:defRPr/>
            </a:pPr>
            <a:r>
              <a:rPr lang="es-ES" sz="2000" dirty="0">
                <a:solidFill>
                  <a:schemeClr val="accent1"/>
                </a:solidFill>
                <a:latin typeface="+mj-lt"/>
                <a:ea typeface="Verdana" charset="0"/>
                <a:cs typeface="Verdana" charset="0"/>
              </a:rPr>
              <a:t>En pacientes con FA (+ ACO)</a:t>
            </a:r>
          </a:p>
          <a:p>
            <a:pPr algn="ctr">
              <a:defRPr/>
            </a:pPr>
            <a:r>
              <a:rPr lang="es-ES" sz="2000" dirty="0">
                <a:solidFill>
                  <a:schemeClr val="accent1"/>
                </a:solidFill>
                <a:latin typeface="+mj-lt"/>
                <a:ea typeface="Verdana" charset="0"/>
                <a:cs typeface="Verdana" charset="0"/>
              </a:rPr>
              <a:t>En </a:t>
            </a:r>
            <a:r>
              <a:rPr lang="es-ES" sz="2000" dirty="0" smtClean="0">
                <a:solidFill>
                  <a:schemeClr val="accent1"/>
                </a:solidFill>
                <a:latin typeface="+mj-lt"/>
                <a:ea typeface="Verdana" charset="0"/>
                <a:cs typeface="Verdana" charset="0"/>
              </a:rPr>
              <a:t>RS (DIG Trial)</a:t>
            </a:r>
            <a:endParaRPr lang="es-ES" sz="2000" dirty="0">
              <a:solidFill>
                <a:schemeClr val="accent1"/>
              </a:solidFill>
              <a:latin typeface="+mj-lt"/>
              <a:ea typeface="Verdana" charset="0"/>
              <a:cs typeface="Verdana" charset="0"/>
            </a:endParaRPr>
          </a:p>
        </p:txBody>
      </p:sp>
      <p:sp>
        <p:nvSpPr>
          <p:cNvPr id="939021" name="Text Box 13"/>
          <p:cNvSpPr txBox="1">
            <a:spLocks noChangeArrowheads="1"/>
          </p:cNvSpPr>
          <p:nvPr/>
        </p:nvSpPr>
        <p:spPr bwMode="auto">
          <a:xfrm>
            <a:off x="5698658" y="5271871"/>
            <a:ext cx="22340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eaLnBrk="0" hangingPunct="0">
              <a:defRPr/>
            </a:pPr>
            <a:endParaRPr lang="es-ES" sz="2000" b="1">
              <a:solidFill>
                <a:schemeClr val="tx2">
                  <a:lumMod val="75000"/>
                </a:schemeClr>
              </a:solidFill>
              <a:latin typeface="+mj-lt"/>
              <a:ea typeface="Verdana" charset="0"/>
              <a:cs typeface="Verdana" charset="0"/>
            </a:endParaRPr>
          </a:p>
        </p:txBody>
      </p:sp>
      <p:sp>
        <p:nvSpPr>
          <p:cNvPr id="939022" name="Rectangle 14"/>
          <p:cNvSpPr>
            <a:spLocks noChangeArrowheads="1"/>
          </p:cNvSpPr>
          <p:nvPr/>
        </p:nvSpPr>
        <p:spPr bwMode="auto">
          <a:xfrm>
            <a:off x="906829" y="5162255"/>
            <a:ext cx="11024130" cy="847998"/>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p>
            <a:pPr algn="l">
              <a:defRPr/>
            </a:pPr>
            <a:r>
              <a:rPr lang="es-ES" dirty="0">
                <a:solidFill>
                  <a:srgbClr val="C00000"/>
                </a:solidFill>
                <a:latin typeface="+mj-lt"/>
                <a:ea typeface="Verdana" charset="0"/>
                <a:cs typeface="Verdana" charset="0"/>
              </a:rPr>
              <a:t>Tratamiento individualizado: </a:t>
            </a:r>
            <a:r>
              <a:rPr lang="es-ES" dirty="0">
                <a:solidFill>
                  <a:schemeClr val="accent1"/>
                </a:solidFill>
                <a:latin typeface="+mj-lt"/>
                <a:ea typeface="Verdana" charset="0"/>
                <a:cs typeface="Verdana" charset="0"/>
              </a:rPr>
              <a:t>tolerancia, comorbilidad (isquemia, FA, HTA, </a:t>
            </a:r>
            <a:r>
              <a:rPr lang="es-ES" dirty="0" smtClean="0">
                <a:solidFill>
                  <a:schemeClr val="accent1"/>
                </a:solidFill>
                <a:latin typeface="+mj-lt"/>
                <a:ea typeface="Verdana" charset="0"/>
                <a:cs typeface="Verdana" charset="0"/>
              </a:rPr>
              <a:t>ERC).</a:t>
            </a:r>
            <a:endParaRPr lang="es-ES" dirty="0">
              <a:solidFill>
                <a:schemeClr val="accent1"/>
              </a:solidFill>
              <a:latin typeface="+mj-lt"/>
              <a:ea typeface="Verdana" charset="0"/>
              <a:cs typeface="Verdana" charset="0"/>
            </a:endParaRPr>
          </a:p>
          <a:p>
            <a:pPr algn="l">
              <a:defRPr/>
            </a:pPr>
            <a:r>
              <a:rPr lang="es-ES" dirty="0">
                <a:solidFill>
                  <a:srgbClr val="C00000"/>
                </a:solidFill>
                <a:latin typeface="+mj-lt"/>
                <a:ea typeface="Verdana" charset="0"/>
                <a:cs typeface="Verdana" charset="0"/>
              </a:rPr>
              <a:t>Tratamientos coadyuvantes: </a:t>
            </a:r>
            <a:r>
              <a:rPr lang="es-ES" dirty="0">
                <a:solidFill>
                  <a:schemeClr val="accent1"/>
                </a:solidFill>
                <a:latin typeface="+mj-lt"/>
                <a:ea typeface="Verdana" charset="0"/>
                <a:cs typeface="Verdana" charset="0"/>
              </a:rPr>
              <a:t>nitratos </a:t>
            </a:r>
            <a:r>
              <a:rPr lang="es-ES" dirty="0" smtClean="0">
                <a:solidFill>
                  <a:schemeClr val="accent1"/>
                </a:solidFill>
                <a:latin typeface="+mj-lt"/>
                <a:ea typeface="Verdana" charset="0"/>
                <a:cs typeface="Verdana" charset="0"/>
              </a:rPr>
              <a:t>(angina, disnea </a:t>
            </a:r>
            <a:r>
              <a:rPr lang="es-ES" dirty="0">
                <a:solidFill>
                  <a:schemeClr val="accent1"/>
                </a:solidFill>
                <a:latin typeface="+mj-lt"/>
                <a:ea typeface="Verdana" charset="0"/>
                <a:cs typeface="Verdana" charset="0"/>
              </a:rPr>
              <a:t>p</a:t>
            </a:r>
            <a:r>
              <a:rPr lang="es-ES" dirty="0" smtClean="0">
                <a:solidFill>
                  <a:schemeClr val="accent1"/>
                </a:solidFill>
                <a:latin typeface="+mj-lt"/>
                <a:ea typeface="Verdana" charset="0"/>
                <a:cs typeface="Verdana" charset="0"/>
              </a:rPr>
              <a:t>aroxística nocturna/</a:t>
            </a:r>
            <a:r>
              <a:rPr lang="es-ES" dirty="0" err="1">
                <a:solidFill>
                  <a:schemeClr val="accent1"/>
                </a:solidFill>
                <a:latin typeface="+mj-lt"/>
                <a:ea typeface="Verdana" charset="0"/>
                <a:cs typeface="Verdana" charset="0"/>
              </a:rPr>
              <a:t>o</a:t>
            </a:r>
            <a:r>
              <a:rPr lang="es-ES" dirty="0" err="1" smtClean="0">
                <a:solidFill>
                  <a:schemeClr val="accent1"/>
                </a:solidFill>
                <a:latin typeface="+mj-lt"/>
                <a:ea typeface="Verdana" charset="0"/>
                <a:cs typeface="Verdana" charset="0"/>
              </a:rPr>
              <a:t>rtopnea</a:t>
            </a:r>
            <a:r>
              <a:rPr lang="es-ES" dirty="0" smtClean="0">
                <a:solidFill>
                  <a:schemeClr val="accent1"/>
                </a:solidFill>
                <a:latin typeface="+mj-lt"/>
                <a:ea typeface="Verdana" charset="0"/>
                <a:cs typeface="Verdana" charset="0"/>
              </a:rPr>
              <a:t>), </a:t>
            </a:r>
            <a:r>
              <a:rPr lang="es-ES" dirty="0" err="1" smtClean="0">
                <a:solidFill>
                  <a:schemeClr val="accent1"/>
                </a:solidFill>
                <a:latin typeface="+mj-lt"/>
                <a:ea typeface="Verdana" charset="0"/>
                <a:cs typeface="Verdana" charset="0"/>
              </a:rPr>
              <a:t>amlodipino</a:t>
            </a:r>
            <a:r>
              <a:rPr lang="es-ES" dirty="0" smtClean="0">
                <a:solidFill>
                  <a:schemeClr val="accent1"/>
                </a:solidFill>
                <a:latin typeface="+mj-lt"/>
                <a:ea typeface="Verdana" charset="0"/>
                <a:cs typeface="Verdana" charset="0"/>
              </a:rPr>
              <a:t> (angina </a:t>
            </a:r>
            <a:r>
              <a:rPr lang="es-ES" dirty="0">
                <a:solidFill>
                  <a:schemeClr val="accent1"/>
                </a:solidFill>
                <a:latin typeface="+mj-lt"/>
                <a:ea typeface="Verdana" charset="0"/>
                <a:cs typeface="Verdana" charset="0"/>
              </a:rPr>
              <a:t>o HTA</a:t>
            </a:r>
            <a:r>
              <a:rPr lang="es-ES" dirty="0" smtClean="0">
                <a:solidFill>
                  <a:schemeClr val="accent1"/>
                </a:solidFill>
                <a:latin typeface="+mj-lt"/>
                <a:ea typeface="Verdana" charset="0"/>
                <a:cs typeface="Verdana" charset="0"/>
              </a:rPr>
              <a:t>).</a:t>
            </a:r>
            <a:endParaRPr lang="es-ES" dirty="0">
              <a:solidFill>
                <a:schemeClr val="accent1"/>
              </a:solidFill>
              <a:latin typeface="+mj-lt"/>
              <a:ea typeface="Verdana" charset="0"/>
              <a:cs typeface="Verdana" charset="0"/>
            </a:endParaRPr>
          </a:p>
          <a:p>
            <a:pPr algn="l">
              <a:defRPr/>
            </a:pPr>
            <a:r>
              <a:rPr lang="es-ES" dirty="0" smtClean="0">
                <a:solidFill>
                  <a:srgbClr val="C00000"/>
                </a:solidFill>
                <a:latin typeface="+mj-lt"/>
                <a:ea typeface="Verdana" charset="0"/>
                <a:cs typeface="Verdana" charset="0"/>
              </a:rPr>
              <a:t>Remitir a Atención </a:t>
            </a:r>
            <a:r>
              <a:rPr lang="es-ES" dirty="0">
                <a:solidFill>
                  <a:srgbClr val="C00000"/>
                </a:solidFill>
                <a:latin typeface="+mj-lt"/>
                <a:ea typeface="Verdana" charset="0"/>
                <a:cs typeface="Verdana" charset="0"/>
              </a:rPr>
              <a:t>E</a:t>
            </a:r>
            <a:r>
              <a:rPr lang="es-ES" dirty="0" smtClean="0">
                <a:solidFill>
                  <a:srgbClr val="C00000"/>
                </a:solidFill>
                <a:latin typeface="+mj-lt"/>
                <a:ea typeface="Verdana" charset="0"/>
                <a:cs typeface="Verdana" charset="0"/>
              </a:rPr>
              <a:t>specializada (ej. unidad IC) si el paciente persiste sintomático a pesar de tratamiento correcto.</a:t>
            </a:r>
            <a:endParaRPr lang="es-ES" dirty="0">
              <a:solidFill>
                <a:srgbClr val="C00000"/>
              </a:solidFill>
              <a:latin typeface="+mj-lt"/>
              <a:ea typeface="Verdana" charset="0"/>
              <a:cs typeface="Verdana" charset="0"/>
            </a:endParaRPr>
          </a:p>
        </p:txBody>
      </p:sp>
      <p:sp>
        <p:nvSpPr>
          <p:cNvPr id="3" name="Marcador de texto 2"/>
          <p:cNvSpPr>
            <a:spLocks noGrp="1"/>
          </p:cNvSpPr>
          <p:nvPr>
            <p:ph type="body" idx="1"/>
          </p:nvPr>
        </p:nvSpPr>
        <p:spPr>
          <a:xfrm>
            <a:off x="479376" y="-171400"/>
            <a:ext cx="5386917" cy="906115"/>
          </a:xfrm>
        </p:spPr>
        <p:txBody>
          <a:bodyPr/>
          <a:lstStyle/>
          <a:p>
            <a:r>
              <a:rPr lang="es-ES" dirty="0" smtClean="0"/>
              <a:t>Mejoría sintomática.</a:t>
            </a:r>
            <a:endParaRPr lang="es-ES" dirty="0"/>
          </a:p>
        </p:txBody>
      </p:sp>
      <p:sp>
        <p:nvSpPr>
          <p:cNvPr id="4" name="Marcador de texto 3"/>
          <p:cNvSpPr>
            <a:spLocks noGrp="1"/>
          </p:cNvSpPr>
          <p:nvPr>
            <p:ph type="body" idx="10"/>
          </p:nvPr>
        </p:nvSpPr>
        <p:spPr>
          <a:xfrm>
            <a:off x="6192012" y="-171400"/>
            <a:ext cx="5386917" cy="906115"/>
          </a:xfrm>
        </p:spPr>
        <p:txBody>
          <a:bodyPr/>
          <a:lstStyle/>
          <a:p>
            <a:r>
              <a:rPr lang="es-ES" dirty="0" smtClean="0"/>
              <a:t>Mejoría </a:t>
            </a:r>
            <a:r>
              <a:rPr lang="es-ES" dirty="0" err="1" smtClean="0"/>
              <a:t>pronóstica</a:t>
            </a:r>
            <a:r>
              <a:rPr lang="es-ES" dirty="0" smtClean="0"/>
              <a:t> estabilidad clínica.</a:t>
            </a:r>
            <a:endParaRPr lang="es-ES" dirty="0"/>
          </a:p>
        </p:txBody>
      </p:sp>
    </p:spTree>
    <p:extLst>
      <p:ext uri="{BB962C8B-B14F-4D97-AF65-F5344CB8AC3E}">
        <p14:creationId xmlns:p14="http://schemas.microsoft.com/office/powerpoint/2010/main" val="11953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39015"/>
                                        </p:tgtEl>
                                        <p:attrNameLst>
                                          <p:attrName>style.visibility</p:attrName>
                                        </p:attrNameLst>
                                      </p:cBhvr>
                                      <p:to>
                                        <p:strVal val="visible"/>
                                      </p:to>
                                    </p:set>
                                    <p:animEffect transition="in" filter="fade">
                                      <p:cBhvr>
                                        <p:cTn id="7" dur="1000"/>
                                        <p:tgtEl>
                                          <p:spTgt spid="939015"/>
                                        </p:tgtEl>
                                      </p:cBhvr>
                                    </p:animEffect>
                                    <p:anim calcmode="lin" valueType="num">
                                      <p:cBhvr>
                                        <p:cTn id="8" dur="1000" fill="hold"/>
                                        <p:tgtEl>
                                          <p:spTgt spid="939015"/>
                                        </p:tgtEl>
                                        <p:attrNameLst>
                                          <p:attrName>ppt_x</p:attrName>
                                        </p:attrNameLst>
                                      </p:cBhvr>
                                      <p:tavLst>
                                        <p:tav tm="0">
                                          <p:val>
                                            <p:strVal val="#ppt_x"/>
                                          </p:val>
                                        </p:tav>
                                        <p:tav tm="100000">
                                          <p:val>
                                            <p:strVal val="#ppt_x"/>
                                          </p:val>
                                        </p:tav>
                                      </p:tavLst>
                                    </p:anim>
                                    <p:anim calcmode="lin" valueType="num">
                                      <p:cBhvr>
                                        <p:cTn id="9" dur="1000" fill="hold"/>
                                        <p:tgtEl>
                                          <p:spTgt spid="9390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39016"/>
                                        </p:tgtEl>
                                        <p:attrNameLst>
                                          <p:attrName>style.visibility</p:attrName>
                                        </p:attrNameLst>
                                      </p:cBhvr>
                                      <p:to>
                                        <p:strVal val="visible"/>
                                      </p:to>
                                    </p:set>
                                    <p:animEffect transition="in" filter="fade">
                                      <p:cBhvr>
                                        <p:cTn id="12" dur="1000"/>
                                        <p:tgtEl>
                                          <p:spTgt spid="939016"/>
                                        </p:tgtEl>
                                      </p:cBhvr>
                                    </p:animEffect>
                                    <p:anim calcmode="lin" valueType="num">
                                      <p:cBhvr>
                                        <p:cTn id="13" dur="1000" fill="hold"/>
                                        <p:tgtEl>
                                          <p:spTgt spid="939016"/>
                                        </p:tgtEl>
                                        <p:attrNameLst>
                                          <p:attrName>ppt_x</p:attrName>
                                        </p:attrNameLst>
                                      </p:cBhvr>
                                      <p:tavLst>
                                        <p:tav tm="0">
                                          <p:val>
                                            <p:strVal val="#ppt_x"/>
                                          </p:val>
                                        </p:tav>
                                        <p:tav tm="100000">
                                          <p:val>
                                            <p:strVal val="#ppt_x"/>
                                          </p:val>
                                        </p:tav>
                                      </p:tavLst>
                                    </p:anim>
                                    <p:anim calcmode="lin" valueType="num">
                                      <p:cBhvr>
                                        <p:cTn id="14" dur="1000" fill="hold"/>
                                        <p:tgtEl>
                                          <p:spTgt spid="9390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39017"/>
                                        </p:tgtEl>
                                        <p:attrNameLst>
                                          <p:attrName>style.visibility</p:attrName>
                                        </p:attrNameLst>
                                      </p:cBhvr>
                                      <p:to>
                                        <p:strVal val="visible"/>
                                      </p:to>
                                    </p:set>
                                    <p:animEffect transition="in" filter="fade">
                                      <p:cBhvr>
                                        <p:cTn id="17" dur="1000"/>
                                        <p:tgtEl>
                                          <p:spTgt spid="939017"/>
                                        </p:tgtEl>
                                      </p:cBhvr>
                                    </p:animEffect>
                                    <p:anim calcmode="lin" valueType="num">
                                      <p:cBhvr>
                                        <p:cTn id="18" dur="1000" fill="hold"/>
                                        <p:tgtEl>
                                          <p:spTgt spid="939017"/>
                                        </p:tgtEl>
                                        <p:attrNameLst>
                                          <p:attrName>ppt_x</p:attrName>
                                        </p:attrNameLst>
                                      </p:cBhvr>
                                      <p:tavLst>
                                        <p:tav tm="0">
                                          <p:val>
                                            <p:strVal val="#ppt_x"/>
                                          </p:val>
                                        </p:tav>
                                        <p:tav tm="100000">
                                          <p:val>
                                            <p:strVal val="#ppt_x"/>
                                          </p:val>
                                        </p:tav>
                                      </p:tavLst>
                                    </p:anim>
                                    <p:anim calcmode="lin" valueType="num">
                                      <p:cBhvr>
                                        <p:cTn id="19" dur="1000" fill="hold"/>
                                        <p:tgtEl>
                                          <p:spTgt spid="9390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39018"/>
                                        </p:tgtEl>
                                        <p:attrNameLst>
                                          <p:attrName>style.visibility</p:attrName>
                                        </p:attrNameLst>
                                      </p:cBhvr>
                                      <p:to>
                                        <p:strVal val="visible"/>
                                      </p:to>
                                    </p:set>
                                    <p:animEffect transition="in" filter="fade">
                                      <p:cBhvr>
                                        <p:cTn id="22" dur="1000"/>
                                        <p:tgtEl>
                                          <p:spTgt spid="939018"/>
                                        </p:tgtEl>
                                      </p:cBhvr>
                                    </p:animEffect>
                                    <p:anim calcmode="lin" valueType="num">
                                      <p:cBhvr>
                                        <p:cTn id="23" dur="1000" fill="hold"/>
                                        <p:tgtEl>
                                          <p:spTgt spid="939018"/>
                                        </p:tgtEl>
                                        <p:attrNameLst>
                                          <p:attrName>ppt_x</p:attrName>
                                        </p:attrNameLst>
                                      </p:cBhvr>
                                      <p:tavLst>
                                        <p:tav tm="0">
                                          <p:val>
                                            <p:strVal val="#ppt_x"/>
                                          </p:val>
                                        </p:tav>
                                        <p:tav tm="100000">
                                          <p:val>
                                            <p:strVal val="#ppt_x"/>
                                          </p:val>
                                        </p:tav>
                                      </p:tavLst>
                                    </p:anim>
                                    <p:anim calcmode="lin" valueType="num">
                                      <p:cBhvr>
                                        <p:cTn id="24" dur="1000" fill="hold"/>
                                        <p:tgtEl>
                                          <p:spTgt spid="939018"/>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939010"/>
                                        </p:tgtEl>
                                        <p:attrNameLst>
                                          <p:attrName>style.visibility</p:attrName>
                                        </p:attrNameLst>
                                      </p:cBhvr>
                                      <p:to>
                                        <p:strVal val="visible"/>
                                      </p:to>
                                    </p:set>
                                    <p:animEffect transition="in" filter="fade">
                                      <p:cBhvr>
                                        <p:cTn id="29" dur="1000"/>
                                        <p:tgtEl>
                                          <p:spTgt spid="939010"/>
                                        </p:tgtEl>
                                      </p:cBhvr>
                                    </p:animEffect>
                                    <p:anim calcmode="lin" valueType="num">
                                      <p:cBhvr>
                                        <p:cTn id="30" dur="1000" fill="hold"/>
                                        <p:tgtEl>
                                          <p:spTgt spid="939010"/>
                                        </p:tgtEl>
                                        <p:attrNameLst>
                                          <p:attrName>ppt_x</p:attrName>
                                        </p:attrNameLst>
                                      </p:cBhvr>
                                      <p:tavLst>
                                        <p:tav tm="0">
                                          <p:val>
                                            <p:strVal val="#ppt_x"/>
                                          </p:val>
                                        </p:tav>
                                        <p:tav tm="100000">
                                          <p:val>
                                            <p:strVal val="#ppt_x"/>
                                          </p:val>
                                        </p:tav>
                                      </p:tavLst>
                                    </p:anim>
                                    <p:anim calcmode="lin" valueType="num">
                                      <p:cBhvr>
                                        <p:cTn id="31" dur="1000" fill="hold"/>
                                        <p:tgtEl>
                                          <p:spTgt spid="939010"/>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939011"/>
                                        </p:tgtEl>
                                        <p:attrNameLst>
                                          <p:attrName>style.visibility</p:attrName>
                                        </p:attrNameLst>
                                      </p:cBhvr>
                                      <p:to>
                                        <p:strVal val="visible"/>
                                      </p:to>
                                    </p:set>
                                    <p:animEffect transition="in" filter="fade">
                                      <p:cBhvr>
                                        <p:cTn id="34" dur="1000"/>
                                        <p:tgtEl>
                                          <p:spTgt spid="939011"/>
                                        </p:tgtEl>
                                      </p:cBhvr>
                                    </p:animEffect>
                                    <p:anim calcmode="lin" valueType="num">
                                      <p:cBhvr>
                                        <p:cTn id="35" dur="1000" fill="hold"/>
                                        <p:tgtEl>
                                          <p:spTgt spid="939011"/>
                                        </p:tgtEl>
                                        <p:attrNameLst>
                                          <p:attrName>ppt_x</p:attrName>
                                        </p:attrNameLst>
                                      </p:cBhvr>
                                      <p:tavLst>
                                        <p:tav tm="0">
                                          <p:val>
                                            <p:strVal val="#ppt_x"/>
                                          </p:val>
                                        </p:tav>
                                        <p:tav tm="100000">
                                          <p:val>
                                            <p:strVal val="#ppt_x"/>
                                          </p:val>
                                        </p:tav>
                                      </p:tavLst>
                                    </p:anim>
                                    <p:anim calcmode="lin" valueType="num">
                                      <p:cBhvr>
                                        <p:cTn id="36" dur="1000" fill="hold"/>
                                        <p:tgtEl>
                                          <p:spTgt spid="939011"/>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939012"/>
                                        </p:tgtEl>
                                        <p:attrNameLst>
                                          <p:attrName>style.visibility</p:attrName>
                                        </p:attrNameLst>
                                      </p:cBhvr>
                                      <p:to>
                                        <p:strVal val="visible"/>
                                      </p:to>
                                    </p:set>
                                    <p:animEffect transition="in" filter="fade">
                                      <p:cBhvr>
                                        <p:cTn id="39" dur="1000"/>
                                        <p:tgtEl>
                                          <p:spTgt spid="939012"/>
                                        </p:tgtEl>
                                      </p:cBhvr>
                                    </p:animEffect>
                                    <p:anim calcmode="lin" valueType="num">
                                      <p:cBhvr>
                                        <p:cTn id="40" dur="1000" fill="hold"/>
                                        <p:tgtEl>
                                          <p:spTgt spid="939012"/>
                                        </p:tgtEl>
                                        <p:attrNameLst>
                                          <p:attrName>ppt_x</p:attrName>
                                        </p:attrNameLst>
                                      </p:cBhvr>
                                      <p:tavLst>
                                        <p:tav tm="0">
                                          <p:val>
                                            <p:strVal val="#ppt_x"/>
                                          </p:val>
                                        </p:tav>
                                        <p:tav tm="100000">
                                          <p:val>
                                            <p:strVal val="#ppt_x"/>
                                          </p:val>
                                        </p:tav>
                                      </p:tavLst>
                                    </p:anim>
                                    <p:anim calcmode="lin" valueType="num">
                                      <p:cBhvr>
                                        <p:cTn id="41" dur="1000" fill="hold"/>
                                        <p:tgtEl>
                                          <p:spTgt spid="93901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939013"/>
                                        </p:tgtEl>
                                        <p:attrNameLst>
                                          <p:attrName>style.visibility</p:attrName>
                                        </p:attrNameLst>
                                      </p:cBhvr>
                                      <p:to>
                                        <p:strVal val="visible"/>
                                      </p:to>
                                    </p:set>
                                    <p:animEffect transition="in" filter="fade">
                                      <p:cBhvr>
                                        <p:cTn id="44" dur="1000"/>
                                        <p:tgtEl>
                                          <p:spTgt spid="939013"/>
                                        </p:tgtEl>
                                      </p:cBhvr>
                                    </p:animEffect>
                                    <p:anim calcmode="lin" valueType="num">
                                      <p:cBhvr>
                                        <p:cTn id="45" dur="1000" fill="hold"/>
                                        <p:tgtEl>
                                          <p:spTgt spid="939013"/>
                                        </p:tgtEl>
                                        <p:attrNameLst>
                                          <p:attrName>ppt_x</p:attrName>
                                        </p:attrNameLst>
                                      </p:cBhvr>
                                      <p:tavLst>
                                        <p:tav tm="0">
                                          <p:val>
                                            <p:strVal val="#ppt_x"/>
                                          </p:val>
                                        </p:tav>
                                        <p:tav tm="100000">
                                          <p:val>
                                            <p:strVal val="#ppt_x"/>
                                          </p:val>
                                        </p:tav>
                                      </p:tavLst>
                                    </p:anim>
                                    <p:anim calcmode="lin" valueType="num">
                                      <p:cBhvr>
                                        <p:cTn id="46" dur="1000" fill="hold"/>
                                        <p:tgtEl>
                                          <p:spTgt spid="939013"/>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939014"/>
                                        </p:tgtEl>
                                        <p:attrNameLst>
                                          <p:attrName>style.visibility</p:attrName>
                                        </p:attrNameLst>
                                      </p:cBhvr>
                                      <p:to>
                                        <p:strVal val="visible"/>
                                      </p:to>
                                    </p:set>
                                    <p:animEffect transition="in" filter="fade">
                                      <p:cBhvr>
                                        <p:cTn id="49" dur="1000"/>
                                        <p:tgtEl>
                                          <p:spTgt spid="939014"/>
                                        </p:tgtEl>
                                      </p:cBhvr>
                                    </p:animEffect>
                                    <p:anim calcmode="lin" valueType="num">
                                      <p:cBhvr>
                                        <p:cTn id="50" dur="1000" fill="hold"/>
                                        <p:tgtEl>
                                          <p:spTgt spid="939014"/>
                                        </p:tgtEl>
                                        <p:attrNameLst>
                                          <p:attrName>ppt_x</p:attrName>
                                        </p:attrNameLst>
                                      </p:cBhvr>
                                      <p:tavLst>
                                        <p:tav tm="0">
                                          <p:val>
                                            <p:strVal val="#ppt_x"/>
                                          </p:val>
                                        </p:tav>
                                        <p:tav tm="100000">
                                          <p:val>
                                            <p:strVal val="#ppt_x"/>
                                          </p:val>
                                        </p:tav>
                                      </p:tavLst>
                                    </p:anim>
                                    <p:anim calcmode="lin" valueType="num">
                                      <p:cBhvr>
                                        <p:cTn id="51" dur="1000" fill="hold"/>
                                        <p:tgtEl>
                                          <p:spTgt spid="939014"/>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939022"/>
                                        </p:tgtEl>
                                        <p:attrNameLst>
                                          <p:attrName>style.visibility</p:attrName>
                                        </p:attrNameLst>
                                      </p:cBhvr>
                                      <p:to>
                                        <p:strVal val="visible"/>
                                      </p:to>
                                    </p:set>
                                    <p:anim calcmode="lin" valueType="num">
                                      <p:cBhvr>
                                        <p:cTn id="56" dur="1000" fill="hold"/>
                                        <p:tgtEl>
                                          <p:spTgt spid="939022"/>
                                        </p:tgtEl>
                                        <p:attrNameLst>
                                          <p:attrName>ppt_w</p:attrName>
                                        </p:attrNameLst>
                                      </p:cBhvr>
                                      <p:tavLst>
                                        <p:tav tm="0">
                                          <p:val>
                                            <p:strVal val="#ppt_w*0.70"/>
                                          </p:val>
                                        </p:tav>
                                        <p:tav tm="100000">
                                          <p:val>
                                            <p:strVal val="#ppt_w"/>
                                          </p:val>
                                        </p:tav>
                                      </p:tavLst>
                                    </p:anim>
                                    <p:anim calcmode="lin" valueType="num">
                                      <p:cBhvr>
                                        <p:cTn id="57" dur="1000" fill="hold"/>
                                        <p:tgtEl>
                                          <p:spTgt spid="939022"/>
                                        </p:tgtEl>
                                        <p:attrNameLst>
                                          <p:attrName>ppt_h</p:attrName>
                                        </p:attrNameLst>
                                      </p:cBhvr>
                                      <p:tavLst>
                                        <p:tav tm="0">
                                          <p:val>
                                            <p:strVal val="#ppt_h"/>
                                          </p:val>
                                        </p:tav>
                                        <p:tav tm="100000">
                                          <p:val>
                                            <p:strVal val="#ppt_h"/>
                                          </p:val>
                                        </p:tav>
                                      </p:tavLst>
                                    </p:anim>
                                    <p:animEffect transition="in" filter="fade">
                                      <p:cBhvr>
                                        <p:cTn id="58" dur="1000"/>
                                        <p:tgtEl>
                                          <p:spTgt spid="939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0" grpId="0" animBg="1"/>
      <p:bldP spid="939011" grpId="0" animBg="1"/>
      <p:bldP spid="939012" grpId="0" animBg="1"/>
      <p:bldP spid="939013" grpId="0" animBg="1"/>
      <p:bldP spid="939014" grpId="0" animBg="1"/>
      <p:bldP spid="939015" grpId="0" animBg="1"/>
      <p:bldP spid="939016" grpId="0" animBg="1"/>
      <p:bldP spid="939017" grpId="0" animBg="1"/>
      <p:bldP spid="939018" grpId="0" animBg="1"/>
      <p:bldP spid="9390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36134" y="5334006"/>
            <a:ext cx="9046634" cy="873125"/>
            <a:chOff x="584" y="3360"/>
            <a:chExt cx="4274" cy="550"/>
          </a:xfrm>
        </p:grpSpPr>
        <p:sp>
          <p:nvSpPr>
            <p:cNvPr id="65554" name="Line 3"/>
            <p:cNvSpPr>
              <a:spLocks noChangeShapeType="1"/>
            </p:cNvSpPr>
            <p:nvPr/>
          </p:nvSpPr>
          <p:spPr bwMode="auto">
            <a:xfrm>
              <a:off x="682" y="3408"/>
              <a:ext cx="4176" cy="0"/>
            </a:xfrm>
            <a:prstGeom prst="line">
              <a:avLst/>
            </a:prstGeom>
            <a:noFill/>
            <a:ln w="57150">
              <a:solidFill>
                <a:schemeClr val="tx1"/>
              </a:solidFill>
              <a:round/>
              <a:headEnd type="none" w="sm" len="sm"/>
              <a:tailEnd type="arrow" w="med" len="lg"/>
            </a:ln>
            <a:extLst>
              <a:ext uri="{909E8E84-426E-40dd-AFC4-6F175D3DCCD1}">
                <a14:hiddenFill xmlns:a14="http://schemas.microsoft.com/office/drawing/2010/main" xmlns="">
                  <a:noFill/>
                </a14:hiddenFill>
              </a:ext>
            </a:extLst>
          </p:spPr>
          <p:txBody>
            <a:bodyPr wrap="none" anchor="ctr"/>
            <a:lstStyle/>
            <a:p>
              <a:endParaRPr lang="es-ES">
                <a:latin typeface="+mj-lt"/>
              </a:endParaRPr>
            </a:p>
          </p:txBody>
        </p:sp>
        <p:sp>
          <p:nvSpPr>
            <p:cNvPr id="65555" name="Text Box 4"/>
            <p:cNvSpPr txBox="1">
              <a:spLocks noChangeArrowheads="1"/>
            </p:cNvSpPr>
            <p:nvPr/>
          </p:nvSpPr>
          <p:spPr bwMode="auto">
            <a:xfrm>
              <a:off x="1744" y="3387"/>
              <a:ext cx="1309"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3600" b="1" dirty="0">
                  <a:latin typeface="+mj-lt"/>
                </a:rPr>
                <a:t>Estabilización</a:t>
              </a:r>
            </a:p>
          </p:txBody>
        </p:sp>
        <p:sp>
          <p:nvSpPr>
            <p:cNvPr id="65556" name="Line 5"/>
            <p:cNvSpPr>
              <a:spLocks noChangeShapeType="1"/>
            </p:cNvSpPr>
            <p:nvPr/>
          </p:nvSpPr>
          <p:spPr bwMode="auto">
            <a:xfrm>
              <a:off x="922" y="3360"/>
              <a:ext cx="0" cy="96"/>
            </a:xfrm>
            <a:prstGeom prst="line">
              <a:avLst/>
            </a:prstGeom>
            <a:noFill/>
            <a:ln w="762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latin typeface="+mj-lt"/>
              </a:endParaRPr>
            </a:p>
          </p:txBody>
        </p:sp>
        <p:sp>
          <p:nvSpPr>
            <p:cNvPr id="65557" name="Line 6"/>
            <p:cNvSpPr>
              <a:spLocks noChangeShapeType="1"/>
            </p:cNvSpPr>
            <p:nvPr/>
          </p:nvSpPr>
          <p:spPr bwMode="auto">
            <a:xfrm>
              <a:off x="4474" y="3360"/>
              <a:ext cx="0" cy="96"/>
            </a:xfrm>
            <a:prstGeom prst="line">
              <a:avLst/>
            </a:prstGeom>
            <a:noFill/>
            <a:ln w="762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latin typeface="+mj-lt"/>
              </a:endParaRPr>
            </a:p>
          </p:txBody>
        </p:sp>
        <p:sp>
          <p:nvSpPr>
            <p:cNvPr id="65558" name="Text Box 7"/>
            <p:cNvSpPr txBox="1">
              <a:spLocks noChangeArrowheads="1"/>
            </p:cNvSpPr>
            <p:nvPr/>
          </p:nvSpPr>
          <p:spPr bwMode="auto">
            <a:xfrm>
              <a:off x="584" y="3542"/>
              <a:ext cx="662"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ES_tradnl" sz="1600" b="1" dirty="0">
                  <a:latin typeface="+mj-lt"/>
                </a:rPr>
                <a:t>SÍNTOMAS</a:t>
              </a:r>
            </a:p>
            <a:p>
              <a:pPr algn="ctr"/>
              <a:r>
                <a:rPr lang="es-ES_tradnl" sz="1600" b="1" dirty="0">
                  <a:latin typeface="+mj-lt"/>
                </a:rPr>
                <a:t>CONGESTIVOS</a:t>
              </a:r>
            </a:p>
          </p:txBody>
        </p:sp>
        <p:sp>
          <p:nvSpPr>
            <p:cNvPr id="65559" name="Text Box 8"/>
            <p:cNvSpPr txBox="1">
              <a:spLocks noChangeArrowheads="1"/>
            </p:cNvSpPr>
            <p:nvPr/>
          </p:nvSpPr>
          <p:spPr bwMode="auto">
            <a:xfrm>
              <a:off x="4203" y="3542"/>
              <a:ext cx="456" cy="36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ES_tradnl" sz="1600" b="1" dirty="0">
                  <a:latin typeface="+mj-lt"/>
                </a:rPr>
                <a:t>MEJORÍA</a:t>
              </a:r>
            </a:p>
            <a:p>
              <a:pPr algn="ctr"/>
              <a:r>
                <a:rPr lang="es-ES_tradnl" sz="1600" b="1" dirty="0">
                  <a:latin typeface="+mj-lt"/>
                </a:rPr>
                <a:t>CLÍNICA</a:t>
              </a:r>
            </a:p>
          </p:txBody>
        </p:sp>
      </p:grpSp>
      <p:grpSp>
        <p:nvGrpSpPr>
          <p:cNvPr id="3" name="Group 9"/>
          <p:cNvGrpSpPr>
            <a:grpSpLocks/>
          </p:cNvGrpSpPr>
          <p:nvPr/>
        </p:nvGrpSpPr>
        <p:grpSpPr bwMode="auto">
          <a:xfrm>
            <a:off x="486838" y="1423995"/>
            <a:ext cx="11421534" cy="3224213"/>
            <a:chOff x="230" y="897"/>
            <a:chExt cx="5396" cy="2031"/>
          </a:xfrm>
        </p:grpSpPr>
        <p:grpSp>
          <p:nvGrpSpPr>
            <p:cNvPr id="4" name="Group 10"/>
            <p:cNvGrpSpPr>
              <a:grpSpLocks/>
            </p:cNvGrpSpPr>
            <p:nvPr/>
          </p:nvGrpSpPr>
          <p:grpSpPr bwMode="auto">
            <a:xfrm>
              <a:off x="230" y="1344"/>
              <a:ext cx="5396" cy="1584"/>
              <a:chOff x="230" y="1344"/>
              <a:chExt cx="5396" cy="1584"/>
            </a:xfrm>
          </p:grpSpPr>
          <p:sp>
            <p:nvSpPr>
              <p:cNvPr id="65551" name="Line 11"/>
              <p:cNvSpPr>
                <a:spLocks noChangeShapeType="1"/>
              </p:cNvSpPr>
              <p:nvPr/>
            </p:nvSpPr>
            <p:spPr bwMode="auto">
              <a:xfrm flipV="1">
                <a:off x="682" y="1344"/>
                <a:ext cx="4080" cy="1584"/>
              </a:xfrm>
              <a:prstGeom prst="line">
                <a:avLst/>
              </a:prstGeom>
              <a:noFill/>
              <a:ln w="76200">
                <a:solidFill>
                  <a:schemeClr val="accent1"/>
                </a:solidFill>
                <a:round/>
                <a:headEnd type="none" w="sm" len="sm"/>
                <a:tailEnd/>
              </a:ln>
              <a:extLst>
                <a:ext uri="{909E8E84-426E-40dd-AFC4-6F175D3DCCD1}">
                  <a14:hiddenFill xmlns:a14="http://schemas.microsoft.com/office/drawing/2010/main" xmlns="">
                    <a:noFill/>
                  </a14:hiddenFill>
                </a:ext>
              </a:extLst>
            </p:spPr>
            <p:txBody>
              <a:bodyPr wrap="none" anchor="ctr"/>
              <a:lstStyle/>
              <a:p>
                <a:endParaRPr lang="es-ES">
                  <a:latin typeface="+mj-lt"/>
                </a:endParaRPr>
              </a:p>
            </p:txBody>
          </p:sp>
          <p:sp>
            <p:nvSpPr>
              <p:cNvPr id="65552" name="Line 12"/>
              <p:cNvSpPr>
                <a:spLocks noChangeShapeType="1"/>
              </p:cNvSpPr>
              <p:nvPr/>
            </p:nvSpPr>
            <p:spPr bwMode="auto">
              <a:xfrm>
                <a:off x="4762" y="1344"/>
                <a:ext cx="864" cy="0"/>
              </a:xfrm>
              <a:prstGeom prst="line">
                <a:avLst/>
              </a:prstGeom>
              <a:noFill/>
              <a:ln w="76200">
                <a:solidFill>
                  <a:schemeClr val="accent1"/>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s-ES">
                  <a:latin typeface="+mj-lt"/>
                </a:endParaRPr>
              </a:p>
            </p:txBody>
          </p:sp>
          <p:sp>
            <p:nvSpPr>
              <p:cNvPr id="65553" name="Text Box 13"/>
              <p:cNvSpPr txBox="1">
                <a:spLocks noChangeArrowheads="1"/>
              </p:cNvSpPr>
              <p:nvPr/>
            </p:nvSpPr>
            <p:spPr bwMode="auto">
              <a:xfrm>
                <a:off x="230" y="2431"/>
                <a:ext cx="590" cy="407"/>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style>
              <a:lnRef idx="2">
                <a:schemeClr val="accent1"/>
              </a:lnRef>
              <a:fillRef idx="1">
                <a:schemeClr val="lt1"/>
              </a:fillRef>
              <a:effectRef idx="0">
                <a:schemeClr val="accent1"/>
              </a:effectRef>
              <a:fontRef idx="minor">
                <a:schemeClr val="dk1"/>
              </a:fontRef>
            </p:style>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3600" dirty="0">
                    <a:solidFill>
                      <a:schemeClr val="accent1"/>
                    </a:solidFill>
                    <a:latin typeface="+mj-lt"/>
                  </a:rPr>
                  <a:t>IECAS</a:t>
                </a:r>
              </a:p>
            </p:txBody>
          </p:sp>
        </p:grpSp>
        <p:sp>
          <p:nvSpPr>
            <p:cNvPr id="65550" name="Text Box 14"/>
            <p:cNvSpPr txBox="1">
              <a:spLocks noChangeArrowheads="1"/>
            </p:cNvSpPr>
            <p:nvPr/>
          </p:nvSpPr>
          <p:spPr bwMode="auto">
            <a:xfrm>
              <a:off x="4772" y="897"/>
              <a:ext cx="816"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1600" b="1" dirty="0">
                  <a:solidFill>
                    <a:schemeClr val="accent1"/>
                  </a:solidFill>
                  <a:latin typeface="+mj-lt"/>
                </a:rPr>
                <a:t>DOSIS </a:t>
              </a:r>
              <a:r>
                <a:rPr lang="es-ES_tradnl" sz="1600" b="1" dirty="0" smtClean="0">
                  <a:solidFill>
                    <a:schemeClr val="accent1"/>
                  </a:solidFill>
                  <a:latin typeface="+mj-lt"/>
                </a:rPr>
                <a:t>MÁXIMA</a:t>
              </a:r>
            </a:p>
            <a:p>
              <a:r>
                <a:rPr lang="es-ES_tradnl" sz="1600" b="1" dirty="0" smtClean="0">
                  <a:solidFill>
                    <a:schemeClr val="accent1"/>
                  </a:solidFill>
                  <a:latin typeface="+mj-lt"/>
                </a:rPr>
                <a:t> </a:t>
              </a:r>
              <a:r>
                <a:rPr lang="es-ES_tradnl" sz="1600" b="1" dirty="0">
                  <a:solidFill>
                    <a:schemeClr val="accent1"/>
                  </a:solidFill>
                  <a:latin typeface="+mj-lt"/>
                </a:rPr>
                <a:t>RECOMENDADA</a:t>
              </a:r>
            </a:p>
          </p:txBody>
        </p:sp>
      </p:grpSp>
      <p:grpSp>
        <p:nvGrpSpPr>
          <p:cNvPr id="5" name="Group 15"/>
          <p:cNvGrpSpPr>
            <a:grpSpLocks/>
          </p:cNvGrpSpPr>
          <p:nvPr/>
        </p:nvGrpSpPr>
        <p:grpSpPr bwMode="auto">
          <a:xfrm>
            <a:off x="482601" y="1473203"/>
            <a:ext cx="11705167" cy="3127375"/>
            <a:chOff x="230" y="1054"/>
            <a:chExt cx="5530" cy="1970"/>
          </a:xfrm>
        </p:grpSpPr>
        <p:grpSp>
          <p:nvGrpSpPr>
            <p:cNvPr id="6" name="Group 16"/>
            <p:cNvGrpSpPr>
              <a:grpSpLocks/>
            </p:cNvGrpSpPr>
            <p:nvPr/>
          </p:nvGrpSpPr>
          <p:grpSpPr bwMode="auto">
            <a:xfrm>
              <a:off x="230" y="1054"/>
              <a:ext cx="5396" cy="1970"/>
              <a:chOff x="230" y="1054"/>
              <a:chExt cx="5396" cy="1970"/>
            </a:xfrm>
          </p:grpSpPr>
          <p:sp>
            <p:nvSpPr>
              <p:cNvPr id="65546" name="Line 17"/>
              <p:cNvSpPr>
                <a:spLocks noChangeShapeType="1"/>
              </p:cNvSpPr>
              <p:nvPr/>
            </p:nvSpPr>
            <p:spPr bwMode="auto">
              <a:xfrm>
                <a:off x="682" y="1584"/>
                <a:ext cx="4032" cy="1440"/>
              </a:xfrm>
              <a:prstGeom prst="line">
                <a:avLst/>
              </a:prstGeom>
              <a:noFill/>
              <a:ln w="76200">
                <a:solidFill>
                  <a:schemeClr val="tx2"/>
                </a:solidFill>
                <a:round/>
                <a:headEnd type="none" w="sm" len="sm"/>
                <a:tailEnd/>
              </a:ln>
              <a:extLst>
                <a:ext uri="{909E8E84-426E-40dd-AFC4-6F175D3DCCD1}">
                  <a14:hiddenFill xmlns:a14="http://schemas.microsoft.com/office/drawing/2010/main" xmlns="">
                    <a:noFill/>
                  </a14:hiddenFill>
                </a:ext>
              </a:extLst>
            </p:spPr>
            <p:txBody>
              <a:bodyPr wrap="none" anchor="ctr"/>
              <a:lstStyle/>
              <a:p>
                <a:endParaRPr lang="es-ES">
                  <a:latin typeface="+mj-lt"/>
                </a:endParaRPr>
              </a:p>
            </p:txBody>
          </p:sp>
          <p:sp>
            <p:nvSpPr>
              <p:cNvPr id="65547" name="Line 18"/>
              <p:cNvSpPr>
                <a:spLocks noChangeShapeType="1"/>
              </p:cNvSpPr>
              <p:nvPr/>
            </p:nvSpPr>
            <p:spPr bwMode="auto">
              <a:xfrm>
                <a:off x="4714" y="3024"/>
                <a:ext cx="912" cy="0"/>
              </a:xfrm>
              <a:prstGeom prst="line">
                <a:avLst/>
              </a:prstGeom>
              <a:noFill/>
              <a:ln w="76200">
                <a:solidFill>
                  <a:schemeClr val="tx2"/>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s-ES">
                  <a:latin typeface="+mj-lt"/>
                </a:endParaRPr>
              </a:p>
            </p:txBody>
          </p:sp>
          <p:sp>
            <p:nvSpPr>
              <p:cNvPr id="65548" name="Text Box 19"/>
              <p:cNvSpPr txBox="1">
                <a:spLocks noChangeArrowheads="1"/>
              </p:cNvSpPr>
              <p:nvPr/>
            </p:nvSpPr>
            <p:spPr bwMode="auto">
              <a:xfrm>
                <a:off x="230" y="1054"/>
                <a:ext cx="1506" cy="368"/>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style>
              <a:lnRef idx="2">
                <a:schemeClr val="accent1"/>
              </a:lnRef>
              <a:fillRef idx="1">
                <a:schemeClr val="lt1"/>
              </a:fillRef>
              <a:effectRef idx="0">
                <a:schemeClr val="accent1"/>
              </a:effectRef>
              <a:fontRef idx="minor">
                <a:schemeClr val="dk1"/>
              </a:fontRef>
            </p:style>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3200" b="1" dirty="0">
                    <a:solidFill>
                      <a:schemeClr val="tx2"/>
                    </a:solidFill>
                    <a:latin typeface="+mj-lt"/>
                  </a:rPr>
                  <a:t>Diuréticos del asa</a:t>
                </a:r>
              </a:p>
            </p:txBody>
          </p:sp>
        </p:grpSp>
        <p:sp>
          <p:nvSpPr>
            <p:cNvPr id="65545" name="Text Box 20"/>
            <p:cNvSpPr txBox="1">
              <a:spLocks noChangeArrowheads="1"/>
            </p:cNvSpPr>
            <p:nvPr/>
          </p:nvSpPr>
          <p:spPr bwMode="auto">
            <a:xfrm>
              <a:off x="4494" y="2565"/>
              <a:ext cx="1266"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ES_tradnl" sz="1600" b="1">
                  <a:solidFill>
                    <a:schemeClr val="accent1"/>
                  </a:solidFill>
                  <a:latin typeface="+mj-lt"/>
                </a:rPr>
                <a:t>DOSIS </a:t>
              </a:r>
            </a:p>
            <a:p>
              <a:pPr algn="ctr"/>
              <a:r>
                <a:rPr lang="es-ES_tradnl" sz="1600" b="1">
                  <a:solidFill>
                    <a:schemeClr val="accent1"/>
                  </a:solidFill>
                  <a:latin typeface="+mj-lt"/>
                </a:rPr>
                <a:t>MANTENIMIENTO</a:t>
              </a:r>
            </a:p>
          </p:txBody>
        </p:sp>
      </p:grpSp>
      <p:sp>
        <p:nvSpPr>
          <p:cNvPr id="707614" name="Text Box 30"/>
          <p:cNvSpPr txBox="1">
            <a:spLocks noChangeArrowheads="1"/>
          </p:cNvSpPr>
          <p:nvPr/>
        </p:nvSpPr>
        <p:spPr bwMode="auto">
          <a:xfrm>
            <a:off x="482601" y="4736356"/>
            <a:ext cx="1724967" cy="641350"/>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style>
          <a:lnRef idx="2">
            <a:schemeClr val="accent1"/>
          </a:lnRef>
          <a:fillRef idx="1">
            <a:schemeClr val="lt1"/>
          </a:fillRef>
          <a:effectRef idx="0">
            <a:schemeClr val="accent1"/>
          </a:effectRef>
          <a:fontRef idx="minor">
            <a:schemeClr val="dk1"/>
          </a:fontRef>
        </p:style>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s-ES" sz="3600" dirty="0">
                <a:latin typeface="+mj-lt"/>
              </a:rPr>
              <a:t>B-BLOQ</a:t>
            </a:r>
          </a:p>
        </p:txBody>
      </p:sp>
      <p:sp>
        <p:nvSpPr>
          <p:cNvPr id="8" name="Marcador de texto 7"/>
          <p:cNvSpPr>
            <a:spLocks noGrp="1"/>
          </p:cNvSpPr>
          <p:nvPr>
            <p:ph type="body" sz="quarter" idx="13"/>
          </p:nvPr>
        </p:nvSpPr>
        <p:spPr>
          <a:xfrm>
            <a:off x="551384" y="5949280"/>
            <a:ext cx="11582443" cy="295162"/>
          </a:xfrm>
        </p:spPr>
        <p:txBody>
          <a:bodyPr>
            <a:normAutofit/>
          </a:bodyPr>
          <a:lstStyle/>
          <a:p>
            <a:r>
              <a:rPr lang="es-ES_tradnl" sz="1200" b="1" dirty="0">
                <a:solidFill>
                  <a:schemeClr val="bg1">
                    <a:lumMod val="75000"/>
                  </a:schemeClr>
                </a:solidFill>
              </a:rPr>
              <a:t>Protocolos FMC. I Cardíaca 2015 </a:t>
            </a:r>
          </a:p>
          <a:p>
            <a:endParaRPr lang="es-ES" dirty="0">
              <a:latin typeface="+mj-lt"/>
            </a:endParaRPr>
          </a:p>
        </p:txBody>
      </p:sp>
      <p:sp>
        <p:nvSpPr>
          <p:cNvPr id="7" name="Título 6"/>
          <p:cNvSpPr>
            <a:spLocks noGrp="1"/>
          </p:cNvSpPr>
          <p:nvPr>
            <p:ph type="title"/>
          </p:nvPr>
        </p:nvSpPr>
        <p:spPr/>
        <p:txBody>
          <a:bodyPr/>
          <a:lstStyle/>
          <a:p>
            <a:r>
              <a:rPr lang="es-ES" dirty="0"/>
              <a:t>Uso de diuréticos en </a:t>
            </a:r>
            <a:r>
              <a:rPr lang="es-ES" dirty="0" smtClean="0"/>
              <a:t>insuficiencia cardiaca desestabilizada</a:t>
            </a:r>
            <a:endParaRPr lang="es-ES" dirty="0"/>
          </a:p>
        </p:txBody>
      </p:sp>
    </p:spTree>
    <p:extLst>
      <p:ext uri="{BB962C8B-B14F-4D97-AF65-F5344CB8AC3E}">
        <p14:creationId xmlns:p14="http://schemas.microsoft.com/office/powerpoint/2010/main" val="4257545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707614"/>
                                        </p:tgtEl>
                                        <p:attrNameLst>
                                          <p:attrName>style.visibility</p:attrName>
                                        </p:attrNameLst>
                                      </p:cBhvr>
                                      <p:to>
                                        <p:strVal val="visible"/>
                                      </p:to>
                                    </p:set>
                                  </p:childTnLst>
                                </p:cTn>
                              </p:par>
                            </p:childTnLst>
                          </p:cTn>
                        </p:par>
                        <p:par>
                          <p:cTn id="15" fill="hold" nodeType="afterGroup">
                            <p:stCondLst>
                              <p:cond delay="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6" name="Rectangle 4"/>
          <p:cNvSpPr>
            <a:spLocks noChangeArrowheads="1"/>
          </p:cNvSpPr>
          <p:nvPr/>
        </p:nvSpPr>
        <p:spPr bwMode="auto">
          <a:xfrm>
            <a:off x="643505" y="2411380"/>
            <a:ext cx="2878667" cy="305911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s-ES_tradnl" sz="2400" b="1" dirty="0">
                <a:solidFill>
                  <a:schemeClr val="bg1"/>
                </a:solidFill>
              </a:rPr>
              <a:t>D. DEL ASA</a:t>
            </a:r>
          </a:p>
          <a:p>
            <a:pPr algn="ctr"/>
            <a:endParaRPr lang="es-ES_tradnl" sz="2000" b="1" dirty="0"/>
          </a:p>
          <a:p>
            <a:pPr algn="ctr"/>
            <a:r>
              <a:rPr lang="es-ES_tradnl" sz="2000" b="1" dirty="0">
                <a:solidFill>
                  <a:schemeClr val="bg1"/>
                </a:solidFill>
                <a:effectLst>
                  <a:outerShdw blurRad="38100" dist="38100" dir="2700000" algn="tl">
                    <a:srgbClr val="000000">
                      <a:alpha val="43137"/>
                    </a:srgbClr>
                  </a:outerShdw>
                </a:effectLst>
              </a:rPr>
              <a:t>FUROSEMIDA</a:t>
            </a:r>
          </a:p>
          <a:p>
            <a:pPr algn="ctr"/>
            <a:r>
              <a:rPr lang="es-ES_tradnl" sz="2000" b="1" dirty="0">
                <a:solidFill>
                  <a:schemeClr val="bg1"/>
                </a:solidFill>
                <a:effectLst>
                  <a:outerShdw blurRad="38100" dist="38100" dir="2700000" algn="tl">
                    <a:srgbClr val="000000">
                      <a:alpha val="43137"/>
                    </a:srgbClr>
                  </a:outerShdw>
                </a:effectLst>
              </a:rPr>
              <a:t>20- 160 </a:t>
            </a:r>
            <a:r>
              <a:rPr lang="es-ES_tradnl" sz="2000" b="1" dirty="0" smtClean="0">
                <a:solidFill>
                  <a:schemeClr val="bg1"/>
                </a:solidFill>
                <a:effectLst>
                  <a:outerShdw blurRad="38100" dist="38100" dir="2700000" algn="tl">
                    <a:srgbClr val="000000">
                      <a:alpha val="43137"/>
                    </a:srgbClr>
                  </a:outerShdw>
                </a:effectLst>
              </a:rPr>
              <a:t>mg/día.</a:t>
            </a:r>
            <a:endParaRPr lang="es-ES_tradnl" sz="2000" b="1" dirty="0">
              <a:solidFill>
                <a:schemeClr val="bg1"/>
              </a:solidFill>
              <a:effectLst>
                <a:outerShdw blurRad="38100" dist="38100" dir="2700000" algn="tl">
                  <a:srgbClr val="000000">
                    <a:alpha val="43137"/>
                  </a:srgbClr>
                </a:outerShdw>
              </a:effectLst>
            </a:endParaRPr>
          </a:p>
          <a:p>
            <a:pPr algn="ctr"/>
            <a:endParaRPr lang="es-ES_tradnl" sz="2000" b="1" dirty="0">
              <a:solidFill>
                <a:schemeClr val="bg1"/>
              </a:solidFill>
              <a:effectLst>
                <a:outerShdw blurRad="38100" dist="38100" dir="2700000" algn="tl">
                  <a:srgbClr val="000000">
                    <a:alpha val="43137"/>
                  </a:srgbClr>
                </a:outerShdw>
              </a:effectLst>
            </a:endParaRPr>
          </a:p>
          <a:p>
            <a:pPr algn="ctr"/>
            <a:r>
              <a:rPr lang="es-ES_tradnl" sz="2000" b="1" dirty="0">
                <a:solidFill>
                  <a:schemeClr val="bg1"/>
                </a:solidFill>
                <a:effectLst>
                  <a:outerShdw blurRad="38100" dist="38100" dir="2700000" algn="tl">
                    <a:srgbClr val="000000">
                      <a:alpha val="43137"/>
                    </a:srgbClr>
                  </a:outerShdw>
                </a:effectLst>
              </a:rPr>
              <a:t>TORASEMIDA</a:t>
            </a:r>
          </a:p>
          <a:p>
            <a:pPr algn="ctr"/>
            <a:r>
              <a:rPr lang="es-ES_tradnl" sz="2000" b="1" dirty="0">
                <a:solidFill>
                  <a:schemeClr val="bg1"/>
                </a:solidFill>
                <a:effectLst>
                  <a:outerShdw blurRad="38100" dist="38100" dir="2700000" algn="tl">
                    <a:srgbClr val="000000">
                      <a:alpha val="43137"/>
                    </a:srgbClr>
                  </a:outerShdw>
                </a:effectLst>
              </a:rPr>
              <a:t>5-20 </a:t>
            </a:r>
            <a:r>
              <a:rPr lang="es-ES_tradnl" sz="2000" b="1" dirty="0" smtClean="0">
                <a:solidFill>
                  <a:schemeClr val="bg1"/>
                </a:solidFill>
                <a:effectLst>
                  <a:outerShdw blurRad="38100" dist="38100" dir="2700000" algn="tl">
                    <a:srgbClr val="000000">
                      <a:alpha val="43137"/>
                    </a:srgbClr>
                  </a:outerShdw>
                </a:effectLst>
              </a:rPr>
              <a:t>mg/día.</a:t>
            </a:r>
            <a:endParaRPr lang="es-ES_tradnl" sz="2000" b="1" dirty="0">
              <a:solidFill>
                <a:schemeClr val="bg1"/>
              </a:solidFill>
              <a:effectLst>
                <a:outerShdw blurRad="38100" dist="38100" dir="2700000" algn="tl">
                  <a:srgbClr val="000000">
                    <a:alpha val="43137"/>
                  </a:srgbClr>
                </a:outerShdw>
              </a:effectLst>
            </a:endParaRPr>
          </a:p>
        </p:txBody>
      </p:sp>
      <p:sp>
        <p:nvSpPr>
          <p:cNvPr id="709637" name="Rectangle 5"/>
          <p:cNvSpPr>
            <a:spLocks noChangeArrowheads="1"/>
          </p:cNvSpPr>
          <p:nvPr/>
        </p:nvSpPr>
        <p:spPr bwMode="auto">
          <a:xfrm>
            <a:off x="4415395" y="2411380"/>
            <a:ext cx="3143272" cy="3059112"/>
          </a:xfrm>
          <a:prstGeom prst="rect">
            <a:avLst/>
          </a:prstGeom>
          <a:solidFill>
            <a:schemeClr val="tx2"/>
          </a:solidFill>
          <a:ln w="9525">
            <a:noFill/>
            <a:miter lim="800000"/>
            <a:headEnd/>
            <a:tailEnd/>
          </a:ln>
        </p:spPr>
        <p:txBody>
          <a:bodyPr wrap="none" anchor="ctr"/>
          <a:lstStyle/>
          <a:p>
            <a:pPr algn="ctr"/>
            <a:r>
              <a:rPr lang="es-ES_tradnl" sz="2400" b="1" dirty="0">
                <a:solidFill>
                  <a:schemeClr val="bg1"/>
                </a:solidFill>
              </a:rPr>
              <a:t>TIAZIDAS</a:t>
            </a:r>
          </a:p>
          <a:p>
            <a:pPr algn="ctr"/>
            <a:endParaRPr lang="es-ES_tradnl" sz="2000" b="1" dirty="0"/>
          </a:p>
          <a:p>
            <a:pPr algn="ctr"/>
            <a:r>
              <a:rPr lang="es-ES_tradnl" sz="2000" b="1" dirty="0" err="1">
                <a:solidFill>
                  <a:schemeClr val="bg1"/>
                </a:solidFill>
                <a:effectLst>
                  <a:outerShdw blurRad="38100" dist="38100" dir="2700000" algn="tl">
                    <a:srgbClr val="000000">
                      <a:alpha val="43137"/>
                    </a:srgbClr>
                  </a:outerShdw>
                </a:effectLst>
              </a:rPr>
              <a:t>Hidroclorotiazida</a:t>
            </a:r>
            <a:endParaRPr lang="es-ES_tradnl" sz="2000" b="1" dirty="0">
              <a:solidFill>
                <a:schemeClr val="bg1"/>
              </a:solidFill>
              <a:effectLst>
                <a:outerShdw blurRad="38100" dist="38100" dir="2700000" algn="tl">
                  <a:srgbClr val="000000">
                    <a:alpha val="43137"/>
                  </a:srgbClr>
                </a:outerShdw>
              </a:effectLst>
            </a:endParaRPr>
          </a:p>
          <a:p>
            <a:pPr algn="ctr"/>
            <a:r>
              <a:rPr lang="es-ES_tradnl" sz="2000" b="1" dirty="0">
                <a:solidFill>
                  <a:schemeClr val="bg1"/>
                </a:solidFill>
                <a:effectLst>
                  <a:outerShdw blurRad="38100" dist="38100" dir="2700000" algn="tl">
                    <a:srgbClr val="000000">
                      <a:alpha val="43137"/>
                    </a:srgbClr>
                  </a:outerShdw>
                </a:effectLst>
              </a:rPr>
              <a:t>25-50 </a:t>
            </a:r>
            <a:r>
              <a:rPr lang="es-ES_tradnl" sz="2000" b="1" dirty="0" smtClean="0">
                <a:solidFill>
                  <a:schemeClr val="bg1"/>
                </a:solidFill>
                <a:effectLst>
                  <a:outerShdw blurRad="38100" dist="38100" dir="2700000" algn="tl">
                    <a:srgbClr val="000000">
                      <a:alpha val="43137"/>
                    </a:srgbClr>
                  </a:outerShdw>
                </a:effectLst>
              </a:rPr>
              <a:t>mg/día.</a:t>
            </a:r>
            <a:endParaRPr lang="es-ES_tradnl" sz="2000" b="1" dirty="0">
              <a:solidFill>
                <a:schemeClr val="bg1"/>
              </a:solidFill>
              <a:effectLst>
                <a:outerShdw blurRad="38100" dist="38100" dir="2700000" algn="tl">
                  <a:srgbClr val="000000">
                    <a:alpha val="43137"/>
                  </a:srgbClr>
                </a:outerShdw>
              </a:effectLst>
            </a:endParaRPr>
          </a:p>
          <a:p>
            <a:pPr algn="ctr"/>
            <a:endParaRPr lang="es-ES_tradnl" sz="2000" b="1" dirty="0">
              <a:solidFill>
                <a:schemeClr val="bg1"/>
              </a:solidFill>
              <a:effectLst>
                <a:outerShdw blurRad="38100" dist="38100" dir="2700000" algn="tl">
                  <a:srgbClr val="000000">
                    <a:alpha val="43137"/>
                  </a:srgbClr>
                </a:outerShdw>
              </a:effectLst>
            </a:endParaRPr>
          </a:p>
          <a:p>
            <a:pPr algn="ctr"/>
            <a:r>
              <a:rPr lang="es-ES_tradnl" sz="2000" b="1" dirty="0">
                <a:solidFill>
                  <a:schemeClr val="bg1"/>
                </a:solidFill>
                <a:effectLst>
                  <a:outerShdw blurRad="38100" dist="38100" dir="2700000" algn="tl">
                    <a:srgbClr val="000000">
                      <a:alpha val="43137"/>
                    </a:srgbClr>
                  </a:outerShdw>
                </a:effectLst>
              </a:rPr>
              <a:t>CLORTALIDONA</a:t>
            </a:r>
          </a:p>
          <a:p>
            <a:pPr algn="ctr"/>
            <a:r>
              <a:rPr lang="es-ES_tradnl" sz="2000" b="1" dirty="0">
                <a:solidFill>
                  <a:schemeClr val="bg1"/>
                </a:solidFill>
                <a:effectLst>
                  <a:outerShdw blurRad="38100" dist="38100" dir="2700000" algn="tl">
                    <a:srgbClr val="000000">
                      <a:alpha val="43137"/>
                    </a:srgbClr>
                  </a:outerShdw>
                </a:effectLst>
              </a:rPr>
              <a:t>25-50 </a:t>
            </a:r>
            <a:r>
              <a:rPr lang="es-ES_tradnl" sz="2000" b="1" dirty="0" smtClean="0">
                <a:solidFill>
                  <a:schemeClr val="bg1"/>
                </a:solidFill>
                <a:effectLst>
                  <a:outerShdw blurRad="38100" dist="38100" dir="2700000" algn="tl">
                    <a:srgbClr val="000000">
                      <a:alpha val="43137"/>
                    </a:srgbClr>
                  </a:outerShdw>
                </a:effectLst>
              </a:rPr>
              <a:t>mg/día.</a:t>
            </a:r>
            <a:endParaRPr lang="es-ES_tradnl" sz="2000" b="1" dirty="0">
              <a:solidFill>
                <a:schemeClr val="bg1"/>
              </a:solidFill>
              <a:effectLst>
                <a:outerShdw blurRad="38100" dist="38100" dir="2700000" algn="tl">
                  <a:srgbClr val="000000">
                    <a:alpha val="43137"/>
                  </a:srgbClr>
                </a:outerShdw>
              </a:effectLst>
            </a:endParaRPr>
          </a:p>
        </p:txBody>
      </p:sp>
      <p:sp>
        <p:nvSpPr>
          <p:cNvPr id="709638" name="Rectangle 6"/>
          <p:cNvSpPr>
            <a:spLocks noChangeArrowheads="1"/>
          </p:cNvSpPr>
          <p:nvPr/>
        </p:nvSpPr>
        <p:spPr bwMode="auto">
          <a:xfrm>
            <a:off x="8551373" y="2171661"/>
            <a:ext cx="2878667" cy="3357586"/>
          </a:xfrm>
          <a:prstGeom prst="rect">
            <a:avLst/>
          </a:prstGeom>
          <a:solidFill>
            <a:schemeClr val="tx1"/>
          </a:solidFill>
          <a:ln w="9525">
            <a:noFill/>
            <a:miter lim="800000"/>
            <a:headEnd/>
            <a:tailEnd/>
          </a:ln>
        </p:spPr>
        <p:txBody>
          <a:bodyPr wrap="none" anchor="ctr"/>
          <a:lstStyle/>
          <a:p>
            <a:pPr algn="ctr"/>
            <a:r>
              <a:rPr lang="es-ES_tradnl" sz="2000" b="1" dirty="0" smtClean="0">
                <a:solidFill>
                  <a:schemeClr val="bg1"/>
                </a:solidFill>
              </a:rPr>
              <a:t>ANTIALDOSTER.</a:t>
            </a:r>
          </a:p>
          <a:p>
            <a:pPr algn="ctr"/>
            <a:endParaRPr lang="es-ES_tradnl" sz="2000" b="1" dirty="0" smtClean="0">
              <a:solidFill>
                <a:schemeClr val="bg1"/>
              </a:solidFill>
            </a:endParaRPr>
          </a:p>
          <a:p>
            <a:pPr algn="ctr"/>
            <a:r>
              <a:rPr lang="es-ES_tradnl" sz="2000" b="1" dirty="0" err="1" smtClean="0">
                <a:solidFill>
                  <a:schemeClr val="bg1"/>
                </a:solidFill>
                <a:effectLst>
                  <a:outerShdw blurRad="38100" dist="38100" dir="2700000" algn="tl">
                    <a:srgbClr val="000000">
                      <a:alpha val="43137"/>
                    </a:srgbClr>
                  </a:outerShdw>
                </a:effectLst>
              </a:rPr>
              <a:t>Espironolactona</a:t>
            </a:r>
            <a:endParaRPr lang="es-ES_tradnl" sz="2000" b="1" dirty="0" smtClean="0">
              <a:solidFill>
                <a:schemeClr val="bg1"/>
              </a:solidFill>
              <a:effectLst>
                <a:outerShdw blurRad="38100" dist="38100" dir="2700000" algn="tl">
                  <a:srgbClr val="000000">
                    <a:alpha val="43137"/>
                  </a:srgbClr>
                </a:outerShdw>
              </a:effectLst>
            </a:endParaRPr>
          </a:p>
          <a:p>
            <a:pPr algn="ctr"/>
            <a:r>
              <a:rPr lang="es-ES_tradnl" sz="1800" b="1" dirty="0" smtClean="0">
                <a:solidFill>
                  <a:schemeClr val="bg1"/>
                </a:solidFill>
                <a:effectLst>
                  <a:outerShdw blurRad="38100" dist="38100" dir="2700000" algn="tl">
                    <a:srgbClr val="000000">
                      <a:alpha val="43137"/>
                    </a:srgbClr>
                  </a:outerShdw>
                </a:effectLst>
              </a:rPr>
              <a:t>12.5-25 mg/día.</a:t>
            </a:r>
          </a:p>
          <a:p>
            <a:pPr algn="ctr"/>
            <a:endParaRPr lang="es-ES_tradnl" sz="1800" b="1" dirty="0" smtClean="0">
              <a:solidFill>
                <a:schemeClr val="bg1"/>
              </a:solidFill>
              <a:effectLst>
                <a:outerShdw blurRad="38100" dist="38100" dir="2700000" algn="tl">
                  <a:srgbClr val="000000">
                    <a:alpha val="43137"/>
                  </a:srgbClr>
                </a:outerShdw>
              </a:effectLst>
            </a:endParaRPr>
          </a:p>
          <a:p>
            <a:pPr algn="ctr"/>
            <a:r>
              <a:rPr lang="es-ES_tradnl" sz="1800" b="1" dirty="0" err="1" smtClean="0">
                <a:solidFill>
                  <a:schemeClr val="bg1"/>
                </a:solidFill>
                <a:effectLst>
                  <a:outerShdw blurRad="38100" dist="38100" dir="2700000" algn="tl">
                    <a:srgbClr val="000000">
                      <a:alpha val="43137"/>
                    </a:srgbClr>
                  </a:outerShdw>
                </a:effectLst>
              </a:rPr>
              <a:t>Eplerenona</a:t>
            </a:r>
            <a:r>
              <a:rPr lang="es-ES_tradnl" sz="1800" b="1" dirty="0" smtClean="0">
                <a:solidFill>
                  <a:schemeClr val="bg1"/>
                </a:solidFill>
                <a:effectLst>
                  <a:outerShdw blurRad="38100" dist="38100" dir="2700000" algn="tl">
                    <a:srgbClr val="000000">
                      <a:alpha val="43137"/>
                    </a:srgbClr>
                  </a:outerShdw>
                </a:effectLst>
              </a:rPr>
              <a:t> </a:t>
            </a:r>
          </a:p>
          <a:p>
            <a:pPr algn="ctr"/>
            <a:r>
              <a:rPr lang="es-ES_tradnl" sz="1800" b="1" dirty="0" smtClean="0">
                <a:solidFill>
                  <a:schemeClr val="bg1"/>
                </a:solidFill>
                <a:effectLst>
                  <a:outerShdw blurRad="38100" dist="38100" dir="2700000" algn="tl">
                    <a:srgbClr val="000000">
                      <a:alpha val="43137"/>
                    </a:srgbClr>
                  </a:outerShdw>
                </a:effectLst>
              </a:rPr>
              <a:t>25-50 mg/día.</a:t>
            </a:r>
            <a:endParaRPr lang="es-ES_tradnl" sz="1800" b="1" dirty="0">
              <a:solidFill>
                <a:schemeClr val="bg1"/>
              </a:solidFill>
              <a:effectLst>
                <a:outerShdw blurRad="38100" dist="38100" dir="2700000" algn="tl">
                  <a:srgbClr val="000000">
                    <a:alpha val="43137"/>
                  </a:srgbClr>
                </a:outerShdw>
              </a:effectLst>
            </a:endParaRPr>
          </a:p>
          <a:p>
            <a:pPr algn="ctr"/>
            <a:endParaRPr lang="es-ES_tradnl" sz="1800" b="1" dirty="0"/>
          </a:p>
          <a:p>
            <a:pPr algn="ctr"/>
            <a:r>
              <a:rPr lang="es-ES_tradnl" sz="2000" b="1" dirty="0" smtClean="0">
                <a:solidFill>
                  <a:schemeClr val="bg1"/>
                </a:solidFill>
              </a:rPr>
              <a:t>SOLO </a:t>
            </a:r>
            <a:endParaRPr lang="es-ES_tradnl" sz="2000" b="1" dirty="0">
              <a:solidFill>
                <a:schemeClr val="bg1"/>
              </a:solidFill>
            </a:endParaRPr>
          </a:p>
          <a:p>
            <a:pPr algn="ctr"/>
            <a:r>
              <a:rPr lang="es-ES_tradnl" sz="1800" b="1" dirty="0">
                <a:solidFill>
                  <a:schemeClr val="bg1"/>
                </a:solidFill>
              </a:rPr>
              <a:t>Excepcionalmente</a:t>
            </a:r>
          </a:p>
          <a:p>
            <a:pPr algn="ctr"/>
            <a:r>
              <a:rPr lang="es-ES_tradnl" sz="2000" b="1" dirty="0">
                <a:solidFill>
                  <a:schemeClr val="bg1"/>
                </a:solidFill>
              </a:rPr>
              <a:t>50 ó &gt; </a:t>
            </a:r>
            <a:r>
              <a:rPr lang="es-ES_tradnl" sz="2000" b="1" dirty="0" smtClean="0">
                <a:solidFill>
                  <a:schemeClr val="bg1"/>
                </a:solidFill>
              </a:rPr>
              <a:t>mg/día.</a:t>
            </a:r>
            <a:endParaRPr lang="es-ES_tradnl" sz="2000" b="1" dirty="0">
              <a:solidFill>
                <a:schemeClr val="bg1"/>
              </a:solidFill>
            </a:endParaRPr>
          </a:p>
        </p:txBody>
      </p:sp>
      <p:grpSp>
        <p:nvGrpSpPr>
          <p:cNvPr id="2" name="Group 7"/>
          <p:cNvGrpSpPr>
            <a:grpSpLocks/>
          </p:cNvGrpSpPr>
          <p:nvPr/>
        </p:nvGrpSpPr>
        <p:grpSpPr bwMode="auto">
          <a:xfrm>
            <a:off x="3549679" y="3228942"/>
            <a:ext cx="865716" cy="1276350"/>
            <a:chOff x="1921" y="2315"/>
            <a:chExt cx="409" cy="804"/>
          </a:xfrm>
        </p:grpSpPr>
        <p:sp>
          <p:nvSpPr>
            <p:cNvPr id="66573" name="AutoShape 8"/>
            <p:cNvSpPr>
              <a:spLocks noChangeArrowheads="1"/>
            </p:cNvSpPr>
            <p:nvPr/>
          </p:nvSpPr>
          <p:spPr bwMode="auto">
            <a:xfrm>
              <a:off x="1923" y="2315"/>
              <a:ext cx="407" cy="305"/>
            </a:xfrm>
            <a:prstGeom prst="leftRightArrow">
              <a:avLst>
                <a:gd name="adj1" fmla="val 50000"/>
                <a:gd name="adj2" fmla="val 26689"/>
              </a:avLst>
            </a:prstGeom>
            <a:solidFill>
              <a:srgbClr val="004586"/>
            </a:solidFill>
            <a:ln w="9525">
              <a:noFill/>
              <a:miter lim="800000"/>
              <a:headEnd/>
              <a:tailEnd/>
            </a:ln>
          </p:spPr>
          <p:txBody>
            <a:bodyPr wrap="none" anchor="ctr"/>
            <a:lstStyle/>
            <a:p>
              <a:endParaRPr lang="es-ES"/>
            </a:p>
          </p:txBody>
        </p:sp>
        <p:sp>
          <p:nvSpPr>
            <p:cNvPr id="66574" name="AutoShape 9"/>
            <p:cNvSpPr>
              <a:spLocks noChangeArrowheads="1"/>
            </p:cNvSpPr>
            <p:nvPr/>
          </p:nvSpPr>
          <p:spPr bwMode="auto">
            <a:xfrm>
              <a:off x="1921" y="2814"/>
              <a:ext cx="407" cy="305"/>
            </a:xfrm>
            <a:prstGeom prst="leftRightArrow">
              <a:avLst>
                <a:gd name="adj1" fmla="val 50000"/>
                <a:gd name="adj2" fmla="val 26689"/>
              </a:avLst>
            </a:prstGeom>
            <a:solidFill>
              <a:srgbClr val="004586"/>
            </a:solidFill>
            <a:ln w="9525">
              <a:noFill/>
              <a:miter lim="800000"/>
              <a:headEnd/>
              <a:tailEnd/>
            </a:ln>
          </p:spPr>
          <p:txBody>
            <a:bodyPr wrap="none" anchor="ctr"/>
            <a:lstStyle/>
            <a:p>
              <a:endParaRPr lang="es-ES"/>
            </a:p>
          </p:txBody>
        </p:sp>
      </p:grpSp>
      <p:grpSp>
        <p:nvGrpSpPr>
          <p:cNvPr id="3" name="Group 10"/>
          <p:cNvGrpSpPr>
            <a:grpSpLocks/>
          </p:cNvGrpSpPr>
          <p:nvPr/>
        </p:nvGrpSpPr>
        <p:grpSpPr bwMode="auto">
          <a:xfrm>
            <a:off x="7579823" y="3179737"/>
            <a:ext cx="893234" cy="1373187"/>
            <a:chOff x="3830" y="2255"/>
            <a:chExt cx="422" cy="865"/>
          </a:xfrm>
        </p:grpSpPr>
        <p:sp>
          <p:nvSpPr>
            <p:cNvPr id="66571" name="AutoShape 11"/>
            <p:cNvSpPr>
              <a:spLocks noChangeArrowheads="1"/>
            </p:cNvSpPr>
            <p:nvPr/>
          </p:nvSpPr>
          <p:spPr bwMode="auto">
            <a:xfrm>
              <a:off x="3830" y="2815"/>
              <a:ext cx="408" cy="305"/>
            </a:xfrm>
            <a:prstGeom prst="leftRightArrow">
              <a:avLst>
                <a:gd name="adj1" fmla="val 50000"/>
                <a:gd name="adj2" fmla="val 26754"/>
              </a:avLst>
            </a:prstGeom>
            <a:solidFill>
              <a:srgbClr val="004586"/>
            </a:solidFill>
            <a:ln w="9525">
              <a:noFill/>
              <a:miter lim="800000"/>
              <a:headEnd/>
              <a:tailEnd/>
            </a:ln>
          </p:spPr>
          <p:txBody>
            <a:bodyPr wrap="none" anchor="ctr"/>
            <a:lstStyle/>
            <a:p>
              <a:endParaRPr lang="es-ES"/>
            </a:p>
          </p:txBody>
        </p:sp>
        <p:sp>
          <p:nvSpPr>
            <p:cNvPr id="66572" name="AutoShape 12"/>
            <p:cNvSpPr>
              <a:spLocks noChangeArrowheads="1"/>
            </p:cNvSpPr>
            <p:nvPr/>
          </p:nvSpPr>
          <p:spPr bwMode="auto">
            <a:xfrm>
              <a:off x="3844" y="2255"/>
              <a:ext cx="408" cy="305"/>
            </a:xfrm>
            <a:prstGeom prst="leftRightArrow">
              <a:avLst>
                <a:gd name="adj1" fmla="val 50000"/>
                <a:gd name="adj2" fmla="val 26754"/>
              </a:avLst>
            </a:prstGeom>
            <a:solidFill>
              <a:srgbClr val="004586"/>
            </a:solidFill>
            <a:ln w="9525">
              <a:noFill/>
              <a:miter lim="800000"/>
              <a:headEnd/>
              <a:tailEnd/>
            </a:ln>
          </p:spPr>
          <p:txBody>
            <a:bodyPr wrap="none" anchor="ctr"/>
            <a:lstStyle/>
            <a:p>
              <a:endParaRPr lang="es-ES"/>
            </a:p>
          </p:txBody>
        </p:sp>
      </p:grpSp>
      <p:sp>
        <p:nvSpPr>
          <p:cNvPr id="709645" name="Text Box 13"/>
          <p:cNvSpPr txBox="1">
            <a:spLocks noChangeArrowheads="1"/>
          </p:cNvSpPr>
          <p:nvPr/>
        </p:nvSpPr>
        <p:spPr bwMode="auto">
          <a:xfrm>
            <a:off x="9039828" y="6429396"/>
            <a:ext cx="1056700" cy="338554"/>
          </a:xfrm>
          <a:prstGeom prst="rect">
            <a:avLst/>
          </a:prstGeom>
          <a:noFill/>
          <a:ln w="9525">
            <a:noFill/>
            <a:miter lim="800000"/>
            <a:headEnd/>
            <a:tailEnd/>
          </a:ln>
        </p:spPr>
        <p:txBody>
          <a:bodyPr wrap="none">
            <a:spAutoFit/>
          </a:bodyPr>
          <a:lstStyle/>
          <a:p>
            <a:pPr algn="r"/>
            <a:r>
              <a:rPr lang="es-ES_tradnl" sz="1600" b="1" i="1" dirty="0">
                <a:solidFill>
                  <a:srgbClr val="FFFF00"/>
                </a:solidFill>
                <a:latin typeface="Times" charset="0"/>
              </a:rPr>
              <a:t>                 </a:t>
            </a:r>
            <a:endParaRPr lang="es-ES_tradnl" sz="1600" b="1" i="1" dirty="0">
              <a:latin typeface="Times" charset="0"/>
            </a:endParaRPr>
          </a:p>
        </p:txBody>
      </p:sp>
      <p:sp>
        <p:nvSpPr>
          <p:cNvPr id="4" name="Título 3"/>
          <p:cNvSpPr>
            <a:spLocks noGrp="1"/>
          </p:cNvSpPr>
          <p:nvPr>
            <p:ph type="title"/>
          </p:nvPr>
        </p:nvSpPr>
        <p:spPr/>
        <p:txBody>
          <a:bodyPr/>
          <a:lstStyle/>
          <a:p>
            <a:r>
              <a:rPr lang="es-ES" sz="3600" dirty="0"/>
              <a:t>Uso de diuréticos: </a:t>
            </a:r>
            <a:r>
              <a:rPr lang="es-ES" sz="3600" dirty="0" smtClean="0"/>
              <a:t>aspectos </a:t>
            </a:r>
            <a:r>
              <a:rPr lang="es-ES" sz="3600" dirty="0"/>
              <a:t>prácticos </a:t>
            </a:r>
          </a:p>
        </p:txBody>
      </p:sp>
      <p:sp>
        <p:nvSpPr>
          <p:cNvPr id="6" name="Marcador de contenido 5"/>
          <p:cNvSpPr>
            <a:spLocks noGrp="1"/>
          </p:cNvSpPr>
          <p:nvPr>
            <p:ph idx="1"/>
          </p:nvPr>
        </p:nvSpPr>
        <p:spPr>
          <a:xfrm>
            <a:off x="0" y="1015675"/>
            <a:ext cx="11582400" cy="1263704"/>
          </a:xfrm>
        </p:spPr>
        <p:txBody>
          <a:bodyPr/>
          <a:lstStyle/>
          <a:p>
            <a:pPr>
              <a:spcBef>
                <a:spcPct val="50000"/>
              </a:spcBef>
            </a:pPr>
            <a:r>
              <a:rPr lang="es-ES_tradnl" b="1" dirty="0"/>
              <a:t>Dosis recomendadas para su uso en A</a:t>
            </a:r>
            <a:r>
              <a:rPr lang="es-ES_tradnl" b="1" dirty="0" smtClean="0"/>
              <a:t>tención </a:t>
            </a:r>
            <a:r>
              <a:rPr lang="es-ES_tradnl" b="1" dirty="0"/>
              <a:t>P</a:t>
            </a:r>
            <a:r>
              <a:rPr lang="es-ES_tradnl" b="1" dirty="0" smtClean="0"/>
              <a:t>rimaria.</a:t>
            </a:r>
            <a:endParaRPr lang="es-ES_tradnl" b="1" dirty="0"/>
          </a:p>
          <a:p>
            <a:pPr>
              <a:spcBef>
                <a:spcPct val="50000"/>
              </a:spcBef>
            </a:pPr>
            <a:r>
              <a:rPr lang="es-ES_tradnl" b="1" dirty="0"/>
              <a:t>Posibles combinaciones de 2 diuréticos (nunca 3</a:t>
            </a:r>
            <a:r>
              <a:rPr lang="es-ES_tradnl" b="1" dirty="0" smtClean="0"/>
              <a:t>):</a:t>
            </a:r>
            <a:endParaRPr lang="es-ES_tradnl" b="1" dirty="0"/>
          </a:p>
        </p:txBody>
      </p:sp>
      <p:sp>
        <p:nvSpPr>
          <p:cNvPr id="5" name="Marcador de texto 4"/>
          <p:cNvSpPr>
            <a:spLocks noGrp="1"/>
          </p:cNvSpPr>
          <p:nvPr>
            <p:ph type="body" sz="quarter" idx="10"/>
          </p:nvPr>
        </p:nvSpPr>
        <p:spPr/>
        <p:txBody>
          <a:bodyPr>
            <a:normAutofit/>
          </a:bodyPr>
          <a:lstStyle/>
          <a:p>
            <a:r>
              <a:rPr lang="pt-BR" sz="1200" dirty="0"/>
              <a:t>Protocolos FMC. I Cardíaca, 2015 </a:t>
            </a:r>
          </a:p>
        </p:txBody>
      </p:sp>
    </p:spTree>
    <p:extLst>
      <p:ext uri="{BB962C8B-B14F-4D97-AF65-F5344CB8AC3E}">
        <p14:creationId xmlns:p14="http://schemas.microsoft.com/office/powerpoint/2010/main" val="2726302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09636"/>
                                        </p:tgtEl>
                                        <p:attrNameLst>
                                          <p:attrName>style.visibility</p:attrName>
                                        </p:attrNameLst>
                                      </p:cBhvr>
                                      <p:to>
                                        <p:strVal val="visible"/>
                                      </p:to>
                                    </p:set>
                                    <p:animEffect transition="in" filter="wipe(up)">
                                      <p:cBhvr>
                                        <p:cTn id="7" dur="500"/>
                                        <p:tgtEl>
                                          <p:spTgt spid="7096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09637"/>
                                        </p:tgtEl>
                                        <p:attrNameLst>
                                          <p:attrName>style.visibility</p:attrName>
                                        </p:attrNameLst>
                                      </p:cBhvr>
                                      <p:to>
                                        <p:strVal val="visible"/>
                                      </p:to>
                                    </p:set>
                                    <p:animEffect transition="in" filter="wipe(up)">
                                      <p:cBhvr>
                                        <p:cTn id="15" dur="500"/>
                                        <p:tgtEl>
                                          <p:spTgt spid="70963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09638"/>
                                        </p:tgtEl>
                                        <p:attrNameLst>
                                          <p:attrName>style.visibility</p:attrName>
                                        </p:attrNameLst>
                                      </p:cBhvr>
                                      <p:to>
                                        <p:strVal val="visible"/>
                                      </p:to>
                                    </p:set>
                                    <p:animEffect transition="in" filter="wipe(up)">
                                      <p:cBhvr>
                                        <p:cTn id="23" dur="500"/>
                                        <p:tgtEl>
                                          <p:spTgt spid="70963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09645"/>
                                        </p:tgtEl>
                                        <p:attrNameLst>
                                          <p:attrName>style.visibility</p:attrName>
                                        </p:attrNameLst>
                                      </p:cBhvr>
                                      <p:to>
                                        <p:strVal val="visible"/>
                                      </p:to>
                                    </p:set>
                                    <p:animEffect transition="in" filter="wipe(left)">
                                      <p:cBhvr>
                                        <p:cTn id="27" dur="500"/>
                                        <p:tgtEl>
                                          <p:spTgt spid="709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6" grpId="0" animBg="1" autoUpdateAnimBg="0"/>
      <p:bldP spid="709637" grpId="0" animBg="1" autoUpdateAnimBg="0"/>
      <p:bldP spid="709638" grpId="0" animBg="1" autoUpdateAnimBg="0"/>
      <p:bldP spid="70964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9" name="Rectangle 3"/>
          <p:cNvSpPr>
            <a:spLocks noChangeArrowheads="1"/>
          </p:cNvSpPr>
          <p:nvPr/>
        </p:nvSpPr>
        <p:spPr bwMode="auto">
          <a:xfrm>
            <a:off x="0" y="167928"/>
            <a:ext cx="121920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s-ES" sz="3600" b="1" dirty="0">
              <a:solidFill>
                <a:srgbClr val="287AC8"/>
              </a:solidFill>
              <a:latin typeface="+mj-lt"/>
              <a:ea typeface="Verdana" charset="0"/>
              <a:cs typeface="Verdana" charset="0"/>
            </a:endParaRPr>
          </a:p>
        </p:txBody>
      </p:sp>
      <p:grpSp>
        <p:nvGrpSpPr>
          <p:cNvPr id="2" name="Group 4"/>
          <p:cNvGrpSpPr>
            <a:grpSpLocks/>
          </p:cNvGrpSpPr>
          <p:nvPr/>
        </p:nvGrpSpPr>
        <p:grpSpPr bwMode="auto">
          <a:xfrm>
            <a:off x="726910" y="926555"/>
            <a:ext cx="7673345" cy="4662685"/>
            <a:chOff x="693" y="701"/>
            <a:chExt cx="4492" cy="3391"/>
          </a:xfrm>
        </p:grpSpPr>
        <p:sp>
          <p:nvSpPr>
            <p:cNvPr id="62469" name="Rectangle 5"/>
            <p:cNvSpPr>
              <a:spLocks noChangeArrowheads="1"/>
            </p:cNvSpPr>
            <p:nvPr/>
          </p:nvSpPr>
          <p:spPr bwMode="auto">
            <a:xfrm>
              <a:off x="1879" y="2574"/>
              <a:ext cx="808" cy="1185"/>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s-ES" sz="1600" b="1">
                <a:solidFill>
                  <a:srgbClr val="21557F"/>
                </a:solidFill>
                <a:latin typeface="+mj-lt"/>
                <a:ea typeface="Verdana" charset="0"/>
                <a:cs typeface="Verdana" charset="0"/>
              </a:endParaRPr>
            </a:p>
          </p:txBody>
        </p:sp>
        <p:sp>
          <p:nvSpPr>
            <p:cNvPr id="62470" name="Rectangle 6"/>
            <p:cNvSpPr>
              <a:spLocks noChangeArrowheads="1"/>
            </p:cNvSpPr>
            <p:nvPr/>
          </p:nvSpPr>
          <p:spPr bwMode="auto">
            <a:xfrm>
              <a:off x="3809" y="2277"/>
              <a:ext cx="808" cy="1487"/>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s-ES" sz="1600" b="1">
                <a:solidFill>
                  <a:srgbClr val="21557F"/>
                </a:solidFill>
                <a:latin typeface="+mj-lt"/>
                <a:ea typeface="Verdana" charset="0"/>
                <a:cs typeface="Verdana" charset="0"/>
              </a:endParaRPr>
            </a:p>
          </p:txBody>
        </p:sp>
        <p:sp>
          <p:nvSpPr>
            <p:cNvPr id="62471" name="Text Box 7"/>
            <p:cNvSpPr txBox="1">
              <a:spLocks noChangeArrowheads="1"/>
            </p:cNvSpPr>
            <p:nvPr/>
          </p:nvSpPr>
          <p:spPr bwMode="auto">
            <a:xfrm>
              <a:off x="1106" y="701"/>
              <a:ext cx="3914" cy="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b="1" dirty="0" err="1">
                  <a:solidFill>
                    <a:schemeClr val="tx2"/>
                  </a:solidFill>
                  <a:latin typeface="+mj-lt"/>
                  <a:ea typeface="Verdana" charset="0"/>
                  <a:cs typeface="Verdana" charset="0"/>
                </a:rPr>
                <a:t>Metaanálisis</a:t>
              </a:r>
              <a:r>
                <a:rPr lang="es-ES_tradnl" b="1" dirty="0">
                  <a:solidFill>
                    <a:schemeClr val="tx2"/>
                  </a:solidFill>
                  <a:latin typeface="+mj-lt"/>
                  <a:ea typeface="Verdana" charset="0"/>
                  <a:cs typeface="Verdana" charset="0"/>
                </a:rPr>
                <a:t> </a:t>
              </a:r>
              <a:r>
                <a:rPr lang="es-ES_tradnl" b="1" dirty="0" smtClean="0">
                  <a:solidFill>
                    <a:schemeClr val="tx2"/>
                  </a:solidFill>
                  <a:latin typeface="+mj-lt"/>
                  <a:ea typeface="Verdana" charset="0"/>
                  <a:cs typeface="Verdana" charset="0"/>
                </a:rPr>
                <a:t>de estudios con &gt; </a:t>
              </a:r>
              <a:r>
                <a:rPr lang="es-ES_tradnl" b="1" dirty="0">
                  <a:solidFill>
                    <a:schemeClr val="tx2"/>
                  </a:solidFill>
                  <a:latin typeface="+mj-lt"/>
                  <a:ea typeface="Verdana" charset="0"/>
                  <a:cs typeface="Verdana" charset="0"/>
                </a:rPr>
                <a:t>1.000 </a:t>
              </a:r>
              <a:r>
                <a:rPr lang="es-ES_tradnl" b="1" dirty="0" smtClean="0">
                  <a:solidFill>
                    <a:schemeClr val="tx2"/>
                  </a:solidFill>
                  <a:latin typeface="+mj-lt"/>
                  <a:ea typeface="Verdana" charset="0"/>
                  <a:cs typeface="Verdana" charset="0"/>
                </a:rPr>
                <a:t>pacientes</a:t>
              </a:r>
              <a:endParaRPr lang="es-ES_tradnl" b="1" dirty="0">
                <a:solidFill>
                  <a:schemeClr val="tx2"/>
                </a:solidFill>
                <a:latin typeface="+mj-lt"/>
                <a:ea typeface="Verdana" charset="0"/>
                <a:cs typeface="Verdana" charset="0"/>
              </a:endParaRPr>
            </a:p>
          </p:txBody>
        </p:sp>
        <p:sp>
          <p:nvSpPr>
            <p:cNvPr id="62472" name="Text Box 8"/>
            <p:cNvSpPr txBox="1">
              <a:spLocks noChangeArrowheads="1"/>
            </p:cNvSpPr>
            <p:nvPr/>
          </p:nvSpPr>
          <p:spPr bwMode="auto">
            <a:xfrm>
              <a:off x="2144" y="1238"/>
              <a:ext cx="2436" cy="604"/>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1600" b="1" dirty="0">
                  <a:solidFill>
                    <a:schemeClr val="bg1"/>
                  </a:solidFill>
                  <a:latin typeface="+mj-lt"/>
                  <a:ea typeface="Verdana" charset="0"/>
                  <a:cs typeface="Verdana" charset="0"/>
                </a:rPr>
                <a:t>RRR: 26% (17-34%) (OR: 0,74</a:t>
              </a:r>
              <a:r>
                <a:rPr lang="es-ES_tradnl" sz="1600" b="1" dirty="0" smtClean="0">
                  <a:solidFill>
                    <a:schemeClr val="bg1"/>
                  </a:solidFill>
                  <a:latin typeface="+mj-lt"/>
                  <a:ea typeface="Verdana" charset="0"/>
                  <a:cs typeface="Verdana" charset="0"/>
                </a:rPr>
                <a:t>).</a:t>
              </a:r>
              <a:endParaRPr lang="es-ES_tradnl" sz="1600" b="1" dirty="0">
                <a:solidFill>
                  <a:schemeClr val="bg1"/>
                </a:solidFill>
                <a:latin typeface="+mj-lt"/>
                <a:ea typeface="Verdana" charset="0"/>
                <a:cs typeface="Verdana" charset="0"/>
              </a:endParaRPr>
            </a:p>
            <a:p>
              <a:r>
                <a:rPr lang="es-ES_tradnl" sz="1600" b="1" dirty="0">
                  <a:solidFill>
                    <a:schemeClr val="bg1"/>
                  </a:solidFill>
                  <a:latin typeface="+mj-lt"/>
                  <a:ea typeface="Verdana" charset="0"/>
                  <a:cs typeface="Verdana" charset="0"/>
                </a:rPr>
                <a:t>NNT: 15. (60 + </a:t>
              </a:r>
              <a:r>
                <a:rPr lang="es-ES_tradnl" sz="1600" b="1" dirty="0" err="1">
                  <a:solidFill>
                    <a:schemeClr val="bg1"/>
                  </a:solidFill>
                  <a:latin typeface="+mj-lt"/>
                  <a:ea typeface="Verdana" charset="0"/>
                  <a:cs typeface="Verdana" charset="0"/>
                </a:rPr>
                <a:t>evit</a:t>
              </a:r>
              <a:r>
                <a:rPr lang="es-ES_tradnl" sz="1600" b="1" dirty="0">
                  <a:solidFill>
                    <a:schemeClr val="bg1"/>
                  </a:solidFill>
                  <a:latin typeface="+mj-lt"/>
                  <a:ea typeface="Verdana" charset="0"/>
                  <a:cs typeface="Verdana" charset="0"/>
                </a:rPr>
                <a:t>/1.000 </a:t>
              </a:r>
              <a:r>
                <a:rPr lang="es-ES_tradnl" sz="1600" b="1" dirty="0" smtClean="0">
                  <a:solidFill>
                    <a:schemeClr val="bg1"/>
                  </a:solidFill>
                  <a:latin typeface="+mj-lt"/>
                  <a:ea typeface="Verdana" charset="0"/>
                  <a:cs typeface="Verdana" charset="0"/>
                </a:rPr>
                <a:t>pacientes/30 </a:t>
              </a:r>
              <a:r>
                <a:rPr lang="es-ES_tradnl" sz="1600" b="1" dirty="0">
                  <a:solidFill>
                    <a:schemeClr val="bg1"/>
                  </a:solidFill>
                  <a:latin typeface="+mj-lt"/>
                  <a:ea typeface="Verdana" charset="0"/>
                  <a:cs typeface="Verdana" charset="0"/>
                </a:rPr>
                <a:t>meses</a:t>
              </a:r>
              <a:r>
                <a:rPr lang="es-ES_tradnl" sz="1600" b="1" dirty="0" smtClean="0">
                  <a:solidFill>
                    <a:schemeClr val="bg1"/>
                  </a:solidFill>
                  <a:latin typeface="+mj-lt"/>
                  <a:ea typeface="Verdana" charset="0"/>
                  <a:cs typeface="Verdana" charset="0"/>
                </a:rPr>
                <a:t>).</a:t>
              </a:r>
              <a:endParaRPr lang="es-ES_tradnl" sz="1600" b="1" dirty="0">
                <a:solidFill>
                  <a:schemeClr val="bg1"/>
                </a:solidFill>
                <a:latin typeface="+mj-lt"/>
                <a:ea typeface="Verdana" charset="0"/>
                <a:cs typeface="Verdana" charset="0"/>
              </a:endParaRPr>
            </a:p>
            <a:p>
              <a:r>
                <a:rPr lang="es-ES_tradnl" sz="1600" b="1" dirty="0">
                  <a:solidFill>
                    <a:schemeClr val="bg1"/>
                  </a:solidFill>
                  <a:latin typeface="+mj-lt"/>
                  <a:ea typeface="Verdana" charset="0"/>
                  <a:cs typeface="Verdana" charset="0"/>
                </a:rPr>
                <a:t>Prolongación esperanza de vida &gt; 6 </a:t>
              </a:r>
              <a:r>
                <a:rPr lang="es-ES_tradnl" sz="1600" b="1" dirty="0" smtClean="0">
                  <a:solidFill>
                    <a:schemeClr val="bg1"/>
                  </a:solidFill>
                  <a:latin typeface="+mj-lt"/>
                  <a:ea typeface="Verdana" charset="0"/>
                  <a:cs typeface="Verdana" charset="0"/>
                </a:rPr>
                <a:t>meses.</a:t>
              </a:r>
              <a:endParaRPr lang="es-ES_tradnl" sz="1600" b="1" dirty="0">
                <a:solidFill>
                  <a:schemeClr val="bg1"/>
                </a:solidFill>
                <a:latin typeface="+mj-lt"/>
                <a:ea typeface="Verdana" charset="0"/>
                <a:cs typeface="Verdana" charset="0"/>
              </a:endParaRPr>
            </a:p>
          </p:txBody>
        </p:sp>
        <p:sp>
          <p:nvSpPr>
            <p:cNvPr id="62473" name="Line 9"/>
            <p:cNvSpPr>
              <a:spLocks noChangeShapeType="1"/>
            </p:cNvSpPr>
            <p:nvPr/>
          </p:nvSpPr>
          <p:spPr bwMode="auto">
            <a:xfrm>
              <a:off x="1301" y="1725"/>
              <a:ext cx="1" cy="2043"/>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s-ES" sz="1600" b="1">
                <a:solidFill>
                  <a:srgbClr val="21557F"/>
                </a:solidFill>
                <a:latin typeface="+mj-lt"/>
                <a:ea typeface="Verdana" charset="0"/>
                <a:cs typeface="Verdana" charset="0"/>
              </a:endParaRPr>
            </a:p>
          </p:txBody>
        </p:sp>
        <p:sp>
          <p:nvSpPr>
            <p:cNvPr id="62474" name="Line 10"/>
            <p:cNvSpPr>
              <a:spLocks noChangeShapeType="1"/>
            </p:cNvSpPr>
            <p:nvPr/>
          </p:nvSpPr>
          <p:spPr bwMode="auto">
            <a:xfrm>
              <a:off x="1283" y="3768"/>
              <a:ext cx="18"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s-ES" sz="1600" b="1">
                <a:solidFill>
                  <a:srgbClr val="21557F"/>
                </a:solidFill>
                <a:latin typeface="+mj-lt"/>
                <a:ea typeface="Verdana" charset="0"/>
                <a:cs typeface="Verdana" charset="0"/>
              </a:endParaRPr>
            </a:p>
          </p:txBody>
        </p:sp>
        <p:sp>
          <p:nvSpPr>
            <p:cNvPr id="62475" name="Line 11"/>
            <p:cNvSpPr>
              <a:spLocks noChangeShapeType="1"/>
            </p:cNvSpPr>
            <p:nvPr/>
          </p:nvSpPr>
          <p:spPr bwMode="auto">
            <a:xfrm>
              <a:off x="1283" y="1725"/>
              <a:ext cx="18"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s-ES" sz="1600" b="1">
                <a:solidFill>
                  <a:srgbClr val="21557F"/>
                </a:solidFill>
                <a:latin typeface="+mj-lt"/>
                <a:ea typeface="Verdana" charset="0"/>
                <a:cs typeface="Verdana" charset="0"/>
              </a:endParaRPr>
            </a:p>
          </p:txBody>
        </p:sp>
        <p:sp>
          <p:nvSpPr>
            <p:cNvPr id="62476" name="Line 12"/>
            <p:cNvSpPr>
              <a:spLocks noChangeShapeType="1"/>
            </p:cNvSpPr>
            <p:nvPr/>
          </p:nvSpPr>
          <p:spPr bwMode="auto">
            <a:xfrm>
              <a:off x="1301" y="3768"/>
              <a:ext cx="388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s-ES" sz="1600" b="1">
                <a:solidFill>
                  <a:srgbClr val="21557F"/>
                </a:solidFill>
                <a:latin typeface="+mj-lt"/>
                <a:ea typeface="Verdana" charset="0"/>
                <a:cs typeface="Verdana" charset="0"/>
              </a:endParaRPr>
            </a:p>
          </p:txBody>
        </p:sp>
        <p:sp>
          <p:nvSpPr>
            <p:cNvPr id="62477" name="Rectangle 13"/>
            <p:cNvSpPr>
              <a:spLocks noChangeArrowheads="1"/>
            </p:cNvSpPr>
            <p:nvPr/>
          </p:nvSpPr>
          <p:spPr bwMode="auto">
            <a:xfrm>
              <a:off x="2184" y="2404"/>
              <a:ext cx="214" cy="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dirty="0">
                  <a:solidFill>
                    <a:srgbClr val="21557F"/>
                  </a:solidFill>
                  <a:latin typeface="+mj-lt"/>
                  <a:ea typeface="Verdana" charset="0"/>
                  <a:cs typeface="Verdana" charset="0"/>
                </a:rPr>
                <a:t>23,4</a:t>
              </a:r>
              <a:endParaRPr lang="es-ES_tradnl" sz="1600" b="1" dirty="0">
                <a:solidFill>
                  <a:srgbClr val="21557F"/>
                </a:solidFill>
                <a:latin typeface="+mj-lt"/>
                <a:ea typeface="Verdana" charset="0"/>
                <a:cs typeface="Verdana" charset="0"/>
              </a:endParaRPr>
            </a:p>
          </p:txBody>
        </p:sp>
        <p:sp>
          <p:nvSpPr>
            <p:cNvPr id="62478" name="Rectangle 14"/>
            <p:cNvSpPr>
              <a:spLocks noChangeArrowheads="1"/>
            </p:cNvSpPr>
            <p:nvPr/>
          </p:nvSpPr>
          <p:spPr bwMode="auto">
            <a:xfrm>
              <a:off x="4130" y="2113"/>
              <a:ext cx="214" cy="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21557F"/>
                  </a:solidFill>
                  <a:latin typeface="+mj-lt"/>
                  <a:ea typeface="Verdana" charset="0"/>
                  <a:cs typeface="Verdana" charset="0"/>
                </a:rPr>
                <a:t>29,1</a:t>
              </a:r>
              <a:endParaRPr lang="es-ES_tradnl" sz="1600" b="1">
                <a:solidFill>
                  <a:srgbClr val="21557F"/>
                </a:solidFill>
                <a:latin typeface="+mj-lt"/>
                <a:ea typeface="Verdana" charset="0"/>
                <a:cs typeface="Verdana" charset="0"/>
              </a:endParaRPr>
            </a:p>
          </p:txBody>
        </p:sp>
        <p:sp>
          <p:nvSpPr>
            <p:cNvPr id="62479" name="Rectangle 15"/>
            <p:cNvSpPr>
              <a:spLocks noChangeArrowheads="1"/>
            </p:cNvSpPr>
            <p:nvPr/>
          </p:nvSpPr>
          <p:spPr bwMode="auto">
            <a:xfrm>
              <a:off x="1169" y="3712"/>
              <a:ext cx="61" cy="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21557F"/>
                  </a:solidFill>
                  <a:latin typeface="+mj-lt"/>
                  <a:ea typeface="Verdana" charset="0"/>
                  <a:cs typeface="Verdana" charset="0"/>
                </a:rPr>
                <a:t>0</a:t>
              </a:r>
              <a:endParaRPr lang="es-ES_tradnl" sz="1600" b="1">
                <a:solidFill>
                  <a:srgbClr val="21557F"/>
                </a:solidFill>
                <a:latin typeface="+mj-lt"/>
                <a:ea typeface="Verdana" charset="0"/>
                <a:cs typeface="Verdana" charset="0"/>
              </a:endParaRPr>
            </a:p>
          </p:txBody>
        </p:sp>
        <p:sp>
          <p:nvSpPr>
            <p:cNvPr id="62480" name="Rectangle 16"/>
            <p:cNvSpPr>
              <a:spLocks noChangeArrowheads="1"/>
            </p:cNvSpPr>
            <p:nvPr/>
          </p:nvSpPr>
          <p:spPr bwMode="auto">
            <a:xfrm>
              <a:off x="1116" y="3199"/>
              <a:ext cx="122" cy="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21557F"/>
                  </a:solidFill>
                  <a:latin typeface="+mj-lt"/>
                  <a:ea typeface="Verdana" charset="0"/>
                  <a:cs typeface="Verdana" charset="0"/>
                </a:rPr>
                <a:t>10</a:t>
              </a:r>
              <a:endParaRPr lang="es-ES_tradnl" sz="1600" b="1">
                <a:solidFill>
                  <a:srgbClr val="21557F"/>
                </a:solidFill>
                <a:latin typeface="+mj-lt"/>
                <a:ea typeface="Verdana" charset="0"/>
                <a:cs typeface="Verdana" charset="0"/>
              </a:endParaRPr>
            </a:p>
          </p:txBody>
        </p:sp>
        <p:sp>
          <p:nvSpPr>
            <p:cNvPr id="62481" name="Rectangle 17"/>
            <p:cNvSpPr>
              <a:spLocks noChangeArrowheads="1"/>
            </p:cNvSpPr>
            <p:nvPr/>
          </p:nvSpPr>
          <p:spPr bwMode="auto">
            <a:xfrm>
              <a:off x="1116" y="2695"/>
              <a:ext cx="122" cy="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21557F"/>
                  </a:solidFill>
                  <a:latin typeface="+mj-lt"/>
                  <a:ea typeface="Verdana" charset="0"/>
                  <a:cs typeface="Verdana" charset="0"/>
                </a:rPr>
                <a:t>20</a:t>
              </a:r>
              <a:endParaRPr lang="es-ES_tradnl" sz="1600" b="1">
                <a:solidFill>
                  <a:srgbClr val="21557F"/>
                </a:solidFill>
                <a:latin typeface="+mj-lt"/>
                <a:ea typeface="Verdana" charset="0"/>
                <a:cs typeface="Verdana" charset="0"/>
              </a:endParaRPr>
            </a:p>
          </p:txBody>
        </p:sp>
        <p:sp>
          <p:nvSpPr>
            <p:cNvPr id="62482" name="Rectangle 18"/>
            <p:cNvSpPr>
              <a:spLocks noChangeArrowheads="1"/>
            </p:cNvSpPr>
            <p:nvPr/>
          </p:nvSpPr>
          <p:spPr bwMode="auto">
            <a:xfrm>
              <a:off x="1116" y="2182"/>
              <a:ext cx="122" cy="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21557F"/>
                  </a:solidFill>
                  <a:latin typeface="+mj-lt"/>
                  <a:ea typeface="Verdana" charset="0"/>
                  <a:cs typeface="Verdana" charset="0"/>
                </a:rPr>
                <a:t>30</a:t>
              </a:r>
              <a:endParaRPr lang="es-ES_tradnl" sz="1600" b="1">
                <a:solidFill>
                  <a:srgbClr val="21557F"/>
                </a:solidFill>
                <a:latin typeface="+mj-lt"/>
                <a:ea typeface="Verdana" charset="0"/>
                <a:cs typeface="Verdana" charset="0"/>
              </a:endParaRPr>
            </a:p>
          </p:txBody>
        </p:sp>
        <p:sp>
          <p:nvSpPr>
            <p:cNvPr id="62483" name="Rectangle 19"/>
            <p:cNvSpPr>
              <a:spLocks noChangeArrowheads="1"/>
            </p:cNvSpPr>
            <p:nvPr/>
          </p:nvSpPr>
          <p:spPr bwMode="auto">
            <a:xfrm>
              <a:off x="1116" y="1669"/>
              <a:ext cx="122" cy="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dirty="0">
                  <a:solidFill>
                    <a:srgbClr val="21557F"/>
                  </a:solidFill>
                  <a:latin typeface="+mj-lt"/>
                  <a:ea typeface="Verdana" charset="0"/>
                  <a:cs typeface="Verdana" charset="0"/>
                </a:rPr>
                <a:t>40</a:t>
              </a:r>
              <a:endParaRPr lang="es-ES_tradnl" sz="1600" b="1" dirty="0">
                <a:solidFill>
                  <a:srgbClr val="21557F"/>
                </a:solidFill>
                <a:latin typeface="+mj-lt"/>
                <a:ea typeface="Verdana" charset="0"/>
                <a:cs typeface="Verdana" charset="0"/>
              </a:endParaRPr>
            </a:p>
          </p:txBody>
        </p:sp>
        <p:sp>
          <p:nvSpPr>
            <p:cNvPr id="62484" name="Text Box 20"/>
            <p:cNvSpPr txBox="1">
              <a:spLocks noChangeArrowheads="1"/>
            </p:cNvSpPr>
            <p:nvPr/>
          </p:nvSpPr>
          <p:spPr bwMode="auto">
            <a:xfrm>
              <a:off x="693" y="1277"/>
              <a:ext cx="1029"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1800" b="1" dirty="0">
                  <a:solidFill>
                    <a:srgbClr val="21557F"/>
                  </a:solidFill>
                  <a:latin typeface="+mj-lt"/>
                  <a:ea typeface="Verdana" charset="0"/>
                  <a:cs typeface="Verdana" charset="0"/>
                </a:rPr>
                <a:t>Mortalidad total</a:t>
              </a:r>
            </a:p>
          </p:txBody>
        </p:sp>
        <p:sp>
          <p:nvSpPr>
            <p:cNvPr id="62485" name="Freeform 21"/>
            <p:cNvSpPr>
              <a:spLocks/>
            </p:cNvSpPr>
            <p:nvPr/>
          </p:nvSpPr>
          <p:spPr bwMode="auto">
            <a:xfrm>
              <a:off x="1306" y="1736"/>
              <a:ext cx="3879" cy="2030"/>
            </a:xfrm>
            <a:custGeom>
              <a:avLst/>
              <a:gdLst>
                <a:gd name="T0" fmla="*/ 0 w 3879"/>
                <a:gd name="T1" fmla="*/ 0 h 2030"/>
                <a:gd name="T2" fmla="*/ 0 w 3879"/>
                <a:gd name="T3" fmla="*/ 2030 h 2030"/>
                <a:gd name="T4" fmla="*/ 3879 w 3879"/>
                <a:gd name="T5" fmla="*/ 2030 h 2030"/>
                <a:gd name="T6" fmla="*/ 0 60000 65536"/>
                <a:gd name="T7" fmla="*/ 0 60000 65536"/>
                <a:gd name="T8" fmla="*/ 0 60000 65536"/>
                <a:gd name="T9" fmla="*/ 0 w 3879"/>
                <a:gd name="T10" fmla="*/ 0 h 2030"/>
                <a:gd name="T11" fmla="*/ 3879 w 3879"/>
                <a:gd name="T12" fmla="*/ 2030 h 2030"/>
              </a:gdLst>
              <a:ahLst/>
              <a:cxnLst>
                <a:cxn ang="T6">
                  <a:pos x="T0" y="T1"/>
                </a:cxn>
                <a:cxn ang="T7">
                  <a:pos x="T2" y="T3"/>
                </a:cxn>
                <a:cxn ang="T8">
                  <a:pos x="T4" y="T5"/>
                </a:cxn>
              </a:cxnLst>
              <a:rect l="T9" t="T10" r="T11" b="T12"/>
              <a:pathLst>
                <a:path w="3879" h="2030">
                  <a:moveTo>
                    <a:pt x="0" y="0"/>
                  </a:moveTo>
                  <a:lnTo>
                    <a:pt x="0" y="2030"/>
                  </a:lnTo>
                  <a:lnTo>
                    <a:pt x="3879" y="2030"/>
                  </a:lnTo>
                </a:path>
              </a:pathLst>
            </a:custGeom>
            <a:noFill/>
            <a:ln w="57150">
              <a:solidFill>
                <a:schemeClr val="accent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 sz="1600" b="1">
                <a:solidFill>
                  <a:srgbClr val="21557F"/>
                </a:solidFill>
                <a:latin typeface="+mj-lt"/>
                <a:ea typeface="Verdana" charset="0"/>
                <a:cs typeface="Verdana" charset="0"/>
              </a:endParaRPr>
            </a:p>
          </p:txBody>
        </p:sp>
        <p:sp>
          <p:nvSpPr>
            <p:cNvPr id="62486" name="Text Box 22"/>
            <p:cNvSpPr txBox="1">
              <a:spLocks noChangeArrowheads="1"/>
            </p:cNvSpPr>
            <p:nvPr/>
          </p:nvSpPr>
          <p:spPr bwMode="auto">
            <a:xfrm>
              <a:off x="2072" y="3785"/>
              <a:ext cx="362" cy="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1600" b="1" dirty="0">
                  <a:solidFill>
                    <a:srgbClr val="21557F"/>
                  </a:solidFill>
                  <a:latin typeface="+mj-lt"/>
                  <a:ea typeface="Verdana" charset="0"/>
                  <a:cs typeface="Verdana" charset="0"/>
                </a:rPr>
                <a:t>IECA</a:t>
              </a:r>
            </a:p>
          </p:txBody>
        </p:sp>
        <p:sp>
          <p:nvSpPr>
            <p:cNvPr id="62487" name="Text Box 23"/>
            <p:cNvSpPr txBox="1">
              <a:spLocks noChangeArrowheads="1"/>
            </p:cNvSpPr>
            <p:nvPr/>
          </p:nvSpPr>
          <p:spPr bwMode="auto">
            <a:xfrm>
              <a:off x="3927" y="3785"/>
              <a:ext cx="544" cy="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1600" b="1" dirty="0">
                  <a:solidFill>
                    <a:srgbClr val="21557F"/>
                  </a:solidFill>
                  <a:latin typeface="+mj-lt"/>
                  <a:ea typeface="Verdana" charset="0"/>
                  <a:cs typeface="Verdana" charset="0"/>
                </a:rPr>
                <a:t>Placebo</a:t>
              </a:r>
              <a:endParaRPr lang="es-ES_tradnl" sz="1400" b="1" dirty="0">
                <a:solidFill>
                  <a:srgbClr val="21557F"/>
                </a:solidFill>
                <a:latin typeface="+mj-lt"/>
                <a:ea typeface="Verdana" charset="0"/>
                <a:cs typeface="Verdana" charset="0"/>
              </a:endParaRPr>
            </a:p>
          </p:txBody>
        </p:sp>
        <p:grpSp>
          <p:nvGrpSpPr>
            <p:cNvPr id="3" name="Group 24"/>
            <p:cNvGrpSpPr>
              <a:grpSpLocks/>
            </p:cNvGrpSpPr>
            <p:nvPr/>
          </p:nvGrpSpPr>
          <p:grpSpPr bwMode="auto">
            <a:xfrm>
              <a:off x="1264" y="1732"/>
              <a:ext cx="48" cy="2036"/>
              <a:chOff x="1264" y="1732"/>
              <a:chExt cx="48" cy="2036"/>
            </a:xfrm>
          </p:grpSpPr>
          <p:sp>
            <p:nvSpPr>
              <p:cNvPr id="62492" name="Line 25"/>
              <p:cNvSpPr>
                <a:spLocks noChangeShapeType="1"/>
              </p:cNvSpPr>
              <p:nvPr/>
            </p:nvSpPr>
            <p:spPr bwMode="auto">
              <a:xfrm flipH="1">
                <a:off x="1264" y="1732"/>
                <a:ext cx="48" cy="0"/>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sz="1600" b="1">
                  <a:solidFill>
                    <a:srgbClr val="21557F"/>
                  </a:solidFill>
                  <a:latin typeface="+mj-lt"/>
                  <a:ea typeface="Verdana" charset="0"/>
                  <a:cs typeface="Verdana" charset="0"/>
                </a:endParaRPr>
              </a:p>
            </p:txBody>
          </p:sp>
          <p:sp>
            <p:nvSpPr>
              <p:cNvPr id="62493" name="Line 26"/>
              <p:cNvSpPr>
                <a:spLocks noChangeShapeType="1"/>
              </p:cNvSpPr>
              <p:nvPr/>
            </p:nvSpPr>
            <p:spPr bwMode="auto">
              <a:xfrm flipH="1">
                <a:off x="1264" y="2236"/>
                <a:ext cx="48" cy="0"/>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sz="1600" b="1">
                  <a:solidFill>
                    <a:srgbClr val="21557F"/>
                  </a:solidFill>
                  <a:latin typeface="+mj-lt"/>
                  <a:ea typeface="Verdana" charset="0"/>
                  <a:cs typeface="Verdana" charset="0"/>
                </a:endParaRPr>
              </a:p>
            </p:txBody>
          </p:sp>
          <p:sp>
            <p:nvSpPr>
              <p:cNvPr id="62494" name="Line 27"/>
              <p:cNvSpPr>
                <a:spLocks noChangeShapeType="1"/>
              </p:cNvSpPr>
              <p:nvPr/>
            </p:nvSpPr>
            <p:spPr bwMode="auto">
              <a:xfrm flipH="1">
                <a:off x="1264" y="2756"/>
                <a:ext cx="48" cy="0"/>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sz="1600" b="1">
                  <a:solidFill>
                    <a:srgbClr val="21557F"/>
                  </a:solidFill>
                  <a:latin typeface="+mj-lt"/>
                  <a:ea typeface="Verdana" charset="0"/>
                  <a:cs typeface="Verdana" charset="0"/>
                </a:endParaRPr>
              </a:p>
            </p:txBody>
          </p:sp>
          <p:sp>
            <p:nvSpPr>
              <p:cNvPr id="62495" name="Line 28"/>
              <p:cNvSpPr>
                <a:spLocks noChangeShapeType="1"/>
              </p:cNvSpPr>
              <p:nvPr/>
            </p:nvSpPr>
            <p:spPr bwMode="auto">
              <a:xfrm flipH="1">
                <a:off x="1264" y="3252"/>
                <a:ext cx="48" cy="0"/>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sz="1600" b="1">
                  <a:solidFill>
                    <a:srgbClr val="21557F"/>
                  </a:solidFill>
                  <a:latin typeface="+mj-lt"/>
                  <a:ea typeface="Verdana" charset="0"/>
                  <a:cs typeface="Verdana" charset="0"/>
                </a:endParaRPr>
              </a:p>
            </p:txBody>
          </p:sp>
          <p:sp>
            <p:nvSpPr>
              <p:cNvPr id="62496" name="Line 29"/>
              <p:cNvSpPr>
                <a:spLocks noChangeShapeType="1"/>
              </p:cNvSpPr>
              <p:nvPr/>
            </p:nvSpPr>
            <p:spPr bwMode="auto">
              <a:xfrm flipH="1">
                <a:off x="1264" y="3768"/>
                <a:ext cx="48" cy="0"/>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sz="1600" b="1">
                  <a:solidFill>
                    <a:srgbClr val="21557F"/>
                  </a:solidFill>
                  <a:latin typeface="+mj-lt"/>
                  <a:ea typeface="Verdana" charset="0"/>
                  <a:cs typeface="Verdana" charset="0"/>
                </a:endParaRPr>
              </a:p>
            </p:txBody>
          </p:sp>
        </p:grpSp>
        <p:sp>
          <p:nvSpPr>
            <p:cNvPr id="62489" name="Line 30"/>
            <p:cNvSpPr>
              <a:spLocks noChangeShapeType="1"/>
            </p:cNvSpPr>
            <p:nvPr/>
          </p:nvSpPr>
          <p:spPr bwMode="auto">
            <a:xfrm rot="16200000" flipH="1">
              <a:off x="1280" y="3784"/>
              <a:ext cx="48" cy="0"/>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sz="1600" b="1">
                <a:solidFill>
                  <a:srgbClr val="21557F"/>
                </a:solidFill>
                <a:latin typeface="+mj-lt"/>
                <a:ea typeface="Verdana" charset="0"/>
                <a:cs typeface="Verdana" charset="0"/>
              </a:endParaRPr>
            </a:p>
          </p:txBody>
        </p:sp>
        <p:sp>
          <p:nvSpPr>
            <p:cNvPr id="62490" name="Line 31"/>
            <p:cNvSpPr>
              <a:spLocks noChangeShapeType="1"/>
            </p:cNvSpPr>
            <p:nvPr/>
          </p:nvSpPr>
          <p:spPr bwMode="auto">
            <a:xfrm rot="16200000" flipH="1">
              <a:off x="3224" y="3792"/>
              <a:ext cx="48" cy="0"/>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sz="1600" b="1">
                <a:solidFill>
                  <a:srgbClr val="21557F"/>
                </a:solidFill>
                <a:latin typeface="+mj-lt"/>
                <a:ea typeface="Verdana" charset="0"/>
                <a:cs typeface="Verdana" charset="0"/>
              </a:endParaRPr>
            </a:p>
          </p:txBody>
        </p:sp>
        <p:sp>
          <p:nvSpPr>
            <p:cNvPr id="62491" name="Line 32"/>
            <p:cNvSpPr>
              <a:spLocks noChangeShapeType="1"/>
            </p:cNvSpPr>
            <p:nvPr/>
          </p:nvSpPr>
          <p:spPr bwMode="auto">
            <a:xfrm rot="16200000" flipH="1">
              <a:off x="5150" y="3790"/>
              <a:ext cx="68" cy="0"/>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sz="1600" b="1">
                <a:solidFill>
                  <a:srgbClr val="21557F"/>
                </a:solidFill>
                <a:latin typeface="+mj-lt"/>
                <a:ea typeface="Verdana" charset="0"/>
                <a:cs typeface="Verdana" charset="0"/>
              </a:endParaRPr>
            </a:p>
          </p:txBody>
        </p:sp>
      </p:grpSp>
      <p:sp>
        <p:nvSpPr>
          <p:cNvPr id="33" name="32 CuadroTexto"/>
          <p:cNvSpPr txBox="1"/>
          <p:nvPr/>
        </p:nvSpPr>
        <p:spPr>
          <a:xfrm>
            <a:off x="8053460" y="1767682"/>
            <a:ext cx="4091944" cy="3170099"/>
          </a:xfrm>
          <a:prstGeom prst="rect">
            <a:avLst/>
          </a:prstGeom>
          <a:noFill/>
        </p:spPr>
        <p:txBody>
          <a:bodyPr wrap="square" rtlCol="0">
            <a:spAutoFit/>
          </a:bodyPr>
          <a:lstStyle/>
          <a:p>
            <a:pPr marL="342900" indent="-342900" algn="l">
              <a:buClr>
                <a:schemeClr val="tx2"/>
              </a:buClr>
              <a:buFont typeface="Wingdings" panose="05000000000000000000" pitchFamily="2" charset="2"/>
              <a:buChar char="v"/>
            </a:pPr>
            <a:r>
              <a:rPr lang="es-ES" sz="2000" dirty="0" smtClean="0">
                <a:solidFill>
                  <a:srgbClr val="21557F"/>
                </a:solidFill>
                <a:latin typeface="+mj-lt"/>
                <a:ea typeface="Verdana" charset="0"/>
                <a:cs typeface="Verdana" charset="0"/>
              </a:rPr>
              <a:t>Indicación Clase I-A en Guías (reducción de + e ingresos).</a:t>
            </a:r>
          </a:p>
          <a:p>
            <a:pPr marL="342900" indent="-342900" algn="l">
              <a:buClr>
                <a:schemeClr val="tx2"/>
              </a:buClr>
              <a:buFont typeface="Wingdings" panose="05000000000000000000" pitchFamily="2" charset="2"/>
              <a:buChar char="v"/>
            </a:pPr>
            <a:r>
              <a:rPr lang="es-ES" sz="2000" dirty="0" smtClean="0">
                <a:solidFill>
                  <a:srgbClr val="21557F"/>
                </a:solidFill>
                <a:latin typeface="+mj-lt"/>
                <a:ea typeface="Verdana" charset="0"/>
                <a:cs typeface="Verdana" charset="0"/>
              </a:rPr>
              <a:t>Comenzar con dosis bajas y control función renal e iones.</a:t>
            </a:r>
          </a:p>
          <a:p>
            <a:pPr marL="342900" indent="-342900" algn="l">
              <a:buClr>
                <a:schemeClr val="tx2"/>
              </a:buClr>
              <a:buFont typeface="Wingdings" panose="05000000000000000000" pitchFamily="2" charset="2"/>
              <a:buChar char="v"/>
            </a:pPr>
            <a:r>
              <a:rPr lang="es-ES" sz="2000" dirty="0" smtClean="0">
                <a:solidFill>
                  <a:srgbClr val="21557F"/>
                </a:solidFill>
                <a:latin typeface="+mj-lt"/>
                <a:ea typeface="Verdana" charset="0"/>
                <a:cs typeface="Verdana" charset="0"/>
              </a:rPr>
              <a:t>Titular hasta dosis objetivo o máxima tolerada.</a:t>
            </a:r>
          </a:p>
          <a:p>
            <a:pPr marL="342900" indent="-342900" algn="l">
              <a:buClr>
                <a:schemeClr val="tx2"/>
              </a:buClr>
              <a:buFont typeface="Wingdings" panose="05000000000000000000" pitchFamily="2" charset="2"/>
              <a:buChar char="v"/>
            </a:pPr>
            <a:r>
              <a:rPr lang="es-ES" sz="2000" dirty="0" err="1" smtClean="0">
                <a:solidFill>
                  <a:srgbClr val="21557F"/>
                </a:solidFill>
                <a:latin typeface="+mj-lt"/>
                <a:ea typeface="Verdana" charset="0"/>
                <a:cs typeface="Verdana" charset="0"/>
              </a:rPr>
              <a:t>Enalapril</a:t>
            </a:r>
            <a:r>
              <a:rPr lang="es-ES" sz="2000" dirty="0" smtClean="0">
                <a:solidFill>
                  <a:srgbClr val="21557F"/>
                </a:solidFill>
                <a:latin typeface="+mj-lt"/>
                <a:ea typeface="Verdana" charset="0"/>
                <a:cs typeface="Verdana" charset="0"/>
              </a:rPr>
              <a:t>, </a:t>
            </a:r>
            <a:r>
              <a:rPr lang="es-ES" sz="2000" dirty="0" err="1">
                <a:solidFill>
                  <a:srgbClr val="21557F"/>
                </a:solidFill>
                <a:latin typeface="+mj-lt"/>
                <a:ea typeface="Verdana" charset="0"/>
                <a:cs typeface="Verdana" charset="0"/>
              </a:rPr>
              <a:t>l</a:t>
            </a:r>
            <a:r>
              <a:rPr lang="es-ES" sz="2000" dirty="0" err="1" smtClean="0">
                <a:solidFill>
                  <a:srgbClr val="21557F"/>
                </a:solidFill>
                <a:latin typeface="+mj-lt"/>
                <a:ea typeface="Verdana" charset="0"/>
                <a:cs typeface="Verdana" charset="0"/>
              </a:rPr>
              <a:t>isinopril</a:t>
            </a:r>
            <a:r>
              <a:rPr lang="es-ES" sz="2000" dirty="0" smtClean="0">
                <a:solidFill>
                  <a:srgbClr val="21557F"/>
                </a:solidFill>
                <a:latin typeface="+mj-lt"/>
                <a:ea typeface="Verdana" charset="0"/>
                <a:cs typeface="Verdana" charset="0"/>
              </a:rPr>
              <a:t>, </a:t>
            </a:r>
            <a:r>
              <a:rPr lang="es-ES" sz="2000" dirty="0" err="1">
                <a:solidFill>
                  <a:srgbClr val="21557F"/>
                </a:solidFill>
                <a:latin typeface="+mj-lt"/>
                <a:ea typeface="Verdana" charset="0"/>
                <a:cs typeface="Verdana" charset="0"/>
              </a:rPr>
              <a:t>r</a:t>
            </a:r>
            <a:r>
              <a:rPr lang="es-ES" sz="2000" dirty="0" err="1" smtClean="0">
                <a:solidFill>
                  <a:srgbClr val="21557F"/>
                </a:solidFill>
                <a:latin typeface="+mj-lt"/>
                <a:ea typeface="Verdana" charset="0"/>
                <a:cs typeface="Verdana" charset="0"/>
              </a:rPr>
              <a:t>amipril</a:t>
            </a:r>
            <a:r>
              <a:rPr lang="es-ES" sz="2000" dirty="0" smtClean="0">
                <a:solidFill>
                  <a:srgbClr val="21557F"/>
                </a:solidFill>
                <a:latin typeface="+mj-lt"/>
                <a:ea typeface="Verdana" charset="0"/>
                <a:cs typeface="Verdana" charset="0"/>
              </a:rPr>
              <a:t>… (uso crónico).</a:t>
            </a:r>
          </a:p>
          <a:p>
            <a:pPr marL="342900" indent="-342900">
              <a:buClr>
                <a:schemeClr val="tx2"/>
              </a:buClr>
              <a:buFont typeface="Wingdings" panose="05000000000000000000" pitchFamily="2" charset="2"/>
              <a:buChar char="v"/>
            </a:pPr>
            <a:endParaRPr lang="es-ES" sz="2000" b="1" dirty="0" smtClean="0">
              <a:solidFill>
                <a:srgbClr val="21557F"/>
              </a:solidFill>
              <a:latin typeface="+mj-lt"/>
              <a:ea typeface="Verdana" charset="0"/>
              <a:cs typeface="Verdana" charset="0"/>
            </a:endParaRPr>
          </a:p>
          <a:p>
            <a:pPr marL="342900" indent="-342900">
              <a:buClr>
                <a:schemeClr val="tx2"/>
              </a:buClr>
              <a:buFont typeface="Wingdings" panose="05000000000000000000" pitchFamily="2" charset="2"/>
              <a:buChar char="v"/>
            </a:pPr>
            <a:endParaRPr lang="es-ES" sz="2000" b="1" dirty="0">
              <a:solidFill>
                <a:srgbClr val="21557F"/>
              </a:solidFill>
              <a:latin typeface="+mj-lt"/>
              <a:ea typeface="Verdana" charset="0"/>
              <a:cs typeface="Verdana" charset="0"/>
            </a:endParaRPr>
          </a:p>
        </p:txBody>
      </p:sp>
      <p:sp>
        <p:nvSpPr>
          <p:cNvPr id="5" name="Marcador de texto 4"/>
          <p:cNvSpPr>
            <a:spLocks noGrp="1"/>
          </p:cNvSpPr>
          <p:nvPr>
            <p:ph type="body" sz="quarter" idx="13"/>
          </p:nvPr>
        </p:nvSpPr>
        <p:spPr/>
        <p:txBody>
          <a:bodyPr>
            <a:normAutofit lnSpcReduction="10000"/>
          </a:bodyPr>
          <a:lstStyle/>
          <a:p>
            <a:r>
              <a:rPr lang="es-ES_tradnl" dirty="0" err="1">
                <a:solidFill>
                  <a:schemeClr val="bg1">
                    <a:lumMod val="75000"/>
                  </a:schemeClr>
                </a:solidFill>
                <a:ea typeface="Verdana" charset="0"/>
                <a:cs typeface="Verdana" charset="0"/>
              </a:rPr>
              <a:t>Flather</a:t>
            </a:r>
            <a:r>
              <a:rPr lang="es-ES_tradnl" dirty="0">
                <a:solidFill>
                  <a:schemeClr val="bg1">
                    <a:lumMod val="75000"/>
                  </a:schemeClr>
                </a:solidFill>
                <a:ea typeface="Verdana" charset="0"/>
                <a:cs typeface="Verdana" charset="0"/>
              </a:rPr>
              <a:t>, </a:t>
            </a:r>
            <a:r>
              <a:rPr lang="es-ES_tradnl" dirty="0" err="1">
                <a:solidFill>
                  <a:schemeClr val="bg1">
                    <a:lumMod val="75000"/>
                  </a:schemeClr>
                </a:solidFill>
                <a:ea typeface="Verdana" charset="0"/>
                <a:cs typeface="Verdana" charset="0"/>
              </a:rPr>
              <a:t>Yusuf</a:t>
            </a:r>
            <a:r>
              <a:rPr lang="es-ES_tradnl" dirty="0">
                <a:solidFill>
                  <a:schemeClr val="bg1">
                    <a:lumMod val="75000"/>
                  </a:schemeClr>
                </a:solidFill>
                <a:ea typeface="Verdana" charset="0"/>
                <a:cs typeface="Verdana" charset="0"/>
              </a:rPr>
              <a:t> . </a:t>
            </a:r>
            <a:r>
              <a:rPr lang="es-ES_tradnl" dirty="0" err="1">
                <a:solidFill>
                  <a:schemeClr val="bg1">
                    <a:lumMod val="75000"/>
                  </a:schemeClr>
                </a:solidFill>
                <a:ea typeface="Verdana" charset="0"/>
                <a:cs typeface="Verdana" charset="0"/>
              </a:rPr>
              <a:t>Lancet</a:t>
            </a:r>
            <a:r>
              <a:rPr lang="es-ES_tradnl" dirty="0">
                <a:solidFill>
                  <a:schemeClr val="bg1">
                    <a:lumMod val="75000"/>
                  </a:schemeClr>
                </a:solidFill>
                <a:ea typeface="Verdana" charset="0"/>
                <a:cs typeface="Verdana" charset="0"/>
              </a:rPr>
              <a:t> 2000, 355:1575-81</a:t>
            </a:r>
            <a:endParaRPr lang="es-ES_tradnl" sz="1800" dirty="0">
              <a:solidFill>
                <a:schemeClr val="bg1">
                  <a:lumMod val="75000"/>
                </a:schemeClr>
              </a:solidFill>
              <a:ea typeface="Verdana" charset="0"/>
              <a:cs typeface="Verdana" charset="0"/>
            </a:endParaRPr>
          </a:p>
          <a:p>
            <a:endParaRPr lang="es-ES" dirty="0"/>
          </a:p>
        </p:txBody>
      </p:sp>
      <p:sp>
        <p:nvSpPr>
          <p:cNvPr id="4" name="Título 3"/>
          <p:cNvSpPr>
            <a:spLocks noGrp="1"/>
          </p:cNvSpPr>
          <p:nvPr>
            <p:ph type="title"/>
          </p:nvPr>
        </p:nvSpPr>
        <p:spPr/>
        <p:txBody>
          <a:bodyPr/>
          <a:lstStyle/>
          <a:p>
            <a:r>
              <a:rPr lang="es-ES_tradnl" dirty="0">
                <a:ea typeface="Verdana" charset="0"/>
                <a:cs typeface="Verdana" charset="0"/>
              </a:rPr>
              <a:t>IECAS en </a:t>
            </a:r>
            <a:r>
              <a:rPr lang="es-ES_tradnl" dirty="0" smtClean="0">
                <a:ea typeface="Verdana" charset="0"/>
                <a:cs typeface="Verdana" charset="0"/>
              </a:rPr>
              <a:t>insuficiencia cardiaca sistólica</a:t>
            </a:r>
            <a:endParaRPr lang="es-ES" dirty="0"/>
          </a:p>
        </p:txBody>
      </p:sp>
    </p:spTree>
    <p:extLst>
      <p:ext uri="{BB962C8B-B14F-4D97-AF65-F5344CB8AC3E}">
        <p14:creationId xmlns:p14="http://schemas.microsoft.com/office/powerpoint/2010/main" val="136446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782339"/>
                                        </p:tgtEl>
                                        <p:attrNameLst>
                                          <p:attrName>style.visibility</p:attrName>
                                        </p:attrNameLst>
                                      </p:cBhvr>
                                      <p:to>
                                        <p:strVal val="visible"/>
                                      </p:to>
                                    </p:set>
                                    <p:animEffect transition="in" filter="dissolve">
                                      <p:cBhvr>
                                        <p:cTn id="7" dur="500"/>
                                        <p:tgtEl>
                                          <p:spTgt spid="782339"/>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3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7" name="Rectangle 3"/>
          <p:cNvSpPr>
            <a:spLocks noChangeArrowheads="1"/>
          </p:cNvSpPr>
          <p:nvPr/>
        </p:nvSpPr>
        <p:spPr bwMode="auto">
          <a:xfrm>
            <a:off x="911424" y="383952"/>
            <a:ext cx="10938933" cy="812800"/>
          </a:xfrm>
          <a:prstGeom prst="rect">
            <a:avLst/>
          </a:prstGeom>
          <a:noFill/>
          <a:ln w="9525">
            <a:noFill/>
            <a:miter lim="800000"/>
            <a:headEnd/>
            <a:tailEnd/>
          </a:ln>
        </p:spPr>
        <p:txBody>
          <a:bodyPr anchor="ctr"/>
          <a:lstStyle/>
          <a:p>
            <a:pPr eaLnBrk="1" hangingPunct="1"/>
            <a:endParaRPr lang="es-ES" sz="3600" b="1" dirty="0">
              <a:solidFill>
                <a:schemeClr val="tx1">
                  <a:lumMod val="75000"/>
                </a:schemeClr>
              </a:solidFill>
            </a:endParaRPr>
          </a:p>
        </p:txBody>
      </p:sp>
      <p:sp>
        <p:nvSpPr>
          <p:cNvPr id="4" name="Título 3"/>
          <p:cNvSpPr>
            <a:spLocks noGrp="1"/>
          </p:cNvSpPr>
          <p:nvPr>
            <p:ph type="title"/>
          </p:nvPr>
        </p:nvSpPr>
        <p:spPr/>
        <p:txBody>
          <a:bodyPr/>
          <a:lstStyle/>
          <a:p>
            <a:r>
              <a:rPr lang="es-ES" dirty="0"/>
              <a:t>Betabloqueantes en la IC sistólica: uso </a:t>
            </a:r>
            <a:r>
              <a:rPr lang="es-ES" dirty="0" smtClean="0"/>
              <a:t>clínico</a:t>
            </a:r>
            <a:endParaRPr lang="es-ES" dirty="0"/>
          </a:p>
        </p:txBody>
      </p:sp>
      <p:sp>
        <p:nvSpPr>
          <p:cNvPr id="6" name="Marcador de contenido 5"/>
          <p:cNvSpPr>
            <a:spLocks noGrp="1"/>
          </p:cNvSpPr>
          <p:nvPr>
            <p:ph idx="1"/>
          </p:nvPr>
        </p:nvSpPr>
        <p:spPr/>
        <p:txBody>
          <a:bodyPr>
            <a:normAutofit fontScale="92500" lnSpcReduction="10000"/>
          </a:bodyPr>
          <a:lstStyle/>
          <a:p>
            <a:r>
              <a:rPr lang="es-ES" dirty="0">
                <a:solidFill>
                  <a:schemeClr val="tx2"/>
                </a:solidFill>
              </a:rPr>
              <a:t>Pacientes con IC </a:t>
            </a:r>
            <a:r>
              <a:rPr lang="es-ES" dirty="0" smtClean="0"/>
              <a:t>idealmente </a:t>
            </a:r>
            <a:r>
              <a:rPr lang="es-ES" dirty="0"/>
              <a:t>en situación estable. Indicado en cualquier clase funcional. Posible inicio hospitalario (dosis muy bajas</a:t>
            </a:r>
            <a:r>
              <a:rPr lang="es-ES" dirty="0" smtClean="0"/>
              <a:t>).</a:t>
            </a:r>
            <a:endParaRPr lang="es-ES" dirty="0"/>
          </a:p>
          <a:p>
            <a:r>
              <a:rPr lang="es-ES" dirty="0" smtClean="0">
                <a:solidFill>
                  <a:schemeClr val="tx2"/>
                </a:solidFill>
              </a:rPr>
              <a:t>No efecto de clase: </a:t>
            </a:r>
            <a:r>
              <a:rPr lang="es-ES" dirty="0"/>
              <a:t>s</a:t>
            </a:r>
            <a:r>
              <a:rPr lang="es-ES" dirty="0" smtClean="0"/>
              <a:t>olo </a:t>
            </a:r>
            <a:r>
              <a:rPr lang="el-GR" dirty="0"/>
              <a:t>β</a:t>
            </a:r>
            <a:r>
              <a:rPr lang="es-ES" dirty="0" smtClean="0"/>
              <a:t>-Bloqueantes </a:t>
            </a:r>
            <a:r>
              <a:rPr lang="es-ES" dirty="0"/>
              <a:t>testados en insuficiencia </a:t>
            </a:r>
            <a:r>
              <a:rPr lang="es-ES" dirty="0" smtClean="0"/>
              <a:t>cardiaca. </a:t>
            </a:r>
          </a:p>
          <a:p>
            <a:r>
              <a:rPr lang="es-ES" dirty="0" smtClean="0">
                <a:solidFill>
                  <a:schemeClr val="tx2"/>
                </a:solidFill>
              </a:rPr>
              <a:t>Contraindicaciones</a:t>
            </a:r>
            <a:r>
              <a:rPr lang="es-ES" dirty="0">
                <a:solidFill>
                  <a:schemeClr val="tx2"/>
                </a:solidFill>
              </a:rPr>
              <a:t>: </a:t>
            </a:r>
            <a:r>
              <a:rPr lang="es-ES" dirty="0"/>
              <a:t>bradicardia (&lt; 60 lpm), bloqueo A-V, hipotensión, </a:t>
            </a:r>
            <a:r>
              <a:rPr lang="es-ES" dirty="0" smtClean="0"/>
              <a:t>broncoespasmo</a:t>
            </a:r>
            <a:r>
              <a:rPr lang="es-ES" dirty="0"/>
              <a:t>, </a:t>
            </a:r>
            <a:r>
              <a:rPr lang="es-ES" dirty="0" err="1"/>
              <a:t>arteriopatía</a:t>
            </a:r>
            <a:r>
              <a:rPr lang="es-ES" dirty="0"/>
              <a:t> periférica severa.</a:t>
            </a:r>
          </a:p>
          <a:p>
            <a:r>
              <a:rPr lang="es-ES" dirty="0">
                <a:solidFill>
                  <a:schemeClr val="tx2"/>
                </a:solidFill>
              </a:rPr>
              <a:t>Comenzar con dosis bajas e ir aumentando </a:t>
            </a:r>
            <a:r>
              <a:rPr lang="es-ES" dirty="0"/>
              <a:t>hasta dosis objetivo (máxima tolerada o la alcanzada en los ensayos</a:t>
            </a:r>
            <a:r>
              <a:rPr lang="es-ES" dirty="0" smtClean="0"/>
              <a:t>).</a:t>
            </a:r>
            <a:endParaRPr lang="es-ES" dirty="0"/>
          </a:p>
          <a:p>
            <a:pPr lvl="1"/>
            <a:r>
              <a:rPr lang="es-ES" dirty="0" err="1"/>
              <a:t>Carvedilol</a:t>
            </a:r>
            <a:r>
              <a:rPr lang="es-ES" dirty="0"/>
              <a:t>: </a:t>
            </a:r>
            <a:r>
              <a:rPr lang="es-ES" dirty="0" smtClean="0"/>
              <a:t>3,125 </a:t>
            </a:r>
            <a:r>
              <a:rPr lang="es-ES" dirty="0"/>
              <a:t>mg /12h ---&gt; 25 </a:t>
            </a:r>
            <a:r>
              <a:rPr lang="es-ES" dirty="0" smtClean="0"/>
              <a:t>mg/12h.</a:t>
            </a:r>
            <a:endParaRPr lang="es-ES" dirty="0"/>
          </a:p>
          <a:p>
            <a:pPr lvl="1"/>
            <a:r>
              <a:rPr lang="es-ES" dirty="0" err="1"/>
              <a:t>Bisoprolol</a:t>
            </a:r>
            <a:r>
              <a:rPr lang="es-ES" dirty="0"/>
              <a:t>: 1,25 mg/día ---&gt; </a:t>
            </a:r>
            <a:r>
              <a:rPr lang="es-ES" dirty="0" smtClean="0"/>
              <a:t>10 mg/día.</a:t>
            </a:r>
            <a:endParaRPr lang="es-ES" dirty="0"/>
          </a:p>
          <a:p>
            <a:pPr lvl="1"/>
            <a:r>
              <a:rPr lang="es-ES" dirty="0" err="1"/>
              <a:t>Metoprolol</a:t>
            </a:r>
            <a:r>
              <a:rPr lang="es-ES" dirty="0"/>
              <a:t> CR/XL: 25 mg/día ---&gt; 200 </a:t>
            </a:r>
            <a:r>
              <a:rPr lang="es-ES" dirty="0" smtClean="0"/>
              <a:t>mg/día.</a:t>
            </a:r>
            <a:endParaRPr lang="es-ES" dirty="0"/>
          </a:p>
          <a:p>
            <a:pPr lvl="1"/>
            <a:r>
              <a:rPr lang="es-ES" dirty="0" err="1"/>
              <a:t>Nevibolol</a:t>
            </a:r>
            <a:r>
              <a:rPr lang="es-ES" dirty="0"/>
              <a:t> 1,25 mg/día ---&gt; </a:t>
            </a:r>
            <a:r>
              <a:rPr lang="es-ES" dirty="0" smtClean="0"/>
              <a:t>10 mg/día.</a:t>
            </a:r>
            <a:endParaRPr lang="es-ES" dirty="0"/>
          </a:p>
          <a:p>
            <a:r>
              <a:rPr lang="es-ES" dirty="0">
                <a:solidFill>
                  <a:schemeClr val="tx2"/>
                </a:solidFill>
              </a:rPr>
              <a:t>Aumentar la dosis a intervalos de 1-2 semanas </a:t>
            </a:r>
            <a:r>
              <a:rPr lang="es-ES" dirty="0"/>
              <a:t>según </a:t>
            </a:r>
            <a:r>
              <a:rPr lang="es-ES" dirty="0" smtClean="0"/>
              <a:t>tolerancia.</a:t>
            </a:r>
            <a:endParaRPr lang="es-ES" dirty="0"/>
          </a:p>
          <a:p>
            <a:r>
              <a:rPr lang="es-ES" dirty="0" smtClean="0">
                <a:solidFill>
                  <a:schemeClr val="tx2"/>
                </a:solidFill>
              </a:rPr>
              <a:t>Vigilar</a:t>
            </a:r>
            <a:r>
              <a:rPr lang="es-ES" dirty="0"/>
              <a:t>: bradicardia, hipotensión, bloqueo AV, empeoramiento </a:t>
            </a:r>
            <a:r>
              <a:rPr lang="es-ES" dirty="0" smtClean="0"/>
              <a:t>insuficiencia cardiaca.</a:t>
            </a:r>
            <a:endParaRPr lang="es-ES" dirty="0"/>
          </a:p>
        </p:txBody>
      </p:sp>
      <p:sp>
        <p:nvSpPr>
          <p:cNvPr id="5" name="4 Marcador de texto"/>
          <p:cNvSpPr>
            <a:spLocks noGrp="1"/>
          </p:cNvSpPr>
          <p:nvPr>
            <p:ph type="body" sz="quarter" idx="10"/>
          </p:nvPr>
        </p:nvSpPr>
        <p:spPr>
          <a:xfrm>
            <a:off x="-43" y="5858670"/>
            <a:ext cx="11582443" cy="295162"/>
          </a:xfrm>
        </p:spPr>
        <p:txBody>
          <a:bodyPr>
            <a:normAutofit lnSpcReduction="10000"/>
          </a:bodyPr>
          <a:lstStyle/>
          <a:p>
            <a:r>
              <a:rPr lang="en-US" dirty="0"/>
              <a:t>2016 ESC Guidelines for the diagnosis and treatment of acute and chronic heart failure. </a:t>
            </a:r>
            <a:r>
              <a:rPr lang="es-ES" dirty="0"/>
              <a:t>Eur J </a:t>
            </a:r>
            <a:r>
              <a:rPr lang="es-ES" dirty="0" err="1"/>
              <a:t>Heart</a:t>
            </a:r>
            <a:r>
              <a:rPr lang="es-ES" dirty="0"/>
              <a:t> </a:t>
            </a:r>
            <a:r>
              <a:rPr lang="es-ES" dirty="0" err="1"/>
              <a:t>Fail</a:t>
            </a:r>
            <a:r>
              <a:rPr lang="es-ES" dirty="0"/>
              <a:t>. 2016;18(8):891-975</a:t>
            </a:r>
          </a:p>
        </p:txBody>
      </p:sp>
    </p:spTree>
    <p:extLst>
      <p:ext uri="{BB962C8B-B14F-4D97-AF65-F5344CB8AC3E}">
        <p14:creationId xmlns:p14="http://schemas.microsoft.com/office/powerpoint/2010/main" val="8672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733187"/>
                                        </p:tgtEl>
                                        <p:attrNameLst>
                                          <p:attrName>style.visibility</p:attrName>
                                        </p:attrNameLst>
                                      </p:cBhvr>
                                      <p:to>
                                        <p:strVal val="visible"/>
                                      </p:to>
                                    </p:set>
                                    <p:animEffect transition="in" filter="dissolve">
                                      <p:cBhvr>
                                        <p:cTn id="7" dur="500"/>
                                        <p:tgtEl>
                                          <p:spTgt spid="73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342178429"/>
              </p:ext>
            </p:extLst>
          </p:nvPr>
        </p:nvGraphicFramePr>
        <p:xfrm>
          <a:off x="1057296" y="980728"/>
          <a:ext cx="1007740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3731" name="Rectangle 3"/>
          <p:cNvSpPr>
            <a:spLocks noChangeArrowheads="1"/>
          </p:cNvSpPr>
          <p:nvPr/>
        </p:nvSpPr>
        <p:spPr bwMode="auto">
          <a:xfrm>
            <a:off x="321711" y="1412776"/>
            <a:ext cx="10938933" cy="812800"/>
          </a:xfrm>
          <a:prstGeom prst="rect">
            <a:avLst/>
          </a:prstGeom>
          <a:noFill/>
          <a:ln w="9525">
            <a:noFill/>
            <a:miter lim="800000"/>
            <a:headEnd/>
            <a:tailEnd/>
          </a:ln>
        </p:spPr>
        <p:txBody>
          <a:bodyPr anchor="ctr"/>
          <a:lstStyle/>
          <a:p>
            <a:pPr eaLnBrk="1" hangingPunct="1"/>
            <a:endParaRPr lang="es-ES" sz="3600" b="1" dirty="0">
              <a:solidFill>
                <a:schemeClr val="tx1">
                  <a:lumMod val="75000"/>
                </a:schemeClr>
              </a:solidFill>
            </a:endParaRPr>
          </a:p>
        </p:txBody>
      </p:sp>
      <p:sp>
        <p:nvSpPr>
          <p:cNvPr id="68612" name="Text Box 4"/>
          <p:cNvSpPr txBox="1">
            <a:spLocks noChangeArrowheads="1"/>
          </p:cNvSpPr>
          <p:nvPr/>
        </p:nvSpPr>
        <p:spPr bwMode="auto">
          <a:xfrm>
            <a:off x="7006767" y="3500438"/>
            <a:ext cx="9019116" cy="369332"/>
          </a:xfrm>
          <a:prstGeom prst="rect">
            <a:avLst/>
          </a:prstGeom>
          <a:noFill/>
          <a:ln w="12700">
            <a:noFill/>
            <a:miter lim="800000"/>
            <a:headEnd type="none" w="sm" len="sm"/>
            <a:tailEnd type="none" w="sm" len="sm"/>
          </a:ln>
        </p:spPr>
        <p:txBody>
          <a:bodyPr>
            <a:spAutoFit/>
          </a:bodyPr>
          <a:lstStyle/>
          <a:p>
            <a:pPr>
              <a:spcBef>
                <a:spcPct val="60000"/>
              </a:spcBef>
            </a:pPr>
            <a:r>
              <a:rPr kumimoji="1" lang="es-ES_tradnl" sz="1800" i="1" dirty="0">
                <a:cs typeface="Arial" pitchFamily="34" charset="0"/>
              </a:rPr>
              <a:t>                        </a:t>
            </a:r>
            <a:endParaRPr lang="es-ES" sz="3600" dirty="0">
              <a:solidFill>
                <a:srgbClr val="55CB69"/>
              </a:solidFill>
            </a:endParaRPr>
          </a:p>
        </p:txBody>
      </p:sp>
      <p:sp>
        <p:nvSpPr>
          <p:cNvPr id="3" name="Marcador de texto 2"/>
          <p:cNvSpPr>
            <a:spLocks noGrp="1"/>
          </p:cNvSpPr>
          <p:nvPr>
            <p:ph type="body" sz="quarter" idx="13"/>
          </p:nvPr>
        </p:nvSpPr>
        <p:spPr>
          <a:xfrm>
            <a:off x="-888776" y="5950302"/>
            <a:ext cx="11582443" cy="295162"/>
          </a:xfrm>
        </p:spPr>
        <p:txBody>
          <a:bodyPr>
            <a:normAutofit lnSpcReduction="10000"/>
          </a:bodyPr>
          <a:lstStyle/>
          <a:p>
            <a:r>
              <a:rPr lang="es-ES" dirty="0"/>
              <a:t>(1) Pitt B. N </a:t>
            </a:r>
            <a:r>
              <a:rPr lang="es-ES" dirty="0" err="1"/>
              <a:t>Engl</a:t>
            </a:r>
            <a:r>
              <a:rPr lang="es-ES" dirty="0"/>
              <a:t> J Med 1999; 341: </a:t>
            </a:r>
            <a:r>
              <a:rPr lang="es-ES" dirty="0" smtClean="0"/>
              <a:t>709.  (2) Pitt B.N </a:t>
            </a:r>
            <a:r>
              <a:rPr lang="es-ES" dirty="0" err="1" smtClean="0"/>
              <a:t>Engl</a:t>
            </a:r>
            <a:r>
              <a:rPr lang="es-ES" dirty="0" smtClean="0"/>
              <a:t> J Med 2003; 348: 1309</a:t>
            </a:r>
            <a:endParaRPr lang="es-ES" dirty="0"/>
          </a:p>
        </p:txBody>
      </p:sp>
      <p:sp>
        <p:nvSpPr>
          <p:cNvPr id="2" name="Título 1"/>
          <p:cNvSpPr>
            <a:spLocks noGrp="1"/>
          </p:cNvSpPr>
          <p:nvPr>
            <p:ph type="title"/>
          </p:nvPr>
        </p:nvSpPr>
        <p:spPr/>
        <p:txBody>
          <a:bodyPr/>
          <a:lstStyle/>
          <a:p>
            <a:r>
              <a:rPr lang="es-ES_tradnl" dirty="0" err="1">
                <a:solidFill>
                  <a:schemeClr val="tx1">
                    <a:lumMod val="75000"/>
                  </a:schemeClr>
                </a:solidFill>
              </a:rPr>
              <a:t>Antialdosterónicos</a:t>
            </a:r>
            <a:r>
              <a:rPr lang="es-ES_tradnl" dirty="0">
                <a:solidFill>
                  <a:schemeClr val="tx1">
                    <a:lumMod val="75000"/>
                  </a:schemeClr>
                </a:solidFill>
              </a:rPr>
              <a:t> en IC </a:t>
            </a:r>
            <a:r>
              <a:rPr lang="es-ES_tradnl" dirty="0" smtClean="0">
                <a:solidFill>
                  <a:schemeClr val="tx1">
                    <a:lumMod val="75000"/>
                  </a:schemeClr>
                </a:solidFill>
              </a:rPr>
              <a:t>sistólica</a:t>
            </a:r>
            <a:endParaRPr lang="es-ES" dirty="0"/>
          </a:p>
        </p:txBody>
      </p:sp>
    </p:spTree>
    <p:extLst>
      <p:ext uri="{BB962C8B-B14F-4D97-AF65-F5344CB8AC3E}">
        <p14:creationId xmlns:p14="http://schemas.microsoft.com/office/powerpoint/2010/main" val="1725225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713731"/>
                                        </p:tgtEl>
                                        <p:attrNameLst>
                                          <p:attrName>style.visibility</p:attrName>
                                        </p:attrNameLst>
                                      </p:cBhvr>
                                      <p:to>
                                        <p:strVal val="visible"/>
                                      </p:to>
                                    </p:set>
                                    <p:animEffect transition="in" filter="dissolve">
                                      <p:cBhvr>
                                        <p:cTn id="7" dur="500"/>
                                        <p:tgtEl>
                                          <p:spTgt spid="71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p:cNvSpPr txBox="1">
            <a:spLocks noChangeArrowheads="1"/>
          </p:cNvSpPr>
          <p:nvPr/>
        </p:nvSpPr>
        <p:spPr bwMode="auto">
          <a:xfrm>
            <a:off x="1343472" y="1345184"/>
            <a:ext cx="9966121" cy="954107"/>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2800" dirty="0" smtClean="0">
                <a:solidFill>
                  <a:schemeClr val="accent1"/>
                </a:solidFill>
                <a:latin typeface="+mj-lt"/>
                <a:cs typeface="Avenir Black"/>
              </a:rPr>
              <a:t>DIG </a:t>
            </a:r>
            <a:r>
              <a:rPr lang="es-ES" sz="2800" dirty="0" err="1" smtClean="0">
                <a:solidFill>
                  <a:schemeClr val="accent1"/>
                </a:solidFill>
                <a:latin typeface="+mj-lt"/>
                <a:cs typeface="Avenir Black"/>
              </a:rPr>
              <a:t>subestudio</a:t>
            </a:r>
            <a:r>
              <a:rPr lang="es-ES" sz="2800" dirty="0" smtClean="0">
                <a:solidFill>
                  <a:schemeClr val="accent1"/>
                </a:solidFill>
                <a:latin typeface="+mj-lt"/>
                <a:cs typeface="Avenir Black"/>
              </a:rPr>
              <a:t> en 1171 varones con niveles de </a:t>
            </a:r>
            <a:r>
              <a:rPr lang="es-ES" sz="2800" dirty="0" err="1" smtClean="0">
                <a:solidFill>
                  <a:schemeClr val="accent1"/>
                </a:solidFill>
                <a:latin typeface="+mj-lt"/>
                <a:cs typeface="Avenir Black"/>
              </a:rPr>
              <a:t>digoxinemia</a:t>
            </a:r>
            <a:r>
              <a:rPr lang="es-ES" sz="2800" dirty="0" smtClean="0">
                <a:solidFill>
                  <a:schemeClr val="accent1"/>
                </a:solidFill>
                <a:latin typeface="+mj-lt"/>
                <a:cs typeface="Avenir Black"/>
              </a:rPr>
              <a:t> disponibles, comparados con 2611 asignados a placebo .</a:t>
            </a:r>
            <a:endParaRPr lang="es-ES" sz="2800" dirty="0">
              <a:solidFill>
                <a:schemeClr val="accent1"/>
              </a:solidFill>
              <a:latin typeface="+mj-lt"/>
              <a:cs typeface="Avenir Black"/>
            </a:endParaRPr>
          </a:p>
        </p:txBody>
      </p:sp>
      <p:sp>
        <p:nvSpPr>
          <p:cNvPr id="87044" name="Rectangle 4"/>
          <p:cNvSpPr>
            <a:spLocks noChangeArrowheads="1"/>
          </p:cNvSpPr>
          <p:nvPr/>
        </p:nvSpPr>
        <p:spPr bwMode="auto">
          <a:xfrm>
            <a:off x="1765299" y="2980169"/>
            <a:ext cx="3158067" cy="762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s-ES" sz="2800" dirty="0" smtClean="0">
                <a:solidFill>
                  <a:schemeClr val="bg1"/>
                </a:solidFill>
                <a:effectLst>
                  <a:outerShdw blurRad="38100" dist="38100" dir="2700000" algn="tl">
                    <a:srgbClr val="000000">
                      <a:alpha val="43137"/>
                    </a:srgbClr>
                  </a:outerShdw>
                </a:effectLst>
                <a:latin typeface="+mj-lt"/>
              </a:rPr>
              <a:t>0,5-0,8 </a:t>
            </a:r>
            <a:r>
              <a:rPr lang="es-ES" sz="2400" dirty="0">
                <a:solidFill>
                  <a:schemeClr val="bg1"/>
                </a:solidFill>
                <a:effectLst>
                  <a:outerShdw blurRad="38100" dist="38100" dir="2700000" algn="tl">
                    <a:srgbClr val="000000">
                      <a:alpha val="43137"/>
                    </a:srgbClr>
                  </a:outerShdw>
                </a:effectLst>
                <a:latin typeface="+mj-lt"/>
              </a:rPr>
              <a:t>mg/</a:t>
            </a:r>
            <a:r>
              <a:rPr lang="es-ES" sz="2400" dirty="0" smtClean="0">
                <a:solidFill>
                  <a:schemeClr val="bg1"/>
                </a:solidFill>
                <a:effectLst>
                  <a:outerShdw blurRad="38100" dist="38100" dir="2700000" algn="tl">
                    <a:srgbClr val="000000">
                      <a:alpha val="43137"/>
                    </a:srgbClr>
                  </a:outerShdw>
                </a:effectLst>
                <a:latin typeface="+mj-lt"/>
              </a:rPr>
              <a:t>ml</a:t>
            </a:r>
            <a:endParaRPr lang="es-ES" sz="2400" dirty="0">
              <a:solidFill>
                <a:schemeClr val="bg1"/>
              </a:solidFill>
              <a:effectLst>
                <a:outerShdw blurRad="38100" dist="38100" dir="2700000" algn="tl">
                  <a:srgbClr val="000000">
                    <a:alpha val="43137"/>
                  </a:srgbClr>
                </a:outerShdw>
              </a:effectLst>
              <a:latin typeface="+mj-lt"/>
            </a:endParaRPr>
          </a:p>
        </p:txBody>
      </p:sp>
      <p:sp>
        <p:nvSpPr>
          <p:cNvPr id="87045" name="Rectangle 5"/>
          <p:cNvSpPr>
            <a:spLocks noChangeArrowheads="1"/>
          </p:cNvSpPr>
          <p:nvPr/>
        </p:nvSpPr>
        <p:spPr bwMode="auto">
          <a:xfrm>
            <a:off x="1785805" y="3867398"/>
            <a:ext cx="3158067" cy="762000"/>
          </a:xfrm>
          <a:prstGeom prst="rect">
            <a:avLst/>
          </a:prstGeom>
          <a:solidFill>
            <a:schemeClr val="tx1"/>
          </a:solidFill>
          <a:ln w="12700">
            <a:solidFill>
              <a:schemeClr val="tx1"/>
            </a:solidFill>
            <a:miter lim="800000"/>
            <a:headEnd type="none" w="sm" len="sm"/>
            <a:tailEnd type="none" w="sm" len="sm"/>
          </a:ln>
        </p:spPr>
        <p:txBody>
          <a:bodyPr wrap="none" anchor="ctr"/>
          <a:lstStyle/>
          <a:p>
            <a:pPr algn="ctr"/>
            <a:r>
              <a:rPr lang="es-ES" sz="2800" dirty="0" smtClean="0">
                <a:solidFill>
                  <a:srgbClr val="FFFFFF"/>
                </a:solidFill>
                <a:effectLst>
                  <a:outerShdw blurRad="38100" dist="38100" dir="2700000" algn="tl">
                    <a:srgbClr val="000000">
                      <a:alpha val="43137"/>
                    </a:srgbClr>
                  </a:outerShdw>
                </a:effectLst>
                <a:latin typeface="+mj-lt"/>
              </a:rPr>
              <a:t>0,9-1,1 </a:t>
            </a:r>
            <a:r>
              <a:rPr lang="es-ES" sz="2400" dirty="0" smtClean="0">
                <a:solidFill>
                  <a:srgbClr val="FFFFFF"/>
                </a:solidFill>
                <a:effectLst>
                  <a:outerShdw blurRad="38100" dist="38100" dir="2700000" algn="tl">
                    <a:srgbClr val="000000">
                      <a:alpha val="43137"/>
                    </a:srgbClr>
                  </a:outerShdw>
                </a:effectLst>
                <a:latin typeface="+mj-lt"/>
              </a:rPr>
              <a:t>mg/ml</a:t>
            </a:r>
            <a:endParaRPr lang="es-ES" sz="2400" dirty="0">
              <a:solidFill>
                <a:srgbClr val="FFFFFF"/>
              </a:solidFill>
              <a:effectLst>
                <a:outerShdw blurRad="38100" dist="38100" dir="2700000" algn="tl">
                  <a:srgbClr val="000000">
                    <a:alpha val="43137"/>
                  </a:srgbClr>
                </a:outerShdw>
              </a:effectLst>
              <a:latin typeface="+mj-lt"/>
            </a:endParaRPr>
          </a:p>
        </p:txBody>
      </p:sp>
      <p:sp>
        <p:nvSpPr>
          <p:cNvPr id="87046" name="Rectangle 6"/>
          <p:cNvSpPr>
            <a:spLocks noChangeArrowheads="1"/>
          </p:cNvSpPr>
          <p:nvPr/>
        </p:nvSpPr>
        <p:spPr bwMode="auto">
          <a:xfrm>
            <a:off x="1785805" y="4731494"/>
            <a:ext cx="3158067" cy="762000"/>
          </a:xfrm>
          <a:prstGeom prst="rect">
            <a:avLst/>
          </a:prstGeom>
          <a:solidFill>
            <a:schemeClr val="tx2"/>
          </a:solidFill>
          <a:ln w="12700">
            <a:solidFill>
              <a:schemeClr val="tx2"/>
            </a:solidFill>
            <a:miter lim="800000"/>
            <a:headEnd type="none" w="sm" len="sm"/>
            <a:tailEnd type="none" w="sm" len="sm"/>
          </a:ln>
        </p:spPr>
        <p:txBody>
          <a:bodyPr wrap="none" anchor="ctr"/>
          <a:lstStyle/>
          <a:p>
            <a:endParaRPr lang="es-ES" sz="2800" dirty="0" smtClean="0">
              <a:solidFill>
                <a:srgbClr val="FFFFFF"/>
              </a:solidFill>
              <a:effectLst>
                <a:outerShdw blurRad="38100" dist="38100" dir="2700000" algn="tl">
                  <a:srgbClr val="000000">
                    <a:alpha val="43137"/>
                  </a:srgbClr>
                </a:outerShdw>
              </a:effectLst>
              <a:latin typeface="+mj-lt"/>
            </a:endParaRPr>
          </a:p>
          <a:p>
            <a:r>
              <a:rPr lang="es-ES" sz="2800" dirty="0" smtClean="0">
                <a:solidFill>
                  <a:srgbClr val="FFFFFF"/>
                </a:solidFill>
                <a:latin typeface="+mj-lt"/>
              </a:rPr>
              <a:t>        &gt; 1,2 </a:t>
            </a:r>
            <a:r>
              <a:rPr lang="es-ES" sz="2400" dirty="0">
                <a:solidFill>
                  <a:srgbClr val="FFFFFF"/>
                </a:solidFill>
                <a:latin typeface="+mj-lt"/>
              </a:rPr>
              <a:t>mg/ml</a:t>
            </a:r>
          </a:p>
          <a:p>
            <a:pPr algn="ctr"/>
            <a:endParaRPr lang="es-ES" sz="2800" dirty="0">
              <a:solidFill>
                <a:srgbClr val="FFFFFF"/>
              </a:solidFill>
              <a:latin typeface="+mj-lt"/>
            </a:endParaRPr>
          </a:p>
        </p:txBody>
      </p:sp>
      <p:sp>
        <p:nvSpPr>
          <p:cNvPr id="87047" name="Line 7"/>
          <p:cNvSpPr>
            <a:spLocks noChangeShapeType="1"/>
          </p:cNvSpPr>
          <p:nvPr/>
        </p:nvSpPr>
        <p:spPr bwMode="auto">
          <a:xfrm>
            <a:off x="5264155" y="3425577"/>
            <a:ext cx="1737783" cy="0"/>
          </a:xfrm>
          <a:prstGeom prst="line">
            <a:avLst/>
          </a:prstGeom>
          <a:noFill/>
          <a:ln w="76200">
            <a:solidFill>
              <a:schemeClr val="accent1"/>
            </a:solidFill>
            <a:round/>
            <a:headEnd type="none" w="sm" len="sm"/>
            <a:tailEnd type="triangle" w="med" len="med"/>
          </a:ln>
        </p:spPr>
        <p:txBody>
          <a:bodyPr/>
          <a:lstStyle/>
          <a:p>
            <a:endParaRPr lang="es-ES">
              <a:latin typeface="+mj-lt"/>
            </a:endParaRPr>
          </a:p>
        </p:txBody>
      </p:sp>
      <p:sp>
        <p:nvSpPr>
          <p:cNvPr id="87048" name="Line 8"/>
          <p:cNvSpPr>
            <a:spLocks noChangeShapeType="1"/>
          </p:cNvSpPr>
          <p:nvPr/>
        </p:nvSpPr>
        <p:spPr bwMode="auto">
          <a:xfrm>
            <a:off x="5274733" y="4195515"/>
            <a:ext cx="1737784" cy="0"/>
          </a:xfrm>
          <a:prstGeom prst="line">
            <a:avLst/>
          </a:prstGeom>
          <a:noFill/>
          <a:ln w="76200">
            <a:solidFill>
              <a:schemeClr val="accent1"/>
            </a:solidFill>
            <a:round/>
            <a:headEnd type="none" w="sm" len="sm"/>
            <a:tailEnd type="triangle" w="med" len="med"/>
          </a:ln>
        </p:spPr>
        <p:txBody>
          <a:bodyPr/>
          <a:lstStyle/>
          <a:p>
            <a:endParaRPr lang="es-ES">
              <a:latin typeface="+mj-lt"/>
            </a:endParaRPr>
          </a:p>
        </p:txBody>
      </p:sp>
      <p:sp>
        <p:nvSpPr>
          <p:cNvPr id="87049" name="Line 9"/>
          <p:cNvSpPr>
            <a:spLocks noChangeShapeType="1"/>
          </p:cNvSpPr>
          <p:nvPr/>
        </p:nvSpPr>
        <p:spPr bwMode="auto">
          <a:xfrm>
            <a:off x="5329767" y="5027365"/>
            <a:ext cx="1737784" cy="0"/>
          </a:xfrm>
          <a:prstGeom prst="line">
            <a:avLst/>
          </a:prstGeom>
          <a:noFill/>
          <a:ln w="76200">
            <a:solidFill>
              <a:schemeClr val="accent1"/>
            </a:solidFill>
            <a:round/>
            <a:headEnd type="none" w="sm" len="sm"/>
            <a:tailEnd type="triangle" w="med" len="med"/>
          </a:ln>
        </p:spPr>
        <p:txBody>
          <a:bodyPr/>
          <a:lstStyle/>
          <a:p>
            <a:endParaRPr lang="es-ES">
              <a:latin typeface="+mj-lt"/>
            </a:endParaRPr>
          </a:p>
        </p:txBody>
      </p:sp>
      <p:sp>
        <p:nvSpPr>
          <p:cNvPr id="87050" name="Text Box 10"/>
          <p:cNvSpPr txBox="1">
            <a:spLocks noChangeArrowheads="1"/>
          </p:cNvSpPr>
          <p:nvPr/>
        </p:nvSpPr>
        <p:spPr bwMode="auto">
          <a:xfrm>
            <a:off x="7559787" y="3154115"/>
            <a:ext cx="1308371" cy="584775"/>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s-ES" sz="3200" b="1" dirty="0" smtClean="0">
                <a:solidFill>
                  <a:schemeClr val="accent1"/>
                </a:solidFill>
                <a:latin typeface="+mj-lt"/>
              </a:rPr>
              <a:t>29,9 </a:t>
            </a:r>
            <a:r>
              <a:rPr lang="es-ES" sz="3200" b="1" dirty="0">
                <a:solidFill>
                  <a:schemeClr val="accent1"/>
                </a:solidFill>
                <a:latin typeface="+mj-lt"/>
              </a:rPr>
              <a:t>%</a:t>
            </a:r>
          </a:p>
        </p:txBody>
      </p:sp>
      <p:sp>
        <p:nvSpPr>
          <p:cNvPr id="87051" name="Text Box 11"/>
          <p:cNvSpPr txBox="1">
            <a:spLocks noChangeArrowheads="1"/>
          </p:cNvSpPr>
          <p:nvPr/>
        </p:nvSpPr>
        <p:spPr bwMode="auto">
          <a:xfrm>
            <a:off x="7578837" y="3943107"/>
            <a:ext cx="1308371" cy="584775"/>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s-ES" sz="3200" b="1" dirty="0" smtClean="0">
                <a:solidFill>
                  <a:schemeClr val="accent1"/>
                </a:solidFill>
                <a:latin typeface="+mj-lt"/>
              </a:rPr>
              <a:t>38,8 </a:t>
            </a:r>
            <a:r>
              <a:rPr lang="es-ES" sz="3200" b="1" dirty="0">
                <a:solidFill>
                  <a:schemeClr val="accent1"/>
                </a:solidFill>
                <a:latin typeface="+mj-lt"/>
              </a:rPr>
              <a:t>%</a:t>
            </a:r>
          </a:p>
        </p:txBody>
      </p:sp>
      <p:sp>
        <p:nvSpPr>
          <p:cNvPr id="87052" name="Text Box 12"/>
          <p:cNvSpPr txBox="1">
            <a:spLocks noChangeArrowheads="1"/>
          </p:cNvSpPr>
          <p:nvPr/>
        </p:nvSpPr>
        <p:spPr bwMode="auto">
          <a:xfrm>
            <a:off x="7578837" y="4733682"/>
            <a:ext cx="1308371" cy="584775"/>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s-ES" sz="3200" b="1" dirty="0" smtClean="0">
                <a:solidFill>
                  <a:schemeClr val="accent1"/>
                </a:solidFill>
                <a:latin typeface="+mj-lt"/>
              </a:rPr>
              <a:t>48,0 </a:t>
            </a:r>
            <a:r>
              <a:rPr lang="es-ES" sz="3200" b="1" dirty="0">
                <a:solidFill>
                  <a:schemeClr val="accent1"/>
                </a:solidFill>
                <a:latin typeface="+mj-lt"/>
              </a:rPr>
              <a:t>%</a:t>
            </a:r>
          </a:p>
        </p:txBody>
      </p:sp>
      <p:sp>
        <p:nvSpPr>
          <p:cNvPr id="87053" name="AutoShape 13"/>
          <p:cNvSpPr>
            <a:spLocks noChangeArrowheads="1"/>
          </p:cNvSpPr>
          <p:nvPr/>
        </p:nvSpPr>
        <p:spPr bwMode="auto">
          <a:xfrm>
            <a:off x="9640911" y="3077617"/>
            <a:ext cx="1040905" cy="2341562"/>
          </a:xfrm>
          <a:prstGeom prst="downArrow">
            <a:avLst>
              <a:gd name="adj1" fmla="val 50000"/>
              <a:gd name="adj2" fmla="val 131696"/>
            </a:avLst>
          </a:prstGeom>
          <a:solidFill>
            <a:schemeClr val="tx2"/>
          </a:solidFill>
          <a:ln w="12700">
            <a:solidFill>
              <a:schemeClr val="tx2"/>
            </a:solidFill>
            <a:miter lim="800000"/>
            <a:headEnd type="none" w="sm" len="sm"/>
            <a:tailEnd type="none" w="sm" len="sm"/>
          </a:ln>
        </p:spPr>
        <p:txBody>
          <a:bodyPr wrap="none" anchor="ctr"/>
          <a:lstStyle/>
          <a:p>
            <a:endParaRPr lang="es-ES">
              <a:latin typeface="+mj-lt"/>
            </a:endParaRPr>
          </a:p>
        </p:txBody>
      </p:sp>
      <p:sp>
        <p:nvSpPr>
          <p:cNvPr id="87054" name="Text Box 14"/>
          <p:cNvSpPr txBox="1">
            <a:spLocks noChangeArrowheads="1"/>
          </p:cNvSpPr>
          <p:nvPr/>
        </p:nvSpPr>
        <p:spPr bwMode="auto">
          <a:xfrm>
            <a:off x="6826251" y="5489327"/>
            <a:ext cx="838200" cy="369332"/>
          </a:xfrm>
          <a:prstGeom prst="rect">
            <a:avLst/>
          </a:prstGeom>
          <a:noFill/>
          <a:ln w="12700">
            <a:noFill/>
            <a:miter lim="800000"/>
            <a:headEnd type="none" w="sm" len="sm"/>
            <a:tailEnd type="none" w="sm" len="sm"/>
          </a:ln>
        </p:spPr>
        <p:txBody>
          <a:bodyPr>
            <a:spAutoFit/>
          </a:bodyPr>
          <a:lstStyle/>
          <a:p>
            <a:pPr>
              <a:spcBef>
                <a:spcPct val="50000"/>
              </a:spcBef>
            </a:pPr>
            <a:endParaRPr lang="es-ES">
              <a:latin typeface="+mj-lt"/>
            </a:endParaRPr>
          </a:p>
        </p:txBody>
      </p:sp>
      <p:sp>
        <p:nvSpPr>
          <p:cNvPr id="87055" name="Text Box 15"/>
          <p:cNvSpPr txBox="1">
            <a:spLocks noChangeArrowheads="1"/>
          </p:cNvSpPr>
          <p:nvPr/>
        </p:nvSpPr>
        <p:spPr bwMode="auto">
          <a:xfrm>
            <a:off x="5423925" y="5425830"/>
            <a:ext cx="5449987" cy="523220"/>
          </a:xfrm>
          <a:prstGeom prst="rect">
            <a:avLst/>
          </a:prstGeom>
          <a:noFill/>
          <a:ln w="12700">
            <a:noFill/>
            <a:miter lim="800000"/>
            <a:headEnd type="none" w="sm" len="sm"/>
            <a:tailEnd type="none" w="sm" len="sm"/>
          </a:ln>
        </p:spPr>
        <p:txBody>
          <a:bodyPr wrap="square">
            <a:spAutoFit/>
          </a:bodyPr>
          <a:lstStyle/>
          <a:p>
            <a:r>
              <a:rPr lang="es-ES" dirty="0">
                <a:solidFill>
                  <a:schemeClr val="tx2"/>
                </a:solidFill>
                <a:latin typeface="+mj-lt"/>
              </a:rPr>
              <a:t>      </a:t>
            </a:r>
            <a:r>
              <a:rPr lang="es-ES" dirty="0" smtClean="0">
                <a:solidFill>
                  <a:schemeClr val="tx2"/>
                </a:solidFill>
                <a:latin typeface="+mj-lt"/>
              </a:rPr>
              <a:t>                      </a:t>
            </a:r>
            <a:r>
              <a:rPr lang="es-ES" sz="2800" b="1" dirty="0" smtClean="0">
                <a:solidFill>
                  <a:schemeClr val="tx2"/>
                </a:solidFill>
                <a:latin typeface="+mj-lt"/>
                <a:cs typeface="Avenir Black"/>
              </a:rPr>
              <a:t>Mortalidad total</a:t>
            </a:r>
            <a:endParaRPr lang="es-ES" sz="2800" b="1" dirty="0">
              <a:solidFill>
                <a:schemeClr val="tx2"/>
              </a:solidFill>
              <a:latin typeface="+mj-lt"/>
              <a:cs typeface="Avenir Black"/>
            </a:endParaRPr>
          </a:p>
        </p:txBody>
      </p:sp>
      <p:sp>
        <p:nvSpPr>
          <p:cNvPr id="6" name="Marcador de texto 5"/>
          <p:cNvSpPr>
            <a:spLocks noGrp="1"/>
          </p:cNvSpPr>
          <p:nvPr>
            <p:ph type="body" sz="quarter" idx="13"/>
          </p:nvPr>
        </p:nvSpPr>
        <p:spPr>
          <a:xfrm>
            <a:off x="2063552" y="5877272"/>
            <a:ext cx="9846733" cy="295162"/>
          </a:xfrm>
        </p:spPr>
        <p:txBody>
          <a:bodyPr>
            <a:normAutofit/>
          </a:bodyPr>
          <a:lstStyle/>
          <a:p>
            <a:r>
              <a:rPr lang="en-US" sz="1200" dirty="0" err="1">
                <a:latin typeface="+mj-lt"/>
              </a:rPr>
              <a:t>Rathore</a:t>
            </a:r>
            <a:r>
              <a:rPr lang="en-US" sz="1200" dirty="0">
                <a:latin typeface="+mj-lt"/>
              </a:rPr>
              <a:t> S. JAMA 2003; 289: </a:t>
            </a:r>
            <a:r>
              <a:rPr lang="en-US" sz="1200" dirty="0" smtClean="0">
                <a:latin typeface="+mj-lt"/>
              </a:rPr>
              <a:t>871</a:t>
            </a:r>
            <a:endParaRPr lang="en-US" sz="1200" dirty="0">
              <a:latin typeface="+mj-lt"/>
            </a:endParaRPr>
          </a:p>
        </p:txBody>
      </p:sp>
      <p:sp>
        <p:nvSpPr>
          <p:cNvPr id="5" name="Título 4"/>
          <p:cNvSpPr>
            <a:spLocks noGrp="1"/>
          </p:cNvSpPr>
          <p:nvPr>
            <p:ph type="title"/>
          </p:nvPr>
        </p:nvSpPr>
        <p:spPr>
          <a:xfrm>
            <a:off x="609600" y="159904"/>
            <a:ext cx="10972800" cy="964840"/>
          </a:xfrm>
        </p:spPr>
        <p:txBody>
          <a:bodyPr/>
          <a:lstStyle/>
          <a:p>
            <a:r>
              <a:rPr lang="es-ES" dirty="0"/>
              <a:t>Niveles de </a:t>
            </a:r>
            <a:r>
              <a:rPr lang="es-ES" dirty="0" err="1"/>
              <a:t>digoxinemia</a:t>
            </a:r>
            <a:r>
              <a:rPr lang="es-ES" dirty="0"/>
              <a:t> en </a:t>
            </a:r>
            <a:r>
              <a:rPr lang="es-ES" dirty="0" smtClean="0"/>
              <a:t>insuficiencia cardiaca</a:t>
            </a:r>
            <a:r>
              <a:rPr lang="es-ES" dirty="0"/>
              <a:t/>
            </a:r>
            <a:br>
              <a:rPr lang="es-ES" dirty="0"/>
            </a:br>
            <a:r>
              <a:rPr lang="es-ES" dirty="0"/>
              <a:t> </a:t>
            </a:r>
            <a:r>
              <a:rPr lang="es-ES" dirty="0" smtClean="0"/>
              <a:t>¿Cuál </a:t>
            </a:r>
            <a:r>
              <a:rPr lang="es-ES" dirty="0"/>
              <a:t>es la dosis óptima?</a:t>
            </a:r>
          </a:p>
        </p:txBody>
      </p:sp>
    </p:spTree>
    <p:extLst>
      <p:ext uri="{BB962C8B-B14F-4D97-AF65-F5344CB8AC3E}">
        <p14:creationId xmlns:p14="http://schemas.microsoft.com/office/powerpoint/2010/main" val="396706621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16632"/>
            <a:ext cx="10972800" cy="604800"/>
          </a:xfrm>
        </p:spPr>
        <p:txBody>
          <a:bodyPr/>
          <a:lstStyle/>
          <a:p>
            <a:r>
              <a:rPr lang="es-ES" dirty="0" smtClean="0"/>
              <a:t>LCZ696 (</a:t>
            </a:r>
            <a:r>
              <a:rPr lang="es-ES" i="1" dirty="0" err="1" smtClean="0"/>
              <a:t>sacubutrilo+valsartán</a:t>
            </a:r>
            <a:r>
              <a:rPr lang="es-ES" dirty="0" smtClean="0"/>
              <a:t>): inhibidor de la </a:t>
            </a:r>
            <a:r>
              <a:rPr lang="es-ES" dirty="0" err="1" smtClean="0"/>
              <a:t>neprilisina</a:t>
            </a:r>
            <a:r>
              <a:rPr lang="es-ES" dirty="0" smtClean="0"/>
              <a:t> y del receptor AT</a:t>
            </a:r>
            <a:r>
              <a:rPr lang="es-ES" sz="2400" dirty="0" smtClean="0"/>
              <a:t>1 </a:t>
            </a:r>
            <a:r>
              <a:rPr lang="es-ES" dirty="0" smtClean="0"/>
              <a:t>de la angiotensina II</a:t>
            </a:r>
            <a:endParaRPr lang="es-ES" dirty="0"/>
          </a:p>
        </p:txBody>
      </p:sp>
      <p:sp>
        <p:nvSpPr>
          <p:cNvPr id="4" name="Marcador de texto 3"/>
          <p:cNvSpPr>
            <a:spLocks noGrp="1"/>
          </p:cNvSpPr>
          <p:nvPr>
            <p:ph type="body" sz="quarter" idx="10"/>
          </p:nvPr>
        </p:nvSpPr>
        <p:spPr>
          <a:xfrm>
            <a:off x="6518157" y="5543689"/>
            <a:ext cx="5476291" cy="366648"/>
          </a:xfrm>
        </p:spPr>
        <p:txBody>
          <a:bodyPr>
            <a:noAutofit/>
          </a:bodyPr>
          <a:lstStyle/>
          <a:p>
            <a:pPr marL="342900" indent="-342900">
              <a:buAutoNum type="arabicPeriod"/>
            </a:pPr>
            <a:r>
              <a:rPr lang="es-ES" sz="1000" kern="0" dirty="0" err="1" smtClean="0"/>
              <a:t>Levin</a:t>
            </a:r>
            <a:r>
              <a:rPr lang="es-ES" sz="1000" kern="0" dirty="0" smtClean="0"/>
              <a:t> </a:t>
            </a:r>
            <a:r>
              <a:rPr lang="es-ES" sz="1000" kern="0" dirty="0"/>
              <a:t>et al. N </a:t>
            </a:r>
            <a:r>
              <a:rPr lang="es-ES" sz="1000" kern="0" dirty="0" err="1"/>
              <a:t>Engl</a:t>
            </a:r>
            <a:r>
              <a:rPr lang="es-ES" sz="1000" kern="0" dirty="0"/>
              <a:t> J </a:t>
            </a:r>
            <a:r>
              <a:rPr lang="es-ES" sz="1000" kern="0" dirty="0" err="1"/>
              <a:t>Med</a:t>
            </a:r>
            <a:r>
              <a:rPr lang="es-ES" sz="1000" kern="0" dirty="0"/>
              <a:t>. 1998; 339: 321-328. </a:t>
            </a:r>
            <a:r>
              <a:rPr lang="es-ES" sz="1000" b="1" kern="0" dirty="0"/>
              <a:t>2.</a:t>
            </a:r>
            <a:r>
              <a:rPr lang="es-ES" sz="1000" kern="0" dirty="0"/>
              <a:t> </a:t>
            </a:r>
            <a:r>
              <a:rPr lang="es-ES" sz="1000" kern="0" dirty="0" err="1"/>
              <a:t>Nathisuwan</a:t>
            </a:r>
            <a:r>
              <a:rPr lang="es-ES" sz="1000" kern="0" dirty="0"/>
              <a:t> &amp; </a:t>
            </a:r>
            <a:r>
              <a:rPr lang="es-ES" sz="1000" kern="0" dirty="0" err="1"/>
              <a:t>Talbert</a:t>
            </a:r>
            <a:r>
              <a:rPr lang="es-ES" sz="1000" kern="0" dirty="0"/>
              <a:t>. </a:t>
            </a:r>
            <a:r>
              <a:rPr lang="es-ES" sz="1000" kern="0" dirty="0" err="1"/>
              <a:t>Pharmacotherapy</a:t>
            </a:r>
            <a:r>
              <a:rPr lang="es-ES" sz="1000" kern="0" dirty="0"/>
              <a:t>. 2002; 22: 27-42. </a:t>
            </a:r>
            <a:r>
              <a:rPr lang="es-ES" sz="1000" b="1" kern="0" dirty="0"/>
              <a:t>3.</a:t>
            </a:r>
            <a:r>
              <a:rPr lang="es-ES" sz="1000" kern="0" dirty="0"/>
              <a:t> </a:t>
            </a:r>
            <a:r>
              <a:rPr lang="es-ES" sz="1000" kern="0" dirty="0" err="1"/>
              <a:t>Schrier</a:t>
            </a:r>
            <a:r>
              <a:rPr lang="es-ES" sz="1000" kern="0" dirty="0"/>
              <a:t> &amp; Abraham. N </a:t>
            </a:r>
            <a:r>
              <a:rPr lang="es-ES" sz="1000" kern="0" dirty="0" err="1"/>
              <a:t>Engl</a:t>
            </a:r>
            <a:r>
              <a:rPr lang="es-ES" sz="1000" kern="0" dirty="0"/>
              <a:t> J </a:t>
            </a:r>
            <a:r>
              <a:rPr lang="es-ES" sz="1000" kern="0" dirty="0" err="1"/>
              <a:t>Med</a:t>
            </a:r>
            <a:r>
              <a:rPr lang="es-ES" sz="1000" kern="0" dirty="0"/>
              <a:t>. 1999; 341: 577-585. </a:t>
            </a:r>
            <a:endParaRPr lang="es-ES" sz="1000" kern="0" dirty="0" smtClean="0"/>
          </a:p>
          <a:p>
            <a:r>
              <a:rPr lang="es-ES" sz="1000" b="1" kern="0" dirty="0" smtClean="0"/>
              <a:t>4</a:t>
            </a:r>
            <a:r>
              <a:rPr lang="es-ES" sz="1000" b="1" kern="0" dirty="0"/>
              <a:t>.</a:t>
            </a:r>
            <a:r>
              <a:rPr lang="es-ES" sz="1000" kern="0" dirty="0"/>
              <a:t> </a:t>
            </a:r>
            <a:r>
              <a:rPr lang="es-ES" sz="1000" kern="0" dirty="0" err="1"/>
              <a:t>Langenickel</a:t>
            </a:r>
            <a:r>
              <a:rPr lang="es-ES" sz="1000" kern="0" dirty="0"/>
              <a:t> &amp; </a:t>
            </a:r>
            <a:r>
              <a:rPr lang="es-ES" sz="1000" kern="0" dirty="0" err="1"/>
              <a:t>Dole</a:t>
            </a:r>
            <a:r>
              <a:rPr lang="es-ES" sz="1000" kern="0" dirty="0"/>
              <a:t>. </a:t>
            </a:r>
            <a:r>
              <a:rPr lang="es-ES" sz="1000" kern="0" dirty="0" err="1"/>
              <a:t>Drug</a:t>
            </a:r>
            <a:r>
              <a:rPr lang="es-ES" sz="1000" kern="0" dirty="0"/>
              <a:t> </a:t>
            </a:r>
            <a:r>
              <a:rPr lang="es-ES" sz="1000" kern="0" dirty="0" err="1"/>
              <a:t>Discov</a:t>
            </a:r>
            <a:r>
              <a:rPr lang="es-ES" sz="1000" kern="0" dirty="0"/>
              <a:t> </a:t>
            </a:r>
            <a:r>
              <a:rPr lang="es-ES" sz="1000" kern="0" dirty="0" err="1"/>
              <a:t>Today</a:t>
            </a:r>
            <a:r>
              <a:rPr lang="es-ES" sz="1000" kern="0" dirty="0"/>
              <a:t>: </a:t>
            </a:r>
            <a:r>
              <a:rPr lang="es-ES" sz="1000" kern="0" dirty="0" err="1"/>
              <a:t>Ther</a:t>
            </a:r>
            <a:r>
              <a:rPr lang="es-ES" sz="1000" kern="0" dirty="0"/>
              <a:t> </a:t>
            </a:r>
            <a:r>
              <a:rPr lang="es-ES" sz="1000" kern="0" dirty="0" err="1"/>
              <a:t>Strateg</a:t>
            </a:r>
            <a:r>
              <a:rPr lang="es-ES" sz="1000" kern="0" dirty="0"/>
              <a:t>. 2012; 9: e131-e139. </a:t>
            </a:r>
            <a:r>
              <a:rPr lang="es-ES" sz="1000" b="1" kern="0" dirty="0"/>
              <a:t>5. </a:t>
            </a:r>
            <a:r>
              <a:rPr lang="es-ES" sz="1000" kern="0" dirty="0"/>
              <a:t>Feng et al. </a:t>
            </a:r>
            <a:r>
              <a:rPr lang="es-ES" sz="1000" kern="0" dirty="0" err="1"/>
              <a:t>Tetrahedron</a:t>
            </a:r>
            <a:r>
              <a:rPr lang="es-ES" sz="1000" kern="0" dirty="0"/>
              <a:t> </a:t>
            </a:r>
            <a:r>
              <a:rPr lang="es-ES" sz="1000" kern="0" dirty="0" err="1"/>
              <a:t>Letters</a:t>
            </a:r>
            <a:r>
              <a:rPr lang="es-ES" sz="1000" kern="0" dirty="0"/>
              <a:t>. 2012; 53: 275-276.</a:t>
            </a:r>
          </a:p>
          <a:p>
            <a:pPr algn="l"/>
            <a:endParaRPr lang="es-ES" sz="1000" dirty="0"/>
          </a:p>
        </p:txBody>
      </p:sp>
      <p:sp>
        <p:nvSpPr>
          <p:cNvPr id="7" name="Rectángulo 6"/>
          <p:cNvSpPr/>
          <p:nvPr/>
        </p:nvSpPr>
        <p:spPr>
          <a:xfrm>
            <a:off x="2207568" y="920849"/>
            <a:ext cx="7934828" cy="4524375"/>
          </a:xfrm>
          <a:prstGeom prst="rect">
            <a:avLst/>
          </a:prstGeom>
          <a:solidFill>
            <a:sysClr val="window" lastClr="FFFFFF">
              <a:lumMod val="85000"/>
            </a:sysClr>
          </a:solidFill>
          <a:ln w="9525" cap="flat" cmpd="sng" algn="ctr">
            <a:solidFill>
              <a:srgbClr val="F5C040"/>
            </a:solid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
              <a:cs typeface=""/>
            </a:endParaRPr>
          </a:p>
        </p:txBody>
      </p:sp>
      <p:sp>
        <p:nvSpPr>
          <p:cNvPr id="8" name="Rectángulo redondeado 7"/>
          <p:cNvSpPr/>
          <p:nvPr/>
        </p:nvSpPr>
        <p:spPr>
          <a:xfrm>
            <a:off x="5805452" y="1927758"/>
            <a:ext cx="903581" cy="602679"/>
          </a:xfrm>
          <a:prstGeom prst="roundRect">
            <a:avLst>
              <a:gd name="adj" fmla="val 11897"/>
            </a:avLst>
          </a:prstGeom>
          <a:solidFill>
            <a:schemeClr val="bg1"/>
          </a:solidFill>
          <a:ln w="9525" cap="flat" cmpd="sng" algn="ctr">
            <a:no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_tradnl" sz="1000" b="0" i="0" u="none" strike="noStrike" kern="0" cap="none" spc="0" normalizeH="0" baseline="0" noProof="0">
              <a:ln>
                <a:noFill/>
              </a:ln>
              <a:solidFill>
                <a:prstClr val="white"/>
              </a:solidFill>
              <a:effectLst/>
              <a:uLnTx/>
              <a:uFillTx/>
              <a:latin typeface="Calibri"/>
              <a:ea typeface=""/>
              <a:cs typeface=""/>
            </a:endParaRPr>
          </a:p>
        </p:txBody>
      </p:sp>
      <p:sp>
        <p:nvSpPr>
          <p:cNvPr id="9" name="Rectángulo redondeado 8"/>
          <p:cNvSpPr/>
          <p:nvPr/>
        </p:nvSpPr>
        <p:spPr>
          <a:xfrm>
            <a:off x="4874232" y="3726250"/>
            <a:ext cx="1237165" cy="1292089"/>
          </a:xfrm>
          <a:prstGeom prst="roundRect">
            <a:avLst>
              <a:gd name="adj" fmla="val 11897"/>
            </a:avLst>
          </a:prstGeom>
          <a:solidFill>
            <a:schemeClr val="bg1"/>
          </a:solidFill>
          <a:ln w="9525" cap="flat" cmpd="sng" algn="ctr">
            <a:no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_tradnl" sz="1000" b="0" i="0" u="none" strike="noStrike" kern="0" cap="none" spc="0" normalizeH="0" baseline="0" noProof="0">
              <a:ln>
                <a:noFill/>
              </a:ln>
              <a:solidFill>
                <a:prstClr val="white"/>
              </a:solidFill>
              <a:effectLst/>
              <a:uLnTx/>
              <a:uFillTx/>
              <a:latin typeface="Calibri"/>
              <a:ea typeface=""/>
              <a:cs typeface=""/>
            </a:endParaRPr>
          </a:p>
        </p:txBody>
      </p:sp>
      <p:sp>
        <p:nvSpPr>
          <p:cNvPr id="10" name="Rectángulo redondeado 9"/>
          <p:cNvSpPr/>
          <p:nvPr/>
        </p:nvSpPr>
        <p:spPr>
          <a:xfrm>
            <a:off x="6258976" y="3776752"/>
            <a:ext cx="1240687" cy="1241587"/>
          </a:xfrm>
          <a:prstGeom prst="roundRect">
            <a:avLst>
              <a:gd name="adj" fmla="val 11897"/>
            </a:avLst>
          </a:prstGeom>
          <a:solidFill>
            <a:schemeClr val="bg1"/>
          </a:solidFill>
          <a:ln w="9525" cap="flat" cmpd="sng" algn="ctr">
            <a:no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_tradnl" sz="1000" b="0" i="0" u="none" strike="noStrike" kern="0" cap="none" spc="0" normalizeH="0" baseline="0" noProof="0">
              <a:ln>
                <a:noFill/>
              </a:ln>
              <a:solidFill>
                <a:prstClr val="white"/>
              </a:solidFill>
              <a:effectLst/>
              <a:uLnTx/>
              <a:uFillTx/>
              <a:latin typeface="Calibri"/>
              <a:ea typeface=""/>
              <a:cs typeface=""/>
            </a:endParaRPr>
          </a:p>
        </p:txBody>
      </p:sp>
      <p:pic>
        <p:nvPicPr>
          <p:cNvPr id="11" name="5 Imagen"/>
          <p:cNvPicPr>
            <a:picLocks noChangeAspect="1"/>
          </p:cNvPicPr>
          <p:nvPr/>
        </p:nvPicPr>
        <p:blipFill rotWithShape="1">
          <a:blip r:embed="rId3" cstate="print">
            <a:extLst>
              <a:ext uri="{28A0092B-C50C-407E-A947-70E740481C1C}">
                <a14:useLocalDpi xmlns:a14="http://schemas.microsoft.com/office/drawing/2010/main" val="0"/>
              </a:ext>
            </a:extLst>
          </a:blip>
          <a:srcRect l="50440" t="26987" r="36189" b="64118"/>
          <a:stretch/>
        </p:blipFill>
        <p:spPr>
          <a:xfrm>
            <a:off x="5903563" y="2091975"/>
            <a:ext cx="761635" cy="324135"/>
          </a:xfrm>
          <a:prstGeom prst="rect">
            <a:avLst/>
          </a:prstGeom>
        </p:spPr>
      </p:pic>
      <p:cxnSp>
        <p:nvCxnSpPr>
          <p:cNvPr id="12" name="Conector recto 11"/>
          <p:cNvCxnSpPr/>
          <p:nvPr/>
        </p:nvCxnSpPr>
        <p:spPr>
          <a:xfrm>
            <a:off x="6935759" y="1966858"/>
            <a:ext cx="0" cy="1917700"/>
          </a:xfrm>
          <a:prstGeom prst="line">
            <a:avLst/>
          </a:prstGeom>
          <a:noFill/>
          <a:ln w="25400" cap="flat" cmpd="sng" algn="ctr">
            <a:solidFill>
              <a:srgbClr val="A6A6A6"/>
            </a:solidFill>
            <a:prstDash val="solid"/>
          </a:ln>
          <a:effectLst/>
        </p:spPr>
      </p:cxnSp>
      <p:cxnSp>
        <p:nvCxnSpPr>
          <p:cNvPr id="13" name="Conector recto 12"/>
          <p:cNvCxnSpPr/>
          <p:nvPr/>
        </p:nvCxnSpPr>
        <p:spPr>
          <a:xfrm>
            <a:off x="5511892" y="1966858"/>
            <a:ext cx="1423867" cy="0"/>
          </a:xfrm>
          <a:prstGeom prst="line">
            <a:avLst/>
          </a:prstGeom>
          <a:noFill/>
          <a:ln w="25400" cap="flat" cmpd="sng" algn="ctr">
            <a:solidFill>
              <a:srgbClr val="A6A6A6"/>
            </a:solidFill>
            <a:prstDash val="solid"/>
          </a:ln>
          <a:effectLst/>
        </p:spPr>
      </p:cxnSp>
      <p:sp>
        <p:nvSpPr>
          <p:cNvPr id="14" name="Rectángulo redondeado 13"/>
          <p:cNvSpPr/>
          <p:nvPr/>
        </p:nvSpPr>
        <p:spPr>
          <a:xfrm>
            <a:off x="3835410" y="1092136"/>
            <a:ext cx="4214553" cy="512681"/>
          </a:xfrm>
          <a:prstGeom prst="roundRect">
            <a:avLst/>
          </a:prstGeom>
          <a:solidFill>
            <a:srgbClr val="C6E7FC">
              <a:lumMod val="25000"/>
            </a:srgbClr>
          </a:solidFill>
          <a:ln w="9525" cap="flat" cmpd="sng" algn="ctr">
            <a:no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_tradnl" sz="1000" b="0" i="0" u="none" strike="noStrike" kern="0" cap="none" spc="0" normalizeH="0" baseline="0" noProof="0">
              <a:ln>
                <a:noFill/>
              </a:ln>
              <a:solidFill>
                <a:prstClr val="white"/>
              </a:solidFill>
              <a:effectLst/>
              <a:uLnTx/>
              <a:uFillTx/>
              <a:latin typeface="Calibri"/>
              <a:ea typeface=""/>
              <a:cs typeface=""/>
            </a:endParaRPr>
          </a:p>
        </p:txBody>
      </p:sp>
      <p:sp>
        <p:nvSpPr>
          <p:cNvPr id="15" name="Rectangle 4"/>
          <p:cNvSpPr>
            <a:spLocks noChangeArrowheads="1"/>
          </p:cNvSpPr>
          <p:nvPr/>
        </p:nvSpPr>
        <p:spPr bwMode="auto">
          <a:xfrm>
            <a:off x="3988127" y="1175821"/>
            <a:ext cx="39087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es-ES_tradnl" sz="1200" b="1" i="0" u="none" strike="noStrike" kern="0" cap="none" spc="0" normalizeH="0" baseline="0" noProof="0" dirty="0" smtClean="0">
                <a:ln>
                  <a:noFill/>
                </a:ln>
                <a:solidFill>
                  <a:prstClr val="white"/>
                </a:solidFill>
                <a:effectLst/>
                <a:uLnTx/>
                <a:uFillTx/>
              </a:rPr>
              <a:t>INRA</a:t>
            </a:r>
          </a:p>
          <a:p>
            <a:pPr marL="0" marR="0" lvl="0" indent="0" algn="ctr" defTabSz="457200" eaLnBrk="1" fontAlgn="base" latinLnBrk="0" hangingPunct="1">
              <a:lnSpc>
                <a:spcPct val="100000"/>
              </a:lnSpc>
              <a:spcBef>
                <a:spcPct val="0"/>
              </a:spcBef>
              <a:spcAft>
                <a:spcPct val="0"/>
              </a:spcAft>
              <a:buClrTx/>
              <a:buSzTx/>
              <a:buFontTx/>
              <a:buNone/>
              <a:tabLst/>
              <a:defRPr/>
            </a:pPr>
            <a:r>
              <a:rPr lang="en-US" altLang="es-ES_tradnl" sz="1200" kern="0" dirty="0" err="1" smtClean="0">
                <a:solidFill>
                  <a:prstClr val="white"/>
                </a:solidFill>
              </a:rPr>
              <a:t>Inhibidor</a:t>
            </a:r>
            <a:r>
              <a:rPr lang="en-US" altLang="es-ES_tradnl" sz="1200" kern="0" dirty="0" smtClean="0">
                <a:solidFill>
                  <a:prstClr val="white"/>
                </a:solidFill>
              </a:rPr>
              <a:t> de la </a:t>
            </a:r>
            <a:r>
              <a:rPr lang="en-US" altLang="es-ES_tradnl" sz="1200" kern="0" dirty="0" err="1" smtClean="0">
                <a:solidFill>
                  <a:prstClr val="white"/>
                </a:solidFill>
              </a:rPr>
              <a:t>neprilisina</a:t>
            </a:r>
            <a:r>
              <a:rPr lang="en-US" altLang="es-ES_tradnl" sz="1200" kern="0" dirty="0" smtClean="0">
                <a:solidFill>
                  <a:prstClr val="white"/>
                </a:solidFill>
              </a:rPr>
              <a:t> y del receptor de la </a:t>
            </a:r>
            <a:r>
              <a:rPr lang="en-US" altLang="es-ES_tradnl" sz="1200" kern="0" dirty="0" err="1" smtClean="0">
                <a:solidFill>
                  <a:prstClr val="white"/>
                </a:solidFill>
              </a:rPr>
              <a:t>angiotensina</a:t>
            </a:r>
            <a:endParaRPr kumimoji="0" lang="en-US" altLang="es-ES_tradnl" sz="1200" i="0" u="none" strike="noStrike" kern="0" cap="none" spc="0" normalizeH="0" baseline="0" noProof="0" dirty="0" smtClean="0">
              <a:ln>
                <a:noFill/>
              </a:ln>
              <a:solidFill>
                <a:prstClr val="white"/>
              </a:solidFill>
              <a:effectLst/>
              <a:uLnTx/>
              <a:uFillTx/>
            </a:endParaRPr>
          </a:p>
        </p:txBody>
      </p:sp>
      <p:sp>
        <p:nvSpPr>
          <p:cNvPr id="16" name="Rectángulo redondeado 15"/>
          <p:cNvSpPr/>
          <p:nvPr/>
        </p:nvSpPr>
        <p:spPr>
          <a:xfrm>
            <a:off x="5807984" y="1780659"/>
            <a:ext cx="901049" cy="316365"/>
          </a:xfrm>
          <a:prstGeom prst="roundRect">
            <a:avLst/>
          </a:prstGeom>
          <a:solidFill>
            <a:srgbClr val="C6E7FC">
              <a:lumMod val="25000"/>
            </a:srgbClr>
          </a:solidFill>
          <a:ln w="9525" cap="flat" cmpd="sng" algn="ctr">
            <a:no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_tradnl" sz="1000" b="0" i="0" u="none" strike="noStrike" kern="0" cap="none" spc="0" normalizeH="0" baseline="0" noProof="0">
              <a:ln>
                <a:noFill/>
              </a:ln>
              <a:solidFill>
                <a:prstClr val="white"/>
              </a:solidFill>
              <a:effectLst/>
              <a:uLnTx/>
              <a:uFillTx/>
              <a:latin typeface="Calibri"/>
              <a:ea typeface=""/>
              <a:cs typeface=""/>
            </a:endParaRPr>
          </a:p>
        </p:txBody>
      </p:sp>
      <p:sp>
        <p:nvSpPr>
          <p:cNvPr id="17" name="Rectangle 4"/>
          <p:cNvSpPr>
            <a:spLocks noChangeArrowheads="1"/>
          </p:cNvSpPr>
          <p:nvPr/>
        </p:nvSpPr>
        <p:spPr bwMode="auto">
          <a:xfrm>
            <a:off x="5805452" y="1861856"/>
            <a:ext cx="90358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es-ES_tradnl" sz="1200" b="1" i="0" u="none" strike="noStrike" kern="0" cap="none" spc="0" normalizeH="0" baseline="0" noProof="0" dirty="0" smtClean="0">
                <a:ln>
                  <a:noFill/>
                </a:ln>
                <a:solidFill>
                  <a:prstClr val="white"/>
                </a:solidFill>
                <a:effectLst/>
                <a:uLnTx/>
                <a:uFillTx/>
                <a:latin typeface="Calibri" charset="0"/>
                <a:ea typeface="ＭＳ Ｐゴシック" charset="-128"/>
              </a:rPr>
              <a:t>LCZ696</a:t>
            </a:r>
            <a:endParaRPr kumimoji="0" lang="en-US" altLang="es-ES_tradnl" sz="1200" b="0" i="0" u="none" strike="noStrike" kern="0" cap="none" spc="0" normalizeH="0" baseline="0" noProof="0" dirty="0" smtClean="0">
              <a:ln>
                <a:noFill/>
              </a:ln>
              <a:solidFill>
                <a:prstClr val="white"/>
              </a:solidFill>
              <a:effectLst/>
              <a:uLnTx/>
              <a:uFillTx/>
              <a:latin typeface="Calibri" charset="0"/>
              <a:ea typeface="ＭＳ Ｐゴシック" charset="-128"/>
            </a:endParaRPr>
          </a:p>
        </p:txBody>
      </p:sp>
      <p:sp>
        <p:nvSpPr>
          <p:cNvPr id="18" name="Rectángulo redondeado 17"/>
          <p:cNvSpPr/>
          <p:nvPr/>
        </p:nvSpPr>
        <p:spPr>
          <a:xfrm>
            <a:off x="8169012" y="1780659"/>
            <a:ext cx="901049" cy="316365"/>
          </a:xfrm>
          <a:prstGeom prst="roundRect">
            <a:avLst/>
          </a:prstGeom>
          <a:solidFill>
            <a:srgbClr val="BE425F"/>
          </a:solidFill>
          <a:ln w="9525" cap="flat" cmpd="sng" algn="ctr">
            <a:no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_tradnl" sz="1000" b="0" i="0" u="none" strike="noStrike" kern="0" cap="none" spc="0" normalizeH="0" baseline="0" noProof="0">
              <a:ln>
                <a:noFill/>
              </a:ln>
              <a:solidFill>
                <a:prstClr val="white"/>
              </a:solidFill>
              <a:effectLst/>
              <a:uLnTx/>
              <a:uFillTx/>
              <a:latin typeface="Calibri"/>
              <a:ea typeface=""/>
              <a:cs typeface=""/>
            </a:endParaRPr>
          </a:p>
        </p:txBody>
      </p:sp>
      <p:sp>
        <p:nvSpPr>
          <p:cNvPr id="19" name="Rectangle 4"/>
          <p:cNvSpPr>
            <a:spLocks noChangeArrowheads="1"/>
          </p:cNvSpPr>
          <p:nvPr/>
        </p:nvSpPr>
        <p:spPr bwMode="auto">
          <a:xfrm>
            <a:off x="8166480" y="1861856"/>
            <a:ext cx="90358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es-ES_tradnl" sz="1200" b="1" i="0" u="none" strike="noStrike" kern="0" cap="none" spc="0" normalizeH="0" baseline="0" noProof="0" dirty="0" smtClean="0">
                <a:ln>
                  <a:noFill/>
                </a:ln>
                <a:solidFill>
                  <a:prstClr val="white"/>
                </a:solidFill>
                <a:effectLst/>
                <a:uLnTx/>
                <a:uFillTx/>
                <a:latin typeface="Calibri" charset="0"/>
                <a:ea typeface="ＭＳ Ｐゴシック" charset="-128"/>
              </a:rPr>
              <a:t>SRAA</a:t>
            </a:r>
            <a:endParaRPr kumimoji="0" lang="en-US" altLang="es-ES_tradnl" sz="1200" b="0" i="0" u="none" strike="noStrike" kern="0" cap="none" spc="0" normalizeH="0" baseline="0" noProof="0" dirty="0" smtClean="0">
              <a:ln>
                <a:noFill/>
              </a:ln>
              <a:solidFill>
                <a:prstClr val="white"/>
              </a:solidFill>
              <a:effectLst/>
              <a:uLnTx/>
              <a:uFillTx/>
              <a:latin typeface="Calibri" charset="0"/>
              <a:ea typeface="ＭＳ Ｐゴシック" charset="-128"/>
            </a:endParaRPr>
          </a:p>
        </p:txBody>
      </p:sp>
      <p:sp>
        <p:nvSpPr>
          <p:cNvPr id="20" name="Rectángulo redondeado 19"/>
          <p:cNvSpPr/>
          <p:nvPr/>
        </p:nvSpPr>
        <p:spPr>
          <a:xfrm>
            <a:off x="2594136" y="1780659"/>
            <a:ext cx="2047609" cy="456398"/>
          </a:xfrm>
          <a:prstGeom prst="roundRect">
            <a:avLst/>
          </a:prstGeom>
          <a:solidFill>
            <a:srgbClr val="F5C040"/>
          </a:solidFill>
          <a:ln w="9525" cap="flat" cmpd="sng" algn="ctr">
            <a:no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_tradnl" sz="1000" b="0" i="0" u="none" strike="noStrike" kern="0" cap="none" spc="0" normalizeH="0" baseline="0" noProof="0">
              <a:ln>
                <a:noFill/>
              </a:ln>
              <a:solidFill>
                <a:prstClr val="white"/>
              </a:solidFill>
              <a:effectLst/>
              <a:uLnTx/>
              <a:uFillTx/>
              <a:latin typeface="Calibri"/>
              <a:ea typeface=""/>
              <a:cs typeface=""/>
            </a:endParaRPr>
          </a:p>
        </p:txBody>
      </p:sp>
      <p:sp>
        <p:nvSpPr>
          <p:cNvPr id="21" name="Rectangle 4"/>
          <p:cNvSpPr>
            <a:spLocks noChangeArrowheads="1"/>
          </p:cNvSpPr>
          <p:nvPr/>
        </p:nvSpPr>
        <p:spPr bwMode="auto">
          <a:xfrm>
            <a:off x="2591603" y="1828604"/>
            <a:ext cx="205014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es-ES_tradnl" sz="1200" b="1" i="0" u="none" strike="noStrike" kern="0" cap="none" spc="0" normalizeH="0" baseline="0" noProof="0" dirty="0" smtClean="0">
                <a:ln>
                  <a:noFill/>
                </a:ln>
                <a:solidFill>
                  <a:srgbClr val="016296"/>
                </a:solidFill>
                <a:effectLst/>
                <a:uLnTx/>
                <a:uFillTx/>
                <a:latin typeface="Calibri" charset="0"/>
                <a:ea typeface="ＭＳ Ｐゴシック" charset="-128"/>
              </a:rPr>
              <a:t>ANP, BNP, CNP,</a:t>
            </a:r>
            <a:br>
              <a:rPr kumimoji="0" lang="en-US" altLang="es-ES_tradnl" sz="1200" b="1" i="0" u="none" strike="noStrike" kern="0" cap="none" spc="0" normalizeH="0" baseline="0" noProof="0" dirty="0" smtClean="0">
                <a:ln>
                  <a:noFill/>
                </a:ln>
                <a:solidFill>
                  <a:srgbClr val="016296"/>
                </a:solidFill>
                <a:effectLst/>
                <a:uLnTx/>
                <a:uFillTx/>
                <a:latin typeface="Calibri" charset="0"/>
                <a:ea typeface="ＭＳ Ｐゴシック" charset="-128"/>
              </a:rPr>
            </a:br>
            <a:r>
              <a:rPr kumimoji="0" lang="en-US" altLang="es-ES_tradnl" sz="1200" b="1" i="0" u="none" strike="noStrike" kern="0" cap="none" spc="0" normalizeH="0" baseline="0" noProof="0" dirty="0" err="1" smtClean="0">
                <a:ln>
                  <a:noFill/>
                </a:ln>
                <a:solidFill>
                  <a:srgbClr val="016296"/>
                </a:solidFill>
                <a:effectLst/>
                <a:uLnTx/>
                <a:uFillTx/>
                <a:latin typeface="Calibri" charset="0"/>
                <a:ea typeface="ＭＳ Ｐゴシック" charset="-128"/>
              </a:rPr>
              <a:t>otros</a:t>
            </a:r>
            <a:r>
              <a:rPr kumimoji="0" lang="en-US" altLang="es-ES_tradnl" sz="1200" b="1" i="0" u="none" strike="noStrike" kern="0" cap="none" spc="0" normalizeH="0" baseline="0" noProof="0" dirty="0" smtClean="0">
                <a:ln>
                  <a:noFill/>
                </a:ln>
                <a:solidFill>
                  <a:srgbClr val="016296"/>
                </a:solidFill>
                <a:effectLst/>
                <a:uLnTx/>
                <a:uFillTx/>
                <a:latin typeface="Calibri" charset="0"/>
                <a:ea typeface="ＭＳ Ｐゴシック" charset="-128"/>
              </a:rPr>
              <a:t> </a:t>
            </a:r>
            <a:r>
              <a:rPr kumimoji="0" lang="en-US" altLang="es-ES_tradnl" sz="1200" b="1" i="0" u="none" strike="noStrike" kern="0" cap="none" spc="0" normalizeH="0" baseline="0" noProof="0" dirty="0" err="1" smtClean="0">
                <a:ln>
                  <a:noFill/>
                </a:ln>
                <a:solidFill>
                  <a:srgbClr val="016296"/>
                </a:solidFill>
                <a:effectLst/>
                <a:uLnTx/>
                <a:uFillTx/>
                <a:latin typeface="Calibri" charset="0"/>
                <a:ea typeface="ＭＳ Ｐゴシック" charset="-128"/>
              </a:rPr>
              <a:t>péptidos</a:t>
            </a:r>
            <a:r>
              <a:rPr kumimoji="0" lang="en-US" altLang="es-ES_tradnl" sz="1200" b="1" i="0" u="none" strike="noStrike" kern="0" cap="none" spc="0" normalizeH="0" baseline="0" noProof="0" dirty="0" smtClean="0">
                <a:ln>
                  <a:noFill/>
                </a:ln>
                <a:solidFill>
                  <a:srgbClr val="016296"/>
                </a:solidFill>
                <a:effectLst/>
                <a:uLnTx/>
                <a:uFillTx/>
                <a:latin typeface="Calibri" charset="0"/>
                <a:ea typeface="ＭＳ Ｐゴシック" charset="-128"/>
              </a:rPr>
              <a:t> </a:t>
            </a:r>
            <a:r>
              <a:rPr kumimoji="0" lang="en-US" altLang="es-ES_tradnl" sz="1200" b="1" i="0" u="none" strike="noStrike" kern="0" cap="none" spc="0" normalizeH="0" baseline="0" noProof="0" dirty="0" err="1" smtClean="0">
                <a:ln>
                  <a:noFill/>
                </a:ln>
                <a:solidFill>
                  <a:srgbClr val="016296"/>
                </a:solidFill>
                <a:effectLst/>
                <a:uLnTx/>
                <a:uFillTx/>
                <a:latin typeface="Calibri" charset="0"/>
                <a:ea typeface="ＭＳ Ｐゴシック" charset="-128"/>
              </a:rPr>
              <a:t>vasoactivos</a:t>
            </a:r>
            <a:r>
              <a:rPr kumimoji="0" lang="en-US" altLang="es-ES_tradnl" sz="1200" b="1" i="0" u="none" strike="noStrike" kern="0" cap="none" spc="0" normalizeH="0" baseline="0" noProof="0" dirty="0" smtClean="0">
                <a:ln>
                  <a:noFill/>
                </a:ln>
                <a:solidFill>
                  <a:srgbClr val="016296"/>
                </a:solidFill>
                <a:effectLst/>
                <a:uLnTx/>
                <a:uFillTx/>
                <a:latin typeface="Calibri" charset="0"/>
                <a:ea typeface="ＭＳ Ｐゴシック" charset="-128"/>
              </a:rPr>
              <a:t>*</a:t>
            </a:r>
            <a:endParaRPr kumimoji="0" lang="en-US" altLang="es-ES_tradnl" sz="1200" b="0" i="0" u="none" strike="noStrike" kern="0" cap="none" spc="0" normalizeH="0" baseline="0" noProof="0" dirty="0" smtClean="0">
              <a:ln>
                <a:noFill/>
              </a:ln>
              <a:solidFill>
                <a:srgbClr val="016296"/>
              </a:solidFill>
              <a:effectLst/>
              <a:uLnTx/>
              <a:uFillTx/>
              <a:latin typeface="Calibri" charset="0"/>
              <a:ea typeface="ＭＳ Ｐゴシック" charset="-128"/>
            </a:endParaRPr>
          </a:p>
        </p:txBody>
      </p:sp>
      <p:sp>
        <p:nvSpPr>
          <p:cNvPr id="22" name="Rectángulo redondeado 21"/>
          <p:cNvSpPr/>
          <p:nvPr/>
        </p:nvSpPr>
        <p:spPr>
          <a:xfrm>
            <a:off x="2320963" y="3340837"/>
            <a:ext cx="2101818" cy="2005353"/>
          </a:xfrm>
          <a:prstGeom prst="roundRect">
            <a:avLst>
              <a:gd name="adj" fmla="val 12308"/>
            </a:avLst>
          </a:prstGeom>
          <a:solidFill>
            <a:srgbClr val="FDF2D9"/>
          </a:solidFill>
          <a:ln w="9525" cap="flat" cmpd="sng" algn="ctr">
            <a:solidFill>
              <a:srgbClr val="7F7F7F"/>
            </a:solid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_tradnl" sz="1000" b="0" i="0" u="none" strike="noStrike" kern="0" cap="none" spc="0" normalizeH="0" baseline="0" noProof="0">
              <a:ln>
                <a:noFill/>
              </a:ln>
              <a:solidFill>
                <a:prstClr val="white"/>
              </a:solidFill>
              <a:effectLst/>
              <a:uLnTx/>
              <a:uFillTx/>
              <a:latin typeface="Calibri"/>
              <a:ea typeface=""/>
              <a:cs typeface=""/>
            </a:endParaRPr>
          </a:p>
        </p:txBody>
      </p:sp>
      <p:sp>
        <p:nvSpPr>
          <p:cNvPr id="23" name="Rectangle 4"/>
          <p:cNvSpPr/>
          <p:nvPr/>
        </p:nvSpPr>
        <p:spPr>
          <a:xfrm>
            <a:off x="2578613" y="3481288"/>
            <a:ext cx="1725945" cy="1746632"/>
          </a:xfrm>
          <a:prstGeom prst="rect">
            <a:avLst/>
          </a:prstGeom>
          <a:noFill/>
        </p:spPr>
        <p:txBody>
          <a:bodyPr wrap="square" lIns="0" tIns="0" rIns="0" bIns="0">
            <a:spAutoFit/>
          </a:bodyPr>
          <a:lstStyle/>
          <a:p>
            <a:pPr defTabSz="457200" fontAlgn="base">
              <a:spcBef>
                <a:spcPct val="0"/>
              </a:spcBef>
              <a:spcAft>
                <a:spcPts val="300"/>
              </a:spcAft>
              <a:defRPr/>
            </a:pPr>
            <a:r>
              <a:rPr lang="es-ES_tradnl" sz="1200" b="1" dirty="0" smtClean="0">
                <a:solidFill>
                  <a:srgbClr val="F5C040"/>
                </a:solidFill>
                <a:ea typeface="ＭＳ Ｐゴシック" charset="0"/>
                <a:cs typeface="Calibri" panose="020F0502020204030204" pitchFamily="34" charset="0"/>
              </a:rPr>
              <a:t>Estimulando</a:t>
            </a:r>
          </a:p>
          <a:p>
            <a:pPr defTabSz="457200" fontAlgn="base">
              <a:spcBef>
                <a:spcPct val="0"/>
              </a:spcBef>
              <a:spcAft>
                <a:spcPts val="300"/>
              </a:spcAft>
              <a:defRPr/>
            </a:pPr>
            <a:r>
              <a:rPr lang="es-ES_tradnl" sz="1200" b="1" dirty="0" smtClean="0">
                <a:solidFill>
                  <a:prstClr val="black">
                    <a:lumMod val="65000"/>
                    <a:lumOff val="35000"/>
                  </a:prstClr>
                </a:solidFill>
                <a:ea typeface="ＭＳ Ｐゴシック" charset="0"/>
                <a:cs typeface="Calibri" panose="020F0502020204030204" pitchFamily="34" charset="0"/>
              </a:rPr>
              <a:t>Vasodilatación</a:t>
            </a:r>
          </a:p>
          <a:p>
            <a:pPr defTabSz="457200" fontAlgn="base">
              <a:spcBef>
                <a:spcPct val="0"/>
              </a:spcBef>
              <a:spcAft>
                <a:spcPts val="300"/>
              </a:spcAft>
              <a:defRPr/>
            </a:pPr>
            <a:r>
              <a:rPr lang="es-ES_tradnl" sz="1200" dirty="0"/>
              <a:t>↓</a:t>
            </a:r>
            <a:r>
              <a:rPr lang="es-ES_tradnl" sz="1200" dirty="0" smtClean="0">
                <a:solidFill>
                  <a:prstClr val="black">
                    <a:lumMod val="65000"/>
                    <a:lumOff val="35000"/>
                  </a:prstClr>
                </a:solidFill>
                <a:ea typeface="ＭＳ Ｐゴシック" charset="0"/>
                <a:cs typeface="Calibri" panose="020F0502020204030204" pitchFamily="34" charset="0"/>
              </a:rPr>
              <a:t> Presión sanguínea</a:t>
            </a:r>
          </a:p>
          <a:p>
            <a:pPr defTabSz="457200" fontAlgn="base">
              <a:spcBef>
                <a:spcPct val="0"/>
              </a:spcBef>
              <a:spcAft>
                <a:spcPts val="300"/>
              </a:spcAft>
              <a:defRPr/>
            </a:pPr>
            <a:r>
              <a:rPr lang="es-ES_tradnl" sz="1200" dirty="0"/>
              <a:t>↓ </a:t>
            </a:r>
            <a:r>
              <a:rPr lang="es-ES_tradnl" sz="1200" dirty="0" smtClean="0">
                <a:solidFill>
                  <a:prstClr val="black">
                    <a:lumMod val="65000"/>
                    <a:lumOff val="35000"/>
                  </a:prstClr>
                </a:solidFill>
                <a:ea typeface="ＭＳ Ｐゴシック" charset="0"/>
                <a:cs typeface="Calibri" panose="020F0502020204030204" pitchFamily="34" charset="0"/>
              </a:rPr>
              <a:t>Tono simpático</a:t>
            </a:r>
          </a:p>
          <a:p>
            <a:pPr defTabSz="457200" fontAlgn="base">
              <a:spcBef>
                <a:spcPct val="0"/>
              </a:spcBef>
              <a:spcAft>
                <a:spcPts val="300"/>
              </a:spcAft>
              <a:defRPr/>
            </a:pPr>
            <a:r>
              <a:rPr lang="es-ES_tradnl" sz="1200" dirty="0"/>
              <a:t>↓ </a:t>
            </a:r>
            <a:r>
              <a:rPr lang="es-ES_tradnl" sz="1200" dirty="0" smtClean="0">
                <a:solidFill>
                  <a:prstClr val="black">
                    <a:lumMod val="65000"/>
                    <a:lumOff val="35000"/>
                  </a:prstClr>
                </a:solidFill>
                <a:ea typeface="ＭＳ Ｐゴシック" charset="0"/>
                <a:cs typeface="Calibri" panose="020F0502020204030204" pitchFamily="34" charset="0"/>
              </a:rPr>
              <a:t>Niveles de aldosterona</a:t>
            </a:r>
          </a:p>
          <a:p>
            <a:pPr defTabSz="457200" fontAlgn="base">
              <a:spcBef>
                <a:spcPct val="0"/>
              </a:spcBef>
              <a:spcAft>
                <a:spcPts val="300"/>
              </a:spcAft>
              <a:defRPr/>
            </a:pPr>
            <a:r>
              <a:rPr lang="es-ES_tradnl" sz="1200" dirty="0"/>
              <a:t>↓ </a:t>
            </a:r>
            <a:r>
              <a:rPr lang="es-ES_tradnl" sz="1200" dirty="0" smtClean="0">
                <a:solidFill>
                  <a:prstClr val="black">
                    <a:lumMod val="65000"/>
                    <a:lumOff val="35000"/>
                  </a:prstClr>
                </a:solidFill>
                <a:ea typeface="ＭＳ Ｐゴシック" charset="0"/>
                <a:cs typeface="Calibri" panose="020F0502020204030204" pitchFamily="34" charset="0"/>
              </a:rPr>
              <a:t>Fibrosis</a:t>
            </a:r>
          </a:p>
          <a:p>
            <a:pPr defTabSz="457200" fontAlgn="base">
              <a:spcBef>
                <a:spcPct val="0"/>
              </a:spcBef>
              <a:spcAft>
                <a:spcPts val="300"/>
              </a:spcAft>
              <a:defRPr/>
            </a:pPr>
            <a:r>
              <a:rPr lang="es-ES_tradnl" sz="1200" dirty="0"/>
              <a:t>↓ </a:t>
            </a:r>
            <a:r>
              <a:rPr lang="es-ES_tradnl" sz="1200" dirty="0" smtClean="0">
                <a:solidFill>
                  <a:prstClr val="black">
                    <a:lumMod val="65000"/>
                    <a:lumOff val="35000"/>
                  </a:prstClr>
                </a:solidFill>
                <a:ea typeface="ＭＳ Ｐゴシック" charset="0"/>
                <a:cs typeface="Calibri" panose="020F0502020204030204" pitchFamily="34" charset="0"/>
              </a:rPr>
              <a:t>Hipertrofia</a:t>
            </a:r>
          </a:p>
          <a:p>
            <a:pPr defTabSz="457200" fontAlgn="base">
              <a:spcBef>
                <a:spcPct val="0"/>
              </a:spcBef>
              <a:spcAft>
                <a:spcPts val="300"/>
              </a:spcAft>
              <a:defRPr/>
            </a:pPr>
            <a:r>
              <a:rPr lang="es-ES_tradnl" sz="1200" dirty="0"/>
              <a:t>↑ </a:t>
            </a:r>
            <a:r>
              <a:rPr lang="es-ES_tradnl" sz="1200" dirty="0" err="1" smtClean="0">
                <a:solidFill>
                  <a:prstClr val="black">
                    <a:lumMod val="65000"/>
                    <a:lumOff val="35000"/>
                  </a:prstClr>
                </a:solidFill>
                <a:ea typeface="ＭＳ Ｐゴシック" charset="0"/>
                <a:cs typeface="Calibri" panose="020F0502020204030204" pitchFamily="34" charset="0"/>
              </a:rPr>
              <a:t>Natriuresis</a:t>
            </a:r>
            <a:r>
              <a:rPr lang="es-ES_tradnl" sz="1200" dirty="0" smtClean="0">
                <a:solidFill>
                  <a:prstClr val="black">
                    <a:lumMod val="65000"/>
                    <a:lumOff val="35000"/>
                  </a:prstClr>
                </a:solidFill>
                <a:ea typeface="ＭＳ Ｐゴシック" charset="0"/>
                <a:cs typeface="Calibri" panose="020F0502020204030204" pitchFamily="34" charset="0"/>
              </a:rPr>
              <a:t>/diuresis</a:t>
            </a:r>
            <a:endParaRPr lang="en-US" sz="1200" dirty="0">
              <a:solidFill>
                <a:prstClr val="black">
                  <a:lumMod val="65000"/>
                  <a:lumOff val="35000"/>
                </a:prstClr>
              </a:solidFill>
              <a:ea typeface="ＭＳ Ｐゴシック" charset="0"/>
              <a:cs typeface="Calibri" panose="020F0502020204030204" pitchFamily="34" charset="0"/>
            </a:endParaRPr>
          </a:p>
        </p:txBody>
      </p:sp>
      <p:sp>
        <p:nvSpPr>
          <p:cNvPr id="24" name="Rectangle 4"/>
          <p:cNvSpPr/>
          <p:nvPr/>
        </p:nvSpPr>
        <p:spPr>
          <a:xfrm>
            <a:off x="7995945" y="2152706"/>
            <a:ext cx="1346090" cy="1292662"/>
          </a:xfrm>
          <a:prstGeom prst="rect">
            <a:avLst/>
          </a:prstGeom>
          <a:noFill/>
        </p:spPr>
        <p:txBody>
          <a:bodyPr wrap="square" lIns="0" tIns="0" rIns="0" bIns="0">
            <a:spAutoFit/>
          </a:bodyPr>
          <a:lstStyle/>
          <a:p>
            <a:pPr algn="ctr" defTabSz="457200" fontAlgn="base">
              <a:spcBef>
                <a:spcPct val="0"/>
              </a:spcBef>
              <a:defRPr/>
            </a:pPr>
            <a:r>
              <a:rPr lang="es-ES_tradnl" sz="1200" dirty="0" err="1" smtClean="0">
                <a:solidFill>
                  <a:prstClr val="black">
                    <a:lumMod val="65000"/>
                    <a:lumOff val="35000"/>
                  </a:prstClr>
                </a:solidFill>
                <a:ea typeface="ＭＳ Ｐゴシック" charset="0"/>
                <a:cs typeface="Calibri" panose="020F0502020204030204" pitchFamily="34" charset="0"/>
              </a:rPr>
              <a:t>Angiotensinógeno</a:t>
            </a:r>
            <a:r>
              <a:rPr lang="es-ES_tradnl" sz="1200" dirty="0" smtClean="0">
                <a:solidFill>
                  <a:prstClr val="black">
                    <a:lumMod val="65000"/>
                    <a:lumOff val="35000"/>
                  </a:prstClr>
                </a:solidFill>
                <a:ea typeface="ＭＳ Ｐゴシック" charset="0"/>
                <a:cs typeface="Calibri" panose="020F0502020204030204" pitchFamily="34" charset="0"/>
              </a:rPr>
              <a:t> (secreción en hígado)</a:t>
            </a:r>
          </a:p>
          <a:p>
            <a:pPr algn="ctr" defTabSz="457200" fontAlgn="base">
              <a:spcBef>
                <a:spcPct val="0"/>
              </a:spcBef>
              <a:defRPr/>
            </a:pPr>
            <a:r>
              <a:rPr lang="es-ES_tradnl" sz="1200" dirty="0"/>
              <a:t>↓ </a:t>
            </a:r>
            <a:endParaRPr lang="es-ES_tradnl" sz="1200" dirty="0" smtClean="0"/>
          </a:p>
          <a:p>
            <a:pPr algn="ctr" defTabSz="457200" fontAlgn="base">
              <a:spcBef>
                <a:spcPct val="0"/>
              </a:spcBef>
              <a:defRPr/>
            </a:pPr>
            <a:r>
              <a:rPr lang="es-ES_tradnl" sz="1200" dirty="0" err="1" smtClean="0">
                <a:solidFill>
                  <a:prstClr val="black">
                    <a:lumMod val="65000"/>
                    <a:lumOff val="35000"/>
                  </a:prstClr>
                </a:solidFill>
                <a:ea typeface="ＭＳ Ｐゴシック" charset="0"/>
                <a:cs typeface="Calibri" panose="020F0502020204030204" pitchFamily="34" charset="0"/>
              </a:rPr>
              <a:t>Ang</a:t>
            </a:r>
            <a:r>
              <a:rPr lang="es-ES_tradnl" sz="1200" dirty="0" smtClean="0">
                <a:solidFill>
                  <a:prstClr val="black">
                    <a:lumMod val="65000"/>
                    <a:lumOff val="35000"/>
                  </a:prstClr>
                </a:solidFill>
                <a:ea typeface="ＭＳ Ｐゴシック" charset="0"/>
                <a:cs typeface="Calibri" panose="020F0502020204030204" pitchFamily="34" charset="0"/>
              </a:rPr>
              <a:t> I</a:t>
            </a:r>
          </a:p>
          <a:p>
            <a:pPr algn="ctr" defTabSz="457200" fontAlgn="base">
              <a:spcBef>
                <a:spcPct val="0"/>
              </a:spcBef>
              <a:defRPr/>
            </a:pPr>
            <a:r>
              <a:rPr lang="es-ES_tradnl" sz="1200" dirty="0"/>
              <a:t>↓ </a:t>
            </a:r>
            <a:endParaRPr lang="es-ES_tradnl" sz="1200" dirty="0" smtClean="0"/>
          </a:p>
          <a:p>
            <a:pPr algn="ctr" defTabSz="457200" fontAlgn="base">
              <a:spcBef>
                <a:spcPct val="0"/>
              </a:spcBef>
              <a:defRPr/>
            </a:pPr>
            <a:r>
              <a:rPr lang="es-ES_tradnl" sz="1200" dirty="0" err="1" smtClean="0">
                <a:solidFill>
                  <a:prstClr val="black">
                    <a:lumMod val="65000"/>
                    <a:lumOff val="35000"/>
                  </a:prstClr>
                </a:solidFill>
                <a:ea typeface="ＭＳ Ｐゴシック" charset="0"/>
                <a:cs typeface="Calibri" panose="020F0502020204030204" pitchFamily="34" charset="0"/>
              </a:rPr>
              <a:t>Ang</a:t>
            </a:r>
            <a:r>
              <a:rPr lang="es-ES_tradnl" sz="1200" dirty="0" smtClean="0">
                <a:solidFill>
                  <a:prstClr val="black">
                    <a:lumMod val="65000"/>
                    <a:lumOff val="35000"/>
                  </a:prstClr>
                </a:solidFill>
                <a:ea typeface="ＭＳ Ｐゴシック" charset="0"/>
                <a:cs typeface="Calibri" panose="020F0502020204030204" pitchFamily="34" charset="0"/>
              </a:rPr>
              <a:t> II</a:t>
            </a:r>
          </a:p>
          <a:p>
            <a:pPr algn="ctr" defTabSz="457200" fontAlgn="base">
              <a:spcBef>
                <a:spcPct val="0"/>
              </a:spcBef>
              <a:defRPr/>
            </a:pPr>
            <a:r>
              <a:rPr lang="es-ES_tradnl" sz="1200" dirty="0" smtClean="0">
                <a:solidFill>
                  <a:prstClr val="black">
                    <a:lumMod val="65000"/>
                    <a:lumOff val="35000"/>
                  </a:prstClr>
                </a:solidFill>
                <a:ea typeface="ＭＳ Ｐゴシック" charset="0"/>
                <a:cs typeface="Calibri" panose="020F0502020204030204" pitchFamily="34" charset="0"/>
              </a:rPr>
              <a:t>Receptor AT</a:t>
            </a:r>
            <a:r>
              <a:rPr lang="es-ES_tradnl" sz="1200" baseline="-25000" dirty="0" smtClean="0">
                <a:solidFill>
                  <a:prstClr val="black">
                    <a:lumMod val="65000"/>
                    <a:lumOff val="35000"/>
                  </a:prstClr>
                </a:solidFill>
                <a:ea typeface="ＭＳ Ｐゴシック" charset="0"/>
                <a:cs typeface="Calibri" panose="020F0502020204030204" pitchFamily="34" charset="0"/>
              </a:rPr>
              <a:t>1</a:t>
            </a:r>
            <a:endParaRPr lang="en-US" sz="1200" baseline="-25000" dirty="0">
              <a:solidFill>
                <a:prstClr val="black">
                  <a:lumMod val="65000"/>
                  <a:lumOff val="35000"/>
                </a:prstClr>
              </a:solidFill>
              <a:ea typeface="ＭＳ Ｐゴシック" charset="0"/>
              <a:cs typeface="Calibri" panose="020F0502020204030204" pitchFamily="34" charset="0"/>
            </a:endParaRPr>
          </a:p>
        </p:txBody>
      </p:sp>
      <p:sp>
        <p:nvSpPr>
          <p:cNvPr id="25" name="Rectángulo redondeado 24"/>
          <p:cNvSpPr/>
          <p:nvPr/>
        </p:nvSpPr>
        <p:spPr>
          <a:xfrm>
            <a:off x="7656299" y="3579362"/>
            <a:ext cx="2101818" cy="1761691"/>
          </a:xfrm>
          <a:prstGeom prst="roundRect">
            <a:avLst>
              <a:gd name="adj" fmla="val 12308"/>
            </a:avLst>
          </a:prstGeom>
          <a:solidFill>
            <a:srgbClr val="BE425F"/>
          </a:solidFill>
          <a:ln w="9525" cap="flat" cmpd="sng" algn="ctr">
            <a:solidFill>
              <a:srgbClr val="00A2A9"/>
            </a:solid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_tradnl" sz="1000" b="0" i="0" u="none" strike="noStrike" kern="0" cap="none" spc="0" normalizeH="0" baseline="0" noProof="0">
              <a:ln>
                <a:noFill/>
              </a:ln>
              <a:solidFill>
                <a:prstClr val="white"/>
              </a:solidFill>
              <a:effectLst/>
              <a:uLnTx/>
              <a:uFillTx/>
              <a:latin typeface="Calibri"/>
              <a:ea typeface=""/>
              <a:cs typeface=""/>
            </a:endParaRPr>
          </a:p>
        </p:txBody>
      </p:sp>
      <p:sp>
        <p:nvSpPr>
          <p:cNvPr id="26" name="Rectangle 4"/>
          <p:cNvSpPr/>
          <p:nvPr/>
        </p:nvSpPr>
        <p:spPr>
          <a:xfrm>
            <a:off x="7913949" y="3719812"/>
            <a:ext cx="1725945" cy="1523494"/>
          </a:xfrm>
          <a:prstGeom prst="rect">
            <a:avLst/>
          </a:prstGeom>
          <a:noFill/>
        </p:spPr>
        <p:txBody>
          <a:bodyPr wrap="square" lIns="0" tIns="0" rIns="0" bIns="0">
            <a:spAutoFit/>
          </a:bodyPr>
          <a:lstStyle/>
          <a:p>
            <a:pPr defTabSz="457200" fontAlgn="base">
              <a:spcBef>
                <a:spcPct val="0"/>
              </a:spcBef>
              <a:spcAft>
                <a:spcPts val="300"/>
              </a:spcAft>
              <a:defRPr/>
            </a:pPr>
            <a:r>
              <a:rPr lang="es-ES_tradnl" sz="1200" b="1" dirty="0" smtClean="0">
                <a:solidFill>
                  <a:schemeClr val="bg1"/>
                </a:solidFill>
                <a:ea typeface="ＭＳ Ｐゴシック" charset="0"/>
                <a:cs typeface="Calibri" panose="020F0502020204030204" pitchFamily="34" charset="0"/>
              </a:rPr>
              <a:t>Inhibiendo</a:t>
            </a:r>
          </a:p>
          <a:p>
            <a:pPr defTabSz="457200" fontAlgn="base">
              <a:spcBef>
                <a:spcPct val="0"/>
              </a:spcBef>
              <a:spcAft>
                <a:spcPts val="300"/>
              </a:spcAft>
              <a:defRPr/>
            </a:pPr>
            <a:r>
              <a:rPr lang="es-ES_tradnl" sz="1200" b="1" dirty="0" smtClean="0">
                <a:solidFill>
                  <a:schemeClr val="bg1"/>
                </a:solidFill>
                <a:ea typeface="ＭＳ Ｐゴシック" charset="0"/>
                <a:cs typeface="Calibri" panose="020F0502020204030204" pitchFamily="34" charset="0"/>
              </a:rPr>
              <a:t>Vasoconstricción</a:t>
            </a:r>
          </a:p>
          <a:p>
            <a:pPr defTabSz="457200" fontAlgn="base">
              <a:spcBef>
                <a:spcPct val="0"/>
              </a:spcBef>
              <a:spcAft>
                <a:spcPts val="300"/>
              </a:spcAft>
              <a:defRPr/>
            </a:pPr>
            <a:r>
              <a:rPr lang="es-ES_tradnl" sz="1200" dirty="0">
                <a:solidFill>
                  <a:schemeClr val="bg1"/>
                </a:solidFill>
              </a:rPr>
              <a:t>↑</a:t>
            </a:r>
            <a:r>
              <a:rPr lang="es-ES_tradnl" sz="1200" dirty="0" smtClean="0">
                <a:solidFill>
                  <a:schemeClr val="bg1"/>
                </a:solidFill>
                <a:ea typeface="ＭＳ Ｐゴシック" charset="0"/>
                <a:cs typeface="Calibri" panose="020F0502020204030204" pitchFamily="34" charset="0"/>
              </a:rPr>
              <a:t> Presión sanguínea</a:t>
            </a:r>
          </a:p>
          <a:p>
            <a:pPr defTabSz="457200" fontAlgn="base">
              <a:spcBef>
                <a:spcPct val="0"/>
              </a:spcBef>
              <a:spcAft>
                <a:spcPts val="300"/>
              </a:spcAft>
              <a:defRPr/>
            </a:pPr>
            <a:r>
              <a:rPr lang="es-ES_tradnl" sz="1200" dirty="0">
                <a:solidFill>
                  <a:schemeClr val="bg1"/>
                </a:solidFill>
              </a:rPr>
              <a:t>↑</a:t>
            </a:r>
            <a:r>
              <a:rPr lang="es-ES_tradnl" sz="1200" dirty="0" smtClean="0">
                <a:solidFill>
                  <a:schemeClr val="bg1"/>
                </a:solidFill>
              </a:rPr>
              <a:t> </a:t>
            </a:r>
            <a:r>
              <a:rPr lang="es-ES_tradnl" sz="1200" dirty="0" smtClean="0">
                <a:solidFill>
                  <a:schemeClr val="bg1"/>
                </a:solidFill>
                <a:ea typeface="ＭＳ Ｐゴシック" charset="0"/>
                <a:cs typeface="Calibri" panose="020F0502020204030204" pitchFamily="34" charset="0"/>
              </a:rPr>
              <a:t>Tono simpático</a:t>
            </a:r>
          </a:p>
          <a:p>
            <a:pPr defTabSz="457200" fontAlgn="base">
              <a:spcBef>
                <a:spcPct val="0"/>
              </a:spcBef>
              <a:spcAft>
                <a:spcPts val="300"/>
              </a:spcAft>
              <a:defRPr/>
            </a:pPr>
            <a:r>
              <a:rPr lang="es-ES_tradnl" sz="1200" dirty="0">
                <a:solidFill>
                  <a:schemeClr val="bg1"/>
                </a:solidFill>
              </a:rPr>
              <a:t>↑</a:t>
            </a:r>
            <a:r>
              <a:rPr lang="es-ES_tradnl" sz="1200" dirty="0" smtClean="0">
                <a:solidFill>
                  <a:schemeClr val="bg1"/>
                </a:solidFill>
              </a:rPr>
              <a:t> </a:t>
            </a:r>
            <a:r>
              <a:rPr lang="es-ES_tradnl" sz="1200" dirty="0" smtClean="0">
                <a:solidFill>
                  <a:schemeClr val="bg1"/>
                </a:solidFill>
                <a:ea typeface="ＭＳ Ｐゴシック" charset="0"/>
                <a:cs typeface="Calibri" panose="020F0502020204030204" pitchFamily="34" charset="0"/>
              </a:rPr>
              <a:t>Aldosterona</a:t>
            </a:r>
          </a:p>
          <a:p>
            <a:pPr defTabSz="457200" fontAlgn="base">
              <a:spcBef>
                <a:spcPct val="0"/>
              </a:spcBef>
              <a:spcAft>
                <a:spcPts val="300"/>
              </a:spcAft>
              <a:defRPr/>
            </a:pPr>
            <a:r>
              <a:rPr lang="es-ES_tradnl" sz="1200" dirty="0">
                <a:solidFill>
                  <a:schemeClr val="bg1"/>
                </a:solidFill>
              </a:rPr>
              <a:t>↑</a:t>
            </a:r>
            <a:r>
              <a:rPr lang="es-ES_tradnl" sz="1200" dirty="0" smtClean="0">
                <a:solidFill>
                  <a:schemeClr val="bg1"/>
                </a:solidFill>
              </a:rPr>
              <a:t> </a:t>
            </a:r>
            <a:r>
              <a:rPr lang="es-ES_tradnl" sz="1200" dirty="0" smtClean="0">
                <a:solidFill>
                  <a:schemeClr val="bg1"/>
                </a:solidFill>
                <a:ea typeface="ＭＳ Ｐゴシック" charset="0"/>
                <a:cs typeface="Calibri" panose="020F0502020204030204" pitchFamily="34" charset="0"/>
              </a:rPr>
              <a:t>Fibrosis</a:t>
            </a:r>
          </a:p>
          <a:p>
            <a:pPr defTabSz="457200" fontAlgn="base">
              <a:spcBef>
                <a:spcPct val="0"/>
              </a:spcBef>
              <a:spcAft>
                <a:spcPts val="300"/>
              </a:spcAft>
              <a:defRPr/>
            </a:pPr>
            <a:r>
              <a:rPr lang="es-ES_tradnl" sz="1200" dirty="0">
                <a:solidFill>
                  <a:schemeClr val="bg1"/>
                </a:solidFill>
              </a:rPr>
              <a:t>↑</a:t>
            </a:r>
            <a:r>
              <a:rPr lang="es-ES_tradnl" sz="1200" dirty="0" smtClean="0">
                <a:solidFill>
                  <a:schemeClr val="bg1"/>
                </a:solidFill>
              </a:rPr>
              <a:t> </a:t>
            </a:r>
            <a:r>
              <a:rPr lang="es-ES_tradnl" sz="1200" dirty="0" smtClean="0">
                <a:solidFill>
                  <a:schemeClr val="bg1"/>
                </a:solidFill>
                <a:ea typeface="ＭＳ Ｐゴシック" charset="0"/>
                <a:cs typeface="Calibri" panose="020F0502020204030204" pitchFamily="34" charset="0"/>
              </a:rPr>
              <a:t>Hipertrofia</a:t>
            </a:r>
          </a:p>
        </p:txBody>
      </p:sp>
      <p:sp>
        <p:nvSpPr>
          <p:cNvPr id="27" name="Rectangle 4"/>
          <p:cNvSpPr/>
          <p:nvPr/>
        </p:nvSpPr>
        <p:spPr>
          <a:xfrm rot="3481694">
            <a:off x="3604081" y="2482349"/>
            <a:ext cx="770389" cy="184666"/>
          </a:xfrm>
          <a:prstGeom prst="rect">
            <a:avLst/>
          </a:prstGeom>
          <a:noFill/>
        </p:spPr>
        <p:txBody>
          <a:bodyPr wrap="square" lIns="0" tIns="0" rIns="0" bIns="0">
            <a:spAutoFit/>
          </a:bodyPr>
          <a:lstStyle/>
          <a:p>
            <a:pPr algn="ctr" defTabSz="457200" fontAlgn="base">
              <a:spcBef>
                <a:spcPct val="0"/>
              </a:spcBef>
              <a:spcAft>
                <a:spcPts val="300"/>
              </a:spcAft>
              <a:defRPr/>
            </a:pPr>
            <a:r>
              <a:rPr lang="es-ES_tradnl" sz="1200" smtClean="0">
                <a:solidFill>
                  <a:prstClr val="black">
                    <a:lumMod val="65000"/>
                    <a:lumOff val="35000"/>
                  </a:prstClr>
                </a:solidFill>
                <a:ea typeface="ＭＳ Ｐゴシック" charset="0"/>
                <a:cs typeface="Calibri" panose="020F0502020204030204" pitchFamily="34" charset="0"/>
              </a:rPr>
              <a:t>Neprilisina</a:t>
            </a:r>
            <a:endParaRPr lang="en-US" sz="1200" baseline="-25000" dirty="0">
              <a:solidFill>
                <a:prstClr val="black">
                  <a:lumMod val="65000"/>
                  <a:lumOff val="35000"/>
                </a:prstClr>
              </a:solidFill>
              <a:ea typeface="ＭＳ Ｐゴシック" charset="0"/>
              <a:cs typeface="Calibri" panose="020F0502020204030204" pitchFamily="34" charset="0"/>
            </a:endParaRPr>
          </a:p>
        </p:txBody>
      </p:sp>
      <p:sp>
        <p:nvSpPr>
          <p:cNvPr id="28" name="Rectangle 4"/>
          <p:cNvSpPr/>
          <p:nvPr/>
        </p:nvSpPr>
        <p:spPr>
          <a:xfrm>
            <a:off x="3395775" y="2946009"/>
            <a:ext cx="1245969" cy="369332"/>
          </a:xfrm>
          <a:prstGeom prst="rect">
            <a:avLst/>
          </a:prstGeom>
          <a:noFill/>
        </p:spPr>
        <p:txBody>
          <a:bodyPr wrap="square" lIns="0" tIns="0" rIns="0" bIns="0">
            <a:spAutoFit/>
          </a:bodyPr>
          <a:lstStyle/>
          <a:p>
            <a:pPr algn="ctr" defTabSz="457200" fontAlgn="base">
              <a:spcBef>
                <a:spcPct val="0"/>
              </a:spcBef>
              <a:spcAft>
                <a:spcPts val="300"/>
              </a:spcAft>
              <a:defRPr/>
            </a:pPr>
            <a:r>
              <a:rPr lang="es-ES_tradnl" sz="1200" smtClean="0">
                <a:solidFill>
                  <a:prstClr val="black">
                    <a:lumMod val="65000"/>
                    <a:lumOff val="35000"/>
                  </a:prstClr>
                </a:solidFill>
                <a:ea typeface="ＭＳ Ｐゴシック" charset="0"/>
                <a:cs typeface="Calibri" panose="020F0502020204030204" pitchFamily="34" charset="0"/>
              </a:rPr>
              <a:t>Fragmentos inactivos</a:t>
            </a:r>
            <a:endParaRPr lang="en-US" sz="1200" baseline="-25000" dirty="0">
              <a:solidFill>
                <a:prstClr val="black">
                  <a:lumMod val="65000"/>
                  <a:lumOff val="35000"/>
                </a:prstClr>
              </a:solidFill>
              <a:ea typeface="ＭＳ Ｐゴシック" charset="0"/>
              <a:cs typeface="Calibri" panose="020F0502020204030204" pitchFamily="34" charset="0"/>
            </a:endParaRPr>
          </a:p>
        </p:txBody>
      </p:sp>
      <p:sp>
        <p:nvSpPr>
          <p:cNvPr id="29" name="Rectángulo redondeado 28"/>
          <p:cNvSpPr/>
          <p:nvPr/>
        </p:nvSpPr>
        <p:spPr>
          <a:xfrm>
            <a:off x="4752550" y="2683438"/>
            <a:ext cx="1567413" cy="456398"/>
          </a:xfrm>
          <a:prstGeom prst="roundRect">
            <a:avLst/>
          </a:prstGeom>
          <a:solidFill>
            <a:srgbClr val="31B6FD"/>
          </a:solidFill>
          <a:ln w="9525" cap="flat" cmpd="sng" algn="ctr">
            <a:no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_tradnl" sz="1000" b="0" i="0" u="none" strike="noStrike" kern="0" cap="none" spc="0" normalizeH="0" baseline="0" noProof="0">
              <a:ln>
                <a:noFill/>
              </a:ln>
              <a:solidFill>
                <a:prstClr val="white"/>
              </a:solidFill>
              <a:effectLst/>
              <a:uLnTx/>
              <a:uFillTx/>
              <a:latin typeface="Calibri"/>
              <a:ea typeface=""/>
              <a:cs typeface=""/>
            </a:endParaRPr>
          </a:p>
        </p:txBody>
      </p:sp>
      <p:sp>
        <p:nvSpPr>
          <p:cNvPr id="30" name="Rectangle 4"/>
          <p:cNvSpPr>
            <a:spLocks noChangeArrowheads="1"/>
          </p:cNvSpPr>
          <p:nvPr/>
        </p:nvSpPr>
        <p:spPr bwMode="auto">
          <a:xfrm>
            <a:off x="4750017" y="2731383"/>
            <a:ext cx="15699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marL="0" marR="0" lvl="0" indent="0" algn="ctr" defTabSz="457200" eaLnBrk="1" fontAlgn="base" latinLnBrk="0" hangingPunct="1">
              <a:spcBef>
                <a:spcPct val="0"/>
              </a:spcBef>
              <a:spcAft>
                <a:spcPct val="0"/>
              </a:spcAft>
              <a:buClrTx/>
              <a:buSzTx/>
              <a:buFontTx/>
              <a:buNone/>
              <a:tabLst/>
              <a:defRPr/>
            </a:pPr>
            <a:r>
              <a:rPr kumimoji="0" lang="en-US" altLang="es-ES_tradnl" sz="1200" b="1" i="0" u="none" strike="noStrike" kern="0" cap="none" spc="0" normalizeH="0" baseline="0" noProof="0" dirty="0" err="1" smtClean="0">
                <a:ln>
                  <a:noFill/>
                </a:ln>
                <a:solidFill>
                  <a:prstClr val="white"/>
                </a:solidFill>
                <a:effectLst/>
                <a:uLnTx/>
                <a:uFillTx/>
                <a:latin typeface="Calibri" charset="0"/>
                <a:ea typeface="ＭＳ Ｐゴシック" charset="-128"/>
              </a:rPr>
              <a:t>Sacubitrilo</a:t>
            </a:r>
            <a:endParaRPr kumimoji="0" lang="en-US" altLang="es-ES_tradnl" sz="1200" b="1" i="0" u="none" strike="noStrike" kern="0" cap="none" spc="0" normalizeH="0" baseline="0" noProof="0" dirty="0" smtClean="0">
              <a:ln>
                <a:noFill/>
              </a:ln>
              <a:solidFill>
                <a:prstClr val="white"/>
              </a:solidFill>
              <a:effectLst/>
              <a:uLnTx/>
              <a:uFillTx/>
              <a:latin typeface="Calibri" charset="0"/>
              <a:ea typeface="ＭＳ Ｐゴシック" charset="-128"/>
            </a:endParaRPr>
          </a:p>
          <a:p>
            <a:pPr marL="0" marR="0" lvl="0" indent="0" algn="ctr" defTabSz="457200" eaLnBrk="1" fontAlgn="base" latinLnBrk="0" hangingPunct="1">
              <a:spcBef>
                <a:spcPct val="0"/>
              </a:spcBef>
              <a:spcAft>
                <a:spcPct val="0"/>
              </a:spcAft>
              <a:buClrTx/>
              <a:buSzTx/>
              <a:buFontTx/>
              <a:buNone/>
              <a:tabLst/>
              <a:defRPr/>
            </a:pPr>
            <a:r>
              <a:rPr kumimoji="0" lang="en-US" altLang="es-ES_tradnl" sz="1200" i="0" u="none" strike="noStrike" kern="0" cap="none" spc="0" normalizeH="0" baseline="0" noProof="0" dirty="0" smtClean="0">
                <a:ln>
                  <a:noFill/>
                </a:ln>
                <a:solidFill>
                  <a:prstClr val="white"/>
                </a:solidFill>
                <a:effectLst/>
                <a:uLnTx/>
                <a:uFillTx/>
                <a:latin typeface="Calibri" charset="0"/>
                <a:ea typeface="ＭＳ Ｐゴシック" charset="-128"/>
              </a:rPr>
              <a:t>(AHU377; </a:t>
            </a:r>
            <a:r>
              <a:rPr kumimoji="0" lang="en-US" altLang="es-ES_tradnl" sz="1200" i="0" u="none" strike="noStrike" kern="0" cap="none" spc="0" normalizeH="0" baseline="0" noProof="0" dirty="0" err="1" smtClean="0">
                <a:ln>
                  <a:noFill/>
                </a:ln>
                <a:solidFill>
                  <a:prstClr val="white"/>
                </a:solidFill>
                <a:effectLst/>
                <a:uLnTx/>
                <a:uFillTx/>
                <a:latin typeface="Calibri" charset="0"/>
                <a:ea typeface="ＭＳ Ｐゴシック" charset="-128"/>
              </a:rPr>
              <a:t>profármaco</a:t>
            </a:r>
            <a:r>
              <a:rPr kumimoji="0" lang="en-US" altLang="es-ES_tradnl" sz="1200" i="0" u="none" strike="noStrike" kern="0" cap="none" spc="0" normalizeH="0" baseline="0" noProof="0" dirty="0" smtClean="0">
                <a:ln>
                  <a:noFill/>
                </a:ln>
                <a:solidFill>
                  <a:prstClr val="white"/>
                </a:solidFill>
                <a:effectLst/>
                <a:uLnTx/>
                <a:uFillTx/>
                <a:latin typeface="Calibri" charset="0"/>
                <a:ea typeface="ＭＳ Ｐゴシック" charset="-128"/>
              </a:rPr>
              <a:t>)</a:t>
            </a:r>
          </a:p>
        </p:txBody>
      </p:sp>
      <p:sp>
        <p:nvSpPr>
          <p:cNvPr id="31" name="Rectángulo redondeado 30"/>
          <p:cNvSpPr/>
          <p:nvPr/>
        </p:nvSpPr>
        <p:spPr>
          <a:xfrm>
            <a:off x="4867830" y="3522441"/>
            <a:ext cx="1240687" cy="456398"/>
          </a:xfrm>
          <a:prstGeom prst="roundRect">
            <a:avLst/>
          </a:prstGeom>
          <a:solidFill>
            <a:srgbClr val="31B6FD"/>
          </a:solidFill>
          <a:ln w="9525" cap="flat" cmpd="sng" algn="ctr">
            <a:no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_tradnl" sz="1000" b="0" i="0" u="none" strike="noStrike" kern="0" cap="none" spc="0" normalizeH="0" baseline="0" noProof="0">
              <a:ln>
                <a:noFill/>
              </a:ln>
              <a:solidFill>
                <a:prstClr val="white"/>
              </a:solidFill>
              <a:effectLst/>
              <a:uLnTx/>
              <a:uFillTx/>
              <a:latin typeface="Calibri"/>
              <a:ea typeface=""/>
              <a:cs typeface=""/>
            </a:endParaRPr>
          </a:p>
        </p:txBody>
      </p:sp>
      <p:sp>
        <p:nvSpPr>
          <p:cNvPr id="32" name="Rectangle 4"/>
          <p:cNvSpPr>
            <a:spLocks noChangeArrowheads="1"/>
          </p:cNvSpPr>
          <p:nvPr/>
        </p:nvSpPr>
        <p:spPr bwMode="auto">
          <a:xfrm>
            <a:off x="4865297" y="3570386"/>
            <a:ext cx="12432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marL="0" marR="0" lvl="0" indent="0" algn="ctr" defTabSz="457200" eaLnBrk="1" fontAlgn="base" latinLnBrk="0" hangingPunct="1">
              <a:spcBef>
                <a:spcPct val="0"/>
              </a:spcBef>
              <a:spcAft>
                <a:spcPct val="0"/>
              </a:spcAft>
              <a:buClrTx/>
              <a:buSzTx/>
              <a:buFontTx/>
              <a:buNone/>
              <a:tabLst/>
              <a:defRPr/>
            </a:pPr>
            <a:r>
              <a:rPr kumimoji="0" lang="en-US" altLang="es-ES_tradnl" sz="1200" b="1" i="0" u="none" strike="noStrike" kern="0" cap="none" spc="0" normalizeH="0" baseline="0" noProof="0" dirty="0" smtClean="0">
                <a:ln>
                  <a:noFill/>
                </a:ln>
                <a:solidFill>
                  <a:prstClr val="white"/>
                </a:solidFill>
                <a:effectLst/>
                <a:uLnTx/>
                <a:uFillTx/>
                <a:latin typeface="Calibri" charset="0"/>
                <a:ea typeface="ＭＳ Ｐゴシック" charset="-128"/>
              </a:rPr>
              <a:t>LBQ657</a:t>
            </a:r>
          </a:p>
          <a:p>
            <a:pPr marL="0" marR="0" lvl="0" indent="0" algn="ctr" defTabSz="457200" eaLnBrk="1" fontAlgn="base" latinLnBrk="0" hangingPunct="1">
              <a:spcBef>
                <a:spcPct val="0"/>
              </a:spcBef>
              <a:spcAft>
                <a:spcPct val="0"/>
              </a:spcAft>
              <a:buClrTx/>
              <a:buSzTx/>
              <a:buFontTx/>
              <a:buNone/>
              <a:tabLst/>
              <a:defRPr/>
            </a:pPr>
            <a:r>
              <a:rPr kumimoji="0" lang="en-US" altLang="es-ES_tradnl" sz="1200" i="0" u="none" strike="noStrike" kern="0" cap="none" spc="0" normalizeH="0" baseline="0" noProof="0" dirty="0" smtClean="0">
                <a:ln>
                  <a:noFill/>
                </a:ln>
                <a:solidFill>
                  <a:prstClr val="white"/>
                </a:solidFill>
                <a:effectLst/>
                <a:uLnTx/>
                <a:uFillTx/>
                <a:latin typeface="Calibri" charset="0"/>
                <a:ea typeface="ＭＳ Ｐゴシック" charset="-128"/>
              </a:rPr>
              <a:t>(</a:t>
            </a:r>
            <a:r>
              <a:rPr kumimoji="0" lang="en-US" altLang="es-ES_tradnl" sz="1200" i="0" u="none" strike="noStrike" kern="0" cap="none" spc="0" normalizeH="0" baseline="0" noProof="0" dirty="0" err="1" smtClean="0">
                <a:ln>
                  <a:noFill/>
                </a:ln>
                <a:solidFill>
                  <a:prstClr val="white"/>
                </a:solidFill>
                <a:effectLst/>
                <a:uLnTx/>
                <a:uFillTx/>
                <a:latin typeface="Calibri" charset="0"/>
                <a:ea typeface="ＭＳ Ｐゴシック" charset="-128"/>
              </a:rPr>
              <a:t>inhibidor</a:t>
            </a:r>
            <a:r>
              <a:rPr kumimoji="0" lang="en-US" altLang="es-ES_tradnl" sz="1200" i="0" u="none" strike="noStrike" kern="0" cap="none" spc="0" normalizeH="0" baseline="0" noProof="0" dirty="0" smtClean="0">
                <a:ln>
                  <a:noFill/>
                </a:ln>
                <a:solidFill>
                  <a:prstClr val="white"/>
                </a:solidFill>
                <a:effectLst/>
                <a:uLnTx/>
                <a:uFillTx/>
                <a:latin typeface="Calibri" charset="0"/>
                <a:ea typeface="ＭＳ Ｐゴシック" charset="-128"/>
              </a:rPr>
              <a:t> de NEP)</a:t>
            </a:r>
          </a:p>
        </p:txBody>
      </p:sp>
      <p:sp>
        <p:nvSpPr>
          <p:cNvPr id="33" name="Rectángulo redondeado 32"/>
          <p:cNvSpPr/>
          <p:nvPr/>
        </p:nvSpPr>
        <p:spPr>
          <a:xfrm>
            <a:off x="6258976" y="3522441"/>
            <a:ext cx="1240687" cy="456398"/>
          </a:xfrm>
          <a:prstGeom prst="roundRect">
            <a:avLst>
              <a:gd name="adj" fmla="val 11897"/>
            </a:avLst>
          </a:prstGeom>
          <a:solidFill>
            <a:srgbClr val="F5C040"/>
          </a:solidFill>
          <a:ln w="9525" cap="flat" cmpd="sng" algn="ctr">
            <a:no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_tradnl" sz="1000" b="0" i="0" u="none" strike="noStrike" kern="0" cap="none" spc="0" normalizeH="0" baseline="0" noProof="0">
              <a:ln>
                <a:noFill/>
              </a:ln>
              <a:solidFill>
                <a:srgbClr val="016296"/>
              </a:solidFill>
              <a:effectLst/>
              <a:uLnTx/>
              <a:uFillTx/>
              <a:latin typeface="Calibri"/>
              <a:ea typeface=""/>
              <a:cs typeface=""/>
            </a:endParaRPr>
          </a:p>
        </p:txBody>
      </p:sp>
      <p:sp>
        <p:nvSpPr>
          <p:cNvPr id="34" name="Rectangle 4"/>
          <p:cNvSpPr>
            <a:spLocks noChangeArrowheads="1"/>
          </p:cNvSpPr>
          <p:nvPr/>
        </p:nvSpPr>
        <p:spPr bwMode="auto">
          <a:xfrm>
            <a:off x="6240735" y="3636899"/>
            <a:ext cx="124322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marL="0" marR="0" lvl="0" indent="0" algn="ctr" defTabSz="457200" eaLnBrk="1" fontAlgn="base" latinLnBrk="0" hangingPunct="1">
              <a:spcBef>
                <a:spcPct val="0"/>
              </a:spcBef>
              <a:spcAft>
                <a:spcPct val="0"/>
              </a:spcAft>
              <a:buClrTx/>
              <a:buSzTx/>
              <a:buFontTx/>
              <a:buNone/>
              <a:tabLst/>
              <a:defRPr/>
            </a:pPr>
            <a:r>
              <a:rPr kumimoji="0" lang="en-US" altLang="es-ES_tradnl" sz="1200" b="1" i="0" u="none" strike="noStrike" kern="0" cap="none" spc="0" normalizeH="0" baseline="0" noProof="0" dirty="0" err="1" smtClean="0">
                <a:ln>
                  <a:noFill/>
                </a:ln>
                <a:solidFill>
                  <a:srgbClr val="016296"/>
                </a:solidFill>
                <a:effectLst/>
                <a:uLnTx/>
                <a:uFillTx/>
                <a:latin typeface="Calibri" charset="0"/>
                <a:ea typeface="ＭＳ Ｐゴシック" charset="-128"/>
              </a:rPr>
              <a:t>Valsartán</a:t>
            </a:r>
            <a:endParaRPr kumimoji="0" lang="en-US" altLang="es-ES_tradnl" sz="1200" i="0" u="none" strike="noStrike" kern="0" cap="none" spc="0" normalizeH="0" baseline="0" noProof="0" dirty="0" smtClean="0">
              <a:ln>
                <a:noFill/>
              </a:ln>
              <a:solidFill>
                <a:srgbClr val="016296"/>
              </a:solidFill>
              <a:effectLst/>
              <a:uLnTx/>
              <a:uFillTx/>
              <a:latin typeface="Calibri" charset="0"/>
              <a:ea typeface="ＭＳ Ｐゴシック" charset="-128"/>
            </a:endParaRPr>
          </a:p>
        </p:txBody>
      </p:sp>
      <p:cxnSp>
        <p:nvCxnSpPr>
          <p:cNvPr id="35" name="Conector recto 34"/>
          <p:cNvCxnSpPr/>
          <p:nvPr/>
        </p:nvCxnSpPr>
        <p:spPr>
          <a:xfrm flipH="1">
            <a:off x="5500874" y="1966858"/>
            <a:ext cx="11018" cy="636014"/>
          </a:xfrm>
          <a:prstGeom prst="line">
            <a:avLst/>
          </a:prstGeom>
          <a:noFill/>
          <a:ln w="25400" cap="flat" cmpd="sng" algn="ctr">
            <a:solidFill>
              <a:srgbClr val="A6A6A6"/>
            </a:solidFill>
            <a:prstDash val="solid"/>
            <a:tailEnd type="triangle"/>
          </a:ln>
          <a:effectLst/>
        </p:spPr>
      </p:cxnSp>
      <p:cxnSp>
        <p:nvCxnSpPr>
          <p:cNvPr id="36" name="Conector recto 35"/>
          <p:cNvCxnSpPr/>
          <p:nvPr/>
        </p:nvCxnSpPr>
        <p:spPr>
          <a:xfrm>
            <a:off x="5511892" y="3139836"/>
            <a:ext cx="0" cy="372987"/>
          </a:xfrm>
          <a:prstGeom prst="line">
            <a:avLst/>
          </a:prstGeom>
          <a:noFill/>
          <a:ln w="25400" cap="flat" cmpd="sng" algn="ctr">
            <a:solidFill>
              <a:srgbClr val="A6A6A6"/>
            </a:solidFill>
            <a:prstDash val="solid"/>
            <a:tailEnd type="triangle"/>
          </a:ln>
          <a:effectLst/>
        </p:spPr>
      </p:cxnSp>
      <p:cxnSp>
        <p:nvCxnSpPr>
          <p:cNvPr id="37" name="Conector recto 36"/>
          <p:cNvCxnSpPr>
            <a:stCxn id="39" idx="1"/>
          </p:cNvCxnSpPr>
          <p:nvPr/>
        </p:nvCxnSpPr>
        <p:spPr>
          <a:xfrm flipH="1">
            <a:off x="7409206" y="3327818"/>
            <a:ext cx="517329" cy="237160"/>
          </a:xfrm>
          <a:prstGeom prst="line">
            <a:avLst/>
          </a:prstGeom>
          <a:noFill/>
          <a:ln w="25400" cap="flat" cmpd="sng" algn="ctr">
            <a:solidFill>
              <a:srgbClr val="BE425F"/>
            </a:solidFill>
            <a:prstDash val="dot"/>
          </a:ln>
          <a:effectLst/>
        </p:spPr>
      </p:cxnSp>
      <p:grpSp>
        <p:nvGrpSpPr>
          <p:cNvPr id="38" name="Agrupar 37"/>
          <p:cNvGrpSpPr/>
          <p:nvPr/>
        </p:nvGrpSpPr>
        <p:grpSpPr>
          <a:xfrm>
            <a:off x="7924003" y="3169635"/>
            <a:ext cx="268829" cy="316365"/>
            <a:chOff x="6213053" y="3324463"/>
            <a:chExt cx="268829" cy="316365"/>
          </a:xfrm>
          <a:solidFill>
            <a:srgbClr val="BE425F"/>
          </a:solidFill>
        </p:grpSpPr>
        <p:sp>
          <p:nvSpPr>
            <p:cNvPr id="39" name="Rectángulo redondeado 38"/>
            <p:cNvSpPr/>
            <p:nvPr/>
          </p:nvSpPr>
          <p:spPr>
            <a:xfrm>
              <a:off x="6215585" y="3324463"/>
              <a:ext cx="266297" cy="316365"/>
            </a:xfrm>
            <a:prstGeom prst="roundRect">
              <a:avLst/>
            </a:prstGeom>
            <a:grpFill/>
            <a:ln w="9525" cap="flat" cmpd="sng" algn="ctr">
              <a:no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_tradnl" sz="1000" b="0" i="0" u="none" strike="noStrike" kern="0" cap="none" spc="0" normalizeH="0" baseline="0" noProof="0">
                <a:ln>
                  <a:noFill/>
                </a:ln>
                <a:solidFill>
                  <a:prstClr val="white"/>
                </a:solidFill>
                <a:effectLst/>
                <a:uLnTx/>
                <a:uFillTx/>
                <a:latin typeface="Calibri"/>
                <a:ea typeface=""/>
                <a:cs typeface=""/>
              </a:endParaRPr>
            </a:p>
          </p:txBody>
        </p:sp>
        <p:sp>
          <p:nvSpPr>
            <p:cNvPr id="40" name="Rectangle 4"/>
            <p:cNvSpPr>
              <a:spLocks noChangeArrowheads="1"/>
            </p:cNvSpPr>
            <p:nvPr/>
          </p:nvSpPr>
          <p:spPr bwMode="auto">
            <a:xfrm>
              <a:off x="6213053" y="3405660"/>
              <a:ext cx="268829" cy="18466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es-ES_tradnl" sz="1200" b="1" i="0" u="none" strike="noStrike" kern="0" cap="none" spc="0" normalizeH="0" baseline="0" noProof="0" dirty="0" smtClean="0">
                  <a:ln>
                    <a:noFill/>
                  </a:ln>
                  <a:solidFill>
                    <a:prstClr val="white"/>
                  </a:solidFill>
                  <a:effectLst/>
                  <a:uLnTx/>
                  <a:uFillTx/>
                  <a:latin typeface="Calibri" charset="0"/>
                  <a:ea typeface="ＭＳ Ｐゴシック" charset="-128"/>
                </a:rPr>
                <a:t>X</a:t>
              </a:r>
              <a:endParaRPr kumimoji="0" lang="en-US" altLang="es-ES_tradnl" sz="1200" b="0" i="0" u="none" strike="noStrike" kern="0" cap="none" spc="0" normalizeH="0" baseline="0" noProof="0" dirty="0" smtClean="0">
                <a:ln>
                  <a:noFill/>
                </a:ln>
                <a:solidFill>
                  <a:prstClr val="white"/>
                </a:solidFill>
                <a:effectLst/>
                <a:uLnTx/>
                <a:uFillTx/>
                <a:latin typeface="Calibri" charset="0"/>
                <a:ea typeface="ＭＳ Ｐゴシック" charset="-128"/>
              </a:endParaRPr>
            </a:p>
          </p:txBody>
        </p:sp>
      </p:grpSp>
      <p:sp>
        <p:nvSpPr>
          <p:cNvPr id="41" name="Rectángulo redondeado 40"/>
          <p:cNvSpPr/>
          <p:nvPr/>
        </p:nvSpPr>
        <p:spPr>
          <a:xfrm>
            <a:off x="4320081" y="2286507"/>
            <a:ext cx="266297" cy="316365"/>
          </a:xfrm>
          <a:prstGeom prst="roundRect">
            <a:avLst/>
          </a:prstGeom>
          <a:solidFill>
            <a:srgbClr val="BE425F"/>
          </a:solidFill>
          <a:ln w="9525" cap="flat" cmpd="sng" algn="ctr">
            <a:noFill/>
            <a:prstDash val="solid"/>
          </a:ln>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ES_tradnl" sz="1000" b="0" i="0" u="none" strike="noStrike" kern="0" cap="none" spc="0" normalizeH="0" baseline="0" noProof="0">
              <a:ln>
                <a:noFill/>
              </a:ln>
              <a:solidFill>
                <a:prstClr val="white"/>
              </a:solidFill>
              <a:effectLst/>
              <a:uLnTx/>
              <a:uFillTx/>
              <a:latin typeface="Calibri"/>
              <a:ea typeface=""/>
              <a:cs typeface=""/>
            </a:endParaRPr>
          </a:p>
        </p:txBody>
      </p:sp>
      <p:sp>
        <p:nvSpPr>
          <p:cNvPr id="42" name="Rectangle 4"/>
          <p:cNvSpPr>
            <a:spLocks noChangeArrowheads="1"/>
          </p:cNvSpPr>
          <p:nvPr/>
        </p:nvSpPr>
        <p:spPr bwMode="auto">
          <a:xfrm>
            <a:off x="4317549" y="2367704"/>
            <a:ext cx="26882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es-ES_tradnl" sz="1200" b="1" i="0" u="none" strike="noStrike" kern="0" cap="none" spc="0" normalizeH="0" baseline="0" noProof="0" smtClean="0">
                <a:ln>
                  <a:noFill/>
                </a:ln>
                <a:solidFill>
                  <a:prstClr val="white"/>
                </a:solidFill>
                <a:effectLst/>
                <a:uLnTx/>
                <a:uFillTx/>
                <a:latin typeface="Calibri" charset="0"/>
                <a:ea typeface="ＭＳ Ｐゴシック" charset="-128"/>
              </a:rPr>
              <a:t>X</a:t>
            </a:r>
            <a:endParaRPr kumimoji="0" lang="en-US" altLang="es-ES_tradnl" sz="1200" b="0" i="0" u="none" strike="noStrike" kern="0" cap="none" spc="0" normalizeH="0" baseline="0" noProof="0" dirty="0" smtClean="0">
              <a:ln>
                <a:noFill/>
              </a:ln>
              <a:solidFill>
                <a:prstClr val="white"/>
              </a:solidFill>
              <a:effectLst/>
              <a:uLnTx/>
              <a:uFillTx/>
              <a:latin typeface="Calibri" charset="0"/>
              <a:ea typeface="ＭＳ Ｐゴシック" charset="-128"/>
            </a:endParaRPr>
          </a:p>
        </p:txBody>
      </p:sp>
      <p:cxnSp>
        <p:nvCxnSpPr>
          <p:cNvPr id="43" name="Conector recto 42"/>
          <p:cNvCxnSpPr/>
          <p:nvPr/>
        </p:nvCxnSpPr>
        <p:spPr>
          <a:xfrm flipH="1" flipV="1">
            <a:off x="4528153" y="2606267"/>
            <a:ext cx="334489" cy="977062"/>
          </a:xfrm>
          <a:prstGeom prst="line">
            <a:avLst/>
          </a:prstGeom>
          <a:noFill/>
          <a:ln w="25400" cap="flat" cmpd="sng" algn="ctr">
            <a:solidFill>
              <a:srgbClr val="00A2A9"/>
            </a:solidFill>
            <a:prstDash val="dot"/>
          </a:ln>
          <a:effectLst/>
        </p:spPr>
      </p:cxnSp>
      <p:pic>
        <p:nvPicPr>
          <p:cNvPr id="44" name="5 Imagen"/>
          <p:cNvPicPr>
            <a:picLocks noChangeAspect="1"/>
          </p:cNvPicPr>
          <p:nvPr/>
        </p:nvPicPr>
        <p:blipFill rotWithShape="1">
          <a:blip r:embed="rId4" cstate="print">
            <a:extLst>
              <a:ext uri="{28A0092B-C50C-407E-A947-70E740481C1C}">
                <a14:useLocalDpi xmlns:a14="http://schemas.microsoft.com/office/drawing/2010/main" val="0"/>
              </a:ext>
            </a:extLst>
          </a:blip>
          <a:srcRect l="60068" t="71685" r="25836" b="7658"/>
          <a:stretch/>
        </p:blipFill>
        <p:spPr>
          <a:xfrm>
            <a:off x="6425396" y="4041435"/>
            <a:ext cx="953920" cy="894297"/>
          </a:xfrm>
          <a:prstGeom prst="rect">
            <a:avLst/>
          </a:prstGeom>
        </p:spPr>
      </p:pic>
      <p:pic>
        <p:nvPicPr>
          <p:cNvPr id="45" name="5 Imagen"/>
          <p:cNvPicPr>
            <a:picLocks noChangeAspect="1"/>
          </p:cNvPicPr>
          <p:nvPr/>
        </p:nvPicPr>
        <p:blipFill rotWithShape="1">
          <a:blip r:embed="rId4" cstate="print">
            <a:extLst>
              <a:ext uri="{28A0092B-C50C-407E-A947-70E740481C1C}">
                <a14:useLocalDpi xmlns:a14="http://schemas.microsoft.com/office/drawing/2010/main" val="0"/>
              </a:ext>
            </a:extLst>
          </a:blip>
          <a:srcRect l="38674" t="70793" r="46471" b="7459"/>
          <a:stretch/>
        </p:blipFill>
        <p:spPr>
          <a:xfrm>
            <a:off x="4998234" y="4041435"/>
            <a:ext cx="1005281" cy="941536"/>
          </a:xfrm>
          <a:prstGeom prst="rect">
            <a:avLst/>
          </a:prstGeom>
        </p:spPr>
      </p:pic>
      <p:cxnSp>
        <p:nvCxnSpPr>
          <p:cNvPr id="46" name="Conector recto 45"/>
          <p:cNvCxnSpPr/>
          <p:nvPr/>
        </p:nvCxnSpPr>
        <p:spPr>
          <a:xfrm>
            <a:off x="3211378" y="2237057"/>
            <a:ext cx="0" cy="1048254"/>
          </a:xfrm>
          <a:prstGeom prst="line">
            <a:avLst/>
          </a:prstGeom>
          <a:noFill/>
          <a:ln w="25400" cap="flat" cmpd="sng" algn="ctr">
            <a:solidFill>
              <a:srgbClr val="A6A6A6"/>
            </a:solidFill>
            <a:prstDash val="solid"/>
            <a:tailEnd type="triangle"/>
          </a:ln>
          <a:effectLst/>
        </p:spPr>
      </p:cxnSp>
      <p:cxnSp>
        <p:nvCxnSpPr>
          <p:cNvPr id="47" name="Conector recto 46"/>
          <p:cNvCxnSpPr/>
          <p:nvPr/>
        </p:nvCxnSpPr>
        <p:spPr>
          <a:xfrm>
            <a:off x="3589908" y="2223772"/>
            <a:ext cx="464799" cy="722237"/>
          </a:xfrm>
          <a:prstGeom prst="line">
            <a:avLst/>
          </a:prstGeom>
          <a:noFill/>
          <a:ln w="25400" cap="flat" cmpd="sng" algn="ctr">
            <a:solidFill>
              <a:srgbClr val="A6A6A6"/>
            </a:solidFill>
            <a:prstDash val="solid"/>
            <a:tailEnd type="triangle"/>
          </a:ln>
          <a:effectLst/>
        </p:spPr>
      </p:cxnSp>
      <p:sp>
        <p:nvSpPr>
          <p:cNvPr id="48" name="Rectángulo 47"/>
          <p:cNvSpPr/>
          <p:nvPr/>
        </p:nvSpPr>
        <p:spPr>
          <a:xfrm>
            <a:off x="393585" y="5537885"/>
            <a:ext cx="6096000" cy="461665"/>
          </a:xfrm>
          <a:prstGeom prst="rect">
            <a:avLst/>
          </a:prstGeom>
        </p:spPr>
        <p:txBody>
          <a:bodyPr>
            <a:spAutoFit/>
          </a:bodyPr>
          <a:lstStyle/>
          <a:p>
            <a:pPr>
              <a:defRPr/>
            </a:pPr>
            <a:r>
              <a:rPr lang="es-ES" sz="1200" dirty="0">
                <a:solidFill>
                  <a:schemeClr val="accent1"/>
                </a:solidFill>
              </a:rPr>
              <a:t>Sustratos de </a:t>
            </a:r>
            <a:r>
              <a:rPr lang="es-ES" sz="1200" dirty="0" err="1">
                <a:solidFill>
                  <a:schemeClr val="accent1"/>
                </a:solidFill>
              </a:rPr>
              <a:t>neprilisina</a:t>
            </a:r>
            <a:r>
              <a:rPr lang="es-ES" sz="1200" dirty="0">
                <a:solidFill>
                  <a:schemeClr val="accent1"/>
                </a:solidFill>
              </a:rPr>
              <a:t> listados en orden de relativa afinidad por NEP: ANP, CNP, </a:t>
            </a:r>
            <a:r>
              <a:rPr lang="es-ES" sz="1200" dirty="0" err="1">
                <a:solidFill>
                  <a:schemeClr val="accent1"/>
                </a:solidFill>
              </a:rPr>
              <a:t>Ang</a:t>
            </a:r>
            <a:r>
              <a:rPr lang="es-ES" sz="1200" dirty="0">
                <a:solidFill>
                  <a:schemeClr val="accent1"/>
                </a:solidFill>
              </a:rPr>
              <a:t> II, </a:t>
            </a:r>
            <a:r>
              <a:rPr lang="es-ES" sz="1200" dirty="0" err="1">
                <a:solidFill>
                  <a:schemeClr val="accent1"/>
                </a:solidFill>
              </a:rPr>
              <a:t>Ang</a:t>
            </a:r>
            <a:r>
              <a:rPr lang="es-ES" sz="1200" dirty="0">
                <a:solidFill>
                  <a:schemeClr val="accent1"/>
                </a:solidFill>
              </a:rPr>
              <a:t> I, </a:t>
            </a:r>
            <a:r>
              <a:rPr lang="es-ES" sz="1200" dirty="0" err="1">
                <a:solidFill>
                  <a:schemeClr val="accent1"/>
                </a:solidFill>
              </a:rPr>
              <a:t>adrenomedulina</a:t>
            </a:r>
            <a:r>
              <a:rPr lang="es-ES" sz="1200" dirty="0">
                <a:solidFill>
                  <a:schemeClr val="accent1"/>
                </a:solidFill>
              </a:rPr>
              <a:t>, sustancia P, </a:t>
            </a:r>
            <a:r>
              <a:rPr lang="es-ES" sz="1200" dirty="0" err="1">
                <a:solidFill>
                  <a:schemeClr val="accent1"/>
                </a:solidFill>
              </a:rPr>
              <a:t>bradicinina</a:t>
            </a:r>
            <a:r>
              <a:rPr lang="es-ES" sz="1200" dirty="0">
                <a:solidFill>
                  <a:schemeClr val="accent1"/>
                </a:solidFill>
              </a:rPr>
              <a:t>, </a:t>
            </a:r>
            <a:r>
              <a:rPr lang="es-ES" sz="1200" dirty="0" err="1">
                <a:solidFill>
                  <a:schemeClr val="accent1"/>
                </a:solidFill>
              </a:rPr>
              <a:t>endotelina</a:t>
            </a:r>
            <a:r>
              <a:rPr lang="es-ES" sz="1200" dirty="0">
                <a:solidFill>
                  <a:schemeClr val="accent1"/>
                </a:solidFill>
              </a:rPr>
              <a:t> 1, BNP, INRA</a:t>
            </a:r>
            <a:r>
              <a:rPr lang="es-ES" sz="1200" kern="0" dirty="0"/>
              <a:t>.</a:t>
            </a:r>
          </a:p>
        </p:txBody>
      </p:sp>
    </p:spTree>
    <p:extLst>
      <p:ext uri="{BB962C8B-B14F-4D97-AF65-F5344CB8AC3E}">
        <p14:creationId xmlns:p14="http://schemas.microsoft.com/office/powerpoint/2010/main" val="3553281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Caso clínico (III)</a:t>
            </a:r>
            <a:endParaRPr lang="es-ES" dirty="0"/>
          </a:p>
        </p:txBody>
      </p:sp>
      <p:sp>
        <p:nvSpPr>
          <p:cNvPr id="3" name="Marcador de contenido 2"/>
          <p:cNvSpPr>
            <a:spLocks noGrp="1"/>
          </p:cNvSpPr>
          <p:nvPr>
            <p:ph idx="1"/>
          </p:nvPr>
        </p:nvSpPr>
        <p:spPr/>
        <p:txBody>
          <a:bodyPr>
            <a:normAutofit fontScale="70000" lnSpcReduction="20000"/>
          </a:bodyPr>
          <a:lstStyle/>
          <a:p>
            <a:pPr fontAlgn="t">
              <a:lnSpc>
                <a:spcPct val="120000"/>
              </a:lnSpc>
            </a:pPr>
            <a:r>
              <a:rPr lang="es-ES" sz="3400" dirty="0" smtClean="0">
                <a:solidFill>
                  <a:schemeClr val="tx2"/>
                </a:solidFill>
              </a:rPr>
              <a:t>Examen físico:</a:t>
            </a:r>
            <a:endParaRPr lang="es-ES" sz="3400" b="1" dirty="0">
              <a:solidFill>
                <a:schemeClr val="tx2"/>
              </a:solidFill>
            </a:endParaRPr>
          </a:p>
          <a:p>
            <a:pPr lvl="1">
              <a:lnSpc>
                <a:spcPct val="120000"/>
              </a:lnSpc>
            </a:pPr>
            <a:r>
              <a:rPr lang="es-ES" sz="2600" dirty="0" smtClean="0"/>
              <a:t>TA:  </a:t>
            </a:r>
            <a:r>
              <a:rPr lang="es-ES" sz="2600" dirty="0"/>
              <a:t>180/105 </a:t>
            </a:r>
            <a:r>
              <a:rPr lang="es-ES" sz="2600" dirty="0" smtClean="0"/>
              <a:t>mmHg.</a:t>
            </a:r>
            <a:endParaRPr lang="es-ES" sz="2600" dirty="0"/>
          </a:p>
          <a:p>
            <a:pPr lvl="1">
              <a:lnSpc>
                <a:spcPct val="120000"/>
              </a:lnSpc>
            </a:pPr>
            <a:r>
              <a:rPr lang="es-ES" sz="2600" dirty="0" err="1" smtClean="0"/>
              <a:t>Taquipneica</a:t>
            </a:r>
            <a:r>
              <a:rPr lang="es-ES" sz="2600" dirty="0" smtClean="0"/>
              <a:t>. Sat O</a:t>
            </a:r>
            <a:r>
              <a:rPr lang="es-ES" sz="2000" dirty="0" smtClean="0"/>
              <a:t>2: </a:t>
            </a:r>
            <a:r>
              <a:rPr lang="es-ES" sz="2600" dirty="0" smtClean="0">
                <a:solidFill>
                  <a:srgbClr val="C00000"/>
                </a:solidFill>
              </a:rPr>
              <a:t>86%.</a:t>
            </a:r>
          </a:p>
          <a:p>
            <a:pPr lvl="1">
              <a:lnSpc>
                <a:spcPct val="120000"/>
              </a:lnSpc>
            </a:pPr>
            <a:r>
              <a:rPr lang="es-ES" sz="2600" dirty="0" smtClean="0">
                <a:solidFill>
                  <a:srgbClr val="C00000"/>
                </a:solidFill>
              </a:rPr>
              <a:t>AP: </a:t>
            </a:r>
          </a:p>
          <a:p>
            <a:pPr lvl="2">
              <a:lnSpc>
                <a:spcPct val="120000"/>
              </a:lnSpc>
            </a:pPr>
            <a:r>
              <a:rPr lang="es-ES" sz="2300" dirty="0" smtClean="0">
                <a:solidFill>
                  <a:srgbClr val="C00000"/>
                </a:solidFill>
              </a:rPr>
              <a:t>Crepitantes</a:t>
            </a:r>
            <a:r>
              <a:rPr lang="es-ES" sz="2300" dirty="0" smtClean="0"/>
              <a:t> </a:t>
            </a:r>
            <a:r>
              <a:rPr lang="es-ES" sz="2300" dirty="0"/>
              <a:t>hasta </a:t>
            </a:r>
            <a:r>
              <a:rPr lang="es-ES" sz="2300" dirty="0" smtClean="0"/>
              <a:t>campos medios.</a:t>
            </a:r>
          </a:p>
          <a:p>
            <a:pPr lvl="2">
              <a:lnSpc>
                <a:spcPct val="120000"/>
              </a:lnSpc>
            </a:pPr>
            <a:r>
              <a:rPr lang="es-ES" sz="2300" dirty="0" smtClean="0"/>
              <a:t>No otros hallazgos.</a:t>
            </a:r>
            <a:endParaRPr lang="es-ES" sz="2300" dirty="0"/>
          </a:p>
          <a:p>
            <a:pPr lvl="1">
              <a:lnSpc>
                <a:spcPct val="120000"/>
              </a:lnSpc>
            </a:pPr>
            <a:r>
              <a:rPr lang="es-ES" sz="2600" dirty="0" smtClean="0">
                <a:solidFill>
                  <a:srgbClr val="C00000"/>
                </a:solidFill>
              </a:rPr>
              <a:t>AC:  </a:t>
            </a:r>
          </a:p>
          <a:p>
            <a:pPr lvl="2">
              <a:lnSpc>
                <a:spcPct val="120000"/>
              </a:lnSpc>
            </a:pPr>
            <a:r>
              <a:rPr lang="es-ES" sz="2600" dirty="0" smtClean="0"/>
              <a:t>Rítmica</a:t>
            </a:r>
            <a:r>
              <a:rPr lang="es-ES" sz="2600" dirty="0"/>
              <a:t>, sin </a:t>
            </a:r>
            <a:r>
              <a:rPr lang="es-ES" sz="2600" dirty="0" smtClean="0"/>
              <a:t>soplos.</a:t>
            </a:r>
            <a:endParaRPr lang="es-ES" sz="2600" dirty="0"/>
          </a:p>
          <a:p>
            <a:pPr lvl="2">
              <a:lnSpc>
                <a:spcPct val="120000"/>
              </a:lnSpc>
            </a:pPr>
            <a:r>
              <a:rPr lang="es-ES" sz="2600" dirty="0" smtClean="0"/>
              <a:t>Latido </a:t>
            </a:r>
            <a:r>
              <a:rPr lang="es-ES" sz="2600" dirty="0"/>
              <a:t>de la punta desplazado (palpación</a:t>
            </a:r>
            <a:r>
              <a:rPr lang="es-ES" sz="2600" dirty="0" smtClean="0"/>
              <a:t>).</a:t>
            </a:r>
            <a:endParaRPr lang="es-ES" sz="2600" dirty="0"/>
          </a:p>
          <a:p>
            <a:pPr lvl="1">
              <a:lnSpc>
                <a:spcPct val="120000"/>
              </a:lnSpc>
            </a:pPr>
            <a:r>
              <a:rPr lang="es-ES" sz="2600" dirty="0" smtClean="0"/>
              <a:t>Abdomen: no </a:t>
            </a:r>
            <a:r>
              <a:rPr lang="es-ES" sz="2600" dirty="0"/>
              <a:t>ascitis ni </a:t>
            </a:r>
            <a:r>
              <a:rPr lang="es-ES" sz="2600" dirty="0" smtClean="0"/>
              <a:t>hepatomegalia.</a:t>
            </a:r>
          </a:p>
          <a:p>
            <a:pPr lvl="1">
              <a:lnSpc>
                <a:spcPct val="120000"/>
              </a:lnSpc>
            </a:pPr>
            <a:r>
              <a:rPr lang="es-ES" sz="2600" dirty="0" smtClean="0"/>
              <a:t>MMII: </a:t>
            </a:r>
          </a:p>
          <a:p>
            <a:pPr lvl="2">
              <a:lnSpc>
                <a:spcPct val="120000"/>
              </a:lnSpc>
            </a:pPr>
            <a:r>
              <a:rPr lang="es-ES" sz="2300" dirty="0" smtClean="0"/>
              <a:t>Edemas </a:t>
            </a:r>
            <a:r>
              <a:rPr lang="es-ES" sz="2300" dirty="0" err="1" smtClean="0"/>
              <a:t>pretibiales</a:t>
            </a:r>
            <a:r>
              <a:rPr lang="es-ES" sz="2300" dirty="0" smtClean="0"/>
              <a:t> (++).</a:t>
            </a:r>
          </a:p>
          <a:p>
            <a:pPr lvl="2">
              <a:lnSpc>
                <a:spcPct val="120000"/>
              </a:lnSpc>
            </a:pPr>
            <a:r>
              <a:rPr lang="es-ES" sz="2300" dirty="0" smtClean="0"/>
              <a:t>Pulsos </a:t>
            </a:r>
            <a:r>
              <a:rPr lang="es-ES" sz="2300" dirty="0"/>
              <a:t>periféricos </a:t>
            </a:r>
            <a:r>
              <a:rPr lang="es-ES" sz="2300" dirty="0" smtClean="0"/>
              <a:t>presentes.</a:t>
            </a:r>
            <a:endParaRPr lang="es-ES" sz="2300" dirty="0"/>
          </a:p>
          <a:p>
            <a:pPr marL="542925" indent="0">
              <a:buNone/>
            </a:pPr>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pic>
        <p:nvPicPr>
          <p:cNvPr id="5" name="Picture 17" descr="F:\DCIM\115CANON\IMG_196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01" r="28442"/>
          <a:stretch/>
        </p:blipFill>
        <p:spPr bwMode="auto">
          <a:xfrm>
            <a:off x="7608168" y="1700808"/>
            <a:ext cx="3702785" cy="2736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47545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Activación </a:t>
            </a:r>
            <a:r>
              <a:rPr lang="es-ES" i="1" dirty="0" err="1" smtClean="0"/>
              <a:t>neurohormonal</a:t>
            </a:r>
            <a:r>
              <a:rPr lang="es-ES" dirty="0" smtClean="0"/>
              <a:t> en la ICC</a:t>
            </a:r>
            <a:endParaRPr lang="es-ES" dirty="0"/>
          </a:p>
        </p:txBody>
      </p:sp>
      <p:pic>
        <p:nvPicPr>
          <p:cNvPr id="6" name="Marcador de contenido 5"/>
          <p:cNvPicPr>
            <a:picLocks noGrp="1" noChangeAspect="1"/>
          </p:cNvPicPr>
          <p:nvPr>
            <p:ph idx="1"/>
          </p:nvPr>
        </p:nvPicPr>
        <p:blipFill>
          <a:blip r:embed="rId2"/>
          <a:srcRect l="-22583" r="-22583"/>
          <a:stretch>
            <a:fillRect/>
          </a:stretch>
        </p:blipFill>
        <p:spPr>
          <a:xfrm>
            <a:off x="2926494" y="908720"/>
            <a:ext cx="10869637" cy="4392488"/>
          </a:xfrm>
        </p:spPr>
      </p:pic>
      <p:pic>
        <p:nvPicPr>
          <p:cNvPr id="7" name="Marcador de contenido 5"/>
          <p:cNvPicPr>
            <a:picLocks noChangeAspect="1"/>
          </p:cNvPicPr>
          <p:nvPr/>
        </p:nvPicPr>
        <p:blipFill>
          <a:blip r:embed="rId3"/>
          <a:srcRect l="-13141" r="-13141"/>
          <a:stretch>
            <a:fillRect/>
          </a:stretch>
        </p:blipFill>
        <p:spPr>
          <a:xfrm>
            <a:off x="-510804" y="1556792"/>
            <a:ext cx="5616624" cy="2952327"/>
          </a:xfrm>
          <a:prstGeom prst="rect">
            <a:avLst/>
          </a:prstGeom>
        </p:spPr>
      </p:pic>
    </p:spTree>
    <p:extLst>
      <p:ext uri="{BB962C8B-B14F-4D97-AF65-F5344CB8AC3E}">
        <p14:creationId xmlns:p14="http://schemas.microsoft.com/office/powerpoint/2010/main" val="953005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652906" y="5931190"/>
            <a:ext cx="11582443" cy="295162"/>
          </a:xfrm>
        </p:spPr>
        <p:txBody>
          <a:bodyPr>
            <a:normAutofit/>
          </a:bodyPr>
          <a:lstStyle/>
          <a:p>
            <a:r>
              <a:rPr lang="es-ES" sz="1200" dirty="0" err="1">
                <a:ea typeface="Arial" charset="0"/>
              </a:rPr>
              <a:t>McMurray</a:t>
            </a:r>
            <a:r>
              <a:rPr lang="es-ES" sz="1200" dirty="0">
                <a:ea typeface="Arial" charset="0"/>
              </a:rPr>
              <a:t> et al. N </a:t>
            </a:r>
            <a:r>
              <a:rPr lang="es-ES" sz="1200" dirty="0" err="1">
                <a:ea typeface="Arial" charset="0"/>
              </a:rPr>
              <a:t>Engl</a:t>
            </a:r>
            <a:r>
              <a:rPr lang="es-ES" sz="1200" dirty="0">
                <a:ea typeface="Arial" charset="0"/>
              </a:rPr>
              <a:t> J </a:t>
            </a:r>
            <a:r>
              <a:rPr lang="es-ES" sz="1200" dirty="0" err="1">
                <a:ea typeface="Arial" charset="0"/>
              </a:rPr>
              <a:t>Med</a:t>
            </a:r>
            <a:r>
              <a:rPr lang="es-ES" sz="1200" dirty="0">
                <a:ea typeface="Arial" charset="0"/>
              </a:rPr>
              <a:t>. 2014; 371(11): 993-1.004.</a:t>
            </a:r>
          </a:p>
          <a:p>
            <a:endParaRPr lang="es-ES" sz="11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556" y="792992"/>
            <a:ext cx="7056784" cy="4026929"/>
          </a:xfrm>
          <a:prstGeom prst="rect">
            <a:avLst/>
          </a:prstGeom>
        </p:spPr>
      </p:pic>
      <p:sp>
        <p:nvSpPr>
          <p:cNvPr id="5" name="TextBox 7"/>
          <p:cNvSpPr txBox="1"/>
          <p:nvPr/>
        </p:nvSpPr>
        <p:spPr>
          <a:xfrm>
            <a:off x="3958654" y="5933885"/>
            <a:ext cx="4103465" cy="315911"/>
          </a:xfrm>
          <a:prstGeom prst="rect">
            <a:avLst/>
          </a:prstGeom>
          <a:noFill/>
        </p:spPr>
        <p:txBody>
          <a:bodyPr wrap="square" lIns="0" tIns="0" rIns="0" bIns="0" rtlCol="0">
            <a:noAutofit/>
          </a:bodyPr>
          <a:lstStyle/>
          <a:p>
            <a:pPr defTabSz="457200"/>
            <a:r>
              <a:rPr lang="es-ES" sz="1050" dirty="0">
                <a:solidFill>
                  <a:schemeClr val="accent1"/>
                </a:solidFill>
              </a:rPr>
              <a:t>CV: cardiovascular; HR: </a:t>
            </a:r>
            <a:r>
              <a:rPr lang="es-ES" sz="1050" dirty="0" err="1">
                <a:solidFill>
                  <a:schemeClr val="accent1"/>
                </a:solidFill>
              </a:rPr>
              <a:t>hazard</a:t>
            </a:r>
            <a:r>
              <a:rPr lang="es-ES" sz="1050" dirty="0">
                <a:solidFill>
                  <a:schemeClr val="accent1"/>
                </a:solidFill>
              </a:rPr>
              <a:t> ratio; IC: insuficiencia cardiaca; </a:t>
            </a:r>
          </a:p>
          <a:p>
            <a:pPr>
              <a:defRPr/>
            </a:pPr>
            <a:r>
              <a:rPr lang="es-ES" sz="1050" dirty="0">
                <a:solidFill>
                  <a:schemeClr val="accent1"/>
                </a:solidFill>
              </a:rPr>
              <a:t>IC 95%: intervalo de confianza del 95%; NNT: número necesario para tratar;</a:t>
            </a:r>
          </a:p>
        </p:txBody>
      </p:sp>
      <p:sp>
        <p:nvSpPr>
          <p:cNvPr id="6" name="CuadroTexto 5"/>
          <p:cNvSpPr txBox="1">
            <a:spLocks noChangeArrowheads="1"/>
          </p:cNvSpPr>
          <p:nvPr/>
        </p:nvSpPr>
        <p:spPr bwMode="auto">
          <a:xfrm>
            <a:off x="4403550" y="1714915"/>
            <a:ext cx="1104900" cy="5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a:spcAft>
                <a:spcPts val="300"/>
              </a:spcAft>
            </a:pPr>
            <a:r>
              <a:rPr lang="es-ES" altLang="es-ES_tradnl" sz="1200" b="1" dirty="0" err="1" smtClean="0">
                <a:solidFill>
                  <a:srgbClr val="016296"/>
                </a:solidFill>
              </a:rPr>
              <a:t>Enalapril</a:t>
            </a:r>
            <a:endParaRPr lang="es-ES" altLang="es-ES_tradnl" sz="1200" dirty="0">
              <a:solidFill>
                <a:srgbClr val="016296"/>
              </a:solidFill>
            </a:endParaRPr>
          </a:p>
          <a:p>
            <a:pPr eaLnBrk="1" hangingPunct="1">
              <a:spcAft>
                <a:spcPts val="300"/>
              </a:spcAft>
            </a:pPr>
            <a:r>
              <a:rPr lang="es-ES_tradnl" altLang="es-ES_tradnl" sz="1200" b="1" dirty="0" smtClean="0">
                <a:solidFill>
                  <a:srgbClr val="F5C040"/>
                </a:solidFill>
              </a:rPr>
              <a:t>ENTRESTO®</a:t>
            </a:r>
            <a:endParaRPr lang="es-ES_tradnl" altLang="es-ES_tradnl" sz="1200" b="1" dirty="0">
              <a:solidFill>
                <a:srgbClr val="F5C040"/>
              </a:solidFill>
            </a:endParaRPr>
          </a:p>
        </p:txBody>
      </p:sp>
      <p:sp>
        <p:nvSpPr>
          <p:cNvPr id="7" name="Rectangle 4"/>
          <p:cNvSpPr/>
          <p:nvPr/>
        </p:nvSpPr>
        <p:spPr>
          <a:xfrm>
            <a:off x="4239669" y="2418442"/>
            <a:ext cx="4408969" cy="338554"/>
          </a:xfrm>
          <a:prstGeom prst="rect">
            <a:avLst/>
          </a:prstGeom>
          <a:noFill/>
        </p:spPr>
        <p:txBody>
          <a:bodyPr wrap="square" lIns="0" tIns="0" rIns="0" bIns="0">
            <a:spAutoFit/>
          </a:bodyPr>
          <a:lstStyle/>
          <a:p>
            <a:pPr>
              <a:defRPr/>
            </a:pPr>
            <a:r>
              <a:rPr lang="en-US" sz="1100" dirty="0" smtClean="0">
                <a:ea typeface="Calibri" charset="0"/>
                <a:cs typeface="Calibri" charset="0"/>
              </a:rPr>
              <a:t>Hazard ratio= 0,80 (95% CI: 0,73-0,87)</a:t>
            </a:r>
          </a:p>
          <a:p>
            <a:pPr>
              <a:defRPr/>
            </a:pPr>
            <a:r>
              <a:rPr lang="en-US" sz="1100" i="1" dirty="0" smtClean="0">
                <a:ea typeface="Calibri" charset="0"/>
                <a:cs typeface="Calibri" charset="0"/>
              </a:rPr>
              <a:t>P</a:t>
            </a:r>
            <a:r>
              <a:rPr lang="en-US" sz="1100" dirty="0" smtClean="0">
                <a:ea typeface="Calibri" charset="0"/>
                <a:cs typeface="Calibri" charset="0"/>
              </a:rPr>
              <a:t>&lt;0,001</a:t>
            </a:r>
            <a:endParaRPr lang="en-US" sz="1100" dirty="0">
              <a:ea typeface="Calibri" charset="0"/>
              <a:cs typeface="Calibri" charset="0"/>
            </a:endParaRPr>
          </a:p>
        </p:txBody>
      </p:sp>
      <p:sp>
        <p:nvSpPr>
          <p:cNvPr id="8" name="CuadroTexto 5"/>
          <p:cNvSpPr txBox="1">
            <a:spLocks noChangeArrowheads="1"/>
          </p:cNvSpPr>
          <p:nvPr/>
        </p:nvSpPr>
        <p:spPr bwMode="auto">
          <a:xfrm>
            <a:off x="8725409" y="1867349"/>
            <a:ext cx="11049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r>
              <a:rPr lang="es-ES" altLang="es-ES_tradnl" b="1" dirty="0" smtClean="0">
                <a:solidFill>
                  <a:srgbClr val="016296"/>
                </a:solidFill>
              </a:rPr>
              <a:t>NNT: 21</a:t>
            </a:r>
            <a:endParaRPr lang="es-ES_tradnl" altLang="es-ES_tradnl" b="1" dirty="0">
              <a:solidFill>
                <a:srgbClr val="F5C040"/>
              </a:solidFill>
            </a:endParaRPr>
          </a:p>
        </p:txBody>
      </p:sp>
      <p:sp>
        <p:nvSpPr>
          <p:cNvPr id="9" name="Rectangle 4"/>
          <p:cNvSpPr/>
          <p:nvPr/>
        </p:nvSpPr>
        <p:spPr>
          <a:xfrm>
            <a:off x="8803559" y="2347635"/>
            <a:ext cx="1853671" cy="846386"/>
          </a:xfrm>
          <a:prstGeom prst="rect">
            <a:avLst/>
          </a:prstGeom>
          <a:noFill/>
        </p:spPr>
        <p:txBody>
          <a:bodyPr wrap="square" lIns="0" tIns="0" rIns="0" bIns="0">
            <a:spAutoFit/>
          </a:bodyPr>
          <a:lstStyle/>
          <a:p>
            <a:pPr>
              <a:defRPr/>
            </a:pPr>
            <a:r>
              <a:rPr lang="en-US" sz="1100" b="1" dirty="0" smtClean="0">
                <a:ea typeface="Calibri" charset="0"/>
                <a:cs typeface="Calibri" charset="0"/>
              </a:rPr>
              <a:t>NNT:</a:t>
            </a:r>
            <a:r>
              <a:rPr lang="en-US" sz="1100" dirty="0" smtClean="0">
                <a:ea typeface="Calibri" charset="0"/>
                <a:cs typeface="Calibri" charset="0"/>
              </a:rPr>
              <a:t> </a:t>
            </a:r>
            <a:r>
              <a:rPr lang="en-US" sz="1100" dirty="0" err="1" smtClean="0">
                <a:ea typeface="Calibri" charset="0"/>
                <a:cs typeface="Calibri" charset="0"/>
              </a:rPr>
              <a:t>Número</a:t>
            </a:r>
            <a:r>
              <a:rPr lang="en-US" sz="1100" dirty="0" smtClean="0">
                <a:ea typeface="Calibri" charset="0"/>
                <a:cs typeface="Calibri" charset="0"/>
              </a:rPr>
              <a:t> de </a:t>
            </a:r>
            <a:r>
              <a:rPr lang="en-US" sz="1100" dirty="0" err="1" smtClean="0">
                <a:ea typeface="Calibri" charset="0"/>
                <a:cs typeface="Calibri" charset="0"/>
              </a:rPr>
              <a:t>pacientes</a:t>
            </a:r>
            <a:r>
              <a:rPr lang="en-US" sz="1100" dirty="0" smtClean="0">
                <a:ea typeface="Calibri" charset="0"/>
                <a:cs typeface="Calibri" charset="0"/>
              </a:rPr>
              <a:t> que se </a:t>
            </a:r>
            <a:r>
              <a:rPr lang="en-US" sz="1100" dirty="0" err="1" smtClean="0">
                <a:ea typeface="Calibri" charset="0"/>
                <a:cs typeface="Calibri" charset="0"/>
              </a:rPr>
              <a:t>estima</a:t>
            </a:r>
            <a:r>
              <a:rPr lang="en-US" sz="1100" dirty="0" smtClean="0">
                <a:ea typeface="Calibri" charset="0"/>
                <a:cs typeface="Calibri" charset="0"/>
              </a:rPr>
              <a:t> que </a:t>
            </a:r>
            <a:r>
              <a:rPr lang="en-US" sz="1100" dirty="0" err="1" smtClean="0">
                <a:ea typeface="Calibri" charset="0"/>
                <a:cs typeface="Calibri" charset="0"/>
              </a:rPr>
              <a:t>es</a:t>
            </a:r>
            <a:r>
              <a:rPr lang="en-US" sz="1100" dirty="0" smtClean="0">
                <a:ea typeface="Calibri" charset="0"/>
                <a:cs typeface="Calibri" charset="0"/>
              </a:rPr>
              <a:t> </a:t>
            </a:r>
            <a:r>
              <a:rPr lang="en-US" sz="1100" dirty="0" err="1" smtClean="0">
                <a:ea typeface="Calibri" charset="0"/>
                <a:cs typeface="Calibri" charset="0"/>
              </a:rPr>
              <a:t>necesario</a:t>
            </a:r>
            <a:r>
              <a:rPr lang="en-US" sz="1100" dirty="0" smtClean="0">
                <a:ea typeface="Calibri" charset="0"/>
                <a:cs typeface="Calibri" charset="0"/>
              </a:rPr>
              <a:t> </a:t>
            </a:r>
            <a:r>
              <a:rPr lang="en-US" sz="1100" dirty="0" err="1" smtClean="0">
                <a:ea typeface="Calibri" charset="0"/>
                <a:cs typeface="Calibri" charset="0"/>
              </a:rPr>
              <a:t>tratar</a:t>
            </a:r>
            <a:r>
              <a:rPr lang="en-US" sz="1100" dirty="0" smtClean="0">
                <a:ea typeface="Calibri" charset="0"/>
                <a:cs typeface="Calibri" charset="0"/>
              </a:rPr>
              <a:t> con </a:t>
            </a:r>
            <a:r>
              <a:rPr lang="en-US" sz="1100" dirty="0" err="1" smtClean="0">
                <a:ea typeface="Calibri" charset="0"/>
                <a:cs typeface="Calibri" charset="0"/>
              </a:rPr>
              <a:t>Entresto</a:t>
            </a:r>
            <a:r>
              <a:rPr lang="en-US" sz="1100" dirty="0" smtClean="0">
                <a:ea typeface="Calibri" charset="0"/>
                <a:cs typeface="Calibri" charset="0"/>
              </a:rPr>
              <a:t>®, en </a:t>
            </a:r>
            <a:r>
              <a:rPr lang="en-US" sz="1100" dirty="0" err="1" smtClean="0">
                <a:ea typeface="Calibri" charset="0"/>
                <a:cs typeface="Calibri" charset="0"/>
              </a:rPr>
              <a:t>lugar</a:t>
            </a:r>
            <a:r>
              <a:rPr lang="en-US" sz="1100" dirty="0" smtClean="0">
                <a:ea typeface="Calibri" charset="0"/>
                <a:cs typeface="Calibri" charset="0"/>
              </a:rPr>
              <a:t> de con </a:t>
            </a:r>
            <a:r>
              <a:rPr lang="en-US" sz="1100" dirty="0" err="1" smtClean="0">
                <a:ea typeface="Calibri" charset="0"/>
                <a:cs typeface="Calibri" charset="0"/>
              </a:rPr>
              <a:t>enalapril</a:t>
            </a:r>
            <a:r>
              <a:rPr lang="en-US" sz="1100" dirty="0" smtClean="0">
                <a:ea typeface="Calibri" charset="0"/>
                <a:cs typeface="Calibri" charset="0"/>
              </a:rPr>
              <a:t>, para </a:t>
            </a:r>
            <a:r>
              <a:rPr lang="en-US" sz="1100" dirty="0" err="1" smtClean="0">
                <a:ea typeface="Calibri" charset="0"/>
                <a:cs typeface="Calibri" charset="0"/>
              </a:rPr>
              <a:t>prevenir</a:t>
            </a:r>
            <a:r>
              <a:rPr lang="en-US" sz="1100" dirty="0" smtClean="0">
                <a:ea typeface="Calibri" charset="0"/>
                <a:cs typeface="Calibri" charset="0"/>
              </a:rPr>
              <a:t> el </a:t>
            </a:r>
            <a:r>
              <a:rPr lang="en-US" sz="1100" dirty="0" err="1" smtClean="0">
                <a:ea typeface="Calibri" charset="0"/>
                <a:cs typeface="Calibri" charset="0"/>
              </a:rPr>
              <a:t>suceso</a:t>
            </a:r>
            <a:r>
              <a:rPr lang="en-US" sz="1100" dirty="0" smtClean="0">
                <a:ea typeface="Calibri" charset="0"/>
                <a:cs typeface="Calibri" charset="0"/>
              </a:rPr>
              <a:t> </a:t>
            </a:r>
            <a:r>
              <a:rPr lang="en-US" sz="1100" dirty="0" err="1" smtClean="0">
                <a:ea typeface="Calibri" charset="0"/>
                <a:cs typeface="Calibri" charset="0"/>
              </a:rPr>
              <a:t>indicado</a:t>
            </a:r>
            <a:r>
              <a:rPr lang="en-US" sz="1100" dirty="0" smtClean="0">
                <a:ea typeface="Calibri" charset="0"/>
                <a:cs typeface="Calibri" charset="0"/>
              </a:rPr>
              <a:t>.</a:t>
            </a:r>
            <a:endParaRPr lang="en-US" sz="1100" dirty="0">
              <a:ea typeface="Calibri" charset="0"/>
              <a:cs typeface="Calibri" charset="0"/>
            </a:endParaRPr>
          </a:p>
        </p:txBody>
      </p:sp>
      <p:sp>
        <p:nvSpPr>
          <p:cNvPr id="10" name="CuadroTexto 5"/>
          <p:cNvSpPr txBox="1">
            <a:spLocks noChangeArrowheads="1"/>
          </p:cNvSpPr>
          <p:nvPr/>
        </p:nvSpPr>
        <p:spPr bwMode="auto">
          <a:xfrm>
            <a:off x="7684135" y="2595499"/>
            <a:ext cx="11049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r>
              <a:rPr lang="es-ES" altLang="es-ES_tradnl" b="1" dirty="0">
                <a:solidFill>
                  <a:srgbClr val="F5C040"/>
                </a:solidFill>
              </a:rPr>
              <a:t>↓ </a:t>
            </a:r>
            <a:r>
              <a:rPr lang="es-ES" altLang="es-ES_tradnl" b="1" dirty="0" smtClean="0">
                <a:solidFill>
                  <a:srgbClr val="F5C040"/>
                </a:solidFill>
              </a:rPr>
              <a:t>20%</a:t>
            </a:r>
            <a:endParaRPr lang="es-ES_tradnl" altLang="es-ES_tradnl" b="1" dirty="0">
              <a:solidFill>
                <a:srgbClr val="F5C040"/>
              </a:solidFill>
            </a:endParaRPr>
          </a:p>
        </p:txBody>
      </p:sp>
      <p:sp>
        <p:nvSpPr>
          <p:cNvPr id="11" name="Rectangle 4"/>
          <p:cNvSpPr/>
          <p:nvPr/>
        </p:nvSpPr>
        <p:spPr>
          <a:xfrm>
            <a:off x="5126816" y="4298794"/>
            <a:ext cx="1606688" cy="169277"/>
          </a:xfrm>
          <a:prstGeom prst="rect">
            <a:avLst/>
          </a:prstGeom>
          <a:noFill/>
        </p:spPr>
        <p:txBody>
          <a:bodyPr wrap="square" lIns="0" tIns="0" rIns="0" bIns="0">
            <a:spAutoFit/>
          </a:bodyPr>
          <a:lstStyle/>
          <a:p>
            <a:pPr algn="ctr">
              <a:defRPr/>
            </a:pPr>
            <a:r>
              <a:rPr lang="en-US" sz="1100" b="1" dirty="0" err="1" smtClean="0">
                <a:ea typeface="Calibri" charset="0"/>
                <a:cs typeface="Calibri" charset="0"/>
              </a:rPr>
              <a:t>Días</a:t>
            </a:r>
            <a:r>
              <a:rPr lang="en-US" sz="1100" b="1" dirty="0" smtClean="0">
                <a:ea typeface="Calibri" charset="0"/>
                <a:cs typeface="Calibri" charset="0"/>
              </a:rPr>
              <a:t> </a:t>
            </a:r>
            <a:r>
              <a:rPr lang="en-US" sz="1100" b="1" dirty="0" err="1" smtClean="0">
                <a:ea typeface="Calibri" charset="0"/>
                <a:cs typeface="Calibri" charset="0"/>
              </a:rPr>
              <a:t>desde</a:t>
            </a:r>
            <a:r>
              <a:rPr lang="en-US" sz="1100" b="1" dirty="0" smtClean="0">
                <a:ea typeface="Calibri" charset="0"/>
                <a:cs typeface="Calibri" charset="0"/>
              </a:rPr>
              <a:t> la </a:t>
            </a:r>
            <a:r>
              <a:rPr lang="en-US" sz="1100" b="1" dirty="0" err="1" smtClean="0">
                <a:ea typeface="Calibri" charset="0"/>
                <a:cs typeface="Calibri" charset="0"/>
              </a:rPr>
              <a:t>aleatorización</a:t>
            </a:r>
            <a:endParaRPr lang="en-US" sz="1100" b="1" dirty="0">
              <a:ea typeface="Calibri" charset="0"/>
              <a:cs typeface="Calibri" charset="0"/>
            </a:endParaRPr>
          </a:p>
        </p:txBody>
      </p:sp>
      <p:sp>
        <p:nvSpPr>
          <p:cNvPr id="12" name="Rectangle 4"/>
          <p:cNvSpPr/>
          <p:nvPr/>
        </p:nvSpPr>
        <p:spPr>
          <a:xfrm rot="16200000">
            <a:off x="2731139" y="2694624"/>
            <a:ext cx="1606688" cy="169277"/>
          </a:xfrm>
          <a:prstGeom prst="rect">
            <a:avLst/>
          </a:prstGeom>
          <a:noFill/>
        </p:spPr>
        <p:txBody>
          <a:bodyPr wrap="square" lIns="0" tIns="0" rIns="0" bIns="0">
            <a:spAutoFit/>
          </a:bodyPr>
          <a:lstStyle/>
          <a:p>
            <a:pPr algn="ctr">
              <a:defRPr/>
            </a:pPr>
            <a:r>
              <a:rPr lang="en-US" sz="1100" b="1" dirty="0" err="1" smtClean="0">
                <a:ea typeface="Calibri" charset="0"/>
                <a:cs typeface="Calibri" charset="0"/>
              </a:rPr>
              <a:t>Probabilidad</a:t>
            </a:r>
            <a:r>
              <a:rPr lang="en-US" sz="1100" dirty="0" smtClean="0">
                <a:ea typeface="Calibri" charset="0"/>
                <a:cs typeface="Calibri" charset="0"/>
              </a:rPr>
              <a:t> </a:t>
            </a:r>
            <a:r>
              <a:rPr lang="en-US" sz="1100" dirty="0" err="1" smtClean="0">
                <a:ea typeface="Calibri" charset="0"/>
                <a:cs typeface="Calibri" charset="0"/>
              </a:rPr>
              <a:t>acumulada</a:t>
            </a:r>
            <a:endParaRPr lang="en-US" sz="1100" dirty="0">
              <a:ea typeface="Calibri" charset="0"/>
              <a:cs typeface="Calibri" charset="0"/>
            </a:endParaRPr>
          </a:p>
        </p:txBody>
      </p:sp>
      <p:sp>
        <p:nvSpPr>
          <p:cNvPr id="13" name="Rectangle 4"/>
          <p:cNvSpPr/>
          <p:nvPr/>
        </p:nvSpPr>
        <p:spPr>
          <a:xfrm>
            <a:off x="3286727" y="4453588"/>
            <a:ext cx="2215337" cy="153888"/>
          </a:xfrm>
          <a:prstGeom prst="rect">
            <a:avLst/>
          </a:prstGeom>
          <a:noFill/>
        </p:spPr>
        <p:txBody>
          <a:bodyPr wrap="square" lIns="0" tIns="0" rIns="0" bIns="0">
            <a:spAutoFit/>
          </a:bodyPr>
          <a:lstStyle/>
          <a:p>
            <a:pPr>
              <a:defRPr/>
            </a:pPr>
            <a:r>
              <a:rPr lang="en-US" sz="1000" dirty="0" err="1" smtClean="0">
                <a:ea typeface="Calibri" charset="0"/>
                <a:cs typeface="Calibri" charset="0"/>
              </a:rPr>
              <a:t>Número</a:t>
            </a:r>
            <a:r>
              <a:rPr lang="en-US" sz="1000" dirty="0" smtClean="0">
                <a:ea typeface="Calibri" charset="0"/>
                <a:cs typeface="Calibri" charset="0"/>
              </a:rPr>
              <a:t> de </a:t>
            </a:r>
            <a:r>
              <a:rPr lang="en-US" sz="1000" dirty="0" err="1" smtClean="0">
                <a:ea typeface="Calibri" charset="0"/>
                <a:cs typeface="Calibri" charset="0"/>
              </a:rPr>
              <a:t>pacientes</a:t>
            </a:r>
            <a:r>
              <a:rPr lang="en-US" sz="1000" dirty="0" smtClean="0">
                <a:ea typeface="Calibri" charset="0"/>
                <a:cs typeface="Calibri" charset="0"/>
              </a:rPr>
              <a:t> </a:t>
            </a:r>
            <a:r>
              <a:rPr lang="en-US" sz="1000" dirty="0" err="1" smtClean="0">
                <a:ea typeface="Calibri" charset="0"/>
                <a:cs typeface="Calibri" charset="0"/>
              </a:rPr>
              <a:t>en</a:t>
            </a:r>
            <a:r>
              <a:rPr lang="en-US" sz="1000" dirty="0" smtClean="0">
                <a:ea typeface="Calibri" charset="0"/>
                <a:cs typeface="Calibri" charset="0"/>
              </a:rPr>
              <a:t> </a:t>
            </a:r>
            <a:r>
              <a:rPr lang="en-US" sz="1000" dirty="0" err="1" smtClean="0">
                <a:ea typeface="Calibri" charset="0"/>
                <a:cs typeface="Calibri" charset="0"/>
              </a:rPr>
              <a:t>riesgo</a:t>
            </a:r>
            <a:endParaRPr lang="en-US" sz="1000" dirty="0">
              <a:ea typeface="Calibri" charset="0"/>
              <a:cs typeface="Calibri" charset="0"/>
            </a:endParaRPr>
          </a:p>
        </p:txBody>
      </p:sp>
      <p:sp>
        <p:nvSpPr>
          <p:cNvPr id="14" name="Rectangle 4"/>
          <p:cNvSpPr/>
          <p:nvPr/>
        </p:nvSpPr>
        <p:spPr>
          <a:xfrm>
            <a:off x="3286728" y="4650077"/>
            <a:ext cx="551176" cy="276999"/>
          </a:xfrm>
          <a:prstGeom prst="rect">
            <a:avLst/>
          </a:prstGeom>
          <a:noFill/>
        </p:spPr>
        <p:txBody>
          <a:bodyPr wrap="square" lIns="0" tIns="0" rIns="0" bIns="0">
            <a:spAutoFit/>
          </a:bodyPr>
          <a:lstStyle/>
          <a:p>
            <a:pPr>
              <a:defRPr/>
            </a:pPr>
            <a:r>
              <a:rPr lang="en-US" sz="900" dirty="0" smtClean="0">
                <a:ea typeface="Calibri" charset="0"/>
                <a:cs typeface="Calibri" charset="0"/>
              </a:rPr>
              <a:t>ENTRESTO®</a:t>
            </a:r>
          </a:p>
          <a:p>
            <a:pPr>
              <a:defRPr/>
            </a:pPr>
            <a:r>
              <a:rPr lang="en-US" sz="900" dirty="0" err="1" smtClean="0">
                <a:ea typeface="Calibri" charset="0"/>
                <a:cs typeface="Calibri" charset="0"/>
              </a:rPr>
              <a:t>Enalapril</a:t>
            </a:r>
            <a:endParaRPr lang="en-US" sz="900" dirty="0">
              <a:ea typeface="Calibri" charset="0"/>
              <a:cs typeface="Calibri" charset="0"/>
            </a:endParaRPr>
          </a:p>
        </p:txBody>
      </p:sp>
      <p:sp>
        <p:nvSpPr>
          <p:cNvPr id="15" name="Rectangle 4"/>
          <p:cNvSpPr/>
          <p:nvPr/>
        </p:nvSpPr>
        <p:spPr>
          <a:xfrm>
            <a:off x="3888704" y="4650077"/>
            <a:ext cx="4329289" cy="377383"/>
          </a:xfrm>
          <a:prstGeom prst="rect">
            <a:avLst/>
          </a:prstGeom>
          <a:noFill/>
        </p:spPr>
        <p:txBody>
          <a:bodyPr wrap="none" lIns="0" tIns="0" rIns="0" bIns="0" numCol="8">
            <a:noAutofit/>
          </a:bodyPr>
          <a:lstStyle/>
          <a:p>
            <a:pPr>
              <a:defRPr/>
            </a:pPr>
            <a:r>
              <a:rPr lang="en-US" sz="900" dirty="0" smtClean="0">
                <a:ea typeface="Calibri" charset="0"/>
                <a:cs typeface="Calibri" charset="0"/>
              </a:rPr>
              <a:t>4.187</a:t>
            </a:r>
          </a:p>
          <a:p>
            <a:pPr>
              <a:defRPr/>
            </a:pPr>
            <a:r>
              <a:rPr lang="en-US" sz="900" dirty="0" smtClean="0">
                <a:ea typeface="Calibri" charset="0"/>
                <a:cs typeface="Calibri" charset="0"/>
              </a:rPr>
              <a:t>4.212</a:t>
            </a:r>
          </a:p>
          <a:p>
            <a:pPr>
              <a:defRPr/>
            </a:pPr>
            <a:r>
              <a:rPr lang="en-US" sz="900" dirty="0" smtClean="0">
                <a:ea typeface="Calibri" charset="0"/>
                <a:cs typeface="Calibri" charset="0"/>
              </a:rPr>
              <a:t>3.922</a:t>
            </a:r>
          </a:p>
          <a:p>
            <a:pPr>
              <a:defRPr/>
            </a:pPr>
            <a:r>
              <a:rPr lang="en-US" sz="900" dirty="0" smtClean="0">
                <a:ea typeface="Calibri" charset="0"/>
                <a:cs typeface="Calibri" charset="0"/>
              </a:rPr>
              <a:t>3.883</a:t>
            </a:r>
          </a:p>
          <a:p>
            <a:pPr>
              <a:defRPr/>
            </a:pPr>
            <a:r>
              <a:rPr lang="en-US" sz="900" dirty="0" smtClean="0">
                <a:ea typeface="Calibri" charset="0"/>
                <a:cs typeface="Calibri" charset="0"/>
              </a:rPr>
              <a:t>3.663</a:t>
            </a:r>
          </a:p>
          <a:p>
            <a:pPr>
              <a:defRPr/>
            </a:pPr>
            <a:r>
              <a:rPr lang="en-US" sz="900" dirty="0" smtClean="0">
                <a:ea typeface="Calibri" charset="0"/>
                <a:cs typeface="Calibri" charset="0"/>
              </a:rPr>
              <a:t>3.579</a:t>
            </a:r>
          </a:p>
          <a:p>
            <a:pPr>
              <a:defRPr/>
            </a:pPr>
            <a:r>
              <a:rPr lang="en-US" sz="900" dirty="0" smtClean="0">
                <a:ea typeface="Calibri" charset="0"/>
                <a:cs typeface="Calibri" charset="0"/>
              </a:rPr>
              <a:t>3.018</a:t>
            </a:r>
          </a:p>
          <a:p>
            <a:pPr>
              <a:defRPr/>
            </a:pPr>
            <a:r>
              <a:rPr lang="en-US" sz="900" dirty="0" smtClean="0">
                <a:ea typeface="Calibri" charset="0"/>
                <a:cs typeface="Calibri" charset="0"/>
              </a:rPr>
              <a:t>2.922</a:t>
            </a:r>
          </a:p>
          <a:p>
            <a:pPr>
              <a:defRPr/>
            </a:pPr>
            <a:r>
              <a:rPr lang="en-US" sz="900" dirty="0" smtClean="0">
                <a:ea typeface="Calibri" charset="0"/>
                <a:cs typeface="Calibri" charset="0"/>
              </a:rPr>
              <a:t>2.257</a:t>
            </a:r>
          </a:p>
          <a:p>
            <a:pPr>
              <a:defRPr/>
            </a:pPr>
            <a:r>
              <a:rPr lang="en-US" sz="900" dirty="0" smtClean="0">
                <a:ea typeface="Calibri" charset="0"/>
                <a:cs typeface="Calibri" charset="0"/>
              </a:rPr>
              <a:t>2.123</a:t>
            </a:r>
          </a:p>
          <a:p>
            <a:pPr>
              <a:defRPr/>
            </a:pPr>
            <a:r>
              <a:rPr lang="en-US" sz="900" dirty="0" smtClean="0">
                <a:ea typeface="Calibri" charset="0"/>
                <a:cs typeface="Calibri" charset="0"/>
              </a:rPr>
              <a:t>1.544</a:t>
            </a:r>
          </a:p>
          <a:p>
            <a:pPr>
              <a:defRPr/>
            </a:pPr>
            <a:r>
              <a:rPr lang="en-US" sz="900" dirty="0" smtClean="0">
                <a:ea typeface="Calibri" charset="0"/>
                <a:cs typeface="Calibri" charset="0"/>
              </a:rPr>
              <a:t>1.488</a:t>
            </a:r>
          </a:p>
          <a:p>
            <a:pPr>
              <a:defRPr/>
            </a:pPr>
            <a:r>
              <a:rPr lang="en-US" sz="900" dirty="0" smtClean="0">
                <a:ea typeface="Calibri" charset="0"/>
                <a:cs typeface="Calibri" charset="0"/>
              </a:rPr>
              <a:t>896</a:t>
            </a:r>
          </a:p>
          <a:p>
            <a:pPr>
              <a:defRPr/>
            </a:pPr>
            <a:r>
              <a:rPr lang="en-US" sz="900" dirty="0" smtClean="0">
                <a:ea typeface="Calibri" charset="0"/>
                <a:cs typeface="Calibri" charset="0"/>
              </a:rPr>
              <a:t>853</a:t>
            </a:r>
          </a:p>
          <a:p>
            <a:pPr>
              <a:defRPr/>
            </a:pPr>
            <a:r>
              <a:rPr lang="en-US" sz="900" dirty="0" smtClean="0">
                <a:ea typeface="Calibri" charset="0"/>
                <a:cs typeface="Calibri" charset="0"/>
              </a:rPr>
              <a:t>249</a:t>
            </a:r>
          </a:p>
          <a:p>
            <a:pPr>
              <a:defRPr/>
            </a:pPr>
            <a:r>
              <a:rPr lang="en-US" sz="900" dirty="0" smtClean="0">
                <a:ea typeface="Calibri" charset="0"/>
                <a:cs typeface="Calibri" charset="0"/>
              </a:rPr>
              <a:t>236</a:t>
            </a:r>
            <a:endParaRPr lang="en-US" sz="900" dirty="0">
              <a:ea typeface="Calibri" charset="0"/>
              <a:cs typeface="Calibri" charset="0"/>
            </a:endParaRPr>
          </a:p>
        </p:txBody>
      </p:sp>
      <p:sp>
        <p:nvSpPr>
          <p:cNvPr id="16" name="Rectangle 4"/>
          <p:cNvSpPr/>
          <p:nvPr/>
        </p:nvSpPr>
        <p:spPr>
          <a:xfrm>
            <a:off x="3958654" y="4014254"/>
            <a:ext cx="131418" cy="169277"/>
          </a:xfrm>
          <a:prstGeom prst="rect">
            <a:avLst/>
          </a:prstGeom>
          <a:noFill/>
        </p:spPr>
        <p:txBody>
          <a:bodyPr wrap="square" lIns="0" tIns="0" rIns="0" bIns="0">
            <a:spAutoFit/>
          </a:bodyPr>
          <a:lstStyle/>
          <a:p>
            <a:pPr algn="ctr">
              <a:defRPr/>
            </a:pPr>
            <a:r>
              <a:rPr lang="en-US" sz="1100" dirty="0" smtClean="0">
                <a:ea typeface="Calibri" charset="0"/>
                <a:cs typeface="Calibri" charset="0"/>
              </a:rPr>
              <a:t>0</a:t>
            </a:r>
            <a:endParaRPr lang="en-US" sz="1100" dirty="0">
              <a:ea typeface="Calibri" charset="0"/>
              <a:cs typeface="Calibri" charset="0"/>
            </a:endParaRPr>
          </a:p>
        </p:txBody>
      </p:sp>
      <p:sp>
        <p:nvSpPr>
          <p:cNvPr id="17" name="Rectangle 4"/>
          <p:cNvSpPr/>
          <p:nvPr/>
        </p:nvSpPr>
        <p:spPr>
          <a:xfrm>
            <a:off x="4353763" y="4014254"/>
            <a:ext cx="419209" cy="169277"/>
          </a:xfrm>
          <a:prstGeom prst="rect">
            <a:avLst/>
          </a:prstGeom>
          <a:noFill/>
        </p:spPr>
        <p:txBody>
          <a:bodyPr wrap="square" lIns="0" tIns="0" rIns="0" bIns="0">
            <a:spAutoFit/>
          </a:bodyPr>
          <a:lstStyle/>
          <a:p>
            <a:pPr algn="ctr">
              <a:defRPr/>
            </a:pPr>
            <a:r>
              <a:rPr lang="en-US" sz="1100" dirty="0" smtClean="0">
                <a:ea typeface="Calibri" charset="0"/>
                <a:cs typeface="Calibri" charset="0"/>
              </a:rPr>
              <a:t>180</a:t>
            </a:r>
            <a:endParaRPr lang="en-US" sz="1100" dirty="0">
              <a:ea typeface="Calibri" charset="0"/>
              <a:cs typeface="Calibri" charset="0"/>
            </a:endParaRPr>
          </a:p>
        </p:txBody>
      </p:sp>
      <p:sp>
        <p:nvSpPr>
          <p:cNvPr id="18" name="Rectangle 4"/>
          <p:cNvSpPr/>
          <p:nvPr/>
        </p:nvSpPr>
        <p:spPr>
          <a:xfrm>
            <a:off x="4880218" y="4014254"/>
            <a:ext cx="419209" cy="169277"/>
          </a:xfrm>
          <a:prstGeom prst="rect">
            <a:avLst/>
          </a:prstGeom>
          <a:noFill/>
        </p:spPr>
        <p:txBody>
          <a:bodyPr wrap="square" lIns="0" tIns="0" rIns="0" bIns="0">
            <a:spAutoFit/>
          </a:bodyPr>
          <a:lstStyle/>
          <a:p>
            <a:pPr algn="ctr">
              <a:defRPr/>
            </a:pPr>
            <a:r>
              <a:rPr lang="en-US" sz="1100" smtClean="0">
                <a:ea typeface="Calibri" charset="0"/>
                <a:cs typeface="Calibri" charset="0"/>
              </a:rPr>
              <a:t>360</a:t>
            </a:r>
            <a:endParaRPr lang="en-US" sz="1100" dirty="0">
              <a:ea typeface="Calibri" charset="0"/>
              <a:cs typeface="Calibri" charset="0"/>
            </a:endParaRPr>
          </a:p>
        </p:txBody>
      </p:sp>
      <p:sp>
        <p:nvSpPr>
          <p:cNvPr id="19" name="Rectangle 4"/>
          <p:cNvSpPr/>
          <p:nvPr/>
        </p:nvSpPr>
        <p:spPr>
          <a:xfrm>
            <a:off x="5395516" y="4014254"/>
            <a:ext cx="419209" cy="169277"/>
          </a:xfrm>
          <a:prstGeom prst="rect">
            <a:avLst/>
          </a:prstGeom>
          <a:noFill/>
        </p:spPr>
        <p:txBody>
          <a:bodyPr wrap="square" lIns="0" tIns="0" rIns="0" bIns="0">
            <a:spAutoFit/>
          </a:bodyPr>
          <a:lstStyle/>
          <a:p>
            <a:pPr algn="ctr">
              <a:defRPr/>
            </a:pPr>
            <a:r>
              <a:rPr lang="en-US" sz="1100" dirty="0" smtClean="0">
                <a:ea typeface="Calibri" charset="0"/>
                <a:cs typeface="Calibri" charset="0"/>
              </a:rPr>
              <a:t>540</a:t>
            </a:r>
          </a:p>
        </p:txBody>
      </p:sp>
      <p:sp>
        <p:nvSpPr>
          <p:cNvPr id="20" name="Rectangle 4"/>
          <p:cNvSpPr/>
          <p:nvPr/>
        </p:nvSpPr>
        <p:spPr>
          <a:xfrm>
            <a:off x="5930160" y="4014254"/>
            <a:ext cx="419209" cy="169277"/>
          </a:xfrm>
          <a:prstGeom prst="rect">
            <a:avLst/>
          </a:prstGeom>
          <a:noFill/>
        </p:spPr>
        <p:txBody>
          <a:bodyPr wrap="square" lIns="0" tIns="0" rIns="0" bIns="0">
            <a:spAutoFit/>
          </a:bodyPr>
          <a:lstStyle/>
          <a:p>
            <a:pPr algn="ctr">
              <a:defRPr/>
            </a:pPr>
            <a:r>
              <a:rPr lang="en-US" sz="1100" smtClean="0">
                <a:ea typeface="Calibri" charset="0"/>
                <a:cs typeface="Calibri" charset="0"/>
              </a:rPr>
              <a:t>720</a:t>
            </a:r>
          </a:p>
        </p:txBody>
      </p:sp>
      <p:sp>
        <p:nvSpPr>
          <p:cNvPr id="21" name="Rectangle 4"/>
          <p:cNvSpPr/>
          <p:nvPr/>
        </p:nvSpPr>
        <p:spPr>
          <a:xfrm>
            <a:off x="6420699" y="4014254"/>
            <a:ext cx="419209" cy="169277"/>
          </a:xfrm>
          <a:prstGeom prst="rect">
            <a:avLst/>
          </a:prstGeom>
          <a:noFill/>
        </p:spPr>
        <p:txBody>
          <a:bodyPr wrap="square" lIns="0" tIns="0" rIns="0" bIns="0">
            <a:spAutoFit/>
          </a:bodyPr>
          <a:lstStyle/>
          <a:p>
            <a:pPr algn="ctr">
              <a:defRPr/>
            </a:pPr>
            <a:r>
              <a:rPr lang="en-US" sz="1100" smtClean="0">
                <a:ea typeface="Calibri" charset="0"/>
                <a:cs typeface="Calibri" charset="0"/>
              </a:rPr>
              <a:t>900</a:t>
            </a:r>
          </a:p>
        </p:txBody>
      </p:sp>
      <p:sp>
        <p:nvSpPr>
          <p:cNvPr id="22" name="Rectangle 4"/>
          <p:cNvSpPr/>
          <p:nvPr/>
        </p:nvSpPr>
        <p:spPr>
          <a:xfrm>
            <a:off x="7030299" y="4014254"/>
            <a:ext cx="419209" cy="169277"/>
          </a:xfrm>
          <a:prstGeom prst="rect">
            <a:avLst/>
          </a:prstGeom>
          <a:noFill/>
        </p:spPr>
        <p:txBody>
          <a:bodyPr wrap="square" lIns="0" tIns="0" rIns="0" bIns="0">
            <a:spAutoFit/>
          </a:bodyPr>
          <a:lstStyle/>
          <a:p>
            <a:pPr algn="ctr">
              <a:defRPr/>
            </a:pPr>
            <a:r>
              <a:rPr lang="en-US" sz="1100" dirty="0" smtClean="0">
                <a:ea typeface="Calibri" charset="0"/>
                <a:cs typeface="Calibri" charset="0"/>
              </a:rPr>
              <a:t>1.080</a:t>
            </a:r>
          </a:p>
        </p:txBody>
      </p:sp>
      <p:sp>
        <p:nvSpPr>
          <p:cNvPr id="23" name="Rectangle 4"/>
          <p:cNvSpPr/>
          <p:nvPr/>
        </p:nvSpPr>
        <p:spPr>
          <a:xfrm>
            <a:off x="7526243" y="4014254"/>
            <a:ext cx="419209" cy="169277"/>
          </a:xfrm>
          <a:prstGeom prst="rect">
            <a:avLst/>
          </a:prstGeom>
          <a:noFill/>
        </p:spPr>
        <p:txBody>
          <a:bodyPr wrap="square" lIns="0" tIns="0" rIns="0" bIns="0">
            <a:spAutoFit/>
          </a:bodyPr>
          <a:lstStyle/>
          <a:p>
            <a:pPr algn="ctr">
              <a:defRPr/>
            </a:pPr>
            <a:r>
              <a:rPr lang="en-US" sz="1100" smtClean="0">
                <a:ea typeface="Calibri" charset="0"/>
                <a:cs typeface="Calibri" charset="0"/>
              </a:rPr>
              <a:t>1.260</a:t>
            </a:r>
            <a:endParaRPr lang="en-US" sz="1100" dirty="0" smtClean="0">
              <a:ea typeface="Calibri" charset="0"/>
              <a:cs typeface="Calibri" charset="0"/>
            </a:endParaRPr>
          </a:p>
        </p:txBody>
      </p:sp>
      <p:sp>
        <p:nvSpPr>
          <p:cNvPr id="24" name="Rectangle 4"/>
          <p:cNvSpPr/>
          <p:nvPr/>
        </p:nvSpPr>
        <p:spPr>
          <a:xfrm>
            <a:off x="3741949" y="3811187"/>
            <a:ext cx="161664" cy="169277"/>
          </a:xfrm>
          <a:prstGeom prst="rect">
            <a:avLst/>
          </a:prstGeom>
          <a:noFill/>
        </p:spPr>
        <p:txBody>
          <a:bodyPr wrap="square" lIns="0" tIns="0" rIns="0" bIns="0">
            <a:spAutoFit/>
          </a:bodyPr>
          <a:lstStyle/>
          <a:p>
            <a:pPr algn="r">
              <a:defRPr/>
            </a:pPr>
            <a:r>
              <a:rPr lang="en-US" sz="1100" dirty="0" smtClean="0">
                <a:ea typeface="Calibri" charset="0"/>
                <a:cs typeface="Calibri" charset="0"/>
              </a:rPr>
              <a:t>0</a:t>
            </a:r>
            <a:endParaRPr lang="en-US" sz="1100" dirty="0">
              <a:ea typeface="Calibri" charset="0"/>
              <a:cs typeface="Calibri" charset="0"/>
            </a:endParaRPr>
          </a:p>
        </p:txBody>
      </p:sp>
      <p:sp>
        <p:nvSpPr>
          <p:cNvPr id="25" name="Rectangle 4"/>
          <p:cNvSpPr/>
          <p:nvPr/>
        </p:nvSpPr>
        <p:spPr>
          <a:xfrm>
            <a:off x="3532063" y="3503491"/>
            <a:ext cx="371550" cy="169277"/>
          </a:xfrm>
          <a:prstGeom prst="rect">
            <a:avLst/>
          </a:prstGeom>
          <a:noFill/>
        </p:spPr>
        <p:txBody>
          <a:bodyPr wrap="square" lIns="0" tIns="0" rIns="0" bIns="0">
            <a:spAutoFit/>
          </a:bodyPr>
          <a:lstStyle/>
          <a:p>
            <a:pPr algn="r">
              <a:defRPr/>
            </a:pPr>
            <a:r>
              <a:rPr lang="en-US" sz="1100" smtClean="0">
                <a:ea typeface="Calibri" charset="0"/>
                <a:cs typeface="Calibri" charset="0"/>
              </a:rPr>
              <a:t>0,1</a:t>
            </a:r>
            <a:endParaRPr lang="en-US" sz="1100" dirty="0">
              <a:ea typeface="Calibri" charset="0"/>
              <a:cs typeface="Calibri" charset="0"/>
            </a:endParaRPr>
          </a:p>
        </p:txBody>
      </p:sp>
      <p:sp>
        <p:nvSpPr>
          <p:cNvPr id="26" name="Rectangle 4"/>
          <p:cNvSpPr/>
          <p:nvPr/>
        </p:nvSpPr>
        <p:spPr>
          <a:xfrm>
            <a:off x="3532063" y="3188334"/>
            <a:ext cx="371550" cy="169277"/>
          </a:xfrm>
          <a:prstGeom prst="rect">
            <a:avLst/>
          </a:prstGeom>
          <a:noFill/>
        </p:spPr>
        <p:txBody>
          <a:bodyPr wrap="square" lIns="0" tIns="0" rIns="0" bIns="0">
            <a:spAutoFit/>
          </a:bodyPr>
          <a:lstStyle/>
          <a:p>
            <a:pPr algn="r">
              <a:defRPr/>
            </a:pPr>
            <a:r>
              <a:rPr lang="en-US" sz="1100" smtClean="0">
                <a:ea typeface="Calibri" charset="0"/>
                <a:cs typeface="Calibri" charset="0"/>
              </a:rPr>
              <a:t>0,2</a:t>
            </a:r>
            <a:endParaRPr lang="en-US" sz="1100" dirty="0">
              <a:ea typeface="Calibri" charset="0"/>
              <a:cs typeface="Calibri" charset="0"/>
            </a:endParaRPr>
          </a:p>
        </p:txBody>
      </p:sp>
      <p:sp>
        <p:nvSpPr>
          <p:cNvPr id="27" name="Rectangle 4"/>
          <p:cNvSpPr/>
          <p:nvPr/>
        </p:nvSpPr>
        <p:spPr>
          <a:xfrm>
            <a:off x="3532063" y="2877880"/>
            <a:ext cx="371550" cy="169277"/>
          </a:xfrm>
          <a:prstGeom prst="rect">
            <a:avLst/>
          </a:prstGeom>
          <a:noFill/>
        </p:spPr>
        <p:txBody>
          <a:bodyPr wrap="square" lIns="0" tIns="0" rIns="0" bIns="0">
            <a:spAutoFit/>
          </a:bodyPr>
          <a:lstStyle/>
          <a:p>
            <a:pPr algn="r">
              <a:defRPr/>
            </a:pPr>
            <a:r>
              <a:rPr lang="en-US" sz="1100" smtClean="0">
                <a:ea typeface="Calibri" charset="0"/>
                <a:cs typeface="Calibri" charset="0"/>
              </a:rPr>
              <a:t>0,3</a:t>
            </a:r>
            <a:endParaRPr lang="en-US" sz="1100" dirty="0">
              <a:ea typeface="Calibri" charset="0"/>
              <a:cs typeface="Calibri" charset="0"/>
            </a:endParaRPr>
          </a:p>
        </p:txBody>
      </p:sp>
      <p:sp>
        <p:nvSpPr>
          <p:cNvPr id="28" name="Rectangle 4"/>
          <p:cNvSpPr/>
          <p:nvPr/>
        </p:nvSpPr>
        <p:spPr>
          <a:xfrm>
            <a:off x="3532063" y="2570569"/>
            <a:ext cx="371550" cy="169277"/>
          </a:xfrm>
          <a:prstGeom prst="rect">
            <a:avLst/>
          </a:prstGeom>
          <a:noFill/>
        </p:spPr>
        <p:txBody>
          <a:bodyPr wrap="square" lIns="0" tIns="0" rIns="0" bIns="0">
            <a:spAutoFit/>
          </a:bodyPr>
          <a:lstStyle/>
          <a:p>
            <a:pPr algn="r">
              <a:defRPr/>
            </a:pPr>
            <a:r>
              <a:rPr lang="en-US" sz="1100" smtClean="0">
                <a:ea typeface="Calibri" charset="0"/>
                <a:cs typeface="Calibri" charset="0"/>
              </a:rPr>
              <a:t>0,4</a:t>
            </a:r>
            <a:endParaRPr lang="en-US" sz="1100" dirty="0">
              <a:ea typeface="Calibri" charset="0"/>
              <a:cs typeface="Calibri" charset="0"/>
            </a:endParaRPr>
          </a:p>
        </p:txBody>
      </p:sp>
      <p:sp>
        <p:nvSpPr>
          <p:cNvPr id="29" name="Rectangle 4"/>
          <p:cNvSpPr/>
          <p:nvPr/>
        </p:nvSpPr>
        <p:spPr>
          <a:xfrm>
            <a:off x="3532063" y="2253604"/>
            <a:ext cx="371550" cy="169277"/>
          </a:xfrm>
          <a:prstGeom prst="rect">
            <a:avLst/>
          </a:prstGeom>
          <a:noFill/>
        </p:spPr>
        <p:txBody>
          <a:bodyPr wrap="square" lIns="0" tIns="0" rIns="0" bIns="0">
            <a:spAutoFit/>
          </a:bodyPr>
          <a:lstStyle/>
          <a:p>
            <a:pPr algn="r">
              <a:defRPr/>
            </a:pPr>
            <a:r>
              <a:rPr lang="en-US" sz="1100" smtClean="0">
                <a:ea typeface="Calibri" charset="0"/>
                <a:cs typeface="Calibri" charset="0"/>
              </a:rPr>
              <a:t>0,5</a:t>
            </a:r>
            <a:endParaRPr lang="en-US" sz="1100" dirty="0">
              <a:ea typeface="Calibri" charset="0"/>
              <a:cs typeface="Calibri" charset="0"/>
            </a:endParaRPr>
          </a:p>
        </p:txBody>
      </p:sp>
      <p:sp>
        <p:nvSpPr>
          <p:cNvPr id="30" name="Rectangle 4"/>
          <p:cNvSpPr/>
          <p:nvPr/>
        </p:nvSpPr>
        <p:spPr>
          <a:xfrm>
            <a:off x="3532063" y="1931528"/>
            <a:ext cx="371550" cy="169277"/>
          </a:xfrm>
          <a:prstGeom prst="rect">
            <a:avLst/>
          </a:prstGeom>
          <a:noFill/>
        </p:spPr>
        <p:txBody>
          <a:bodyPr wrap="square" lIns="0" tIns="0" rIns="0" bIns="0">
            <a:spAutoFit/>
          </a:bodyPr>
          <a:lstStyle/>
          <a:p>
            <a:pPr algn="r">
              <a:defRPr/>
            </a:pPr>
            <a:r>
              <a:rPr lang="en-US" sz="1100" smtClean="0">
                <a:ea typeface="Calibri" charset="0"/>
                <a:cs typeface="Calibri" charset="0"/>
              </a:rPr>
              <a:t>0,6</a:t>
            </a:r>
            <a:endParaRPr lang="en-US" sz="1100" dirty="0">
              <a:ea typeface="Calibri" charset="0"/>
              <a:cs typeface="Calibri" charset="0"/>
            </a:endParaRPr>
          </a:p>
        </p:txBody>
      </p:sp>
      <p:sp>
        <p:nvSpPr>
          <p:cNvPr id="31" name="Rectangle 4"/>
          <p:cNvSpPr/>
          <p:nvPr/>
        </p:nvSpPr>
        <p:spPr>
          <a:xfrm>
            <a:off x="3532063" y="1422285"/>
            <a:ext cx="371550" cy="169277"/>
          </a:xfrm>
          <a:prstGeom prst="rect">
            <a:avLst/>
          </a:prstGeom>
          <a:noFill/>
        </p:spPr>
        <p:txBody>
          <a:bodyPr wrap="square" lIns="0" tIns="0" rIns="0" bIns="0">
            <a:spAutoFit/>
          </a:bodyPr>
          <a:lstStyle/>
          <a:p>
            <a:pPr algn="r">
              <a:defRPr/>
            </a:pPr>
            <a:r>
              <a:rPr lang="en-US" sz="1100" smtClean="0">
                <a:ea typeface="Calibri" charset="0"/>
                <a:cs typeface="Calibri" charset="0"/>
              </a:rPr>
              <a:t>1,0</a:t>
            </a:r>
            <a:endParaRPr lang="en-US" sz="1100" dirty="0">
              <a:ea typeface="Calibri" charset="0"/>
              <a:cs typeface="Calibri" charset="0"/>
            </a:endParaRPr>
          </a:p>
        </p:txBody>
      </p:sp>
      <p:sp>
        <p:nvSpPr>
          <p:cNvPr id="32" name="CuadroTexto 109"/>
          <p:cNvSpPr txBox="1">
            <a:spLocks noChangeArrowheads="1"/>
          </p:cNvSpPr>
          <p:nvPr/>
        </p:nvSpPr>
        <p:spPr bwMode="auto">
          <a:xfrm>
            <a:off x="2770653" y="1118322"/>
            <a:ext cx="73469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s-ES_tradnl" altLang="es-ES_tradnl" sz="1600" b="1" i="1" dirty="0" smtClean="0">
                <a:solidFill>
                  <a:srgbClr val="016296"/>
                </a:solidFill>
              </a:rPr>
              <a:t>Muerte por causas CV o primera hospitalización por IC</a:t>
            </a:r>
            <a:endParaRPr lang="es-ES" altLang="es-ES_tradnl" sz="1600" b="1" i="1" baseline="30000" dirty="0">
              <a:solidFill>
                <a:srgbClr val="016296"/>
              </a:solidFill>
            </a:endParaRPr>
          </a:p>
        </p:txBody>
      </p:sp>
      <p:sp>
        <p:nvSpPr>
          <p:cNvPr id="34" name="CuadroTexto 33"/>
          <p:cNvSpPr txBox="1"/>
          <p:nvPr/>
        </p:nvSpPr>
        <p:spPr>
          <a:xfrm>
            <a:off x="2235208" y="5115316"/>
            <a:ext cx="7269651" cy="646331"/>
          </a:xfrm>
          <a:prstGeom prst="rect">
            <a:avLst/>
          </a:prstGeom>
          <a:noFill/>
        </p:spPr>
        <p:txBody>
          <a:bodyPr wrap="square">
            <a:spAutoFit/>
          </a:bodyPr>
          <a:lstStyle/>
          <a:p>
            <a:pPr algn="ctr">
              <a:defRPr/>
            </a:pPr>
            <a:r>
              <a:rPr lang="es-ES" b="1" dirty="0">
                <a:solidFill>
                  <a:schemeClr val="bg1"/>
                </a:solidFill>
                <a:ea typeface="ＭＳ Ｐゴシック" charset="0"/>
              </a:rPr>
              <a:t>ENTRESTO ®, superior a </a:t>
            </a:r>
            <a:r>
              <a:rPr lang="es-ES" b="1" dirty="0" err="1">
                <a:solidFill>
                  <a:schemeClr val="bg1"/>
                </a:solidFill>
                <a:ea typeface="ＭＳ Ｐゴシック" charset="0"/>
              </a:rPr>
              <a:t>enalapril</a:t>
            </a:r>
            <a:r>
              <a:rPr lang="es-ES" b="1" dirty="0">
                <a:solidFill>
                  <a:schemeClr val="bg1"/>
                </a:solidFill>
                <a:ea typeface="ＭＳ Ｐゴシック" charset="0"/>
              </a:rPr>
              <a:t> en reducción </a:t>
            </a:r>
          </a:p>
          <a:p>
            <a:pPr algn="ctr">
              <a:defRPr/>
            </a:pPr>
            <a:r>
              <a:rPr lang="es-ES" b="1" dirty="0">
                <a:solidFill>
                  <a:schemeClr val="bg1"/>
                </a:solidFill>
                <a:ea typeface="ＭＳ Ｐゴシック" charset="0"/>
              </a:rPr>
              <a:t>de riesgo de muerte CV o de hospitalización por IC</a:t>
            </a:r>
          </a:p>
        </p:txBody>
      </p:sp>
      <p:sp>
        <p:nvSpPr>
          <p:cNvPr id="35" name="Título 2"/>
          <p:cNvSpPr txBox="1">
            <a:spLocks/>
          </p:cNvSpPr>
          <p:nvPr/>
        </p:nvSpPr>
        <p:spPr>
          <a:xfrm>
            <a:off x="609600" y="159904"/>
            <a:ext cx="10972800" cy="604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dirty="0" smtClean="0">
                <a:solidFill>
                  <a:srgbClr val="004586"/>
                </a:solidFill>
              </a:rPr>
              <a:t>Estudio </a:t>
            </a:r>
            <a:r>
              <a:rPr lang="es-ES" sz="3200" b="1" dirty="0">
                <a:solidFill>
                  <a:srgbClr val="004586"/>
                </a:solidFill>
              </a:rPr>
              <a:t>PARADIGM: Resultados en el objetivo </a:t>
            </a:r>
            <a:r>
              <a:rPr lang="es-ES" sz="3200" b="1" dirty="0" smtClean="0">
                <a:solidFill>
                  <a:srgbClr val="004586"/>
                </a:solidFill>
              </a:rPr>
              <a:t>primario</a:t>
            </a:r>
            <a:endParaRPr lang="es-ES" dirty="0">
              <a:latin typeface="+mn-lt"/>
            </a:endParaRPr>
          </a:p>
        </p:txBody>
      </p:sp>
      <p:sp>
        <p:nvSpPr>
          <p:cNvPr id="36" name="Text Box 8"/>
          <p:cNvSpPr txBox="1">
            <a:spLocks noChangeArrowheads="1"/>
          </p:cNvSpPr>
          <p:nvPr/>
        </p:nvSpPr>
        <p:spPr bwMode="auto">
          <a:xfrm>
            <a:off x="3263747" y="5195793"/>
            <a:ext cx="6218132" cy="58477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sz="1600" b="1" dirty="0">
                <a:solidFill>
                  <a:schemeClr val="bg1"/>
                </a:solidFill>
              </a:rPr>
              <a:t>ENTRESTO ®, superior a </a:t>
            </a:r>
            <a:r>
              <a:rPr lang="es-ES" sz="1600" b="1" dirty="0" err="1">
                <a:solidFill>
                  <a:schemeClr val="bg1"/>
                </a:solidFill>
              </a:rPr>
              <a:t>enalapril</a:t>
            </a:r>
            <a:r>
              <a:rPr lang="es-ES" sz="1600" b="1" dirty="0">
                <a:solidFill>
                  <a:schemeClr val="bg1"/>
                </a:solidFill>
              </a:rPr>
              <a:t> en reducción </a:t>
            </a:r>
          </a:p>
          <a:p>
            <a:pPr algn="ctr">
              <a:defRPr/>
            </a:pPr>
            <a:r>
              <a:rPr lang="es-ES" sz="1600" b="1" dirty="0">
                <a:solidFill>
                  <a:schemeClr val="bg1"/>
                </a:solidFill>
              </a:rPr>
              <a:t>de riesgo de muerte CV o de hospitalización por IC</a:t>
            </a:r>
          </a:p>
        </p:txBody>
      </p:sp>
    </p:spTree>
    <p:extLst>
      <p:ext uri="{BB962C8B-B14F-4D97-AF65-F5344CB8AC3E}">
        <p14:creationId xmlns:p14="http://schemas.microsoft.com/office/powerpoint/2010/main" val="42479091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0" y="5517232"/>
            <a:ext cx="11582443" cy="720080"/>
          </a:xfrm>
        </p:spPr>
        <p:txBody>
          <a:bodyPr>
            <a:normAutofit/>
          </a:bodyPr>
          <a:lstStyle/>
          <a:p>
            <a:r>
              <a:rPr lang="es-ES_tradnl" dirty="0"/>
              <a:t>Guías ESC 2016 en Insuficiencia Cardiaca. </a:t>
            </a:r>
          </a:p>
          <a:p>
            <a:r>
              <a:rPr lang="es-ES" dirty="0" err="1"/>
              <a:t>Rev</a:t>
            </a:r>
            <a:r>
              <a:rPr lang="es-ES" dirty="0"/>
              <a:t> </a:t>
            </a:r>
            <a:r>
              <a:rPr lang="es-ES" dirty="0" err="1"/>
              <a:t>Esp</a:t>
            </a:r>
            <a:r>
              <a:rPr lang="es-ES" dirty="0"/>
              <a:t> </a:t>
            </a:r>
            <a:r>
              <a:rPr lang="es-ES" dirty="0" err="1"/>
              <a:t>Cardiol</a:t>
            </a:r>
            <a:r>
              <a:rPr lang="es-ES" dirty="0"/>
              <a:t>. 2016;69(12):1167.e1-e85</a:t>
            </a:r>
          </a:p>
          <a:p>
            <a:endParaRPr lang="es-ES" dirty="0"/>
          </a:p>
        </p:txBody>
      </p:sp>
      <p:sp>
        <p:nvSpPr>
          <p:cNvPr id="3" name="Título 2"/>
          <p:cNvSpPr>
            <a:spLocks noGrp="1"/>
          </p:cNvSpPr>
          <p:nvPr>
            <p:ph type="title"/>
          </p:nvPr>
        </p:nvSpPr>
        <p:spPr>
          <a:xfrm>
            <a:off x="6528048" y="735968"/>
            <a:ext cx="5054352" cy="604800"/>
          </a:xfrm>
        </p:spPr>
        <p:txBody>
          <a:bodyPr/>
          <a:lstStyle/>
          <a:p>
            <a:r>
              <a:rPr lang="es-ES" dirty="0" smtClean="0"/>
              <a:t>Fármacos recomendados en las Guías para la reducción de la </a:t>
            </a:r>
            <a:r>
              <a:rPr lang="es-ES" dirty="0" err="1" smtClean="0"/>
              <a:t>morbi</a:t>
            </a:r>
            <a:r>
              <a:rPr lang="es-ES" dirty="0" smtClean="0"/>
              <a:t>-mortalidad en la IC-</a:t>
            </a:r>
            <a:r>
              <a:rPr lang="es-ES" dirty="0" err="1" smtClean="0"/>
              <a:t>FE</a:t>
            </a:r>
            <a:r>
              <a:rPr lang="es-ES" sz="2800" dirty="0" err="1" smtClean="0"/>
              <a:t>red</a:t>
            </a:r>
            <a:r>
              <a:rPr lang="es-ES" dirty="0" smtClean="0"/>
              <a:t> y dosis </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371230183"/>
              </p:ext>
            </p:extLst>
          </p:nvPr>
        </p:nvGraphicFramePr>
        <p:xfrm>
          <a:off x="470992" y="116633"/>
          <a:ext cx="5904656" cy="6174898"/>
        </p:xfrm>
        <a:graphic>
          <a:graphicData uri="http://schemas.openxmlformats.org/drawingml/2006/table">
            <a:tbl>
              <a:tblPr/>
              <a:tblGrid>
                <a:gridCol w="1598026">
                  <a:extLst>
                    <a:ext uri="{9D8B030D-6E8A-4147-A177-3AD203B41FA5}">
                      <a16:colId xmlns:a16="http://schemas.microsoft.com/office/drawing/2014/main" xmlns="" val="20000"/>
                    </a:ext>
                  </a:extLst>
                </a:gridCol>
                <a:gridCol w="1677936"/>
                <a:gridCol w="2628694">
                  <a:extLst>
                    <a:ext uri="{9D8B030D-6E8A-4147-A177-3AD203B41FA5}">
                      <a16:colId xmlns:a16="http://schemas.microsoft.com/office/drawing/2014/main" xmlns="" val="20002"/>
                    </a:ext>
                  </a:extLst>
                </a:gridCol>
              </a:tblGrid>
              <a:tr h="29263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s-ES" altLang="x-none" sz="1300" b="0" i="0" u="none" strike="noStrike" cap="none" normalizeH="0" baseline="0" dirty="0">
                        <a:ln>
                          <a:noFill/>
                        </a:ln>
                        <a:solidFill>
                          <a:srgbClr val="FFFFFF"/>
                        </a:solidFill>
                        <a:effectLst/>
                        <a:latin typeface="Calibri" charset="0"/>
                        <a:ea typeface="ＭＳ Ｐゴシック" charset="-128"/>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6436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x-none" sz="1300" b="0" i="0" u="none" strike="noStrike" cap="none" normalizeH="0" baseline="0" dirty="0" smtClean="0">
                          <a:ln>
                            <a:noFill/>
                          </a:ln>
                          <a:solidFill>
                            <a:srgbClr val="FFFFFF"/>
                          </a:solidFill>
                          <a:effectLst/>
                          <a:latin typeface="Calibri" charset="0"/>
                          <a:ea typeface="ＭＳ Ｐゴシック" charset="-128"/>
                        </a:rPr>
                        <a:t>Dosis de inicio (mg)</a:t>
                      </a:r>
                      <a:endParaRPr kumimoji="0" lang="es-ES" altLang="x-none" sz="1300" b="0" i="0" u="none" strike="noStrike" cap="none" normalizeH="0" baseline="0" dirty="0">
                        <a:ln>
                          <a:noFill/>
                        </a:ln>
                        <a:solidFill>
                          <a:srgbClr val="FFFFFF"/>
                        </a:solidFill>
                        <a:effectLst/>
                        <a:latin typeface="Calibri" charset="0"/>
                        <a:ea typeface="ＭＳ Ｐゴシック" charset="-128"/>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6436B"/>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x-none" sz="1300" b="0" i="0" u="none" strike="noStrike" cap="none" normalizeH="0" baseline="0" dirty="0" smtClean="0">
                          <a:ln>
                            <a:noFill/>
                          </a:ln>
                          <a:solidFill>
                            <a:schemeClr val="bg1"/>
                          </a:solidFill>
                          <a:effectLst/>
                          <a:latin typeface="Calibri" charset="0"/>
                          <a:ea typeface="ＭＳ Ｐゴシック" charset="-128"/>
                        </a:rPr>
                        <a:t>Dosis objetivo (mg)</a:t>
                      </a:r>
                      <a:endParaRPr kumimoji="0" lang="es-ES" altLang="x-none" sz="1300" b="0" i="0" u="none" strike="noStrike" cap="none" normalizeH="0" baseline="0" dirty="0">
                        <a:ln>
                          <a:noFill/>
                        </a:ln>
                        <a:solidFill>
                          <a:schemeClr val="bg1"/>
                        </a:solidFill>
                        <a:effectLst/>
                        <a:latin typeface="Calibri" charset="0"/>
                        <a:ea typeface="ＭＳ Ｐゴシック" charset="-128"/>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6436B"/>
                    </a:solidFill>
                  </a:tcPr>
                </a:tc>
                <a:extLst>
                  <a:ext uri="{0D108BD9-81ED-4DB2-BD59-A6C34878D82A}">
                    <a16:rowId xmlns:a16="http://schemas.microsoft.com/office/drawing/2014/main" xmlns="" val="10000"/>
                  </a:ext>
                </a:extLst>
              </a:tr>
              <a:tr h="255671">
                <a:tc gridSpan="3">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x-none" sz="1100" b="1" i="0" u="none" strike="noStrike" cap="none" normalizeH="0" baseline="0" dirty="0" smtClean="0">
                          <a:ln>
                            <a:noFill/>
                          </a:ln>
                          <a:solidFill>
                            <a:srgbClr val="2C5684"/>
                          </a:solidFill>
                          <a:effectLst/>
                          <a:latin typeface="Calibri" charset="0"/>
                          <a:ea typeface="ＭＳ Ｐゴシック" charset="-128"/>
                        </a:rPr>
                        <a:t>IECAs</a:t>
                      </a:r>
                      <a:endParaRPr kumimoji="0" lang="es-ES" altLang="x-none" sz="1100" b="1" i="0" u="none" strike="noStrike" cap="none" normalizeH="0" baseline="0" dirty="0">
                        <a:ln>
                          <a:noFill/>
                        </a:ln>
                        <a:solidFill>
                          <a:srgbClr val="2C5684"/>
                        </a:solidFill>
                        <a:effectLst/>
                        <a:latin typeface="Calibri" charset="0"/>
                        <a:ea typeface="ＭＳ Ｐゴシック" charset="-128"/>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AC8"/>
                    </a:solidFill>
                  </a:tcPr>
                </a:tc>
                <a:tc hMerge="1">
                  <a:txBody>
                    <a:bodyPr/>
                    <a:lstStyle/>
                    <a:p>
                      <a:endParaRPr lang="es-ES"/>
                    </a:p>
                  </a:txBody>
                  <a:tcPr/>
                </a:tc>
                <a:tc hMerge="1">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s-ES" altLang="x-none" sz="1100" b="1" i="0" u="none" strike="noStrike" cap="none" normalizeH="0" baseline="0" dirty="0">
                        <a:ln>
                          <a:noFill/>
                        </a:ln>
                        <a:solidFill>
                          <a:srgbClr val="595959"/>
                        </a:solidFill>
                        <a:effectLst/>
                        <a:latin typeface="Calibri" charset="0"/>
                        <a:ea typeface="ＭＳ Ｐゴシック" charset="-128"/>
                      </a:endParaRPr>
                    </a:p>
                  </a:txBody>
                  <a:tcPr marL="143989" marR="91433"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5C040"/>
                    </a:solidFill>
                  </a:tcPr>
                </a:tc>
                <a:extLst>
                  <a:ext uri="{0D108BD9-81ED-4DB2-BD59-A6C34878D82A}">
                    <a16:rowId xmlns:a16="http://schemas.microsoft.com/office/drawing/2014/main" xmlns="" val="10001"/>
                  </a:ext>
                </a:extLst>
              </a:tr>
              <a:tr h="25567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Captopril</a:t>
                      </a:r>
                      <a:r>
                        <a:rPr kumimoji="0" lang="es-ES" sz="1100" b="0" i="0" u="none" strike="noStrike" kern="1200" cap="none" normalizeH="0" baseline="30000" noProof="0" dirty="0" err="1" smtClean="0">
                          <a:ln>
                            <a:noFill/>
                          </a:ln>
                          <a:solidFill>
                            <a:srgbClr val="2C5684"/>
                          </a:solidFill>
                          <a:effectLst/>
                          <a:latin typeface="Calibri" charset="0"/>
                          <a:ea typeface="ＭＳ Ｐゴシック" charset="-128"/>
                          <a:cs typeface="+mn-cs"/>
                        </a:rPr>
                        <a:t>a</a:t>
                      </a:r>
                      <a:endParaRPr kumimoji="0" lang="es-ES" sz="1100" b="0" i="0" u="none" strike="noStrike" kern="1200" cap="none" normalizeH="0" baseline="3000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6.25 </a:t>
                      </a:r>
                      <a:r>
                        <a:rPr kumimoji="0" lang="pl-PL" sz="1100" b="0" i="1" u="none" strike="noStrike" kern="1200" cap="none" normalizeH="0" baseline="0" dirty="0" err="1" smtClean="0">
                          <a:ln>
                            <a:noFill/>
                          </a:ln>
                          <a:solidFill>
                            <a:srgbClr val="2C5684"/>
                          </a:solidFill>
                          <a:effectLst/>
                          <a:latin typeface="Calibri" charset="0"/>
                          <a:ea typeface="ＭＳ Ｐゴシック" charset="-128"/>
                          <a:cs typeface="+mn-cs"/>
                        </a:rPr>
                        <a:t>t.i.d</a:t>
                      </a:r>
                      <a:r>
                        <a:rPr kumimoji="0" lang="pl-PL"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50 </a:t>
                      </a:r>
                      <a:r>
                        <a:rPr kumimoji="0" lang="pl-PL" sz="1100" b="0" i="1" u="none" strike="noStrike" kern="1200" cap="none" normalizeH="0" baseline="0" dirty="0" err="1" smtClean="0">
                          <a:ln>
                            <a:noFill/>
                          </a:ln>
                          <a:solidFill>
                            <a:srgbClr val="2C5684"/>
                          </a:solidFill>
                          <a:effectLst/>
                          <a:latin typeface="Calibri" charset="0"/>
                          <a:ea typeface="ＭＳ Ｐゴシック" charset="-128"/>
                          <a:cs typeface="+mn-cs"/>
                        </a:rPr>
                        <a:t>t.i.d</a:t>
                      </a:r>
                      <a:r>
                        <a:rPr kumimoji="0" lang="pl-PL"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02"/>
                  </a:ext>
                </a:extLst>
              </a:tr>
              <a:tr h="255671">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err="1" smtClean="0">
                          <a:ln>
                            <a:noFill/>
                          </a:ln>
                          <a:solidFill>
                            <a:srgbClr val="2C5684"/>
                          </a:solidFill>
                          <a:effectLst/>
                          <a:latin typeface="Calibri" charset="0"/>
                          <a:ea typeface="ＭＳ Ｐゴシック" charset="-128"/>
                          <a:cs typeface="+mn-cs"/>
                        </a:rPr>
                        <a:t>Enalapril</a:t>
                      </a:r>
                      <a:endParaRPr kumimoji="0" lang="es-ES" sz="1100" b="0" i="0"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2.5</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 </a:t>
                      </a:r>
                      <a:r>
                        <a:rPr kumimoji="0" lang="nb-NO" sz="1100" b="0" i="1" u="none" strike="noStrike" kern="1200" cap="none" normalizeH="0" baseline="0" dirty="0" err="1" smtClean="0">
                          <a:ln>
                            <a:noFill/>
                          </a:ln>
                          <a:solidFill>
                            <a:srgbClr val="2C5684"/>
                          </a:solidFill>
                          <a:effectLst/>
                          <a:latin typeface="Calibri" charset="0"/>
                          <a:ea typeface="ＭＳ Ｐゴシック" charset="-128"/>
                          <a:cs typeface="+mn-cs"/>
                        </a:rPr>
                        <a:t>b.i.d</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10-20 </a:t>
                      </a:r>
                      <a:r>
                        <a:rPr kumimoji="0" lang="nb-NO" sz="1100" b="0" i="1" u="none" strike="noStrike" kern="1200" cap="none" normalizeH="0" baseline="0" dirty="0" err="1" smtClean="0">
                          <a:ln>
                            <a:noFill/>
                          </a:ln>
                          <a:solidFill>
                            <a:srgbClr val="2C5684"/>
                          </a:solidFill>
                          <a:effectLst/>
                          <a:latin typeface="Calibri" charset="0"/>
                          <a:ea typeface="ＭＳ Ｐゴシック" charset="-128"/>
                          <a:cs typeface="+mn-cs"/>
                        </a:rPr>
                        <a:t>b.i.d</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03"/>
                  </a:ext>
                </a:extLst>
              </a:tr>
              <a:tr h="255671">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Lisinopril</a:t>
                      </a:r>
                      <a:r>
                        <a:rPr kumimoji="0" lang="es-ES" sz="1100" b="0" i="0" u="none" strike="noStrike" kern="1200" cap="none" normalizeH="0" baseline="30000" noProof="0" dirty="0" err="1" smtClean="0">
                          <a:ln>
                            <a:noFill/>
                          </a:ln>
                          <a:solidFill>
                            <a:srgbClr val="2C5684"/>
                          </a:solidFill>
                          <a:effectLst/>
                          <a:latin typeface="Calibri" charset="0"/>
                          <a:ea typeface="ＭＳ Ｐゴシック" charset="-128"/>
                          <a:cs typeface="+mn-cs"/>
                        </a:rPr>
                        <a:t>b</a:t>
                      </a:r>
                      <a:endParaRPr kumimoji="0" lang="es-ES" sz="1100" b="0" i="0" u="none" strike="noStrike" kern="1200" cap="none" normalizeH="0" baseline="3000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2.5-5.0 </a:t>
                      </a:r>
                      <a:r>
                        <a:rPr kumimoji="0" lang="pl-PL" sz="1100" b="0" i="1" u="none" strike="noStrike" kern="1200" cap="none" normalizeH="0" baseline="0" dirty="0" err="1" smtClean="0">
                          <a:ln>
                            <a:noFill/>
                          </a:ln>
                          <a:solidFill>
                            <a:srgbClr val="2C5684"/>
                          </a:solidFill>
                          <a:effectLst/>
                          <a:latin typeface="Calibri" charset="0"/>
                          <a:ea typeface="ＭＳ Ｐゴシック" charset="-128"/>
                          <a:cs typeface="+mn-cs"/>
                        </a:rPr>
                        <a:t>o.d</a:t>
                      </a:r>
                      <a:r>
                        <a:rPr kumimoji="0" lang="pl-PL"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20-35 </a:t>
                      </a:r>
                      <a:r>
                        <a:rPr kumimoji="0" lang="pl-PL" sz="1100" b="0" i="1" u="none" strike="noStrike" kern="1200" cap="none" normalizeH="0" baseline="0" dirty="0" err="1" smtClean="0">
                          <a:ln>
                            <a:noFill/>
                          </a:ln>
                          <a:solidFill>
                            <a:srgbClr val="2C5684"/>
                          </a:solidFill>
                          <a:effectLst/>
                          <a:latin typeface="Calibri" charset="0"/>
                          <a:ea typeface="ＭＳ Ｐゴシック" charset="-128"/>
                          <a:cs typeface="+mn-cs"/>
                        </a:rPr>
                        <a:t>o.d</a:t>
                      </a:r>
                      <a:r>
                        <a:rPr kumimoji="0" lang="pl-PL"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04"/>
                  </a:ext>
                </a:extLst>
              </a:tr>
              <a:tr h="255671">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Ramipril</a:t>
                      </a:r>
                      <a:endParaRPr kumimoji="0" lang="es-ES" sz="1100" b="0" i="0"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2.5</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 o.d. </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10 </a:t>
                      </a:r>
                      <a:r>
                        <a:rPr kumimoji="0" lang="pl-PL" sz="1100" b="0" i="1" u="none" strike="noStrike" kern="1200" cap="none" normalizeH="0" baseline="0" dirty="0" err="1" smtClean="0">
                          <a:ln>
                            <a:noFill/>
                          </a:ln>
                          <a:solidFill>
                            <a:srgbClr val="2C5684"/>
                          </a:solidFill>
                          <a:effectLst/>
                          <a:latin typeface="Calibri" charset="0"/>
                          <a:ea typeface="ＭＳ Ｐゴシック" charset="-128"/>
                          <a:cs typeface="+mn-cs"/>
                        </a:rPr>
                        <a:t>o.d</a:t>
                      </a:r>
                      <a:r>
                        <a:rPr kumimoji="0" lang="pl-PL"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05"/>
                  </a:ext>
                </a:extLst>
              </a:tr>
              <a:tr h="255671">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Trandolapril</a:t>
                      </a:r>
                      <a:r>
                        <a:rPr kumimoji="0" lang="es-ES" sz="1100" b="0" i="0" u="none" strike="noStrike" kern="1200" cap="none" normalizeH="0" baseline="30000" noProof="0" dirty="0" err="1" smtClean="0">
                          <a:ln>
                            <a:noFill/>
                          </a:ln>
                          <a:solidFill>
                            <a:srgbClr val="2C5684"/>
                          </a:solidFill>
                          <a:effectLst/>
                          <a:latin typeface="Calibri" charset="0"/>
                          <a:ea typeface="ＭＳ Ｐゴシック" charset="-128"/>
                          <a:cs typeface="+mn-cs"/>
                        </a:rPr>
                        <a:t>a</a:t>
                      </a:r>
                      <a:endParaRPr kumimoji="0" lang="es-ES" sz="1100" b="0" i="0" u="none" strike="noStrike" kern="1200" cap="none" normalizeH="0" baseline="3000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0.5</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 o.d. </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s-ES" sz="1100" b="0" i="0" u="none" strike="noStrike" kern="1200" cap="none" normalizeH="0" baseline="0" dirty="0" smtClean="0">
                          <a:ln>
                            <a:noFill/>
                          </a:ln>
                          <a:solidFill>
                            <a:srgbClr val="2C5684"/>
                          </a:solidFill>
                          <a:effectLst/>
                          <a:latin typeface="Calibri" charset="0"/>
                          <a:ea typeface="ＭＳ Ｐゴシック" charset="-128"/>
                          <a:cs typeface="+mn-cs"/>
                        </a:rPr>
                        <a:t>4</a:t>
                      </a: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 </a:t>
                      </a:r>
                      <a:r>
                        <a:rPr kumimoji="0" lang="pl-PL" sz="1100" b="0" i="1" u="none" strike="noStrike" kern="1200" cap="none" normalizeH="0" baseline="0" dirty="0" err="1" smtClean="0">
                          <a:ln>
                            <a:noFill/>
                          </a:ln>
                          <a:solidFill>
                            <a:srgbClr val="2C5684"/>
                          </a:solidFill>
                          <a:effectLst/>
                          <a:latin typeface="Calibri" charset="0"/>
                          <a:ea typeface="ＭＳ Ｐゴシック" charset="-128"/>
                          <a:cs typeface="+mn-cs"/>
                        </a:rPr>
                        <a:t>o.d</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06"/>
                  </a:ext>
                </a:extLst>
              </a:tr>
              <a:tr h="255671">
                <a:tc gridSpan="3">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x-none" sz="1100" b="1" i="0" u="none" strike="noStrike" cap="none" normalizeH="0" baseline="0" dirty="0" smtClean="0">
                          <a:ln>
                            <a:noFill/>
                          </a:ln>
                          <a:solidFill>
                            <a:srgbClr val="2C5684"/>
                          </a:solidFill>
                          <a:effectLst/>
                          <a:latin typeface="Calibri" charset="0"/>
                          <a:ea typeface="ＭＳ Ｐゴシック" charset="-128"/>
                        </a:rPr>
                        <a:t>Betabloqueantes</a:t>
                      </a:r>
                      <a:endParaRPr kumimoji="0" lang="es-ES" altLang="x-none" sz="1100" b="1" i="0" u="none" strike="noStrike" cap="none" normalizeH="0" baseline="0" dirty="0">
                        <a:ln>
                          <a:noFill/>
                        </a:ln>
                        <a:solidFill>
                          <a:srgbClr val="2C5684"/>
                        </a:solidFill>
                        <a:effectLst/>
                        <a:latin typeface="Calibri" charset="0"/>
                        <a:ea typeface="ＭＳ Ｐゴシック" charset="-128"/>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AC8"/>
                    </a:solidFill>
                  </a:tcPr>
                </a:tc>
                <a:tc hMerge="1">
                  <a:txBody>
                    <a:bodyPr/>
                    <a:lstStyle/>
                    <a:p>
                      <a:endParaRPr lang="es-ES"/>
                    </a:p>
                  </a:txBody>
                  <a:tcPr/>
                </a:tc>
                <a:tc hMerge="1">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s-ES" altLang="x-none" sz="1100" b="1" i="0" u="none" strike="noStrike" cap="none" normalizeH="0" baseline="0" dirty="0">
                        <a:ln>
                          <a:noFill/>
                        </a:ln>
                        <a:solidFill>
                          <a:srgbClr val="595959"/>
                        </a:solidFill>
                        <a:effectLst/>
                        <a:latin typeface="Calibri" charset="0"/>
                        <a:ea typeface="ＭＳ Ｐゴシック" charset="-128"/>
                      </a:endParaRPr>
                    </a:p>
                  </a:txBody>
                  <a:tcPr marL="143989" marR="91433"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DF2D9"/>
                    </a:solidFill>
                  </a:tcPr>
                </a:tc>
                <a:extLst>
                  <a:ext uri="{0D108BD9-81ED-4DB2-BD59-A6C34878D82A}">
                    <a16:rowId xmlns:a16="http://schemas.microsoft.com/office/drawing/2014/main" xmlns="" val="10007"/>
                  </a:ext>
                </a:extLst>
              </a:tr>
              <a:tr h="25567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Bisoprolol</a:t>
                      </a:r>
                      <a:endParaRPr kumimoji="0" lang="es-ES" sz="1100" b="0" i="0" u="none" strike="noStrike" kern="1200" cap="none" normalizeH="0" baseline="3000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1.25</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 o.d. </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10 </a:t>
                      </a:r>
                      <a:r>
                        <a:rPr kumimoji="0" lang="pl-PL" sz="1100" b="0" i="1" u="none" strike="noStrike" kern="1200" cap="none" normalizeH="0" baseline="0" dirty="0" err="1" smtClean="0">
                          <a:ln>
                            <a:noFill/>
                          </a:ln>
                          <a:solidFill>
                            <a:srgbClr val="2C5684"/>
                          </a:solidFill>
                          <a:effectLst/>
                          <a:latin typeface="Calibri" charset="0"/>
                          <a:ea typeface="ＭＳ Ｐゴシック" charset="-128"/>
                          <a:cs typeface="+mn-cs"/>
                        </a:rPr>
                        <a:t>o.d</a:t>
                      </a:r>
                      <a:r>
                        <a:rPr kumimoji="0" lang="pl-PL"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08"/>
                  </a:ext>
                </a:extLst>
              </a:tr>
              <a:tr h="255671">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Carvedilol</a:t>
                      </a:r>
                      <a:endParaRPr kumimoji="0" lang="es-ES" sz="1100" b="0" i="0"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3.125</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 </a:t>
                      </a:r>
                      <a:r>
                        <a:rPr kumimoji="0" lang="nb-NO" sz="1100" b="0" i="1" u="none" strike="noStrike" kern="1200" cap="none" normalizeH="0" baseline="0" dirty="0" err="1" smtClean="0">
                          <a:ln>
                            <a:noFill/>
                          </a:ln>
                          <a:solidFill>
                            <a:srgbClr val="2C5684"/>
                          </a:solidFill>
                          <a:effectLst/>
                          <a:latin typeface="Calibri" charset="0"/>
                          <a:ea typeface="ＭＳ Ｐゴシック" charset="-128"/>
                          <a:cs typeface="+mn-cs"/>
                        </a:rPr>
                        <a:t>b.i.d</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25 </a:t>
                      </a:r>
                      <a:r>
                        <a:rPr kumimoji="0" lang="nb-NO" sz="1100" b="0" i="1" u="none" strike="noStrike" kern="1200" cap="none" normalizeH="0" baseline="0" dirty="0" err="1" smtClean="0">
                          <a:ln>
                            <a:noFill/>
                          </a:ln>
                          <a:solidFill>
                            <a:srgbClr val="2C5684"/>
                          </a:solidFill>
                          <a:effectLst/>
                          <a:latin typeface="Calibri" charset="0"/>
                          <a:ea typeface="ＭＳ Ｐゴシック" charset="-128"/>
                          <a:cs typeface="+mn-cs"/>
                        </a:rPr>
                        <a:t>b.i.d.</a:t>
                      </a:r>
                      <a:r>
                        <a:rPr kumimoji="0" lang="nb-NO" sz="1100" b="0" i="1" u="none" strike="noStrike" kern="1200" cap="none" normalizeH="0" baseline="30000" dirty="0" err="1" smtClean="0">
                          <a:ln>
                            <a:noFill/>
                          </a:ln>
                          <a:solidFill>
                            <a:srgbClr val="2C5684"/>
                          </a:solidFill>
                          <a:effectLst/>
                          <a:latin typeface="Calibri" charset="0"/>
                          <a:ea typeface="ＭＳ Ｐゴシック" charset="-128"/>
                          <a:cs typeface="+mn-cs"/>
                        </a:rPr>
                        <a:t>d</a:t>
                      </a:r>
                      <a:endParaRPr kumimoji="0" lang="es-ES" sz="1100" b="0" i="1" u="none" strike="noStrike" kern="1200" cap="none" normalizeH="0" baseline="3000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09"/>
                  </a:ext>
                </a:extLst>
              </a:tr>
              <a:tr h="458955">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Metoprolol</a:t>
                      </a:r>
                      <a:r>
                        <a:rPr kumimoji="0" lang="es-ES" sz="1100" b="0" i="0" u="none" strike="noStrike" kern="1200" cap="none" normalizeH="0" baseline="0" noProof="0" dirty="0" smtClean="0">
                          <a:ln>
                            <a:noFill/>
                          </a:ln>
                          <a:solidFill>
                            <a:srgbClr val="2C5684"/>
                          </a:solidFill>
                          <a:effectLst/>
                          <a:latin typeface="Calibri" charset="0"/>
                          <a:ea typeface="ＭＳ Ｐゴシック" charset="-128"/>
                          <a:cs typeface="+mn-cs"/>
                        </a:rPr>
                        <a:t> </a:t>
                      </a: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succinato</a:t>
                      </a:r>
                      <a:r>
                        <a:rPr kumimoji="0" lang="es-ES" sz="1100" b="0" i="0" u="none" strike="noStrike" kern="1200" cap="none" normalizeH="0" baseline="0" noProof="0" dirty="0" smtClean="0">
                          <a:ln>
                            <a:noFill/>
                          </a:ln>
                          <a:solidFill>
                            <a:srgbClr val="2C5684"/>
                          </a:solidFill>
                          <a:effectLst/>
                          <a:latin typeface="Calibri" charset="0"/>
                          <a:ea typeface="ＭＳ Ｐゴシック" charset="-128"/>
                          <a:cs typeface="+mn-cs"/>
                        </a:rPr>
                        <a:t> (CR/XL)</a:t>
                      </a: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12.5-25</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 o.d. </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200 </a:t>
                      </a:r>
                      <a:r>
                        <a:rPr kumimoji="0" lang="pl-PL" sz="1100" b="0" i="1" u="none" strike="noStrike" kern="1200" cap="none" normalizeH="0" baseline="0" dirty="0" err="1" smtClean="0">
                          <a:ln>
                            <a:noFill/>
                          </a:ln>
                          <a:solidFill>
                            <a:srgbClr val="2C5684"/>
                          </a:solidFill>
                          <a:effectLst/>
                          <a:latin typeface="Calibri" charset="0"/>
                          <a:ea typeface="ＭＳ Ｐゴシック" charset="-128"/>
                          <a:cs typeface="+mn-cs"/>
                        </a:rPr>
                        <a:t>o.d</a:t>
                      </a:r>
                      <a:r>
                        <a:rPr kumimoji="0" lang="pl-PL"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10"/>
                  </a:ext>
                </a:extLst>
              </a:tr>
              <a:tr h="255671">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Nebivolol</a:t>
                      </a:r>
                      <a:r>
                        <a:rPr kumimoji="0" lang="es-ES" sz="1100" b="0" i="0" u="none" strike="noStrike" kern="1200" cap="none" normalizeH="0" baseline="30000" noProof="0" dirty="0" err="1" smtClean="0">
                          <a:ln>
                            <a:noFill/>
                          </a:ln>
                          <a:solidFill>
                            <a:srgbClr val="2C5684"/>
                          </a:solidFill>
                          <a:effectLst/>
                          <a:latin typeface="Calibri" charset="0"/>
                          <a:ea typeface="ＭＳ Ｐゴシック" charset="-128"/>
                          <a:cs typeface="+mn-cs"/>
                        </a:rPr>
                        <a:t>c</a:t>
                      </a:r>
                      <a:endParaRPr kumimoji="0" lang="es-ES" sz="1100" b="0" i="0" u="none" strike="noStrike" kern="1200" cap="none" normalizeH="0" baseline="3000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1.25</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 o.d. </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10 </a:t>
                      </a:r>
                      <a:r>
                        <a:rPr kumimoji="0" lang="pl-PL" sz="1100" b="0" i="1" u="none" strike="noStrike" kern="1200" cap="none" normalizeH="0" baseline="0" dirty="0" err="1" smtClean="0">
                          <a:ln>
                            <a:noFill/>
                          </a:ln>
                          <a:solidFill>
                            <a:srgbClr val="2C5684"/>
                          </a:solidFill>
                          <a:effectLst/>
                          <a:latin typeface="Calibri" charset="0"/>
                          <a:ea typeface="ＭＳ Ｐゴシック" charset="-128"/>
                          <a:cs typeface="+mn-cs"/>
                        </a:rPr>
                        <a:t>o.d</a:t>
                      </a:r>
                      <a:r>
                        <a:rPr kumimoji="0" lang="pl-PL"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11"/>
                  </a:ext>
                </a:extLst>
              </a:tr>
              <a:tr h="255671">
                <a:tc gridSpan="3">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x-none" sz="1100" b="1" i="0" u="none" strike="noStrike" cap="none" normalizeH="0" baseline="0" dirty="0" smtClean="0">
                          <a:ln>
                            <a:noFill/>
                          </a:ln>
                          <a:solidFill>
                            <a:srgbClr val="2C5684"/>
                          </a:solidFill>
                          <a:effectLst/>
                          <a:latin typeface="Calibri" charset="0"/>
                          <a:ea typeface="ＭＳ Ｐゴシック" charset="-128"/>
                        </a:rPr>
                        <a:t>ARA-II</a:t>
                      </a:r>
                      <a:endParaRPr kumimoji="0" lang="es-ES" altLang="x-none" sz="1100" b="1" i="0" u="none" strike="noStrike" cap="none" normalizeH="0" baseline="0" dirty="0">
                        <a:ln>
                          <a:noFill/>
                        </a:ln>
                        <a:solidFill>
                          <a:srgbClr val="2C5684"/>
                        </a:solidFill>
                        <a:effectLst/>
                        <a:latin typeface="Calibri" charset="0"/>
                        <a:ea typeface="ＭＳ Ｐゴシック" charset="-128"/>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AC8"/>
                    </a:solidFill>
                  </a:tcPr>
                </a:tc>
                <a:tc hMerge="1">
                  <a:txBody>
                    <a:bodyPr/>
                    <a:lstStyle/>
                    <a:p>
                      <a:endParaRPr lang="es-ES"/>
                    </a:p>
                  </a:txBody>
                  <a:tcPr/>
                </a:tc>
                <a:tc hMerge="1">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s-ES" altLang="x-none" sz="1100" b="1" i="0" u="none" strike="noStrike" cap="none" normalizeH="0" baseline="0" dirty="0">
                        <a:ln>
                          <a:noFill/>
                        </a:ln>
                        <a:solidFill>
                          <a:srgbClr val="595959"/>
                        </a:solidFill>
                        <a:effectLst/>
                        <a:latin typeface="Calibri" charset="0"/>
                        <a:ea typeface="ＭＳ Ｐゴシック" charset="-128"/>
                      </a:endParaRPr>
                    </a:p>
                  </a:txBody>
                  <a:tcPr marL="143989" marR="91433"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DF2D9"/>
                    </a:solidFill>
                  </a:tcPr>
                </a:tc>
                <a:extLst>
                  <a:ext uri="{0D108BD9-81ED-4DB2-BD59-A6C34878D82A}">
                    <a16:rowId xmlns:a16="http://schemas.microsoft.com/office/drawing/2014/main" xmlns="" val="10012"/>
                  </a:ext>
                </a:extLst>
              </a:tr>
              <a:tr h="25567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Candesartán</a:t>
                      </a:r>
                      <a:endParaRPr kumimoji="0" lang="es-ES" sz="1100" b="0" i="0" u="none" strike="noStrike" kern="1200" cap="none" normalizeH="0" baseline="3000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4-8</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 o.d. </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32 </a:t>
                      </a:r>
                      <a:r>
                        <a:rPr kumimoji="0" lang="pl-PL" sz="1100" b="0" i="1" u="none" strike="noStrike" kern="1200" cap="none" normalizeH="0" baseline="0" dirty="0" err="1" smtClean="0">
                          <a:ln>
                            <a:noFill/>
                          </a:ln>
                          <a:solidFill>
                            <a:srgbClr val="2C5684"/>
                          </a:solidFill>
                          <a:effectLst/>
                          <a:latin typeface="Calibri" charset="0"/>
                          <a:ea typeface="ＭＳ Ｐゴシック" charset="-128"/>
                          <a:cs typeface="+mn-cs"/>
                        </a:rPr>
                        <a:t>o.d</a:t>
                      </a:r>
                      <a:r>
                        <a:rPr kumimoji="0" lang="pl-PL"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13"/>
                  </a:ext>
                </a:extLst>
              </a:tr>
              <a:tr h="255671">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Valsartán</a:t>
                      </a:r>
                      <a:endParaRPr kumimoji="0" lang="es-ES" sz="1100" b="0" i="0"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40</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 </a:t>
                      </a:r>
                      <a:r>
                        <a:rPr kumimoji="0" lang="nb-NO" sz="1100" b="0" i="1" u="none" strike="noStrike" kern="1200" cap="none" normalizeH="0" baseline="0" dirty="0" err="1" smtClean="0">
                          <a:ln>
                            <a:noFill/>
                          </a:ln>
                          <a:solidFill>
                            <a:srgbClr val="2C5684"/>
                          </a:solidFill>
                          <a:effectLst/>
                          <a:latin typeface="Calibri" charset="0"/>
                          <a:ea typeface="ＭＳ Ｐゴシック" charset="-128"/>
                          <a:cs typeface="+mn-cs"/>
                        </a:rPr>
                        <a:t>b.i.d</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160 </a:t>
                      </a:r>
                      <a:r>
                        <a:rPr kumimoji="0" lang="nb-NO" sz="1100" b="0" i="1" u="none" strike="noStrike" kern="1200" cap="none" normalizeH="0" baseline="0" dirty="0" err="1" smtClean="0">
                          <a:ln>
                            <a:noFill/>
                          </a:ln>
                          <a:solidFill>
                            <a:srgbClr val="2C5684"/>
                          </a:solidFill>
                          <a:effectLst/>
                          <a:latin typeface="Calibri" charset="0"/>
                          <a:ea typeface="ＭＳ Ｐゴシック" charset="-128"/>
                          <a:cs typeface="+mn-cs"/>
                        </a:rPr>
                        <a:t>b.i.d</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3000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14"/>
                  </a:ext>
                </a:extLst>
              </a:tr>
              <a:tr h="255671">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Losartán</a:t>
                      </a:r>
                      <a:r>
                        <a:rPr kumimoji="0" lang="es-ES" sz="1100" b="0" i="0" u="none" strike="noStrike" kern="1200" cap="none" normalizeH="0" baseline="30000" noProof="0" dirty="0" err="1" smtClean="0">
                          <a:ln>
                            <a:noFill/>
                          </a:ln>
                          <a:solidFill>
                            <a:srgbClr val="2C5684"/>
                          </a:solidFill>
                          <a:effectLst/>
                          <a:latin typeface="Calibri" charset="0"/>
                          <a:ea typeface="ＭＳ Ｐゴシック" charset="-128"/>
                          <a:cs typeface="+mn-cs"/>
                        </a:rPr>
                        <a:t>b,c</a:t>
                      </a:r>
                      <a:endParaRPr kumimoji="0" lang="es-ES" sz="1100" b="0" i="0" u="none" strike="noStrike" kern="1200" cap="none" normalizeH="0" baseline="3000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50</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 o.d. </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150 </a:t>
                      </a:r>
                      <a:r>
                        <a:rPr kumimoji="0" lang="pl-PL" sz="1100" b="0" i="1" u="none" strike="noStrike" kern="1200" cap="none" normalizeH="0" baseline="0" dirty="0" err="1" smtClean="0">
                          <a:ln>
                            <a:noFill/>
                          </a:ln>
                          <a:solidFill>
                            <a:srgbClr val="2C5684"/>
                          </a:solidFill>
                          <a:effectLst/>
                          <a:latin typeface="Calibri" charset="0"/>
                          <a:ea typeface="ＭＳ Ｐゴシック" charset="-128"/>
                          <a:cs typeface="+mn-cs"/>
                        </a:rPr>
                        <a:t>o.d</a:t>
                      </a:r>
                      <a:r>
                        <a:rPr kumimoji="0" lang="pl-PL"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15"/>
                  </a:ext>
                </a:extLst>
              </a:tr>
              <a:tr h="255671">
                <a:tc gridSpan="3">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x-none" sz="1100" b="1" i="0" u="none" strike="noStrike" cap="none" normalizeH="0" baseline="0" dirty="0" smtClean="0">
                          <a:ln>
                            <a:noFill/>
                          </a:ln>
                          <a:solidFill>
                            <a:srgbClr val="2C5684"/>
                          </a:solidFill>
                          <a:effectLst/>
                          <a:latin typeface="Calibri" charset="0"/>
                          <a:ea typeface="ＭＳ Ｐゴシック" charset="-128"/>
                        </a:rPr>
                        <a:t>ARM</a:t>
                      </a:r>
                      <a:endParaRPr kumimoji="0" lang="es-ES" altLang="x-none" sz="1100" b="1" i="0" u="none" strike="noStrike" cap="none" normalizeH="0" baseline="0" dirty="0">
                        <a:ln>
                          <a:noFill/>
                        </a:ln>
                        <a:solidFill>
                          <a:srgbClr val="2C5684"/>
                        </a:solidFill>
                        <a:effectLst/>
                        <a:latin typeface="Calibri" charset="0"/>
                        <a:ea typeface="ＭＳ Ｐゴシック" charset="-128"/>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AC8"/>
                    </a:solidFill>
                  </a:tcPr>
                </a:tc>
                <a:tc hMerge="1">
                  <a:txBody>
                    <a:bodyPr/>
                    <a:lstStyle/>
                    <a:p>
                      <a:endParaRPr lang="es-ES"/>
                    </a:p>
                  </a:txBody>
                  <a:tcPr/>
                </a:tc>
                <a:tc hMerge="1">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s-ES" altLang="x-none" sz="1100" b="1" i="0" u="none" strike="noStrike" cap="none" normalizeH="0" baseline="0" dirty="0">
                        <a:ln>
                          <a:noFill/>
                        </a:ln>
                        <a:solidFill>
                          <a:srgbClr val="595959"/>
                        </a:solidFill>
                        <a:effectLst/>
                        <a:latin typeface="Calibri" charset="0"/>
                        <a:ea typeface="ＭＳ Ｐゴシック" charset="-128"/>
                      </a:endParaRPr>
                    </a:p>
                  </a:txBody>
                  <a:tcPr marL="143989" marR="91433"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DF2D9"/>
                    </a:solidFill>
                  </a:tcPr>
                </a:tc>
                <a:extLst>
                  <a:ext uri="{0D108BD9-81ED-4DB2-BD59-A6C34878D82A}">
                    <a16:rowId xmlns:a16="http://schemas.microsoft.com/office/drawing/2014/main" xmlns="" val="10016"/>
                  </a:ext>
                </a:extLst>
              </a:tr>
              <a:tr h="309892">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Eplerenona</a:t>
                      </a:r>
                      <a:endParaRPr kumimoji="0" lang="es-ES" sz="1100" b="0" i="0" u="none" strike="noStrike" kern="1200" cap="none" normalizeH="0" baseline="3000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25</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 o.d. </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50 </a:t>
                      </a:r>
                      <a:r>
                        <a:rPr kumimoji="0" lang="pl-PL" sz="1100" b="0" i="1" u="none" strike="noStrike" kern="1200" cap="none" normalizeH="0" baseline="0" dirty="0" err="1" smtClean="0">
                          <a:ln>
                            <a:noFill/>
                          </a:ln>
                          <a:solidFill>
                            <a:srgbClr val="2C5684"/>
                          </a:solidFill>
                          <a:effectLst/>
                          <a:latin typeface="Calibri" charset="0"/>
                          <a:ea typeface="ＭＳ Ｐゴシック" charset="-128"/>
                          <a:cs typeface="+mn-cs"/>
                        </a:rPr>
                        <a:t>o.d</a:t>
                      </a:r>
                      <a:r>
                        <a:rPr kumimoji="0" lang="pl-PL"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17"/>
                  </a:ext>
                </a:extLst>
              </a:tr>
              <a:tr h="255671">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Espironolactona</a:t>
                      </a:r>
                      <a:endParaRPr kumimoji="0" lang="es-ES" sz="1100" b="0" i="0" u="none" strike="noStrike" kern="1200" cap="none" normalizeH="0" baseline="3000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25 </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o.d. </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pl-PL" sz="1100" b="0" i="0" u="none" strike="noStrike" kern="1200" cap="none" normalizeH="0" baseline="0" dirty="0" smtClean="0">
                          <a:ln>
                            <a:noFill/>
                          </a:ln>
                          <a:solidFill>
                            <a:srgbClr val="2C5684"/>
                          </a:solidFill>
                          <a:effectLst/>
                          <a:latin typeface="Calibri" charset="0"/>
                          <a:ea typeface="ＭＳ Ｐゴシック" charset="-128"/>
                          <a:cs typeface="+mn-cs"/>
                        </a:rPr>
                        <a:t>50 </a:t>
                      </a:r>
                      <a:r>
                        <a:rPr kumimoji="0" lang="pl-PL" sz="1100" b="0" i="1" u="none" strike="noStrike" kern="1200" cap="none" normalizeH="0" baseline="0" dirty="0" err="1" smtClean="0">
                          <a:ln>
                            <a:noFill/>
                          </a:ln>
                          <a:solidFill>
                            <a:srgbClr val="2C5684"/>
                          </a:solidFill>
                          <a:effectLst/>
                          <a:latin typeface="Calibri" charset="0"/>
                          <a:ea typeface="ＭＳ Ｐゴシック" charset="-128"/>
                          <a:cs typeface="+mn-cs"/>
                        </a:rPr>
                        <a:t>o.d</a:t>
                      </a:r>
                      <a:r>
                        <a:rPr kumimoji="0" lang="pl-PL"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18"/>
                  </a:ext>
                </a:extLst>
              </a:tr>
              <a:tr h="255671">
                <a:tc gridSpan="3">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x-none" sz="1100" b="1" i="0" u="none" strike="noStrike" cap="none" normalizeH="0" baseline="0" dirty="0" smtClean="0">
                          <a:ln>
                            <a:noFill/>
                          </a:ln>
                          <a:solidFill>
                            <a:srgbClr val="2C5684"/>
                          </a:solidFill>
                          <a:effectLst/>
                          <a:latin typeface="Calibri" charset="0"/>
                          <a:ea typeface="ＭＳ Ｐゴシック" charset="-128"/>
                        </a:rPr>
                        <a:t>INRA</a:t>
                      </a:r>
                      <a:endParaRPr kumimoji="0" lang="es-ES" altLang="x-none" sz="1100" b="1" i="0" u="none" strike="noStrike" cap="none" normalizeH="0" baseline="0" dirty="0">
                        <a:ln>
                          <a:noFill/>
                        </a:ln>
                        <a:solidFill>
                          <a:srgbClr val="2C5684"/>
                        </a:solidFill>
                        <a:effectLst/>
                        <a:latin typeface="Calibri" charset="0"/>
                        <a:ea typeface="ＭＳ Ｐゴシック" charset="-128"/>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AC8"/>
                    </a:solidFill>
                  </a:tcPr>
                </a:tc>
                <a:tc hMerge="1">
                  <a:txBody>
                    <a:bodyPr/>
                    <a:lstStyle/>
                    <a:p>
                      <a:endParaRPr lang="es-ES"/>
                    </a:p>
                  </a:txBody>
                  <a:tcPr/>
                </a:tc>
                <a:tc hMerge="1">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s-ES" altLang="x-none" sz="1100" b="1" i="0" u="none" strike="noStrike" cap="none" normalizeH="0" baseline="0" dirty="0">
                        <a:ln>
                          <a:noFill/>
                        </a:ln>
                        <a:solidFill>
                          <a:srgbClr val="595959"/>
                        </a:solidFill>
                        <a:effectLst/>
                        <a:latin typeface="Calibri" charset="0"/>
                        <a:ea typeface="ＭＳ Ｐゴシック" charset="-128"/>
                      </a:endParaRPr>
                    </a:p>
                  </a:txBody>
                  <a:tcPr marL="143989" marR="91433"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DF2D9"/>
                    </a:solidFill>
                  </a:tcPr>
                </a:tc>
                <a:extLst>
                  <a:ext uri="{0D108BD9-81ED-4DB2-BD59-A6C34878D82A}">
                    <a16:rowId xmlns:a16="http://schemas.microsoft.com/office/drawing/2014/main" xmlns="" val="10019"/>
                  </a:ext>
                </a:extLst>
              </a:tr>
              <a:tr h="25567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Sacubitrilo</a:t>
                      </a:r>
                      <a:r>
                        <a:rPr kumimoji="0" lang="es-ES" sz="1100" b="0" i="0" u="none" strike="noStrike" kern="1200" cap="none" normalizeH="0" baseline="0" noProof="0" dirty="0" smtClean="0">
                          <a:ln>
                            <a:noFill/>
                          </a:ln>
                          <a:solidFill>
                            <a:srgbClr val="2C5684"/>
                          </a:solidFill>
                          <a:effectLst/>
                          <a:latin typeface="Calibri" charset="0"/>
                          <a:ea typeface="ＭＳ Ｐゴシック" charset="-128"/>
                          <a:cs typeface="+mn-cs"/>
                        </a:rPr>
                        <a:t>/</a:t>
                      </a: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valsartán</a:t>
                      </a:r>
                      <a:endParaRPr kumimoji="0" lang="es-ES" sz="1100" b="0" i="0" u="none" strike="noStrike" kern="1200" cap="none" normalizeH="0" baseline="3000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49/51</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 </a:t>
                      </a:r>
                      <a:r>
                        <a:rPr kumimoji="0" lang="nb-NO" sz="1100" b="0" i="1" u="none" strike="noStrike" kern="1200" cap="none" normalizeH="0" baseline="0" dirty="0" err="1" smtClean="0">
                          <a:ln>
                            <a:noFill/>
                          </a:ln>
                          <a:solidFill>
                            <a:srgbClr val="2C5684"/>
                          </a:solidFill>
                          <a:effectLst/>
                          <a:latin typeface="Calibri" charset="0"/>
                          <a:ea typeface="ＭＳ Ｐゴシック" charset="-128"/>
                          <a:cs typeface="+mn-cs"/>
                        </a:rPr>
                        <a:t>b.i.d</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97/103</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 </a:t>
                      </a:r>
                      <a:r>
                        <a:rPr kumimoji="0" lang="nb-NO" sz="1100" b="0" i="1" u="none" strike="noStrike" kern="1200" cap="none" normalizeH="0" baseline="0" dirty="0" err="1" smtClean="0">
                          <a:ln>
                            <a:noFill/>
                          </a:ln>
                          <a:solidFill>
                            <a:srgbClr val="2C5684"/>
                          </a:solidFill>
                          <a:effectLst/>
                          <a:latin typeface="Calibri" charset="0"/>
                          <a:ea typeface="ＭＳ Ｐゴシック" charset="-128"/>
                          <a:cs typeface="+mn-cs"/>
                        </a:rPr>
                        <a:t>b.i.d</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20"/>
                  </a:ext>
                </a:extLst>
              </a:tr>
              <a:tr h="255671">
                <a:tc gridSpan="3">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x-none" sz="1100" b="1" i="0" u="none" strike="noStrike" cap="none" normalizeH="0" baseline="0" dirty="0" smtClean="0">
                          <a:ln>
                            <a:noFill/>
                          </a:ln>
                          <a:solidFill>
                            <a:srgbClr val="2C5684"/>
                          </a:solidFill>
                          <a:effectLst/>
                          <a:latin typeface="Calibri" charset="0"/>
                          <a:ea typeface="ＭＳ Ｐゴシック" charset="-128"/>
                        </a:rPr>
                        <a:t>Bloqueadores del canal </a:t>
                      </a:r>
                      <a:r>
                        <a:rPr kumimoji="0" lang="es-ES_tradnl" altLang="x-none" sz="1100" b="1" i="0" u="none" strike="noStrike" cap="none" normalizeH="0" baseline="0" dirty="0" err="1" smtClean="0">
                          <a:ln>
                            <a:noFill/>
                          </a:ln>
                          <a:solidFill>
                            <a:srgbClr val="2C5684"/>
                          </a:solidFill>
                          <a:effectLst/>
                          <a:latin typeface="Calibri" charset="0"/>
                          <a:ea typeface="ＭＳ Ｐゴシック" charset="-128"/>
                        </a:rPr>
                        <a:t>If</a:t>
                      </a:r>
                      <a:endParaRPr kumimoji="0" lang="es-ES" altLang="x-none" sz="1100" b="1" i="0" u="none" strike="noStrike" cap="none" normalizeH="0" baseline="0" dirty="0">
                        <a:ln>
                          <a:noFill/>
                        </a:ln>
                        <a:solidFill>
                          <a:srgbClr val="2C5684"/>
                        </a:solidFill>
                        <a:effectLst/>
                        <a:latin typeface="Calibri" charset="0"/>
                        <a:ea typeface="ＭＳ Ｐゴシック" charset="-128"/>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AC8"/>
                    </a:solidFill>
                  </a:tcPr>
                </a:tc>
                <a:tc hMerge="1">
                  <a:txBody>
                    <a:bodyPr/>
                    <a:lstStyle/>
                    <a:p>
                      <a:endParaRPr lang="es-ES"/>
                    </a:p>
                  </a:txBody>
                  <a:tcPr/>
                </a:tc>
                <a:tc hMerge="1">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s-ES" altLang="x-none" sz="1100" b="1" i="0" u="none" strike="noStrike" cap="none" normalizeH="0" baseline="0" dirty="0">
                        <a:ln>
                          <a:noFill/>
                        </a:ln>
                        <a:solidFill>
                          <a:srgbClr val="595959"/>
                        </a:solidFill>
                        <a:effectLst/>
                        <a:latin typeface="Calibri" charset="0"/>
                        <a:ea typeface="ＭＳ Ｐゴシック" charset="-128"/>
                      </a:endParaRPr>
                    </a:p>
                  </a:txBody>
                  <a:tcPr marL="143989" marR="91433"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DF2D9"/>
                    </a:solidFill>
                  </a:tcPr>
                </a:tc>
                <a:extLst>
                  <a:ext uri="{0D108BD9-81ED-4DB2-BD59-A6C34878D82A}">
                    <a16:rowId xmlns:a16="http://schemas.microsoft.com/office/drawing/2014/main" xmlns="" val="10021"/>
                  </a:ext>
                </a:extLst>
              </a:tr>
              <a:tr h="25567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s-ES" sz="1100" b="0" i="0" u="none" strike="noStrike" kern="1200" cap="none" normalizeH="0" baseline="0" noProof="0" dirty="0" err="1" smtClean="0">
                          <a:ln>
                            <a:noFill/>
                          </a:ln>
                          <a:solidFill>
                            <a:srgbClr val="2C5684"/>
                          </a:solidFill>
                          <a:effectLst/>
                          <a:latin typeface="Calibri" charset="0"/>
                          <a:ea typeface="ＭＳ Ｐゴシック" charset="-128"/>
                          <a:cs typeface="+mn-cs"/>
                        </a:rPr>
                        <a:t>Ivabradina</a:t>
                      </a:r>
                      <a:endParaRPr kumimoji="0" lang="es-ES" sz="1100" b="0" i="0" u="none" strike="noStrike" kern="1200" cap="none" normalizeH="0" baseline="3000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5 </a:t>
                      </a:r>
                      <a:r>
                        <a:rPr kumimoji="0" lang="nb-NO" sz="1100" b="0" i="1" u="none" strike="noStrike" kern="1200" cap="none" normalizeH="0" baseline="0" dirty="0" err="1" smtClean="0">
                          <a:ln>
                            <a:noFill/>
                          </a:ln>
                          <a:solidFill>
                            <a:srgbClr val="2C5684"/>
                          </a:solidFill>
                          <a:effectLst/>
                          <a:latin typeface="Calibri" charset="0"/>
                          <a:ea typeface="ＭＳ Ｐゴシック" charset="-128"/>
                          <a:cs typeface="+mn-cs"/>
                        </a:rPr>
                        <a:t>b.i.d</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nb-NO" sz="1100" b="0" i="0" u="none" strike="noStrike" kern="1200" cap="none" normalizeH="0" baseline="0" dirty="0" smtClean="0">
                          <a:ln>
                            <a:noFill/>
                          </a:ln>
                          <a:solidFill>
                            <a:srgbClr val="2C5684"/>
                          </a:solidFill>
                          <a:effectLst/>
                          <a:latin typeface="Calibri" charset="0"/>
                          <a:ea typeface="ＭＳ Ｐゴシック" charset="-128"/>
                          <a:cs typeface="+mn-cs"/>
                        </a:rPr>
                        <a:t>7.5</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 </a:t>
                      </a:r>
                      <a:r>
                        <a:rPr kumimoji="0" lang="nb-NO" sz="1100" b="0" i="1" u="none" strike="noStrike" kern="1200" cap="none" normalizeH="0" baseline="0" dirty="0" err="1" smtClean="0">
                          <a:ln>
                            <a:noFill/>
                          </a:ln>
                          <a:solidFill>
                            <a:srgbClr val="2C5684"/>
                          </a:solidFill>
                          <a:effectLst/>
                          <a:latin typeface="Calibri" charset="0"/>
                          <a:ea typeface="ＭＳ Ｐゴシック" charset="-128"/>
                          <a:cs typeface="+mn-cs"/>
                        </a:rPr>
                        <a:t>b.i.d</a:t>
                      </a:r>
                      <a:r>
                        <a:rPr kumimoji="0" lang="nb-NO" sz="1100" b="0" i="1" u="none" strike="noStrike" kern="1200" cap="none" normalizeH="0" baseline="0" dirty="0" smtClean="0">
                          <a:ln>
                            <a:noFill/>
                          </a:ln>
                          <a:solidFill>
                            <a:srgbClr val="2C5684"/>
                          </a:solidFill>
                          <a:effectLst/>
                          <a:latin typeface="Calibri" charset="0"/>
                          <a:ea typeface="ＭＳ Ｐゴシック" charset="-128"/>
                          <a:cs typeface="+mn-cs"/>
                        </a:rPr>
                        <a:t>.</a:t>
                      </a:r>
                      <a:endParaRPr kumimoji="0" lang="es-ES" sz="1100" b="0" i="1" u="none" strike="noStrike" kern="1200" cap="none" normalizeH="0" baseline="0" noProof="0" dirty="0" smtClean="0">
                        <a:ln>
                          <a:noFill/>
                        </a:ln>
                        <a:solidFill>
                          <a:srgbClr val="2C5684"/>
                        </a:solidFill>
                        <a:effectLst/>
                        <a:latin typeface="Calibri" charset="0"/>
                        <a:ea typeface="ＭＳ Ｐゴシック" charset="-128"/>
                        <a:cs typeface="+mn-cs"/>
                      </a:endParaRPr>
                    </a:p>
                  </a:txBody>
                  <a:tcPr marL="108000" marR="91433" marT="21600" marB="2160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DD7EB"/>
                    </a:solidFill>
                  </a:tcPr>
                </a:tc>
                <a:extLst>
                  <a:ext uri="{0D108BD9-81ED-4DB2-BD59-A6C34878D82A}">
                    <a16:rowId xmlns:a16="http://schemas.microsoft.com/office/drawing/2014/main" xmlns="" val="10022"/>
                  </a:ext>
                </a:extLst>
              </a:tr>
            </a:tbl>
          </a:graphicData>
        </a:graphic>
      </p:graphicFrame>
      <p:sp>
        <p:nvSpPr>
          <p:cNvPr id="5" name="CuadroTexto 4"/>
          <p:cNvSpPr txBox="1"/>
          <p:nvPr/>
        </p:nvSpPr>
        <p:spPr>
          <a:xfrm>
            <a:off x="6744072" y="3090664"/>
            <a:ext cx="914400" cy="914400"/>
          </a:xfrm>
          <a:prstGeom prst="rect">
            <a:avLst/>
          </a:prstGeom>
          <a:noFill/>
        </p:spPr>
        <p:txBody>
          <a:bodyPr vert="horz" wrap="none" lIns="91440" tIns="45720" rIns="91440" bIns="45720" rtlCol="0" anchor="ctr">
            <a:noAutofit/>
          </a:bodyPr>
          <a:lstStyle/>
          <a:p>
            <a:pPr algn="ctr"/>
            <a:endParaRPr lang="es-ES" sz="2400" dirty="0" smtClean="0"/>
          </a:p>
        </p:txBody>
      </p:sp>
      <p:sp>
        <p:nvSpPr>
          <p:cNvPr id="6" name="Rectángulo 5"/>
          <p:cNvSpPr/>
          <p:nvPr/>
        </p:nvSpPr>
        <p:spPr>
          <a:xfrm>
            <a:off x="6007224" y="2356431"/>
            <a:ext cx="6096000" cy="2246769"/>
          </a:xfrm>
          <a:prstGeom prst="rect">
            <a:avLst/>
          </a:prstGeom>
        </p:spPr>
        <p:txBody>
          <a:bodyPr>
            <a:spAutoFit/>
          </a:bodyPr>
          <a:lstStyle/>
          <a:p>
            <a:pPr marL="542925" lvl="0">
              <a:spcBef>
                <a:spcPts val="600"/>
              </a:spcBef>
            </a:pPr>
            <a:r>
              <a:rPr lang="es-ES" sz="2000" dirty="0">
                <a:solidFill>
                  <a:schemeClr val="accent1"/>
                </a:solidFill>
              </a:rPr>
              <a:t>Dosis de fármacos que modifican la historia natural </a:t>
            </a:r>
          </a:p>
          <a:p>
            <a:pPr marL="542925" lvl="0">
              <a:spcBef>
                <a:spcPts val="600"/>
              </a:spcBef>
            </a:pPr>
            <a:r>
              <a:rPr lang="es-ES" sz="2000" dirty="0">
                <a:solidFill>
                  <a:schemeClr val="accent1"/>
                </a:solidFill>
              </a:rPr>
              <a:t>de la enfermedad, basadas en la evidencia obtenida </a:t>
            </a:r>
          </a:p>
          <a:p>
            <a:pPr marL="542925" lvl="0">
              <a:spcBef>
                <a:spcPts val="600"/>
              </a:spcBef>
            </a:pPr>
            <a:r>
              <a:rPr lang="es-ES" sz="2000" dirty="0">
                <a:solidFill>
                  <a:schemeClr val="accent1"/>
                </a:solidFill>
              </a:rPr>
              <a:t>a través de estudios clínicos aleatorizados clave en</a:t>
            </a:r>
          </a:p>
          <a:p>
            <a:pPr marL="542925" lvl="0">
              <a:spcBef>
                <a:spcPts val="600"/>
              </a:spcBef>
            </a:pPr>
            <a:r>
              <a:rPr lang="es-ES" sz="2000" dirty="0" smtClean="0">
                <a:solidFill>
                  <a:schemeClr val="accent1"/>
                </a:solidFill>
              </a:rPr>
              <a:t>insuficiencia </a:t>
            </a:r>
            <a:r>
              <a:rPr lang="es-ES" sz="2000" dirty="0">
                <a:solidFill>
                  <a:schemeClr val="accent1"/>
                </a:solidFill>
              </a:rPr>
              <a:t>cardiaca y fracción de eyección reducida </a:t>
            </a:r>
          </a:p>
          <a:p>
            <a:pPr marL="542925" lvl="0">
              <a:spcBef>
                <a:spcPts val="600"/>
              </a:spcBef>
            </a:pPr>
            <a:r>
              <a:rPr lang="es-ES" sz="2000" dirty="0">
                <a:solidFill>
                  <a:schemeClr val="accent1"/>
                </a:solidFill>
              </a:rPr>
              <a:t>(o tras infarto de miocardio)</a:t>
            </a:r>
          </a:p>
        </p:txBody>
      </p:sp>
    </p:spTree>
    <p:extLst>
      <p:ext uri="{BB962C8B-B14F-4D97-AF65-F5344CB8AC3E}">
        <p14:creationId xmlns:p14="http://schemas.microsoft.com/office/powerpoint/2010/main" val="3329058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Conclusiones (I)</a:t>
            </a:r>
            <a:endParaRPr lang="es-ES" dirty="0"/>
          </a:p>
        </p:txBody>
      </p:sp>
      <p:sp>
        <p:nvSpPr>
          <p:cNvPr id="4" name="Marcador de contenido 3"/>
          <p:cNvSpPr>
            <a:spLocks noGrp="1"/>
          </p:cNvSpPr>
          <p:nvPr>
            <p:ph idx="1"/>
          </p:nvPr>
        </p:nvSpPr>
        <p:spPr/>
        <p:txBody>
          <a:bodyPr>
            <a:normAutofit/>
          </a:bodyPr>
          <a:lstStyle/>
          <a:p>
            <a:r>
              <a:rPr lang="es-ES" dirty="0"/>
              <a:t>La sospecha diagnóstica de IC se basa en la presencia de síntomas y signos de </a:t>
            </a:r>
            <a:r>
              <a:rPr lang="es-ES" dirty="0" smtClean="0"/>
              <a:t>congestión.</a:t>
            </a:r>
          </a:p>
          <a:p>
            <a:r>
              <a:rPr lang="es-ES" dirty="0" smtClean="0"/>
              <a:t>El </a:t>
            </a:r>
            <a:r>
              <a:rPr lang="es-ES" dirty="0"/>
              <a:t>diagnóstico </a:t>
            </a:r>
            <a:r>
              <a:rPr lang="es-ES" dirty="0" err="1"/>
              <a:t>sindrómico</a:t>
            </a:r>
            <a:r>
              <a:rPr lang="es-ES" dirty="0"/>
              <a:t>  se complementa con ECG, determinación de péptidos </a:t>
            </a:r>
            <a:r>
              <a:rPr lang="es-ES" dirty="0" err="1"/>
              <a:t>natriuréticos</a:t>
            </a:r>
            <a:r>
              <a:rPr lang="es-ES" dirty="0"/>
              <a:t> y el ecocardiograma </a:t>
            </a:r>
            <a:r>
              <a:rPr lang="es-ES" dirty="0" smtClean="0"/>
              <a:t>.</a:t>
            </a:r>
            <a:endParaRPr lang="es-ES" dirty="0"/>
          </a:p>
          <a:p>
            <a:r>
              <a:rPr lang="es-ES" dirty="0" smtClean="0"/>
              <a:t>El </a:t>
            </a:r>
            <a:r>
              <a:rPr lang="es-ES" dirty="0"/>
              <a:t>ecocardiograma es el método de elección para determinar la función sistólica y diastólica y diferenciar entre IC-</a:t>
            </a:r>
            <a:r>
              <a:rPr lang="es-ES" dirty="0" err="1"/>
              <a:t>FEr</a:t>
            </a:r>
            <a:r>
              <a:rPr lang="es-ES" dirty="0"/>
              <a:t> y  IC-</a:t>
            </a:r>
            <a:r>
              <a:rPr lang="es-ES" dirty="0" err="1"/>
              <a:t>FEp</a:t>
            </a:r>
            <a:r>
              <a:rPr lang="es-ES" dirty="0" smtClean="0"/>
              <a:t>.</a:t>
            </a:r>
          </a:p>
          <a:p>
            <a:r>
              <a:rPr lang="es-ES" dirty="0"/>
              <a:t>La </a:t>
            </a:r>
            <a:r>
              <a:rPr lang="es-ES" dirty="0" smtClean="0"/>
              <a:t>insuficiencia cardiaca </a:t>
            </a:r>
            <a:r>
              <a:rPr lang="es-ES" dirty="0"/>
              <a:t>es poco probable en ausencia de cardiopatía de base de factores de riesgo cardiovasculares (HTA; DM, enfermedad coronara) y ECG </a:t>
            </a:r>
            <a:r>
              <a:rPr lang="es-ES" dirty="0" smtClean="0"/>
              <a:t>normal.</a:t>
            </a:r>
            <a:endParaRPr lang="es-ES" dirty="0"/>
          </a:p>
          <a:p>
            <a:r>
              <a:rPr lang="es-ES" dirty="0" smtClean="0"/>
              <a:t>La </a:t>
            </a:r>
            <a:r>
              <a:rPr lang="es-ES" dirty="0"/>
              <a:t>IC-</a:t>
            </a:r>
            <a:r>
              <a:rPr lang="es-ES" dirty="0" err="1"/>
              <a:t>FEp</a:t>
            </a:r>
            <a:r>
              <a:rPr lang="es-ES" dirty="0"/>
              <a:t> es más común en el anciano con múltiples comorbilidades y estructurales cardiacas (HVI, volumen de la aurícula izquierda) detectadas por ecocardiografía</a:t>
            </a:r>
            <a:r>
              <a:rPr lang="es-ES" dirty="0" smtClean="0"/>
              <a:t>.</a:t>
            </a:r>
            <a:endParaRPr lang="es-ES" dirty="0"/>
          </a:p>
        </p:txBody>
      </p:sp>
      <p:sp>
        <p:nvSpPr>
          <p:cNvPr id="5" name="Marcador de texto 4"/>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32899712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Conclusiones (II)</a:t>
            </a:r>
            <a:endParaRPr lang="es-ES" dirty="0"/>
          </a:p>
        </p:txBody>
      </p:sp>
      <p:sp>
        <p:nvSpPr>
          <p:cNvPr id="4" name="Marcador de contenido 3"/>
          <p:cNvSpPr>
            <a:spLocks noGrp="1"/>
          </p:cNvSpPr>
          <p:nvPr>
            <p:ph idx="1"/>
          </p:nvPr>
        </p:nvSpPr>
        <p:spPr/>
        <p:txBody>
          <a:bodyPr>
            <a:normAutofit/>
          </a:bodyPr>
          <a:lstStyle/>
          <a:p>
            <a:r>
              <a:rPr lang="es-ES" dirty="0" smtClean="0"/>
              <a:t>El </a:t>
            </a:r>
            <a:r>
              <a:rPr lang="es-ES" dirty="0"/>
              <a:t>control de los factores de riesgo de </a:t>
            </a:r>
            <a:r>
              <a:rPr lang="es-ES" dirty="0" smtClean="0"/>
              <a:t>insuficiencia cardiaca </a:t>
            </a:r>
            <a:r>
              <a:rPr lang="es-ES" dirty="0"/>
              <a:t>(medidas no </a:t>
            </a:r>
            <a:r>
              <a:rPr lang="es-ES" dirty="0" smtClean="0"/>
              <a:t>farmacológicas </a:t>
            </a:r>
            <a:r>
              <a:rPr lang="es-ES" dirty="0"/>
              <a:t>y  farmacológicas) </a:t>
            </a:r>
            <a:r>
              <a:rPr lang="es-ES" dirty="0" smtClean="0"/>
              <a:t>puede </a:t>
            </a:r>
            <a:r>
              <a:rPr lang="es-ES" dirty="0"/>
              <a:t>retrasar la historia natural de la enfermedad o incluso </a:t>
            </a:r>
            <a:r>
              <a:rPr lang="es-ES" dirty="0" smtClean="0"/>
              <a:t>evitarla.</a:t>
            </a:r>
            <a:endParaRPr lang="es-ES" dirty="0"/>
          </a:p>
          <a:p>
            <a:r>
              <a:rPr lang="es-ES" dirty="0"/>
              <a:t>El uso de IECA, </a:t>
            </a:r>
            <a:r>
              <a:rPr lang="el-GR" dirty="0"/>
              <a:t>β</a:t>
            </a:r>
            <a:r>
              <a:rPr lang="es-ES" dirty="0" smtClean="0"/>
              <a:t>-bloqueantes </a:t>
            </a:r>
            <a:r>
              <a:rPr lang="es-ES" dirty="0"/>
              <a:t>y antagonistas del receptor de </a:t>
            </a:r>
            <a:r>
              <a:rPr lang="es-ES" dirty="0" err="1"/>
              <a:t>mineralcorticoides</a:t>
            </a:r>
            <a:r>
              <a:rPr lang="es-ES" dirty="0"/>
              <a:t> (ARM) dispone de </a:t>
            </a:r>
            <a:r>
              <a:rPr lang="es-ES" dirty="0" smtClean="0"/>
              <a:t>sólidas </a:t>
            </a:r>
            <a:r>
              <a:rPr lang="es-ES" dirty="0"/>
              <a:t>evidencias sobre supervivencia y reducción del riesgo de hospitalización por </a:t>
            </a:r>
            <a:r>
              <a:rPr lang="es-ES" dirty="0" smtClean="0"/>
              <a:t>insuficiencia cardiaca.  </a:t>
            </a:r>
          </a:p>
          <a:p>
            <a:r>
              <a:rPr lang="es-ES" dirty="0" smtClean="0"/>
              <a:t>El </a:t>
            </a:r>
            <a:r>
              <a:rPr lang="es-ES" dirty="0"/>
              <a:t>tratamiento de la IC-</a:t>
            </a:r>
            <a:r>
              <a:rPr lang="es-ES" dirty="0" err="1"/>
              <a:t>FEp</a:t>
            </a:r>
            <a:r>
              <a:rPr lang="es-ES" dirty="0"/>
              <a:t> está peor definido que en la IC-</a:t>
            </a:r>
            <a:r>
              <a:rPr lang="es-ES" dirty="0" err="1"/>
              <a:t>FEr</a:t>
            </a:r>
            <a:r>
              <a:rPr lang="es-ES" dirty="0"/>
              <a:t>. </a:t>
            </a:r>
            <a:endParaRPr lang="es-ES" dirty="0" smtClean="0"/>
          </a:p>
          <a:p>
            <a:r>
              <a:rPr lang="es-ES" dirty="0" smtClean="0"/>
              <a:t>Los </a:t>
            </a:r>
            <a:r>
              <a:rPr lang="es-ES" dirty="0"/>
              <a:t>resultados de los ensayos clínicos publicados no encuentran beneficio pronóstico significativo de ninguno de los fármacos probados </a:t>
            </a:r>
            <a:r>
              <a:rPr lang="es-ES" dirty="0" smtClean="0"/>
              <a:t>en </a:t>
            </a:r>
            <a:r>
              <a:rPr lang="es-ES" dirty="0"/>
              <a:t>la IC-</a:t>
            </a:r>
            <a:r>
              <a:rPr lang="es-ES" dirty="0" err="1"/>
              <a:t>FEp</a:t>
            </a:r>
            <a:r>
              <a:rPr lang="es-ES" dirty="0"/>
              <a:t> </a:t>
            </a:r>
            <a:r>
              <a:rPr lang="es-ES" dirty="0" smtClean="0"/>
              <a:t>.</a:t>
            </a:r>
            <a:endParaRPr lang="es-ES" dirty="0"/>
          </a:p>
          <a:p>
            <a:r>
              <a:rPr lang="es-ES" dirty="0"/>
              <a:t>El uso de la digoxina en pacientes en ritmo </a:t>
            </a:r>
            <a:r>
              <a:rPr lang="es-ES" dirty="0" err="1"/>
              <a:t>sinusal</a:t>
            </a:r>
            <a:r>
              <a:rPr lang="es-ES" dirty="0"/>
              <a:t>, se limitaría a los casos sintomáticos a pesar del tratamiento óptimo de la </a:t>
            </a:r>
            <a:r>
              <a:rPr lang="es-ES" dirty="0" smtClean="0"/>
              <a:t>insuficiencia cardiaca.</a:t>
            </a:r>
            <a:endParaRPr lang="es-ES" dirty="0"/>
          </a:p>
        </p:txBody>
      </p:sp>
      <p:sp>
        <p:nvSpPr>
          <p:cNvPr id="5" name="Marcador de texto 4"/>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1798256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 clínico (</a:t>
            </a:r>
            <a:r>
              <a:rPr lang="es-ES" dirty="0" smtClean="0"/>
              <a:t>IV)</a:t>
            </a:r>
            <a:endParaRPr lang="es-ES" dirty="0"/>
          </a:p>
        </p:txBody>
      </p:sp>
      <p:sp>
        <p:nvSpPr>
          <p:cNvPr id="4" name="Marcador de texto 3"/>
          <p:cNvSpPr>
            <a:spLocks noGrp="1"/>
          </p:cNvSpPr>
          <p:nvPr>
            <p:ph type="body" sz="quarter" idx="10"/>
          </p:nvPr>
        </p:nvSpPr>
        <p:spPr/>
        <p:txBody>
          <a:bodyPr>
            <a:normAutofit lnSpcReduction="10000"/>
          </a:bodyPr>
          <a:lstStyle/>
          <a:p>
            <a:r>
              <a:rPr lang="es-ES" dirty="0" smtClean="0"/>
              <a:t>.</a:t>
            </a:r>
            <a:endParaRPr lang="es-ES" dirty="0"/>
          </a:p>
        </p:txBody>
      </p:sp>
      <p:pic>
        <p:nvPicPr>
          <p:cNvPr id="5" name="Picture 28"/>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7131" r="2662" b="7131"/>
          <a:stretch/>
        </p:blipFill>
        <p:spPr bwMode="auto">
          <a:xfrm>
            <a:off x="162278" y="982432"/>
            <a:ext cx="11867444" cy="4591050"/>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sp>
        <p:nvSpPr>
          <p:cNvPr id="3" name="Rectángulo 2"/>
          <p:cNvSpPr/>
          <p:nvPr/>
        </p:nvSpPr>
        <p:spPr>
          <a:xfrm>
            <a:off x="407368" y="517445"/>
            <a:ext cx="2641236"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sz="3200" b="1" dirty="0">
                <a:solidFill>
                  <a:schemeClr val="tx2"/>
                </a:solidFill>
              </a:rPr>
              <a:t>ECG en reposo</a:t>
            </a:r>
          </a:p>
        </p:txBody>
      </p:sp>
      <p:sp>
        <p:nvSpPr>
          <p:cNvPr id="6" name="Rectángulo 5"/>
          <p:cNvSpPr/>
          <p:nvPr/>
        </p:nvSpPr>
        <p:spPr>
          <a:xfrm>
            <a:off x="1415480" y="5235966"/>
            <a:ext cx="4290342" cy="369332"/>
          </a:xfrm>
          <a:prstGeom prst="rect">
            <a:avLst/>
          </a:prstGeom>
        </p:spPr>
        <p:txBody>
          <a:bodyPr wrap="none">
            <a:spAutoFit/>
          </a:bodyPr>
          <a:lstStyle/>
          <a:p>
            <a:r>
              <a:rPr lang="es-ES" b="1" dirty="0">
                <a:solidFill>
                  <a:srgbClr val="004586"/>
                </a:solidFill>
              </a:rPr>
              <a:t>RS; CAI; HVI con sobrecarga sistólica severa</a:t>
            </a:r>
          </a:p>
        </p:txBody>
      </p:sp>
    </p:spTree>
    <p:extLst>
      <p:ext uri="{BB962C8B-B14F-4D97-AF65-F5344CB8AC3E}">
        <p14:creationId xmlns:p14="http://schemas.microsoft.com/office/powerpoint/2010/main" val="124754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pPr marL="1000125"/>
            <a:r>
              <a:rPr lang="es-ES" dirty="0" err="1"/>
              <a:t>Tromboembolismo</a:t>
            </a:r>
            <a:r>
              <a:rPr lang="es-ES" dirty="0"/>
              <a:t> </a:t>
            </a:r>
            <a:r>
              <a:rPr lang="es-ES" dirty="0" smtClean="0"/>
              <a:t>pulmonar.</a:t>
            </a:r>
            <a:endParaRPr lang="es-ES" dirty="0"/>
          </a:p>
          <a:p>
            <a:pPr marL="1000125"/>
            <a:r>
              <a:rPr lang="es-ES" dirty="0"/>
              <a:t>Asma o EPOC </a:t>
            </a:r>
            <a:r>
              <a:rPr lang="es-ES" dirty="0" smtClean="0"/>
              <a:t>reagudizado.</a:t>
            </a:r>
            <a:endParaRPr lang="es-ES" dirty="0"/>
          </a:p>
          <a:p>
            <a:pPr marL="1000125"/>
            <a:r>
              <a:rPr lang="es-ES" dirty="0"/>
              <a:t>Insuficiencia </a:t>
            </a:r>
            <a:r>
              <a:rPr lang="es-ES" dirty="0" smtClean="0"/>
              <a:t>cardiaca.</a:t>
            </a:r>
            <a:endParaRPr lang="es-ES" dirty="0"/>
          </a:p>
          <a:p>
            <a:pPr marL="1000125"/>
            <a:r>
              <a:rPr lang="es-ES" dirty="0"/>
              <a:t>Trastorno </a:t>
            </a:r>
            <a:r>
              <a:rPr lang="es-ES" dirty="0" smtClean="0"/>
              <a:t>tiroideo.</a:t>
            </a:r>
            <a:endParaRPr lang="es-ES" dirty="0"/>
          </a:p>
        </p:txBody>
      </p:sp>
      <p:sp>
        <p:nvSpPr>
          <p:cNvPr id="7" name="Marcador de texto 6"/>
          <p:cNvSpPr>
            <a:spLocks noGrp="1"/>
          </p:cNvSpPr>
          <p:nvPr>
            <p:ph type="body" idx="10"/>
          </p:nvPr>
        </p:nvSpPr>
        <p:spPr>
          <a:xfrm>
            <a:off x="393576" y="548680"/>
            <a:ext cx="11463064" cy="1035465"/>
          </a:xfrm>
        </p:spPr>
        <p:txBody>
          <a:bodyPr/>
          <a:lstStyle/>
          <a:p>
            <a:r>
              <a:rPr lang="es-ES" dirty="0"/>
              <a:t>¿Cuál es el diagnóstico más </a:t>
            </a:r>
            <a:r>
              <a:rPr lang="es-ES" dirty="0" smtClean="0"/>
              <a:t>probable del cuadro clínico que presenta Luisa?</a:t>
            </a:r>
            <a:endParaRPr lang="es-ES" dirty="0"/>
          </a:p>
        </p:txBody>
      </p:sp>
      <p:sp>
        <p:nvSpPr>
          <p:cNvPr id="2" name="Marcador de texto 1"/>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1</a:t>
            </a:r>
            <a:endParaRPr lang="es-ES" dirty="0"/>
          </a:p>
        </p:txBody>
      </p:sp>
    </p:spTree>
    <p:extLst>
      <p:ext uri="{BB962C8B-B14F-4D97-AF65-F5344CB8AC3E}">
        <p14:creationId xmlns:p14="http://schemas.microsoft.com/office/powerpoint/2010/main" val="3378315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Definición de insuficiencia </a:t>
            </a:r>
            <a:r>
              <a:rPr lang="es-ES" dirty="0"/>
              <a:t>c</a:t>
            </a:r>
            <a:r>
              <a:rPr lang="es-ES" dirty="0" smtClean="0"/>
              <a:t>ardiaca</a:t>
            </a:r>
            <a:endParaRPr lang="es-ES" dirty="0"/>
          </a:p>
        </p:txBody>
      </p:sp>
      <p:sp>
        <p:nvSpPr>
          <p:cNvPr id="3" name="Marcador de contenido 2"/>
          <p:cNvSpPr>
            <a:spLocks noGrp="1"/>
          </p:cNvSpPr>
          <p:nvPr>
            <p:ph idx="1"/>
          </p:nvPr>
        </p:nvSpPr>
        <p:spPr>
          <a:xfrm>
            <a:off x="0" y="980728"/>
            <a:ext cx="8544272" cy="4592024"/>
          </a:xfrm>
        </p:spPr>
        <p:txBody>
          <a:bodyPr>
            <a:normAutofit fontScale="92500" lnSpcReduction="10000"/>
          </a:bodyPr>
          <a:lstStyle/>
          <a:p>
            <a:pPr fontAlgn="t"/>
            <a:r>
              <a:rPr lang="es-ES" dirty="0" smtClean="0">
                <a:solidFill>
                  <a:srgbClr val="C00000"/>
                </a:solidFill>
              </a:rPr>
              <a:t>El diagnóstico de insuficiencia cardiaca sistólica </a:t>
            </a:r>
            <a:r>
              <a:rPr lang="es-ES" dirty="0" smtClean="0"/>
              <a:t>(IC-</a:t>
            </a:r>
            <a:r>
              <a:rPr lang="es-ES" dirty="0" err="1" smtClean="0"/>
              <a:t>FSr</a:t>
            </a:r>
            <a:r>
              <a:rPr lang="es-ES" dirty="0" smtClean="0"/>
              <a:t>)</a:t>
            </a:r>
            <a:r>
              <a:rPr lang="es-ES" dirty="0" smtClean="0">
                <a:solidFill>
                  <a:srgbClr val="C00000"/>
                </a:solidFill>
              </a:rPr>
              <a:t> requiere 3 condiciones:</a:t>
            </a:r>
          </a:p>
          <a:p>
            <a:pPr lvl="1" fontAlgn="t"/>
            <a:r>
              <a:rPr lang="es-ES" dirty="0" smtClean="0"/>
              <a:t>Síntomas típicos de IC.</a:t>
            </a:r>
          </a:p>
          <a:p>
            <a:pPr lvl="1" fontAlgn="t"/>
            <a:r>
              <a:rPr lang="es-ES" dirty="0" smtClean="0"/>
              <a:t>Signos típicos de IC.</a:t>
            </a:r>
          </a:p>
          <a:p>
            <a:pPr lvl="1" fontAlgn="t"/>
            <a:r>
              <a:rPr lang="es-ES" dirty="0" smtClean="0"/>
              <a:t>Objetivar una FEVI reducida.</a:t>
            </a:r>
          </a:p>
          <a:p>
            <a:r>
              <a:rPr lang="es-ES" dirty="0" smtClean="0">
                <a:solidFill>
                  <a:srgbClr val="C00000"/>
                </a:solidFill>
              </a:rPr>
              <a:t>El diagnóstico de insuficiencia cardiaca FS preservada </a:t>
            </a:r>
            <a:r>
              <a:rPr lang="es-ES" dirty="0" smtClean="0"/>
              <a:t>(IC-</a:t>
            </a:r>
            <a:r>
              <a:rPr lang="es-ES" dirty="0" err="1" smtClean="0"/>
              <a:t>FSp</a:t>
            </a:r>
            <a:r>
              <a:rPr lang="es-ES" dirty="0" smtClean="0"/>
              <a:t>) </a:t>
            </a:r>
            <a:r>
              <a:rPr lang="es-ES" dirty="0" smtClean="0">
                <a:solidFill>
                  <a:srgbClr val="C00000"/>
                </a:solidFill>
              </a:rPr>
              <a:t>requiere:</a:t>
            </a:r>
          </a:p>
          <a:p>
            <a:pPr lvl="1" fontAlgn="t"/>
            <a:r>
              <a:rPr lang="es-ES" dirty="0" smtClean="0"/>
              <a:t>Síntomas </a:t>
            </a:r>
            <a:r>
              <a:rPr lang="es-ES" dirty="0"/>
              <a:t>típicos de </a:t>
            </a:r>
            <a:r>
              <a:rPr lang="es-ES" dirty="0" smtClean="0"/>
              <a:t>IC.</a:t>
            </a:r>
            <a:endParaRPr lang="es-ES" dirty="0"/>
          </a:p>
          <a:p>
            <a:pPr lvl="1" fontAlgn="t"/>
            <a:r>
              <a:rPr lang="es-ES" dirty="0" smtClean="0"/>
              <a:t>Signos </a:t>
            </a:r>
            <a:r>
              <a:rPr lang="es-ES" dirty="0"/>
              <a:t>típicos de </a:t>
            </a:r>
            <a:r>
              <a:rPr lang="es-ES" dirty="0" smtClean="0"/>
              <a:t>IC.</a:t>
            </a:r>
            <a:endParaRPr lang="es-ES" dirty="0"/>
          </a:p>
          <a:p>
            <a:pPr lvl="1" fontAlgn="t"/>
            <a:r>
              <a:rPr lang="es-ES" dirty="0" smtClean="0"/>
              <a:t>FEVI </a:t>
            </a:r>
            <a:r>
              <a:rPr lang="es-ES" dirty="0"/>
              <a:t>normal o solo ligeramente </a:t>
            </a:r>
            <a:r>
              <a:rPr lang="es-ES" dirty="0" smtClean="0"/>
              <a:t>reducida.</a:t>
            </a:r>
            <a:endParaRPr lang="es-ES" dirty="0"/>
          </a:p>
          <a:p>
            <a:pPr lvl="1" fontAlgn="t"/>
            <a:r>
              <a:rPr lang="es-ES" dirty="0" smtClean="0"/>
              <a:t>Presencia </a:t>
            </a:r>
            <a:r>
              <a:rPr lang="es-ES" dirty="0"/>
              <a:t>de una cardiopatía estructural significativa (Hipertrofia VI / Dilatación de la AI) </a:t>
            </a:r>
            <a:r>
              <a:rPr lang="es-ES" dirty="0">
                <a:solidFill>
                  <a:srgbClr val="C00000"/>
                </a:solidFill>
              </a:rPr>
              <a:t>y/o</a:t>
            </a:r>
            <a:r>
              <a:rPr lang="es-ES" b="1" dirty="0"/>
              <a:t> </a:t>
            </a:r>
            <a:r>
              <a:rPr lang="es-ES" dirty="0"/>
              <a:t>datos de disfunción </a:t>
            </a:r>
            <a:r>
              <a:rPr lang="es-ES" dirty="0" smtClean="0"/>
              <a:t>diastólica </a:t>
            </a:r>
            <a:r>
              <a:rPr lang="es-ES" dirty="0" smtClean="0">
                <a:solidFill>
                  <a:srgbClr val="C00000"/>
                </a:solidFill>
              </a:rPr>
              <a:t>y/o</a:t>
            </a:r>
            <a:r>
              <a:rPr lang="es-ES" dirty="0" smtClean="0"/>
              <a:t> </a:t>
            </a:r>
            <a:r>
              <a:rPr lang="es-ES" dirty="0" smtClean="0">
                <a:solidFill>
                  <a:schemeClr val="tx2"/>
                </a:solidFill>
              </a:rPr>
              <a:t>BNP elevado. !!!</a:t>
            </a:r>
            <a:endParaRPr lang="es-ES" dirty="0">
              <a:solidFill>
                <a:schemeClr val="tx2"/>
              </a:solidFill>
            </a:endParaRPr>
          </a:p>
        </p:txBody>
      </p:sp>
      <p:sp>
        <p:nvSpPr>
          <p:cNvPr id="4" name="Marcador de texto 3"/>
          <p:cNvSpPr>
            <a:spLocks noGrp="1"/>
          </p:cNvSpPr>
          <p:nvPr>
            <p:ph type="body" sz="quarter" idx="10"/>
          </p:nvPr>
        </p:nvSpPr>
        <p:spPr>
          <a:xfrm>
            <a:off x="346205" y="5726126"/>
            <a:ext cx="11582443" cy="295162"/>
          </a:xfrm>
        </p:spPr>
        <p:txBody>
          <a:bodyPr>
            <a:normAutofit/>
          </a:bodyPr>
          <a:lstStyle/>
          <a:p>
            <a:r>
              <a:rPr lang="en-US" sz="1200" dirty="0"/>
              <a:t>2016 ESC Guidelines for the diagnosis and treatment of acute and chronic heart failure</a:t>
            </a:r>
            <a:r>
              <a:rPr lang="en-US" sz="1200" dirty="0" smtClean="0"/>
              <a:t>. </a:t>
            </a:r>
            <a:r>
              <a:rPr lang="es-ES" sz="1200" dirty="0"/>
              <a:t>Eur J </a:t>
            </a:r>
            <a:r>
              <a:rPr lang="es-ES" sz="1200" dirty="0" err="1"/>
              <a:t>Heart</a:t>
            </a:r>
            <a:r>
              <a:rPr lang="es-ES" sz="1200" dirty="0"/>
              <a:t> </a:t>
            </a:r>
            <a:r>
              <a:rPr lang="es-ES" sz="1200" dirty="0" err="1"/>
              <a:t>Fail</a:t>
            </a:r>
            <a:r>
              <a:rPr lang="es-ES" sz="1200" dirty="0"/>
              <a:t>. </a:t>
            </a:r>
            <a:r>
              <a:rPr lang="es-ES" sz="1200" dirty="0" smtClean="0"/>
              <a:t>2016;18(8</a:t>
            </a:r>
            <a:r>
              <a:rPr lang="es-ES" sz="1200" dirty="0"/>
              <a:t>):891-975</a:t>
            </a:r>
          </a:p>
        </p:txBody>
      </p:sp>
      <p:pic>
        <p:nvPicPr>
          <p:cNvPr id="5" name="Imagen 4"/>
          <p:cNvPicPr>
            <a:picLocks noChangeAspect="1"/>
          </p:cNvPicPr>
          <p:nvPr/>
        </p:nvPicPr>
        <p:blipFill>
          <a:blip r:embed="rId2"/>
          <a:stretch>
            <a:fillRect/>
          </a:stretch>
        </p:blipFill>
        <p:spPr>
          <a:xfrm>
            <a:off x="8760296" y="1612006"/>
            <a:ext cx="2756518" cy="2969122"/>
          </a:xfrm>
          <a:prstGeom prst="rect">
            <a:avLst/>
          </a:prstGeom>
        </p:spPr>
      </p:pic>
    </p:spTree>
    <p:extLst>
      <p:ext uri="{BB962C8B-B14F-4D97-AF65-F5344CB8AC3E}">
        <p14:creationId xmlns:p14="http://schemas.microsoft.com/office/powerpoint/2010/main" val="1463996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59904"/>
            <a:ext cx="10972800" cy="604800"/>
          </a:xfrm>
        </p:spPr>
        <p:txBody>
          <a:bodyPr/>
          <a:lstStyle/>
          <a:p>
            <a:r>
              <a:rPr lang="es-ES" sz="2800" dirty="0" smtClean="0"/>
              <a:t>Definición de insuficiencia cardiaca: signos y síntomas clínicos (</a:t>
            </a:r>
            <a:r>
              <a:rPr lang="es-ES" sz="2800" dirty="0" smtClean="0">
                <a:solidFill>
                  <a:srgbClr val="004586"/>
                </a:solidFill>
              </a:rPr>
              <a:t>ESC 2016</a:t>
            </a:r>
            <a:r>
              <a:rPr lang="es-ES" sz="2800" dirty="0" smtClean="0"/>
              <a:t>)</a:t>
            </a:r>
            <a:endParaRPr lang="es-ES" sz="2800" dirty="0"/>
          </a:p>
        </p:txBody>
      </p:sp>
      <p:sp>
        <p:nvSpPr>
          <p:cNvPr id="3" name="Marcador de contenido 2"/>
          <p:cNvSpPr>
            <a:spLocks noGrp="1"/>
          </p:cNvSpPr>
          <p:nvPr>
            <p:ph idx="1"/>
          </p:nvPr>
        </p:nvSpPr>
        <p:spPr/>
        <p:txBody>
          <a:bodyPr>
            <a:normAutofit/>
          </a:bodyPr>
          <a:lstStyle/>
          <a:p>
            <a:pPr fontAlgn="t"/>
            <a:r>
              <a:rPr lang="es-ES" dirty="0" smtClean="0">
                <a:solidFill>
                  <a:schemeClr val="tx2"/>
                </a:solidFill>
              </a:rPr>
              <a:t>Factores </a:t>
            </a:r>
            <a:r>
              <a:rPr lang="es-ES" dirty="0">
                <a:solidFill>
                  <a:schemeClr val="tx2"/>
                </a:solidFill>
              </a:rPr>
              <a:t>determinantes de </a:t>
            </a:r>
            <a:r>
              <a:rPr lang="es-ES" dirty="0" smtClean="0">
                <a:solidFill>
                  <a:schemeClr val="tx2"/>
                </a:solidFill>
              </a:rPr>
              <a:t>IC:</a:t>
            </a:r>
          </a:p>
          <a:p>
            <a:pPr lvl="1" fontAlgn="t"/>
            <a:r>
              <a:rPr lang="es-ES" dirty="0">
                <a:solidFill>
                  <a:srgbClr val="004586"/>
                </a:solidFill>
              </a:rPr>
              <a:t>Hipertensión </a:t>
            </a:r>
            <a:r>
              <a:rPr lang="es-ES" dirty="0" smtClean="0">
                <a:solidFill>
                  <a:srgbClr val="004586"/>
                </a:solidFill>
              </a:rPr>
              <a:t>arterial.</a:t>
            </a:r>
          </a:p>
          <a:p>
            <a:pPr lvl="1" fontAlgn="t"/>
            <a:r>
              <a:rPr lang="es-ES" dirty="0" smtClean="0">
                <a:solidFill>
                  <a:srgbClr val="004586"/>
                </a:solidFill>
              </a:rPr>
              <a:t>Diabetes mellitus.</a:t>
            </a:r>
            <a:endParaRPr lang="es-ES" dirty="0">
              <a:solidFill>
                <a:srgbClr val="004586"/>
              </a:solidFill>
            </a:endParaRPr>
          </a:p>
          <a:p>
            <a:pPr lvl="1" fontAlgn="t"/>
            <a:r>
              <a:rPr lang="es-ES" dirty="0">
                <a:solidFill>
                  <a:srgbClr val="004586"/>
                </a:solidFill>
              </a:rPr>
              <a:t>Enfermedad </a:t>
            </a:r>
            <a:r>
              <a:rPr lang="es-ES" dirty="0" smtClean="0">
                <a:solidFill>
                  <a:srgbClr val="004586"/>
                </a:solidFill>
              </a:rPr>
              <a:t>coronaria.</a:t>
            </a:r>
            <a:endParaRPr lang="es-ES" dirty="0">
              <a:solidFill>
                <a:srgbClr val="004586"/>
              </a:solidFill>
            </a:endParaRPr>
          </a:p>
          <a:p>
            <a:pPr lvl="1" fontAlgn="t"/>
            <a:r>
              <a:rPr lang="es-ES" dirty="0">
                <a:solidFill>
                  <a:srgbClr val="004586"/>
                </a:solidFill>
              </a:rPr>
              <a:t>Antecedentes </a:t>
            </a:r>
            <a:r>
              <a:rPr lang="es-ES" dirty="0" smtClean="0">
                <a:solidFill>
                  <a:srgbClr val="004586"/>
                </a:solidFill>
              </a:rPr>
              <a:t>familiares.</a:t>
            </a:r>
            <a:endParaRPr lang="es-ES" dirty="0">
              <a:solidFill>
                <a:srgbClr val="004586"/>
              </a:solidFill>
            </a:endParaRPr>
          </a:p>
          <a:p>
            <a:pPr lvl="1" fontAlgn="t"/>
            <a:r>
              <a:rPr lang="es-ES" dirty="0">
                <a:solidFill>
                  <a:srgbClr val="004586"/>
                </a:solidFill>
              </a:rPr>
              <a:t>Agentes </a:t>
            </a:r>
            <a:r>
              <a:rPr lang="es-ES" dirty="0" err="1" smtClean="0">
                <a:solidFill>
                  <a:srgbClr val="004586"/>
                </a:solidFill>
              </a:rPr>
              <a:t>cardiotóxicos</a:t>
            </a:r>
            <a:r>
              <a:rPr lang="es-ES" dirty="0" smtClean="0">
                <a:solidFill>
                  <a:srgbClr val="004586"/>
                </a:solidFill>
              </a:rPr>
              <a:t>.</a:t>
            </a:r>
            <a:endParaRPr lang="es-ES" dirty="0">
              <a:solidFill>
                <a:srgbClr val="004586"/>
              </a:solidFill>
            </a:endParaRPr>
          </a:p>
          <a:p>
            <a:pPr lvl="1" fontAlgn="t"/>
            <a:r>
              <a:rPr lang="es-ES" dirty="0">
                <a:solidFill>
                  <a:srgbClr val="004586"/>
                </a:solidFill>
              </a:rPr>
              <a:t>Enfermedades </a:t>
            </a:r>
            <a:r>
              <a:rPr lang="es-ES" dirty="0" smtClean="0">
                <a:solidFill>
                  <a:srgbClr val="004586"/>
                </a:solidFill>
              </a:rPr>
              <a:t>sistémicas.</a:t>
            </a:r>
            <a:endParaRPr lang="en-US" dirty="0">
              <a:solidFill>
                <a:srgbClr val="004586"/>
              </a:solidFill>
            </a:endParaRPr>
          </a:p>
          <a:p>
            <a:pPr fontAlgn="t"/>
            <a:endParaRPr lang="es-ES" dirty="0">
              <a:solidFill>
                <a:schemeClr val="tx2"/>
              </a:solidFill>
            </a:endParaRPr>
          </a:p>
          <a:p>
            <a:pPr fontAlgn="t"/>
            <a:endParaRPr lang="es-ES" dirty="0">
              <a:solidFill>
                <a:srgbClr val="C00000"/>
              </a:solidFill>
            </a:endParaRPr>
          </a:p>
          <a:p>
            <a:pPr marL="1258887" lvl="1" indent="0" fontAlgn="t">
              <a:buNone/>
            </a:pPr>
            <a:endParaRPr lang="es-ES" dirty="0">
              <a:solidFill>
                <a:srgbClr val="C00000"/>
              </a:solidFill>
            </a:endParaRPr>
          </a:p>
          <a:p>
            <a:pPr marL="542925" indent="0">
              <a:buNone/>
            </a:pPr>
            <a:endParaRPr lang="es-ES" sz="2800" b="1" dirty="0" smtClean="0">
              <a:solidFill>
                <a:schemeClr val="tx2"/>
              </a:solidFill>
            </a:endParaRPr>
          </a:p>
        </p:txBody>
      </p:sp>
      <p:sp>
        <p:nvSpPr>
          <p:cNvPr id="7" name="Marcador de texto 6"/>
          <p:cNvSpPr>
            <a:spLocks noGrp="1"/>
          </p:cNvSpPr>
          <p:nvPr>
            <p:ph type="body" sz="quarter" idx="10"/>
          </p:nvPr>
        </p:nvSpPr>
        <p:spPr/>
        <p:txBody>
          <a:bodyPr>
            <a:normAutofit lnSpcReduction="10000"/>
          </a:bodyPr>
          <a:lstStyle/>
          <a:p>
            <a:endParaRPr lang="es-ES"/>
          </a:p>
        </p:txBody>
      </p:sp>
      <p:sp>
        <p:nvSpPr>
          <p:cNvPr id="6" name="TextBox 2"/>
          <p:cNvSpPr txBox="1">
            <a:spLocks noChangeArrowheads="1"/>
          </p:cNvSpPr>
          <p:nvPr/>
        </p:nvSpPr>
        <p:spPr bwMode="auto">
          <a:xfrm>
            <a:off x="177276" y="4509120"/>
            <a:ext cx="6450012" cy="923330"/>
          </a:xfrm>
          <a:prstGeom prst="rect">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s-ES" sz="1800" dirty="0">
                <a:solidFill>
                  <a:schemeClr val="accent1"/>
                </a:solidFill>
              </a:rPr>
              <a:t>Si </a:t>
            </a:r>
            <a:r>
              <a:rPr lang="es-ES" sz="1800" dirty="0">
                <a:solidFill>
                  <a:srgbClr val="C00000"/>
                </a:solidFill>
              </a:rPr>
              <a:t>no existen estos antecedentes</a:t>
            </a:r>
            <a:r>
              <a:rPr lang="es-ES" sz="1800" dirty="0">
                <a:solidFill>
                  <a:schemeClr val="accent1"/>
                </a:solidFill>
              </a:rPr>
              <a:t>, con un </a:t>
            </a:r>
            <a:r>
              <a:rPr lang="es-ES" sz="1800" dirty="0">
                <a:solidFill>
                  <a:srgbClr val="C00000"/>
                </a:solidFill>
              </a:rPr>
              <a:t>ECG </a:t>
            </a:r>
            <a:r>
              <a:rPr lang="es-ES" sz="1800" dirty="0" smtClean="0">
                <a:solidFill>
                  <a:srgbClr val="C00000"/>
                </a:solidFill>
              </a:rPr>
              <a:t>normal</a:t>
            </a:r>
            <a:r>
              <a:rPr lang="es-ES" sz="1800" dirty="0" smtClean="0">
                <a:solidFill>
                  <a:schemeClr val="accent1"/>
                </a:solidFill>
              </a:rPr>
              <a:t>, sin </a:t>
            </a:r>
            <a:r>
              <a:rPr lang="es-ES" sz="1800" dirty="0">
                <a:solidFill>
                  <a:schemeClr val="accent1"/>
                </a:solidFill>
              </a:rPr>
              <a:t>sospecha </a:t>
            </a:r>
            <a:r>
              <a:rPr lang="es-ES" sz="1800" dirty="0" smtClean="0">
                <a:solidFill>
                  <a:schemeClr val="accent1"/>
                </a:solidFill>
              </a:rPr>
              <a:t> o antecedente de cardiopatía de base </a:t>
            </a:r>
            <a:r>
              <a:rPr lang="es-ES" sz="1800" dirty="0" smtClean="0">
                <a:solidFill>
                  <a:srgbClr val="C00000"/>
                </a:solidFill>
              </a:rPr>
              <a:t>la insuficiencia cardiaca </a:t>
            </a:r>
            <a:r>
              <a:rPr lang="es-ES" sz="1800" dirty="0">
                <a:solidFill>
                  <a:srgbClr val="C00000"/>
                </a:solidFill>
              </a:rPr>
              <a:t>es </a:t>
            </a:r>
            <a:r>
              <a:rPr lang="es-ES" sz="1800" dirty="0" smtClean="0">
                <a:solidFill>
                  <a:srgbClr val="C00000"/>
                </a:solidFill>
              </a:rPr>
              <a:t>muy poco </a:t>
            </a:r>
            <a:r>
              <a:rPr lang="es-ES" sz="1800" dirty="0">
                <a:solidFill>
                  <a:srgbClr val="C00000"/>
                </a:solidFill>
              </a:rPr>
              <a:t>probable</a:t>
            </a:r>
            <a:endParaRPr lang="en-US" sz="1800" dirty="0">
              <a:solidFill>
                <a:srgbClr val="C00000"/>
              </a:solidFill>
            </a:endParaRPr>
          </a:p>
        </p:txBody>
      </p:sp>
      <p:graphicFrame>
        <p:nvGraphicFramePr>
          <p:cNvPr id="8" name="Marcador de contenido 4"/>
          <p:cNvGraphicFramePr>
            <a:graphicFrameLocks/>
          </p:cNvGraphicFramePr>
          <p:nvPr>
            <p:extLst>
              <p:ext uri="{D42A27DB-BD31-4B8C-83A1-F6EECF244321}">
                <p14:modId xmlns:p14="http://schemas.microsoft.com/office/powerpoint/2010/main" val="3564426402"/>
              </p:ext>
            </p:extLst>
          </p:nvPr>
        </p:nvGraphicFramePr>
        <p:xfrm>
          <a:off x="6744072" y="731008"/>
          <a:ext cx="5229715" cy="5434296"/>
        </p:xfrm>
        <a:graphic>
          <a:graphicData uri="http://schemas.openxmlformats.org/drawingml/2006/table">
            <a:tbl>
              <a:tblPr firstRow="1" bandRow="1">
                <a:tableStyleId>{073A0DAA-6AF3-43AB-8588-CEC1D06C72B9}</a:tableStyleId>
              </a:tblPr>
              <a:tblGrid>
                <a:gridCol w="2526913"/>
                <a:gridCol w="2702802"/>
              </a:tblGrid>
              <a:tr h="266769">
                <a:tc>
                  <a:txBody>
                    <a:bodyPr/>
                    <a:lstStyle/>
                    <a:p>
                      <a:pPr algn="ctr"/>
                      <a:r>
                        <a:rPr lang="es-ES" sz="1400" dirty="0" smtClean="0">
                          <a:effectLst>
                            <a:outerShdw blurRad="38100" dist="38100" dir="2700000" algn="tl">
                              <a:srgbClr val="000000">
                                <a:alpha val="43137"/>
                              </a:srgbClr>
                            </a:outerShdw>
                          </a:effectLst>
                        </a:rPr>
                        <a:t>Síntomas</a:t>
                      </a:r>
                      <a:endParaRPr lang="es-ES" sz="1400" dirty="0">
                        <a:effectLst>
                          <a:outerShdw blurRad="38100" dist="38100" dir="2700000" algn="tl">
                            <a:srgbClr val="000000">
                              <a:alpha val="43137"/>
                            </a:srgbClr>
                          </a:outerShdw>
                        </a:effectLst>
                      </a:endParaRPr>
                    </a:p>
                  </a:txBody>
                  <a:tcPr marL="36000" marR="36000" marT="36000" marB="36000" anchor="ctr"/>
                </a:tc>
                <a:tc>
                  <a:txBody>
                    <a:bodyPr/>
                    <a:lstStyle/>
                    <a:p>
                      <a:pPr algn="ctr"/>
                      <a:r>
                        <a:rPr lang="es-ES" sz="1400" dirty="0" smtClean="0">
                          <a:effectLst>
                            <a:outerShdw blurRad="38100" dist="38100" dir="2700000" algn="tl">
                              <a:srgbClr val="000000">
                                <a:alpha val="43137"/>
                              </a:srgbClr>
                            </a:outerShdw>
                          </a:effectLst>
                        </a:rPr>
                        <a:t>Signos</a:t>
                      </a:r>
                      <a:endParaRPr lang="es-ES" sz="1400" dirty="0">
                        <a:effectLst>
                          <a:outerShdw blurRad="38100" dist="38100" dir="2700000" algn="tl">
                            <a:srgbClr val="000000">
                              <a:alpha val="43137"/>
                            </a:srgbClr>
                          </a:outerShdw>
                        </a:effectLst>
                      </a:endParaRPr>
                    </a:p>
                  </a:txBody>
                  <a:tcPr marL="36000" marR="36000" marT="36000" marB="36000" anchor="ctr"/>
                </a:tc>
              </a:tr>
              <a:tr h="266769">
                <a:tc>
                  <a:txBody>
                    <a:bodyPr/>
                    <a:lstStyle/>
                    <a:p>
                      <a:pPr algn="ctr"/>
                      <a:r>
                        <a:rPr lang="es-ES" sz="1400" dirty="0" smtClean="0">
                          <a:solidFill>
                            <a:srgbClr val="C00000"/>
                          </a:solidFill>
                        </a:rPr>
                        <a:t>Típicos</a:t>
                      </a:r>
                      <a:endParaRPr lang="es-ES" sz="1400" b="1" dirty="0">
                        <a:solidFill>
                          <a:srgbClr val="C00000"/>
                        </a:solidFill>
                      </a:endParaRPr>
                    </a:p>
                  </a:txBody>
                  <a:tcPr marL="36000" marR="36000" marT="36000" marB="36000" anchor="ctr"/>
                </a:tc>
                <a:tc>
                  <a:txBody>
                    <a:bodyPr/>
                    <a:lstStyle/>
                    <a:p>
                      <a:pPr algn="ctr"/>
                      <a:r>
                        <a:rPr lang="es-ES" sz="1400" dirty="0" smtClean="0">
                          <a:solidFill>
                            <a:srgbClr val="C00000"/>
                          </a:solidFill>
                        </a:rPr>
                        <a:t>Más específicos</a:t>
                      </a:r>
                      <a:endParaRPr lang="es-ES" sz="1400" b="1" dirty="0">
                        <a:solidFill>
                          <a:srgbClr val="C00000"/>
                        </a:solidFill>
                      </a:endParaRPr>
                    </a:p>
                  </a:txBody>
                  <a:tcPr marL="36000" marR="36000" marT="36000" marB="36000" anchor="ctr"/>
                </a:tc>
              </a:tr>
              <a:tr h="1321056">
                <a:tc>
                  <a:txBody>
                    <a:bodyPr/>
                    <a:lstStyle/>
                    <a:p>
                      <a:pPr marL="285750" indent="-285750">
                        <a:buClr>
                          <a:srgbClr val="C00000"/>
                        </a:buClr>
                        <a:buFont typeface="Wingdings" panose="05000000000000000000" pitchFamily="2" charset="2"/>
                        <a:buChar char="v"/>
                      </a:pPr>
                      <a:r>
                        <a:rPr lang="es-ES" sz="1100" dirty="0" smtClean="0"/>
                        <a:t>Disnea.</a:t>
                      </a:r>
                    </a:p>
                    <a:p>
                      <a:pPr marL="285750" indent="-285750">
                        <a:buClr>
                          <a:srgbClr val="C00000"/>
                        </a:buClr>
                        <a:buFont typeface="Wingdings" panose="05000000000000000000" pitchFamily="2" charset="2"/>
                        <a:buChar char="v"/>
                      </a:pPr>
                      <a:r>
                        <a:rPr lang="es-ES" sz="1100" dirty="0" err="1" smtClean="0"/>
                        <a:t>Ortopnea</a:t>
                      </a:r>
                      <a:r>
                        <a:rPr lang="es-ES" sz="1100" dirty="0" smtClean="0"/>
                        <a:t>.</a:t>
                      </a:r>
                    </a:p>
                    <a:p>
                      <a:pPr marL="285750" indent="-285750">
                        <a:buClr>
                          <a:srgbClr val="C00000"/>
                        </a:buClr>
                        <a:buFont typeface="Wingdings" panose="05000000000000000000" pitchFamily="2" charset="2"/>
                        <a:buChar char="v"/>
                      </a:pPr>
                      <a:r>
                        <a:rPr lang="es-ES" sz="1100" dirty="0" smtClean="0"/>
                        <a:t>Disnea paroxística nocturna.</a:t>
                      </a:r>
                    </a:p>
                    <a:p>
                      <a:pPr marL="285750" indent="-285750">
                        <a:buClr>
                          <a:srgbClr val="C00000"/>
                        </a:buClr>
                        <a:buFont typeface="Wingdings" panose="05000000000000000000" pitchFamily="2" charset="2"/>
                        <a:buChar char="v"/>
                      </a:pPr>
                      <a:r>
                        <a:rPr lang="es-ES" sz="1100" dirty="0" smtClean="0"/>
                        <a:t>Tolerancia al ejercicio</a:t>
                      </a:r>
                      <a:r>
                        <a:rPr lang="es-ES" sz="1100" baseline="0" dirty="0" smtClean="0"/>
                        <a:t> disminuida.</a:t>
                      </a:r>
                      <a:endParaRPr lang="es-ES" sz="1100" dirty="0" smtClean="0"/>
                    </a:p>
                    <a:p>
                      <a:pPr marL="285750" indent="-285750">
                        <a:buClr>
                          <a:srgbClr val="C00000"/>
                        </a:buClr>
                        <a:buFont typeface="Wingdings" panose="05000000000000000000" pitchFamily="2" charset="2"/>
                        <a:buChar char="v"/>
                      </a:pPr>
                      <a:r>
                        <a:rPr lang="es-ES" sz="1100" dirty="0" smtClean="0"/>
                        <a:t>Fatiga, cansancio, más tiempo</a:t>
                      </a:r>
                    </a:p>
                    <a:p>
                      <a:pPr marL="0" indent="266700">
                        <a:buClr>
                          <a:srgbClr val="C00000"/>
                        </a:buClr>
                        <a:buFont typeface="Wingdings" panose="05000000000000000000" pitchFamily="2" charset="2"/>
                        <a:buNone/>
                      </a:pPr>
                      <a:r>
                        <a:rPr lang="es-ES" sz="1100" dirty="0" smtClean="0"/>
                        <a:t> hasta recuperarse del ejercicio</a:t>
                      </a:r>
                    </a:p>
                    <a:p>
                      <a:pPr marL="266700" indent="0">
                        <a:buClr>
                          <a:srgbClr val="C00000"/>
                        </a:buClr>
                        <a:buFont typeface="Wingdings" panose="05000000000000000000" pitchFamily="2" charset="2"/>
                        <a:buNone/>
                      </a:pPr>
                      <a:r>
                        <a:rPr lang="es-ES" sz="1100" dirty="0" smtClean="0"/>
                        <a:t> inflamación de tobillos.</a:t>
                      </a:r>
                      <a:endParaRPr lang="es-ES" sz="1100" dirty="0">
                        <a:solidFill>
                          <a:schemeClr val="accent1"/>
                        </a:solidFill>
                      </a:endParaRPr>
                    </a:p>
                  </a:txBody>
                  <a:tcPr marL="36000" marR="36000" marT="36000" marB="36000" anchor="ctr"/>
                </a:tc>
                <a:tc>
                  <a:txBody>
                    <a:bodyPr/>
                    <a:lstStyle/>
                    <a:p>
                      <a:pPr marL="285750" indent="-285750">
                        <a:buClr>
                          <a:srgbClr val="C00000"/>
                        </a:buClr>
                        <a:buFont typeface="Wingdings" panose="05000000000000000000" pitchFamily="2" charset="2"/>
                        <a:buChar char="v"/>
                      </a:pPr>
                      <a:r>
                        <a:rPr lang="es-ES" sz="1100" dirty="0" smtClean="0"/>
                        <a:t>Presión venosa yugular elevada.</a:t>
                      </a:r>
                    </a:p>
                    <a:p>
                      <a:pPr marL="285750" indent="-285750">
                        <a:buClr>
                          <a:srgbClr val="C00000"/>
                        </a:buClr>
                        <a:buFont typeface="Wingdings" panose="05000000000000000000" pitchFamily="2" charset="2"/>
                        <a:buChar char="v"/>
                      </a:pPr>
                      <a:r>
                        <a:rPr lang="es-ES" sz="1100" dirty="0" smtClean="0"/>
                        <a:t>Reflujo </a:t>
                      </a:r>
                      <a:r>
                        <a:rPr lang="es-ES" sz="1100" dirty="0" err="1" smtClean="0"/>
                        <a:t>hepatoyugular</a:t>
                      </a:r>
                      <a:r>
                        <a:rPr lang="es-ES" sz="1100" dirty="0" smtClean="0"/>
                        <a:t>.</a:t>
                      </a:r>
                    </a:p>
                    <a:p>
                      <a:pPr marL="285750" indent="-285750">
                        <a:buClr>
                          <a:srgbClr val="C00000"/>
                        </a:buClr>
                        <a:buFont typeface="Wingdings" panose="05000000000000000000" pitchFamily="2" charset="2"/>
                        <a:buChar char="v"/>
                      </a:pPr>
                      <a:r>
                        <a:rPr lang="es-ES" sz="1100" dirty="0" smtClean="0"/>
                        <a:t>Tercer sonido cardiaco (ritmo galopante).</a:t>
                      </a:r>
                    </a:p>
                    <a:p>
                      <a:pPr marL="285750" indent="-285750">
                        <a:buClr>
                          <a:srgbClr val="C00000"/>
                        </a:buClr>
                        <a:buFont typeface="Wingdings" panose="05000000000000000000" pitchFamily="2" charset="2"/>
                        <a:buChar char="v"/>
                      </a:pPr>
                      <a:r>
                        <a:rPr lang="es-ES" sz="1100" dirty="0" smtClean="0"/>
                        <a:t>Impulso apical desplazado lateralmente.</a:t>
                      </a:r>
                      <a:endParaRPr lang="es-ES" sz="1100" dirty="0">
                        <a:solidFill>
                          <a:schemeClr val="accent1"/>
                        </a:solidFill>
                      </a:endParaRPr>
                    </a:p>
                  </a:txBody>
                  <a:tcPr marL="36000" marR="36000" marT="36000" marB="36000" anchor="ctr"/>
                </a:tc>
              </a:tr>
              <a:tr h="266769">
                <a:tc>
                  <a:txBody>
                    <a:bodyPr/>
                    <a:lstStyle/>
                    <a:p>
                      <a:pPr algn="ctr"/>
                      <a:r>
                        <a:rPr lang="es-ES" sz="1400" dirty="0" smtClean="0">
                          <a:solidFill>
                            <a:srgbClr val="C00000"/>
                          </a:solidFill>
                        </a:rPr>
                        <a:t>Menos típicos</a:t>
                      </a:r>
                      <a:endParaRPr lang="es-ES" sz="1400" b="1" dirty="0">
                        <a:solidFill>
                          <a:srgbClr val="C00000"/>
                        </a:solidFill>
                      </a:endParaRPr>
                    </a:p>
                  </a:txBody>
                  <a:tcPr marL="36000" marR="36000" marT="36000" marB="36000" anchor="ctr"/>
                </a:tc>
                <a:tc>
                  <a:txBody>
                    <a:bodyPr/>
                    <a:lstStyle/>
                    <a:p>
                      <a:pPr algn="ctr"/>
                      <a:r>
                        <a:rPr lang="es-ES" sz="1400" dirty="0" smtClean="0">
                          <a:solidFill>
                            <a:srgbClr val="C00000"/>
                          </a:solidFill>
                        </a:rPr>
                        <a:t>Menos específicos</a:t>
                      </a:r>
                      <a:endParaRPr lang="es-ES" sz="1400" b="1" dirty="0">
                        <a:solidFill>
                          <a:srgbClr val="C00000"/>
                        </a:solidFill>
                      </a:endParaRPr>
                    </a:p>
                  </a:txBody>
                  <a:tcPr marL="36000" marR="36000" marT="36000" marB="36000" anchor="ctr"/>
                </a:tc>
              </a:tr>
              <a:tr h="3044957">
                <a:tc>
                  <a:txBody>
                    <a:bodyPr/>
                    <a:lstStyle/>
                    <a:p>
                      <a:pPr marL="285750" indent="-285750">
                        <a:buClr>
                          <a:srgbClr val="C00000"/>
                        </a:buClr>
                        <a:buFont typeface="Wingdings" panose="05000000000000000000" pitchFamily="2" charset="2"/>
                        <a:buChar char="v"/>
                      </a:pPr>
                      <a:r>
                        <a:rPr lang="es-ES" sz="1100" dirty="0" smtClean="0"/>
                        <a:t>Tos nocturna.</a:t>
                      </a:r>
                    </a:p>
                    <a:p>
                      <a:pPr marL="285750" indent="-285750">
                        <a:buClr>
                          <a:srgbClr val="C00000"/>
                        </a:buClr>
                        <a:buFont typeface="Wingdings" panose="05000000000000000000" pitchFamily="2" charset="2"/>
                        <a:buChar char="v"/>
                      </a:pPr>
                      <a:r>
                        <a:rPr lang="es-ES" sz="1100" dirty="0" smtClean="0"/>
                        <a:t>Sibilancias.</a:t>
                      </a:r>
                    </a:p>
                    <a:p>
                      <a:pPr marL="285750" indent="-285750">
                        <a:buClr>
                          <a:srgbClr val="C00000"/>
                        </a:buClr>
                        <a:buFont typeface="Wingdings" panose="05000000000000000000" pitchFamily="2" charset="2"/>
                        <a:buChar char="v"/>
                      </a:pPr>
                      <a:r>
                        <a:rPr lang="es-ES" sz="1100" dirty="0" smtClean="0"/>
                        <a:t>Sensación de hinchazón.</a:t>
                      </a:r>
                    </a:p>
                    <a:p>
                      <a:pPr marL="285750" indent="-285750">
                        <a:buClr>
                          <a:srgbClr val="C00000"/>
                        </a:buClr>
                        <a:buFont typeface="Wingdings" panose="05000000000000000000" pitchFamily="2" charset="2"/>
                        <a:buChar char="v"/>
                      </a:pPr>
                      <a:r>
                        <a:rPr lang="es-ES" sz="1100" dirty="0" smtClean="0"/>
                        <a:t>Pérdida de apetito.</a:t>
                      </a:r>
                    </a:p>
                    <a:p>
                      <a:pPr marL="285750" indent="-285750">
                        <a:buClr>
                          <a:srgbClr val="C00000"/>
                        </a:buClr>
                        <a:buFont typeface="Wingdings" panose="05000000000000000000" pitchFamily="2" charset="2"/>
                        <a:buChar char="v"/>
                      </a:pPr>
                      <a:r>
                        <a:rPr lang="es-ES" sz="1100" dirty="0" smtClean="0"/>
                        <a:t>Confusión (especialmente</a:t>
                      </a:r>
                    </a:p>
                    <a:p>
                      <a:pPr marL="266700" indent="0">
                        <a:buClr>
                          <a:srgbClr val="C00000"/>
                        </a:buClr>
                        <a:buFont typeface="Wingdings" panose="05000000000000000000" pitchFamily="2" charset="2"/>
                        <a:buNone/>
                      </a:pPr>
                      <a:r>
                        <a:rPr lang="es-ES" sz="1100" dirty="0" smtClean="0"/>
                        <a:t> en ancianos).</a:t>
                      </a:r>
                    </a:p>
                    <a:p>
                      <a:pPr marL="285750" indent="-285750">
                        <a:buClr>
                          <a:srgbClr val="C00000"/>
                        </a:buClr>
                        <a:buFont typeface="Wingdings" panose="05000000000000000000" pitchFamily="2" charset="2"/>
                        <a:buChar char="v"/>
                      </a:pPr>
                      <a:r>
                        <a:rPr lang="es-ES" sz="1100" dirty="0" smtClean="0"/>
                        <a:t>Decaimiento.</a:t>
                      </a:r>
                    </a:p>
                    <a:p>
                      <a:pPr marL="285750" indent="-285750">
                        <a:buClr>
                          <a:srgbClr val="C00000"/>
                        </a:buClr>
                        <a:buFont typeface="Wingdings" panose="05000000000000000000" pitchFamily="2" charset="2"/>
                        <a:buChar char="v"/>
                      </a:pPr>
                      <a:r>
                        <a:rPr lang="es-ES" sz="1100" dirty="0" smtClean="0"/>
                        <a:t>Palpitaciones.</a:t>
                      </a:r>
                    </a:p>
                    <a:p>
                      <a:pPr marL="285750" indent="-285750">
                        <a:buClr>
                          <a:srgbClr val="C00000"/>
                        </a:buClr>
                        <a:buFont typeface="Wingdings" panose="05000000000000000000" pitchFamily="2" charset="2"/>
                        <a:buChar char="v"/>
                      </a:pPr>
                      <a:r>
                        <a:rPr lang="es-ES" sz="1100" dirty="0" smtClean="0"/>
                        <a:t>Mareo.</a:t>
                      </a:r>
                    </a:p>
                    <a:p>
                      <a:pPr marL="285750" indent="-285750">
                        <a:buClr>
                          <a:srgbClr val="C00000"/>
                        </a:buClr>
                        <a:buFont typeface="Wingdings" panose="05000000000000000000" pitchFamily="2" charset="2"/>
                        <a:buChar char="v"/>
                      </a:pPr>
                      <a:r>
                        <a:rPr lang="es-ES" sz="1100" dirty="0" smtClean="0"/>
                        <a:t>Síncope.</a:t>
                      </a:r>
                    </a:p>
                    <a:p>
                      <a:pPr marL="285750" indent="-285750">
                        <a:buClr>
                          <a:srgbClr val="C00000"/>
                        </a:buClr>
                        <a:buFont typeface="Wingdings" panose="05000000000000000000" pitchFamily="2" charset="2"/>
                        <a:buChar char="v"/>
                      </a:pPr>
                      <a:r>
                        <a:rPr lang="es-ES" sz="1100" dirty="0" err="1" smtClean="0"/>
                        <a:t>Bendopnea</a:t>
                      </a:r>
                      <a:r>
                        <a:rPr lang="es-ES" sz="1100" dirty="0" smtClean="0"/>
                        <a:t>.</a:t>
                      </a:r>
                      <a:endParaRPr lang="es-ES" sz="1100" dirty="0">
                        <a:solidFill>
                          <a:schemeClr val="accent1"/>
                        </a:solidFill>
                      </a:endParaRPr>
                    </a:p>
                  </a:txBody>
                  <a:tcPr marL="36000" marR="36000" marT="36000" marB="36000" anchor="ctr"/>
                </a:tc>
                <a:tc>
                  <a:txBody>
                    <a:bodyPr/>
                    <a:lstStyle/>
                    <a:p>
                      <a:pPr marL="285750" indent="-285750">
                        <a:buClr>
                          <a:srgbClr val="C00000"/>
                        </a:buClr>
                        <a:buFont typeface="Wingdings" panose="05000000000000000000" pitchFamily="2" charset="2"/>
                        <a:buChar char="v"/>
                      </a:pPr>
                      <a:r>
                        <a:rPr lang="es-ES" sz="1100" dirty="0" smtClean="0"/>
                        <a:t>Aumento de peso (&gt; 2 kg/semana).</a:t>
                      </a:r>
                    </a:p>
                    <a:p>
                      <a:pPr marL="285750" indent="-285750">
                        <a:buClr>
                          <a:srgbClr val="C00000"/>
                        </a:buClr>
                        <a:buFont typeface="Wingdings" panose="05000000000000000000" pitchFamily="2" charset="2"/>
                        <a:buChar char="v"/>
                      </a:pPr>
                      <a:r>
                        <a:rPr lang="es-ES" sz="1100" dirty="0" smtClean="0"/>
                        <a:t>Pérdida de peso (IC avanzada).</a:t>
                      </a:r>
                    </a:p>
                    <a:p>
                      <a:pPr marL="285750" indent="-285750">
                        <a:buClr>
                          <a:srgbClr val="C00000"/>
                        </a:buClr>
                        <a:buFont typeface="Wingdings" panose="05000000000000000000" pitchFamily="2" charset="2"/>
                        <a:buChar char="v"/>
                      </a:pPr>
                      <a:r>
                        <a:rPr lang="es-ES" sz="1100" dirty="0" smtClean="0"/>
                        <a:t>Pérdida de tejido (caquexia).</a:t>
                      </a:r>
                    </a:p>
                    <a:p>
                      <a:pPr marL="285750" indent="-285750">
                        <a:buClr>
                          <a:srgbClr val="C00000"/>
                        </a:buClr>
                        <a:buFont typeface="Wingdings" panose="05000000000000000000" pitchFamily="2" charset="2"/>
                        <a:buChar char="v"/>
                      </a:pPr>
                      <a:r>
                        <a:rPr lang="es-ES" sz="1100" dirty="0" smtClean="0"/>
                        <a:t>Soplo cardiaco.</a:t>
                      </a:r>
                    </a:p>
                    <a:p>
                      <a:pPr marL="285750" indent="-285750">
                        <a:buClr>
                          <a:srgbClr val="C00000"/>
                        </a:buClr>
                        <a:buFont typeface="Wingdings" panose="05000000000000000000" pitchFamily="2" charset="2"/>
                        <a:buChar char="v"/>
                      </a:pPr>
                      <a:r>
                        <a:rPr lang="es-ES" sz="1100" dirty="0" smtClean="0"/>
                        <a:t>Edema periférico (tobillos, sacro, escroto).</a:t>
                      </a:r>
                    </a:p>
                    <a:p>
                      <a:pPr marL="285750" indent="-285750">
                        <a:buClr>
                          <a:srgbClr val="C00000"/>
                        </a:buClr>
                        <a:buFont typeface="Wingdings" panose="05000000000000000000" pitchFamily="2" charset="2"/>
                        <a:buChar char="v"/>
                      </a:pPr>
                      <a:r>
                        <a:rPr lang="es-ES" sz="1100" dirty="0" smtClean="0"/>
                        <a:t>Crepitantes pulmonares.</a:t>
                      </a:r>
                    </a:p>
                    <a:p>
                      <a:pPr marL="285750" indent="-285750">
                        <a:buClr>
                          <a:srgbClr val="C00000"/>
                        </a:buClr>
                        <a:buFont typeface="Wingdings" panose="05000000000000000000" pitchFamily="2" charset="2"/>
                        <a:buChar char="v"/>
                      </a:pPr>
                      <a:r>
                        <a:rPr lang="es-ES" sz="1100" dirty="0" smtClean="0"/>
                        <a:t>Menor entrada de aire y matidez a la percusión en las bases pulmonares (derrame pleural).</a:t>
                      </a:r>
                    </a:p>
                    <a:p>
                      <a:pPr marL="285750" indent="-285750">
                        <a:buClr>
                          <a:srgbClr val="C00000"/>
                        </a:buClr>
                        <a:buFont typeface="Wingdings" panose="05000000000000000000" pitchFamily="2" charset="2"/>
                        <a:buChar char="v"/>
                      </a:pPr>
                      <a:r>
                        <a:rPr lang="es-ES" sz="1100" dirty="0" smtClean="0"/>
                        <a:t>Taquicardia.</a:t>
                      </a:r>
                    </a:p>
                    <a:p>
                      <a:pPr marL="285750" indent="-285750">
                        <a:buClr>
                          <a:srgbClr val="C00000"/>
                        </a:buClr>
                        <a:buFont typeface="Wingdings" panose="05000000000000000000" pitchFamily="2" charset="2"/>
                        <a:buChar char="v"/>
                      </a:pPr>
                      <a:r>
                        <a:rPr lang="es-ES" sz="1100" dirty="0" smtClean="0"/>
                        <a:t>Pulso irregular.</a:t>
                      </a:r>
                    </a:p>
                    <a:p>
                      <a:pPr marL="285750" indent="-285750">
                        <a:buClr>
                          <a:srgbClr val="C00000"/>
                        </a:buClr>
                        <a:buFont typeface="Wingdings" panose="05000000000000000000" pitchFamily="2" charset="2"/>
                        <a:buChar char="v"/>
                      </a:pPr>
                      <a:r>
                        <a:rPr lang="es-ES" sz="1100" dirty="0" smtClean="0"/>
                        <a:t>Taquipnea.</a:t>
                      </a:r>
                    </a:p>
                    <a:p>
                      <a:pPr marL="285750" indent="-285750">
                        <a:buClr>
                          <a:srgbClr val="C00000"/>
                        </a:buClr>
                        <a:buFont typeface="Wingdings" panose="05000000000000000000" pitchFamily="2" charset="2"/>
                        <a:buChar char="v"/>
                      </a:pPr>
                      <a:r>
                        <a:rPr lang="es-ES" sz="1100" dirty="0" smtClean="0"/>
                        <a:t>Respiración de </a:t>
                      </a:r>
                      <a:r>
                        <a:rPr lang="es-ES" sz="1100" dirty="0" err="1" smtClean="0"/>
                        <a:t>Cheyne</a:t>
                      </a:r>
                      <a:r>
                        <a:rPr lang="es-ES" sz="1100" dirty="0" smtClean="0"/>
                        <a:t> </a:t>
                      </a:r>
                      <a:r>
                        <a:rPr lang="es-ES" sz="1100" dirty="0" err="1" smtClean="0"/>
                        <a:t>Stoke.s</a:t>
                      </a:r>
                      <a:endParaRPr lang="es-ES" sz="1100" dirty="0" smtClean="0"/>
                    </a:p>
                    <a:p>
                      <a:pPr marL="285750" indent="-285750">
                        <a:buClr>
                          <a:srgbClr val="C00000"/>
                        </a:buClr>
                        <a:buFont typeface="Wingdings" panose="05000000000000000000" pitchFamily="2" charset="2"/>
                        <a:buChar char="v"/>
                      </a:pPr>
                      <a:r>
                        <a:rPr lang="es-ES" sz="1100" dirty="0" smtClean="0"/>
                        <a:t>Hepatomegalia.</a:t>
                      </a:r>
                    </a:p>
                    <a:p>
                      <a:pPr marL="285750" indent="-285750">
                        <a:buClr>
                          <a:srgbClr val="C00000"/>
                        </a:buClr>
                        <a:buFont typeface="Wingdings" panose="05000000000000000000" pitchFamily="2" charset="2"/>
                        <a:buChar char="v"/>
                      </a:pPr>
                      <a:r>
                        <a:rPr lang="es-ES" sz="1100" dirty="0" smtClean="0"/>
                        <a:t>Ascitis.</a:t>
                      </a:r>
                    </a:p>
                    <a:p>
                      <a:pPr marL="285750" indent="-285750">
                        <a:buClr>
                          <a:srgbClr val="C00000"/>
                        </a:buClr>
                        <a:buFont typeface="Wingdings" panose="05000000000000000000" pitchFamily="2" charset="2"/>
                        <a:buChar char="v"/>
                      </a:pPr>
                      <a:r>
                        <a:rPr lang="es-ES" sz="1100" dirty="0" smtClean="0"/>
                        <a:t>Extremidades frías.</a:t>
                      </a:r>
                    </a:p>
                    <a:p>
                      <a:pPr marL="285750" indent="-285750">
                        <a:buClr>
                          <a:srgbClr val="C00000"/>
                        </a:buClr>
                        <a:buFont typeface="Wingdings" panose="05000000000000000000" pitchFamily="2" charset="2"/>
                        <a:buChar char="v"/>
                      </a:pPr>
                      <a:r>
                        <a:rPr lang="es-ES" sz="1100" dirty="0" smtClean="0"/>
                        <a:t>Oliguria.</a:t>
                      </a:r>
                    </a:p>
                    <a:p>
                      <a:pPr marL="285750" indent="-285750">
                        <a:buClr>
                          <a:srgbClr val="C00000"/>
                        </a:buClr>
                        <a:buFont typeface="Wingdings" panose="05000000000000000000" pitchFamily="2" charset="2"/>
                        <a:buChar char="v"/>
                      </a:pPr>
                      <a:r>
                        <a:rPr lang="es-ES" sz="1100" dirty="0" smtClean="0"/>
                        <a:t>Presión de pulso estrecha.</a:t>
                      </a:r>
                      <a:endParaRPr lang="es-ES" sz="1100" dirty="0">
                        <a:solidFill>
                          <a:schemeClr val="accent1"/>
                        </a:solidFill>
                      </a:endParaRPr>
                    </a:p>
                  </a:txBody>
                  <a:tcPr marL="36000" marR="36000" marT="36000" marB="36000" anchor="ctr"/>
                </a:tc>
              </a:tr>
            </a:tbl>
          </a:graphicData>
        </a:graphic>
      </p:graphicFrame>
    </p:spTree>
    <p:extLst>
      <p:ext uri="{BB962C8B-B14F-4D97-AF65-F5344CB8AC3E}">
        <p14:creationId xmlns:p14="http://schemas.microsoft.com/office/powerpoint/2010/main" val="2463692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Signos y síntomas de insuficiencia cardiaca</a:t>
            </a:r>
            <a:endParaRPr lang="es-ES" dirty="0"/>
          </a:p>
        </p:txBody>
      </p:sp>
      <p:sp>
        <p:nvSpPr>
          <p:cNvPr id="3" name="Marcador de contenido 2"/>
          <p:cNvSpPr>
            <a:spLocks noGrp="1"/>
          </p:cNvSpPr>
          <p:nvPr>
            <p:ph idx="1"/>
          </p:nvPr>
        </p:nvSpPr>
        <p:spPr>
          <a:xfrm>
            <a:off x="0" y="1573280"/>
            <a:ext cx="11582400" cy="4592024"/>
          </a:xfrm>
        </p:spPr>
        <p:txBody>
          <a:bodyPr/>
          <a:lstStyle/>
          <a:p>
            <a:pPr>
              <a:buClr>
                <a:schemeClr val="folHlink"/>
              </a:buClr>
            </a:pPr>
            <a:r>
              <a:rPr lang="es-ES_tradnl" dirty="0">
                <a:latin typeface="Verdana" charset="0"/>
                <a:ea typeface="Verdana" charset="0"/>
                <a:cs typeface="Verdana" charset="0"/>
              </a:rPr>
              <a:t>Disnea. </a:t>
            </a:r>
          </a:p>
          <a:p>
            <a:pPr>
              <a:buClr>
                <a:schemeClr val="folHlink"/>
              </a:buClr>
            </a:pPr>
            <a:r>
              <a:rPr lang="es-ES_tradnl" dirty="0" err="1" smtClean="0">
                <a:latin typeface="Verdana" charset="0"/>
                <a:ea typeface="Verdana" charset="0"/>
                <a:cs typeface="Verdana" charset="0"/>
              </a:rPr>
              <a:t>Ortopnea</a:t>
            </a:r>
            <a:r>
              <a:rPr lang="es-ES_tradnl" dirty="0" smtClean="0">
                <a:latin typeface="Verdana" charset="0"/>
                <a:ea typeface="Verdana" charset="0"/>
                <a:cs typeface="Verdana" charset="0"/>
              </a:rPr>
              <a:t>. </a:t>
            </a:r>
          </a:p>
          <a:p>
            <a:pPr>
              <a:buClr>
                <a:schemeClr val="folHlink"/>
              </a:buClr>
            </a:pPr>
            <a:r>
              <a:rPr lang="es-ES_tradnl" dirty="0" smtClean="0">
                <a:latin typeface="Verdana" charset="0"/>
                <a:ea typeface="Verdana" charset="0"/>
                <a:cs typeface="Verdana" charset="0"/>
              </a:rPr>
              <a:t>DPN.</a:t>
            </a:r>
            <a:endParaRPr lang="es-ES_tradnl" dirty="0">
              <a:latin typeface="Verdana" charset="0"/>
              <a:ea typeface="Verdana" charset="0"/>
              <a:cs typeface="Verdana" charset="0"/>
            </a:endParaRPr>
          </a:p>
          <a:p>
            <a:pPr>
              <a:buClr>
                <a:schemeClr val="folHlink"/>
              </a:buClr>
            </a:pPr>
            <a:r>
              <a:rPr lang="es-ES_tradnl" dirty="0" smtClean="0">
                <a:latin typeface="Verdana" charset="0"/>
                <a:ea typeface="Verdana" charset="0"/>
                <a:cs typeface="Verdana" charset="0"/>
              </a:rPr>
              <a:t>Fatigabilidad.</a:t>
            </a:r>
            <a:endParaRPr lang="es-ES_tradnl" dirty="0">
              <a:latin typeface="Verdana" charset="0"/>
              <a:ea typeface="Verdana" charset="0"/>
              <a:cs typeface="Verdana" charset="0"/>
            </a:endParaRPr>
          </a:p>
          <a:p>
            <a:pPr>
              <a:buClr>
                <a:schemeClr val="folHlink"/>
              </a:buClr>
            </a:pPr>
            <a:r>
              <a:rPr lang="es-ES_tradnl" dirty="0">
                <a:latin typeface="Verdana" charset="0"/>
                <a:ea typeface="Verdana" charset="0"/>
                <a:cs typeface="Verdana" charset="0"/>
              </a:rPr>
              <a:t>Aumento </a:t>
            </a:r>
            <a:r>
              <a:rPr lang="es-ES_tradnl" dirty="0" smtClean="0">
                <a:latin typeface="Verdana" charset="0"/>
                <a:ea typeface="Verdana" charset="0"/>
                <a:cs typeface="Verdana" charset="0"/>
              </a:rPr>
              <a:t>PVY.</a:t>
            </a:r>
            <a:endParaRPr lang="es-ES_tradnl" dirty="0">
              <a:latin typeface="Verdana" charset="0"/>
              <a:ea typeface="Verdana" charset="0"/>
              <a:cs typeface="Verdana" charset="0"/>
            </a:endParaRPr>
          </a:p>
          <a:p>
            <a:pPr>
              <a:buClr>
                <a:schemeClr val="folHlink"/>
              </a:buClr>
            </a:pPr>
            <a:r>
              <a:rPr lang="es-ES_tradnl" dirty="0" smtClean="0">
                <a:latin typeface="Verdana" charset="0"/>
                <a:ea typeface="Verdana" charset="0"/>
                <a:cs typeface="Verdana" charset="0"/>
              </a:rPr>
              <a:t>Hepatomegalia.</a:t>
            </a:r>
            <a:endParaRPr lang="es-ES_tradnl" dirty="0">
              <a:latin typeface="Verdana" charset="0"/>
              <a:ea typeface="Verdana" charset="0"/>
              <a:cs typeface="Verdana" charset="0"/>
            </a:endParaRPr>
          </a:p>
          <a:p>
            <a:pPr>
              <a:buClr>
                <a:schemeClr val="folHlink"/>
              </a:buClr>
            </a:pPr>
            <a:r>
              <a:rPr lang="es-ES_tradnl" dirty="0">
                <a:latin typeface="Verdana" charset="0"/>
                <a:ea typeface="Verdana" charset="0"/>
                <a:cs typeface="Verdana" charset="0"/>
              </a:rPr>
              <a:t>Edemas </a:t>
            </a:r>
            <a:r>
              <a:rPr lang="es-ES_tradnl" dirty="0" smtClean="0">
                <a:latin typeface="Verdana" charset="0"/>
                <a:ea typeface="Verdana" charset="0"/>
                <a:cs typeface="Verdana" charset="0"/>
              </a:rPr>
              <a:t>MMII.</a:t>
            </a:r>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6244" y="836713"/>
            <a:ext cx="3287713" cy="2105025"/>
          </a:xfrm>
          <a:prstGeom prst="rect">
            <a:avLst/>
          </a:prstGeom>
          <a:noFill/>
          <a:ln w="38100">
            <a:solidFill>
              <a:schemeClr val="tx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9420" y="3143308"/>
            <a:ext cx="3284537" cy="2463800"/>
          </a:xfrm>
          <a:prstGeom prst="rect">
            <a:avLst/>
          </a:prstGeom>
          <a:noFill/>
          <a:ln w="38100">
            <a:solidFill>
              <a:schemeClr val="tx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61" y="1643056"/>
            <a:ext cx="3602035" cy="2714209"/>
          </a:xfrm>
          <a:prstGeom prst="rect">
            <a:avLst/>
          </a:prstGeom>
          <a:noFill/>
          <a:ln w="38100">
            <a:solidFill>
              <a:schemeClr val="tx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6399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ProgramaAAP2017Plantilla">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DB3703F0-A6B8-46F9-B4A8-052571F311E0}" vid="{48F1D56D-FAD3-4DC2-96A7-77F88DA5108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918</TotalTime>
  <Words>5365</Words>
  <Application>Microsoft Office PowerPoint</Application>
  <PresentationFormat>Panorámica</PresentationFormat>
  <Paragraphs>763</Paragraphs>
  <Slides>44</Slides>
  <Notes>17</Notes>
  <HiddenSlides>0</HiddenSlides>
  <MMClips>1</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8" baseType="lpstr">
      <vt:lpstr>ＭＳ Ｐゴシック</vt:lpstr>
      <vt:lpstr>ＭＳ Ｐゴシック</vt:lpstr>
      <vt:lpstr>Arial</vt:lpstr>
      <vt:lpstr>Avenir Black</vt:lpstr>
      <vt:lpstr>Calibri</vt:lpstr>
      <vt:lpstr>Segoe UI Emoji</vt:lpstr>
      <vt:lpstr>Symbol</vt:lpstr>
      <vt:lpstr>Tempus Sans ITC</vt:lpstr>
      <vt:lpstr>Times</vt:lpstr>
      <vt:lpstr>Times New Roman</vt:lpstr>
      <vt:lpstr>Verdana</vt:lpstr>
      <vt:lpstr>Wingdings</vt:lpstr>
      <vt:lpstr>ProgramaAAP2017Plantilla</vt:lpstr>
      <vt:lpstr>Documento</vt:lpstr>
      <vt:lpstr>Mujer mayor con disnea progresiva,  ¿le falla el corazón?</vt:lpstr>
      <vt:lpstr>Caso clínico “Mujer mayor con disnea” (I)</vt:lpstr>
      <vt:lpstr>Caso clínico (II)</vt:lpstr>
      <vt:lpstr>Caso clínico (III)</vt:lpstr>
      <vt:lpstr>Caso clínico (IV)</vt:lpstr>
      <vt:lpstr>Pregunta 1</vt:lpstr>
      <vt:lpstr>Definición de insuficiencia cardiaca</vt:lpstr>
      <vt:lpstr>Definición de insuficiencia cardiaca: signos y síntomas clínicos (ESC 2016)</vt:lpstr>
      <vt:lpstr>Signos y síntomas de insuficiencia cardiaca</vt:lpstr>
      <vt:lpstr>Síntomas y Signos de insuficiencia cardiaca</vt:lpstr>
      <vt:lpstr>Algoritmo diagnóstico actual (ESC Guidelines, 2016)</vt:lpstr>
      <vt:lpstr>Pregunta 2</vt:lpstr>
      <vt:lpstr>Ingreso hospitalario: Rx de tórax (evolución)</vt:lpstr>
      <vt:lpstr>Pregunta 3</vt:lpstr>
      <vt:lpstr>Presentación de PowerPoint</vt:lpstr>
      <vt:lpstr>Ingreso hospitalario: analíticas y tratamiento al alta</vt:lpstr>
      <vt:lpstr>Pregunta 4</vt:lpstr>
      <vt:lpstr>Historia natural de la IC</vt:lpstr>
      <vt:lpstr>Ecocardiograma (2 meses)</vt:lpstr>
      <vt:lpstr>Caracterización de la insuficiencia cardiaca con función sistólica preservada (IC-FSp)</vt:lpstr>
      <vt:lpstr>¿Qué define mejor la disfunción diastólica?</vt:lpstr>
      <vt:lpstr> Patrón de llenado transmitral</vt:lpstr>
      <vt:lpstr>Evolución del caso clínico: seguimiento en atención primaria</vt:lpstr>
      <vt:lpstr>Pregunta 5</vt:lpstr>
      <vt:lpstr>Evaluación diagnóstica integral:  tipo de insuficiencia cardiaca y criterios diagnósticos</vt:lpstr>
      <vt:lpstr>Objetivos del tratamiento de la insuficiencia cardiaca</vt:lpstr>
      <vt:lpstr> Tratamiento  insuficiencia cardiaca</vt:lpstr>
      <vt:lpstr>Insuficiencia cardiaca fracción de eyección preservada (IC-FSp)  Tratamiento actual</vt:lpstr>
      <vt:lpstr>Guías para el diagnóstico y tratamiento de la insuficiencia cardiaca aguda y crónica con Fereducida [IC-FEr] (ESC, 2016)</vt:lpstr>
      <vt:lpstr>Pregunta 6</vt:lpstr>
      <vt:lpstr>Tratamiento de la IC con FE reducida. Guías ESC 2016</vt:lpstr>
      <vt:lpstr>Presentación de PowerPoint</vt:lpstr>
      <vt:lpstr>Uso de diuréticos en insuficiencia cardiaca desestabilizada</vt:lpstr>
      <vt:lpstr>Uso de diuréticos: aspectos prácticos </vt:lpstr>
      <vt:lpstr>IECAS en insuficiencia cardiaca sistólica</vt:lpstr>
      <vt:lpstr>Betabloqueantes en la IC sistólica: uso clínico</vt:lpstr>
      <vt:lpstr>Antialdosterónicos en IC sistólica</vt:lpstr>
      <vt:lpstr>Niveles de digoxinemia en insuficiencia cardiaca  ¿Cuál es la dosis óptima?</vt:lpstr>
      <vt:lpstr>LCZ696 (sacubutrilo+valsartán): inhibidor de la neprilisina y del receptor AT1 de la angiotensina II</vt:lpstr>
      <vt:lpstr>Activación neurohormonal en la ICC</vt:lpstr>
      <vt:lpstr>Presentación de PowerPoint</vt:lpstr>
      <vt:lpstr>Fármacos recomendados en las Guías para la reducción de la morbi-mortalidad en la IC-FEred y dosis </vt:lpstr>
      <vt:lpstr>Conclusiones (I)</vt:lpstr>
      <vt:lpstr>Conclusiones (II)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Live Med</dc:creator>
  <cp:lastModifiedBy>Live Med</cp:lastModifiedBy>
  <cp:revision>128</cp:revision>
  <dcterms:created xsi:type="dcterms:W3CDTF">2017-01-12T11:10:22Z</dcterms:created>
  <dcterms:modified xsi:type="dcterms:W3CDTF">2017-06-23T10:04:00Z</dcterms:modified>
</cp:coreProperties>
</file>