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76" r:id="rId16"/>
    <p:sldId id="295" r:id="rId17"/>
    <p:sldId id="282" r:id="rId18"/>
    <p:sldId id="283" r:id="rId19"/>
    <p:sldId id="284" r:id="rId20"/>
    <p:sldId id="286" r:id="rId21"/>
    <p:sldId id="287" r:id="rId22"/>
    <p:sldId id="297" r:id="rId23"/>
    <p:sldId id="288" r:id="rId24"/>
    <p:sldId id="290" r:id="rId25"/>
    <p:sldId id="291" r:id="rId26"/>
    <p:sldId id="292" r:id="rId27"/>
    <p:sldId id="293" r:id="rId28"/>
    <p:sldId id="294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86"/>
    <a:srgbClr val="00A9FF"/>
    <a:srgbClr val="4F81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>
      <p:cViewPr varScale="1">
        <p:scale>
          <a:sx n="71" d="100"/>
          <a:sy n="71" d="100"/>
        </p:scale>
        <p:origin x="41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porta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11 Conector recto"/>
          <p:cNvCxnSpPr/>
          <p:nvPr userDrawn="1"/>
        </p:nvCxnSpPr>
        <p:spPr>
          <a:xfrm rot="5400000">
            <a:off x="298450" y="4418013"/>
            <a:ext cx="1116013" cy="1587"/>
          </a:xfrm>
          <a:prstGeom prst="line">
            <a:avLst/>
          </a:prstGeom>
          <a:ln w="123825" cap="rnd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3 Conector recto"/>
          <p:cNvCxnSpPr/>
          <p:nvPr userDrawn="1"/>
        </p:nvCxnSpPr>
        <p:spPr>
          <a:xfrm rot="5400000">
            <a:off x="497681" y="5585619"/>
            <a:ext cx="720725" cy="1588"/>
          </a:xfrm>
          <a:prstGeom prst="line">
            <a:avLst/>
          </a:prstGeom>
          <a:ln w="123825" cap="rnd" cmpd="thickThin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028238" y="6132513"/>
            <a:ext cx="20875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3789040"/>
            <a:ext cx="10534651" cy="128588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5350" y="5146330"/>
            <a:ext cx="10553701" cy="91442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" y="115200"/>
            <a:ext cx="5803200" cy="9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0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erta sin estruct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nzo 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asimétric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texto"/>
          <p:cNvSpPr>
            <a:spLocks noGrp="1"/>
          </p:cNvSpPr>
          <p:nvPr>
            <p:ph type="body" idx="10"/>
          </p:nvPr>
        </p:nvSpPr>
        <p:spPr>
          <a:xfrm>
            <a:off x="609600" y="1484784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2 Marcador de contenido"/>
          <p:cNvSpPr>
            <a:spLocks noGrp="1"/>
          </p:cNvSpPr>
          <p:nvPr>
            <p:ph idx="11"/>
          </p:nvPr>
        </p:nvSpPr>
        <p:spPr>
          <a:xfrm>
            <a:off x="1" y="2174876"/>
            <a:ext cx="4659993" cy="3486706"/>
          </a:xfrm>
        </p:spPr>
        <p:txBody>
          <a:bodyPr>
            <a:normAutofit/>
          </a:bodyPr>
          <a:lstStyle>
            <a:lvl1pPr marL="715963" indent="-185738">
              <a:spcBef>
                <a:spcPts val="600"/>
              </a:spcBef>
              <a:buFontTx/>
              <a:buBlip>
                <a:blip r:embed="rId3"/>
              </a:buBlip>
              <a:defRPr sz="1800">
                <a:solidFill>
                  <a:schemeClr val="accent1"/>
                </a:solidFill>
              </a:defRPr>
            </a:lvl1pPr>
            <a:lvl2pPr marL="1073150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chemeClr val="accent1"/>
                </a:solidFill>
              </a:defRPr>
            </a:lvl2pPr>
            <a:lvl3pPr marL="1431925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chemeClr val="accent1"/>
                </a:solidFill>
              </a:defRPr>
            </a:lvl3pPr>
            <a:lvl4pPr marL="1789113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4pPr>
            <a:lvl5pPr marL="2146300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695147" y="274640"/>
            <a:ext cx="6887253" cy="5386608"/>
          </a:xfrm>
        </p:spPr>
        <p:txBody>
          <a:bodyPr/>
          <a:lstStyle>
            <a:lvl1pPr marL="450850" indent="-266700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16681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88118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517775" indent="-1730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4pPr>
            <a:lvl5pPr marL="3233738" indent="-1857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4050393" cy="12101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explic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03712" y="908720"/>
            <a:ext cx="5183221" cy="21645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0"/>
          </p:nvPr>
        </p:nvSpPr>
        <p:spPr>
          <a:xfrm>
            <a:off x="911424" y="314096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0" y="3573016"/>
            <a:ext cx="11183211" cy="2088232"/>
          </a:xfrm>
        </p:spPr>
        <p:txBody>
          <a:bodyPr>
            <a:no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9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A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graphicFrame>
        <p:nvGraphicFramePr>
          <p:cNvPr id="9" name="4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04415832"/>
              </p:ext>
            </p:extLst>
          </p:nvPr>
        </p:nvGraphicFramePr>
        <p:xfrm>
          <a:off x="1775520" y="908720"/>
          <a:ext cx="8724031" cy="47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760"/>
                <a:gridCol w="4877271"/>
              </a:tblGrid>
              <a:tr h="36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Clase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Principio activo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 ( muy alta)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Propionato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clobetasol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 (potencia alta)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Prednicarbato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0,25%  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Mometasona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Metilprednisolona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Betametasona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Beclometasona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Propionato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fluticasona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III (potencia intermedia)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Clobetasona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aceponato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butirato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fluocinolona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IV (potencia baja)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acetato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79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portada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914400" y="3789040"/>
            <a:ext cx="10534651" cy="128588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 dirty="0" smtClean="0"/>
              <a:t>INFECCIONES FUNGICAS CUTÁNEAS EN AP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895350" y="5146330"/>
            <a:ext cx="10553701" cy="91442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Dra. Mireia Serrano </a:t>
            </a:r>
            <a:r>
              <a:rPr lang="es-ES" dirty="0" err="1" smtClean="0"/>
              <a:t>Manzano.GdT</a:t>
            </a:r>
            <a:r>
              <a:rPr lang="es-ES" dirty="0" smtClean="0"/>
              <a:t> Dermatología </a:t>
            </a:r>
            <a:r>
              <a:rPr lang="es-ES" dirty="0" err="1" smtClean="0"/>
              <a:t>CAMFiC</a:t>
            </a:r>
            <a:endParaRPr lang="es-ES" dirty="0"/>
          </a:p>
        </p:txBody>
      </p:sp>
      <p:cxnSp>
        <p:nvCxnSpPr>
          <p:cNvPr id="12" name="11 Conector recto"/>
          <p:cNvCxnSpPr/>
          <p:nvPr userDrawn="1"/>
        </p:nvCxnSpPr>
        <p:spPr>
          <a:xfrm rot="5400000">
            <a:off x="298684" y="4417949"/>
            <a:ext cx="1116000" cy="1059"/>
          </a:xfrm>
          <a:prstGeom prst="line">
            <a:avLst/>
          </a:prstGeom>
          <a:ln w="123825" cap="rnd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 rot="5400000">
            <a:off x="497780" y="5585923"/>
            <a:ext cx="720000" cy="1059"/>
          </a:xfrm>
          <a:prstGeom prst="line">
            <a:avLst/>
          </a:prstGeom>
          <a:ln w="123825" cap="rnd" cmpd="thickThin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68" y="6132300"/>
            <a:ext cx="2088232" cy="6090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" y="115200"/>
            <a:ext cx="5822236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102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ierta sin estruct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Caso clínico 1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1" name="10 Imagen" descr="C:\Documents and Settings\Roderick Hay\My Documents\Candidintertrigo1.jpg"/>
          <p:cNvPicPr/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914" y="928670"/>
            <a:ext cx="6343358" cy="441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áre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3" hasCustomPrompt="1"/>
          </p:nvPr>
        </p:nvSpPr>
        <p:spPr>
          <a:xfrm>
            <a:off x="6183808" y="1015674"/>
            <a:ext cx="5384800" cy="4645574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400" baseline="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709738" indent="-2794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 Barón de 57 años , panadero de profesión</a:t>
            </a:r>
          </a:p>
          <a:p>
            <a:pPr lvl="0"/>
            <a:r>
              <a:rPr lang="es-ES" dirty="0" smtClean="0"/>
              <a:t>AP: fumador, Dmt2 en tratamiento con ACO bien controlado, HTA en tratamiento con </a:t>
            </a:r>
            <a:r>
              <a:rPr lang="es-ES" dirty="0" err="1" smtClean="0"/>
              <a:t>Enalapril</a:t>
            </a:r>
            <a:r>
              <a:rPr lang="es-ES" dirty="0" smtClean="0"/>
              <a:t> 20 mg /día.</a:t>
            </a:r>
          </a:p>
          <a:p>
            <a:pPr lvl="0"/>
            <a:r>
              <a:rPr lang="es-ES" dirty="0" smtClean="0"/>
              <a:t>Acude por que des de hace varios días presenta estas lesiones  pruriginosas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Caso clínico 1</a:t>
            </a:r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2" name="11 Imagen" descr="C:\Documents and Settings\Roderick Hay\My Documents\Candidintertrigo1.jpg"/>
          <p:cNvPicPr/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274" y="1142984"/>
            <a:ext cx="5400040" cy="440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ierta sin estruct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Caso clínico 1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8" name="7 Imagen" descr="Fig 13"/>
          <p:cNvPicPr/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1158" y="1785926"/>
            <a:ext cx="2428892" cy="18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os y subnive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15675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 interac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276872"/>
            <a:ext cx="10363200" cy="3330826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Respuesta 1</a:t>
            </a:r>
          </a:p>
          <a:p>
            <a:pPr lvl="0"/>
            <a:r>
              <a:rPr lang="es-ES" dirty="0" smtClean="0"/>
              <a:t>Respuesta 2</a:t>
            </a:r>
          </a:p>
          <a:p>
            <a:pPr lvl="0"/>
            <a:r>
              <a:rPr lang="es-ES" dirty="0" smtClean="0"/>
              <a:t>Respuesta 3</a:t>
            </a:r>
          </a:p>
          <a:p>
            <a:pPr lvl="0"/>
            <a:r>
              <a:rPr lang="es-ES" dirty="0" smtClean="0"/>
              <a:t>Respuesta 4</a:t>
            </a:r>
          </a:p>
        </p:txBody>
      </p:sp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63084" y="908721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Enunciado de la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Pregunta X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0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3"/>
          </p:nvPr>
        </p:nvSpPr>
        <p:spPr>
          <a:xfrm>
            <a:off x="6183808" y="1015674"/>
            <a:ext cx="5384800" cy="4645574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709738" indent="-2794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con cabecer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4"/>
          </p:nvPr>
        </p:nvSpPr>
        <p:spPr>
          <a:xfrm>
            <a:off x="6192011" y="1886844"/>
            <a:ext cx="5384800" cy="3774405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170973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1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764A-3372-4F92-A04B-C6D954743B17}" type="datetimeFigureOut">
              <a:rPr lang="es-ES" smtClean="0"/>
              <a:pPr/>
              <a:t>23/06/2017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86E7-29ED-41AB-9506-B1B1EB43D0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0" r:id="rId2"/>
    <p:sldLayoutId id="2147483661" r:id="rId3"/>
    <p:sldLayoutId id="2147483663" r:id="rId4"/>
    <p:sldLayoutId id="2147483662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Micosis superficiales de la piel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 anchor="ctr" anchorCtr="0">
            <a:normAutofit/>
          </a:bodyPr>
          <a:lstStyle/>
          <a:p>
            <a:r>
              <a:rPr lang="es-ES" dirty="0" smtClean="0"/>
              <a:t>Dra. Mireia Serrano Manzano. </a:t>
            </a:r>
            <a:r>
              <a:rPr lang="es-ES" dirty="0" err="1" smtClean="0"/>
              <a:t>GdT</a:t>
            </a:r>
            <a:r>
              <a:rPr lang="es-ES" dirty="0" smtClean="0"/>
              <a:t> Dermatología </a:t>
            </a:r>
            <a:r>
              <a:rPr lang="es-ES" dirty="0" err="1" smtClean="0"/>
              <a:t>CAMFiC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3"/>
          </p:nvPr>
        </p:nvSpPr>
        <p:spPr>
          <a:xfrm>
            <a:off x="6183808" y="1015674"/>
            <a:ext cx="5555794" cy="4645574"/>
          </a:xfrm>
        </p:spPr>
        <p:txBody>
          <a:bodyPr/>
          <a:lstStyle/>
          <a:p>
            <a:r>
              <a:rPr lang="es-ES" dirty="0" smtClean="0"/>
              <a:t>Varón de 23 años. Estudiante de INEF.</a:t>
            </a:r>
          </a:p>
          <a:p>
            <a:r>
              <a:rPr lang="es-ES" dirty="0" smtClean="0"/>
              <a:t>No AP de interés.</a:t>
            </a:r>
          </a:p>
          <a:p>
            <a:r>
              <a:rPr lang="es-ES" dirty="0" smtClean="0"/>
              <a:t>Es la tercera vez que acude a nuestra consulta por estas máculas </a:t>
            </a:r>
            <a:r>
              <a:rPr lang="es-ES" dirty="0" err="1" smtClean="0"/>
              <a:t>hipocrómicas</a:t>
            </a:r>
            <a:r>
              <a:rPr lang="es-ES" dirty="0" smtClean="0"/>
              <a:t> ligeramente </a:t>
            </a:r>
            <a:r>
              <a:rPr lang="es-ES" dirty="0" err="1" smtClean="0"/>
              <a:t>descamativas</a:t>
            </a:r>
            <a:r>
              <a:rPr lang="es-ES" dirty="0" smtClean="0"/>
              <a:t> en región </a:t>
            </a:r>
            <a:r>
              <a:rPr lang="es-ES" dirty="0" err="1" smtClean="0"/>
              <a:t>deltoidea</a:t>
            </a:r>
            <a:r>
              <a:rPr lang="es-ES" dirty="0" smtClean="0"/>
              <a:t> bilateral y espalda que hemos orientado como Pitiriasis </a:t>
            </a:r>
            <a:r>
              <a:rPr lang="es-ES" dirty="0" err="1" smtClean="0"/>
              <a:t>Versicolor</a:t>
            </a:r>
            <a:r>
              <a:rPr lang="es-ES" dirty="0" smtClean="0"/>
              <a:t>.</a:t>
            </a:r>
          </a:p>
          <a:p>
            <a:r>
              <a:rPr lang="es-ES" dirty="0" smtClean="0"/>
              <a:t>Ha seguido tratamiento desde marzo  con </a:t>
            </a:r>
            <a:r>
              <a:rPr lang="es-ES" dirty="0" err="1" smtClean="0"/>
              <a:t>ketoconazol</a:t>
            </a:r>
            <a:r>
              <a:rPr lang="es-ES" dirty="0" smtClean="0"/>
              <a:t> gel 2% 1 </a:t>
            </a:r>
            <a:r>
              <a:rPr lang="es-ES" dirty="0" err="1" smtClean="0"/>
              <a:t>aplic</a:t>
            </a:r>
            <a:r>
              <a:rPr lang="es-ES" dirty="0" smtClean="0"/>
              <a:t> /día.</a:t>
            </a:r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Caso clínico 2</a:t>
            </a:r>
            <a:endParaRPr lang="es-ES" dirty="0"/>
          </a:p>
        </p:txBody>
      </p:sp>
      <p:pic>
        <p:nvPicPr>
          <p:cNvPr id="6" name="5 Marcador de contenido" descr="clinica3"/>
          <p:cNvPicPr>
            <a:picLocks noGrp="1"/>
          </p:cNvPicPr>
          <p:nvPr>
            <p:ph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902" y="1071546"/>
            <a:ext cx="4532985" cy="405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095604" y="4857760"/>
            <a:ext cx="24208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000" dirty="0" smtClean="0">
                <a:solidFill>
                  <a:schemeClr val="bg1"/>
                </a:solidFill>
              </a:rPr>
              <a:t>Cortesía Vicente Crespo </a:t>
            </a:r>
            <a:r>
              <a:rPr lang="es-ES_tradnl" sz="1000" dirty="0" err="1" smtClean="0">
                <a:solidFill>
                  <a:schemeClr val="bg1"/>
                </a:solidFill>
              </a:rPr>
              <a:t>Erchiga</a:t>
            </a:r>
            <a:r>
              <a:rPr lang="es-ES_tradnl" sz="1000" dirty="0" smtClean="0">
                <a:solidFill>
                  <a:schemeClr val="bg1"/>
                </a:solidFill>
              </a:rPr>
              <a:t> M.D., </a:t>
            </a:r>
            <a:r>
              <a:rPr lang="es-ES_tradnl" sz="1000" dirty="0" err="1" smtClean="0">
                <a:solidFill>
                  <a:schemeClr val="bg1"/>
                </a:solidFill>
              </a:rPr>
              <a:t>Ph.D</a:t>
            </a:r>
            <a:endParaRPr lang="es-E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963084" y="2884256"/>
            <a:ext cx="10490766" cy="3330826"/>
          </a:xfrm>
        </p:spPr>
        <p:txBody>
          <a:bodyPr/>
          <a:lstStyle/>
          <a:p>
            <a:r>
              <a:rPr lang="es-ES" dirty="0" smtClean="0"/>
              <a:t>Derivamos al dermatólogo de zona, más allá del </a:t>
            </a:r>
            <a:r>
              <a:rPr lang="es-ES" dirty="0" err="1" smtClean="0"/>
              <a:t>ketaconazol</a:t>
            </a:r>
            <a:r>
              <a:rPr lang="es-ES" dirty="0" smtClean="0"/>
              <a:t> no me siento seguro.</a:t>
            </a:r>
          </a:p>
          <a:p>
            <a:r>
              <a:rPr lang="es-ES" dirty="0" smtClean="0"/>
              <a:t>Cambiamos a Sulfuro de selenio 2,5-5% loción o champú 1 aplicación/día.</a:t>
            </a:r>
          </a:p>
          <a:p>
            <a:r>
              <a:rPr lang="es-ES" dirty="0" smtClean="0"/>
              <a:t>Inicio tratamiento con </a:t>
            </a:r>
            <a:r>
              <a:rPr lang="es-ES" dirty="0" err="1" smtClean="0"/>
              <a:t>Itraconazol</a:t>
            </a:r>
            <a:r>
              <a:rPr lang="es-ES" dirty="0" smtClean="0"/>
              <a:t> </a:t>
            </a:r>
            <a:r>
              <a:rPr lang="es-ES" dirty="0" err="1" smtClean="0"/>
              <a:t>low</a:t>
            </a:r>
            <a:r>
              <a:rPr lang="es-ES" dirty="0" smtClean="0"/>
              <a:t> </a:t>
            </a:r>
            <a:r>
              <a:rPr lang="es-ES" dirty="0" err="1" smtClean="0"/>
              <a:t>dose</a:t>
            </a:r>
            <a:r>
              <a:rPr lang="es-ES" dirty="0" smtClean="0"/>
              <a:t>, </a:t>
            </a:r>
            <a:r>
              <a:rPr lang="es-ES" dirty="0" err="1" smtClean="0"/>
              <a:t>Itraconazol</a:t>
            </a:r>
            <a:r>
              <a:rPr lang="es-ES" dirty="0" smtClean="0"/>
              <a:t> o </a:t>
            </a:r>
            <a:r>
              <a:rPr lang="es-ES" dirty="0" err="1" smtClean="0"/>
              <a:t>Fluconazol</a:t>
            </a:r>
            <a:r>
              <a:rPr lang="es-ES" dirty="0" smtClean="0"/>
              <a:t> vía oral.</a:t>
            </a:r>
          </a:p>
          <a:p>
            <a:r>
              <a:rPr lang="es-ES" dirty="0" smtClean="0"/>
              <a:t>¿Seguro que hay una opción terapéutica mejor que el </a:t>
            </a:r>
            <a:r>
              <a:rPr lang="es-ES" dirty="0" err="1" smtClean="0"/>
              <a:t>ketoconazol</a:t>
            </a:r>
            <a:r>
              <a:rPr lang="es-ES" dirty="0" smtClean="0"/>
              <a:t> que lleva?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0"/>
          </p:nvPr>
        </p:nvSpPr>
        <p:spPr>
          <a:xfrm>
            <a:off x="963084" y="1679155"/>
            <a:ext cx="10363200" cy="1035465"/>
          </a:xfrm>
        </p:spPr>
        <p:txBody>
          <a:bodyPr/>
          <a:lstStyle/>
          <a:p>
            <a:r>
              <a:rPr lang="es-ES" dirty="0" smtClean="0"/>
              <a:t>¿Cuál es la actitud terapéutica más correcta?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 3 </a:t>
            </a:r>
            <a:endParaRPr lang="es-ES" dirty="0"/>
          </a:p>
        </p:txBody>
      </p:sp>
      <p:pic>
        <p:nvPicPr>
          <p:cNvPr id="6" name="5 Marcador de contenido" descr="clinica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2794" y="714356"/>
            <a:ext cx="1857388" cy="151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examen directo piti versic 15"/>
          <p:cNvPicPr/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5953124" y="785794"/>
            <a:ext cx="2714644" cy="15001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Tratamiento Pitiriasis </a:t>
            </a:r>
            <a:r>
              <a:rPr lang="es-ES" dirty="0" err="1" smtClean="0"/>
              <a:t>Versicolor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s-ES" sz="2800" dirty="0" smtClean="0"/>
          </a:p>
          <a:p>
            <a:r>
              <a:rPr lang="es-ES" dirty="0" smtClean="0"/>
              <a:t>Tratamiento tópico:</a:t>
            </a:r>
          </a:p>
          <a:p>
            <a:pPr lvl="1"/>
            <a:r>
              <a:rPr lang="es-ES" sz="2400" dirty="0" err="1" smtClean="0">
                <a:solidFill>
                  <a:srgbClr val="C00000"/>
                </a:solidFill>
              </a:rPr>
              <a:t>Ketoconazol</a:t>
            </a:r>
            <a:r>
              <a:rPr lang="es-ES" sz="2400" dirty="0" smtClean="0">
                <a:solidFill>
                  <a:srgbClr val="C00000"/>
                </a:solidFill>
              </a:rPr>
              <a:t> gel (1-2%): </a:t>
            </a:r>
            <a:r>
              <a:rPr lang="es-ES" sz="2400" dirty="0" smtClean="0"/>
              <a:t>1aplicación/día (2-4 semanas).</a:t>
            </a:r>
          </a:p>
          <a:p>
            <a:pPr lvl="1"/>
            <a:r>
              <a:rPr lang="es-ES" sz="2400" dirty="0" smtClean="0">
                <a:solidFill>
                  <a:srgbClr val="C00000"/>
                </a:solidFill>
              </a:rPr>
              <a:t>Sulfuro de selenio (2,5-5%) </a:t>
            </a:r>
            <a:r>
              <a:rPr lang="es-ES" sz="2400" dirty="0" smtClean="0"/>
              <a:t>loción o champú, 1 </a:t>
            </a:r>
            <a:r>
              <a:rPr lang="es-ES" sz="2400" dirty="0" err="1" smtClean="0"/>
              <a:t>apllicación</a:t>
            </a:r>
            <a:r>
              <a:rPr lang="es-ES" sz="2400" dirty="0" smtClean="0"/>
              <a:t>/día (1 semana)</a:t>
            </a:r>
            <a:br>
              <a:rPr lang="es-ES" sz="2400" dirty="0" smtClean="0"/>
            </a:br>
            <a:r>
              <a:rPr lang="es-ES" sz="2400" dirty="0" smtClean="0"/>
              <a:t>  </a:t>
            </a:r>
            <a:r>
              <a:rPr lang="es-ES" sz="2400" i="1" dirty="0" smtClean="0"/>
              <a:t>Aplicar y dejar actuar durante unos 10-15 minutos.</a:t>
            </a:r>
            <a:endParaRPr lang="es-ES" sz="2400" dirty="0" smtClean="0"/>
          </a:p>
          <a:p>
            <a:pPr lvl="1"/>
            <a:r>
              <a:rPr lang="es-ES" sz="2400" dirty="0" smtClean="0">
                <a:solidFill>
                  <a:srgbClr val="C00000"/>
                </a:solidFill>
              </a:rPr>
              <a:t>Recurrencias:</a:t>
            </a:r>
          </a:p>
          <a:p>
            <a:pPr lvl="2"/>
            <a:r>
              <a:rPr lang="es-ES" sz="2400" dirty="0" smtClean="0"/>
              <a:t> </a:t>
            </a:r>
            <a:r>
              <a:rPr lang="es-ES" sz="2400" dirty="0" err="1">
                <a:solidFill>
                  <a:srgbClr val="C00000"/>
                </a:solidFill>
              </a:rPr>
              <a:t>K</a:t>
            </a:r>
            <a:r>
              <a:rPr lang="es-ES" sz="2400" dirty="0" err="1" smtClean="0">
                <a:solidFill>
                  <a:srgbClr val="C00000"/>
                </a:solidFill>
              </a:rPr>
              <a:t>etoconazol</a:t>
            </a:r>
            <a:r>
              <a:rPr lang="es-ES" sz="2400" dirty="0" smtClean="0"/>
              <a:t>  1 aplicación/semana,  mínimo 2 meses.</a:t>
            </a:r>
          </a:p>
          <a:p>
            <a:pPr lvl="1"/>
            <a:r>
              <a:rPr lang="es-ES" sz="2400" dirty="0" smtClean="0">
                <a:solidFill>
                  <a:srgbClr val="C00000"/>
                </a:solidFill>
              </a:rPr>
              <a:t>Otros</a:t>
            </a:r>
            <a:r>
              <a:rPr lang="es-ES" sz="2400" dirty="0" smtClean="0"/>
              <a:t>: </a:t>
            </a:r>
          </a:p>
          <a:p>
            <a:pPr lvl="2"/>
            <a:r>
              <a:rPr lang="es-ES" sz="2400" dirty="0" smtClean="0"/>
              <a:t>Cremas o lociones de </a:t>
            </a:r>
            <a:r>
              <a:rPr lang="es-ES" sz="2400" dirty="0" err="1" smtClean="0"/>
              <a:t>azoles</a:t>
            </a:r>
            <a:r>
              <a:rPr lang="es-ES" sz="2400" dirty="0" smtClean="0"/>
              <a:t> o </a:t>
            </a:r>
            <a:r>
              <a:rPr lang="es-ES" sz="2400" dirty="0" err="1" smtClean="0"/>
              <a:t>alilaminas</a:t>
            </a:r>
            <a:r>
              <a:rPr lang="es-ES" sz="2400" dirty="0" smtClean="0"/>
              <a:t>, </a:t>
            </a:r>
            <a:r>
              <a:rPr lang="es-ES" sz="2400" dirty="0" err="1" smtClean="0"/>
              <a:t>propileno</a:t>
            </a:r>
            <a:r>
              <a:rPr lang="es-ES" sz="2400" dirty="0" smtClean="0"/>
              <a:t> 50% en agua, nistatina, acido salicílico. </a:t>
            </a:r>
            <a:endParaRPr lang="es-ES" sz="24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238084" y="5572140"/>
            <a:ext cx="11582443" cy="295162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s-ES" sz="4800" dirty="0" err="1" smtClean="0"/>
              <a:t>Pereiro</a:t>
            </a:r>
            <a:r>
              <a:rPr lang="es-ES" sz="4800" dirty="0" smtClean="0"/>
              <a:t> </a:t>
            </a:r>
            <a:r>
              <a:rPr lang="es-ES" sz="4800" dirty="0" err="1" smtClean="0"/>
              <a:t>Ferreirós</a:t>
            </a:r>
            <a:r>
              <a:rPr lang="es-ES" sz="4800" dirty="0" smtClean="0"/>
              <a:t> M, García-Martínez FJ, Alonso-González J. Actualización en el tratamiento de las micosis cutáneas. Actas </a:t>
            </a:r>
            <a:r>
              <a:rPr lang="es-ES" sz="4800" dirty="0" err="1" smtClean="0"/>
              <a:t>Dermosifiliogr</a:t>
            </a:r>
            <a:r>
              <a:rPr lang="es-ES" sz="4800" dirty="0" smtClean="0"/>
              <a:t> 2012;103(9):778-783.</a:t>
            </a:r>
          </a:p>
          <a:p>
            <a:r>
              <a:rPr lang="es-ES" sz="4800" dirty="0" err="1" smtClean="0"/>
              <a:t>Dias</a:t>
            </a:r>
            <a:r>
              <a:rPr lang="es-ES" sz="4800" dirty="0" smtClean="0"/>
              <a:t> MFRG, </a:t>
            </a:r>
            <a:r>
              <a:rPr lang="es-ES" sz="4800" dirty="0" err="1" smtClean="0"/>
              <a:t>Quaresma</a:t>
            </a:r>
            <a:r>
              <a:rPr lang="es-ES" sz="4800" dirty="0" smtClean="0"/>
              <a:t>-Santos MVP, </a:t>
            </a:r>
            <a:r>
              <a:rPr lang="es-ES" sz="4800" dirty="0" err="1" smtClean="0"/>
              <a:t>Bernardes-Filho</a:t>
            </a:r>
            <a:r>
              <a:rPr lang="es-ES" sz="4800" dirty="0" smtClean="0"/>
              <a:t> F, </a:t>
            </a:r>
            <a:r>
              <a:rPr lang="es-ES" sz="4800" dirty="0" err="1" smtClean="0"/>
              <a:t>Amorim</a:t>
            </a:r>
            <a:r>
              <a:rPr lang="es-ES" sz="4800" dirty="0" smtClean="0"/>
              <a:t> AGF, </a:t>
            </a:r>
            <a:r>
              <a:rPr lang="es-ES" sz="4800" dirty="0" err="1" smtClean="0"/>
              <a:t>Schechtman</a:t>
            </a:r>
            <a:r>
              <a:rPr lang="es-ES" sz="4800" dirty="0" smtClean="0"/>
              <a:t> RC, </a:t>
            </a:r>
            <a:r>
              <a:rPr lang="es-ES" sz="4800" dirty="0" err="1" smtClean="0"/>
              <a:t>Azulay</a:t>
            </a:r>
            <a:r>
              <a:rPr lang="es-ES" sz="4800" dirty="0" smtClean="0"/>
              <a:t> DR. </a:t>
            </a:r>
            <a:r>
              <a:rPr lang="es-ES" sz="4800" dirty="0" err="1" smtClean="0"/>
              <a:t>Update</a:t>
            </a:r>
            <a:r>
              <a:rPr lang="es-ES" sz="4800" dirty="0" smtClean="0"/>
              <a:t> </a:t>
            </a:r>
            <a:r>
              <a:rPr lang="es-ES" sz="4800" dirty="0" err="1" smtClean="0"/>
              <a:t>on</a:t>
            </a:r>
            <a:r>
              <a:rPr lang="es-ES" sz="4800" dirty="0" smtClean="0"/>
              <a:t> </a:t>
            </a:r>
            <a:r>
              <a:rPr lang="es-ES" sz="4800" dirty="0" err="1" smtClean="0"/>
              <a:t>therapy</a:t>
            </a:r>
            <a:r>
              <a:rPr lang="es-ES" sz="4800" dirty="0" smtClean="0"/>
              <a:t> </a:t>
            </a:r>
            <a:r>
              <a:rPr lang="es-ES" sz="4800" dirty="0" err="1" smtClean="0"/>
              <a:t>for</a:t>
            </a:r>
            <a:r>
              <a:rPr lang="es-ES" sz="4800" dirty="0" smtClean="0"/>
              <a:t> superficial </a:t>
            </a:r>
            <a:r>
              <a:rPr lang="es-ES" sz="4800" dirty="0" err="1" smtClean="0"/>
              <a:t>mycoses</a:t>
            </a:r>
            <a:r>
              <a:rPr lang="es-ES" sz="4800" dirty="0" smtClean="0"/>
              <a:t>. </a:t>
            </a:r>
            <a:r>
              <a:rPr lang="en-US" sz="4800" dirty="0" smtClean="0"/>
              <a:t>An Bras </a:t>
            </a:r>
            <a:r>
              <a:rPr lang="en-US" sz="4800" dirty="0" err="1" smtClean="0"/>
              <a:t>Dermatol</a:t>
            </a:r>
            <a:r>
              <a:rPr lang="en-US" sz="4800" dirty="0" smtClean="0"/>
              <a:t>. 2013;88(5):</a:t>
            </a:r>
          </a:p>
          <a:p>
            <a:r>
              <a:rPr lang="es-ES" sz="4800" dirty="0" smtClean="0"/>
              <a:t>Nieto Pomares M, Muñoz </a:t>
            </a:r>
            <a:r>
              <a:rPr lang="es-ES" sz="4800" dirty="0" err="1" smtClean="0"/>
              <a:t>Gonzalez</a:t>
            </a:r>
            <a:r>
              <a:rPr lang="es-ES" sz="4800" dirty="0" smtClean="0"/>
              <a:t> F, </a:t>
            </a:r>
            <a:r>
              <a:rPr lang="es-ES" sz="4800" dirty="0" err="1" smtClean="0"/>
              <a:t>Guereña</a:t>
            </a:r>
            <a:r>
              <a:rPr lang="es-ES" sz="4800" dirty="0" smtClean="0"/>
              <a:t> Tomás MJ. Infecciones </a:t>
            </a:r>
            <a:r>
              <a:rPr lang="es-ES" sz="4800" dirty="0" err="1" smtClean="0"/>
              <a:t>cutàneas</a:t>
            </a:r>
            <a:r>
              <a:rPr lang="es-ES" sz="4800" dirty="0" smtClean="0"/>
              <a:t>. AMF 2010;6(2):62-71.</a:t>
            </a:r>
            <a:r>
              <a:rPr lang="en-US" sz="4800" dirty="0" smtClean="0"/>
              <a:t>764-74.</a:t>
            </a:r>
            <a:endParaRPr lang="es-ES" sz="48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Tratamiento Pitiriasis </a:t>
            </a:r>
            <a:r>
              <a:rPr lang="es-ES" dirty="0" err="1" smtClean="0"/>
              <a:t>Versicolor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785794"/>
            <a:ext cx="10987126" cy="4592024"/>
          </a:xfrm>
        </p:spPr>
        <p:txBody>
          <a:bodyPr>
            <a:normAutofit/>
          </a:bodyPr>
          <a:lstStyle/>
          <a:p>
            <a:pPr>
              <a:buNone/>
            </a:pPr>
            <a:endParaRPr lang="es-ES" dirty="0" smtClean="0"/>
          </a:p>
          <a:p>
            <a:r>
              <a:rPr lang="es-ES" sz="2200" b="1" dirty="0" smtClean="0"/>
              <a:t>Si no respuesta a tópico o extensión amplia:   </a:t>
            </a:r>
            <a:endParaRPr lang="es-ES" sz="2200" dirty="0" smtClean="0"/>
          </a:p>
          <a:p>
            <a:pPr lvl="1"/>
            <a:r>
              <a:rPr lang="es-ES" b="1" dirty="0" smtClean="0"/>
              <a:t> </a:t>
            </a:r>
            <a:r>
              <a:rPr lang="es-ES" dirty="0" err="1" smtClean="0">
                <a:solidFill>
                  <a:srgbClr val="C00000"/>
                </a:solidFill>
              </a:rPr>
              <a:t>Ketoconazol</a:t>
            </a:r>
            <a:r>
              <a:rPr lang="es-ES" dirty="0" smtClean="0"/>
              <a:t> 200 mg/día  (10 días) dosis en medio ácido (p. ej., con un yogur), </a:t>
            </a:r>
          </a:p>
          <a:p>
            <a:pPr lvl="1"/>
            <a:r>
              <a:rPr lang="es-ES" dirty="0" smtClean="0"/>
              <a:t> </a:t>
            </a:r>
            <a:r>
              <a:rPr lang="es-ES" dirty="0" err="1" smtClean="0">
                <a:solidFill>
                  <a:srgbClr val="C00000"/>
                </a:solidFill>
              </a:rPr>
              <a:t>Itraconazol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low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dose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smtClean="0"/>
              <a:t>100 mg/día (7 días).</a:t>
            </a:r>
          </a:p>
          <a:p>
            <a:pPr lvl="1"/>
            <a:r>
              <a:rPr lang="es-ES" dirty="0" smtClean="0"/>
              <a:t> </a:t>
            </a:r>
            <a:r>
              <a:rPr lang="es-ES" dirty="0" err="1" smtClean="0">
                <a:solidFill>
                  <a:srgbClr val="C00000"/>
                </a:solidFill>
              </a:rPr>
              <a:t>Itraconazol</a:t>
            </a:r>
            <a:r>
              <a:rPr lang="es-ES" dirty="0" smtClean="0"/>
              <a:t> 200 mg/día (7 días).</a:t>
            </a:r>
          </a:p>
          <a:p>
            <a:pPr lvl="1"/>
            <a:r>
              <a:rPr lang="es-ES" dirty="0" smtClean="0"/>
              <a:t> Segunda línea:</a:t>
            </a:r>
          </a:p>
          <a:p>
            <a:pPr lvl="2"/>
            <a:r>
              <a:rPr lang="es-ES" sz="2200" dirty="0" err="1" smtClean="0">
                <a:solidFill>
                  <a:srgbClr val="C00000"/>
                </a:solidFill>
              </a:rPr>
              <a:t>Fluconazol</a:t>
            </a:r>
            <a:r>
              <a:rPr lang="es-ES" sz="2200" dirty="0" smtClean="0"/>
              <a:t> 150mg/semana(3 semanas).</a:t>
            </a:r>
          </a:p>
          <a:p>
            <a:r>
              <a:rPr lang="es-ES" sz="2200" dirty="0" smtClean="0"/>
              <a:t>Recurrencias como medida preventiva:                                              </a:t>
            </a:r>
          </a:p>
          <a:p>
            <a:pPr lvl="1"/>
            <a:r>
              <a:rPr lang="es-ES" dirty="0" err="1" smtClean="0">
                <a:solidFill>
                  <a:srgbClr val="C00000"/>
                </a:solidFill>
              </a:rPr>
              <a:t>Itraconazol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low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dose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smtClean="0"/>
              <a:t>200 mg 1 vez al mes /6 meses.</a:t>
            </a:r>
          </a:p>
          <a:p>
            <a:pPr lvl="1"/>
            <a:r>
              <a:rPr lang="es-ES" dirty="0" err="1" smtClean="0">
                <a:solidFill>
                  <a:srgbClr val="C00000"/>
                </a:solidFill>
              </a:rPr>
              <a:t>Itraconazol</a:t>
            </a:r>
            <a:r>
              <a:rPr lang="es-ES" dirty="0" smtClean="0"/>
              <a:t> 400 mg 1vez al mes/6 meses.</a:t>
            </a:r>
          </a:p>
          <a:p>
            <a:pPr lvl="1"/>
            <a:r>
              <a:rPr lang="es-ES" dirty="0" err="1" smtClean="0">
                <a:solidFill>
                  <a:srgbClr val="C00000"/>
                </a:solidFill>
              </a:rPr>
              <a:t>Ketoconazol</a:t>
            </a:r>
            <a:r>
              <a:rPr lang="es-ES" dirty="0" smtClean="0"/>
              <a:t> 400 mg 1 vez al mes o 200 mg/día, 3 días consecutivos de cada mes.</a:t>
            </a:r>
          </a:p>
          <a:p>
            <a:pPr lvl="1"/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371473" y="5500702"/>
            <a:ext cx="11582443" cy="714380"/>
          </a:xfrm>
        </p:spPr>
        <p:txBody>
          <a:bodyPr>
            <a:normAutofit/>
          </a:bodyPr>
          <a:lstStyle/>
          <a:p>
            <a:pPr lvl="0"/>
            <a:r>
              <a:rPr lang="es-ES" sz="1200" dirty="0" err="1" smtClean="0"/>
              <a:t>Pereiro</a:t>
            </a:r>
            <a:r>
              <a:rPr lang="es-ES" sz="1200" dirty="0" smtClean="0"/>
              <a:t> </a:t>
            </a:r>
            <a:r>
              <a:rPr lang="es-ES" sz="1200" dirty="0" err="1" smtClean="0"/>
              <a:t>Ferreirós</a:t>
            </a:r>
            <a:r>
              <a:rPr lang="es-ES" sz="1200" dirty="0" smtClean="0"/>
              <a:t> M, García-Martínez FJ, Alonso-González J. Actualización en el tratamiento de las micosis cutáneas. Actas </a:t>
            </a:r>
            <a:r>
              <a:rPr lang="es-ES" sz="1200" dirty="0" err="1" smtClean="0"/>
              <a:t>Dermosifiliogr</a:t>
            </a:r>
            <a:r>
              <a:rPr lang="es-ES" sz="1200" dirty="0" smtClean="0"/>
              <a:t> 2012;103(9):778-783.</a:t>
            </a:r>
          </a:p>
          <a:p>
            <a:r>
              <a:rPr lang="es-ES" sz="1200" dirty="0" smtClean="0"/>
              <a:t>Fernández-</a:t>
            </a:r>
            <a:r>
              <a:rPr lang="es-ES" sz="1200" dirty="0" err="1" smtClean="0"/>
              <a:t>vozmediano</a:t>
            </a:r>
            <a:r>
              <a:rPr lang="es-ES" sz="1200" dirty="0" smtClean="0"/>
              <a:t> </a:t>
            </a:r>
            <a:r>
              <a:rPr lang="es-ES" sz="1200" dirty="0" err="1" smtClean="0"/>
              <a:t>jm</a:t>
            </a:r>
            <a:r>
              <a:rPr lang="es-ES" sz="1200" dirty="0" smtClean="0"/>
              <a:t>, et al. actualización en la etiopatogenia y tratamiento de la pitiriasis </a:t>
            </a:r>
            <a:r>
              <a:rPr lang="es-ES" sz="1200" dirty="0" err="1" smtClean="0"/>
              <a:t>versicolor</a:t>
            </a:r>
            <a:r>
              <a:rPr lang="en-US" sz="1200" dirty="0" smtClean="0"/>
              <a:t>Med </a:t>
            </a:r>
            <a:r>
              <a:rPr lang="en-US" sz="1200" dirty="0" err="1" smtClean="0"/>
              <a:t>Clin</a:t>
            </a:r>
            <a:r>
              <a:rPr lang="en-US" sz="1200" dirty="0" smtClean="0"/>
              <a:t> (</a:t>
            </a:r>
            <a:r>
              <a:rPr lang="en-US" sz="1200" dirty="0" err="1" smtClean="0"/>
              <a:t>Barc</a:t>
            </a:r>
            <a:r>
              <a:rPr lang="en-US" sz="1200" dirty="0" smtClean="0"/>
              <a:t>). 2006;126(</a:t>
            </a:r>
            <a:r>
              <a:rPr lang="en-US" sz="1200" dirty="0" err="1" smtClean="0"/>
              <a:t>Supl</a:t>
            </a:r>
            <a:r>
              <a:rPr lang="en-US" sz="1200" dirty="0" smtClean="0"/>
              <a:t> 1):7-13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28 Grupo"/>
          <p:cNvGrpSpPr/>
          <p:nvPr/>
        </p:nvGrpSpPr>
        <p:grpSpPr>
          <a:xfrm>
            <a:off x="595274" y="3571876"/>
            <a:ext cx="3357586" cy="2500330"/>
            <a:chOff x="595274" y="3571876"/>
            <a:chExt cx="3357586" cy="2500330"/>
          </a:xfrm>
        </p:grpSpPr>
        <p:pic>
          <p:nvPicPr>
            <p:cNvPr id="1029" name="Imagen 28" descr="Imagen 00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5274" y="3571876"/>
              <a:ext cx="3357586" cy="2500330"/>
            </a:xfrm>
            <a:prstGeom prst="rect">
              <a:avLst/>
            </a:prstGeom>
            <a:noFill/>
          </p:spPr>
        </p:pic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452530" y="5600687"/>
              <a:ext cx="1396486" cy="4000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15" tIns="45706" rIns="91415" bIns="45706">
              <a:spAutoFit/>
            </a:bodyPr>
            <a:lstStyle/>
            <a:p>
              <a:r>
                <a:rPr lang="es-ES_tradnl" sz="2000" b="1" dirty="0" err="1">
                  <a:solidFill>
                    <a:srgbClr val="004586"/>
                  </a:solidFill>
                </a:rPr>
                <a:t>Tinea</a:t>
              </a:r>
              <a:r>
                <a:rPr lang="es-ES_tradnl" sz="2000" b="1" dirty="0">
                  <a:solidFill>
                    <a:srgbClr val="004586"/>
                  </a:solidFill>
                </a:rPr>
                <a:t> </a:t>
              </a:r>
              <a:r>
                <a:rPr lang="es-ES_tradnl" sz="2000" b="1" dirty="0" err="1" smtClean="0">
                  <a:solidFill>
                    <a:srgbClr val="004586"/>
                  </a:solidFill>
                </a:rPr>
                <a:t>pedis</a:t>
              </a:r>
              <a:endParaRPr lang="es-ES" sz="2000" b="1" dirty="0">
                <a:solidFill>
                  <a:srgbClr val="004586"/>
                </a:solidFill>
              </a:endParaRPr>
            </a:p>
          </p:txBody>
        </p:sp>
      </p:grpSp>
      <p:sp>
        <p:nvSpPr>
          <p:cNvPr id="16" name="15 Rectángulo"/>
          <p:cNvSpPr/>
          <p:nvPr/>
        </p:nvSpPr>
        <p:spPr>
          <a:xfrm>
            <a:off x="9167834" y="642918"/>
            <a:ext cx="22108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800" dirty="0" smtClean="0">
                <a:solidFill>
                  <a:schemeClr val="accent2">
                    <a:lumMod val="75000"/>
                  </a:schemeClr>
                </a:solidFill>
              </a:rPr>
              <a:t>Fotos Cortesía Vicente Crespo </a:t>
            </a:r>
            <a:r>
              <a:rPr lang="es-ES_tradnl" sz="800" dirty="0" err="1" smtClean="0">
                <a:solidFill>
                  <a:schemeClr val="accent2">
                    <a:lumMod val="75000"/>
                  </a:schemeClr>
                </a:solidFill>
              </a:rPr>
              <a:t>Erchiga</a:t>
            </a:r>
            <a:r>
              <a:rPr lang="es-ES_tradnl" sz="800" dirty="0" smtClean="0">
                <a:solidFill>
                  <a:schemeClr val="accent2">
                    <a:lumMod val="75000"/>
                  </a:schemeClr>
                </a:solidFill>
              </a:rPr>
              <a:t> M.D., </a:t>
            </a:r>
            <a:r>
              <a:rPr lang="es-ES_tradnl" sz="800" dirty="0" err="1" smtClean="0">
                <a:solidFill>
                  <a:schemeClr val="accent2">
                    <a:lumMod val="75000"/>
                  </a:schemeClr>
                </a:solidFill>
              </a:rPr>
              <a:t>Ph.D</a:t>
            </a:r>
            <a:endParaRPr lang="es-E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3238480" y="3643314"/>
            <a:ext cx="6864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800" dirty="0" err="1" smtClean="0">
                <a:solidFill>
                  <a:schemeClr val="bg1"/>
                </a:solidFill>
              </a:rPr>
              <a:t>lapellcamfic</a:t>
            </a:r>
            <a:endParaRPr lang="es-ES" sz="800" dirty="0">
              <a:solidFill>
                <a:schemeClr val="bg1"/>
              </a:solidFill>
            </a:endParaRPr>
          </a:p>
        </p:txBody>
      </p:sp>
      <p:grpSp>
        <p:nvGrpSpPr>
          <p:cNvPr id="27" name="26 Grupo"/>
          <p:cNvGrpSpPr/>
          <p:nvPr/>
        </p:nvGrpSpPr>
        <p:grpSpPr>
          <a:xfrm>
            <a:off x="4448186" y="1000108"/>
            <a:ext cx="3290888" cy="2471783"/>
            <a:chOff x="4448186" y="1000108"/>
            <a:chExt cx="3290888" cy="2471783"/>
          </a:xfrm>
        </p:grpSpPr>
        <p:pic>
          <p:nvPicPr>
            <p:cNvPr id="1027" name="Picture 3" descr="DSCN169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8186" y="1000108"/>
              <a:ext cx="3290888" cy="2471738"/>
            </a:xfrm>
            <a:prstGeom prst="rect">
              <a:avLst/>
            </a:prstGeom>
            <a:noFill/>
          </p:spPr>
        </p:pic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5453058" y="3071810"/>
              <a:ext cx="1418928" cy="4000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15" tIns="45706" rIns="91415" bIns="45706">
              <a:spAutoFit/>
            </a:bodyPr>
            <a:lstStyle/>
            <a:p>
              <a:r>
                <a:rPr lang="es-ES_tradnl" sz="2000" b="1" dirty="0" err="1">
                  <a:solidFill>
                    <a:srgbClr val="004586"/>
                  </a:solidFill>
                </a:rPr>
                <a:t>Tinea</a:t>
              </a:r>
              <a:r>
                <a:rPr lang="es-ES_tradnl" sz="2000" b="1" dirty="0">
                  <a:solidFill>
                    <a:srgbClr val="004586"/>
                  </a:solidFill>
                </a:rPr>
                <a:t> </a:t>
              </a:r>
              <a:r>
                <a:rPr lang="es-ES_tradnl" sz="2000" b="1" dirty="0" err="1" smtClean="0">
                  <a:solidFill>
                    <a:srgbClr val="004586"/>
                  </a:solidFill>
                </a:rPr>
                <a:t>cruris</a:t>
              </a:r>
              <a:endParaRPr lang="es-ES" sz="2000" b="1" dirty="0">
                <a:solidFill>
                  <a:srgbClr val="004586"/>
                </a:solidFill>
              </a:endParaRPr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8239140" y="1000108"/>
            <a:ext cx="3143272" cy="2452642"/>
            <a:chOff x="8239140" y="1000108"/>
            <a:chExt cx="3125788" cy="2500330"/>
          </a:xfrm>
        </p:grpSpPr>
        <p:pic>
          <p:nvPicPr>
            <p:cNvPr id="1028" name="Picture 4" descr="Fig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39140" y="1000108"/>
              <a:ext cx="3125788" cy="2500330"/>
            </a:xfrm>
            <a:prstGeom prst="rect">
              <a:avLst/>
            </a:prstGeom>
            <a:noFill/>
          </p:spPr>
        </p:pic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8953520" y="3100357"/>
              <a:ext cx="1782810" cy="4000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15" tIns="45706" rIns="91415" bIns="45706">
              <a:spAutoFit/>
            </a:bodyPr>
            <a:lstStyle/>
            <a:p>
              <a:r>
                <a:rPr lang="es-ES_tradnl" sz="2000" b="1" dirty="0" err="1">
                  <a:solidFill>
                    <a:srgbClr val="004586"/>
                  </a:solidFill>
                </a:rPr>
                <a:t>Tinea</a:t>
              </a:r>
              <a:r>
                <a:rPr lang="es-ES_tradnl" sz="2000" b="1" dirty="0">
                  <a:solidFill>
                    <a:srgbClr val="004586"/>
                  </a:solidFill>
                </a:rPr>
                <a:t> </a:t>
              </a:r>
              <a:r>
                <a:rPr lang="es-ES_tradnl" sz="2000" b="1" dirty="0" err="1" smtClean="0">
                  <a:solidFill>
                    <a:srgbClr val="004586"/>
                  </a:solidFill>
                </a:rPr>
                <a:t>manuum</a:t>
              </a:r>
              <a:endParaRPr lang="es-ES" sz="2000" b="1" dirty="0">
                <a:solidFill>
                  <a:srgbClr val="004586"/>
                </a:solidFill>
              </a:endParaRPr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4452926" y="3571876"/>
            <a:ext cx="3286148" cy="2500330"/>
            <a:chOff x="4452926" y="3571876"/>
            <a:chExt cx="3286148" cy="2500330"/>
          </a:xfrm>
        </p:grpSpPr>
        <p:pic>
          <p:nvPicPr>
            <p:cNvPr id="1030" name="Imagen 4" descr="fIG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52926" y="3571876"/>
              <a:ext cx="3286148" cy="2500330"/>
            </a:xfrm>
            <a:prstGeom prst="rect">
              <a:avLst/>
            </a:prstGeom>
            <a:noFill/>
          </p:spPr>
        </p:pic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5208798" y="5572140"/>
              <a:ext cx="1815896" cy="4000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15" tIns="45706" rIns="91415" bIns="45706">
              <a:spAutoFit/>
            </a:bodyPr>
            <a:lstStyle/>
            <a:p>
              <a:r>
                <a:rPr lang="es-ES_tradnl" sz="2000" b="1" dirty="0" err="1">
                  <a:solidFill>
                    <a:srgbClr val="004586"/>
                  </a:solidFill>
                </a:rPr>
                <a:t>Tinea</a:t>
              </a:r>
              <a:r>
                <a:rPr lang="es-ES_tradnl" sz="2000" b="1" dirty="0">
                  <a:solidFill>
                    <a:srgbClr val="004586"/>
                  </a:solidFill>
                </a:rPr>
                <a:t> </a:t>
              </a:r>
              <a:r>
                <a:rPr lang="es-ES_tradnl" sz="2000" b="1" dirty="0" smtClean="0">
                  <a:solidFill>
                    <a:srgbClr val="004586"/>
                  </a:solidFill>
                </a:rPr>
                <a:t>incógnito</a:t>
              </a:r>
              <a:endParaRPr lang="es-ES" sz="2000" b="1" dirty="0">
                <a:solidFill>
                  <a:srgbClr val="004586"/>
                </a:solidFill>
              </a:endParaRPr>
            </a:p>
          </p:txBody>
        </p:sp>
      </p:grpSp>
      <p:grpSp>
        <p:nvGrpSpPr>
          <p:cNvPr id="31" name="30 Grupo"/>
          <p:cNvGrpSpPr/>
          <p:nvPr/>
        </p:nvGrpSpPr>
        <p:grpSpPr>
          <a:xfrm>
            <a:off x="8239140" y="3571876"/>
            <a:ext cx="3143273" cy="2500330"/>
            <a:chOff x="8239140" y="3571876"/>
            <a:chExt cx="3143273" cy="2571768"/>
          </a:xfrm>
        </p:grpSpPr>
        <p:pic>
          <p:nvPicPr>
            <p:cNvPr id="9" name="Picture 4" descr="Fig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39140" y="3571876"/>
              <a:ext cx="3143273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8882082" y="5672125"/>
              <a:ext cx="1928683" cy="4000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15" tIns="45706" rIns="91415" bIns="45706">
              <a:spAutoFit/>
            </a:bodyPr>
            <a:lstStyle/>
            <a:p>
              <a:r>
                <a:rPr lang="es-ES_tradnl" sz="2000" b="1" dirty="0" smtClean="0">
                  <a:solidFill>
                    <a:srgbClr val="004586"/>
                  </a:solidFill>
                </a:rPr>
                <a:t>Tiña diseminada</a:t>
              </a:r>
              <a:endParaRPr lang="es-ES" sz="2000" b="1" dirty="0">
                <a:solidFill>
                  <a:srgbClr val="004586"/>
                </a:solidFill>
              </a:endParaRPr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595274" y="1000108"/>
            <a:ext cx="3357586" cy="2500330"/>
            <a:chOff x="595274" y="1000108"/>
            <a:chExt cx="3357586" cy="2500330"/>
          </a:xfrm>
        </p:grpSpPr>
        <p:pic>
          <p:nvPicPr>
            <p:cNvPr id="1026" name="Imagen 1" descr="Tiña corporis Ana Durá Valderrama 20.04.06 (2)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5274" y="1000108"/>
              <a:ext cx="3357586" cy="2500330"/>
            </a:xfrm>
            <a:prstGeom prst="rect">
              <a:avLst/>
            </a:prstGeom>
            <a:noFill/>
          </p:spPr>
        </p:pic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1452530" y="3100357"/>
              <a:ext cx="1693362" cy="4000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15" tIns="45706" rIns="91415" bIns="45706">
              <a:spAutoFit/>
            </a:bodyPr>
            <a:lstStyle/>
            <a:p>
              <a:r>
                <a:rPr lang="es-ES_tradnl" sz="2000" b="1" dirty="0" err="1">
                  <a:solidFill>
                    <a:srgbClr val="004586"/>
                  </a:solidFill>
                </a:rPr>
                <a:t>Tinea</a:t>
              </a:r>
              <a:r>
                <a:rPr lang="es-ES_tradnl" sz="2000" b="1" dirty="0">
                  <a:solidFill>
                    <a:srgbClr val="004586"/>
                  </a:solidFill>
                </a:rPr>
                <a:t> </a:t>
              </a:r>
              <a:r>
                <a:rPr lang="es-ES_tradnl" sz="2000" b="1" dirty="0" err="1" smtClean="0">
                  <a:solidFill>
                    <a:srgbClr val="004586"/>
                  </a:solidFill>
                </a:rPr>
                <a:t>corporis</a:t>
              </a:r>
              <a:endParaRPr lang="es-ES" sz="2000" b="1" dirty="0">
                <a:solidFill>
                  <a:srgbClr val="004586"/>
                </a:solidFill>
              </a:endParaRPr>
            </a:p>
          </p:txBody>
        </p:sp>
      </p:grpSp>
      <p:sp>
        <p:nvSpPr>
          <p:cNvPr id="32" name="3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Dermatofitosis o tiñas</a:t>
            </a:r>
            <a:endParaRPr lang="es-ES" dirty="0"/>
          </a:p>
        </p:txBody>
      </p:sp>
      <p:sp>
        <p:nvSpPr>
          <p:cNvPr id="33" name="32 Marcador de texto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-40437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3200" b="1" dirty="0" smtClean="0">
                <a:solidFill>
                  <a:schemeClr val="accent1"/>
                </a:solidFill>
              </a:rPr>
              <a:t>Dermatofitosis o Tiñas</a:t>
            </a:r>
            <a:endParaRPr lang="es-ES" sz="3200" b="1" dirty="0">
              <a:solidFill>
                <a:schemeClr val="accent1"/>
              </a:solidFill>
            </a:endParaRPr>
          </a:p>
        </p:txBody>
      </p:sp>
      <p:pic>
        <p:nvPicPr>
          <p:cNvPr id="10" name="Picture 5" descr="Tinea capitis k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398" y="525464"/>
            <a:ext cx="3820153" cy="254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Fig 3B"/>
          <p:cNvPicPr>
            <a:picLocks noChangeAspect="1" noChangeArrowheads="1"/>
          </p:cNvPicPr>
          <p:nvPr/>
        </p:nvPicPr>
        <p:blipFill>
          <a:blip r:embed="rId3" cstate="print"/>
          <a:srcRect l="3201"/>
          <a:stretch>
            <a:fillRect/>
          </a:stretch>
        </p:blipFill>
        <p:spPr bwMode="auto">
          <a:xfrm>
            <a:off x="4452925" y="549498"/>
            <a:ext cx="3643339" cy="25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452926" y="2714620"/>
            <a:ext cx="3044950" cy="4000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15" tIns="45706" rIns="91415" bIns="45706">
            <a:spAutoFit/>
          </a:bodyPr>
          <a:lstStyle/>
          <a:p>
            <a:pPr algn="ctr"/>
            <a:r>
              <a:rPr lang="es-ES_tradnl" sz="2000" b="1" dirty="0" smtClean="0">
                <a:solidFill>
                  <a:schemeClr val="bg1"/>
                </a:solidFill>
              </a:rPr>
              <a:t>        </a:t>
            </a:r>
            <a:r>
              <a:rPr lang="es-ES_tradnl" sz="2000" b="1" dirty="0" err="1" smtClean="0">
                <a:solidFill>
                  <a:schemeClr val="bg1"/>
                </a:solidFill>
              </a:rPr>
              <a:t>Tinea</a:t>
            </a:r>
            <a:r>
              <a:rPr lang="es-ES_tradnl" sz="2000" b="1" dirty="0" smtClean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capitis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tricofítica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23836" y="2714620"/>
            <a:ext cx="3786213" cy="4000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15" tIns="45706" rIns="91415" bIns="45706">
            <a:spAutoFit/>
          </a:bodyPr>
          <a:lstStyle/>
          <a:p>
            <a:pPr algn="ctr"/>
            <a:r>
              <a:rPr lang="es-ES_tradnl" sz="2000" b="1" dirty="0" err="1" smtClean="0">
                <a:solidFill>
                  <a:schemeClr val="bg1"/>
                </a:solidFill>
              </a:rPr>
              <a:t>Tinea</a:t>
            </a:r>
            <a:r>
              <a:rPr lang="es-ES_tradnl" sz="2000" b="1" dirty="0" smtClean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capitis</a:t>
            </a:r>
            <a:r>
              <a:rPr lang="es-ES_tradnl" sz="2000" b="1" dirty="0">
                <a:solidFill>
                  <a:schemeClr val="bg1"/>
                </a:solidFill>
              </a:rPr>
              <a:t>: Tiña </a:t>
            </a:r>
            <a:r>
              <a:rPr lang="es-ES_tradnl" sz="2000" b="1" dirty="0" err="1" smtClean="0">
                <a:solidFill>
                  <a:schemeClr val="bg1"/>
                </a:solidFill>
              </a:rPr>
              <a:t>microspórica</a:t>
            </a:r>
            <a:r>
              <a:rPr lang="es-ES_tradnl" sz="2000" b="1" dirty="0" smtClean="0">
                <a:solidFill>
                  <a:schemeClr val="bg1"/>
                </a:solidFill>
              </a:rPr>
              <a:t>                                   </a:t>
            </a:r>
            <a:endParaRPr lang="es-ES" sz="2000" b="1" dirty="0">
              <a:solidFill>
                <a:schemeClr val="bg1"/>
              </a:solidFill>
            </a:endParaRPr>
          </a:p>
        </p:txBody>
      </p:sp>
      <p:pic>
        <p:nvPicPr>
          <p:cNvPr id="14" name="Imagen 1" descr="Querion de Celso Miguel Tosso Aguilar 02.10.07 (2).JPG"/>
          <p:cNvPicPr>
            <a:picLocks noChangeAspect="1"/>
          </p:cNvPicPr>
          <p:nvPr/>
        </p:nvPicPr>
        <p:blipFill>
          <a:blip r:embed="rId4" cstate="print"/>
          <a:srcRect r="11642"/>
          <a:stretch>
            <a:fillRect/>
          </a:stretch>
        </p:blipFill>
        <p:spPr bwMode="auto">
          <a:xfrm>
            <a:off x="8239140" y="514351"/>
            <a:ext cx="3571900" cy="255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8266600" y="2671729"/>
            <a:ext cx="2702934" cy="4000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15" tIns="45706" rIns="91415" bIns="45706">
            <a:spAutoFit/>
          </a:bodyPr>
          <a:lstStyle/>
          <a:p>
            <a:pPr algn="ctr"/>
            <a:r>
              <a:rPr lang="es-ES_tradnl" sz="2000" b="1" dirty="0" smtClean="0">
                <a:solidFill>
                  <a:schemeClr val="bg1"/>
                </a:solidFill>
              </a:rPr>
              <a:t>            </a:t>
            </a:r>
            <a:r>
              <a:rPr lang="es-ES_tradnl" sz="2000" b="1" dirty="0" err="1" smtClean="0">
                <a:solidFill>
                  <a:schemeClr val="bg1"/>
                </a:solidFill>
              </a:rPr>
              <a:t>Querion</a:t>
            </a:r>
            <a:r>
              <a:rPr lang="es-ES_tradnl" sz="2000" b="1" dirty="0" smtClean="0">
                <a:solidFill>
                  <a:schemeClr val="bg1"/>
                </a:solidFill>
              </a:rPr>
              <a:t> de Celso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3043729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3200" b="1" dirty="0" err="1" smtClean="0">
                <a:solidFill>
                  <a:schemeClr val="accent1"/>
                </a:solidFill>
              </a:rPr>
              <a:t>Onicomicosis</a:t>
            </a:r>
            <a:endParaRPr lang="es-ES" sz="3200" b="1" dirty="0">
              <a:solidFill>
                <a:schemeClr val="accent1"/>
              </a:solidFill>
            </a:endParaRPr>
          </a:p>
        </p:txBody>
      </p:sp>
      <p:pic>
        <p:nvPicPr>
          <p:cNvPr id="18" name="Picture 3" descr="OSDL Lourdes Follana Guerre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08" y="3643314"/>
            <a:ext cx="300039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95208" y="5500702"/>
            <a:ext cx="1846930" cy="4000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15" tIns="45706" rIns="91415" bIns="45706">
            <a:spAutoFit/>
          </a:bodyPr>
          <a:lstStyle/>
          <a:p>
            <a:r>
              <a:rPr lang="es-ES_tradnl" sz="2000" b="1" dirty="0" smtClean="0">
                <a:solidFill>
                  <a:schemeClr val="bg1"/>
                </a:solidFill>
              </a:rPr>
              <a:t>                   OSDL</a:t>
            </a:r>
            <a:endParaRPr lang="es-ES" sz="2000" b="1" dirty="0">
              <a:solidFill>
                <a:schemeClr val="bg1"/>
              </a:solidFill>
            </a:endParaRPr>
          </a:p>
        </p:txBody>
      </p:sp>
      <p:pic>
        <p:nvPicPr>
          <p:cNvPr id="21" name="Picture 4" descr="Fi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67042" y="3643314"/>
            <a:ext cx="2973371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839760" y="5500702"/>
            <a:ext cx="3278411" cy="4000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15" tIns="45706" rIns="91415" bIns="45706">
            <a:spAutoFit/>
          </a:bodyPr>
          <a:lstStyle/>
          <a:p>
            <a:pPr algn="ctr"/>
            <a:r>
              <a:rPr lang="es-ES_tradnl" sz="2000" b="1" dirty="0" smtClean="0">
                <a:solidFill>
                  <a:schemeClr val="bg1"/>
                </a:solidFill>
              </a:rPr>
              <a:t>                                            OBS</a:t>
            </a:r>
            <a:endParaRPr lang="es-ES" sz="2000" b="1" dirty="0">
              <a:solidFill>
                <a:schemeClr val="bg1"/>
              </a:solidFill>
            </a:endParaRPr>
          </a:p>
        </p:txBody>
      </p:sp>
      <p:pic>
        <p:nvPicPr>
          <p:cNvPr id="23" name="Picture 4" descr="Fi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754" y="3643314"/>
            <a:ext cx="295208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6310314" y="5529249"/>
            <a:ext cx="1623664" cy="4000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15" tIns="45706" rIns="91415" bIns="45706">
            <a:spAutoFit/>
          </a:bodyPr>
          <a:lstStyle/>
          <a:p>
            <a:r>
              <a:rPr lang="es-ES_tradnl" sz="2000" b="1" dirty="0" smtClean="0">
                <a:solidFill>
                  <a:schemeClr val="bg1"/>
                </a:solidFill>
              </a:rPr>
              <a:t>                 ODT</a:t>
            </a:r>
            <a:endParaRPr lang="es-ES" sz="2000" b="1" dirty="0">
              <a:solidFill>
                <a:schemeClr val="bg1"/>
              </a:solidFill>
            </a:endParaRPr>
          </a:p>
        </p:txBody>
      </p:sp>
      <p:pic>
        <p:nvPicPr>
          <p:cNvPr id="2050" name="Imagen 4" descr="Fi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3643314"/>
            <a:ext cx="2786082" cy="230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9382148" y="5529249"/>
            <a:ext cx="1662584" cy="4000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15" tIns="45706" rIns="91415" bIns="45706">
            <a:spAutoFit/>
          </a:bodyPr>
          <a:lstStyle/>
          <a:p>
            <a:r>
              <a:rPr lang="es-ES_tradnl" sz="2000" b="1" dirty="0" smtClean="0">
                <a:solidFill>
                  <a:schemeClr val="bg1"/>
                </a:solidFill>
              </a:rPr>
              <a:t>                 PMC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9525024" y="214290"/>
            <a:ext cx="22108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800" dirty="0" smtClean="0">
                <a:solidFill>
                  <a:schemeClr val="accent2">
                    <a:lumMod val="75000"/>
                  </a:schemeClr>
                </a:solidFill>
              </a:rPr>
              <a:t>Fotos Cortesía Vicente Crespo </a:t>
            </a:r>
            <a:r>
              <a:rPr lang="es-ES_tradnl" sz="800" dirty="0" err="1" smtClean="0">
                <a:solidFill>
                  <a:schemeClr val="accent2">
                    <a:lumMod val="75000"/>
                  </a:schemeClr>
                </a:solidFill>
              </a:rPr>
              <a:t>Erchiga</a:t>
            </a:r>
            <a:r>
              <a:rPr lang="es-ES_tradnl" sz="800" dirty="0" smtClean="0">
                <a:solidFill>
                  <a:schemeClr val="accent2">
                    <a:lumMod val="75000"/>
                  </a:schemeClr>
                </a:solidFill>
              </a:rPr>
              <a:t> M.D., </a:t>
            </a:r>
            <a:r>
              <a:rPr lang="es-ES_tradnl" sz="800" dirty="0" err="1" smtClean="0">
                <a:solidFill>
                  <a:schemeClr val="accent2">
                    <a:lumMod val="75000"/>
                  </a:schemeClr>
                </a:solidFill>
              </a:rPr>
              <a:t>Ph.D</a:t>
            </a:r>
            <a:endParaRPr lang="es-E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316768"/>
          </a:xfrm>
        </p:spPr>
        <p:txBody>
          <a:bodyPr/>
          <a:lstStyle/>
          <a:p>
            <a:r>
              <a:rPr lang="es-ES" dirty="0"/>
              <a:t>Dermatofitosis o Tiñas</a:t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7" name="2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057867"/>
              </p:ext>
            </p:extLst>
          </p:nvPr>
        </p:nvGraphicFramePr>
        <p:xfrm>
          <a:off x="468805" y="762248"/>
          <a:ext cx="11269875" cy="2834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052760"/>
                <a:gridCol w="4217115"/>
              </a:tblGrid>
              <a:tr h="289086">
                <a:tc gridSpan="2"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CORRELACIÓN CLÍNICO ETIOLÓGICA</a:t>
                      </a:r>
                      <a:endParaRPr lang="es-E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270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/>
                        <a:t>Tiña </a:t>
                      </a:r>
                      <a:r>
                        <a:rPr lang="es-ES_tradnl" sz="2000" dirty="0" err="1"/>
                        <a:t>tricofítica</a:t>
                      </a:r>
                      <a:r>
                        <a:rPr lang="es-ES_tradnl" sz="2000" dirty="0"/>
                        <a:t> de cuero cabelludo</a:t>
                      </a:r>
                      <a:endParaRPr lang="es-E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/>
                        <a:t>T. tonsurans, T. violaceum                     </a:t>
                      </a:r>
                      <a:endParaRPr lang="es-ES" sz="2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/>
                        <a:t>Tiñas inflamatorias de piel lampiña y </a:t>
                      </a:r>
                      <a:r>
                        <a:rPr lang="es-ES_tradnl" sz="2000" dirty="0" err="1"/>
                        <a:t>querion</a:t>
                      </a:r>
                      <a:r>
                        <a:rPr lang="es-ES_tradnl" sz="2000" dirty="0"/>
                        <a:t> de zonas con pelo terminal</a:t>
                      </a:r>
                      <a:endParaRPr lang="es-E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/>
                        <a:t>T. </a:t>
                      </a:r>
                      <a:r>
                        <a:rPr lang="es-ES_tradnl" sz="2000" dirty="0" err="1"/>
                        <a:t>mentagrophytes</a:t>
                      </a:r>
                      <a:r>
                        <a:rPr lang="es-ES_tradnl" sz="2000" dirty="0"/>
                        <a:t>, </a:t>
                      </a:r>
                      <a:r>
                        <a:rPr lang="es-ES_tradnl" sz="2000" dirty="0" err="1"/>
                        <a:t>T.verrucosum</a:t>
                      </a:r>
                      <a:r>
                        <a:rPr lang="es-ES_tradnl" sz="2000" dirty="0"/>
                        <a:t>        </a:t>
                      </a:r>
                      <a:endParaRPr lang="es-ES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/>
                        <a:t>Herpes </a:t>
                      </a:r>
                      <a:r>
                        <a:rPr lang="es-ES_tradnl" sz="2000" dirty="0" err="1"/>
                        <a:t>circinado</a:t>
                      </a:r>
                      <a:r>
                        <a:rPr lang="es-ES_tradnl" sz="2000" dirty="0"/>
                        <a:t> no inflamatorio, eccema marginado Hebra y tiña </a:t>
                      </a:r>
                      <a:r>
                        <a:rPr lang="es-ES_tradnl" sz="2000" dirty="0" err="1"/>
                        <a:t>incognita</a:t>
                      </a:r>
                      <a:endParaRPr lang="es-E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err="1"/>
                        <a:t>E.floccosum</a:t>
                      </a:r>
                      <a:r>
                        <a:rPr lang="en-GB" sz="2000" dirty="0"/>
                        <a:t>, T. </a:t>
                      </a:r>
                      <a:r>
                        <a:rPr lang="en-GB" sz="2000" dirty="0" err="1"/>
                        <a:t>rubrum</a:t>
                      </a:r>
                      <a:r>
                        <a:rPr lang="en-GB" sz="2000" dirty="0"/>
                        <a:t>, T. </a:t>
                      </a:r>
                      <a:r>
                        <a:rPr lang="en-GB" sz="2000" dirty="0" err="1"/>
                        <a:t>tonsurans</a:t>
                      </a:r>
                      <a:r>
                        <a:rPr lang="en-GB" sz="2000" dirty="0"/>
                        <a:t>   </a:t>
                      </a:r>
                      <a:endParaRPr lang="es-ES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 err="1"/>
                        <a:t>Onicomicosis</a:t>
                      </a:r>
                      <a:r>
                        <a:rPr lang="es-ES_tradnl" sz="2000" dirty="0"/>
                        <a:t> y pie atleta</a:t>
                      </a:r>
                      <a:endParaRPr lang="es-E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 err="1"/>
                        <a:t>E.floccosum</a:t>
                      </a:r>
                      <a:r>
                        <a:rPr lang="es-ES_tradnl" sz="2000" dirty="0"/>
                        <a:t>, </a:t>
                      </a:r>
                      <a:r>
                        <a:rPr lang="es-ES_tradnl" sz="2000" dirty="0" err="1"/>
                        <a:t>T.rubrum</a:t>
                      </a:r>
                      <a:r>
                        <a:rPr lang="es-ES_tradnl" sz="2000" dirty="0"/>
                        <a:t>, </a:t>
                      </a:r>
                      <a:r>
                        <a:rPr lang="es-ES_tradnl" sz="2000" dirty="0" err="1"/>
                        <a:t>T.interdigitale</a:t>
                      </a:r>
                      <a:r>
                        <a:rPr lang="es-ES_tradnl" sz="2000" dirty="0"/>
                        <a:t>,</a:t>
                      </a:r>
                      <a:endParaRPr lang="es-ES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/>
                        <a:t>Intertrigo, </a:t>
                      </a:r>
                      <a:r>
                        <a:rPr lang="es-ES_tradnl" sz="2000" dirty="0" err="1"/>
                        <a:t>muguet</a:t>
                      </a:r>
                      <a:r>
                        <a:rPr lang="es-ES_tradnl" sz="2000" dirty="0"/>
                        <a:t>, </a:t>
                      </a:r>
                      <a:r>
                        <a:rPr lang="es-ES_tradnl" sz="2000" dirty="0" err="1"/>
                        <a:t>onicomicosis</a:t>
                      </a:r>
                      <a:r>
                        <a:rPr lang="es-ES_tradnl" sz="2000" dirty="0"/>
                        <a:t>, esofagitis</a:t>
                      </a:r>
                      <a:endParaRPr lang="es-E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 err="1"/>
                        <a:t>Candida</a:t>
                      </a:r>
                      <a:r>
                        <a:rPr lang="es-ES_tradnl" sz="2000" dirty="0"/>
                        <a:t> </a:t>
                      </a:r>
                      <a:r>
                        <a:rPr lang="es-ES_tradnl" sz="2000" dirty="0" err="1"/>
                        <a:t>spp</a:t>
                      </a:r>
                      <a:endParaRPr lang="es-ES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/>
                        <a:t>Tiña </a:t>
                      </a:r>
                      <a:r>
                        <a:rPr lang="es-ES_tradnl" sz="2000" dirty="0" err="1"/>
                        <a:t>tricofítica</a:t>
                      </a:r>
                      <a:r>
                        <a:rPr lang="es-ES_tradnl" sz="2000" dirty="0"/>
                        <a:t> de cuero cabelludo</a:t>
                      </a:r>
                      <a:endParaRPr lang="es-E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/>
                        <a:t>T. </a:t>
                      </a:r>
                      <a:r>
                        <a:rPr lang="es-ES_tradnl" sz="2000" dirty="0" err="1"/>
                        <a:t>tonsurans</a:t>
                      </a:r>
                      <a:r>
                        <a:rPr lang="es-ES_tradnl" sz="2000" dirty="0"/>
                        <a:t>, T. </a:t>
                      </a:r>
                      <a:r>
                        <a:rPr lang="es-ES_tradnl" sz="2000" dirty="0" err="1"/>
                        <a:t>violaceum</a:t>
                      </a:r>
                      <a:r>
                        <a:rPr lang="es-ES_tradnl" sz="2000" dirty="0"/>
                        <a:t>                     </a:t>
                      </a:r>
                      <a:endParaRPr lang="es-ES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Picture 6" descr="C:\Mis documentos\Mis imágenes\SILVESTRE\FOTOS\MICOSIS\M canis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424" y="3657800"/>
            <a:ext cx="4588020" cy="247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Mis documentos\Mis imágenes\SILVESTRE\FOTOS\MICOSIS\t mentagrophy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0910" y="3657800"/>
            <a:ext cx="4493493" cy="248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166262" y="5856449"/>
            <a:ext cx="1600308" cy="253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15" tIns="45706" rIns="91415" bIns="45706">
            <a:spAutoFit/>
          </a:bodyPr>
          <a:lstStyle/>
          <a:p>
            <a:r>
              <a:rPr lang="es-ES_tradnl" sz="1050" b="1" i="1" dirty="0" err="1">
                <a:solidFill>
                  <a:schemeClr val="bg1"/>
                </a:solidFill>
                <a:latin typeface="Raleway" pitchFamily="34" charset="0"/>
              </a:rPr>
              <a:t>Microsporum</a:t>
            </a:r>
            <a:r>
              <a:rPr lang="es-ES_tradnl" sz="1050" b="1" i="1" dirty="0">
                <a:solidFill>
                  <a:schemeClr val="bg1"/>
                </a:solidFill>
                <a:latin typeface="Raleway" pitchFamily="34" charset="0"/>
              </a:rPr>
              <a:t> </a:t>
            </a:r>
            <a:r>
              <a:rPr lang="es-ES_tradnl" sz="1050" b="1" i="1" dirty="0" err="1">
                <a:solidFill>
                  <a:schemeClr val="bg1"/>
                </a:solidFill>
                <a:latin typeface="Raleway" pitchFamily="34" charset="0"/>
              </a:rPr>
              <a:t>canis</a:t>
            </a:r>
            <a:endParaRPr lang="es-ES" sz="1050" dirty="0">
              <a:solidFill>
                <a:schemeClr val="bg1"/>
              </a:solidFill>
              <a:latin typeface="Raleway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392144" y="5877272"/>
            <a:ext cx="4083008" cy="2615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15" tIns="45706" rIns="91415" bIns="45706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100" b="1" i="1" dirty="0" err="1">
                <a:solidFill>
                  <a:schemeClr val="bg1"/>
                </a:solidFill>
                <a:latin typeface="Raleway" pitchFamily="34" charset="0"/>
              </a:rPr>
              <a:t>Trichophyton</a:t>
            </a:r>
            <a:r>
              <a:rPr lang="es-ES_tradnl" sz="1100" b="1" i="1" dirty="0">
                <a:solidFill>
                  <a:schemeClr val="bg1"/>
                </a:solidFill>
                <a:latin typeface="Raleway" pitchFamily="34" charset="0"/>
              </a:rPr>
              <a:t> </a:t>
            </a:r>
            <a:r>
              <a:rPr lang="es-ES_tradnl" sz="1100" b="1" i="1" dirty="0" err="1">
                <a:solidFill>
                  <a:schemeClr val="bg1"/>
                </a:solidFill>
                <a:latin typeface="Raleway" pitchFamily="34" charset="0"/>
              </a:rPr>
              <a:t>mentagrophytes</a:t>
            </a:r>
            <a:r>
              <a:rPr lang="es-ES_tradnl" sz="1100" b="1" i="1" dirty="0">
                <a:solidFill>
                  <a:schemeClr val="bg1"/>
                </a:solidFill>
                <a:latin typeface="Raleway" pitchFamily="34" charset="0"/>
              </a:rPr>
              <a:t> </a:t>
            </a:r>
            <a:r>
              <a:rPr lang="es-ES_tradnl" sz="1100" b="1" i="1" dirty="0" err="1">
                <a:solidFill>
                  <a:schemeClr val="bg1"/>
                </a:solidFill>
                <a:latin typeface="Raleway" pitchFamily="34" charset="0"/>
              </a:rPr>
              <a:t>var.mentagrophytes</a:t>
            </a:r>
            <a:endParaRPr lang="es-ES" sz="1100" b="1" i="1" dirty="0">
              <a:solidFill>
                <a:schemeClr val="bg1"/>
              </a:solidFill>
              <a:latin typeface="Ralewa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96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nea capitis kl2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81026" y="1428736"/>
            <a:ext cx="3819698" cy="25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arcador de texto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3"/>
          </p:nvPr>
        </p:nvSpPr>
        <p:spPr>
          <a:xfrm>
            <a:off x="6183808" y="1372864"/>
            <a:ext cx="5384800" cy="2270450"/>
          </a:xfrm>
        </p:spPr>
        <p:txBody>
          <a:bodyPr>
            <a:normAutofit/>
          </a:bodyPr>
          <a:lstStyle/>
          <a:p>
            <a:r>
              <a:rPr lang="es-ES" dirty="0" smtClean="0"/>
              <a:t>Varón de 16 años. No AP de interés.</a:t>
            </a:r>
          </a:p>
          <a:p>
            <a:r>
              <a:rPr lang="es-ES" dirty="0" smtClean="0"/>
              <a:t>Acude por que desde hace varias semanas presenta esta </a:t>
            </a:r>
            <a:r>
              <a:rPr lang="es-ES" dirty="0" smtClean="0">
                <a:solidFill>
                  <a:schemeClr val="tx2"/>
                </a:solidFill>
              </a:rPr>
              <a:t>placa </a:t>
            </a:r>
            <a:r>
              <a:rPr lang="es-ES" dirty="0" err="1" smtClean="0">
                <a:solidFill>
                  <a:schemeClr val="tx2"/>
                </a:solidFill>
              </a:rPr>
              <a:t>alopécica</a:t>
            </a:r>
            <a:r>
              <a:rPr lang="es-ES" dirty="0" smtClean="0">
                <a:solidFill>
                  <a:schemeClr val="tx2"/>
                </a:solidFill>
              </a:rPr>
              <a:t> </a:t>
            </a:r>
            <a:r>
              <a:rPr lang="es-ES" dirty="0" err="1" smtClean="0">
                <a:solidFill>
                  <a:schemeClr val="tx2"/>
                </a:solidFill>
              </a:rPr>
              <a:t>descamativa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Caso clínico 3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2524100" y="3286124"/>
            <a:ext cx="22108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800" dirty="0" smtClean="0">
                <a:solidFill>
                  <a:schemeClr val="bg1"/>
                </a:solidFill>
              </a:rPr>
              <a:t>Fotos Cortesía Vicente Crespo </a:t>
            </a:r>
            <a:r>
              <a:rPr lang="es-ES_tradnl" sz="800" dirty="0" err="1" smtClean="0">
                <a:solidFill>
                  <a:schemeClr val="bg1"/>
                </a:solidFill>
              </a:rPr>
              <a:t>Erchiga</a:t>
            </a:r>
            <a:r>
              <a:rPr lang="es-ES_tradnl" sz="800" dirty="0" smtClean="0">
                <a:solidFill>
                  <a:schemeClr val="bg1"/>
                </a:solidFill>
              </a:rPr>
              <a:t> M.D., </a:t>
            </a:r>
            <a:r>
              <a:rPr lang="es-ES_tradnl" sz="800" dirty="0" err="1" smtClean="0">
                <a:solidFill>
                  <a:schemeClr val="bg1"/>
                </a:solidFill>
              </a:rPr>
              <a:t>Ph.D</a:t>
            </a:r>
            <a:endParaRPr lang="es-E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Champú de Selenio y </a:t>
            </a:r>
            <a:r>
              <a:rPr lang="es-ES" dirty="0" err="1" smtClean="0"/>
              <a:t>griseofulvina</a:t>
            </a:r>
            <a:r>
              <a:rPr lang="es-ES" dirty="0" smtClean="0"/>
              <a:t> 10-20 mg/kg/d 4 semanas.</a:t>
            </a:r>
          </a:p>
          <a:p>
            <a:r>
              <a:rPr lang="es-ES" dirty="0" smtClean="0"/>
              <a:t>Champú de Selenio y </a:t>
            </a:r>
            <a:r>
              <a:rPr lang="es-ES" dirty="0" err="1" smtClean="0"/>
              <a:t>terbinafina</a:t>
            </a:r>
            <a:r>
              <a:rPr lang="es-ES" dirty="0" smtClean="0"/>
              <a:t> 250mg mg/kg/d 2 semanas.</a:t>
            </a:r>
          </a:p>
          <a:p>
            <a:r>
              <a:rPr lang="es-ES" dirty="0" smtClean="0"/>
              <a:t>Intentaré saber algo más antes de “mojarme” por alguna respuesta.</a:t>
            </a:r>
          </a:p>
          <a:p>
            <a:r>
              <a:rPr lang="es-ES" dirty="0" smtClean="0"/>
              <a:t>Me espero a que lo diga la ponente.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 smtClean="0"/>
              <a:t>¿Qué tratamiento sería el más correcto?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Pregunta </a:t>
            </a:r>
            <a:r>
              <a:rPr lang="es-ES" dirty="0" smtClean="0"/>
              <a:t>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Diagnóstico de las </a:t>
            </a:r>
            <a:r>
              <a:rPr lang="es-ES" dirty="0" err="1" smtClean="0"/>
              <a:t>tineas</a:t>
            </a:r>
            <a:endParaRPr lang="es-ES" dirty="0"/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0" y="1015675"/>
            <a:ext cx="5524496" cy="3913523"/>
          </a:xfrm>
        </p:spPr>
        <p:txBody>
          <a:bodyPr>
            <a:noAutofit/>
          </a:bodyPr>
          <a:lstStyle/>
          <a:p>
            <a:r>
              <a:rPr lang="es-ES" sz="1800" dirty="0" err="1"/>
              <a:t>Observacion</a:t>
            </a:r>
            <a:r>
              <a:rPr lang="es-ES" sz="1800" dirty="0"/>
              <a:t> microscópica en KOH 10-20</a:t>
            </a:r>
            <a:r>
              <a:rPr lang="es-ES" sz="1800" dirty="0" smtClean="0"/>
              <a:t>%.                        </a:t>
            </a:r>
            <a:endParaRPr lang="es-ES" sz="1800" dirty="0"/>
          </a:p>
          <a:p>
            <a:r>
              <a:rPr lang="es-ES" sz="1800" dirty="0"/>
              <a:t> </a:t>
            </a:r>
            <a:r>
              <a:rPr lang="es-ES" sz="1800" dirty="0" smtClean="0"/>
              <a:t>Método </a:t>
            </a:r>
            <a:r>
              <a:rPr lang="es-ES" sz="1800" dirty="0"/>
              <a:t>fácil y </a:t>
            </a:r>
            <a:r>
              <a:rPr lang="es-ES" sz="1800" dirty="0" err="1"/>
              <a:t>recomedado</a:t>
            </a:r>
            <a:r>
              <a:rPr lang="es-ES" sz="1800" dirty="0"/>
              <a:t> pero que requiere </a:t>
            </a:r>
            <a:r>
              <a:rPr lang="es-ES" sz="1800" dirty="0" err="1"/>
              <a:t>experiéncia</a:t>
            </a:r>
            <a:r>
              <a:rPr lang="es-ES" sz="1800" dirty="0"/>
              <a:t> y </a:t>
            </a:r>
            <a:r>
              <a:rPr lang="es-ES" sz="1800" dirty="0" err="1" smtClean="0"/>
              <a:t>microscópio</a:t>
            </a:r>
            <a:r>
              <a:rPr lang="es-ES" sz="1800" dirty="0" smtClean="0"/>
              <a:t>.                                  </a:t>
            </a:r>
            <a:endParaRPr lang="es-ES" sz="1800" dirty="0"/>
          </a:p>
          <a:p>
            <a:r>
              <a:rPr lang="es-ES" sz="1800" dirty="0"/>
              <a:t>Tinciones específicas (azul metileno, </a:t>
            </a:r>
            <a:r>
              <a:rPr lang="es-ES" sz="1800" dirty="0" err="1"/>
              <a:t>calcoflúor</a:t>
            </a:r>
            <a:r>
              <a:rPr lang="es-ES" sz="1800" dirty="0" smtClean="0"/>
              <a:t>).                               </a:t>
            </a:r>
            <a:endParaRPr lang="es-ES" sz="1800" dirty="0"/>
          </a:p>
          <a:p>
            <a:r>
              <a:rPr lang="es-ES" sz="1800" dirty="0"/>
              <a:t>Cultivo micológico (agar </a:t>
            </a:r>
            <a:r>
              <a:rPr lang="es-ES" sz="1800" dirty="0" err="1"/>
              <a:t>Sabouraud</a:t>
            </a:r>
            <a:r>
              <a:rPr lang="es-ES" sz="1800" dirty="0"/>
              <a:t>) a 25º </a:t>
            </a:r>
            <a:r>
              <a:rPr lang="es-ES" sz="1800" dirty="0" smtClean="0"/>
              <a:t>        2-3  semanas.                        </a:t>
            </a:r>
            <a:endParaRPr lang="es-ES" sz="1800" dirty="0"/>
          </a:p>
          <a:p>
            <a:r>
              <a:rPr lang="es-ES" sz="1800" dirty="0"/>
              <a:t>Cultivos </a:t>
            </a:r>
            <a:r>
              <a:rPr lang="es-ES" sz="1800" dirty="0" err="1"/>
              <a:t>cromogénicos</a:t>
            </a:r>
            <a:r>
              <a:rPr lang="es-ES" sz="1800" dirty="0"/>
              <a:t> (</a:t>
            </a:r>
            <a:r>
              <a:rPr lang="es-ES" sz="1800" dirty="0" err="1"/>
              <a:t>candida</a:t>
            </a:r>
            <a:r>
              <a:rPr lang="es-ES" sz="1800" dirty="0"/>
              <a:t>) a 35º en </a:t>
            </a:r>
            <a:endParaRPr lang="es-ES" sz="1800" dirty="0" smtClean="0"/>
          </a:p>
          <a:p>
            <a:pPr>
              <a:buNone/>
            </a:pPr>
            <a:r>
              <a:rPr lang="es-ES" sz="1800" dirty="0" smtClean="0"/>
              <a:t>      24-48h.</a:t>
            </a:r>
            <a:endParaRPr lang="es-ES" sz="1800" dirty="0"/>
          </a:p>
          <a:p>
            <a:r>
              <a:rPr lang="es-ES" sz="1800" dirty="0">
                <a:solidFill>
                  <a:schemeClr val="tx2"/>
                </a:solidFill>
              </a:rPr>
              <a:t>Luz Wood: positiva en </a:t>
            </a:r>
            <a:r>
              <a:rPr lang="es-ES" sz="1800" dirty="0" err="1">
                <a:solidFill>
                  <a:schemeClr val="tx2"/>
                </a:solidFill>
              </a:rPr>
              <a:t>Microsporum</a:t>
            </a:r>
            <a:r>
              <a:rPr lang="es-ES" sz="1800" dirty="0">
                <a:solidFill>
                  <a:schemeClr val="tx2"/>
                </a:solidFill>
              </a:rPr>
              <a:t>.                                               </a:t>
            </a:r>
          </a:p>
          <a:p>
            <a:r>
              <a:rPr lang="es-ES" sz="1800" dirty="0"/>
              <a:t>Estudio </a:t>
            </a:r>
            <a:r>
              <a:rPr lang="es-ES" sz="1800" dirty="0" err="1"/>
              <a:t>histopatologico</a:t>
            </a:r>
            <a:r>
              <a:rPr lang="es-ES" sz="1800" dirty="0"/>
              <a:t> (alopecia cicatricial no filiada</a:t>
            </a:r>
            <a:r>
              <a:rPr lang="es-ES" sz="1800" dirty="0" smtClean="0"/>
              <a:t>).                  </a:t>
            </a:r>
            <a:endParaRPr lang="es-ES" sz="1800" dirty="0"/>
          </a:p>
          <a:p>
            <a:r>
              <a:rPr lang="es-ES" sz="1800" dirty="0" err="1">
                <a:solidFill>
                  <a:schemeClr val="tx2"/>
                </a:solidFill>
              </a:rPr>
              <a:t>Dermatoscopia:tinea</a:t>
            </a:r>
            <a:r>
              <a:rPr lang="es-ES" sz="1800" dirty="0">
                <a:solidFill>
                  <a:schemeClr val="tx2"/>
                </a:solidFill>
              </a:rPr>
              <a:t> </a:t>
            </a:r>
            <a:r>
              <a:rPr lang="es-ES" sz="1800" dirty="0" err="1">
                <a:solidFill>
                  <a:schemeClr val="tx2"/>
                </a:solidFill>
              </a:rPr>
              <a:t>capitis</a:t>
            </a:r>
            <a:r>
              <a:rPr lang="es-ES" sz="1800" dirty="0">
                <a:solidFill>
                  <a:schemeClr val="tx2"/>
                </a:solidFill>
              </a:rPr>
              <a:t> y pigmentación </a:t>
            </a:r>
            <a:r>
              <a:rPr lang="es-ES" sz="1800" dirty="0" err="1" smtClean="0">
                <a:solidFill>
                  <a:schemeClr val="tx2"/>
                </a:solidFill>
              </a:rPr>
              <a:t>ungueal</a:t>
            </a:r>
            <a:r>
              <a:rPr lang="es-ES" sz="1800" dirty="0" smtClean="0">
                <a:solidFill>
                  <a:schemeClr val="tx2"/>
                </a:solidFill>
              </a:rPr>
              <a:t>.      </a:t>
            </a:r>
            <a:r>
              <a:rPr lang="es-ES" sz="1800" dirty="0" smtClean="0"/>
              <a:t>                       </a:t>
            </a:r>
            <a:endParaRPr lang="es-ES" sz="1800" dirty="0"/>
          </a:p>
          <a:p>
            <a:r>
              <a:rPr lang="es-ES" sz="1800" dirty="0"/>
              <a:t>Estudio con PCR (coste </a:t>
            </a:r>
            <a:r>
              <a:rPr lang="es-ES" sz="1800" dirty="0" smtClean="0"/>
              <a:t>elevado).</a:t>
            </a:r>
            <a:endParaRPr lang="es-ES" sz="1800" dirty="0"/>
          </a:p>
        </p:txBody>
      </p:sp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s-ES" sz="1200" dirty="0" err="1" smtClean="0"/>
              <a:t>Pereiro</a:t>
            </a:r>
            <a:r>
              <a:rPr lang="es-ES" sz="1200" dirty="0" smtClean="0"/>
              <a:t> </a:t>
            </a:r>
            <a:r>
              <a:rPr lang="es-ES" sz="1200" dirty="0" err="1" smtClean="0"/>
              <a:t>Ferreirós</a:t>
            </a:r>
            <a:r>
              <a:rPr lang="es-ES" sz="1200" dirty="0" smtClean="0"/>
              <a:t> M et al. Identificación de los dermatofitos más frecuentes en España. Piel. 2008;23(8):438-46.</a:t>
            </a:r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238216" y="1357860"/>
            <a:ext cx="10215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ES_tradnl" sz="2400" dirty="0" smtClean="0"/>
              <a:t>).</a:t>
            </a:r>
            <a:endParaRPr lang="es-ES" sz="2400" dirty="0"/>
          </a:p>
        </p:txBody>
      </p:sp>
      <p:pic>
        <p:nvPicPr>
          <p:cNvPr id="5" name="Picture 8" descr="luz de wood y PV"/>
          <p:cNvPicPr>
            <a:picLocks noChangeAspect="1" noChangeArrowheads="1"/>
          </p:cNvPicPr>
          <p:nvPr/>
        </p:nvPicPr>
        <p:blipFill>
          <a:blip r:embed="rId2"/>
          <a:srcRect l="30594" t="12491" r="34813" b="51965"/>
          <a:stretch>
            <a:fillRect/>
          </a:stretch>
        </p:blipFill>
        <p:spPr bwMode="auto">
          <a:xfrm>
            <a:off x="9833550" y="147761"/>
            <a:ext cx="1813125" cy="136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TC\casos TC en Excel HCS\509571 TC M Canis Wood y toma muestr\DSC00655.JPG"/>
          <p:cNvPicPr>
            <a:picLocks noChangeAspect="1" noChangeArrowheads="1"/>
          </p:cNvPicPr>
          <p:nvPr/>
        </p:nvPicPr>
        <p:blipFill>
          <a:blip r:embed="rId3" cstate="print"/>
          <a:srcRect l="3510" r="4094"/>
          <a:stretch>
            <a:fillRect/>
          </a:stretch>
        </p:blipFill>
        <p:spPr bwMode="auto">
          <a:xfrm>
            <a:off x="5524496" y="2357430"/>
            <a:ext cx="3286148" cy="237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E:\TC\casos TC en Excel HCS\509571 TC M Canis Wood y toma muestr\DSC00651.JPG"/>
          <p:cNvPicPr>
            <a:picLocks noChangeAspect="1" noChangeArrowheads="1"/>
          </p:cNvPicPr>
          <p:nvPr/>
        </p:nvPicPr>
        <p:blipFill>
          <a:blip r:embed="rId4" cstate="print"/>
          <a:srcRect l="6084" r="9966"/>
          <a:stretch>
            <a:fillRect/>
          </a:stretch>
        </p:blipFill>
        <p:spPr bwMode="auto">
          <a:xfrm>
            <a:off x="9024958" y="2357430"/>
            <a:ext cx="29697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8667768" y="5357826"/>
            <a:ext cx="286809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050" dirty="0" smtClean="0">
                <a:solidFill>
                  <a:schemeClr val="accent2">
                    <a:lumMod val="75000"/>
                  </a:schemeClr>
                </a:solidFill>
              </a:rPr>
              <a:t>Fotos Cortesía Vicente Crespo </a:t>
            </a:r>
            <a:r>
              <a:rPr lang="es-ES_tradnl" sz="1050" dirty="0" err="1" smtClean="0">
                <a:solidFill>
                  <a:schemeClr val="accent2">
                    <a:lumMod val="75000"/>
                  </a:schemeClr>
                </a:solidFill>
              </a:rPr>
              <a:t>Erchiga</a:t>
            </a:r>
            <a:r>
              <a:rPr lang="es-ES_tradnl" sz="1050" dirty="0" smtClean="0">
                <a:solidFill>
                  <a:schemeClr val="accent2">
                    <a:lumMod val="75000"/>
                  </a:schemeClr>
                </a:solidFill>
              </a:rPr>
              <a:t> M.D., </a:t>
            </a:r>
            <a:r>
              <a:rPr lang="es-ES_tradnl" sz="1050" dirty="0" err="1" smtClean="0">
                <a:solidFill>
                  <a:schemeClr val="accent2">
                    <a:lumMod val="75000"/>
                  </a:schemeClr>
                </a:solidFill>
              </a:rPr>
              <a:t>Ph.D</a:t>
            </a:r>
            <a:endParaRPr lang="es-ES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Micosis superficiales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26" y="908678"/>
            <a:ext cx="11582400" cy="4592024"/>
          </a:xfrm>
        </p:spPr>
        <p:txBody>
          <a:bodyPr>
            <a:normAutofit/>
          </a:bodyPr>
          <a:lstStyle/>
          <a:p>
            <a:pPr>
              <a:buNone/>
            </a:pPr>
            <a:endParaRPr lang="es-ES" sz="4400" dirty="0" smtClean="0"/>
          </a:p>
          <a:p>
            <a:r>
              <a:rPr lang="es-ES" dirty="0" err="1" smtClean="0"/>
              <a:t>Candidiosis</a:t>
            </a:r>
            <a:r>
              <a:rPr lang="es-ES" dirty="0" smtClean="0"/>
              <a:t> cutáneas.</a:t>
            </a:r>
          </a:p>
          <a:p>
            <a:r>
              <a:rPr lang="es-ES" dirty="0" smtClean="0"/>
              <a:t>Infecciones por </a:t>
            </a:r>
            <a:r>
              <a:rPr lang="es-ES" dirty="0" err="1" smtClean="0"/>
              <a:t>Malassezia</a:t>
            </a:r>
            <a:r>
              <a:rPr lang="es-ES" dirty="0" smtClean="0"/>
              <a:t> </a:t>
            </a:r>
            <a:r>
              <a:rPr lang="es-ES" dirty="0" err="1" smtClean="0"/>
              <a:t>spp</a:t>
            </a:r>
            <a:r>
              <a:rPr lang="es-ES" dirty="0" smtClean="0"/>
              <a:t>.</a:t>
            </a:r>
          </a:p>
          <a:p>
            <a:r>
              <a:rPr lang="es-ES" dirty="0" smtClean="0"/>
              <a:t>Dermatofitosis o Tiñas.</a:t>
            </a:r>
          </a:p>
          <a:p>
            <a:r>
              <a:rPr lang="es-ES" dirty="0" err="1" smtClean="0"/>
              <a:t>Onicomicosis</a:t>
            </a:r>
            <a:r>
              <a:rPr lang="es-ES" dirty="0" smtClean="0"/>
              <a:t>.</a:t>
            </a:r>
            <a:endParaRPr lang="es-ES" dirty="0" smtClean="0"/>
          </a:p>
          <a:p>
            <a:pPr>
              <a:buNone/>
            </a:pPr>
            <a:endParaRPr lang="es-ES" sz="4400" dirty="0" smtClean="0"/>
          </a:p>
          <a:p>
            <a:endParaRPr lang="es-ES" sz="44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28597" y="5357826"/>
            <a:ext cx="11582443" cy="295162"/>
          </a:xfrm>
        </p:spPr>
        <p:txBody>
          <a:bodyPr>
            <a:noAutofit/>
          </a:bodyPr>
          <a:lstStyle/>
          <a:p>
            <a:r>
              <a:rPr lang="es-ES" sz="1200" dirty="0" err="1" smtClean="0"/>
              <a:t>Dermatoscopia</a:t>
            </a:r>
            <a:r>
              <a:rPr lang="es-ES" sz="1200" dirty="0" smtClean="0"/>
              <a:t> de tiña de la cabeza </a:t>
            </a:r>
            <a:r>
              <a:rPr lang="es-ES" sz="1200" dirty="0" err="1" smtClean="0"/>
              <a:t>Crocker</a:t>
            </a:r>
            <a:r>
              <a:rPr lang="es-ES" sz="1200" dirty="0" smtClean="0"/>
              <a:t> AB, Quiñones R, </a:t>
            </a:r>
            <a:r>
              <a:rPr lang="es-ES" sz="1200" dirty="0" err="1" smtClean="0"/>
              <a:t>Mayorga</a:t>
            </a:r>
            <a:r>
              <a:rPr lang="es-ES" sz="1200" dirty="0" smtClean="0"/>
              <a:t> J, o García </a:t>
            </a:r>
            <a:r>
              <a:rPr lang="es-ES" sz="1200" dirty="0" err="1" smtClean="0"/>
              <a:t>A.Dermatol</a:t>
            </a:r>
            <a:r>
              <a:rPr lang="es-ES" sz="1200" dirty="0" smtClean="0"/>
              <a:t> </a:t>
            </a:r>
            <a:r>
              <a:rPr lang="es-ES" sz="1200" dirty="0" err="1" smtClean="0"/>
              <a:t>Rev</a:t>
            </a:r>
            <a:r>
              <a:rPr lang="es-ES" sz="1200" dirty="0" smtClean="0"/>
              <a:t> </a:t>
            </a:r>
            <a:r>
              <a:rPr lang="es-ES" sz="1200" dirty="0" err="1" smtClean="0"/>
              <a:t>Mex</a:t>
            </a:r>
            <a:r>
              <a:rPr lang="es-ES" sz="1200" dirty="0" smtClean="0"/>
              <a:t> Volumen 56, Núm. 3, mayo-junio, 2012</a:t>
            </a:r>
          </a:p>
          <a:p>
            <a:r>
              <a:rPr lang="it-IT" sz="1200" b="1" dirty="0" smtClean="0"/>
              <a:t>Tinea capitis y dermatoscopia </a:t>
            </a:r>
            <a:r>
              <a:rPr lang="it-IT" sz="1200" dirty="0" smtClean="0"/>
              <a:t>I. Neri, J. Orgaz-Molina, S. Ciabatti, L. Ricci, R. Balestri</a:t>
            </a:r>
            <a:r>
              <a:rPr lang="it-IT" sz="1200" baseline="30000" dirty="0" smtClean="0"/>
              <a:t>.</a:t>
            </a:r>
            <a:r>
              <a:rPr lang="pt-BR" sz="1200" i="0" dirty="0" smtClean="0"/>
              <a:t> </a:t>
            </a:r>
            <a:r>
              <a:rPr lang="pt-BR" sz="1200" i="0" dirty="0" err="1" smtClean="0"/>
              <a:t>An</a:t>
            </a:r>
            <a:r>
              <a:rPr lang="pt-BR" sz="1200" i="0" dirty="0" smtClean="0"/>
              <a:t> </a:t>
            </a:r>
            <a:r>
              <a:rPr lang="pt-BR" sz="1200" i="0" dirty="0" err="1" smtClean="0"/>
              <a:t>Pediatr</a:t>
            </a:r>
            <a:r>
              <a:rPr lang="pt-BR" sz="1200" i="0" dirty="0" smtClean="0"/>
              <a:t> 2014;81:53-4 - Vol. 81 Núm.1 DOI: 10.1016/</a:t>
            </a:r>
            <a:r>
              <a:rPr lang="pt-BR" sz="1200" i="0" dirty="0" err="1" smtClean="0"/>
              <a:t>j.anpedi.2013.09.023</a:t>
            </a:r>
            <a:endParaRPr lang="pt-BR" sz="1200" i="0" dirty="0" smtClean="0"/>
          </a:p>
          <a:p>
            <a:r>
              <a:rPr lang="es-ES" sz="1200" dirty="0" err="1" smtClean="0"/>
              <a:t>Tricoscopia</a:t>
            </a:r>
            <a:r>
              <a:rPr lang="es-ES" sz="1200" dirty="0" smtClean="0"/>
              <a:t> en tiña de la cabeza Jáuregui-Aguirre E y col. Dermatología Revista mexicana Volumen 59, Núm. 2, marzo-abril, 2015</a:t>
            </a:r>
            <a:endParaRPr lang="it-IT" sz="1200" dirty="0" smtClean="0"/>
          </a:p>
          <a:p>
            <a:endParaRPr lang="es-ES" sz="1200" dirty="0" smtClean="0"/>
          </a:p>
          <a:p>
            <a:endParaRPr lang="es-ES" sz="1200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Dermatoscopia</a:t>
            </a:r>
            <a:r>
              <a:rPr lang="es-ES" dirty="0" smtClean="0"/>
              <a:t> en </a:t>
            </a:r>
            <a:r>
              <a:rPr lang="es-ES" dirty="0" err="1" smtClean="0"/>
              <a:t>tinea</a:t>
            </a:r>
            <a:r>
              <a:rPr lang="es-ES" dirty="0" smtClean="0"/>
              <a:t> </a:t>
            </a:r>
            <a:r>
              <a:rPr lang="es-ES" dirty="0" err="1" smtClean="0"/>
              <a:t>capitis</a:t>
            </a:r>
            <a:endParaRPr lang="es-ES" dirty="0"/>
          </a:p>
        </p:txBody>
      </p:sp>
      <p:grpSp>
        <p:nvGrpSpPr>
          <p:cNvPr id="6" name="19 Grupo"/>
          <p:cNvGrpSpPr>
            <a:grpSpLocks noGrp="1"/>
          </p:cNvGrpSpPr>
          <p:nvPr/>
        </p:nvGrpSpPr>
        <p:grpSpPr bwMode="auto">
          <a:xfrm>
            <a:off x="238084" y="1355743"/>
            <a:ext cx="4429156" cy="3573455"/>
            <a:chOff x="2627784" y="2916943"/>
            <a:chExt cx="4752528" cy="3248361"/>
          </a:xfrm>
        </p:grpSpPr>
        <p:pic>
          <p:nvPicPr>
            <p:cNvPr id="7" name="Picture 2" descr="E:\TC\casos TC en Excel HCS\509571 TC M Canis Wood y toma muestr\509571 TC y corp M canis (21.05.15) 16.jpg"/>
            <p:cNvPicPr>
              <a:picLocks noChangeAspect="1" noChangeArrowheads="1"/>
            </p:cNvPicPr>
            <p:nvPr/>
          </p:nvPicPr>
          <p:blipFill>
            <a:blip r:embed="rId2"/>
            <a:srcRect l="22958" t="18987" r="17871" b="8974"/>
            <a:stretch>
              <a:fillRect/>
            </a:stretch>
          </p:blipFill>
          <p:spPr bwMode="auto">
            <a:xfrm>
              <a:off x="2627784" y="2916943"/>
              <a:ext cx="4752528" cy="3248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Elipse"/>
            <p:cNvSpPr/>
            <p:nvPr/>
          </p:nvSpPr>
          <p:spPr>
            <a:xfrm>
              <a:off x="4643741" y="3141368"/>
              <a:ext cx="793067" cy="57557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sz="1800" dirty="0">
                <a:latin typeface="Raleway" pitchFamily="34" charset="0"/>
              </a:endParaRPr>
            </a:p>
          </p:txBody>
        </p:sp>
        <p:sp>
          <p:nvSpPr>
            <p:cNvPr id="9" name="8 Elipse"/>
            <p:cNvSpPr/>
            <p:nvPr/>
          </p:nvSpPr>
          <p:spPr>
            <a:xfrm>
              <a:off x="5940063" y="5013190"/>
              <a:ext cx="792088" cy="576541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sz="1800" dirty="0">
                <a:latin typeface="Raleway" pitchFamily="34" charset="0"/>
              </a:endParaRPr>
            </a:p>
          </p:txBody>
        </p:sp>
        <p:sp>
          <p:nvSpPr>
            <p:cNvPr id="10" name="9 Elipse"/>
            <p:cNvSpPr/>
            <p:nvPr/>
          </p:nvSpPr>
          <p:spPr>
            <a:xfrm>
              <a:off x="3779200" y="4148379"/>
              <a:ext cx="792088" cy="57750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sz="1800" dirty="0">
                <a:latin typeface="Raleway" pitchFamily="34" charset="0"/>
              </a:endParaRPr>
            </a:p>
          </p:txBody>
        </p:sp>
        <p:sp>
          <p:nvSpPr>
            <p:cNvPr id="11" name="10 Elipse"/>
            <p:cNvSpPr/>
            <p:nvPr/>
          </p:nvSpPr>
          <p:spPr>
            <a:xfrm>
              <a:off x="4139507" y="5517180"/>
              <a:ext cx="792088" cy="57654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sz="1800" dirty="0">
                <a:latin typeface="Raleway" pitchFamily="34" charset="0"/>
              </a:endParaRPr>
            </a:p>
          </p:txBody>
        </p:sp>
        <p:sp>
          <p:nvSpPr>
            <p:cNvPr id="12" name="11 Elipse"/>
            <p:cNvSpPr/>
            <p:nvPr/>
          </p:nvSpPr>
          <p:spPr>
            <a:xfrm>
              <a:off x="6372823" y="3428671"/>
              <a:ext cx="791109" cy="576541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sz="1800" dirty="0">
                <a:latin typeface="Raleway" pitchFamily="34" charset="0"/>
              </a:endParaRPr>
            </a:p>
          </p:txBody>
        </p:sp>
        <p:sp>
          <p:nvSpPr>
            <p:cNvPr id="13" name="12 Elipse"/>
            <p:cNvSpPr/>
            <p:nvPr/>
          </p:nvSpPr>
          <p:spPr>
            <a:xfrm>
              <a:off x="3995580" y="4725887"/>
              <a:ext cx="792088" cy="575573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sz="1800" dirty="0">
                <a:latin typeface="Raleway" pitchFamily="34" charset="0"/>
              </a:endParaRPr>
            </a:p>
          </p:txBody>
        </p:sp>
        <p:sp>
          <p:nvSpPr>
            <p:cNvPr id="14" name="13 Elipse"/>
            <p:cNvSpPr/>
            <p:nvPr/>
          </p:nvSpPr>
          <p:spPr>
            <a:xfrm>
              <a:off x="3203492" y="3716941"/>
              <a:ext cx="792088" cy="575574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sz="1800" dirty="0">
                <a:latin typeface="Raleway" pitchFamily="34" charset="0"/>
              </a:endParaRPr>
            </a:p>
          </p:txBody>
        </p:sp>
        <p:sp>
          <p:nvSpPr>
            <p:cNvPr id="15" name="14 Elipse"/>
            <p:cNvSpPr/>
            <p:nvPr/>
          </p:nvSpPr>
          <p:spPr>
            <a:xfrm>
              <a:off x="5076501" y="3428671"/>
              <a:ext cx="792088" cy="576541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sz="1800" dirty="0">
                <a:latin typeface="Raleway" pitchFamily="34" charset="0"/>
              </a:endParaRPr>
            </a:p>
          </p:txBody>
        </p:sp>
      </p:grpSp>
      <p:pic>
        <p:nvPicPr>
          <p:cNvPr id="16" name="Picture 2" descr="P5211024"/>
          <p:cNvPicPr>
            <a:picLocks noGrp="1" noChangeAspect="1" noChangeArrowheads="1"/>
          </p:cNvPicPr>
          <p:nvPr>
            <p:ph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7026" y="1500175"/>
            <a:ext cx="352545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809852" y="4713754"/>
            <a:ext cx="180942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800" dirty="0">
                <a:solidFill>
                  <a:schemeClr val="bg1"/>
                </a:solidFill>
              </a:rPr>
              <a:t>Cortesía del Dr. Javier Del </a:t>
            </a:r>
            <a:r>
              <a:rPr lang="es-ES_tradnl" sz="800" dirty="0" err="1">
                <a:solidFill>
                  <a:schemeClr val="bg1"/>
                </a:solidFill>
              </a:rPr>
              <a:t>Boz</a:t>
            </a:r>
            <a:r>
              <a:rPr lang="es-ES_tradnl" sz="800" dirty="0">
                <a:solidFill>
                  <a:schemeClr val="bg1"/>
                </a:solidFill>
              </a:rPr>
              <a:t> González</a:t>
            </a:r>
            <a:endParaRPr lang="es-ES" sz="800" dirty="0">
              <a:solidFill>
                <a:schemeClr val="bg1"/>
              </a:solidFill>
            </a:endParaRPr>
          </a:p>
        </p:txBody>
      </p:sp>
      <p:pic>
        <p:nvPicPr>
          <p:cNvPr id="19" name="0 Imagen" descr="Foto-Dermatoscopia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0741" y="1714488"/>
            <a:ext cx="3500462" cy="2428892"/>
          </a:xfrm>
          <a:prstGeom prst="rect">
            <a:avLst/>
          </a:prstGeom>
        </p:spPr>
      </p:pic>
      <p:sp>
        <p:nvSpPr>
          <p:cNvPr id="20" name="19 Rectángulo"/>
          <p:cNvSpPr/>
          <p:nvPr/>
        </p:nvSpPr>
        <p:spPr>
          <a:xfrm>
            <a:off x="309522" y="1357298"/>
            <a:ext cx="4862320" cy="93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1200" b="1" dirty="0" smtClean="0">
                <a:solidFill>
                  <a:schemeClr val="bg1"/>
                </a:solidFill>
              </a:rPr>
              <a:t>Pelos “en coma”</a:t>
            </a:r>
          </a:p>
          <a:p>
            <a:pPr>
              <a:lnSpc>
                <a:spcPct val="150000"/>
              </a:lnSpc>
            </a:pPr>
            <a:r>
              <a:rPr lang="es-ES_tradnl" sz="1200" b="1" dirty="0" smtClean="0">
                <a:solidFill>
                  <a:schemeClr val="bg1"/>
                </a:solidFill>
              </a:rPr>
              <a:t>Pelos “en </a:t>
            </a:r>
            <a:r>
              <a:rPr lang="es-ES_tradnl" sz="1200" b="1" dirty="0" err="1" smtClean="0">
                <a:solidFill>
                  <a:schemeClr val="bg1"/>
                </a:solidFill>
              </a:rPr>
              <a:t>zig-zag</a:t>
            </a:r>
            <a:r>
              <a:rPr lang="es-ES_tradnl" sz="1200" b="1" dirty="0" smtClean="0">
                <a:solidFill>
                  <a:schemeClr val="bg1"/>
                </a:solidFill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s-ES_tradnl" sz="1200" b="1" dirty="0" smtClean="0">
                <a:solidFill>
                  <a:schemeClr val="bg1"/>
                </a:solidFill>
              </a:rPr>
              <a:t>Pelos “en sacacorchos</a:t>
            </a:r>
            <a:r>
              <a:rPr lang="es-ES_tradnl" sz="1400" b="1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9596462" y="1500174"/>
            <a:ext cx="2286015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ES_tradnl" sz="1400" dirty="0" smtClean="0">
                <a:solidFill>
                  <a:schemeClr val="bg1"/>
                </a:solidFill>
              </a:rPr>
              <a:t>Pelos “en código Morse”</a:t>
            </a:r>
            <a:endParaRPr lang="es-ES" sz="1400" dirty="0" smtClean="0">
              <a:solidFill>
                <a:schemeClr val="bg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0453718" y="3786190"/>
            <a:ext cx="1509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800" dirty="0" smtClean="0">
                <a:solidFill>
                  <a:schemeClr val="bg1"/>
                </a:solidFill>
              </a:rPr>
              <a:t> Cortesía Vicente Crespo </a:t>
            </a:r>
            <a:r>
              <a:rPr lang="es-ES_tradnl" sz="800" dirty="0" err="1" smtClean="0">
                <a:solidFill>
                  <a:schemeClr val="bg1"/>
                </a:solidFill>
              </a:rPr>
              <a:t>Erchiga</a:t>
            </a:r>
            <a:r>
              <a:rPr lang="es-ES_tradnl" sz="800" dirty="0" smtClean="0">
                <a:solidFill>
                  <a:schemeClr val="bg1"/>
                </a:solidFill>
              </a:rPr>
              <a:t> M.D., </a:t>
            </a:r>
            <a:r>
              <a:rPr lang="es-ES_tradnl" sz="800" dirty="0" err="1" smtClean="0">
                <a:solidFill>
                  <a:schemeClr val="bg1"/>
                </a:solidFill>
              </a:rPr>
              <a:t>Ph.D</a:t>
            </a:r>
            <a:endParaRPr lang="es-E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Microsporicas</a:t>
            </a:r>
            <a:endParaRPr lang="pt-BR" dirty="0" smtClean="0"/>
          </a:p>
          <a:p>
            <a:r>
              <a:rPr lang="pt-BR" dirty="0" smtClean="0"/>
              <a:t>(M. canis, M. </a:t>
            </a:r>
            <a:r>
              <a:rPr lang="pt-BR" dirty="0" err="1" smtClean="0"/>
              <a:t>audouinii</a:t>
            </a:r>
            <a:r>
              <a:rPr lang="pt-BR" dirty="0" smtClean="0"/>
              <a:t>…)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 err="1" smtClean="0"/>
              <a:t>Tricofíticas</a:t>
            </a:r>
            <a:r>
              <a:rPr lang="es-ES" dirty="0" smtClean="0"/>
              <a:t> </a:t>
            </a:r>
          </a:p>
          <a:p>
            <a:r>
              <a:rPr lang="es-ES" dirty="0" smtClean="0"/>
              <a:t>(T. </a:t>
            </a:r>
            <a:r>
              <a:rPr lang="es-ES" dirty="0" err="1" smtClean="0"/>
              <a:t>tonsurans</a:t>
            </a:r>
            <a:r>
              <a:rPr lang="es-ES" dirty="0" smtClean="0"/>
              <a:t>, T. </a:t>
            </a:r>
            <a:r>
              <a:rPr lang="es-ES" dirty="0" err="1" smtClean="0"/>
              <a:t>violaceum</a:t>
            </a:r>
            <a:r>
              <a:rPr lang="es-ES" dirty="0" smtClean="0"/>
              <a:t>…)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Tratamiento </a:t>
            </a:r>
            <a:r>
              <a:rPr lang="es-ES" dirty="0" err="1" smtClean="0"/>
              <a:t>Tinea</a:t>
            </a:r>
            <a:r>
              <a:rPr lang="es-ES" dirty="0" smtClean="0"/>
              <a:t> </a:t>
            </a:r>
            <a:r>
              <a:rPr lang="es-ES" dirty="0" err="1" smtClean="0"/>
              <a:t>capitis</a:t>
            </a:r>
            <a:r>
              <a:rPr lang="es-ES" dirty="0" smtClean="0"/>
              <a:t> </a:t>
            </a:r>
            <a:r>
              <a:rPr lang="es-ES" dirty="0" err="1" smtClean="0"/>
              <a:t>tonsurantes</a:t>
            </a:r>
            <a:endParaRPr lang="es-ES" dirty="0"/>
          </a:p>
        </p:txBody>
      </p:sp>
      <p:pic>
        <p:nvPicPr>
          <p:cNvPr id="8" name="Picture 4" descr="Tiña microsporica"/>
          <p:cNvPicPr>
            <a:picLocks noGrp="1" noChangeAspect="1" noChangeArrowheads="1"/>
          </p:cNvPicPr>
          <p:nvPr>
            <p:ph idx="11"/>
          </p:nvPr>
        </p:nvPicPr>
        <p:blipFill>
          <a:blip r:embed="rId2"/>
          <a:srcRect l="11452" r="8241" b="17259"/>
          <a:stretch>
            <a:fillRect/>
          </a:stretch>
        </p:blipFill>
        <p:spPr bwMode="auto">
          <a:xfrm>
            <a:off x="911424" y="1814836"/>
            <a:ext cx="4212368" cy="269618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" name="Picture 5" descr="Fig 3B"/>
          <p:cNvPicPr>
            <a:picLocks noGrp="1" noChangeAspect="1" noChangeArrowheads="1"/>
          </p:cNvPicPr>
          <p:nvPr>
            <p:ph idx="14"/>
          </p:nvPr>
        </p:nvPicPr>
        <p:blipFill>
          <a:blip r:embed="rId3" cstate="print"/>
          <a:srcRect l="3201"/>
          <a:stretch>
            <a:fillRect/>
          </a:stretch>
        </p:blipFill>
        <p:spPr bwMode="auto">
          <a:xfrm>
            <a:off x="6528048" y="1814835"/>
            <a:ext cx="4622549" cy="270578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1588848" y="4606722"/>
            <a:ext cx="2857520" cy="914400"/>
          </a:xfrm>
          <a:prstGeom prst="rect">
            <a:avLst/>
          </a:prstGeom>
          <a:solidFill>
            <a:srgbClr val="00206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s-ES" sz="2400" dirty="0" err="1" smtClean="0">
                <a:solidFill>
                  <a:schemeClr val="bg1"/>
                </a:solidFill>
              </a:rPr>
              <a:t>Griseofulvina</a:t>
            </a:r>
            <a:endParaRPr lang="es-ES" sz="2400" dirty="0" smtClean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608168" y="4606722"/>
            <a:ext cx="2857520" cy="914400"/>
          </a:xfrm>
          <a:prstGeom prst="rect">
            <a:avLst/>
          </a:prstGeom>
          <a:solidFill>
            <a:srgbClr val="00206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s-ES" sz="2400" dirty="0" err="1" smtClean="0">
                <a:solidFill>
                  <a:schemeClr val="bg1"/>
                </a:solidFill>
              </a:rPr>
              <a:t>Terbinafina</a:t>
            </a:r>
            <a:endParaRPr lang="es-ES" sz="2400" dirty="0" smtClean="0"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9358303" y="5656487"/>
            <a:ext cx="22108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800" dirty="0" smtClean="0">
                <a:solidFill>
                  <a:schemeClr val="accent2">
                    <a:lumMod val="75000"/>
                  </a:schemeClr>
                </a:solidFill>
              </a:rPr>
              <a:t>Fotos Cortesía Vicente Crespo </a:t>
            </a:r>
            <a:r>
              <a:rPr lang="es-ES_tradnl" sz="800" dirty="0" err="1" smtClean="0">
                <a:solidFill>
                  <a:schemeClr val="accent2">
                    <a:lumMod val="75000"/>
                  </a:schemeClr>
                </a:solidFill>
              </a:rPr>
              <a:t>Erchiga</a:t>
            </a:r>
            <a:r>
              <a:rPr lang="es-ES_tradnl" sz="800" dirty="0" smtClean="0">
                <a:solidFill>
                  <a:schemeClr val="accent2">
                    <a:lumMod val="75000"/>
                  </a:schemeClr>
                </a:solidFill>
              </a:rPr>
              <a:t> M.D., </a:t>
            </a:r>
            <a:r>
              <a:rPr lang="es-ES_tradnl" sz="800" dirty="0" err="1" smtClean="0">
                <a:solidFill>
                  <a:schemeClr val="accent2">
                    <a:lumMod val="75000"/>
                  </a:schemeClr>
                </a:solidFill>
              </a:rPr>
              <a:t>Ph.D</a:t>
            </a:r>
            <a:endParaRPr lang="es-E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209888"/>
              </p:ext>
            </p:extLst>
          </p:nvPr>
        </p:nvGraphicFramePr>
        <p:xfrm>
          <a:off x="527148" y="1196752"/>
          <a:ext cx="11137703" cy="34484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68452"/>
                <a:gridCol w="1656184"/>
                <a:gridCol w="1783582"/>
                <a:gridCol w="1816818"/>
                <a:gridCol w="2304256"/>
                <a:gridCol w="16084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+mn-lt"/>
                        </a:rPr>
                        <a:t>Autor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Pacientes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Dosis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Duración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Especies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+mn-lt"/>
                        </a:rPr>
                        <a:t>Curación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</a:tr>
              <a:tr h="9121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López- Gómez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aleway" pitchFamily="34" charset="0"/>
                        <a:ea typeface="MS PGothic" pitchFamily="34" charset="-128"/>
                        <a:cs typeface="Raleway" pitchFamily="34" charset="0"/>
                      </a:endParaRPr>
                    </a:p>
                  </a:txBody>
                  <a:tcPr marL="91407" marR="91407" marT="54142" marB="5414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aleway" pitchFamily="34" charset="0"/>
                        <a:ea typeface="MS PGothic" pitchFamily="34" charset="-128"/>
                        <a:cs typeface="Raleway" pitchFamily="34" charset="0"/>
                      </a:endParaRPr>
                    </a:p>
                  </a:txBody>
                  <a:tcPr marL="91407" marR="91407" marT="54142" marB="5414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 mg/día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aleway" pitchFamily="34" charset="0"/>
                        <a:ea typeface="MS PGothic" pitchFamily="34" charset="-128"/>
                        <a:cs typeface="Raleway" pitchFamily="34" charset="0"/>
                      </a:endParaRPr>
                    </a:p>
                  </a:txBody>
                  <a:tcPr marL="91407" marR="91407" marT="54142" marB="5414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 semanas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aleway" pitchFamily="34" charset="0"/>
                        <a:ea typeface="MS PGothic" pitchFamily="34" charset="-128"/>
                        <a:cs typeface="Raleway" pitchFamily="34" charset="0"/>
                      </a:endParaRPr>
                    </a:p>
                  </a:txBody>
                  <a:tcPr marL="91407" marR="91407" marT="54142" marB="5414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Microsporum</a:t>
                      </a: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Trichophyton</a:t>
                      </a:r>
                      <a:endParaRPr kumimoji="0" lang="es-E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aleway" pitchFamily="34" charset="0"/>
                        <a:ea typeface="MS PGothic" pitchFamily="34" charset="-128"/>
                        <a:cs typeface="Raleway" pitchFamily="34" charset="0"/>
                      </a:endParaRPr>
                    </a:p>
                  </a:txBody>
                  <a:tcPr marL="91407" marR="91407" marT="54142" marB="5414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88%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aleway" pitchFamily="34" charset="0"/>
                        <a:ea typeface="MS PGothic" pitchFamily="34" charset="-128"/>
                        <a:cs typeface="Raleway" pitchFamily="34" charset="0"/>
                      </a:endParaRPr>
                    </a:p>
                  </a:txBody>
                  <a:tcPr marL="91407" marR="91407" marT="54142" marB="54142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Elewski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aleway" pitchFamily="34" charset="0"/>
                        <a:ea typeface="MS PGothic" pitchFamily="34" charset="-128"/>
                        <a:cs typeface="Raleway" pitchFamily="34" charset="0"/>
                      </a:endParaRPr>
                    </a:p>
                  </a:txBody>
                  <a:tcPr marL="91407" marR="91407" marT="54142" marB="5414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aleway" pitchFamily="34" charset="0"/>
                        <a:ea typeface="MS PGothic" pitchFamily="34" charset="-128"/>
                        <a:cs typeface="Raleway" pitchFamily="34" charset="0"/>
                      </a:endParaRPr>
                    </a:p>
                  </a:txBody>
                  <a:tcPr marL="91407" marR="91407" marT="54142" marB="5414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 mg/día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aleway" pitchFamily="34" charset="0"/>
                        <a:ea typeface="MS PGothic" pitchFamily="34" charset="-128"/>
                        <a:cs typeface="Raleway" pitchFamily="34" charset="0"/>
                      </a:endParaRPr>
                    </a:p>
                  </a:txBody>
                  <a:tcPr marL="91407" marR="91407" marT="54142" marB="5414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 mes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aleway" pitchFamily="34" charset="0"/>
                        <a:ea typeface="MS PGothic" pitchFamily="34" charset="-128"/>
                        <a:cs typeface="Raleway" pitchFamily="34" charset="0"/>
                      </a:endParaRPr>
                    </a:p>
                  </a:txBody>
                  <a:tcPr marL="91407" marR="91407" marT="54142" marB="5414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T.tonsurans</a:t>
                      </a:r>
                      <a:endParaRPr kumimoji="0" lang="es-E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aleway" pitchFamily="34" charset="0"/>
                        <a:ea typeface="MS PGothic" pitchFamily="34" charset="-128"/>
                        <a:cs typeface="Raleway" pitchFamily="34" charset="0"/>
                      </a:endParaRPr>
                    </a:p>
                  </a:txBody>
                  <a:tcPr marL="91407" marR="91407" marT="54142" marB="5414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aleway" pitchFamily="34" charset="0"/>
                        <a:ea typeface="MS PGothic" pitchFamily="34" charset="-128"/>
                        <a:cs typeface="Raleway" pitchFamily="34" charset="0"/>
                      </a:endParaRPr>
                    </a:p>
                  </a:txBody>
                  <a:tcPr marL="91407" marR="91407" marT="54142" marB="54142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Legendre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aleway" pitchFamily="34" charset="0"/>
                        <a:ea typeface="MS PGothic" pitchFamily="34" charset="-128"/>
                        <a:cs typeface="Raleway" pitchFamily="34" charset="0"/>
                      </a:endParaRPr>
                    </a:p>
                  </a:txBody>
                  <a:tcPr marL="91407" marR="91407" marT="54142" marB="5414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aleway" pitchFamily="34" charset="0"/>
                        <a:ea typeface="MS PGothic" pitchFamily="34" charset="-128"/>
                        <a:cs typeface="Raleway" pitchFamily="34" charset="0"/>
                      </a:endParaRPr>
                    </a:p>
                  </a:txBody>
                  <a:tcPr marL="91407" marR="91407" marT="54142" marB="5414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 mg/día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aleway" pitchFamily="34" charset="0"/>
                        <a:ea typeface="MS PGothic" pitchFamily="34" charset="-128"/>
                        <a:cs typeface="Raleway" pitchFamily="34" charset="0"/>
                      </a:endParaRPr>
                    </a:p>
                  </a:txBody>
                  <a:tcPr marL="91407" marR="91407" marT="54142" marB="5414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semanas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aleway" pitchFamily="34" charset="0"/>
                        <a:ea typeface="MS PGothic" pitchFamily="34" charset="-128"/>
                        <a:cs typeface="Raleway" pitchFamily="34" charset="0"/>
                      </a:endParaRPr>
                    </a:p>
                  </a:txBody>
                  <a:tcPr marL="91407" marR="91407" marT="54142" marB="5414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Microsporum</a:t>
                      </a: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Trichophyton</a:t>
                      </a:r>
                      <a:endParaRPr kumimoji="0" lang="es-E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aleway" pitchFamily="34" charset="0"/>
                        <a:ea typeface="MS PGothic" pitchFamily="34" charset="-128"/>
                        <a:cs typeface="Raleway" pitchFamily="34" charset="0"/>
                      </a:endParaRPr>
                    </a:p>
                  </a:txBody>
                  <a:tcPr marL="91407" marR="91407" marT="54142" marB="5414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94%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aleway" pitchFamily="34" charset="0"/>
                        <a:ea typeface="MS PGothic" pitchFamily="34" charset="-128"/>
                        <a:cs typeface="Raleway" pitchFamily="34" charset="0"/>
                      </a:endParaRPr>
                    </a:p>
                  </a:txBody>
                  <a:tcPr marL="91407" marR="91407" marT="54142" marB="54142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Degreef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aleway" pitchFamily="34" charset="0"/>
                        <a:ea typeface="MS PGothic" pitchFamily="34" charset="-128"/>
                        <a:cs typeface="Raleway" pitchFamily="34" charset="0"/>
                      </a:endParaRPr>
                    </a:p>
                  </a:txBody>
                  <a:tcPr marL="91407" marR="91407" marT="54142" marB="5414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??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aleway" pitchFamily="34" charset="0"/>
                        <a:ea typeface="MS PGothic" pitchFamily="34" charset="-128"/>
                        <a:cs typeface="Raleway" pitchFamily="34" charset="0"/>
                      </a:endParaRPr>
                    </a:p>
                  </a:txBody>
                  <a:tcPr marL="91407" marR="91407" marT="54142" marB="5414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50- 100 mg/día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aleway" pitchFamily="34" charset="0"/>
                        <a:ea typeface="MS PGothic" pitchFamily="34" charset="-128"/>
                        <a:cs typeface="Raleway" pitchFamily="34" charset="0"/>
                      </a:endParaRPr>
                    </a:p>
                  </a:txBody>
                  <a:tcPr marL="91407" marR="91407" marT="54142" marB="5414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 semanas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aleway" pitchFamily="34" charset="0"/>
                        <a:ea typeface="MS PGothic" pitchFamily="34" charset="-128"/>
                        <a:cs typeface="Raleway" pitchFamily="34" charset="0"/>
                      </a:endParaRPr>
                    </a:p>
                  </a:txBody>
                  <a:tcPr marL="91407" marR="91407" marT="54142" marB="5414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Microsporum</a:t>
                      </a: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Trichophyton</a:t>
                      </a:r>
                      <a:endParaRPr kumimoji="0" lang="es-E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aleway" pitchFamily="34" charset="0"/>
                        <a:ea typeface="MS PGothic" pitchFamily="34" charset="-128"/>
                        <a:cs typeface="Raleway" pitchFamily="34" charset="0"/>
                      </a:endParaRPr>
                    </a:p>
                  </a:txBody>
                  <a:tcPr marL="91407" marR="91407" marT="54142" marB="5414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89%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aleway" pitchFamily="34" charset="0"/>
                        <a:ea typeface="MS PGothic" pitchFamily="34" charset="-128"/>
                        <a:cs typeface="Raleway" pitchFamily="34" charset="0"/>
                      </a:endParaRPr>
                    </a:p>
                  </a:txBody>
                  <a:tcPr marL="91407" marR="91407" marT="54142" marB="54142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Gupta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aleway" pitchFamily="34" charset="0"/>
                        <a:ea typeface="MS PGothic" pitchFamily="34" charset="-128"/>
                        <a:cs typeface="Raleway" pitchFamily="34" charset="0"/>
                      </a:endParaRPr>
                    </a:p>
                  </a:txBody>
                  <a:tcPr marL="91407" marR="91407" marT="54142" marB="5414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107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aleway" pitchFamily="34" charset="0"/>
                        <a:ea typeface="MS PGothic" pitchFamily="34" charset="-128"/>
                        <a:cs typeface="Raleway" pitchFamily="34" charset="0"/>
                      </a:endParaRPr>
                    </a:p>
                  </a:txBody>
                  <a:tcPr marL="91407" marR="91407" marT="54142" marB="5414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mg/kg/día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aleway" pitchFamily="34" charset="0"/>
                        <a:ea typeface="MS PGothic" pitchFamily="34" charset="-128"/>
                        <a:cs typeface="Raleway" pitchFamily="34" charset="0"/>
                      </a:endParaRPr>
                    </a:p>
                  </a:txBody>
                  <a:tcPr marL="91407" marR="91407" marT="54142" marB="5414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8-12 semanas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aleway" pitchFamily="34" charset="0"/>
                        <a:ea typeface="MS PGothic" pitchFamily="34" charset="-128"/>
                        <a:cs typeface="Raleway" pitchFamily="34" charset="0"/>
                      </a:endParaRPr>
                    </a:p>
                  </a:txBody>
                  <a:tcPr marL="91407" marR="91407" marT="54142" marB="5414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Microsporum</a:t>
                      </a: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canis</a:t>
                      </a:r>
                      <a:endParaRPr kumimoji="0" lang="es-E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aleway" pitchFamily="34" charset="0"/>
                        <a:ea typeface="MS PGothic" pitchFamily="34" charset="-128"/>
                        <a:cs typeface="Raleway" pitchFamily="34" charset="0"/>
                      </a:endParaRPr>
                    </a:p>
                  </a:txBody>
                  <a:tcPr marL="91407" marR="91407" marT="54142" marB="5414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100%</a:t>
                      </a:r>
                    </a:p>
                  </a:txBody>
                  <a:tcPr marL="91407" marR="91407" marT="54142" marB="54142" anchor="ctr" horzOverflow="overflow"/>
                </a:tc>
              </a:tr>
            </a:tbl>
          </a:graphicData>
        </a:graphic>
      </p:graphicFrame>
      <p:sp>
        <p:nvSpPr>
          <p:cNvPr id="5" name="Título 7"/>
          <p:cNvSpPr>
            <a:spLocks noGrp="1"/>
          </p:cNvSpPr>
          <p:nvPr>
            <p:ph type="title"/>
          </p:nvPr>
        </p:nvSpPr>
        <p:spPr>
          <a:xfrm>
            <a:off x="609600" y="159904"/>
            <a:ext cx="10972800" cy="604800"/>
          </a:xfrm>
        </p:spPr>
        <p:txBody>
          <a:bodyPr/>
          <a:lstStyle/>
          <a:p>
            <a:r>
              <a:rPr lang="es-ES" dirty="0"/>
              <a:t>Tratamiento </a:t>
            </a:r>
            <a:r>
              <a:rPr lang="es-ES" dirty="0" err="1"/>
              <a:t>Tinea</a:t>
            </a:r>
            <a:r>
              <a:rPr lang="es-ES" dirty="0"/>
              <a:t> </a:t>
            </a:r>
            <a:r>
              <a:rPr lang="es-ES" dirty="0" err="1"/>
              <a:t>capitis</a:t>
            </a:r>
            <a:r>
              <a:rPr lang="es-ES" dirty="0"/>
              <a:t> </a:t>
            </a:r>
            <a:r>
              <a:rPr lang="es-ES" dirty="0" err="1"/>
              <a:t>tonsurantes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381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609600" y="285728"/>
            <a:ext cx="5386917" cy="906115"/>
          </a:xfrm>
        </p:spPr>
        <p:txBody>
          <a:bodyPr/>
          <a:lstStyle/>
          <a:p>
            <a:r>
              <a:rPr lang="es-ES" dirty="0" err="1" smtClean="0"/>
              <a:t>Tinea</a:t>
            </a:r>
            <a:r>
              <a:rPr lang="es-ES" dirty="0" smtClean="0"/>
              <a:t> </a:t>
            </a:r>
            <a:r>
              <a:rPr lang="es-ES" dirty="0" err="1" smtClean="0"/>
              <a:t>capitis</a:t>
            </a:r>
            <a:r>
              <a:rPr lang="es-ES" dirty="0" smtClean="0"/>
              <a:t>/</a:t>
            </a:r>
            <a:r>
              <a:rPr lang="es-ES" dirty="0" err="1" smtClean="0"/>
              <a:t>barbae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0"/>
          </p:nvPr>
        </p:nvSpPr>
        <p:spPr>
          <a:xfrm>
            <a:off x="6192011" y="308307"/>
            <a:ext cx="5386917" cy="906115"/>
          </a:xfrm>
        </p:spPr>
        <p:txBody>
          <a:bodyPr/>
          <a:lstStyle/>
          <a:p>
            <a:r>
              <a:rPr lang="es-ES" dirty="0" err="1" smtClean="0"/>
              <a:t>Tinea</a:t>
            </a:r>
            <a:r>
              <a:rPr lang="es-ES" dirty="0" smtClean="0"/>
              <a:t> </a:t>
            </a:r>
            <a:r>
              <a:rPr lang="es-ES" dirty="0" err="1" smtClean="0"/>
              <a:t>corporis</a:t>
            </a:r>
            <a:r>
              <a:rPr lang="es-ES" dirty="0" smtClean="0"/>
              <a:t>/</a:t>
            </a:r>
            <a:r>
              <a:rPr lang="es-ES" dirty="0" err="1" smtClean="0"/>
              <a:t>cruris</a:t>
            </a:r>
            <a:r>
              <a:rPr lang="es-ES" dirty="0" smtClean="0"/>
              <a:t>/</a:t>
            </a:r>
            <a:r>
              <a:rPr lang="es-ES" dirty="0" err="1" smtClean="0"/>
              <a:t>mannum</a:t>
            </a:r>
            <a:r>
              <a:rPr lang="es-ES" dirty="0" smtClean="0"/>
              <a:t>/</a:t>
            </a:r>
            <a:r>
              <a:rPr lang="es-ES" dirty="0" err="1" smtClean="0"/>
              <a:t>pedis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1"/>
          </p:nvPr>
        </p:nvSpPr>
        <p:spPr>
          <a:xfrm>
            <a:off x="-43" y="1285860"/>
            <a:ext cx="6000032" cy="4375389"/>
          </a:xfrm>
        </p:spPr>
        <p:txBody>
          <a:bodyPr>
            <a:normAutofit/>
          </a:bodyPr>
          <a:lstStyle/>
          <a:p>
            <a:r>
              <a:rPr lang="es-ES" sz="1400" dirty="0" smtClean="0"/>
              <a:t>Tratamiento tópico</a:t>
            </a:r>
          </a:p>
          <a:p>
            <a:pPr lvl="1"/>
            <a:r>
              <a:rPr lang="es-ES" sz="1400" dirty="0" smtClean="0"/>
              <a:t>Siempre coadyuvante al </a:t>
            </a:r>
            <a:r>
              <a:rPr lang="es-ES" sz="1400" dirty="0" err="1" smtClean="0"/>
              <a:t>tto</a:t>
            </a:r>
            <a:r>
              <a:rPr lang="es-ES" sz="1400" dirty="0" smtClean="0"/>
              <a:t> oral.</a:t>
            </a:r>
          </a:p>
          <a:p>
            <a:pPr lvl="1"/>
            <a:r>
              <a:rPr lang="es-ES" sz="1400" dirty="0" smtClean="0">
                <a:solidFill>
                  <a:srgbClr val="C00000"/>
                </a:solidFill>
              </a:rPr>
              <a:t>Champú de  sulfuro de selenio .    </a:t>
            </a:r>
          </a:p>
          <a:p>
            <a:r>
              <a:rPr lang="es-ES" sz="1400" dirty="0" smtClean="0"/>
              <a:t>Tratamiento sistémico</a:t>
            </a:r>
          </a:p>
          <a:p>
            <a:pPr lvl="1"/>
            <a:r>
              <a:rPr lang="es-ES" sz="1400" dirty="0" err="1" smtClean="0">
                <a:solidFill>
                  <a:srgbClr val="C00000"/>
                </a:solidFill>
              </a:rPr>
              <a:t>Griseofulvina</a:t>
            </a:r>
            <a:r>
              <a:rPr lang="es-ES" sz="1400" dirty="0" smtClean="0"/>
              <a:t>: </a:t>
            </a:r>
          </a:p>
          <a:p>
            <a:pPr lvl="1">
              <a:buNone/>
            </a:pPr>
            <a:r>
              <a:rPr lang="es-ES" sz="1400" dirty="0" smtClean="0"/>
              <a:t>     de elección en niños 10-20 mg/kg/d 6-8 </a:t>
            </a:r>
            <a:r>
              <a:rPr lang="es-ES" sz="1400" dirty="0" err="1" smtClean="0"/>
              <a:t>sem</a:t>
            </a:r>
            <a:r>
              <a:rPr lang="es-ES" sz="1400" dirty="0" smtClean="0"/>
              <a:t>.                                  </a:t>
            </a:r>
          </a:p>
          <a:p>
            <a:pPr lvl="1">
              <a:buNone/>
            </a:pPr>
            <a:r>
              <a:rPr lang="es-ES" sz="1400" dirty="0" smtClean="0"/>
              <a:t>     Adultos: 500 mg/d  6-8 semanas .                                  </a:t>
            </a:r>
          </a:p>
          <a:p>
            <a:pPr lvl="1"/>
            <a:r>
              <a:rPr lang="es-ES" sz="1400" dirty="0" err="1" smtClean="0">
                <a:solidFill>
                  <a:srgbClr val="C00000"/>
                </a:solidFill>
              </a:rPr>
              <a:t>Terbinafina</a:t>
            </a:r>
            <a:r>
              <a:rPr lang="es-ES" sz="1400" dirty="0" smtClean="0"/>
              <a:t>. </a:t>
            </a:r>
          </a:p>
          <a:p>
            <a:pPr lvl="1">
              <a:buNone/>
            </a:pPr>
            <a:r>
              <a:rPr lang="es-ES" sz="1400" dirty="0" smtClean="0"/>
              <a:t>      Adultos:250 mg/d/ 4-6 </a:t>
            </a:r>
            <a:r>
              <a:rPr lang="es-ES" sz="1400" dirty="0" err="1" smtClean="0"/>
              <a:t>sem</a:t>
            </a:r>
            <a:r>
              <a:rPr lang="es-ES" sz="1400" dirty="0" smtClean="0"/>
              <a:t>. </a:t>
            </a:r>
          </a:p>
          <a:p>
            <a:pPr lvl="1">
              <a:buNone/>
            </a:pPr>
            <a:r>
              <a:rPr lang="es-ES" sz="1400" dirty="0" smtClean="0"/>
              <a:t>      Niños:&lt;20kg:62,5mg/20-40kg:125/&gt;40kg:250 </a:t>
            </a:r>
          </a:p>
          <a:p>
            <a:pPr lvl="1"/>
            <a:r>
              <a:rPr lang="es-ES" sz="1400" dirty="0" err="1" smtClean="0">
                <a:solidFill>
                  <a:srgbClr val="C00000"/>
                </a:solidFill>
              </a:rPr>
              <a:t>Itraconazol</a:t>
            </a:r>
            <a:r>
              <a:rPr lang="es-ES" sz="1400" dirty="0" smtClean="0">
                <a:solidFill>
                  <a:srgbClr val="C00000"/>
                </a:solidFill>
              </a:rPr>
              <a:t> </a:t>
            </a:r>
            <a:r>
              <a:rPr lang="es-ES" sz="1400" dirty="0" err="1" smtClean="0">
                <a:solidFill>
                  <a:srgbClr val="C00000"/>
                </a:solidFill>
              </a:rPr>
              <a:t>low</a:t>
            </a:r>
            <a:r>
              <a:rPr lang="es-ES" sz="1400" dirty="0" smtClean="0">
                <a:solidFill>
                  <a:srgbClr val="C00000"/>
                </a:solidFill>
              </a:rPr>
              <a:t> </a:t>
            </a:r>
            <a:r>
              <a:rPr lang="es-ES" sz="1400" dirty="0" err="1" smtClean="0">
                <a:solidFill>
                  <a:srgbClr val="C00000"/>
                </a:solidFill>
              </a:rPr>
              <a:t>dose</a:t>
            </a:r>
            <a:r>
              <a:rPr lang="es-ES" sz="1400" dirty="0" smtClean="0"/>
              <a:t>. Adultos 100mg/d/5sem.</a:t>
            </a:r>
          </a:p>
          <a:p>
            <a:pPr lvl="1"/>
            <a:r>
              <a:rPr lang="es-ES" sz="1400" dirty="0" err="1" smtClean="0">
                <a:solidFill>
                  <a:srgbClr val="C00000"/>
                </a:solidFill>
              </a:rPr>
              <a:t>Itraconazol</a:t>
            </a:r>
            <a:r>
              <a:rPr lang="es-ES" sz="1400" dirty="0" smtClean="0">
                <a:solidFill>
                  <a:srgbClr val="C00000"/>
                </a:solidFill>
              </a:rPr>
              <a:t>.</a:t>
            </a:r>
            <a:r>
              <a:rPr lang="es-ES" sz="1400" dirty="0" smtClean="0"/>
              <a:t> Adultos 200mg/d/5 </a:t>
            </a:r>
            <a:r>
              <a:rPr lang="es-ES" sz="1400" dirty="0" err="1" smtClean="0"/>
              <a:t>sem</a:t>
            </a:r>
            <a:r>
              <a:rPr lang="es-ES" sz="1400" dirty="0" smtClean="0"/>
              <a:t>.</a:t>
            </a:r>
            <a:endParaRPr lang="es-ES" sz="14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idx="14"/>
          </p:nvPr>
        </p:nvSpPr>
        <p:spPr>
          <a:xfrm>
            <a:off x="6192011" y="1285860"/>
            <a:ext cx="5384800" cy="4375389"/>
          </a:xfrm>
        </p:spPr>
        <p:txBody>
          <a:bodyPr>
            <a:normAutofit fontScale="70000" lnSpcReduction="20000"/>
          </a:bodyPr>
          <a:lstStyle/>
          <a:p>
            <a:r>
              <a:rPr lang="es-ES" sz="2000" dirty="0" smtClean="0"/>
              <a:t>Tratamiento tópico</a:t>
            </a:r>
          </a:p>
          <a:p>
            <a:pPr lvl="1"/>
            <a:r>
              <a:rPr lang="es-ES" dirty="0" smtClean="0"/>
              <a:t>Siempre de elección</a:t>
            </a:r>
          </a:p>
          <a:p>
            <a:pPr lvl="1"/>
            <a:r>
              <a:rPr lang="es-ES" dirty="0" err="1" smtClean="0"/>
              <a:t>Imidazólicos</a:t>
            </a:r>
            <a:r>
              <a:rPr lang="es-ES" dirty="0" smtClean="0"/>
              <a:t> 1/12h 3-4 </a:t>
            </a:r>
            <a:r>
              <a:rPr lang="es-ES" dirty="0" err="1" smtClean="0"/>
              <a:t>sem</a:t>
            </a:r>
            <a:r>
              <a:rPr lang="es-ES" dirty="0" smtClean="0"/>
              <a:t>.(</a:t>
            </a:r>
            <a:r>
              <a:rPr lang="es-ES" dirty="0" err="1" smtClean="0"/>
              <a:t>clotrimazol</a:t>
            </a:r>
            <a:r>
              <a:rPr lang="es-ES" dirty="0" smtClean="0"/>
              <a:t>, </a:t>
            </a:r>
            <a:r>
              <a:rPr lang="es-ES" dirty="0" err="1" smtClean="0"/>
              <a:t>bifonazol</a:t>
            </a:r>
            <a:r>
              <a:rPr lang="es-ES" dirty="0" smtClean="0"/>
              <a:t>) o </a:t>
            </a:r>
            <a:r>
              <a:rPr lang="es-ES" dirty="0" err="1" smtClean="0"/>
              <a:t>terbinafina</a:t>
            </a:r>
            <a:r>
              <a:rPr lang="es-ES" dirty="0" smtClean="0"/>
              <a:t> 1/12h 3-4 </a:t>
            </a:r>
            <a:r>
              <a:rPr lang="es-ES" dirty="0" err="1" smtClean="0"/>
              <a:t>sem</a:t>
            </a:r>
            <a:r>
              <a:rPr lang="es-ES" dirty="0" smtClean="0"/>
              <a:t>. </a:t>
            </a:r>
          </a:p>
          <a:p>
            <a:r>
              <a:rPr lang="es-ES" sz="2000" dirty="0" smtClean="0"/>
              <a:t>Tratamiento sistémico</a:t>
            </a:r>
          </a:p>
          <a:p>
            <a:pPr lvl="1"/>
            <a:r>
              <a:rPr lang="es-ES" dirty="0" smtClean="0"/>
              <a:t>Indicaciones:</a:t>
            </a:r>
          </a:p>
          <a:p>
            <a:pPr lvl="2"/>
            <a:r>
              <a:rPr lang="es-ES" sz="2000" dirty="0" smtClean="0"/>
              <a:t>Tiñas extensas o con gran componente inflamatorios</a:t>
            </a:r>
          </a:p>
          <a:p>
            <a:pPr lvl="2"/>
            <a:r>
              <a:rPr lang="es-ES" sz="2000" dirty="0" smtClean="0"/>
              <a:t>Tiñas en zonas </a:t>
            </a:r>
            <a:r>
              <a:rPr lang="es-ES" sz="2000" dirty="0" err="1" smtClean="0"/>
              <a:t>hiperqueratosicas</a:t>
            </a:r>
            <a:endParaRPr lang="es-ES" sz="2000" dirty="0" smtClean="0"/>
          </a:p>
          <a:p>
            <a:pPr lvl="2"/>
            <a:r>
              <a:rPr lang="es-ES" sz="2000" dirty="0" smtClean="0"/>
              <a:t>Existencias de </a:t>
            </a:r>
            <a:r>
              <a:rPr lang="es-ES" sz="2000" dirty="0" err="1" smtClean="0"/>
              <a:t>foliculitis</a:t>
            </a:r>
            <a:endParaRPr lang="es-ES" sz="2000" dirty="0" smtClean="0"/>
          </a:p>
          <a:p>
            <a:pPr lvl="2"/>
            <a:r>
              <a:rPr lang="es-ES" sz="2000" dirty="0" smtClean="0"/>
              <a:t>Tiña incognito </a:t>
            </a:r>
          </a:p>
          <a:p>
            <a:pPr lvl="2"/>
            <a:r>
              <a:rPr lang="es-ES" sz="2000" dirty="0" smtClean="0"/>
              <a:t>Inmunosupresión y/o enfermedad grave concomitante</a:t>
            </a:r>
          </a:p>
          <a:p>
            <a:pPr lvl="1"/>
            <a:r>
              <a:rPr lang="es-ES" dirty="0" err="1" smtClean="0">
                <a:solidFill>
                  <a:srgbClr val="C00000"/>
                </a:solidFill>
              </a:rPr>
              <a:t>Terbinafina</a:t>
            </a:r>
            <a:r>
              <a:rPr lang="es-ES" dirty="0" smtClean="0"/>
              <a:t> 250 mg/d 1-2 </a:t>
            </a:r>
            <a:r>
              <a:rPr lang="es-ES" dirty="0" err="1" smtClean="0"/>
              <a:t>sem</a:t>
            </a:r>
            <a:r>
              <a:rPr lang="es-ES" dirty="0" smtClean="0"/>
              <a:t>.                         </a:t>
            </a:r>
          </a:p>
          <a:p>
            <a:pPr lvl="1"/>
            <a:r>
              <a:rPr lang="es-ES" dirty="0" err="1" smtClean="0">
                <a:solidFill>
                  <a:srgbClr val="C00000"/>
                </a:solidFill>
              </a:rPr>
              <a:t>Itraconazol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Low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dose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smtClean="0"/>
              <a:t>50 mg/d/1 </a:t>
            </a:r>
            <a:r>
              <a:rPr lang="es-ES" dirty="0" err="1" smtClean="0"/>
              <a:t>sem</a:t>
            </a:r>
            <a:r>
              <a:rPr lang="es-ES" dirty="0" smtClean="0"/>
              <a:t>.     </a:t>
            </a:r>
          </a:p>
          <a:p>
            <a:pPr lvl="1"/>
            <a:r>
              <a:rPr lang="es-ES" dirty="0" err="1" smtClean="0">
                <a:solidFill>
                  <a:srgbClr val="C00000"/>
                </a:solidFill>
              </a:rPr>
              <a:t>Itraconazol</a:t>
            </a:r>
            <a:r>
              <a:rPr lang="es-ES" b="1" dirty="0" smtClean="0"/>
              <a:t> </a:t>
            </a:r>
            <a:r>
              <a:rPr lang="es-ES" dirty="0" smtClean="0"/>
              <a:t>100 mg/d/1 </a:t>
            </a:r>
            <a:r>
              <a:rPr lang="es-ES" dirty="0" err="1" smtClean="0"/>
              <a:t>sem</a:t>
            </a:r>
            <a:r>
              <a:rPr lang="es-ES" dirty="0" smtClean="0"/>
              <a:t>.    </a:t>
            </a:r>
          </a:p>
          <a:p>
            <a:pPr lvl="1"/>
            <a:r>
              <a:rPr lang="es-ES" dirty="0" err="1" smtClean="0">
                <a:solidFill>
                  <a:srgbClr val="C00000"/>
                </a:solidFill>
              </a:rPr>
              <a:t>Fluconazol</a:t>
            </a:r>
            <a:r>
              <a:rPr lang="es-ES" dirty="0" smtClean="0"/>
              <a:t> 150 mg/</a:t>
            </a:r>
            <a:r>
              <a:rPr lang="es-ES" dirty="0" err="1" smtClean="0"/>
              <a:t>sem</a:t>
            </a:r>
            <a:r>
              <a:rPr lang="es-ES" dirty="0" smtClean="0"/>
              <a:t>/1-2 </a:t>
            </a:r>
            <a:r>
              <a:rPr lang="es-ES" dirty="0" err="1" smtClean="0"/>
              <a:t>sem</a:t>
            </a:r>
            <a:r>
              <a:rPr lang="es-ES" dirty="0" smtClean="0"/>
              <a:t>. ( elección </a:t>
            </a:r>
            <a:r>
              <a:rPr lang="es-ES" dirty="0" err="1" smtClean="0"/>
              <a:t>manuum</a:t>
            </a:r>
            <a:r>
              <a:rPr lang="es-ES" dirty="0" smtClean="0"/>
              <a:t>/</a:t>
            </a:r>
            <a:r>
              <a:rPr lang="es-ES" dirty="0" err="1" smtClean="0"/>
              <a:t>pedis</a:t>
            </a:r>
            <a:r>
              <a:rPr lang="es-ES" dirty="0" smtClean="0"/>
              <a:t> 2-4 </a:t>
            </a:r>
            <a:r>
              <a:rPr lang="es-ES" dirty="0" err="1" smtClean="0"/>
              <a:t>sem</a:t>
            </a:r>
            <a:r>
              <a:rPr lang="es-ES" dirty="0" smtClean="0"/>
              <a:t>).                       </a:t>
            </a:r>
          </a:p>
          <a:p>
            <a:pPr lvl="1"/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Tratamiento tiñas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s-ES" dirty="0" smtClean="0"/>
              <a:t>Paciente de 23 años.</a:t>
            </a:r>
          </a:p>
          <a:p>
            <a:r>
              <a:rPr lang="es-ES" dirty="0" err="1" smtClean="0"/>
              <a:t>Ap</a:t>
            </a:r>
            <a:r>
              <a:rPr lang="es-ES" dirty="0" smtClean="0"/>
              <a:t>: Tumor de </a:t>
            </a:r>
            <a:r>
              <a:rPr lang="es-ES" dirty="0" err="1" smtClean="0"/>
              <a:t>Wilms</a:t>
            </a:r>
            <a:r>
              <a:rPr lang="es-ES" dirty="0" smtClean="0"/>
              <a:t> a los 8 años de RI y 10 años de Riñón D,  </a:t>
            </a:r>
            <a:r>
              <a:rPr lang="es-ES" dirty="0" err="1" smtClean="0"/>
              <a:t>transplante</a:t>
            </a:r>
            <a:r>
              <a:rPr lang="es-ES" dirty="0" smtClean="0"/>
              <a:t> renal hace 3 años en tratamiento con inmunosupresores. </a:t>
            </a:r>
          </a:p>
          <a:p>
            <a:r>
              <a:rPr lang="es-ES" dirty="0" smtClean="0"/>
              <a:t>Acude a nuestra consulta por esta lesión que se ha observado en la  1ª uña de pie D. No sabe desde cuando la tiene.</a:t>
            </a:r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Caso clínico 4  </a:t>
            </a:r>
            <a:endParaRPr lang="es-ES" dirty="0"/>
          </a:p>
        </p:txBody>
      </p:sp>
      <p:pic>
        <p:nvPicPr>
          <p:cNvPr id="8" name="Picture 3" descr="OSDL Lourdes Follana Guerrero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36" y="1000108"/>
            <a:ext cx="5542692" cy="422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963084" y="2071678"/>
            <a:ext cx="10363200" cy="3330826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Es una OSDL, sobretodo está causada por dermatofitos y el tratamiento de elección es una laca de </a:t>
            </a:r>
            <a:r>
              <a:rPr lang="es-ES" dirty="0" err="1" smtClean="0"/>
              <a:t>amorolfina</a:t>
            </a:r>
            <a:r>
              <a:rPr lang="es-ES" dirty="0" smtClean="0"/>
              <a:t>  al 5% , </a:t>
            </a:r>
            <a:r>
              <a:rPr lang="es-ES" dirty="0" err="1" smtClean="0"/>
              <a:t>cicloprirox</a:t>
            </a:r>
            <a:r>
              <a:rPr lang="es-ES" dirty="0" smtClean="0"/>
              <a:t> al 8% o </a:t>
            </a:r>
            <a:r>
              <a:rPr lang="es-ES" dirty="0" err="1" smtClean="0"/>
              <a:t>tioconazol</a:t>
            </a:r>
            <a:r>
              <a:rPr lang="es-ES" dirty="0" smtClean="0"/>
              <a:t> 28% </a:t>
            </a:r>
            <a:r>
              <a:rPr lang="es-ES" dirty="0" err="1" smtClean="0"/>
              <a:t>soluc</a:t>
            </a:r>
            <a:r>
              <a:rPr lang="es-ES" dirty="0" smtClean="0"/>
              <a:t>. durante 9-12 meses.</a:t>
            </a:r>
          </a:p>
          <a:p>
            <a:r>
              <a:rPr lang="es-ES" dirty="0" smtClean="0"/>
              <a:t>Es una OSP, sobretodo está causada por dermatofitos y el tratamiento de elección es una laca de </a:t>
            </a:r>
            <a:r>
              <a:rPr lang="es-ES" dirty="0" err="1" smtClean="0"/>
              <a:t>amorolfina</a:t>
            </a:r>
            <a:r>
              <a:rPr lang="es-ES" dirty="0" smtClean="0"/>
              <a:t>  al 5% , </a:t>
            </a:r>
            <a:r>
              <a:rPr lang="es-ES" dirty="0" err="1" smtClean="0"/>
              <a:t>cicloprirox</a:t>
            </a:r>
            <a:r>
              <a:rPr lang="es-ES" dirty="0" smtClean="0"/>
              <a:t> al 8% o </a:t>
            </a:r>
            <a:r>
              <a:rPr lang="es-ES" dirty="0" err="1" smtClean="0"/>
              <a:t>tioconazol</a:t>
            </a:r>
            <a:r>
              <a:rPr lang="es-ES" dirty="0" smtClean="0"/>
              <a:t> 28% </a:t>
            </a:r>
            <a:r>
              <a:rPr lang="es-ES" dirty="0" err="1" smtClean="0"/>
              <a:t>soluc</a:t>
            </a:r>
            <a:r>
              <a:rPr lang="es-ES" dirty="0" smtClean="0"/>
              <a:t>. durante 9-12 meses.</a:t>
            </a:r>
          </a:p>
          <a:p>
            <a:r>
              <a:rPr lang="es-ES" dirty="0" smtClean="0"/>
              <a:t>Es una OSDL y debe tratarse por vía oral con </a:t>
            </a:r>
            <a:r>
              <a:rPr lang="es-ES" dirty="0" err="1" smtClean="0"/>
              <a:t>Itraconazol</a:t>
            </a:r>
            <a:r>
              <a:rPr lang="es-ES" dirty="0" smtClean="0"/>
              <a:t> </a:t>
            </a:r>
            <a:r>
              <a:rPr lang="es-ES" dirty="0" err="1" smtClean="0"/>
              <a:t>low</a:t>
            </a:r>
            <a:r>
              <a:rPr lang="es-ES" dirty="0" smtClean="0"/>
              <a:t> </a:t>
            </a:r>
            <a:r>
              <a:rPr lang="es-ES" dirty="0" err="1" smtClean="0"/>
              <a:t>dose</a:t>
            </a:r>
            <a:r>
              <a:rPr lang="es-ES" dirty="0" smtClean="0"/>
              <a:t>, </a:t>
            </a:r>
            <a:r>
              <a:rPr lang="es-ES" dirty="0" err="1" smtClean="0"/>
              <a:t>itraconazol</a:t>
            </a:r>
            <a:r>
              <a:rPr lang="es-ES" dirty="0" smtClean="0"/>
              <a:t> o </a:t>
            </a:r>
            <a:r>
              <a:rPr lang="es-ES" dirty="0" err="1" smtClean="0"/>
              <a:t>terbinafina</a:t>
            </a:r>
            <a:r>
              <a:rPr lang="es-ES" dirty="0" smtClean="0"/>
              <a:t>.</a:t>
            </a:r>
          </a:p>
          <a:p>
            <a:r>
              <a:rPr lang="es-ES" dirty="0" smtClean="0"/>
              <a:t>Tengo medio claro que es un hongo pero del tratamiento no me acuerdo.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0"/>
          </p:nvPr>
        </p:nvSpPr>
        <p:spPr>
          <a:xfrm>
            <a:off x="963084" y="1071546"/>
            <a:ext cx="9093356" cy="1035465"/>
          </a:xfrm>
        </p:spPr>
        <p:txBody>
          <a:bodyPr/>
          <a:lstStyle/>
          <a:p>
            <a:r>
              <a:rPr lang="es-ES" dirty="0" smtClean="0"/>
              <a:t>¿Cómo se orienta el diagnóstico de la lesión y que actitud terapéutica es la más correcta?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</a:t>
            </a:r>
            <a:r>
              <a:rPr lang="es-ES" dirty="0" smtClean="0"/>
              <a:t>regunta </a:t>
            </a:r>
            <a:r>
              <a:rPr lang="es-ES" dirty="0"/>
              <a:t> </a:t>
            </a:r>
            <a:r>
              <a:rPr lang="es-ES" dirty="0" smtClean="0"/>
              <a:t>5 </a:t>
            </a:r>
            <a:endParaRPr lang="es-ES" dirty="0"/>
          </a:p>
        </p:txBody>
      </p:sp>
      <p:pic>
        <p:nvPicPr>
          <p:cNvPr id="6" name="Picture 3" descr="OSDL Lourdes Follana Guerrero"/>
          <p:cNvPicPr>
            <a:picLocks noChangeAspect="1" noChangeArrowheads="1"/>
          </p:cNvPicPr>
          <p:nvPr/>
        </p:nvPicPr>
        <p:blipFill>
          <a:blip r:embed="rId2" cstate="print"/>
          <a:srcRect l="38666" t="35531" r="21379" b="20479"/>
          <a:stretch>
            <a:fillRect/>
          </a:stretch>
        </p:blipFill>
        <p:spPr bwMode="auto">
          <a:xfrm>
            <a:off x="10026535" y="361660"/>
            <a:ext cx="1855943" cy="155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609600" y="236869"/>
            <a:ext cx="5386917" cy="906115"/>
          </a:xfrm>
        </p:spPr>
        <p:txBody>
          <a:bodyPr/>
          <a:lstStyle/>
          <a:p>
            <a:r>
              <a:rPr lang="es-ES" dirty="0" smtClean="0"/>
              <a:t>Tratamiento Tópico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0"/>
          </p:nvPr>
        </p:nvSpPr>
        <p:spPr>
          <a:xfrm>
            <a:off x="6192011" y="214290"/>
            <a:ext cx="5386917" cy="906115"/>
          </a:xfrm>
        </p:spPr>
        <p:txBody>
          <a:bodyPr/>
          <a:lstStyle/>
          <a:p>
            <a:r>
              <a:rPr lang="es-ES" dirty="0" smtClean="0"/>
              <a:t>Tratamiento oral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1"/>
          </p:nvPr>
        </p:nvSpPr>
        <p:spPr>
          <a:xfrm>
            <a:off x="-43" y="1214422"/>
            <a:ext cx="6000032" cy="4446827"/>
          </a:xfrm>
        </p:spPr>
        <p:txBody>
          <a:bodyPr>
            <a:normAutofit/>
          </a:bodyPr>
          <a:lstStyle/>
          <a:p>
            <a:r>
              <a:rPr lang="es-ES" sz="1200" b="1" dirty="0" smtClean="0"/>
              <a:t>Indicaciones:</a:t>
            </a:r>
            <a:endParaRPr lang="es-ES" sz="1200" dirty="0" smtClean="0"/>
          </a:p>
          <a:p>
            <a:pPr lvl="1"/>
            <a:r>
              <a:rPr lang="es-ES" sz="1200" dirty="0" smtClean="0"/>
              <a:t>Lesiones incipientes</a:t>
            </a:r>
          </a:p>
          <a:p>
            <a:pPr lvl="1"/>
            <a:r>
              <a:rPr lang="es-ES" sz="1200" dirty="0" smtClean="0"/>
              <a:t>Afectación 1 o 2 uñas (máximo 3 en manos) y sin afectación de la matriz </a:t>
            </a:r>
            <a:r>
              <a:rPr lang="es-ES" sz="1200" dirty="0" err="1" smtClean="0"/>
              <a:t>ungueal</a:t>
            </a:r>
            <a:r>
              <a:rPr lang="es-ES" sz="1200" dirty="0" smtClean="0"/>
              <a:t>.</a:t>
            </a:r>
          </a:p>
          <a:p>
            <a:pPr lvl="1"/>
            <a:r>
              <a:rPr lang="es-ES" sz="1200" dirty="0" err="1" smtClean="0"/>
              <a:t>Polimedicados</a:t>
            </a:r>
            <a:r>
              <a:rPr lang="es-ES" sz="1200" dirty="0" smtClean="0"/>
              <a:t>.</a:t>
            </a:r>
          </a:p>
          <a:p>
            <a:pPr lvl="1"/>
            <a:r>
              <a:rPr lang="es-ES" sz="1200" dirty="0" smtClean="0"/>
              <a:t>OBS.                                     </a:t>
            </a:r>
            <a:endParaRPr lang="es-ES" sz="1200" dirty="0" smtClean="0"/>
          </a:p>
          <a:p>
            <a:r>
              <a:rPr lang="es-ES" sz="1200" b="1" dirty="0" smtClean="0"/>
              <a:t> Tipos:</a:t>
            </a:r>
            <a:endParaRPr lang="es-ES" sz="1200" dirty="0" smtClean="0"/>
          </a:p>
          <a:p>
            <a:pPr lvl="1"/>
            <a:r>
              <a:rPr lang="es-ES" sz="1200" b="1" dirty="0" err="1" smtClean="0"/>
              <a:t>Amorolfina</a:t>
            </a:r>
            <a:r>
              <a:rPr lang="es-ES" sz="1200" b="1" dirty="0" smtClean="0"/>
              <a:t> (5%)laca</a:t>
            </a:r>
            <a:r>
              <a:rPr lang="es-ES" sz="1200" dirty="0" smtClean="0"/>
              <a:t> 1-2 v /semana</a:t>
            </a:r>
          </a:p>
          <a:p>
            <a:pPr lvl="1"/>
            <a:r>
              <a:rPr lang="es-ES" sz="1200" b="1" dirty="0" err="1" smtClean="0"/>
              <a:t>Ciclopirox</a:t>
            </a:r>
            <a:r>
              <a:rPr lang="es-ES" sz="1200" b="1" dirty="0" smtClean="0"/>
              <a:t> (8%) laca</a:t>
            </a:r>
            <a:r>
              <a:rPr lang="es-ES" sz="1200" dirty="0" smtClean="0"/>
              <a:t> 1 v/</a:t>
            </a:r>
            <a:r>
              <a:rPr lang="es-ES" sz="1200" dirty="0" err="1" smtClean="0"/>
              <a:t>dia</a:t>
            </a:r>
            <a:endParaRPr lang="es-ES" sz="1200" dirty="0" smtClean="0"/>
          </a:p>
          <a:p>
            <a:pPr lvl="1"/>
            <a:r>
              <a:rPr lang="es-ES" sz="1200" b="1" dirty="0" err="1" smtClean="0"/>
              <a:t>Tioconazol</a:t>
            </a:r>
            <a:r>
              <a:rPr lang="es-ES" sz="1200" b="1" dirty="0" smtClean="0"/>
              <a:t> 28% solución</a:t>
            </a:r>
            <a:r>
              <a:rPr lang="es-ES" sz="1200" dirty="0" smtClean="0"/>
              <a:t> 2 v/semana</a:t>
            </a:r>
          </a:p>
          <a:p>
            <a:pPr lvl="1"/>
            <a:r>
              <a:rPr lang="es-ES" sz="1200" b="1" dirty="0" smtClean="0"/>
              <a:t>Combinación Urea al 40% y </a:t>
            </a:r>
            <a:r>
              <a:rPr lang="es-ES" sz="1200" b="1" dirty="0" err="1" smtClean="0"/>
              <a:t>bifonazol</a:t>
            </a:r>
            <a:r>
              <a:rPr lang="es-ES" sz="1200" b="1" dirty="0" smtClean="0"/>
              <a:t> al 1% pomada</a:t>
            </a:r>
            <a:r>
              <a:rPr lang="es-ES" sz="1200" dirty="0" smtClean="0"/>
              <a:t> 1 v/</a:t>
            </a:r>
            <a:r>
              <a:rPr lang="es-ES" sz="1200" dirty="0" err="1" smtClean="0"/>
              <a:t>dia</a:t>
            </a:r>
            <a:r>
              <a:rPr lang="es-ES" sz="1200" dirty="0" smtClean="0"/>
              <a:t> de 7-14 </a:t>
            </a:r>
            <a:r>
              <a:rPr lang="es-ES" sz="1200" dirty="0" err="1" smtClean="0"/>
              <a:t>dias</a:t>
            </a:r>
            <a:r>
              <a:rPr lang="es-ES" sz="1200" dirty="0" smtClean="0"/>
              <a:t>.</a:t>
            </a:r>
            <a:br>
              <a:rPr lang="es-ES" sz="1200" dirty="0" smtClean="0"/>
            </a:br>
            <a:endParaRPr lang="es-ES" sz="1200" dirty="0" smtClean="0"/>
          </a:p>
          <a:p>
            <a:r>
              <a:rPr lang="es-ES" sz="1200" b="1" dirty="0" smtClean="0"/>
              <a:t>Duración del tratamiento</a:t>
            </a:r>
            <a:endParaRPr lang="es-ES" sz="1200" dirty="0" smtClean="0"/>
          </a:p>
          <a:p>
            <a:pPr lvl="1"/>
            <a:r>
              <a:rPr lang="es-ES" sz="1200" dirty="0" smtClean="0"/>
              <a:t>Manos: 6 meses. Pies: 9-12 meses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300035" y="5786454"/>
            <a:ext cx="11582443" cy="295162"/>
          </a:xfrm>
        </p:spPr>
        <p:txBody>
          <a:bodyPr>
            <a:normAutofit/>
          </a:bodyPr>
          <a:lstStyle/>
          <a:p>
            <a:pPr lvl="0"/>
            <a:r>
              <a:rPr lang="fr-FR" sz="1200" dirty="0" smtClean="0"/>
              <a:t>Fernández-Chico N et al. </a:t>
            </a:r>
            <a:r>
              <a:rPr lang="es-ES" sz="1200" dirty="0" smtClean="0"/>
              <a:t>Estrategias terapéuticas en las </a:t>
            </a:r>
            <a:r>
              <a:rPr lang="es-ES" sz="1200" dirty="0" err="1" smtClean="0"/>
              <a:t>onicomicosis.Piel</a:t>
            </a:r>
            <a:r>
              <a:rPr lang="es-ES" sz="1200" dirty="0" smtClean="0"/>
              <a:t> 2008;23(5):268-72.</a:t>
            </a:r>
          </a:p>
          <a:p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4"/>
          </p:nvPr>
        </p:nvSpPr>
        <p:spPr>
          <a:xfrm>
            <a:off x="6167438" y="1142984"/>
            <a:ext cx="5547591" cy="4446827"/>
          </a:xfrm>
        </p:spPr>
        <p:txBody>
          <a:bodyPr>
            <a:noAutofit/>
          </a:bodyPr>
          <a:lstStyle/>
          <a:p>
            <a:r>
              <a:rPr lang="es-ES" sz="1200" b="1" u="sng" dirty="0" smtClean="0"/>
              <a:t>Indicaciones</a:t>
            </a:r>
          </a:p>
          <a:p>
            <a:pPr lvl="1"/>
            <a:r>
              <a:rPr lang="es-ES" sz="1200" dirty="0" smtClean="0"/>
              <a:t>Afectación &gt;2 uñas</a:t>
            </a:r>
          </a:p>
          <a:p>
            <a:pPr lvl="1"/>
            <a:r>
              <a:rPr lang="es-ES" sz="1200" dirty="0" smtClean="0"/>
              <a:t>Afectación matriz </a:t>
            </a:r>
            <a:r>
              <a:rPr lang="es-ES" sz="1200" dirty="0" err="1" smtClean="0"/>
              <a:t>ungueal</a:t>
            </a:r>
            <a:endParaRPr lang="es-ES" sz="1200" dirty="0" smtClean="0"/>
          </a:p>
          <a:p>
            <a:pPr lvl="1"/>
            <a:r>
              <a:rPr lang="es-ES" sz="1200" dirty="0" err="1" smtClean="0"/>
              <a:t>Onicomicosis</a:t>
            </a:r>
            <a:r>
              <a:rPr lang="es-ES" sz="1200" dirty="0" smtClean="0"/>
              <a:t> resistente a tratamiento tópico</a:t>
            </a:r>
          </a:p>
          <a:p>
            <a:pPr lvl="1"/>
            <a:r>
              <a:rPr lang="es-ES" sz="1200" dirty="0" err="1" smtClean="0"/>
              <a:t>Inmunodeprimidos</a:t>
            </a:r>
            <a:r>
              <a:rPr lang="es-ES" sz="1200" dirty="0" smtClean="0"/>
              <a:t>                                </a:t>
            </a:r>
          </a:p>
          <a:p>
            <a:r>
              <a:rPr lang="es-ES" sz="1200" b="1" u="sng" dirty="0" err="1" smtClean="0"/>
              <a:t>Farmacos</a:t>
            </a:r>
            <a:r>
              <a:rPr lang="es-ES" sz="1200" b="1" u="sng" dirty="0" smtClean="0"/>
              <a:t> 1era elección</a:t>
            </a:r>
            <a:r>
              <a:rPr lang="es-ES" sz="1200" dirty="0" smtClean="0"/>
              <a:t>:</a:t>
            </a:r>
          </a:p>
          <a:p>
            <a:pPr lvl="1"/>
            <a:r>
              <a:rPr lang="es-ES" sz="1200" dirty="0" smtClean="0"/>
              <a:t> </a:t>
            </a:r>
            <a:r>
              <a:rPr lang="es-ES" sz="1200" b="1" dirty="0" err="1" smtClean="0"/>
              <a:t>Itraconazol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low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dose</a:t>
            </a:r>
            <a:r>
              <a:rPr lang="es-ES" sz="1200" dirty="0" smtClean="0"/>
              <a:t> </a:t>
            </a:r>
          </a:p>
          <a:p>
            <a:pPr lvl="2"/>
            <a:r>
              <a:rPr lang="es-ES" sz="1200" dirty="0" smtClean="0"/>
              <a:t>Pauta continua: 100mg/d 3 meses </a:t>
            </a:r>
          </a:p>
          <a:p>
            <a:pPr lvl="2"/>
            <a:r>
              <a:rPr lang="es-ES" sz="1200" dirty="0" smtClean="0"/>
              <a:t>Pauta pulsátil: 100mg/12h durante 1 </a:t>
            </a:r>
            <a:r>
              <a:rPr lang="es-ES" sz="1200" dirty="0" err="1" smtClean="0"/>
              <a:t>sem</a:t>
            </a:r>
            <a:r>
              <a:rPr lang="es-ES" sz="1200" dirty="0" smtClean="0"/>
              <a:t>. al mes durante 3 m </a:t>
            </a:r>
            <a:endParaRPr lang="es-ES" sz="1200" dirty="0" smtClean="0"/>
          </a:p>
          <a:p>
            <a:pPr lvl="2"/>
            <a:r>
              <a:rPr lang="es-ES" sz="1200" dirty="0" smtClean="0"/>
              <a:t>Mayor </a:t>
            </a:r>
            <a:r>
              <a:rPr lang="es-ES" sz="1200" dirty="0" smtClean="0"/>
              <a:t>eficacia en no dermatofitos y </a:t>
            </a:r>
            <a:r>
              <a:rPr lang="es-ES" sz="1200" dirty="0" err="1" smtClean="0"/>
              <a:t>Candidas</a:t>
            </a:r>
            <a:endParaRPr lang="es-ES" sz="1200" dirty="0" smtClean="0"/>
          </a:p>
          <a:p>
            <a:pPr lvl="1"/>
            <a:r>
              <a:rPr lang="es-ES" sz="1200" dirty="0" smtClean="0"/>
              <a:t> </a:t>
            </a:r>
            <a:r>
              <a:rPr lang="es-ES" sz="1200" b="1" dirty="0" err="1" smtClean="0"/>
              <a:t>Itraconazol</a:t>
            </a:r>
            <a:r>
              <a:rPr lang="es-ES" sz="1200" b="1" dirty="0" smtClean="0"/>
              <a:t> </a:t>
            </a:r>
          </a:p>
          <a:p>
            <a:pPr lvl="2"/>
            <a:r>
              <a:rPr lang="es-ES" sz="1200" dirty="0" smtClean="0"/>
              <a:t>Pauta continua : 200mg/d 3meses. </a:t>
            </a:r>
          </a:p>
          <a:p>
            <a:pPr lvl="2"/>
            <a:r>
              <a:rPr lang="es-ES" sz="1200" dirty="0" smtClean="0"/>
              <a:t>Pauta pulsátil: 200mg/12h 1sem al mes durante 3 </a:t>
            </a:r>
            <a:r>
              <a:rPr lang="es-ES" sz="1200" dirty="0" smtClean="0"/>
              <a:t>meses</a:t>
            </a:r>
          </a:p>
          <a:p>
            <a:pPr lvl="2"/>
            <a:r>
              <a:rPr lang="es-ES" sz="1200" dirty="0" smtClean="0"/>
              <a:t>Mayor </a:t>
            </a:r>
            <a:r>
              <a:rPr lang="es-ES" sz="1200" dirty="0" smtClean="0"/>
              <a:t>eficacia en no dermatofitos y </a:t>
            </a:r>
            <a:r>
              <a:rPr lang="es-ES" sz="1200" dirty="0" err="1" smtClean="0"/>
              <a:t>Candidas</a:t>
            </a:r>
            <a:endParaRPr lang="es-ES" sz="1200" dirty="0" smtClean="0"/>
          </a:p>
          <a:p>
            <a:pPr lvl="1"/>
            <a:r>
              <a:rPr lang="es-ES" sz="1200" b="1" dirty="0" err="1" smtClean="0"/>
              <a:t>Terbinafina</a:t>
            </a:r>
            <a:r>
              <a:rPr lang="es-ES" sz="1200" b="1" dirty="0" smtClean="0"/>
              <a:t>:</a:t>
            </a:r>
            <a:r>
              <a:rPr lang="es-ES" sz="1200" dirty="0" smtClean="0"/>
              <a:t> 250mg/</a:t>
            </a:r>
            <a:r>
              <a:rPr lang="es-ES" sz="1200" dirty="0" err="1" smtClean="0"/>
              <a:t>dia</a:t>
            </a:r>
            <a:r>
              <a:rPr lang="es-ES" sz="1200" dirty="0" smtClean="0"/>
              <a:t> </a:t>
            </a:r>
          </a:p>
          <a:p>
            <a:r>
              <a:rPr lang="es-ES" sz="1200" b="1" dirty="0" smtClean="0"/>
              <a:t>Duración del tratamiento</a:t>
            </a:r>
            <a:endParaRPr lang="es-ES" sz="1200" dirty="0" smtClean="0"/>
          </a:p>
          <a:p>
            <a:pPr lvl="1"/>
            <a:r>
              <a:rPr lang="es-ES" sz="1200" dirty="0" smtClean="0"/>
              <a:t>Manos 6 semanas. Pies 12 semanas. </a:t>
            </a:r>
            <a:endParaRPr lang="es-ES" sz="1200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Tratamiento </a:t>
            </a:r>
            <a:r>
              <a:rPr lang="es-ES" dirty="0" err="1" smtClean="0"/>
              <a:t>onicomicosis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3"/>
          </p:nvPr>
        </p:nvSpPr>
        <p:spPr>
          <a:xfrm>
            <a:off x="452398" y="5715016"/>
            <a:ext cx="11582443" cy="295162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Akhtar</a:t>
            </a:r>
            <a:r>
              <a:rPr lang="en-US" dirty="0" smtClean="0"/>
              <a:t> S et all. </a:t>
            </a:r>
            <a:r>
              <a:rPr lang="es-ES" dirty="0" smtClean="0"/>
              <a:t>J </a:t>
            </a:r>
            <a:r>
              <a:rPr lang="es-ES" dirty="0" err="1" smtClean="0"/>
              <a:t>Pak</a:t>
            </a:r>
            <a:r>
              <a:rPr lang="es-ES" dirty="0" smtClean="0"/>
              <a:t> </a:t>
            </a:r>
            <a:r>
              <a:rPr lang="es-ES" dirty="0" err="1" smtClean="0"/>
              <a:t>Med</a:t>
            </a:r>
            <a:r>
              <a:rPr lang="es-ES" dirty="0" smtClean="0"/>
              <a:t> </a:t>
            </a:r>
            <a:r>
              <a:rPr lang="es-ES" dirty="0" err="1" smtClean="0"/>
              <a:t>Assoc</a:t>
            </a:r>
            <a:r>
              <a:rPr lang="es-ES" dirty="0" smtClean="0"/>
              <a:t>. 2012 Oct;62(10):1049-52 //  Del Palacio A. et </a:t>
            </a:r>
            <a:r>
              <a:rPr lang="es-ES" dirty="0" err="1" smtClean="0"/>
              <a:t>all</a:t>
            </a:r>
            <a:r>
              <a:rPr lang="es-ES" dirty="0" smtClean="0"/>
              <a:t>. </a:t>
            </a:r>
            <a:r>
              <a:rPr lang="es-ES" dirty="0" err="1" smtClean="0"/>
              <a:t>Rev</a:t>
            </a:r>
            <a:r>
              <a:rPr lang="es-ES" dirty="0" smtClean="0"/>
              <a:t> </a:t>
            </a:r>
            <a:r>
              <a:rPr lang="es-ES" dirty="0" err="1" smtClean="0"/>
              <a:t>Iberoam</a:t>
            </a:r>
            <a:r>
              <a:rPr lang="es-ES" dirty="0" smtClean="0"/>
              <a:t> </a:t>
            </a:r>
            <a:r>
              <a:rPr lang="es-ES" dirty="0" err="1" smtClean="0"/>
              <a:t>Micol</a:t>
            </a:r>
            <a:r>
              <a:rPr lang="es-ES" dirty="0" smtClean="0"/>
              <a:t> 2002; 19: 68-71  //  Fichas técnicas </a:t>
            </a:r>
            <a:r>
              <a:rPr lang="es-ES" dirty="0" err="1" smtClean="0"/>
              <a:t>Itraconazol</a:t>
            </a:r>
            <a:r>
              <a:rPr lang="es-ES" dirty="0" smtClean="0"/>
              <a:t>, </a:t>
            </a:r>
            <a:r>
              <a:rPr lang="es-ES" dirty="0" err="1" smtClean="0"/>
              <a:t>Fluconazol</a:t>
            </a:r>
            <a:r>
              <a:rPr lang="es-ES" dirty="0" smtClean="0"/>
              <a:t>, </a:t>
            </a:r>
            <a:r>
              <a:rPr lang="es-ES" dirty="0" err="1" smtClean="0"/>
              <a:t>Terbinafina</a:t>
            </a:r>
            <a:endParaRPr lang="es-ES" dirty="0" smtClean="0"/>
          </a:p>
          <a:p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42874" y="931556"/>
          <a:ext cx="11882480" cy="4521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76496"/>
                <a:gridCol w="2376496"/>
                <a:gridCol w="2376496"/>
                <a:gridCol w="2376496"/>
                <a:gridCol w="237649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TERBINAFINA</a:t>
                      </a:r>
                      <a:endParaRPr lang="es-E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FLUCONAZOL</a:t>
                      </a:r>
                      <a:endParaRPr lang="es-E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ITRACONAZOL</a:t>
                      </a:r>
                      <a:endParaRPr lang="es-E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ITRACONAZOL LOW DOSE </a:t>
                      </a:r>
                      <a:endParaRPr lang="es-ES" sz="1600" dirty="0">
                        <a:latin typeface="+mn-lt"/>
                      </a:endParaRPr>
                    </a:p>
                  </a:txBody>
                  <a:tcPr/>
                </a:tc>
              </a:tr>
              <a:tr h="91215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Espectro</a:t>
                      </a:r>
                      <a:endParaRPr lang="es-ES" sz="16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/>
                        <a:t>Dermatofitos.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/>
                        <a:t>No es eficaz en infecciones</a:t>
                      </a:r>
                      <a:r>
                        <a:rPr lang="es-ES" sz="1600" kern="1200" baseline="0" dirty="0" smtClean="0"/>
                        <a:t> </a:t>
                      </a:r>
                      <a:r>
                        <a:rPr lang="es-ES" sz="1600" kern="1200" dirty="0" smtClean="0"/>
                        <a:t>superficiales por levaduras (Cándidas, </a:t>
                      </a:r>
                      <a:r>
                        <a:rPr lang="es-ES" sz="1600" kern="1200" dirty="0" err="1" smtClean="0"/>
                        <a:t>Pytirosporum</a:t>
                      </a:r>
                      <a:r>
                        <a:rPr lang="es-ES" sz="1600" kern="1200" dirty="0" smtClean="0"/>
                        <a:t>) y mohos. </a:t>
                      </a:r>
                      <a:endParaRPr lang="es-ES" sz="16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kern="1200" dirty="0" smtClean="0"/>
                        <a:t>Dermatofitos,  Levaduras</a:t>
                      </a:r>
                    </a:p>
                    <a:p>
                      <a:pPr marL="0" algn="ctr" defTabSz="914400" rtl="0" eaLnBrk="1" latinLnBrk="0" hangingPunct="1"/>
                      <a:r>
                        <a:rPr lang="es-ES" sz="1600" kern="1200" dirty="0" smtClean="0"/>
                        <a:t>No cubre Aspergillus, C </a:t>
                      </a:r>
                      <a:r>
                        <a:rPr lang="es-ES" sz="1600" kern="1200" dirty="0" err="1" smtClean="0"/>
                        <a:t>parapsilosis</a:t>
                      </a:r>
                      <a:r>
                        <a:rPr lang="es-ES" sz="1600" kern="1200" dirty="0" smtClean="0"/>
                        <a:t> y C </a:t>
                      </a:r>
                      <a:r>
                        <a:rPr lang="es-ES" sz="1600" kern="1200" dirty="0" err="1" smtClean="0"/>
                        <a:t>glabrata</a:t>
                      </a:r>
                      <a:r>
                        <a:rPr lang="es-ES" sz="1600" kern="1200" dirty="0" smtClean="0"/>
                        <a:t> y ciertas cepas de C </a:t>
                      </a:r>
                      <a:r>
                        <a:rPr lang="es-ES" sz="1600" kern="1200" dirty="0" err="1" smtClean="0"/>
                        <a:t>krusei</a:t>
                      </a:r>
                      <a:r>
                        <a:rPr lang="es-ES" sz="1600" kern="1200" dirty="0" smtClean="0"/>
                        <a:t>, C </a:t>
                      </a:r>
                      <a:r>
                        <a:rPr lang="es-ES" sz="1600" kern="1200" dirty="0" err="1" smtClean="0"/>
                        <a:t>tropicallis</a:t>
                      </a:r>
                      <a:r>
                        <a:rPr lang="es-ES" sz="1600" kern="1200" dirty="0" smtClean="0"/>
                        <a:t> e incluso </a:t>
                      </a:r>
                      <a:br>
                        <a:rPr lang="es-ES" sz="1600" kern="1200" dirty="0" smtClean="0"/>
                      </a:br>
                      <a:r>
                        <a:rPr lang="es-ES" sz="1600" kern="1200" dirty="0" smtClean="0"/>
                        <a:t>C </a:t>
                      </a:r>
                      <a:r>
                        <a:rPr lang="es-ES" sz="1600" kern="1200" dirty="0" err="1" smtClean="0"/>
                        <a:t>albicans</a:t>
                      </a:r>
                      <a:endParaRPr lang="es-E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Dermatofitos, levaduras y mohos</a:t>
                      </a:r>
                      <a:endParaRPr lang="es-E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Dermatofitos, levaduras y mohos</a:t>
                      </a:r>
                      <a:endParaRPr lang="es-E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Afinidad Estructuras</a:t>
                      </a:r>
                      <a:endParaRPr lang="es-ES" sz="16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/>
                        <a:t>Más específica de estructuras </a:t>
                      </a:r>
                      <a:r>
                        <a:rPr lang="es-ES" sz="1600" kern="1200" dirty="0" err="1" smtClean="0"/>
                        <a:t>queratinizadas</a:t>
                      </a:r>
                      <a:r>
                        <a:rPr lang="es-ES" sz="1600" kern="1200" dirty="0" smtClean="0"/>
                        <a:t> </a:t>
                      </a:r>
                      <a:endParaRPr lang="es-ES" sz="16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/>
                        <a:t>Más específica de mucosas, baja en estructuras </a:t>
                      </a:r>
                      <a:r>
                        <a:rPr lang="es-ES" sz="1600" kern="1200" dirty="0" err="1" smtClean="0"/>
                        <a:t>queratinizadas</a:t>
                      </a:r>
                      <a:endParaRPr lang="es-ES" sz="16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Piel, mucosas y anejos </a:t>
                      </a:r>
                      <a:endParaRPr lang="es-E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Piel, mucosas y anejos </a:t>
                      </a:r>
                      <a:endParaRPr lang="es-E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Pauta de Tratamiento</a:t>
                      </a:r>
                      <a:endParaRPr lang="es-ES" sz="16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Continua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Continua</a:t>
                      </a:r>
                      <a:endParaRPr lang="es-E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Continua y Pulsátil (uñas)  </a:t>
                      </a:r>
                      <a:endParaRPr lang="es-E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Continua y Pulsátil (uñas)  </a:t>
                      </a:r>
                      <a:endParaRPr lang="es-E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Interacciones </a:t>
                      </a:r>
                      <a:endParaRPr lang="es-ES" sz="16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/>
                        <a:t>Vía</a:t>
                      </a:r>
                      <a:r>
                        <a:rPr lang="en-US" sz="1600" kern="1200" dirty="0" smtClean="0"/>
                        <a:t> e</a:t>
                      </a:r>
                      <a:r>
                        <a:rPr lang="es-ES" sz="1600" kern="1200" dirty="0" err="1" smtClean="0"/>
                        <a:t>nzima</a:t>
                      </a:r>
                      <a:r>
                        <a:rPr lang="es-ES" sz="1600" kern="1200" dirty="0" smtClean="0"/>
                        <a:t> 2D6</a:t>
                      </a:r>
                      <a:endParaRPr lang="es-ES" sz="16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s-ES" sz="1600" dirty="0" smtClean="0"/>
                        <a:t>Vía CYP3A4</a:t>
                      </a:r>
                    </a:p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s-ES" sz="1600" kern="1200" dirty="0" smtClean="0"/>
                        <a:t>CYP2C9 y CYP2C19 </a:t>
                      </a:r>
                      <a:endParaRPr lang="es-ES" sz="16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/>
                        <a:t>Vía CYP3A4</a:t>
                      </a:r>
                      <a:endParaRPr lang="es-E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/>
                        <a:t>Vía CYP3A4</a:t>
                      </a:r>
                      <a:endParaRPr lang="es-E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Absorción pH Gástrico</a:t>
                      </a:r>
                      <a:endParaRPr lang="es-ES" sz="16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/>
                        <a:t>No. Independiente </a:t>
                      </a:r>
                      <a:endParaRPr lang="es-ES" sz="16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s-ES" sz="1600" kern="1200" dirty="0" smtClean="0"/>
                        <a:t>No. Independiente </a:t>
                      </a:r>
                      <a:endParaRPr lang="es-ES" sz="16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/>
                        <a:t>Si. Necesita pH ácido   </a:t>
                      </a:r>
                      <a:endParaRPr lang="es-E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s-ES" sz="1600" kern="1200" dirty="0" smtClean="0"/>
                        <a:t>No. Independiente </a:t>
                      </a:r>
                      <a:endParaRPr lang="es-ES" sz="16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9739338" y="4572008"/>
            <a:ext cx="214314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latin typeface="Univers LT 45 Light" panose="02000403030000020003" pitchFamily="2" charset="0"/>
              </a:rPr>
              <a:t>+++</a:t>
            </a:r>
            <a:endParaRPr lang="es-ES" sz="2800" b="1" dirty="0">
              <a:solidFill>
                <a:srgbClr val="FF0000"/>
              </a:solidFill>
              <a:latin typeface="Univers LT 45 Light" panose="02000403030000020003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381884" y="4572008"/>
            <a:ext cx="214314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latin typeface="Univers LT 45 Light" panose="02000403030000020003" pitchFamily="2" charset="0"/>
              </a:rPr>
              <a:t>+++</a:t>
            </a:r>
            <a:endParaRPr lang="es-ES" sz="2800" b="1" dirty="0">
              <a:solidFill>
                <a:srgbClr val="FF0000"/>
              </a:solidFill>
              <a:latin typeface="Univers LT 45 Light" panose="02000403030000020003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952992" y="4572008"/>
            <a:ext cx="221457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latin typeface="Univers LT 45 Light" panose="02000403030000020003" pitchFamily="2" charset="0"/>
              </a:rPr>
              <a:t>++++</a:t>
            </a:r>
            <a:endParaRPr lang="es-ES" sz="2800" b="1" dirty="0" smtClean="0">
              <a:solidFill>
                <a:srgbClr val="FF0000"/>
              </a:solidFill>
              <a:latin typeface="Univers LT 45 Light" panose="02000403030000020003" pitchFamily="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595538" y="4572008"/>
            <a:ext cx="221457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latin typeface="Univers LT 45 Light" panose="02000403030000020003" pitchFamily="2" charset="0"/>
              </a:rPr>
              <a:t>++</a:t>
            </a:r>
            <a:endParaRPr lang="es-ES" sz="2800" b="1" dirty="0" smtClean="0">
              <a:solidFill>
                <a:srgbClr val="FF0000"/>
              </a:solidFill>
              <a:latin typeface="Univers LT 45 Light" panose="02000403030000020003" pitchFamily="2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524100" y="1357298"/>
            <a:ext cx="2357454" cy="14287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s-ES" sz="2400" dirty="0" smtClean="0"/>
          </a:p>
        </p:txBody>
      </p:sp>
      <p:pic>
        <p:nvPicPr>
          <p:cNvPr id="15" name="Picture 4" descr="http://img2.wikia.nocookie.net/__cb20130801192632/papersplease/images/f/fe/Red_cross_ti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167042" y="1643050"/>
            <a:ext cx="714380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4952992" y="1357298"/>
            <a:ext cx="2286016" cy="14287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s-ES" sz="2400" dirty="0" smtClean="0"/>
          </a:p>
        </p:txBody>
      </p:sp>
      <p:sp>
        <p:nvSpPr>
          <p:cNvPr id="18" name="17 CuadroTexto"/>
          <p:cNvSpPr txBox="1"/>
          <p:nvPr/>
        </p:nvSpPr>
        <p:spPr>
          <a:xfrm>
            <a:off x="7310446" y="1357298"/>
            <a:ext cx="2286016" cy="14287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s-ES" sz="2400" dirty="0" smtClean="0"/>
          </a:p>
        </p:txBody>
      </p:sp>
      <p:pic>
        <p:nvPicPr>
          <p:cNvPr id="6" name="Picture 2" descr="http://www.clipartbest.com/cliparts/McL/k9K/McLk9KgEi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60" y="1520584"/>
            <a:ext cx="1714506" cy="97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9667900" y="1357298"/>
            <a:ext cx="2286016" cy="14287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s-ES" sz="2400" dirty="0" smtClean="0"/>
          </a:p>
        </p:txBody>
      </p:sp>
      <p:sp>
        <p:nvSpPr>
          <p:cNvPr id="20" name="19 CuadroTexto"/>
          <p:cNvSpPr txBox="1"/>
          <p:nvPr/>
        </p:nvSpPr>
        <p:spPr>
          <a:xfrm>
            <a:off x="2524100" y="2928934"/>
            <a:ext cx="2357454" cy="7143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s-ES" sz="2400" dirty="0" smtClean="0"/>
          </a:p>
        </p:txBody>
      </p:sp>
      <p:sp>
        <p:nvSpPr>
          <p:cNvPr id="21" name="20 CuadroTexto"/>
          <p:cNvSpPr txBox="1"/>
          <p:nvPr/>
        </p:nvSpPr>
        <p:spPr>
          <a:xfrm>
            <a:off x="4952992" y="2928934"/>
            <a:ext cx="2286016" cy="7143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s-ES" sz="2400" dirty="0" smtClean="0"/>
          </a:p>
        </p:txBody>
      </p:sp>
      <p:sp>
        <p:nvSpPr>
          <p:cNvPr id="22" name="21 CuadroTexto"/>
          <p:cNvSpPr txBox="1"/>
          <p:nvPr/>
        </p:nvSpPr>
        <p:spPr>
          <a:xfrm>
            <a:off x="7310446" y="2928934"/>
            <a:ext cx="2286016" cy="7143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s-ES" sz="2400" dirty="0" smtClean="0"/>
          </a:p>
        </p:txBody>
      </p:sp>
      <p:sp>
        <p:nvSpPr>
          <p:cNvPr id="23" name="22 CuadroTexto"/>
          <p:cNvSpPr txBox="1"/>
          <p:nvPr/>
        </p:nvSpPr>
        <p:spPr>
          <a:xfrm>
            <a:off x="9667900" y="2928934"/>
            <a:ext cx="2286016" cy="7143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s-ES" sz="2400" dirty="0" smtClean="0"/>
          </a:p>
        </p:txBody>
      </p:sp>
      <p:pic>
        <p:nvPicPr>
          <p:cNvPr id="24" name="Picture 4" descr="http://img2.wikia.nocookie.net/__cb20130801192632/papersplease/images/f/fe/Red_cross_ti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309918" y="2928934"/>
            <a:ext cx="704856" cy="7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img2.wikia.nocookie.net/__cb20130801192632/papersplease/images/f/fe/Red_cross_ti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738810" y="2928934"/>
            <a:ext cx="704856" cy="7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clipartbest.com/cliparts/McL/k9K/McLk9KgEi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857496"/>
            <a:ext cx="1438278" cy="8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www.clipartbest.com/cliparts/McL/k9K/McLk9KgEi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90" y="2857496"/>
            <a:ext cx="1438278" cy="8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28 CuadroTexto"/>
          <p:cNvSpPr txBox="1"/>
          <p:nvPr/>
        </p:nvSpPr>
        <p:spPr>
          <a:xfrm>
            <a:off x="2595538" y="3786190"/>
            <a:ext cx="2214578" cy="642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s-ES" sz="2400" dirty="0" smtClean="0"/>
          </a:p>
        </p:txBody>
      </p:sp>
      <p:sp>
        <p:nvSpPr>
          <p:cNvPr id="30" name="29 CuadroTexto"/>
          <p:cNvSpPr txBox="1"/>
          <p:nvPr/>
        </p:nvSpPr>
        <p:spPr>
          <a:xfrm>
            <a:off x="4952992" y="3786190"/>
            <a:ext cx="2214578" cy="642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s-ES" sz="2400" dirty="0" smtClean="0"/>
          </a:p>
        </p:txBody>
      </p:sp>
      <p:sp>
        <p:nvSpPr>
          <p:cNvPr id="31" name="30 CuadroTexto"/>
          <p:cNvSpPr txBox="1"/>
          <p:nvPr/>
        </p:nvSpPr>
        <p:spPr>
          <a:xfrm>
            <a:off x="7310446" y="3786190"/>
            <a:ext cx="2214578" cy="642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s-ES" sz="2400" dirty="0" smtClean="0"/>
          </a:p>
        </p:txBody>
      </p:sp>
      <p:sp>
        <p:nvSpPr>
          <p:cNvPr id="32" name="31 CuadroTexto"/>
          <p:cNvSpPr txBox="1"/>
          <p:nvPr/>
        </p:nvSpPr>
        <p:spPr>
          <a:xfrm>
            <a:off x="9739338" y="3786190"/>
            <a:ext cx="2214578" cy="642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s-ES" sz="2400" dirty="0" smtClean="0"/>
          </a:p>
        </p:txBody>
      </p:sp>
      <p:pic>
        <p:nvPicPr>
          <p:cNvPr id="33" name="Picture 2" descr="http://www.clipartbest.com/cliparts/McL/k9K/McLk9KgEi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74" y="3857628"/>
            <a:ext cx="990608" cy="56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www.clipartbest.com/cliparts/McL/k9K/McLk9KgEi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966" y="3857628"/>
            <a:ext cx="990608" cy="56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img2.wikia.nocookie.net/__cb20130801192632/papersplease/images/f/fe/Red_cross_ti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891210" y="3857628"/>
            <a:ext cx="490542" cy="49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img2.wikia.nocookie.net/__cb20130801192632/papersplease/images/f/fe/Red_cross_ti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452794" y="3857628"/>
            <a:ext cx="490542" cy="49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36 CuadroTexto"/>
          <p:cNvSpPr txBox="1"/>
          <p:nvPr/>
        </p:nvSpPr>
        <p:spPr>
          <a:xfrm>
            <a:off x="2595538" y="5143512"/>
            <a:ext cx="2214578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s-ES" sz="2400" dirty="0" smtClean="0"/>
          </a:p>
        </p:txBody>
      </p:sp>
      <p:pic>
        <p:nvPicPr>
          <p:cNvPr id="38" name="Picture 2" descr="http://www.clipartbest.com/cliparts/McL/k9K/McLk9KgEi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794" y="5143512"/>
            <a:ext cx="507211" cy="2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CuadroTexto"/>
          <p:cNvSpPr txBox="1"/>
          <p:nvPr/>
        </p:nvSpPr>
        <p:spPr>
          <a:xfrm>
            <a:off x="4952992" y="5143512"/>
            <a:ext cx="2214578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s-ES" sz="2400" dirty="0" smtClean="0"/>
          </a:p>
        </p:txBody>
      </p:sp>
      <p:pic>
        <p:nvPicPr>
          <p:cNvPr id="40" name="Picture 2" descr="http://www.clipartbest.com/cliparts/McL/k9K/McLk9KgEi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48" y="5143512"/>
            <a:ext cx="507211" cy="2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40 CuadroTexto"/>
          <p:cNvSpPr txBox="1"/>
          <p:nvPr/>
        </p:nvSpPr>
        <p:spPr>
          <a:xfrm>
            <a:off x="9739338" y="5143512"/>
            <a:ext cx="2214578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s-ES" sz="2400" dirty="0" smtClean="0"/>
          </a:p>
        </p:txBody>
      </p:sp>
      <p:pic>
        <p:nvPicPr>
          <p:cNvPr id="42" name="Picture 2" descr="http://www.clipartbest.com/cliparts/McL/k9K/McLk9KgEi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56" y="5143512"/>
            <a:ext cx="507211" cy="2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42 CuadroTexto"/>
          <p:cNvSpPr txBox="1"/>
          <p:nvPr/>
        </p:nvSpPr>
        <p:spPr>
          <a:xfrm>
            <a:off x="7381884" y="5143512"/>
            <a:ext cx="2214578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s-ES" sz="2400" dirty="0" smtClean="0"/>
          </a:p>
        </p:txBody>
      </p:sp>
      <p:pic>
        <p:nvPicPr>
          <p:cNvPr id="44" name="Picture 4" descr="http://img2.wikia.nocookie.net/__cb20130801192632/papersplease/images/f/fe/Red_cross_ti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16" y="5143512"/>
            <a:ext cx="214314" cy="21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http://img2.wikia.nocookie.net/__cb20130801192632/papersplease/images/f/fe/Red_cross_ti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524496" y="1643050"/>
            <a:ext cx="714380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www.clipartbest.com/cliparts/McL/k9K/McLk9KgEi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214" y="1500174"/>
            <a:ext cx="1714506" cy="97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9" grpId="0" animBg="1"/>
      <p:bldP spid="30" grpId="0" animBg="1"/>
      <p:bldP spid="31" grpId="0" animBg="1"/>
      <p:bldP spid="32" grpId="0" animBg="1"/>
      <p:bldP spid="37" grpId="0" animBg="1"/>
      <p:bldP spid="39" grpId="0" animBg="1"/>
      <p:bldP spid="41" grpId="0" animBg="1"/>
      <p:bldP spid="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3074" name="Picture 2" descr="Resultado de imagen de graci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9786" y="922120"/>
            <a:ext cx="7643866" cy="4650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s-ES" dirty="0" smtClean="0"/>
              <a:t>Varón de 57 años. Panadero de profesión.</a:t>
            </a:r>
          </a:p>
          <a:p>
            <a:r>
              <a:rPr lang="es-ES" dirty="0" smtClean="0"/>
              <a:t>AP:</a:t>
            </a:r>
          </a:p>
          <a:p>
            <a:pPr lvl="1"/>
            <a:r>
              <a:rPr lang="es-ES" dirty="0" smtClean="0"/>
              <a:t>Fumador de 20 </a:t>
            </a:r>
            <a:r>
              <a:rPr lang="es-ES" dirty="0" err="1" smtClean="0"/>
              <a:t>cigarillos</a:t>
            </a:r>
            <a:r>
              <a:rPr lang="es-ES" dirty="0" smtClean="0"/>
              <a:t>/día</a:t>
            </a:r>
          </a:p>
          <a:p>
            <a:pPr lvl="1"/>
            <a:r>
              <a:rPr lang="es-ES" dirty="0" smtClean="0"/>
              <a:t>HTA diagnosticada hace 2 años en </a:t>
            </a:r>
            <a:r>
              <a:rPr lang="es-ES" dirty="0" err="1" smtClean="0"/>
              <a:t>tramiento</a:t>
            </a:r>
            <a:r>
              <a:rPr lang="es-ES" dirty="0" smtClean="0"/>
              <a:t> con </a:t>
            </a:r>
            <a:r>
              <a:rPr lang="es-ES" dirty="0" err="1" smtClean="0"/>
              <a:t>enalapril</a:t>
            </a:r>
            <a:r>
              <a:rPr lang="es-ES" dirty="0" smtClean="0"/>
              <a:t> 20 mg/día.</a:t>
            </a:r>
          </a:p>
          <a:p>
            <a:pPr lvl="1"/>
            <a:r>
              <a:rPr lang="es-ES" dirty="0" smtClean="0"/>
              <a:t>Dmt2 diagnosticada hace 2 años en tratamiento con </a:t>
            </a:r>
            <a:r>
              <a:rPr lang="es-ES" dirty="0" err="1" smtClean="0"/>
              <a:t>metformina</a:t>
            </a:r>
            <a:r>
              <a:rPr lang="es-ES" dirty="0" smtClean="0"/>
              <a:t> </a:t>
            </a:r>
            <a:r>
              <a:rPr lang="es-ES" dirty="0" smtClean="0"/>
              <a:t>850 mg/12 h</a:t>
            </a:r>
            <a:r>
              <a:rPr lang="es-ES" dirty="0" smtClean="0"/>
              <a:t>.</a:t>
            </a:r>
          </a:p>
          <a:p>
            <a:r>
              <a:rPr lang="es-ES" dirty="0" smtClean="0"/>
              <a:t>Acude por estas lesiones pruriginosas aparecidas hace varios días.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Caso clínico 1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3524232" y="5286388"/>
            <a:ext cx="24208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000" dirty="0" smtClean="0">
                <a:solidFill>
                  <a:schemeClr val="bg1"/>
                </a:solidFill>
              </a:rPr>
              <a:t>Cortesía Vicente Crespo </a:t>
            </a:r>
            <a:r>
              <a:rPr lang="es-ES_tradnl" sz="1000" dirty="0" err="1" smtClean="0">
                <a:solidFill>
                  <a:schemeClr val="bg1"/>
                </a:solidFill>
              </a:rPr>
              <a:t>Erchiga</a:t>
            </a:r>
            <a:r>
              <a:rPr lang="es-ES_tradnl" sz="1000" dirty="0" smtClean="0">
                <a:solidFill>
                  <a:schemeClr val="bg1"/>
                </a:solidFill>
              </a:rPr>
              <a:t> M.D., </a:t>
            </a:r>
            <a:r>
              <a:rPr lang="es-ES_tradnl" sz="1000" dirty="0" err="1" smtClean="0">
                <a:solidFill>
                  <a:schemeClr val="bg1"/>
                </a:solidFill>
              </a:rPr>
              <a:t>Ph.D</a:t>
            </a:r>
            <a:endParaRPr lang="es-E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963084" y="3098570"/>
            <a:ext cx="10363200" cy="3330826"/>
          </a:xfrm>
        </p:spPr>
        <p:txBody>
          <a:bodyPr/>
          <a:lstStyle/>
          <a:p>
            <a:r>
              <a:rPr lang="es-ES" dirty="0" smtClean="0"/>
              <a:t>Dermatitis irritativa.</a:t>
            </a:r>
          </a:p>
          <a:p>
            <a:r>
              <a:rPr lang="es-ES" dirty="0" smtClean="0"/>
              <a:t>Psoriasis invertida.</a:t>
            </a:r>
          </a:p>
          <a:p>
            <a:r>
              <a:rPr lang="es-ES" dirty="0" smtClean="0"/>
              <a:t>Candidiasis.</a:t>
            </a:r>
          </a:p>
          <a:p>
            <a:r>
              <a:rPr lang="es-ES" dirty="0" smtClean="0"/>
              <a:t>Tengo tantas dudas que no se qué poner.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0"/>
          </p:nvPr>
        </p:nvSpPr>
        <p:spPr>
          <a:xfrm>
            <a:off x="963084" y="1822031"/>
            <a:ext cx="10363200" cy="1035465"/>
          </a:xfrm>
        </p:spPr>
        <p:txBody>
          <a:bodyPr/>
          <a:lstStyle/>
          <a:p>
            <a:r>
              <a:rPr lang="es-ES" dirty="0" smtClean="0"/>
              <a:t>¿Cuál es el diagnóstico más probable?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 1</a:t>
            </a:r>
            <a:endParaRPr lang="es-ES" dirty="0"/>
          </a:p>
        </p:txBody>
      </p:sp>
      <p:pic>
        <p:nvPicPr>
          <p:cNvPr id="6" name="5 Imagen" descr="C:\Documents and Settings\Roderick Hay\My Documents\Candidintertrigo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68" y="857232"/>
            <a:ext cx="1928826" cy="141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         Dermatitis irritativa del pañal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 smtClean="0"/>
              <a:t>                      Psoriasis invertida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34737" y="1887538"/>
            <a:ext cx="5032701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Marcador de texto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9" name="Shape 972"/>
          <p:cNvPicPr preferRelativeResize="0">
            <a:picLocks noGrp="1"/>
          </p:cNvPicPr>
          <p:nvPr>
            <p:ph idx="14"/>
          </p:nvPr>
        </p:nvPicPr>
        <p:blipFill rotWithShape="1">
          <a:blip r:embed="rId3">
            <a:alphaModFix/>
          </a:blip>
          <a:stretch/>
        </p:blipFill>
        <p:spPr>
          <a:xfrm>
            <a:off x="8433010" y="1887538"/>
            <a:ext cx="2449336" cy="37734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/>
              <a:t>Diagnóstico diferencial de lesiones </a:t>
            </a:r>
            <a:r>
              <a:rPr lang="es-ES" sz="2800" dirty="0" err="1" smtClean="0"/>
              <a:t>eritemato</a:t>
            </a:r>
            <a:r>
              <a:rPr lang="es-ES" sz="2800" dirty="0" smtClean="0"/>
              <a:t> </a:t>
            </a:r>
            <a:r>
              <a:rPr lang="es-ES" sz="2800" dirty="0" err="1" smtClean="0"/>
              <a:t>descamativas</a:t>
            </a:r>
            <a:r>
              <a:rPr lang="es-ES" sz="2800" dirty="0" smtClean="0"/>
              <a:t> en pliegues</a:t>
            </a:r>
            <a:endParaRPr lang="es-ES" sz="2800" dirty="0"/>
          </a:p>
        </p:txBody>
      </p:sp>
      <p:sp>
        <p:nvSpPr>
          <p:cNvPr id="8" name="7 Rectángulo"/>
          <p:cNvSpPr/>
          <p:nvPr/>
        </p:nvSpPr>
        <p:spPr>
          <a:xfrm>
            <a:off x="5810248" y="5453406"/>
            <a:ext cx="9721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100" dirty="0" err="1" smtClean="0">
                <a:solidFill>
                  <a:schemeClr val="bg1"/>
                </a:solidFill>
              </a:rPr>
              <a:t>lapellcamfic</a:t>
            </a:r>
            <a:endParaRPr lang="es-E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309522" y="928670"/>
            <a:ext cx="5386917" cy="906115"/>
          </a:xfrm>
        </p:spPr>
        <p:txBody>
          <a:bodyPr/>
          <a:lstStyle/>
          <a:p>
            <a:r>
              <a:rPr lang="es-ES" dirty="0" err="1" smtClean="0"/>
              <a:t>Eritrasma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 smtClean="0"/>
              <a:t>Tiña </a:t>
            </a:r>
            <a:r>
              <a:rPr lang="es-ES" dirty="0" err="1" smtClean="0"/>
              <a:t>Cruris</a:t>
            </a:r>
            <a:endParaRPr lang="es-ES" dirty="0"/>
          </a:p>
        </p:txBody>
      </p:sp>
      <p:pic>
        <p:nvPicPr>
          <p:cNvPr id="8" name="Shape 971"/>
          <p:cNvPicPr preferRelativeResize="0">
            <a:picLocks noGrp="1"/>
          </p:cNvPicPr>
          <p:nvPr>
            <p:ph idx="11"/>
          </p:nvPr>
        </p:nvPicPr>
        <p:blipFill rotWithShape="1">
          <a:blip r:embed="rId2">
            <a:alphaModFix/>
          </a:blip>
          <a:stretch/>
        </p:blipFill>
        <p:spPr>
          <a:xfrm>
            <a:off x="885511" y="1887538"/>
            <a:ext cx="4229727" cy="377348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Marcador de texto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9" name="Shape 961"/>
          <p:cNvPicPr preferRelativeResize="0">
            <a:picLocks noGrp="1"/>
          </p:cNvPicPr>
          <p:nvPr>
            <p:ph idx="14"/>
          </p:nvPr>
        </p:nvPicPr>
        <p:blipFill rotWithShape="1">
          <a:blip r:embed="rId3">
            <a:alphaModFix/>
          </a:blip>
          <a:stretch/>
        </p:blipFill>
        <p:spPr>
          <a:xfrm>
            <a:off x="6545262" y="2059781"/>
            <a:ext cx="4676775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/>
              <a:t>Diagnóstico diferencial de lesiones </a:t>
            </a:r>
            <a:r>
              <a:rPr lang="es-ES" sz="2800" dirty="0" err="1" smtClean="0"/>
              <a:t>eritemato</a:t>
            </a:r>
            <a:r>
              <a:rPr lang="es-ES" sz="2800" dirty="0" smtClean="0"/>
              <a:t> </a:t>
            </a:r>
            <a:r>
              <a:rPr lang="es-ES" sz="2800" dirty="0" err="1" smtClean="0"/>
              <a:t>descamativas</a:t>
            </a:r>
            <a:r>
              <a:rPr lang="es-ES" sz="2800" dirty="0" smtClean="0"/>
              <a:t> en pliegues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      </a:t>
            </a:r>
            <a:r>
              <a:rPr lang="es-ES" dirty="0" err="1" smtClean="0"/>
              <a:t>Neurodermitis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0"/>
          </p:nvPr>
        </p:nvSpPr>
        <p:spPr>
          <a:xfrm>
            <a:off x="6453190" y="928670"/>
            <a:ext cx="5386917" cy="906115"/>
          </a:xfrm>
        </p:spPr>
        <p:txBody>
          <a:bodyPr/>
          <a:lstStyle/>
          <a:p>
            <a:r>
              <a:rPr lang="es-ES" dirty="0" smtClean="0"/>
              <a:t>             Candidiasis</a:t>
            </a:r>
            <a:endParaRPr lang="es-ES" dirty="0"/>
          </a:p>
        </p:txBody>
      </p:sp>
      <p:pic>
        <p:nvPicPr>
          <p:cNvPr id="10" name="Shape 989"/>
          <p:cNvPicPr preferRelativeResize="0">
            <a:picLocks noGrp="1"/>
          </p:cNvPicPr>
          <p:nvPr>
            <p:ph idx="11"/>
          </p:nvPr>
        </p:nvPicPr>
        <p:blipFill rotWithShape="1">
          <a:blip r:embed="rId2">
            <a:alphaModFix/>
          </a:blip>
          <a:stretch/>
        </p:blipFill>
        <p:spPr>
          <a:xfrm>
            <a:off x="721521" y="1887538"/>
            <a:ext cx="5660231" cy="37734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13" name="Shape 960"/>
          <p:cNvPicPr preferRelativeResize="0">
            <a:picLocks noGrp="1"/>
          </p:cNvPicPr>
          <p:nvPr>
            <p:ph idx="14"/>
          </p:nvPr>
        </p:nvPicPr>
        <p:blipFill rotWithShape="1">
          <a:blip r:embed="rId3">
            <a:alphaModFix/>
          </a:blip>
          <a:stretch/>
        </p:blipFill>
        <p:spPr>
          <a:xfrm>
            <a:off x="7462966" y="1887538"/>
            <a:ext cx="4062322" cy="377348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/>
              <a:t>Diagnóstico diferencial de lesiones </a:t>
            </a:r>
            <a:r>
              <a:rPr lang="es-ES" sz="2800" dirty="0" err="1" smtClean="0"/>
              <a:t>eritemato</a:t>
            </a:r>
            <a:r>
              <a:rPr lang="es-ES" sz="2800" dirty="0" smtClean="0"/>
              <a:t> </a:t>
            </a:r>
            <a:r>
              <a:rPr lang="es-ES" sz="2800" dirty="0" err="1" smtClean="0"/>
              <a:t>descamativas</a:t>
            </a:r>
            <a:r>
              <a:rPr lang="es-ES" sz="2800" dirty="0" smtClean="0"/>
              <a:t> en pliegues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963084" y="3134128"/>
            <a:ext cx="10490766" cy="2080822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Iniciaríamos en todos los casos tratamiento sistémico con un </a:t>
            </a:r>
            <a:r>
              <a:rPr lang="es-ES" dirty="0" err="1" smtClean="0"/>
              <a:t>azol</a:t>
            </a:r>
            <a:r>
              <a:rPr lang="es-ES" dirty="0" smtClean="0"/>
              <a:t> a dosis licenciadas.</a:t>
            </a:r>
          </a:p>
          <a:p>
            <a:r>
              <a:rPr lang="es-ES" dirty="0" smtClean="0"/>
              <a:t>Si estamos en una fase exudativa, comenzaríamos con nistatina en crema.</a:t>
            </a:r>
          </a:p>
          <a:p>
            <a:r>
              <a:rPr lang="es-ES" dirty="0" smtClean="0"/>
              <a:t>En ningún caso utilizaríamos fomentos.</a:t>
            </a:r>
          </a:p>
          <a:p>
            <a:r>
              <a:rPr lang="es-ES" dirty="0" smtClean="0"/>
              <a:t>Si fracasa el tratamiento tópico, utilizaríamos </a:t>
            </a:r>
            <a:r>
              <a:rPr lang="es-ES" dirty="0" err="1" smtClean="0"/>
              <a:t>Itraconazol</a:t>
            </a:r>
            <a:r>
              <a:rPr lang="es-ES" dirty="0" smtClean="0"/>
              <a:t> </a:t>
            </a:r>
            <a:r>
              <a:rPr lang="es-ES" dirty="0" err="1" smtClean="0"/>
              <a:t>low</a:t>
            </a:r>
            <a:r>
              <a:rPr lang="es-ES" dirty="0" smtClean="0"/>
              <a:t> </a:t>
            </a:r>
            <a:r>
              <a:rPr lang="es-ES" dirty="0" err="1" smtClean="0"/>
              <a:t>dose</a:t>
            </a:r>
            <a:r>
              <a:rPr lang="es-ES" dirty="0" smtClean="0"/>
              <a:t>, </a:t>
            </a:r>
            <a:r>
              <a:rPr lang="es-ES" dirty="0" err="1" smtClean="0"/>
              <a:t>Itraconazol</a:t>
            </a:r>
            <a:r>
              <a:rPr lang="es-ES" dirty="0" smtClean="0"/>
              <a:t> o </a:t>
            </a:r>
            <a:r>
              <a:rPr lang="es-ES" dirty="0" err="1" smtClean="0"/>
              <a:t>Fluconazol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0"/>
          </p:nvPr>
        </p:nvSpPr>
        <p:spPr>
          <a:xfrm>
            <a:off x="309522" y="1785926"/>
            <a:ext cx="11501518" cy="1035465"/>
          </a:xfrm>
        </p:spPr>
        <p:txBody>
          <a:bodyPr/>
          <a:lstStyle/>
          <a:p>
            <a:r>
              <a:rPr lang="es-ES" dirty="0" smtClean="0"/>
              <a:t>¿Qué tratamiento sería el más idóneo en una candidiasis en grandes pliegues? 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 2</a:t>
            </a:r>
            <a:endParaRPr lang="es-ES" dirty="0"/>
          </a:p>
        </p:txBody>
      </p:sp>
      <p:pic>
        <p:nvPicPr>
          <p:cNvPr id="6" name="5 Imagen" descr="C:\Documents and Settings\Roderick Hay\My Documents\Candidintertrigo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08" y="785794"/>
            <a:ext cx="1928826" cy="141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13" descr="candida albicans ex"/>
          <p:cNvPicPr>
            <a:picLocks noChangeAspect="1" noChangeArrowheads="1"/>
          </p:cNvPicPr>
          <p:nvPr/>
        </p:nvPicPr>
        <p:blipFill>
          <a:blip r:embed="rId3" cstate="print"/>
          <a:srcRect l="13762" b="22821"/>
          <a:stretch>
            <a:fillRect/>
          </a:stretch>
        </p:blipFill>
        <p:spPr bwMode="auto">
          <a:xfrm>
            <a:off x="6310314" y="752910"/>
            <a:ext cx="2714644" cy="146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6979903" y="1927672"/>
            <a:ext cx="19736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800" dirty="0" smtClean="0">
                <a:solidFill>
                  <a:schemeClr val="bg1"/>
                </a:solidFill>
              </a:rPr>
              <a:t>Cortesía Vicente Crespo </a:t>
            </a:r>
            <a:r>
              <a:rPr lang="es-ES_tradnl" sz="800" dirty="0" err="1" smtClean="0">
                <a:solidFill>
                  <a:schemeClr val="bg1"/>
                </a:solidFill>
              </a:rPr>
              <a:t>Erchiga</a:t>
            </a:r>
            <a:r>
              <a:rPr lang="es-ES_tradnl" sz="800" dirty="0" smtClean="0">
                <a:solidFill>
                  <a:schemeClr val="bg1"/>
                </a:solidFill>
              </a:rPr>
              <a:t> M.D., </a:t>
            </a:r>
            <a:r>
              <a:rPr lang="es-ES_tradnl" sz="800" dirty="0" err="1" smtClean="0">
                <a:solidFill>
                  <a:schemeClr val="bg1"/>
                </a:solidFill>
              </a:rPr>
              <a:t>Ph.D</a:t>
            </a:r>
            <a:endParaRPr lang="es-E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Tratamiento de candidiasis en grandes pliegues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El primer paso es la eliminación de factores </a:t>
            </a:r>
            <a:r>
              <a:rPr lang="es-ES" dirty="0" err="1" smtClean="0"/>
              <a:t>predisponentes</a:t>
            </a:r>
            <a:endParaRPr lang="es-ES" dirty="0" smtClean="0"/>
          </a:p>
          <a:p>
            <a:r>
              <a:rPr lang="es-ES" dirty="0" smtClean="0"/>
              <a:t>En fase aguda exudativa: Fomentos </a:t>
            </a:r>
          </a:p>
          <a:p>
            <a:pPr lvl="1"/>
            <a:r>
              <a:rPr lang="es-ES" sz="2400" dirty="0" err="1" smtClean="0"/>
              <a:t>PgK</a:t>
            </a:r>
            <a:r>
              <a:rPr lang="es-ES" sz="2400" dirty="0" smtClean="0"/>
              <a:t> 1/10.000/3-5 v/día.                           </a:t>
            </a:r>
          </a:p>
          <a:p>
            <a:pPr lvl="1"/>
            <a:r>
              <a:rPr lang="es-ES" sz="2400" dirty="0" smtClean="0"/>
              <a:t>Eosina 1/10.000 3 v/día.</a:t>
            </a:r>
          </a:p>
          <a:p>
            <a:r>
              <a:rPr lang="es-ES" dirty="0" smtClean="0"/>
              <a:t>Fase no exudativa: </a:t>
            </a:r>
          </a:p>
          <a:p>
            <a:pPr lvl="1"/>
            <a:r>
              <a:rPr lang="es-ES" sz="2400" dirty="0" smtClean="0"/>
              <a:t>Crema/ polvo de: Nistatina o </a:t>
            </a:r>
            <a:r>
              <a:rPr lang="es-ES" sz="2400" dirty="0" err="1" smtClean="0"/>
              <a:t>azoles</a:t>
            </a:r>
            <a:r>
              <a:rPr lang="es-ES" sz="2400" dirty="0" smtClean="0"/>
              <a:t> 1/12h/15 días.</a:t>
            </a:r>
          </a:p>
          <a:p>
            <a:r>
              <a:rPr lang="es-ES" dirty="0" smtClean="0"/>
              <a:t>Tratamiento sistémico si fracasa el tratamiento tópico</a:t>
            </a:r>
          </a:p>
          <a:p>
            <a:pPr lvl="1"/>
            <a:r>
              <a:rPr lang="es-ES" sz="2400" dirty="0" err="1" smtClean="0">
                <a:solidFill>
                  <a:srgbClr val="C00000"/>
                </a:solidFill>
              </a:rPr>
              <a:t>Itraconazol</a:t>
            </a:r>
            <a:r>
              <a:rPr lang="es-ES" sz="2400" dirty="0" smtClean="0">
                <a:solidFill>
                  <a:srgbClr val="C00000"/>
                </a:solidFill>
              </a:rPr>
              <a:t> baja dosis </a:t>
            </a:r>
            <a:r>
              <a:rPr lang="es-ES" sz="2400" dirty="0" smtClean="0"/>
              <a:t>50 mg/d 7-15 días. </a:t>
            </a:r>
          </a:p>
          <a:p>
            <a:pPr lvl="1"/>
            <a:r>
              <a:rPr lang="es-ES" sz="2400" dirty="0" err="1" smtClean="0">
                <a:solidFill>
                  <a:srgbClr val="C00000"/>
                </a:solidFill>
              </a:rPr>
              <a:t>Itraconazol</a:t>
            </a:r>
            <a:r>
              <a:rPr lang="es-ES" sz="2400" b="1" dirty="0" smtClean="0"/>
              <a:t>  </a:t>
            </a:r>
            <a:r>
              <a:rPr lang="es-ES" sz="2400" dirty="0" smtClean="0"/>
              <a:t>100 mg/d 7-15 días.</a:t>
            </a:r>
          </a:p>
          <a:p>
            <a:pPr lvl="1"/>
            <a:r>
              <a:rPr lang="es-ES" sz="2400" dirty="0" err="1" smtClean="0">
                <a:solidFill>
                  <a:srgbClr val="C00000"/>
                </a:solidFill>
              </a:rPr>
              <a:t>Fluconazol</a:t>
            </a:r>
            <a:r>
              <a:rPr lang="es-ES" sz="2400" b="1" dirty="0" smtClean="0"/>
              <a:t> </a:t>
            </a:r>
            <a:r>
              <a:rPr lang="es-ES" sz="2400" dirty="0" smtClean="0"/>
              <a:t>150 mg/d  15 días.</a:t>
            </a:r>
            <a:endParaRPr lang="es-ES" sz="24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371473" y="5572140"/>
            <a:ext cx="11582443" cy="295162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s-ES" sz="4800" dirty="0" err="1" smtClean="0"/>
              <a:t>Pereiro</a:t>
            </a:r>
            <a:r>
              <a:rPr lang="es-ES" sz="4800" dirty="0" smtClean="0"/>
              <a:t> </a:t>
            </a:r>
            <a:r>
              <a:rPr lang="es-ES" sz="4800" dirty="0" err="1" smtClean="0"/>
              <a:t>Ferreirós</a:t>
            </a:r>
            <a:r>
              <a:rPr lang="es-ES" sz="4800" dirty="0" smtClean="0"/>
              <a:t> M, García-Martínez FJ, Alonso-González J. Actualización en el tratamiento de las micosis cutáneas. Actas </a:t>
            </a:r>
            <a:r>
              <a:rPr lang="es-ES" sz="4800" dirty="0" err="1" smtClean="0"/>
              <a:t>Dermosifiliogr</a:t>
            </a:r>
            <a:r>
              <a:rPr lang="es-ES" sz="4800" dirty="0" smtClean="0"/>
              <a:t> 2012;103(9):778-783.</a:t>
            </a:r>
          </a:p>
          <a:p>
            <a:r>
              <a:rPr lang="es-ES" sz="4800" dirty="0" err="1" smtClean="0"/>
              <a:t>Dias</a:t>
            </a:r>
            <a:r>
              <a:rPr lang="es-ES" sz="4800" dirty="0" smtClean="0"/>
              <a:t> MFRG, </a:t>
            </a:r>
            <a:r>
              <a:rPr lang="es-ES" sz="4800" dirty="0" err="1" smtClean="0"/>
              <a:t>Quaresma</a:t>
            </a:r>
            <a:r>
              <a:rPr lang="es-ES" sz="4800" dirty="0" smtClean="0"/>
              <a:t>-Santos MVP, </a:t>
            </a:r>
            <a:r>
              <a:rPr lang="es-ES" sz="4800" dirty="0" err="1" smtClean="0"/>
              <a:t>Bernardes-Filho</a:t>
            </a:r>
            <a:r>
              <a:rPr lang="es-ES" sz="4800" dirty="0" smtClean="0"/>
              <a:t> F, </a:t>
            </a:r>
            <a:r>
              <a:rPr lang="es-ES" sz="4800" dirty="0" err="1" smtClean="0"/>
              <a:t>Amorim</a:t>
            </a:r>
            <a:r>
              <a:rPr lang="es-ES" sz="4800" dirty="0" smtClean="0"/>
              <a:t> AGF, </a:t>
            </a:r>
            <a:r>
              <a:rPr lang="es-ES" sz="4800" dirty="0" err="1" smtClean="0"/>
              <a:t>Schechtman</a:t>
            </a:r>
            <a:r>
              <a:rPr lang="es-ES" sz="4800" dirty="0" smtClean="0"/>
              <a:t> RC, </a:t>
            </a:r>
            <a:r>
              <a:rPr lang="es-ES" sz="4800" dirty="0" err="1" smtClean="0"/>
              <a:t>Azulay</a:t>
            </a:r>
            <a:r>
              <a:rPr lang="es-ES" sz="4800" dirty="0" smtClean="0"/>
              <a:t> DR. </a:t>
            </a:r>
            <a:r>
              <a:rPr lang="es-ES" sz="4800" dirty="0" err="1" smtClean="0"/>
              <a:t>Update</a:t>
            </a:r>
            <a:r>
              <a:rPr lang="es-ES" sz="4800" dirty="0" smtClean="0"/>
              <a:t> </a:t>
            </a:r>
            <a:r>
              <a:rPr lang="es-ES" sz="4800" dirty="0" err="1" smtClean="0"/>
              <a:t>on</a:t>
            </a:r>
            <a:r>
              <a:rPr lang="es-ES" sz="4800" dirty="0" smtClean="0"/>
              <a:t> </a:t>
            </a:r>
            <a:r>
              <a:rPr lang="es-ES" sz="4800" dirty="0" err="1" smtClean="0"/>
              <a:t>therapy</a:t>
            </a:r>
            <a:r>
              <a:rPr lang="es-ES" sz="4800" dirty="0" smtClean="0"/>
              <a:t> </a:t>
            </a:r>
            <a:r>
              <a:rPr lang="es-ES" sz="4800" dirty="0" err="1" smtClean="0"/>
              <a:t>for</a:t>
            </a:r>
            <a:r>
              <a:rPr lang="es-ES" sz="4800" dirty="0" smtClean="0"/>
              <a:t> superficial </a:t>
            </a:r>
            <a:r>
              <a:rPr lang="es-ES" sz="4800" dirty="0" err="1" smtClean="0"/>
              <a:t>mycoses</a:t>
            </a:r>
            <a:r>
              <a:rPr lang="es-ES" sz="4800" dirty="0" smtClean="0"/>
              <a:t>. </a:t>
            </a:r>
            <a:r>
              <a:rPr lang="en-US" sz="4800" dirty="0" smtClean="0"/>
              <a:t>An Bras </a:t>
            </a:r>
            <a:r>
              <a:rPr lang="en-US" sz="4800" dirty="0" err="1" smtClean="0"/>
              <a:t>Dermatol</a:t>
            </a:r>
            <a:r>
              <a:rPr lang="en-US" sz="4800" dirty="0" smtClean="0"/>
              <a:t>. 2013;88(5):</a:t>
            </a:r>
          </a:p>
          <a:p>
            <a:r>
              <a:rPr lang="es-ES" sz="4800" dirty="0" smtClean="0"/>
              <a:t>Nieto Pomares M, Muñoz </a:t>
            </a:r>
            <a:r>
              <a:rPr lang="es-ES" sz="4800" dirty="0" err="1" smtClean="0"/>
              <a:t>Gonzalez</a:t>
            </a:r>
            <a:r>
              <a:rPr lang="es-ES" sz="4800" dirty="0" smtClean="0"/>
              <a:t> F, </a:t>
            </a:r>
            <a:r>
              <a:rPr lang="es-ES" sz="4800" dirty="0" err="1" smtClean="0"/>
              <a:t>Guereña</a:t>
            </a:r>
            <a:r>
              <a:rPr lang="es-ES" sz="4800" dirty="0" smtClean="0"/>
              <a:t> Tomás MJ. Infecciones </a:t>
            </a:r>
            <a:r>
              <a:rPr lang="es-ES" sz="4800" dirty="0" err="1" smtClean="0"/>
              <a:t>cutàneas</a:t>
            </a:r>
            <a:r>
              <a:rPr lang="es-ES" sz="4800" dirty="0" smtClean="0"/>
              <a:t>. AMF 2010;6(2):62-71.</a:t>
            </a:r>
            <a:r>
              <a:rPr lang="en-US" sz="4800" dirty="0" smtClean="0"/>
              <a:t>764-74.</a:t>
            </a:r>
            <a:endParaRPr lang="es-ES" sz="48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aAAP2017Plantilla">
  <a:themeElements>
    <a:clrScheme name="LiveMed">
      <a:dk1>
        <a:srgbClr val="287AC8"/>
      </a:dk1>
      <a:lt1>
        <a:sysClr val="window" lastClr="FFFFFF"/>
      </a:lt1>
      <a:dk2>
        <a:srgbClr val="C5000B"/>
      </a:dk2>
      <a:lt2>
        <a:srgbClr val="EEECE1"/>
      </a:lt2>
      <a:accent1>
        <a:srgbClr val="004586"/>
      </a:accent1>
      <a:accent2>
        <a:srgbClr val="808080"/>
      </a:accent2>
      <a:accent3>
        <a:srgbClr val="5858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1" id="{DB3703F0-A6B8-46F9-B4A8-052571F311E0}" vid="{48F1D56D-FAD3-4DC2-96A7-77F88DA5108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ProgramaAAP2017Plantilla</Template>
  <TotalTime>8967</TotalTime>
  <Words>1982</Words>
  <Application>Microsoft Office PowerPoint</Application>
  <PresentationFormat>Panorámica</PresentationFormat>
  <Paragraphs>315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MS PGothic</vt:lpstr>
      <vt:lpstr>Arial</vt:lpstr>
      <vt:lpstr>Calibri</vt:lpstr>
      <vt:lpstr>Raleway</vt:lpstr>
      <vt:lpstr>Times New Roman</vt:lpstr>
      <vt:lpstr>Univers LT 45 Light</vt:lpstr>
      <vt:lpstr>Wingdings</vt:lpstr>
      <vt:lpstr>ProgramaAAP2017Plantilla</vt:lpstr>
      <vt:lpstr>Micosis superficiales de la piel</vt:lpstr>
      <vt:lpstr> Micosis superficiales</vt:lpstr>
      <vt:lpstr>Caso clínico 1</vt:lpstr>
      <vt:lpstr>Pregunta 1</vt:lpstr>
      <vt:lpstr>Diagnóstico diferencial de lesiones eritemato descamativas en pliegues</vt:lpstr>
      <vt:lpstr>Diagnóstico diferencial de lesiones eritemato descamativas en pliegues</vt:lpstr>
      <vt:lpstr>Diagnóstico diferencial de lesiones eritemato descamativas en pliegues</vt:lpstr>
      <vt:lpstr>Pregunta 2</vt:lpstr>
      <vt:lpstr>Tratamiento de candidiasis en grandes pliegues</vt:lpstr>
      <vt:lpstr>Caso clínico 2</vt:lpstr>
      <vt:lpstr>Pregunta 3 </vt:lpstr>
      <vt:lpstr>Tratamiento Pitiriasis Versicolor</vt:lpstr>
      <vt:lpstr>Tratamiento Pitiriasis Versicolor</vt:lpstr>
      <vt:lpstr>Dermatofitosis o tiñas</vt:lpstr>
      <vt:lpstr>Presentación de PowerPoint</vt:lpstr>
      <vt:lpstr>Dermatofitosis o Tiñas </vt:lpstr>
      <vt:lpstr>Caso clínico 3</vt:lpstr>
      <vt:lpstr>Pregunta 4</vt:lpstr>
      <vt:lpstr>Diagnóstico de las tineas</vt:lpstr>
      <vt:lpstr>Dermatoscopia en tinea capitis</vt:lpstr>
      <vt:lpstr>Tratamiento Tinea capitis tonsurantes</vt:lpstr>
      <vt:lpstr>Tratamiento Tinea capitis tonsurantes</vt:lpstr>
      <vt:lpstr>Tratamiento tiñas</vt:lpstr>
      <vt:lpstr>Caso clínico 4  </vt:lpstr>
      <vt:lpstr>Pregunta  5 </vt:lpstr>
      <vt:lpstr>Tratamiento onicomicosis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Live Med</cp:lastModifiedBy>
  <cp:revision>24</cp:revision>
  <dcterms:created xsi:type="dcterms:W3CDTF">2017-06-05T16:39:40Z</dcterms:created>
  <dcterms:modified xsi:type="dcterms:W3CDTF">2017-06-23T12:34:14Z</dcterms:modified>
</cp:coreProperties>
</file>