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82" r:id="rId4"/>
    <p:sldId id="410" r:id="rId5"/>
    <p:sldId id="490" r:id="rId6"/>
    <p:sldId id="456" r:id="rId7"/>
    <p:sldId id="453" r:id="rId8"/>
    <p:sldId id="455" r:id="rId9"/>
    <p:sldId id="411" r:id="rId10"/>
    <p:sldId id="413" r:id="rId11"/>
    <p:sldId id="389" r:id="rId12"/>
    <p:sldId id="415" r:id="rId13"/>
    <p:sldId id="416" r:id="rId14"/>
    <p:sldId id="417" r:id="rId15"/>
    <p:sldId id="459" r:id="rId16"/>
    <p:sldId id="460" r:id="rId17"/>
    <p:sldId id="461" r:id="rId18"/>
    <p:sldId id="462" r:id="rId19"/>
    <p:sldId id="463" r:id="rId20"/>
    <p:sldId id="464" r:id="rId21"/>
    <p:sldId id="465" r:id="rId22"/>
    <p:sldId id="466" r:id="rId23"/>
    <p:sldId id="467" r:id="rId24"/>
    <p:sldId id="468" r:id="rId25"/>
    <p:sldId id="469" r:id="rId26"/>
    <p:sldId id="470" r:id="rId27"/>
    <p:sldId id="484" r:id="rId28"/>
    <p:sldId id="485" r:id="rId29"/>
    <p:sldId id="489" r:id="rId30"/>
    <p:sldId id="474" r:id="rId31"/>
    <p:sldId id="475" r:id="rId32"/>
    <p:sldId id="488" r:id="rId33"/>
    <p:sldId id="486" r:id="rId34"/>
    <p:sldId id="487" r:id="rId35"/>
    <p:sldId id="479" r:id="rId36"/>
    <p:sldId id="480" r:id="rId37"/>
    <p:sldId id="481" r:id="rId38"/>
    <p:sldId id="482" r:id="rId39"/>
    <p:sldId id="491" r:id="rId4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86"/>
    <a:srgbClr val="E8ECF5"/>
    <a:srgbClr val="287AC8"/>
    <a:srgbClr val="4F81BD"/>
    <a:srgbClr val="3B844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481" autoAdjust="0"/>
    <p:restoredTop sz="78826" autoAdjust="0"/>
  </p:normalViewPr>
  <p:slideViewPr>
    <p:cSldViewPr>
      <p:cViewPr varScale="1">
        <p:scale>
          <a:sx n="36" d="100"/>
          <a:sy n="36" d="100"/>
        </p:scale>
        <p:origin x="30" y="66"/>
      </p:cViewPr>
      <p:guideLst>
        <p:guide orient="horz" pos="2160"/>
        <p:guide pos="3840"/>
      </p:guideLst>
    </p:cSldViewPr>
  </p:slideViewPr>
  <p:notesTextViewPr>
    <p:cViewPr>
      <p:scale>
        <a:sx n="100" d="100"/>
        <a:sy n="100" d="100"/>
      </p:scale>
      <p:origin x="0" y="0"/>
    </p:cViewPr>
  </p:notesTextViewPr>
  <p:sorterViewPr>
    <p:cViewPr>
      <p:scale>
        <a:sx n="200" d="100"/>
        <a:sy n="200" d="100"/>
      </p:scale>
      <p:origin x="0" y="-933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F7AEBE-68C5-7342-A5FA-3AE2B256ABC2}" type="datetimeFigureOut">
              <a:rPr lang="es-ES_tradnl" smtClean="0"/>
              <a:pPr/>
              <a:t>26/06/2017</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82416-371D-D049-9465-7D3EF3FCE7DA}" type="slidenum">
              <a:rPr lang="es-ES_tradnl" smtClean="0"/>
              <a:pPr/>
              <a:t>‹Nº›</a:t>
            </a:fld>
            <a:endParaRPr lang="es-ES_tradnl"/>
          </a:p>
        </p:txBody>
      </p:sp>
    </p:spTree>
    <p:extLst>
      <p:ext uri="{BB962C8B-B14F-4D97-AF65-F5344CB8AC3E}">
        <p14:creationId xmlns:p14="http://schemas.microsoft.com/office/powerpoint/2010/main" val="461819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AD82416-371D-D049-9465-7D3EF3FCE7DA}" type="slidenum">
              <a:rPr lang="es-ES_tradnl" smtClean="0"/>
              <a:pPr/>
              <a:t>1</a:t>
            </a:fld>
            <a:endParaRPr lang="es-ES_tradnl"/>
          </a:p>
        </p:txBody>
      </p:sp>
    </p:spTree>
    <p:extLst>
      <p:ext uri="{BB962C8B-B14F-4D97-AF65-F5344CB8AC3E}">
        <p14:creationId xmlns:p14="http://schemas.microsoft.com/office/powerpoint/2010/main" val="15945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AD82416-371D-D049-9465-7D3EF3FCE7DA}" type="slidenum">
              <a:rPr lang="es-ES_tradnl" smtClean="0"/>
              <a:pPr/>
              <a:t>11</a:t>
            </a:fld>
            <a:endParaRPr lang="es-ES_tradnl"/>
          </a:p>
        </p:txBody>
      </p:sp>
    </p:spTree>
    <p:extLst>
      <p:ext uri="{BB962C8B-B14F-4D97-AF65-F5344CB8AC3E}">
        <p14:creationId xmlns:p14="http://schemas.microsoft.com/office/powerpoint/2010/main" val="2903207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90000"/>
              </a:lnSpc>
            </a:pPr>
            <a:r>
              <a:rPr lang="en-GB" sz="1200" dirty="0"/>
              <a:t>Ketoconazole was the first azole that could be given orally to treat thrush and systemic fungal infections. It is effective against several different types of fungi. It is however, somewhat toxic and relapse is common after apparently successful treatment.</a:t>
            </a:r>
          </a:p>
          <a:p>
            <a:pPr>
              <a:lnSpc>
                <a:spcPct val="90000"/>
              </a:lnSpc>
            </a:pPr>
            <a:r>
              <a:rPr lang="en-GB" sz="1200" dirty="0"/>
              <a:t>Imidazole antifungal agent. Marketed as </a:t>
            </a:r>
            <a:r>
              <a:rPr lang="en-GB" sz="1200" dirty="0" err="1"/>
              <a:t>Nizoral</a:t>
            </a:r>
            <a:r>
              <a:rPr lang="en-GB" sz="1200" dirty="0"/>
              <a:t>. </a:t>
            </a:r>
          </a:p>
          <a:p>
            <a:pPr>
              <a:lnSpc>
                <a:spcPct val="90000"/>
              </a:lnSpc>
            </a:pPr>
            <a:r>
              <a:rPr lang="en-GB" sz="1200" dirty="0"/>
              <a:t>Has oral tablet, cream and dandruff shampoo formulations.</a:t>
            </a:r>
          </a:p>
          <a:p>
            <a:pPr>
              <a:lnSpc>
                <a:spcPct val="90000"/>
              </a:lnSpc>
            </a:pPr>
            <a:r>
              <a:rPr lang="en-GB" sz="1200" dirty="0"/>
              <a:t>The only member of the imidazole class that is currently used for treatment of systemic infections.</a:t>
            </a:r>
          </a:p>
          <a:p>
            <a:pPr>
              <a:lnSpc>
                <a:spcPct val="90000"/>
              </a:lnSpc>
            </a:pPr>
            <a:r>
              <a:rPr lang="en-GB" sz="1200" dirty="0"/>
              <a:t>Highly lipophilic compound. Leads to high concentrations in fatty tissues and purulent exudates. Distribution is poor into the CSF even in the presence of inflammation. </a:t>
            </a:r>
          </a:p>
          <a:p>
            <a:pPr>
              <a:lnSpc>
                <a:spcPct val="90000"/>
              </a:lnSpc>
            </a:pPr>
            <a:r>
              <a:rPr lang="en-GB" sz="1200" dirty="0"/>
              <a:t>Affinity for fungal cell membranes is less compared to that of fluconazole and </a:t>
            </a:r>
            <a:r>
              <a:rPr lang="en-GB" sz="1200" dirty="0" err="1"/>
              <a:t>itraconazole</a:t>
            </a:r>
            <a:r>
              <a:rPr lang="en-GB" sz="1200" dirty="0"/>
              <a:t>. Therefore, it is more likely to affect mammalian cell membranes and induce toxicity.</a:t>
            </a:r>
          </a:p>
          <a:p>
            <a:pPr>
              <a:lnSpc>
                <a:spcPct val="90000"/>
              </a:lnSpc>
            </a:pPr>
            <a:r>
              <a:rPr lang="en-GB" sz="1200" dirty="0"/>
              <a:t>Spectrum: activity against a wide range of yeasts and moulds e.g. Candida and Cryptococcus but its activity is limited compared to that of fluconazole and </a:t>
            </a:r>
            <a:r>
              <a:rPr lang="en-GB" sz="1200" dirty="0" err="1"/>
              <a:t>itraconazole</a:t>
            </a:r>
            <a:r>
              <a:rPr lang="en-GB" sz="1200" dirty="0"/>
              <a:t>. It is also active against dimorphic moulds but fluconazole and</a:t>
            </a:r>
            <a:r>
              <a:rPr lang="en-US" sz="1200" dirty="0"/>
              <a:t> </a:t>
            </a:r>
            <a:r>
              <a:rPr lang="en-GB" sz="1200" dirty="0" err="1"/>
              <a:t>itraconazole</a:t>
            </a:r>
            <a:r>
              <a:rPr lang="en-GB" sz="1200" dirty="0"/>
              <a:t> are at least as effective and are safer. Thus, ketoconazole remains as an alternative second-line drug for treatment of infections due to dimorphic fungi. Due to its limited penetration of CSF, it is clinically ineffective against meningeal fungal infections. It has no activity against </a:t>
            </a:r>
            <a:r>
              <a:rPr lang="en-GB" sz="1200" i="1" dirty="0"/>
              <a:t>Aspergillus</a:t>
            </a:r>
            <a:r>
              <a:rPr lang="en-GB" sz="1200" dirty="0"/>
              <a:t> spp.</a:t>
            </a:r>
          </a:p>
          <a:p>
            <a:pPr>
              <a:lnSpc>
                <a:spcPct val="90000"/>
              </a:lnSpc>
            </a:pPr>
            <a:endParaRPr lang="en-GB" sz="1200" dirty="0"/>
          </a:p>
          <a:p>
            <a:pPr>
              <a:lnSpc>
                <a:spcPct val="90000"/>
              </a:lnSpc>
            </a:pPr>
            <a:r>
              <a:rPr lang="en-GB" sz="1200" dirty="0"/>
              <a:t>Pharmacokinetics:</a:t>
            </a:r>
          </a:p>
          <a:p>
            <a:pPr>
              <a:lnSpc>
                <a:spcPct val="90000"/>
              </a:lnSpc>
            </a:pPr>
            <a:r>
              <a:rPr lang="en-GB" sz="1200" dirty="0"/>
              <a:t>It is </a:t>
            </a:r>
            <a:r>
              <a:rPr lang="en-GB" sz="1200" dirty="0" err="1"/>
              <a:t>erractically</a:t>
            </a:r>
            <a:r>
              <a:rPr lang="en-GB" sz="1200" dirty="0"/>
              <a:t> absorbed from the gastrointestinal tract (absorption is optimal at acid pH). </a:t>
            </a:r>
            <a:r>
              <a:rPr lang="en-US" sz="1200" dirty="0"/>
              <a:t>Ketoconazole is a dibasic compound (</a:t>
            </a:r>
            <a:r>
              <a:rPr lang="en-US" sz="1200" dirty="0" err="1"/>
              <a:t>pKa</a:t>
            </a:r>
            <a:r>
              <a:rPr lang="en-US" sz="1200" dirty="0"/>
              <a:t>(1) = 6.51; </a:t>
            </a:r>
            <a:r>
              <a:rPr lang="en-US" sz="1200" dirty="0" err="1"/>
              <a:t>pKa</a:t>
            </a:r>
            <a:r>
              <a:rPr lang="en-US" sz="1200" dirty="0"/>
              <a:t>(2) = 2.94) and almost insoluble in water except at a pH lower than 3. Therefore any conditions that lower the acidity or increase the pH of stomach will decrease the absorption and hence reduce the bioavailability of ketoconazole. This is demonstrated in studies involving the co-administration of ketoconazole with H2-receptor blockers.</a:t>
            </a:r>
          </a:p>
          <a:p>
            <a:pPr>
              <a:lnSpc>
                <a:spcPct val="90000"/>
              </a:lnSpc>
            </a:pPr>
            <a:r>
              <a:rPr lang="en-US" sz="1200" dirty="0"/>
              <a:t>Ketoconazole is highly protein bound (significance: slowly cleared from the body, and less free drug available for activity)</a:t>
            </a:r>
          </a:p>
          <a:p>
            <a:pPr>
              <a:lnSpc>
                <a:spcPct val="90000"/>
              </a:lnSpc>
            </a:pPr>
            <a:r>
              <a:rPr lang="en-GB" sz="1200" dirty="0"/>
              <a:t>Metabolised by the liver and the metabolites are excreted in the bile. </a:t>
            </a:r>
            <a:r>
              <a:rPr lang="en-US" sz="1200" dirty="0"/>
              <a:t>The hepatic clearance of ketoconazole is </a:t>
            </a:r>
            <a:r>
              <a:rPr lang="en-US" sz="1200" dirty="0" err="1"/>
              <a:t>saturable</a:t>
            </a:r>
            <a:r>
              <a:rPr lang="en-US" sz="1200" dirty="0"/>
              <a:t> such that AUC increases disproportionally with increasing dose. </a:t>
            </a:r>
            <a:r>
              <a:rPr lang="en-GB" sz="1200" dirty="0"/>
              <a:t>Less than 1% of an oral dose is excreted unchanged in the urine.</a:t>
            </a:r>
          </a:p>
          <a:p>
            <a:endParaRPr lang="es-ES" dirty="0"/>
          </a:p>
          <a:p>
            <a:endParaRPr lang="es-ES" dirty="0"/>
          </a:p>
          <a:p>
            <a:r>
              <a:rPr lang="en-GB" dirty="0"/>
              <a:t>The major drawbacks in ketoconazole therapy are from the occasionally seen adverse affects. It may induce anorexia, nausea and vomiting. High doses of </a:t>
            </a:r>
            <a:r>
              <a:rPr lang="en-US" dirty="0"/>
              <a:t>ketoconazole may decrease testosterone and cortisol levels, resulting in painful gynecomastia (enlargement of breasts) and </a:t>
            </a:r>
            <a:r>
              <a:rPr lang="en-US" dirty="0" err="1"/>
              <a:t>oligospermia</a:t>
            </a:r>
            <a:r>
              <a:rPr lang="en-US" dirty="0"/>
              <a:t> (low sperm count) in men and menstrual irregularities in women. Transient transaminase elevations develop in 5-10% of patients on oral ketoconazole. Treatment should be discontinued if these persists, if the abnormalities increase, or if symptoms associated with hepatic dysfunction appear. The serious hepatotoxic side-effects of ketoconazole are idiosyncratic and rare, </a:t>
            </a:r>
            <a:r>
              <a:rPr lang="en-US" dirty="0" err="1"/>
              <a:t>occuring</a:t>
            </a:r>
            <a:r>
              <a:rPr lang="en-US" dirty="0"/>
              <a:t> in 1 in 10,000 patients treated for longer than 2 weeks. In most cases, hepatic damage is reversible when the drug is discontinued. Liver function tests should be performed before starting, 14 days after starting, then at monthly intervals.</a:t>
            </a:r>
          </a:p>
          <a:p>
            <a:r>
              <a:rPr lang="en-US" dirty="0"/>
              <a:t>Other side effects: headache, photophobia, dizziness, drowsiness.</a:t>
            </a:r>
          </a:p>
          <a:p>
            <a:endParaRPr lang="en-US" dirty="0"/>
          </a:p>
          <a:p>
            <a:r>
              <a:rPr lang="en-US" dirty="0"/>
              <a:t>One potential limitation of the azole antifungal drugs is the frequency of their interactions with </a:t>
            </a:r>
            <a:r>
              <a:rPr lang="en-US" dirty="0" err="1"/>
              <a:t>coadministered</a:t>
            </a:r>
            <a:r>
              <a:rPr lang="en-US" dirty="0"/>
              <a:t> drugs, which results in adverse clinical consequences One type of azole-drug interaction may lead to decreased plasma concentration of the azole, related to either decreased absorption or increased metabolism of the azole. E.g. rifampin decreases ketoconazole concentrations by enhancing its metabolism. Drugs that increase gastric pH will decrease drug absorption and therefore blood levels of ketoconazole and vice-versa.</a:t>
            </a:r>
          </a:p>
          <a:p>
            <a:r>
              <a:rPr lang="en-US" dirty="0"/>
              <a:t>A second type of azole-drug interaction may lead to an unexpected toxicity of the </a:t>
            </a:r>
            <a:r>
              <a:rPr lang="en-US" dirty="0" err="1"/>
              <a:t>coadministered</a:t>
            </a:r>
            <a:r>
              <a:rPr lang="en-US" dirty="0"/>
              <a:t> drug, relating to the ability of the azoles to increase plasma concentrations of other drugs by altering hepatic metabolism via the cytochrome P-450 system. E.g. ketoconazole increases warfarin levels and therefore potentiates its anticoagulant effect. It also prolongs the half-life of </a:t>
            </a:r>
            <a:r>
              <a:rPr lang="en-US" dirty="0" err="1"/>
              <a:t>cyclosporin</a:t>
            </a:r>
            <a:r>
              <a:rPr lang="en-US" dirty="0"/>
              <a:t> in organ transplant recipients causing nephrotoxicity. Ketoconazole should not be taken with H</a:t>
            </a:r>
            <a:r>
              <a:rPr lang="en-US" baseline="-25000" dirty="0"/>
              <a:t>1 </a:t>
            </a:r>
            <a:r>
              <a:rPr lang="en-US" dirty="0"/>
              <a:t>receptor antagonists, such as </a:t>
            </a:r>
            <a:r>
              <a:rPr lang="en-US" dirty="0" err="1"/>
              <a:t>astemizole</a:t>
            </a:r>
            <a:r>
              <a:rPr lang="en-US" dirty="0"/>
              <a:t> or </a:t>
            </a:r>
            <a:r>
              <a:rPr lang="en-US" dirty="0" err="1"/>
              <a:t>terfenadine</a:t>
            </a:r>
            <a:r>
              <a:rPr lang="en-US" dirty="0"/>
              <a:t>, because of the potential for cardiac ventricular dysrhythmias.</a:t>
            </a:r>
          </a:p>
          <a:p>
            <a:endParaRPr lang="en-US" dirty="0"/>
          </a:p>
          <a:p>
            <a:endParaRPr lang="en-GB" dirty="0"/>
          </a:p>
          <a:p>
            <a:r>
              <a:rPr lang="en-GB" dirty="0"/>
              <a:t>For a comprehensive list of antifungal drug interactions, visit </a:t>
            </a:r>
            <a:r>
              <a:rPr lang="en-US" dirty="0"/>
              <a:t>www.bnf.vhn.net/bnf/documents/bnf.3060.html#BNFID_288</a:t>
            </a:r>
          </a:p>
          <a:p>
            <a:endParaRPr lang="en-US" dirty="0"/>
          </a:p>
          <a:p>
            <a:endParaRPr lang="es-ES" dirty="0"/>
          </a:p>
        </p:txBody>
      </p:sp>
      <p:sp>
        <p:nvSpPr>
          <p:cNvPr id="4" name="Marcador de número de diapositiva 3"/>
          <p:cNvSpPr>
            <a:spLocks noGrp="1"/>
          </p:cNvSpPr>
          <p:nvPr>
            <p:ph type="sldNum" sz="quarter" idx="10"/>
          </p:nvPr>
        </p:nvSpPr>
        <p:spPr/>
        <p:txBody>
          <a:bodyPr/>
          <a:lstStyle/>
          <a:p>
            <a:fld id="{8AD82416-371D-D049-9465-7D3EF3FCE7DA}" type="slidenum">
              <a:rPr lang="es-ES_tradnl" smtClean="0"/>
              <a:pPr/>
              <a:t>12</a:t>
            </a:fld>
            <a:endParaRPr lang="es-ES_tradnl"/>
          </a:p>
        </p:txBody>
      </p:sp>
    </p:spTree>
    <p:extLst>
      <p:ext uri="{BB962C8B-B14F-4D97-AF65-F5344CB8AC3E}">
        <p14:creationId xmlns:p14="http://schemas.microsoft.com/office/powerpoint/2010/main" val="84282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AD82416-371D-D049-9465-7D3EF3FCE7DA}" type="slidenum">
              <a:rPr lang="es-ES_tradnl" smtClean="0"/>
              <a:pPr/>
              <a:t>13</a:t>
            </a:fld>
            <a:endParaRPr lang="es-ES_tradnl"/>
          </a:p>
        </p:txBody>
      </p:sp>
    </p:spTree>
    <p:extLst>
      <p:ext uri="{BB962C8B-B14F-4D97-AF65-F5344CB8AC3E}">
        <p14:creationId xmlns:p14="http://schemas.microsoft.com/office/powerpoint/2010/main" val="1139284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t>Fluconazole is principally active against </a:t>
            </a:r>
            <a:r>
              <a:rPr lang="en-US" sz="1200" i="1" dirty="0"/>
              <a:t>Candida</a:t>
            </a:r>
            <a:r>
              <a:rPr lang="en-US" sz="1200" dirty="0"/>
              <a:t> spp. and </a:t>
            </a:r>
            <a:r>
              <a:rPr lang="en-US" sz="1200" i="1" dirty="0"/>
              <a:t>Cryptococcus</a:t>
            </a:r>
            <a:r>
              <a:rPr lang="en-US" sz="1200" dirty="0"/>
              <a:t> spp. However, the spectrum of activity is very wide and includes:</a:t>
            </a:r>
          </a:p>
          <a:p>
            <a:r>
              <a:rPr lang="en-GB" sz="1200" dirty="0"/>
              <a:t>1)Dermatophytes </a:t>
            </a:r>
            <a:r>
              <a:rPr lang="en-GB" sz="1200" dirty="0" err="1"/>
              <a:t>e.g</a:t>
            </a:r>
            <a:r>
              <a:rPr lang="en-GB" sz="1200" dirty="0"/>
              <a:t> </a:t>
            </a:r>
            <a:r>
              <a:rPr lang="en-GB" sz="1200" i="1" dirty="0"/>
              <a:t>Trichophyton</a:t>
            </a:r>
            <a:r>
              <a:rPr lang="en-GB" sz="1200" dirty="0"/>
              <a:t> species</a:t>
            </a:r>
          </a:p>
          <a:p>
            <a:r>
              <a:rPr lang="en-GB" sz="1200" dirty="0"/>
              <a:t>2)Dimorphic fungi</a:t>
            </a:r>
          </a:p>
          <a:p>
            <a:r>
              <a:rPr lang="en-GB" sz="1200" dirty="0"/>
              <a:t>3)Some yeasts e.g. </a:t>
            </a:r>
            <a:r>
              <a:rPr lang="en-GB" sz="1200" i="1" dirty="0"/>
              <a:t>C. </a:t>
            </a:r>
            <a:r>
              <a:rPr lang="en-GB" sz="1200" i="1" dirty="0" err="1"/>
              <a:t>albicans</a:t>
            </a:r>
            <a:r>
              <a:rPr lang="en-GB" sz="1200" dirty="0"/>
              <a:t>, </a:t>
            </a:r>
            <a:r>
              <a:rPr lang="en-GB" sz="1200" i="1" dirty="0"/>
              <a:t>C. </a:t>
            </a:r>
            <a:r>
              <a:rPr lang="en-GB" sz="1200" i="1" dirty="0" err="1"/>
              <a:t>parapsilosis</a:t>
            </a:r>
            <a:r>
              <a:rPr lang="en-GB" sz="1200" dirty="0"/>
              <a:t>, </a:t>
            </a:r>
            <a:r>
              <a:rPr lang="en-GB" sz="1200" i="1" dirty="0"/>
              <a:t>C. </a:t>
            </a:r>
            <a:r>
              <a:rPr lang="en-GB" sz="1200" i="1" dirty="0" err="1"/>
              <a:t>tropicalis</a:t>
            </a:r>
            <a:r>
              <a:rPr lang="en-GB" sz="1200" dirty="0"/>
              <a:t> and </a:t>
            </a:r>
            <a:r>
              <a:rPr lang="en-GB" sz="1200" i="1" dirty="0"/>
              <a:t>Cryptococcus </a:t>
            </a:r>
            <a:r>
              <a:rPr lang="en-GB" sz="1200" i="1" dirty="0" err="1"/>
              <a:t>neoformans</a:t>
            </a:r>
            <a:r>
              <a:rPr lang="en-GB" sz="1200" dirty="0"/>
              <a:t>.</a:t>
            </a:r>
          </a:p>
          <a:p>
            <a:endParaRPr lang="en-GB" sz="1200" dirty="0"/>
          </a:p>
          <a:p>
            <a:r>
              <a:rPr lang="en-GB" sz="1200" dirty="0"/>
              <a:t>A limitation of the azoles is the emergence of resistance in fungi , especially </a:t>
            </a:r>
            <a:r>
              <a:rPr lang="en-GB" sz="1200" i="1" dirty="0"/>
              <a:t>Candida</a:t>
            </a:r>
            <a:r>
              <a:rPr lang="en-GB" sz="1200" dirty="0"/>
              <a:t> species to fluconazole. Non-</a:t>
            </a:r>
            <a:r>
              <a:rPr lang="en-GB" sz="1200" i="1" dirty="0" err="1"/>
              <a:t>albicans</a:t>
            </a:r>
            <a:r>
              <a:rPr lang="en-GB" sz="1200" dirty="0"/>
              <a:t> isolates are often more resistant to fluconazole compared to </a:t>
            </a:r>
            <a:r>
              <a:rPr lang="en-GB" sz="1200" i="1" dirty="0"/>
              <a:t>C. </a:t>
            </a:r>
            <a:r>
              <a:rPr lang="en-GB" sz="1200" i="1" dirty="0" err="1"/>
              <a:t>albicans</a:t>
            </a:r>
            <a:r>
              <a:rPr lang="en-GB" sz="1200" dirty="0"/>
              <a:t> isolates. </a:t>
            </a:r>
          </a:p>
          <a:p>
            <a:r>
              <a:rPr lang="en-US" sz="1200" i="1" dirty="0"/>
              <a:t>Candida </a:t>
            </a:r>
            <a:r>
              <a:rPr lang="en-US" sz="1200" i="1" dirty="0" err="1"/>
              <a:t>krusei</a:t>
            </a:r>
            <a:r>
              <a:rPr lang="en-US" sz="1200" dirty="0"/>
              <a:t> is intrinsically resistant to fluconazole.</a:t>
            </a:r>
          </a:p>
          <a:p>
            <a:r>
              <a:rPr lang="en-US" sz="1200" dirty="0"/>
              <a:t>Also, isolates of </a:t>
            </a:r>
            <a:r>
              <a:rPr lang="en-US" sz="1200" i="1" dirty="0"/>
              <a:t>Candida </a:t>
            </a:r>
            <a:r>
              <a:rPr lang="en-US" sz="1200" i="1" dirty="0" err="1"/>
              <a:t>glabrata</a:t>
            </a:r>
            <a:r>
              <a:rPr lang="en-US" sz="1200" dirty="0"/>
              <a:t> often generate considerably high fluconazole MICs, with as many as 15% of isolates being completely resistant. </a:t>
            </a:r>
          </a:p>
          <a:p>
            <a:r>
              <a:rPr lang="en-US" sz="1200" dirty="0"/>
              <a:t>Acquired resistance to fluconazole among </a:t>
            </a:r>
            <a:r>
              <a:rPr lang="en-US" sz="1200" i="1" dirty="0"/>
              <a:t>C. </a:t>
            </a:r>
            <a:r>
              <a:rPr lang="en-US" sz="1200" i="1" dirty="0" err="1"/>
              <a:t>albicans</a:t>
            </a:r>
            <a:r>
              <a:rPr lang="en-US" sz="1200" dirty="0"/>
              <a:t> strains has been reported particularly in HIV-infected patients. Most, but not all, </a:t>
            </a:r>
            <a:r>
              <a:rPr lang="en-US" sz="1200" i="1" dirty="0"/>
              <a:t>C. </a:t>
            </a:r>
            <a:r>
              <a:rPr lang="en-US" sz="1200" i="1" dirty="0" err="1"/>
              <a:t>albicans</a:t>
            </a:r>
            <a:r>
              <a:rPr lang="en-US" sz="1200" dirty="0"/>
              <a:t> strains resistant to fluconazole are cross-resistant to other azoles.</a:t>
            </a:r>
          </a:p>
          <a:p>
            <a:r>
              <a:rPr lang="en-GB" sz="1200" dirty="0"/>
              <a:t>There are a few reports of fluconazole-resistant strains of </a:t>
            </a:r>
            <a:r>
              <a:rPr lang="en-GB" sz="1200" i="1" dirty="0"/>
              <a:t>C. </a:t>
            </a:r>
            <a:r>
              <a:rPr lang="en-GB" sz="1200" i="1" dirty="0" err="1"/>
              <a:t>neoformans</a:t>
            </a:r>
            <a:r>
              <a:rPr lang="en-GB" sz="1200" dirty="0"/>
              <a:t> recovered from AIDS patients with relapsed meningitis.</a:t>
            </a:r>
            <a:endParaRPr lang="en-US" sz="1200" dirty="0"/>
          </a:p>
          <a:p>
            <a:r>
              <a:rPr lang="en-US" sz="1200" dirty="0"/>
              <a:t/>
            </a:r>
            <a:br>
              <a:rPr lang="en-US" sz="1200" dirty="0"/>
            </a:br>
            <a:r>
              <a:rPr lang="en-US" sz="1200" dirty="0"/>
              <a:t>Fluconazole has no meaningful activity against </a:t>
            </a:r>
            <a:r>
              <a:rPr lang="en-US" sz="1200" i="1" dirty="0"/>
              <a:t>Aspergillus</a:t>
            </a:r>
            <a:r>
              <a:rPr lang="en-US" sz="1200" dirty="0"/>
              <a:t> spp. or most other </a:t>
            </a:r>
            <a:r>
              <a:rPr lang="en-US" sz="1200" dirty="0" err="1"/>
              <a:t>mould</a:t>
            </a:r>
            <a:r>
              <a:rPr lang="en-US" sz="1200" dirty="0"/>
              <a:t> fungi.</a:t>
            </a:r>
            <a:br>
              <a:rPr lang="en-US" sz="1200" dirty="0"/>
            </a:br>
            <a:endParaRPr lang="en-US" sz="1200" dirty="0"/>
          </a:p>
          <a:p>
            <a:endParaRPr lang="es-ES" dirty="0"/>
          </a:p>
        </p:txBody>
      </p:sp>
      <p:sp>
        <p:nvSpPr>
          <p:cNvPr id="4" name="Marcador de número de diapositiva 3"/>
          <p:cNvSpPr>
            <a:spLocks noGrp="1"/>
          </p:cNvSpPr>
          <p:nvPr>
            <p:ph type="sldNum" sz="quarter" idx="10"/>
          </p:nvPr>
        </p:nvSpPr>
        <p:spPr/>
        <p:txBody>
          <a:bodyPr/>
          <a:lstStyle/>
          <a:p>
            <a:fld id="{8AD82416-371D-D049-9465-7D3EF3FCE7DA}" type="slidenum">
              <a:rPr lang="es-ES_tradnl" smtClean="0"/>
              <a:pPr/>
              <a:t>14</a:t>
            </a:fld>
            <a:endParaRPr lang="es-ES_tradnl"/>
          </a:p>
        </p:txBody>
      </p:sp>
    </p:spTree>
    <p:extLst>
      <p:ext uri="{BB962C8B-B14F-4D97-AF65-F5344CB8AC3E}">
        <p14:creationId xmlns:p14="http://schemas.microsoft.com/office/powerpoint/2010/main" val="4097962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dirty="0"/>
              <a:t>Absorption:</a:t>
            </a:r>
          </a:p>
          <a:p>
            <a:r>
              <a:rPr lang="en-GB" sz="1200" dirty="0"/>
              <a:t>Oral absorption is almost complete (&gt;90%) and unlike ketoconazole, absorption is not affected by food or </a:t>
            </a:r>
            <a:r>
              <a:rPr lang="en-GB" sz="1200" dirty="0" err="1"/>
              <a:t>intragastric</a:t>
            </a:r>
            <a:r>
              <a:rPr lang="en-GB" sz="1200" dirty="0"/>
              <a:t> </a:t>
            </a:r>
            <a:r>
              <a:rPr lang="en-GB" sz="1200" dirty="0" err="1"/>
              <a:t>pH.</a:t>
            </a:r>
            <a:r>
              <a:rPr lang="en-GB" sz="1200" dirty="0"/>
              <a:t> </a:t>
            </a:r>
          </a:p>
          <a:p>
            <a:r>
              <a:rPr lang="en-GB" sz="1200" dirty="0"/>
              <a:t>It has linear pharmacokinetics which means blood concentrations increase in proportion to dosage.</a:t>
            </a:r>
          </a:p>
          <a:p>
            <a:r>
              <a:rPr lang="en-GB" sz="1200" dirty="0"/>
              <a:t>Maximum serum concentrations increase to 2-3mg/l after repeated dosing with 50mg. Intravenous delivery of 400mg results in a max steady state concentration of 20 </a:t>
            </a:r>
            <a:r>
              <a:rPr lang="en-US" sz="1200" dirty="0"/>
              <a:t>µg/ml.</a:t>
            </a:r>
          </a:p>
          <a:p>
            <a:endParaRPr lang="en-GB" sz="1200" dirty="0"/>
          </a:p>
          <a:p>
            <a:r>
              <a:rPr lang="en-GB" sz="1200" dirty="0"/>
              <a:t>Distribution:</a:t>
            </a:r>
          </a:p>
          <a:p>
            <a:r>
              <a:rPr lang="en-GB" sz="1200" dirty="0"/>
              <a:t>Widely distributed achieving therapeutic concentrations in most tissues and body fluids. Concentrations in CSF are 50-60% of the simultaneous serum concentration in normal individuals and even higher in patients with meningitis. Therefore, it may become the drug of first choice for most types of fungal meningitis. Fungicidal concentrations are also achieved in vaginal tissue, saliva, skin and nails.</a:t>
            </a:r>
          </a:p>
          <a:p>
            <a:endParaRPr lang="en-GB" sz="1200" dirty="0"/>
          </a:p>
          <a:p>
            <a:r>
              <a:rPr lang="en-GB" sz="1200" dirty="0"/>
              <a:t>Metabolism and excretion:</a:t>
            </a:r>
          </a:p>
          <a:p>
            <a:r>
              <a:rPr lang="en-GB" sz="1200" dirty="0"/>
              <a:t>Fluconazole has a half life of </a:t>
            </a:r>
            <a:r>
              <a:rPr lang="en-GB" sz="1200" dirty="0" err="1"/>
              <a:t>approx</a:t>
            </a:r>
            <a:r>
              <a:rPr lang="en-GB" sz="1200" dirty="0"/>
              <a:t> 24 hrs. More than 90% of a dose is eliminated in the urine: about 80% as an unchanged drug and 10% as inactive metabolites. The drug is cleared through glomerular filtration, but there is significant tubular reabsorption. The plasma half-life is prolonged in renal failure, necessitating adjustment of the dosage.</a:t>
            </a:r>
          </a:p>
          <a:p>
            <a:r>
              <a:rPr lang="en-US" sz="1200" dirty="0"/>
              <a:t>Fluconazole is generally quite well tolerated. Unwanted effects, which are generally mild, include nausea, headache and abdominal pain. However, exfoliative skin lesions (including Stevens-Johnson syndrome) have been reported-primarily in AIDS patients who are being treated with multiple drugs.</a:t>
            </a:r>
          </a:p>
          <a:p>
            <a:r>
              <a:rPr lang="en-US" sz="1200" dirty="0"/>
              <a:t>In common with all azole antifungal agents, fluconazole may cause hepatotoxicity.</a:t>
            </a:r>
          </a:p>
          <a:p>
            <a:r>
              <a:rPr lang="en-GB" sz="1200" dirty="0"/>
              <a:t>In the doses usually used, fluconazole does not produce the same level of inhibition of hepatic drug metabolism and of steroidogenesis which occurs with ketoconazole. However, drug interactions are present.</a:t>
            </a:r>
            <a:endParaRPr lang="en-US" sz="1200" dirty="0"/>
          </a:p>
          <a:p>
            <a:endParaRPr lang="en-GB" sz="1200" dirty="0"/>
          </a:p>
          <a:p>
            <a:endParaRPr lang="en-US" sz="1200" dirty="0"/>
          </a:p>
          <a:p>
            <a:endParaRPr lang="es-ES" dirty="0"/>
          </a:p>
        </p:txBody>
      </p:sp>
      <p:sp>
        <p:nvSpPr>
          <p:cNvPr id="4" name="Marcador de número de diapositiva 3"/>
          <p:cNvSpPr>
            <a:spLocks noGrp="1"/>
          </p:cNvSpPr>
          <p:nvPr>
            <p:ph type="sldNum" sz="quarter" idx="10"/>
          </p:nvPr>
        </p:nvSpPr>
        <p:spPr/>
        <p:txBody>
          <a:bodyPr/>
          <a:lstStyle/>
          <a:p>
            <a:fld id="{8AD82416-371D-D049-9465-7D3EF3FCE7DA}" type="slidenum">
              <a:rPr lang="es-ES_tradnl" smtClean="0"/>
              <a:pPr/>
              <a:t>15</a:t>
            </a:fld>
            <a:endParaRPr lang="es-ES_tradnl"/>
          </a:p>
        </p:txBody>
      </p:sp>
    </p:spTree>
    <p:extLst>
      <p:ext uri="{BB962C8B-B14F-4D97-AF65-F5344CB8AC3E}">
        <p14:creationId xmlns:p14="http://schemas.microsoft.com/office/powerpoint/2010/main" val="131932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AD82416-371D-D049-9465-7D3EF3FCE7DA}" type="slidenum">
              <a:rPr lang="es-ES_tradnl" smtClean="0"/>
              <a:pPr/>
              <a:t>16</a:t>
            </a:fld>
            <a:endParaRPr lang="es-ES_tradnl"/>
          </a:p>
        </p:txBody>
      </p:sp>
    </p:spTree>
    <p:extLst>
      <p:ext uri="{BB962C8B-B14F-4D97-AF65-F5344CB8AC3E}">
        <p14:creationId xmlns:p14="http://schemas.microsoft.com/office/powerpoint/2010/main" val="1613714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dirty="0"/>
              <a:t>Absorption:</a:t>
            </a:r>
          </a:p>
          <a:p>
            <a:r>
              <a:rPr lang="en-GB" sz="1200" dirty="0"/>
              <a:t>Oral absorption is almost complete (&gt;90%) and unlike ketoconazole, absorption is not affected by food or </a:t>
            </a:r>
            <a:r>
              <a:rPr lang="en-GB" sz="1200" dirty="0" err="1"/>
              <a:t>intragastric</a:t>
            </a:r>
            <a:r>
              <a:rPr lang="en-GB" sz="1200" dirty="0"/>
              <a:t> </a:t>
            </a:r>
            <a:r>
              <a:rPr lang="en-GB" sz="1200" dirty="0" err="1"/>
              <a:t>pH.</a:t>
            </a:r>
            <a:r>
              <a:rPr lang="en-GB" sz="1200" dirty="0"/>
              <a:t> </a:t>
            </a:r>
          </a:p>
          <a:p>
            <a:r>
              <a:rPr lang="en-GB" sz="1200" dirty="0"/>
              <a:t>It has linear pharmacokinetics which means blood concentrations increase in proportion to dosage.</a:t>
            </a:r>
          </a:p>
          <a:p>
            <a:r>
              <a:rPr lang="en-GB" sz="1200" dirty="0"/>
              <a:t>Maximum serum concentrations increase to 2-3mg/l after repeated dosing with 50mg. Intravenous delivery of 400mg results in a max steady state concentration of 20 </a:t>
            </a:r>
            <a:r>
              <a:rPr lang="en-US" sz="1200" dirty="0"/>
              <a:t>µg/ml.</a:t>
            </a:r>
          </a:p>
          <a:p>
            <a:endParaRPr lang="en-GB" sz="1200" dirty="0"/>
          </a:p>
          <a:p>
            <a:r>
              <a:rPr lang="en-GB" sz="1200" dirty="0"/>
              <a:t>Distribution:</a:t>
            </a:r>
          </a:p>
          <a:p>
            <a:r>
              <a:rPr lang="en-GB" sz="1200" dirty="0"/>
              <a:t>Widely distributed achieving therapeutic concentrations in most tissues and body fluids. Concentrations in CSF are 50-60% of the simultaneous serum concentration in normal individuals and even higher in patients with meningitis. Therefore, it may become the drug of first choice for most types of fungal meningitis. Fungicidal concentrations are also achieved in vaginal tissue, saliva, skin and nails.</a:t>
            </a:r>
          </a:p>
          <a:p>
            <a:endParaRPr lang="en-GB" sz="1200" dirty="0"/>
          </a:p>
          <a:p>
            <a:r>
              <a:rPr lang="en-GB" sz="1200" dirty="0"/>
              <a:t>Metabolism and excretion:</a:t>
            </a:r>
          </a:p>
          <a:p>
            <a:r>
              <a:rPr lang="en-GB" sz="1200" dirty="0"/>
              <a:t>Fluconazole has a half life of </a:t>
            </a:r>
            <a:r>
              <a:rPr lang="en-GB" sz="1200" dirty="0" err="1"/>
              <a:t>approx</a:t>
            </a:r>
            <a:r>
              <a:rPr lang="en-GB" sz="1200" dirty="0"/>
              <a:t> 24 hrs. More than 90% of a dose is eliminated in the urine: about 80% as an unchanged drug and 10% as inactive metabolites. The drug is cleared through glomerular filtration, but there is significant tubular reabsorption. The plasma half-life is prolonged in renal failure, necessitating adjustment of the dosage.</a:t>
            </a:r>
          </a:p>
          <a:p>
            <a:r>
              <a:rPr lang="en-US" sz="1200" dirty="0"/>
              <a:t>Fluconazole is generally quite well tolerated. Unwanted effects, which are generally mild, include nausea, headache and abdominal pain. However, exfoliative skin lesions (including Stevens-Johnson syndrome) have been reported-primarily in AIDS patients who are being treated with multiple drugs.</a:t>
            </a:r>
          </a:p>
          <a:p>
            <a:r>
              <a:rPr lang="en-US" sz="1200" dirty="0"/>
              <a:t>In common with all azole antifungal agents, fluconazole may cause hepatotoxicity.</a:t>
            </a:r>
          </a:p>
          <a:p>
            <a:r>
              <a:rPr lang="en-GB" sz="1200" dirty="0"/>
              <a:t>In the doses usually used, fluconazole does not produce the same level of inhibition of hepatic drug metabolism and of steroidogenesis which occurs with ketoconazole. However, drug interactions are present.</a:t>
            </a:r>
            <a:endParaRPr lang="en-US" sz="1200" dirty="0"/>
          </a:p>
          <a:p>
            <a:endParaRPr lang="en-GB" sz="1200" dirty="0"/>
          </a:p>
          <a:p>
            <a:endParaRPr lang="en-US" sz="1200" dirty="0"/>
          </a:p>
          <a:p>
            <a:endParaRPr lang="en-GB" sz="1200" dirty="0"/>
          </a:p>
          <a:p>
            <a:endParaRPr lang="en-US" sz="1200" dirty="0"/>
          </a:p>
          <a:p>
            <a:endParaRPr lang="es-ES" dirty="0"/>
          </a:p>
        </p:txBody>
      </p:sp>
      <p:sp>
        <p:nvSpPr>
          <p:cNvPr id="4" name="Marcador de número de diapositiva 3"/>
          <p:cNvSpPr>
            <a:spLocks noGrp="1"/>
          </p:cNvSpPr>
          <p:nvPr>
            <p:ph type="sldNum" sz="quarter" idx="10"/>
          </p:nvPr>
        </p:nvSpPr>
        <p:spPr/>
        <p:txBody>
          <a:bodyPr/>
          <a:lstStyle/>
          <a:p>
            <a:fld id="{8AD82416-371D-D049-9465-7D3EF3FCE7DA}" type="slidenum">
              <a:rPr lang="es-ES_tradnl" smtClean="0"/>
              <a:pPr/>
              <a:t>17</a:t>
            </a:fld>
            <a:endParaRPr lang="es-ES_tradnl"/>
          </a:p>
        </p:txBody>
      </p:sp>
    </p:spTree>
    <p:extLst>
      <p:ext uri="{BB962C8B-B14F-4D97-AF65-F5344CB8AC3E}">
        <p14:creationId xmlns:p14="http://schemas.microsoft.com/office/powerpoint/2010/main" val="1861383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AD82416-371D-D049-9465-7D3EF3FCE7DA}" type="slidenum">
              <a:rPr lang="es-ES_tradnl" smtClean="0"/>
              <a:pPr/>
              <a:t>18</a:t>
            </a:fld>
            <a:endParaRPr lang="es-ES_tradnl"/>
          </a:p>
        </p:txBody>
      </p:sp>
    </p:spTree>
    <p:extLst>
      <p:ext uri="{BB962C8B-B14F-4D97-AF65-F5344CB8AC3E}">
        <p14:creationId xmlns:p14="http://schemas.microsoft.com/office/powerpoint/2010/main" val="1079287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solidFill>
                  <a:srgbClr val="0070C0"/>
                </a:solidFill>
              </a:rPr>
              <a:t>Menos fármaco, </a:t>
            </a:r>
          </a:p>
          <a:p>
            <a:r>
              <a:rPr lang="es-ES" b="1" dirty="0">
                <a:solidFill>
                  <a:srgbClr val="0070C0"/>
                </a:solidFill>
              </a:rPr>
              <a:t>Mayor absorción </a:t>
            </a:r>
          </a:p>
          <a:p>
            <a:r>
              <a:rPr lang="es-ES" b="1" dirty="0">
                <a:solidFill>
                  <a:srgbClr val="0070C0"/>
                </a:solidFill>
              </a:rPr>
              <a:t>Mayor seguridad (menor cantidad de </a:t>
            </a:r>
            <a:r>
              <a:rPr lang="es-ES" b="1" dirty="0" err="1">
                <a:solidFill>
                  <a:srgbClr val="0070C0"/>
                </a:solidFill>
              </a:rPr>
              <a:t>itraconazol</a:t>
            </a:r>
            <a:r>
              <a:rPr lang="es-ES" b="1" dirty="0">
                <a:solidFill>
                  <a:srgbClr val="0070C0"/>
                </a:solidFill>
              </a:rPr>
              <a:t> acumulada en el tracto gastrointestinal)</a:t>
            </a:r>
          </a:p>
          <a:p>
            <a:endParaRPr lang="es-ES" dirty="0"/>
          </a:p>
        </p:txBody>
      </p:sp>
      <p:sp>
        <p:nvSpPr>
          <p:cNvPr id="4" name="Marcador de número de diapositiva 3"/>
          <p:cNvSpPr>
            <a:spLocks noGrp="1"/>
          </p:cNvSpPr>
          <p:nvPr>
            <p:ph type="sldNum" sz="quarter" idx="10"/>
          </p:nvPr>
        </p:nvSpPr>
        <p:spPr/>
        <p:txBody>
          <a:bodyPr/>
          <a:lstStyle/>
          <a:p>
            <a:fld id="{8AD82416-371D-D049-9465-7D3EF3FCE7DA}" type="slidenum">
              <a:rPr lang="es-ES_tradnl" smtClean="0"/>
              <a:pPr/>
              <a:t>19</a:t>
            </a:fld>
            <a:endParaRPr lang="es-ES_tradnl"/>
          </a:p>
        </p:txBody>
      </p:sp>
    </p:spTree>
    <p:extLst>
      <p:ext uri="{BB962C8B-B14F-4D97-AF65-F5344CB8AC3E}">
        <p14:creationId xmlns:p14="http://schemas.microsoft.com/office/powerpoint/2010/main" val="2942714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solidFill>
                  <a:srgbClr val="0070C0"/>
                </a:solidFill>
              </a:rPr>
              <a:t>Menos fármaco, </a:t>
            </a:r>
          </a:p>
          <a:p>
            <a:r>
              <a:rPr lang="es-ES" b="1" dirty="0">
                <a:solidFill>
                  <a:srgbClr val="0070C0"/>
                </a:solidFill>
              </a:rPr>
              <a:t>Mayor absorción </a:t>
            </a:r>
          </a:p>
          <a:p>
            <a:r>
              <a:rPr lang="es-ES" b="1" dirty="0">
                <a:solidFill>
                  <a:srgbClr val="0070C0"/>
                </a:solidFill>
              </a:rPr>
              <a:t>Mayor seguridad (menor cantidad de </a:t>
            </a:r>
            <a:r>
              <a:rPr lang="es-ES" b="1" dirty="0" err="1">
                <a:solidFill>
                  <a:srgbClr val="0070C0"/>
                </a:solidFill>
              </a:rPr>
              <a:t>itraconazol</a:t>
            </a:r>
            <a:r>
              <a:rPr lang="es-ES" b="1" dirty="0">
                <a:solidFill>
                  <a:srgbClr val="0070C0"/>
                </a:solidFill>
              </a:rPr>
              <a:t> acumulada en el tracto gastrointestinal)</a:t>
            </a:r>
          </a:p>
          <a:p>
            <a:endParaRPr lang="es-ES" dirty="0"/>
          </a:p>
        </p:txBody>
      </p:sp>
      <p:sp>
        <p:nvSpPr>
          <p:cNvPr id="4" name="Marcador de número de diapositiva 3"/>
          <p:cNvSpPr>
            <a:spLocks noGrp="1"/>
          </p:cNvSpPr>
          <p:nvPr>
            <p:ph type="sldNum" sz="quarter" idx="10"/>
          </p:nvPr>
        </p:nvSpPr>
        <p:spPr/>
        <p:txBody>
          <a:bodyPr/>
          <a:lstStyle/>
          <a:p>
            <a:fld id="{8AD82416-371D-D049-9465-7D3EF3FCE7DA}" type="slidenum">
              <a:rPr lang="es-ES_tradnl" smtClean="0"/>
              <a:pPr/>
              <a:t>20</a:t>
            </a:fld>
            <a:endParaRPr lang="es-ES_tradnl"/>
          </a:p>
        </p:txBody>
      </p:sp>
    </p:spTree>
    <p:extLst>
      <p:ext uri="{BB962C8B-B14F-4D97-AF65-F5344CB8AC3E}">
        <p14:creationId xmlns:p14="http://schemas.microsoft.com/office/powerpoint/2010/main" val="378017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err="1"/>
              <a:t>co</a:t>
            </a:r>
            <a:endParaRPr lang="es-ES_tradnl" dirty="0"/>
          </a:p>
        </p:txBody>
      </p:sp>
      <p:sp>
        <p:nvSpPr>
          <p:cNvPr id="4" name="Marcador de número de diapositiva 3"/>
          <p:cNvSpPr>
            <a:spLocks noGrp="1"/>
          </p:cNvSpPr>
          <p:nvPr>
            <p:ph type="sldNum" sz="quarter" idx="10"/>
          </p:nvPr>
        </p:nvSpPr>
        <p:spPr/>
        <p:txBody>
          <a:bodyPr/>
          <a:lstStyle/>
          <a:p>
            <a:fld id="{8AD82416-371D-D049-9465-7D3EF3FCE7DA}" type="slidenum">
              <a:rPr lang="es-ES_tradnl" smtClean="0"/>
              <a:pPr/>
              <a:t>2</a:t>
            </a:fld>
            <a:endParaRPr lang="es-ES_tradnl"/>
          </a:p>
        </p:txBody>
      </p:sp>
    </p:spTree>
    <p:extLst>
      <p:ext uri="{BB962C8B-B14F-4D97-AF65-F5344CB8AC3E}">
        <p14:creationId xmlns:p14="http://schemas.microsoft.com/office/powerpoint/2010/main" val="690328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Se considera vaginitis </a:t>
            </a:r>
            <a:r>
              <a:rPr lang="es-ES" dirty="0" err="1"/>
              <a:t>candidiásica</a:t>
            </a:r>
            <a:r>
              <a:rPr lang="es-ES" dirty="0"/>
              <a:t> recurrente cuando durante 1 año se presentan cuatro o más episodios. </a:t>
            </a:r>
          </a:p>
          <a:p>
            <a:r>
              <a:rPr lang="es-ES" dirty="0"/>
              <a:t>No son frecuentes. </a:t>
            </a:r>
          </a:p>
          <a:p>
            <a:r>
              <a:rPr lang="es-ES" dirty="0"/>
              <a:t>Normalmente no hay factores de riesgo asociados, pero se pueden ver asociados a causas locales —ropas sintéticas, afectación poscoital, dispositivos intrauterinos— o a causas generales —diabetes, inmunodepresión, </a:t>
            </a:r>
            <a:r>
              <a:rPr lang="es-ES" dirty="0" err="1"/>
              <a:t>corticoterapia</a:t>
            </a:r>
            <a:r>
              <a:rPr lang="es-ES" dirty="0"/>
              <a:t> sistémica y antibióticos sistémicos.</a:t>
            </a:r>
            <a:endParaRPr lang="es-ES_tradnl" dirty="0"/>
          </a:p>
        </p:txBody>
      </p:sp>
      <p:sp>
        <p:nvSpPr>
          <p:cNvPr id="4" name="Marcador de número de diapositiva 3"/>
          <p:cNvSpPr>
            <a:spLocks noGrp="1"/>
          </p:cNvSpPr>
          <p:nvPr>
            <p:ph type="sldNum" sz="quarter" idx="10"/>
          </p:nvPr>
        </p:nvSpPr>
        <p:spPr/>
        <p:txBody>
          <a:bodyPr/>
          <a:lstStyle/>
          <a:p>
            <a:fld id="{8AD82416-371D-D049-9465-7D3EF3FCE7DA}" type="slidenum">
              <a:rPr lang="es-ES_tradnl" smtClean="0"/>
              <a:pPr/>
              <a:t>21</a:t>
            </a:fld>
            <a:endParaRPr lang="es-ES_tradnl"/>
          </a:p>
        </p:txBody>
      </p:sp>
    </p:spTree>
    <p:extLst>
      <p:ext uri="{BB962C8B-B14F-4D97-AF65-F5344CB8AC3E}">
        <p14:creationId xmlns:p14="http://schemas.microsoft.com/office/powerpoint/2010/main" val="3851055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AD82416-371D-D049-9465-7D3EF3FCE7DA}" type="slidenum">
              <a:rPr lang="es-ES_tradnl" smtClean="0"/>
              <a:pPr/>
              <a:t>22</a:t>
            </a:fld>
            <a:endParaRPr lang="es-ES_tradnl"/>
          </a:p>
        </p:txBody>
      </p:sp>
    </p:spTree>
    <p:extLst>
      <p:ext uri="{BB962C8B-B14F-4D97-AF65-F5344CB8AC3E}">
        <p14:creationId xmlns:p14="http://schemas.microsoft.com/office/powerpoint/2010/main" val="3283682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AD82416-371D-D049-9465-7D3EF3FCE7DA}" type="slidenum">
              <a:rPr lang="es-ES_tradnl" smtClean="0"/>
              <a:pPr/>
              <a:t>23</a:t>
            </a:fld>
            <a:endParaRPr lang="es-ES_tradnl"/>
          </a:p>
        </p:txBody>
      </p:sp>
    </p:spTree>
    <p:extLst>
      <p:ext uri="{BB962C8B-B14F-4D97-AF65-F5344CB8AC3E}">
        <p14:creationId xmlns:p14="http://schemas.microsoft.com/office/powerpoint/2010/main" val="3593830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x-none" altLang="x-none" dirty="0"/>
          </a:p>
        </p:txBody>
      </p:sp>
      <p:sp>
        <p:nvSpPr>
          <p:cNvPr id="1034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8FF19F-3FFA-A149-9B6E-78A04CC9962B}" type="slidenum">
              <a:rPr lang="en-US" altLang="x-none"/>
              <a:pPr/>
              <a:t>24</a:t>
            </a:fld>
            <a:endParaRPr lang="en-US" altLang="x-none"/>
          </a:p>
        </p:txBody>
      </p:sp>
    </p:spTree>
    <p:extLst>
      <p:ext uri="{BB962C8B-B14F-4D97-AF65-F5344CB8AC3E}">
        <p14:creationId xmlns:p14="http://schemas.microsoft.com/office/powerpoint/2010/main" val="2801236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AD82416-371D-D049-9465-7D3EF3FCE7DA}" type="slidenum">
              <a:rPr lang="es-ES_tradnl" smtClean="0"/>
              <a:pPr/>
              <a:t>25</a:t>
            </a:fld>
            <a:endParaRPr lang="es-ES_tradnl"/>
          </a:p>
        </p:txBody>
      </p:sp>
    </p:spTree>
    <p:extLst>
      <p:ext uri="{BB962C8B-B14F-4D97-AF65-F5344CB8AC3E}">
        <p14:creationId xmlns:p14="http://schemas.microsoft.com/office/powerpoint/2010/main" val="2153251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buFont typeface="Wingdings" pitchFamily="2" charset="2"/>
              <a:buBlip>
                <a:blip r:embed="rId3"/>
              </a:buBlip>
              <a:defRPr/>
            </a:pPr>
            <a:r>
              <a:rPr lang="en-US" dirty="0" err="1"/>
              <a:t>Holti</a:t>
            </a:r>
            <a:r>
              <a:rPr lang="en-US" dirty="0"/>
              <a:t>, G:  Candida allergy.  In:  Winner HI, Hurley R, eds.  Symposium on Candida infections.  Edinburgh and London:  E&amp; S Livingstone 1966; 74-81.</a:t>
            </a:r>
          </a:p>
          <a:p>
            <a:pPr lvl="1" eaLnBrk="1" hangingPunct="1">
              <a:defRPr/>
            </a:pPr>
            <a:r>
              <a:rPr lang="en-US" dirty="0"/>
              <a:t>255 patients with chronic </a:t>
            </a:r>
            <a:r>
              <a:rPr lang="en-US" dirty="0" err="1"/>
              <a:t>urticaria</a:t>
            </a:r>
            <a:endParaRPr lang="en-US" dirty="0"/>
          </a:p>
          <a:p>
            <a:pPr lvl="1" eaLnBrk="1" hangingPunct="1">
              <a:defRPr/>
            </a:pPr>
            <a:r>
              <a:rPr lang="en-US" dirty="0"/>
              <a:t>49 (19%) had positive prick to Candida</a:t>
            </a:r>
          </a:p>
          <a:p>
            <a:pPr lvl="1" eaLnBrk="1" hangingPunct="1">
              <a:defRPr/>
            </a:pPr>
            <a:r>
              <a:rPr lang="en-US" dirty="0"/>
              <a:t>27 (11%) had positive prick to food yeast</a:t>
            </a:r>
          </a:p>
          <a:p>
            <a:pPr lvl="1" eaLnBrk="1" hangingPunct="1">
              <a:defRPr/>
            </a:pPr>
            <a:r>
              <a:rPr lang="en-US" dirty="0"/>
              <a:t>Rx nystatin x3 weeks cured 27/49 patients</a:t>
            </a:r>
          </a:p>
          <a:p>
            <a:pPr lvl="1" eaLnBrk="1" hangingPunct="1">
              <a:defRPr/>
            </a:pPr>
            <a:r>
              <a:rPr lang="en-US" dirty="0"/>
              <a:t>18 pts required med plus yeast-free diet</a:t>
            </a:r>
          </a:p>
          <a:p>
            <a:pPr eaLnBrk="1" hangingPunct="1">
              <a:buFont typeface="Wingdings" pitchFamily="2" charset="2"/>
              <a:buBlip>
                <a:blip r:embed="rId3"/>
              </a:buBlip>
              <a:defRPr/>
            </a:pPr>
            <a:r>
              <a:rPr lang="en-US" dirty="0"/>
              <a:t>An assessment of the role of Candida </a:t>
            </a:r>
            <a:r>
              <a:rPr lang="en-US" dirty="0" err="1"/>
              <a:t>albicans</a:t>
            </a:r>
            <a:r>
              <a:rPr lang="en-US" dirty="0"/>
              <a:t> and food yeasts in chronic </a:t>
            </a:r>
            <a:r>
              <a:rPr lang="en-US" dirty="0" err="1"/>
              <a:t>urticaria</a:t>
            </a:r>
            <a:r>
              <a:rPr lang="en-US" dirty="0"/>
              <a:t>.  James, J &amp; </a:t>
            </a:r>
            <a:r>
              <a:rPr lang="en-US" dirty="0" err="1"/>
              <a:t>Warin</a:t>
            </a:r>
            <a:r>
              <a:rPr lang="en-US" dirty="0"/>
              <a:t> RP  BR J Dermatology 84:227-237, 1971.  </a:t>
            </a:r>
          </a:p>
          <a:p>
            <a:pPr lvl="1" eaLnBrk="1" hangingPunct="1">
              <a:defRPr/>
            </a:pPr>
            <a:r>
              <a:rPr lang="en-US" dirty="0"/>
              <a:t>100 pts with chronic </a:t>
            </a:r>
            <a:r>
              <a:rPr lang="en-US" dirty="0" err="1"/>
              <a:t>urticaria</a:t>
            </a:r>
            <a:endParaRPr lang="en-US" dirty="0"/>
          </a:p>
          <a:p>
            <a:pPr lvl="1" eaLnBrk="1" hangingPunct="1">
              <a:defRPr/>
            </a:pPr>
            <a:r>
              <a:rPr lang="en-US" dirty="0"/>
              <a:t>36% (36 pts) positive prick Candida</a:t>
            </a:r>
          </a:p>
          <a:p>
            <a:pPr lvl="1" eaLnBrk="1" hangingPunct="1">
              <a:defRPr/>
            </a:pPr>
            <a:r>
              <a:rPr lang="en-US" dirty="0"/>
              <a:t>3/36 responded to medication (nystatin)</a:t>
            </a:r>
          </a:p>
          <a:p>
            <a:pPr lvl="1" eaLnBrk="1" hangingPunct="1">
              <a:defRPr/>
            </a:pPr>
            <a:r>
              <a:rPr lang="en-US" dirty="0"/>
              <a:t>23/36 responded to med &amp; yeast-free diet</a:t>
            </a:r>
          </a:p>
          <a:p>
            <a:pPr lvl="1" eaLnBrk="1" hangingPunct="1">
              <a:defRPr/>
            </a:pPr>
            <a:endParaRPr lang="en-US" dirty="0"/>
          </a:p>
          <a:p>
            <a:r>
              <a:rPr lang="en-US" dirty="0"/>
              <a:t>At least 3 different Candida species are able to produce proteases which can degrade IgA1, IgA2, and </a:t>
            </a:r>
            <a:r>
              <a:rPr lang="en-US" dirty="0" err="1"/>
              <a:t>SIgA</a:t>
            </a:r>
            <a:r>
              <a:rPr lang="en-US" dirty="0"/>
              <a:t>.  This protease activity can induce polyclonal B-cell response and inflammation.  An infection of the intestinal mucosa with Candia might lead to an inactivating of </a:t>
            </a:r>
            <a:r>
              <a:rPr lang="en-US" dirty="0" err="1"/>
              <a:t>SIgA</a:t>
            </a:r>
            <a:r>
              <a:rPr lang="en-US" dirty="0"/>
              <a:t> and inflammation within subgroups of patients with IBS symptoms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“It was shown recently that there is a potential cross reactivity with gluten because of several amino acid sequences (in the Candia cell wall) that are highly homologous to alpha-gliadin and gamma gliadin.  Such a mechanism might lead to wheat intolerance with its accompanying symptoms and even trigger celiac disease in genetically susceptible people.”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a:buFont typeface="Wingdings" pitchFamily="2" charset="2"/>
              <a:buBlip>
                <a:blip r:embed="rId3"/>
              </a:buBlip>
              <a:defRPr/>
            </a:pPr>
            <a:r>
              <a:rPr lang="en-US" dirty="0"/>
              <a:t>“Candida can be cultured from </a:t>
            </a:r>
            <a:r>
              <a:rPr lang="en-US" dirty="0" err="1"/>
              <a:t>faeces</a:t>
            </a:r>
            <a:r>
              <a:rPr lang="en-US" dirty="0"/>
              <a:t> in up to 80% of healthy adults ”</a:t>
            </a:r>
          </a:p>
          <a:p>
            <a:pPr>
              <a:buFont typeface="Wingdings" pitchFamily="2" charset="2"/>
              <a:buBlip>
                <a:blip r:embed="rId3"/>
              </a:buBlip>
              <a:defRPr/>
            </a:pPr>
            <a:endParaRPr lang="en-US" dirty="0"/>
          </a:p>
          <a:p>
            <a:pPr>
              <a:buFont typeface="Wingdings" pitchFamily="2" charset="2"/>
              <a:buBlip>
                <a:blip r:embed="rId3"/>
              </a:buBlip>
              <a:defRPr/>
            </a:pPr>
            <a:r>
              <a:rPr lang="en-US" dirty="0"/>
              <a:t>“Unfortunately, there is no accepted “gold standard” for distinguishing between a yeast sensitivity condition and a yeast overgrowth in the gut…</a:t>
            </a:r>
          </a:p>
          <a:p>
            <a:pPr>
              <a:buFont typeface="Wingdings" pitchFamily="2" charset="2"/>
              <a:buBlip>
                <a:blip r:embed="rId3"/>
              </a:buBlip>
              <a:defRPr/>
            </a:pPr>
            <a:r>
              <a:rPr lang="en-US" sz="1200" dirty="0"/>
              <a:t>“Candida can produce alcohols and contains glycoproteins which have the potential to stimulate mast cells to release histamine and apparently PGE2 inflammatory substances which could cause IBS </a:t>
            </a:r>
            <a:r>
              <a:rPr lang="en-US" sz="1200" dirty="0" err="1"/>
              <a:t>Ssx</a:t>
            </a:r>
            <a:r>
              <a:rPr lang="en-US" sz="1200" dirty="0"/>
              <a:t>”</a:t>
            </a:r>
          </a:p>
          <a:p>
            <a:pPr>
              <a:buFont typeface="Wingdings" pitchFamily="2" charset="2"/>
              <a:buBlip>
                <a:blip r:embed="rId3"/>
              </a:buBlip>
              <a:defRPr/>
            </a:pPr>
            <a:r>
              <a:rPr lang="en-US" sz="1200" dirty="0"/>
              <a:t>“…there is increasing evidence for yeasts being able to cause IBS symptoms in sensitized patients via Candida products, antigens, and cross-antigens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s-ES_tradnl" dirty="0"/>
          </a:p>
          <a:p>
            <a:pPr lvl="1" eaLnBrk="1" hangingPunct="1">
              <a:defRPr/>
            </a:pPr>
            <a:endParaRPr lang="en-US" dirty="0"/>
          </a:p>
          <a:p>
            <a:endParaRPr lang="es-ES" dirty="0"/>
          </a:p>
        </p:txBody>
      </p:sp>
      <p:sp>
        <p:nvSpPr>
          <p:cNvPr id="4" name="Marcador de número de diapositiva 3"/>
          <p:cNvSpPr>
            <a:spLocks noGrp="1"/>
          </p:cNvSpPr>
          <p:nvPr>
            <p:ph type="sldNum" sz="quarter" idx="10"/>
          </p:nvPr>
        </p:nvSpPr>
        <p:spPr/>
        <p:txBody>
          <a:bodyPr/>
          <a:lstStyle/>
          <a:p>
            <a:fld id="{8AD82416-371D-D049-9465-7D3EF3FCE7DA}" type="slidenum">
              <a:rPr lang="es-ES_tradnl" smtClean="0"/>
              <a:pPr/>
              <a:t>26</a:t>
            </a:fld>
            <a:endParaRPr lang="es-ES_tradnl"/>
          </a:p>
        </p:txBody>
      </p:sp>
    </p:spTree>
    <p:extLst>
      <p:ext uri="{BB962C8B-B14F-4D97-AF65-F5344CB8AC3E}">
        <p14:creationId xmlns:p14="http://schemas.microsoft.com/office/powerpoint/2010/main" val="1674485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AD82416-371D-D049-9465-7D3EF3FCE7DA}" type="slidenum">
              <a:rPr lang="es-ES_tradnl" smtClean="0"/>
              <a:pPr/>
              <a:t>27</a:t>
            </a:fld>
            <a:endParaRPr lang="es-ES_tradnl"/>
          </a:p>
        </p:txBody>
      </p:sp>
    </p:spTree>
    <p:extLst>
      <p:ext uri="{BB962C8B-B14F-4D97-AF65-F5344CB8AC3E}">
        <p14:creationId xmlns:p14="http://schemas.microsoft.com/office/powerpoint/2010/main" val="765516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AD82416-371D-D049-9465-7D3EF3FCE7DA}" type="slidenum">
              <a:rPr lang="es-ES_tradnl" smtClean="0"/>
              <a:pPr/>
              <a:t>28</a:t>
            </a:fld>
            <a:endParaRPr lang="es-ES_tradnl"/>
          </a:p>
        </p:txBody>
      </p:sp>
    </p:spTree>
    <p:extLst>
      <p:ext uri="{BB962C8B-B14F-4D97-AF65-F5344CB8AC3E}">
        <p14:creationId xmlns:p14="http://schemas.microsoft.com/office/powerpoint/2010/main" val="765516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AD82416-371D-D049-9465-7D3EF3FCE7DA}" type="slidenum">
              <a:rPr lang="es-ES_tradnl" smtClean="0"/>
              <a:pPr/>
              <a:t>29</a:t>
            </a:fld>
            <a:endParaRPr lang="es-ES_tradnl"/>
          </a:p>
        </p:txBody>
      </p:sp>
    </p:spTree>
    <p:extLst>
      <p:ext uri="{BB962C8B-B14F-4D97-AF65-F5344CB8AC3E}">
        <p14:creationId xmlns:p14="http://schemas.microsoft.com/office/powerpoint/2010/main" val="862130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x-none" altLang="x-none"/>
          </a:p>
        </p:txBody>
      </p:sp>
      <p:sp>
        <p:nvSpPr>
          <p:cNvPr id="1208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4E9D961-D008-4C48-BECD-A6C00CEB9291}" type="slidenum">
              <a:rPr lang="en-US" altLang="x-none"/>
              <a:pPr/>
              <a:t>30</a:t>
            </a:fld>
            <a:endParaRPr lang="en-US" altLang="x-none"/>
          </a:p>
        </p:txBody>
      </p:sp>
    </p:spTree>
    <p:extLst>
      <p:ext uri="{BB962C8B-B14F-4D97-AF65-F5344CB8AC3E}">
        <p14:creationId xmlns:p14="http://schemas.microsoft.com/office/powerpoint/2010/main" val="3548257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AD82416-371D-D049-9465-7D3EF3FCE7DA}" type="slidenum">
              <a:rPr lang="es-ES_tradnl" smtClean="0"/>
              <a:pPr/>
              <a:t>3</a:t>
            </a:fld>
            <a:endParaRPr lang="es-ES_tradnl"/>
          </a:p>
        </p:txBody>
      </p:sp>
    </p:spTree>
    <p:extLst>
      <p:ext uri="{BB962C8B-B14F-4D97-AF65-F5344CB8AC3E}">
        <p14:creationId xmlns:p14="http://schemas.microsoft.com/office/powerpoint/2010/main" val="1826829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AD82416-371D-D049-9465-7D3EF3FCE7DA}" type="slidenum">
              <a:rPr lang="es-ES_tradnl" smtClean="0"/>
              <a:pPr/>
              <a:t>31</a:t>
            </a:fld>
            <a:endParaRPr lang="es-ES_tradnl"/>
          </a:p>
        </p:txBody>
      </p:sp>
    </p:spTree>
    <p:extLst>
      <p:ext uri="{BB962C8B-B14F-4D97-AF65-F5344CB8AC3E}">
        <p14:creationId xmlns:p14="http://schemas.microsoft.com/office/powerpoint/2010/main" val="2232421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AD82416-371D-D049-9465-7D3EF3FCE7DA}" type="slidenum">
              <a:rPr lang="es-ES_tradnl" smtClean="0"/>
              <a:pPr/>
              <a:t>32</a:t>
            </a:fld>
            <a:endParaRPr lang="es-ES_tradnl"/>
          </a:p>
        </p:txBody>
      </p:sp>
    </p:spTree>
    <p:extLst>
      <p:ext uri="{BB962C8B-B14F-4D97-AF65-F5344CB8AC3E}">
        <p14:creationId xmlns:p14="http://schemas.microsoft.com/office/powerpoint/2010/main" val="4078344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AD82416-371D-D049-9465-7D3EF3FCE7DA}" type="slidenum">
              <a:rPr lang="es-ES_tradnl" smtClean="0"/>
              <a:pPr/>
              <a:t>33</a:t>
            </a:fld>
            <a:endParaRPr lang="es-ES_tradnl"/>
          </a:p>
        </p:txBody>
      </p:sp>
    </p:spTree>
    <p:extLst>
      <p:ext uri="{BB962C8B-B14F-4D97-AF65-F5344CB8AC3E}">
        <p14:creationId xmlns:p14="http://schemas.microsoft.com/office/powerpoint/2010/main" val="38923379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AD82416-371D-D049-9465-7D3EF3FCE7DA}" type="slidenum">
              <a:rPr lang="es-ES_tradnl" smtClean="0"/>
              <a:pPr/>
              <a:t>34</a:t>
            </a:fld>
            <a:endParaRPr lang="es-ES_tradnl"/>
          </a:p>
        </p:txBody>
      </p:sp>
    </p:spTree>
    <p:extLst>
      <p:ext uri="{BB962C8B-B14F-4D97-AF65-F5344CB8AC3E}">
        <p14:creationId xmlns:p14="http://schemas.microsoft.com/office/powerpoint/2010/main" val="38923379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x-none" altLang="x-none"/>
          </a:p>
        </p:txBody>
      </p:sp>
      <p:sp>
        <p:nvSpPr>
          <p:cNvPr id="15565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FA5EDD-641B-E845-8720-E4E16045A9CC}" type="slidenum">
              <a:rPr lang="en-US" altLang="x-none"/>
              <a:pPr/>
              <a:t>35</a:t>
            </a:fld>
            <a:endParaRPr lang="en-US" altLang="x-none"/>
          </a:p>
        </p:txBody>
      </p:sp>
    </p:spTree>
    <p:extLst>
      <p:ext uri="{BB962C8B-B14F-4D97-AF65-F5344CB8AC3E}">
        <p14:creationId xmlns:p14="http://schemas.microsoft.com/office/powerpoint/2010/main" val="2924413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x-none" altLang="x-none"/>
          </a:p>
        </p:txBody>
      </p:sp>
      <p:sp>
        <p:nvSpPr>
          <p:cNvPr id="1566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949493F-0310-A64C-A386-6909DFA79BAD}" type="slidenum">
              <a:rPr lang="en-US" altLang="x-none"/>
              <a:pPr/>
              <a:t>36</a:t>
            </a:fld>
            <a:endParaRPr lang="en-US" altLang="x-none"/>
          </a:p>
        </p:txBody>
      </p:sp>
    </p:spTree>
    <p:extLst>
      <p:ext uri="{BB962C8B-B14F-4D97-AF65-F5344CB8AC3E}">
        <p14:creationId xmlns:p14="http://schemas.microsoft.com/office/powerpoint/2010/main" val="31726031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x-none" altLang="x-none"/>
          </a:p>
        </p:txBody>
      </p:sp>
      <p:sp>
        <p:nvSpPr>
          <p:cNvPr id="1587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899E0D6-2B2C-2142-B337-68BBB96E6FBC}" type="slidenum">
              <a:rPr lang="en-US" altLang="x-none"/>
              <a:pPr/>
              <a:t>37</a:t>
            </a:fld>
            <a:endParaRPr lang="en-US" altLang="x-none"/>
          </a:p>
        </p:txBody>
      </p:sp>
    </p:spTree>
    <p:extLst>
      <p:ext uri="{BB962C8B-B14F-4D97-AF65-F5344CB8AC3E}">
        <p14:creationId xmlns:p14="http://schemas.microsoft.com/office/powerpoint/2010/main" val="34046632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AD82416-371D-D049-9465-7D3EF3FCE7DA}" type="slidenum">
              <a:rPr lang="es-ES_tradnl" smtClean="0"/>
              <a:pPr/>
              <a:t>38</a:t>
            </a:fld>
            <a:endParaRPr lang="es-ES_tradnl"/>
          </a:p>
        </p:txBody>
      </p:sp>
    </p:spTree>
    <p:extLst>
      <p:ext uri="{BB962C8B-B14F-4D97-AF65-F5344CB8AC3E}">
        <p14:creationId xmlns:p14="http://schemas.microsoft.com/office/powerpoint/2010/main" val="40694263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AD82416-371D-D049-9465-7D3EF3FCE7DA}" type="slidenum">
              <a:rPr lang="es-ES_tradnl" smtClean="0"/>
              <a:pPr/>
              <a:t>39</a:t>
            </a:fld>
            <a:endParaRPr lang="es-ES_tradnl"/>
          </a:p>
        </p:txBody>
      </p:sp>
    </p:spTree>
    <p:extLst>
      <p:ext uri="{BB962C8B-B14F-4D97-AF65-F5344CB8AC3E}">
        <p14:creationId xmlns:p14="http://schemas.microsoft.com/office/powerpoint/2010/main" val="256432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AD82416-371D-D049-9465-7D3EF3FCE7DA}" type="slidenum">
              <a:rPr lang="es-ES_tradnl" smtClean="0"/>
              <a:pPr/>
              <a:t>4</a:t>
            </a:fld>
            <a:endParaRPr lang="es-ES_tradnl"/>
          </a:p>
        </p:txBody>
      </p:sp>
    </p:spTree>
    <p:extLst>
      <p:ext uri="{BB962C8B-B14F-4D97-AF65-F5344CB8AC3E}">
        <p14:creationId xmlns:p14="http://schemas.microsoft.com/office/powerpoint/2010/main" val="2026885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AD82416-371D-D049-9465-7D3EF3FCE7DA}" type="slidenum">
              <a:rPr lang="es-ES_tradnl" smtClean="0"/>
              <a:pPr/>
              <a:t>6</a:t>
            </a:fld>
            <a:endParaRPr lang="es-ES_tradnl"/>
          </a:p>
        </p:txBody>
      </p:sp>
    </p:spTree>
    <p:extLst>
      <p:ext uri="{BB962C8B-B14F-4D97-AF65-F5344CB8AC3E}">
        <p14:creationId xmlns:p14="http://schemas.microsoft.com/office/powerpoint/2010/main" val="2833450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080DC3-EA9B-3644-BDCE-4D5FA8AAA473}" type="slidenum">
              <a:rPr lang="es-ES" altLang="x-none"/>
              <a:pPr/>
              <a:t>7</a:t>
            </a:fld>
            <a:endParaRPr lang="es-ES" altLang="x-none"/>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endParaRPr lang="x-none" altLang="x-none" sz="900" dirty="0">
              <a:latin typeface="Verdana" charset="0"/>
            </a:endParaRPr>
          </a:p>
        </p:txBody>
      </p:sp>
    </p:spTree>
    <p:extLst>
      <p:ext uri="{BB962C8B-B14F-4D97-AF65-F5344CB8AC3E}">
        <p14:creationId xmlns:p14="http://schemas.microsoft.com/office/powerpoint/2010/main" val="741546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080DC3-EA9B-3644-BDCE-4D5FA8AAA473}" type="slidenum">
              <a:rPr lang="es-ES" altLang="x-none"/>
              <a:pPr/>
              <a:t>8</a:t>
            </a:fld>
            <a:endParaRPr lang="es-ES" altLang="x-none"/>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endParaRPr lang="x-none" altLang="x-none" sz="900" dirty="0">
              <a:latin typeface="Verdana" charset="0"/>
            </a:endParaRPr>
          </a:p>
        </p:txBody>
      </p:sp>
    </p:spTree>
    <p:extLst>
      <p:ext uri="{BB962C8B-B14F-4D97-AF65-F5344CB8AC3E}">
        <p14:creationId xmlns:p14="http://schemas.microsoft.com/office/powerpoint/2010/main" val="2125288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key differences between mammalian and fungal eukaryotic cells. This is the basis of drug selectivity.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Above are antifungals which target the cell membrane. First of all we will look at the azole family. These drugs are far less toxic than amphotericin 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s-ES" dirty="0"/>
          </a:p>
        </p:txBody>
      </p:sp>
      <p:sp>
        <p:nvSpPr>
          <p:cNvPr id="4" name="Marcador de número de diapositiva 3"/>
          <p:cNvSpPr>
            <a:spLocks noGrp="1"/>
          </p:cNvSpPr>
          <p:nvPr>
            <p:ph type="sldNum" sz="quarter" idx="10"/>
          </p:nvPr>
        </p:nvSpPr>
        <p:spPr/>
        <p:txBody>
          <a:bodyPr/>
          <a:lstStyle/>
          <a:p>
            <a:fld id="{8AD82416-371D-D049-9465-7D3EF3FCE7DA}" type="slidenum">
              <a:rPr lang="es-ES_tradnl" smtClean="0"/>
              <a:pPr/>
              <a:t>9</a:t>
            </a:fld>
            <a:endParaRPr lang="es-ES_tradnl"/>
          </a:p>
        </p:txBody>
      </p:sp>
    </p:spTree>
    <p:extLst>
      <p:ext uri="{BB962C8B-B14F-4D97-AF65-F5344CB8AC3E}">
        <p14:creationId xmlns:p14="http://schemas.microsoft.com/office/powerpoint/2010/main" val="2522480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u="sng" dirty="0" err="1"/>
              <a:t>Síntesis</a:t>
            </a:r>
            <a:r>
              <a:rPr lang="en-US" b="1" u="sng" dirty="0"/>
              <a:t> DNA/RNA</a:t>
            </a:r>
          </a:p>
          <a:p>
            <a:r>
              <a:rPr lang="en-US" dirty="0" err="1"/>
              <a:t>Flucytosine</a:t>
            </a:r>
            <a:r>
              <a:rPr lang="en-US" dirty="0"/>
              <a:t> is an anti-metabolite type of antifungal drug. It is a synthetic fluorinated pyrimidine which is available for intravenous infusion or oral administration. </a:t>
            </a:r>
          </a:p>
          <a:p>
            <a:r>
              <a:rPr lang="en-US" dirty="0"/>
              <a:t>It is marketed as </a:t>
            </a:r>
            <a:r>
              <a:rPr lang="en-US" dirty="0" err="1"/>
              <a:t>Ancotil</a:t>
            </a:r>
            <a:r>
              <a:rPr lang="en-US" dirty="0"/>
              <a:t>.</a:t>
            </a:r>
          </a:p>
          <a:p>
            <a:r>
              <a:rPr lang="en-GB" dirty="0" err="1"/>
              <a:t>Flucytosine</a:t>
            </a:r>
            <a:r>
              <a:rPr lang="en-GB" dirty="0"/>
              <a:t> is active against a limited range of systemic fungal infections, being effective mainly in those caused by yeast. It has activity against </a:t>
            </a:r>
            <a:r>
              <a:rPr lang="en-GB" i="1" dirty="0"/>
              <a:t>Candida</a:t>
            </a:r>
            <a:r>
              <a:rPr lang="en-GB" dirty="0"/>
              <a:t> spp., </a:t>
            </a:r>
            <a:r>
              <a:rPr lang="en-GB" i="1" dirty="0"/>
              <a:t>C. </a:t>
            </a:r>
            <a:r>
              <a:rPr lang="en-GB" i="1" dirty="0" err="1"/>
              <a:t>neoformans</a:t>
            </a:r>
            <a:r>
              <a:rPr lang="en-GB" dirty="0"/>
              <a:t> and some fungi causing </a:t>
            </a:r>
            <a:r>
              <a:rPr lang="en-GB" dirty="0" err="1"/>
              <a:t>chromoblastomycosis</a:t>
            </a:r>
            <a:r>
              <a:rPr lang="en-GB" dirty="0"/>
              <a:t>.</a:t>
            </a:r>
            <a:endParaRPr lang="en-US" dirty="0"/>
          </a:p>
          <a:p>
            <a:r>
              <a:rPr lang="en-US" dirty="0"/>
              <a:t>  </a:t>
            </a:r>
          </a:p>
          <a:p>
            <a:r>
              <a:rPr lang="en-US" dirty="0"/>
              <a:t>While </a:t>
            </a:r>
            <a:r>
              <a:rPr lang="en-US" dirty="0" err="1"/>
              <a:t>flucytosine</a:t>
            </a:r>
            <a:r>
              <a:rPr lang="en-US" dirty="0"/>
              <a:t> is in clinical use for these few specific indications, its use </a:t>
            </a:r>
            <a:r>
              <a:rPr lang="en-US" b="1" i="1" dirty="0"/>
              <a:t>alone </a:t>
            </a:r>
            <a:r>
              <a:rPr lang="en-US" dirty="0"/>
              <a:t>in treatment frequently results in emergence of resistance. This</a:t>
            </a:r>
            <a:r>
              <a:rPr lang="en-US" b="1" i="1" dirty="0"/>
              <a:t> rapid</a:t>
            </a:r>
            <a:r>
              <a:rPr lang="en-US" dirty="0"/>
              <a:t> de-novo resistance occurring during therapy has effectively limited its use in the treatment of candida infections (</a:t>
            </a:r>
            <a:r>
              <a:rPr lang="en-US" dirty="0" err="1"/>
              <a:t>approx</a:t>
            </a:r>
            <a:r>
              <a:rPr lang="en-US" dirty="0"/>
              <a:t> 10% of Candida </a:t>
            </a:r>
            <a:r>
              <a:rPr lang="en-US" dirty="0" err="1"/>
              <a:t>albicans</a:t>
            </a:r>
            <a:r>
              <a:rPr lang="en-US" dirty="0"/>
              <a:t> isolates are resistant before treatment starts), and is a major drawback for this compound. </a:t>
            </a:r>
          </a:p>
          <a:p>
            <a:endParaRPr lang="en-US" dirty="0"/>
          </a:p>
          <a:p>
            <a:r>
              <a:rPr lang="en-US" dirty="0"/>
              <a:t>In principle, resistance to 5FC may result from decreased uptake (loss of permease activity) or loss of enzymatic activity responsible for conversion to FUMP. Although resistance due to decreased 5FC uptake has been found in </a:t>
            </a:r>
            <a:r>
              <a:rPr lang="en-US" i="1" dirty="0"/>
              <a:t>S. cerevisiae </a:t>
            </a:r>
            <a:r>
              <a:rPr lang="en-US" dirty="0"/>
              <a:t>and </a:t>
            </a:r>
            <a:r>
              <a:rPr lang="en-US" i="1" dirty="0"/>
              <a:t>C. </a:t>
            </a:r>
            <a:r>
              <a:rPr lang="en-US" i="1" dirty="0" err="1"/>
              <a:t>glabrata</a:t>
            </a:r>
            <a:r>
              <a:rPr lang="en-US" dirty="0"/>
              <a:t>, this mechanism does not seem to be important in </a:t>
            </a:r>
            <a:r>
              <a:rPr lang="en-US" i="1" dirty="0"/>
              <a:t>C. </a:t>
            </a:r>
            <a:r>
              <a:rPr lang="en-US" i="1" dirty="0" err="1"/>
              <a:t>albicans</a:t>
            </a:r>
            <a:r>
              <a:rPr lang="en-US" i="1" dirty="0"/>
              <a:t> </a:t>
            </a:r>
            <a:r>
              <a:rPr lang="en-US" dirty="0"/>
              <a:t>or </a:t>
            </a:r>
            <a:r>
              <a:rPr lang="en-US" i="1" dirty="0"/>
              <a:t>Cryptococcus </a:t>
            </a:r>
            <a:r>
              <a:rPr lang="en-US" i="1" dirty="0" err="1"/>
              <a:t>neoformans</a:t>
            </a:r>
            <a:r>
              <a:rPr lang="en-US" i="1" dirty="0"/>
              <a:t>. </a:t>
            </a:r>
            <a:r>
              <a:rPr lang="en-US" dirty="0"/>
              <a:t>The most common cause of resistance appears to be loss of cytosine deaminase or UMP </a:t>
            </a:r>
            <a:r>
              <a:rPr lang="en-US" dirty="0" err="1"/>
              <a:t>pyrophosphorylase</a:t>
            </a:r>
            <a:r>
              <a:rPr lang="en-US" dirty="0"/>
              <a:t> activity.</a:t>
            </a:r>
          </a:p>
          <a:p>
            <a:endParaRPr lang="en-US" dirty="0"/>
          </a:p>
          <a:p>
            <a:endParaRPr lang="en-US" dirty="0"/>
          </a:p>
          <a:p>
            <a:r>
              <a:rPr lang="en-GB" sz="1200" dirty="0"/>
              <a:t>ESPECTRO DE ACTIVIDAD LIMITADO</a:t>
            </a:r>
          </a:p>
          <a:p>
            <a:endParaRPr lang="en-GB" sz="1200" dirty="0"/>
          </a:p>
          <a:p>
            <a:r>
              <a:rPr lang="en-GB" sz="1200" dirty="0"/>
              <a:t>RESISTENCIAS ADQUIRIDAS.</a:t>
            </a:r>
          </a:p>
          <a:p>
            <a:pPr>
              <a:buFontTx/>
              <a:buNone/>
            </a:pPr>
            <a:r>
              <a:rPr lang="en-GB" sz="1200" dirty="0"/>
              <a:t>			&gt; </a:t>
            </a:r>
            <a:r>
              <a:rPr lang="en-GB" sz="1200" dirty="0" err="1"/>
              <a:t>fruto</a:t>
            </a:r>
            <a:r>
              <a:rPr lang="en-GB" sz="1200" dirty="0"/>
              <a:t> de la </a:t>
            </a:r>
            <a:r>
              <a:rPr lang="en-GB" sz="1200" dirty="0" err="1"/>
              <a:t>monoterapia</a:t>
            </a:r>
            <a:endParaRPr lang="en-GB" sz="1200" dirty="0"/>
          </a:p>
          <a:p>
            <a:pPr>
              <a:buFontTx/>
              <a:buNone/>
            </a:pPr>
            <a:r>
              <a:rPr lang="en-GB" sz="1200" dirty="0"/>
              <a:t>			&gt; </a:t>
            </a:r>
            <a:r>
              <a:rPr lang="en-GB" sz="1200" dirty="0" err="1"/>
              <a:t>inicio</a:t>
            </a:r>
            <a:r>
              <a:rPr lang="en-GB" sz="1200" dirty="0"/>
              <a:t> </a:t>
            </a:r>
            <a:r>
              <a:rPr lang="en-GB" sz="1200" dirty="0" err="1"/>
              <a:t>rápido</a:t>
            </a:r>
            <a:endParaRPr lang="en-GB" sz="1200" dirty="0"/>
          </a:p>
          <a:p>
            <a:pPr>
              <a:buFontTx/>
              <a:buNone/>
            </a:pPr>
            <a:r>
              <a:rPr lang="en-GB" sz="1200" dirty="0" err="1"/>
              <a:t>Por</a:t>
            </a:r>
            <a:r>
              <a:rPr lang="en-GB" sz="1200" dirty="0"/>
              <a:t>:</a:t>
            </a:r>
          </a:p>
          <a:p>
            <a:pPr>
              <a:buFontTx/>
              <a:buNone/>
            </a:pPr>
            <a:r>
              <a:rPr lang="en-GB" sz="1200" dirty="0"/>
              <a:t>1) </a:t>
            </a:r>
            <a:r>
              <a:rPr lang="en-GB" sz="1200" dirty="0" err="1"/>
              <a:t>Disminución</a:t>
            </a:r>
            <a:r>
              <a:rPr lang="en-GB" sz="1200" dirty="0"/>
              <a:t> de la </a:t>
            </a:r>
            <a:r>
              <a:rPr lang="en-GB" sz="1200" dirty="0" err="1"/>
              <a:t>captación</a:t>
            </a:r>
            <a:r>
              <a:rPr lang="en-GB" sz="1200" dirty="0"/>
              <a:t> (</a:t>
            </a:r>
            <a:r>
              <a:rPr lang="en-GB" sz="1200" dirty="0" err="1"/>
              <a:t>Actividad</a:t>
            </a:r>
            <a:r>
              <a:rPr lang="en-GB" sz="1200" dirty="0"/>
              <a:t> </a:t>
            </a:r>
            <a:r>
              <a:rPr lang="en-GB" sz="1200" dirty="0" err="1"/>
              <a:t>permeasa</a:t>
            </a:r>
            <a:r>
              <a:rPr lang="en-GB" sz="1200" dirty="0"/>
              <a:t>)</a:t>
            </a:r>
          </a:p>
          <a:p>
            <a:pPr>
              <a:buFontTx/>
              <a:buNone/>
            </a:pPr>
            <a:r>
              <a:rPr lang="en-GB" sz="1200" dirty="0"/>
              <a:t>2) </a:t>
            </a:r>
            <a:r>
              <a:rPr lang="en-GB" sz="1200" dirty="0" err="1"/>
              <a:t>Alteración</a:t>
            </a:r>
            <a:r>
              <a:rPr lang="en-GB" sz="1200" dirty="0"/>
              <a:t> del </a:t>
            </a:r>
            <a:r>
              <a:rPr lang="en-GB" sz="1200" dirty="0" err="1"/>
              <a:t>metabolismo</a:t>
            </a:r>
            <a:r>
              <a:rPr lang="en-GB" sz="1200" dirty="0"/>
              <a:t> 5-FC ( </a:t>
            </a:r>
            <a:r>
              <a:rPr lang="en-GB" sz="1200" dirty="0" err="1"/>
              <a:t>actividad</a:t>
            </a:r>
            <a:r>
              <a:rPr lang="en-GB" sz="1200" dirty="0"/>
              <a:t> </a:t>
            </a:r>
            <a:r>
              <a:rPr lang="en-GB" sz="1200" dirty="0" err="1"/>
              <a:t>citosina</a:t>
            </a:r>
            <a:r>
              <a:rPr lang="en-GB" sz="1200" dirty="0"/>
              <a:t> </a:t>
            </a:r>
            <a:r>
              <a:rPr lang="en-GB" sz="1200" dirty="0" err="1"/>
              <a:t>deaminasa</a:t>
            </a:r>
            <a:r>
              <a:rPr lang="en-GB" sz="1200" dirty="0"/>
              <a:t> o UMP </a:t>
            </a:r>
            <a:r>
              <a:rPr lang="en-US" sz="1200" dirty="0" err="1"/>
              <a:t>pirofosforilasa</a:t>
            </a:r>
            <a:r>
              <a:rPr lang="en-US" sz="1200" dirty="0"/>
              <a:t>)</a:t>
            </a:r>
          </a:p>
          <a:p>
            <a:pPr>
              <a:buFontTx/>
              <a:buNone/>
            </a:pPr>
            <a:endParaRPr lang="en-US" sz="1200" dirty="0"/>
          </a:p>
          <a:p>
            <a:pPr>
              <a:buFontTx/>
              <a:buNone/>
            </a:pPr>
            <a:r>
              <a:rPr lang="en-US" b="1" u="sng" dirty="0"/>
              <a:t>PARED CELULAR</a:t>
            </a:r>
          </a:p>
          <a:p>
            <a:pPr>
              <a:buFontTx/>
              <a:buNone/>
            </a:pPr>
            <a:endParaRPr lang="en-US" dirty="0"/>
          </a:p>
          <a:p>
            <a:pPr>
              <a:lnSpc>
                <a:spcPct val="80000"/>
              </a:lnSpc>
              <a:buClr>
                <a:schemeClr val="tx2"/>
              </a:buClr>
            </a:pPr>
            <a:r>
              <a:rPr lang="en-US" sz="2400" dirty="0" err="1">
                <a:latin typeface="Arial" pitchFamily="34" charset="0"/>
              </a:rPr>
              <a:t>Inhibe</a:t>
            </a:r>
            <a:r>
              <a:rPr lang="en-US" sz="2400" dirty="0">
                <a:latin typeface="Arial" pitchFamily="34" charset="0"/>
              </a:rPr>
              <a:t> ß-(1,3) D-glucan </a:t>
            </a:r>
            <a:r>
              <a:rPr lang="en-US" sz="2400" dirty="0" err="1">
                <a:latin typeface="Arial" pitchFamily="34" charset="0"/>
              </a:rPr>
              <a:t>sintetasa</a:t>
            </a:r>
            <a:endParaRPr lang="en-US" sz="2400" dirty="0">
              <a:latin typeface="Arial" pitchFamily="34" charset="0"/>
            </a:endParaRPr>
          </a:p>
          <a:p>
            <a:pPr>
              <a:lnSpc>
                <a:spcPct val="80000"/>
              </a:lnSpc>
              <a:buClr>
                <a:schemeClr val="tx2"/>
              </a:buClr>
            </a:pPr>
            <a:endParaRPr lang="en-US" sz="2400" dirty="0">
              <a:latin typeface="Arial" pitchFamily="34" charset="0"/>
            </a:endParaRPr>
          </a:p>
          <a:p>
            <a:pPr>
              <a:lnSpc>
                <a:spcPct val="80000"/>
              </a:lnSpc>
              <a:buClr>
                <a:schemeClr val="tx2"/>
              </a:buClr>
            </a:pPr>
            <a:r>
              <a:rPr lang="en-US" sz="2400" dirty="0">
                <a:latin typeface="Arial" pitchFamily="34" charset="0"/>
              </a:rPr>
              <a:t>La </a:t>
            </a:r>
            <a:r>
              <a:rPr lang="en-US" sz="2400" dirty="0" err="1">
                <a:latin typeface="Arial" pitchFamily="34" charset="0"/>
              </a:rPr>
              <a:t>pérdida</a:t>
            </a:r>
            <a:r>
              <a:rPr lang="en-US" sz="2400" dirty="0">
                <a:latin typeface="Arial" pitchFamily="34" charset="0"/>
              </a:rPr>
              <a:t> del </a:t>
            </a:r>
            <a:r>
              <a:rPr lang="en-US" sz="2400" dirty="0" err="1">
                <a:latin typeface="Arial" pitchFamily="34" charset="0"/>
              </a:rPr>
              <a:t>glucano</a:t>
            </a:r>
            <a:r>
              <a:rPr lang="en-US" sz="2400" dirty="0">
                <a:latin typeface="Arial" pitchFamily="34" charset="0"/>
              </a:rPr>
              <a:t> </a:t>
            </a:r>
            <a:r>
              <a:rPr lang="en-US" sz="2400" dirty="0" err="1">
                <a:latin typeface="Arial" pitchFamily="34" charset="0"/>
              </a:rPr>
              <a:t>en</a:t>
            </a:r>
            <a:r>
              <a:rPr lang="en-US" sz="2400" dirty="0">
                <a:latin typeface="Arial" pitchFamily="34" charset="0"/>
              </a:rPr>
              <a:t> la pared </a:t>
            </a:r>
            <a:r>
              <a:rPr lang="en-US" sz="2400" dirty="0" err="1">
                <a:latin typeface="Arial" pitchFamily="34" charset="0"/>
              </a:rPr>
              <a:t>celular</a:t>
            </a:r>
            <a:r>
              <a:rPr lang="en-US" sz="2400" dirty="0">
                <a:latin typeface="Arial" pitchFamily="34" charset="0"/>
              </a:rPr>
              <a:t> </a:t>
            </a:r>
            <a:r>
              <a:rPr lang="en-US" sz="2400" dirty="0" err="1">
                <a:latin typeface="Arial" pitchFamily="34" charset="0"/>
              </a:rPr>
              <a:t>conlleva</a:t>
            </a:r>
            <a:r>
              <a:rPr lang="en-US" sz="2400" dirty="0">
                <a:latin typeface="Arial" pitchFamily="34" charset="0"/>
              </a:rPr>
              <a:t> </a:t>
            </a:r>
            <a:r>
              <a:rPr lang="en-US" sz="2400" dirty="0" err="1">
                <a:latin typeface="Arial" pitchFamily="34" charset="0"/>
              </a:rPr>
              <a:t>fragilidad</a:t>
            </a:r>
            <a:r>
              <a:rPr lang="en-US" sz="2400" dirty="0">
                <a:latin typeface="Arial" pitchFamily="34" charset="0"/>
              </a:rPr>
              <a:t> </a:t>
            </a:r>
            <a:r>
              <a:rPr lang="en-US" sz="2400" dirty="0" err="1">
                <a:latin typeface="Arial" pitchFamily="34" charset="0"/>
              </a:rPr>
              <a:t>osmótica</a:t>
            </a:r>
            <a:r>
              <a:rPr lang="en-US" sz="2400" dirty="0">
                <a:latin typeface="Arial" pitchFamily="34" charset="0"/>
              </a:rPr>
              <a:t> </a:t>
            </a:r>
          </a:p>
          <a:p>
            <a:pPr>
              <a:lnSpc>
                <a:spcPct val="80000"/>
              </a:lnSpc>
              <a:buClr>
                <a:schemeClr val="tx2"/>
              </a:buClr>
            </a:pPr>
            <a:endParaRPr lang="en-US" sz="2400" dirty="0">
              <a:latin typeface="Arial" pitchFamily="34" charset="0"/>
            </a:endParaRPr>
          </a:p>
          <a:p>
            <a:pPr>
              <a:lnSpc>
                <a:spcPct val="80000"/>
              </a:lnSpc>
              <a:buClr>
                <a:schemeClr val="tx2"/>
              </a:buClr>
            </a:pPr>
            <a:r>
              <a:rPr lang="en-US" sz="2400" dirty="0" err="1">
                <a:latin typeface="Arial" pitchFamily="34" charset="0"/>
              </a:rPr>
              <a:t>Espectro</a:t>
            </a:r>
            <a:r>
              <a:rPr lang="en-US" sz="2400" dirty="0">
                <a:latin typeface="Arial" pitchFamily="34" charset="0"/>
              </a:rPr>
              <a:t>:</a:t>
            </a:r>
          </a:p>
          <a:p>
            <a:pPr lvl="1">
              <a:lnSpc>
                <a:spcPct val="80000"/>
              </a:lnSpc>
              <a:buClr>
                <a:schemeClr val="tx2"/>
              </a:buClr>
            </a:pPr>
            <a:r>
              <a:rPr lang="en-US" sz="2000" dirty="0">
                <a:solidFill>
                  <a:srgbClr val="000090"/>
                </a:solidFill>
                <a:latin typeface="Arial" pitchFamily="34" charset="0"/>
              </a:rPr>
              <a:t>Candida </a:t>
            </a:r>
            <a:r>
              <a:rPr lang="en-US" sz="2000" i="1" dirty="0">
                <a:solidFill>
                  <a:srgbClr val="000090"/>
                </a:solidFill>
                <a:latin typeface="Arial" pitchFamily="34" charset="0"/>
              </a:rPr>
              <a:t>spp  </a:t>
            </a:r>
            <a:r>
              <a:rPr lang="en-US" sz="2000" i="1" dirty="0" err="1">
                <a:solidFill>
                  <a:srgbClr val="000090"/>
                </a:solidFill>
                <a:latin typeface="Arial" pitchFamily="34" charset="0"/>
              </a:rPr>
              <a:t>incluye</a:t>
            </a:r>
            <a:r>
              <a:rPr lang="en-US" sz="2000" i="1" dirty="0">
                <a:solidFill>
                  <a:srgbClr val="000090"/>
                </a:solidFill>
                <a:latin typeface="Arial" pitchFamily="34" charset="0"/>
              </a:rPr>
              <a:t> no-</a:t>
            </a:r>
            <a:r>
              <a:rPr lang="en-US" sz="2000" dirty="0" err="1">
                <a:solidFill>
                  <a:srgbClr val="000090"/>
                </a:solidFill>
                <a:latin typeface="Arial" pitchFamily="34" charset="0"/>
              </a:rPr>
              <a:t>albicans</a:t>
            </a:r>
            <a:r>
              <a:rPr lang="en-US" sz="2000" dirty="0">
                <a:solidFill>
                  <a:srgbClr val="000090"/>
                </a:solidFill>
                <a:latin typeface="Arial" pitchFamily="34" charset="0"/>
              </a:rPr>
              <a:t> </a:t>
            </a:r>
            <a:r>
              <a:rPr lang="en-US" sz="2000" i="1" dirty="0" err="1">
                <a:solidFill>
                  <a:srgbClr val="000090"/>
                </a:solidFill>
                <a:latin typeface="Arial" pitchFamily="34" charset="0"/>
              </a:rPr>
              <a:t>resistentes</a:t>
            </a:r>
            <a:r>
              <a:rPr lang="en-US" sz="2000" i="1" dirty="0">
                <a:solidFill>
                  <a:srgbClr val="000090"/>
                </a:solidFill>
                <a:latin typeface="Arial" pitchFamily="34" charset="0"/>
              </a:rPr>
              <a:t> a </a:t>
            </a:r>
            <a:r>
              <a:rPr lang="en-US" sz="2000" i="1" dirty="0" err="1">
                <a:solidFill>
                  <a:srgbClr val="000090"/>
                </a:solidFill>
                <a:latin typeface="Arial" pitchFamily="34" charset="0"/>
              </a:rPr>
              <a:t>fluconazol</a:t>
            </a:r>
            <a:endParaRPr lang="en-US" sz="2000" i="1" dirty="0">
              <a:solidFill>
                <a:srgbClr val="000090"/>
              </a:solidFill>
              <a:latin typeface="Arial" pitchFamily="34" charset="0"/>
            </a:endParaRPr>
          </a:p>
          <a:p>
            <a:pPr lvl="1">
              <a:lnSpc>
                <a:spcPct val="80000"/>
              </a:lnSpc>
              <a:buClr>
                <a:schemeClr val="tx2"/>
              </a:buClr>
            </a:pPr>
            <a:endParaRPr lang="en-US" sz="2000" i="1" dirty="0">
              <a:latin typeface="Arial" pitchFamily="34" charset="0"/>
            </a:endParaRPr>
          </a:p>
          <a:p>
            <a:pPr lvl="1">
              <a:lnSpc>
                <a:spcPct val="80000"/>
              </a:lnSpc>
              <a:buClr>
                <a:schemeClr val="tx2"/>
              </a:buClr>
            </a:pPr>
            <a:r>
              <a:rPr lang="en-US" sz="2000" dirty="0">
                <a:solidFill>
                  <a:srgbClr val="000090"/>
                </a:solidFill>
                <a:latin typeface="Arial" pitchFamily="34" charset="0"/>
              </a:rPr>
              <a:t>Aspergillus</a:t>
            </a:r>
            <a:r>
              <a:rPr lang="en-US" sz="2000" i="1" dirty="0">
                <a:solidFill>
                  <a:srgbClr val="000090"/>
                </a:solidFill>
                <a:latin typeface="Arial" pitchFamily="34" charset="0"/>
              </a:rPr>
              <a:t> spp. </a:t>
            </a:r>
            <a:r>
              <a:rPr lang="en-US" sz="2000" i="1" dirty="0">
                <a:solidFill>
                  <a:srgbClr val="800000"/>
                </a:solidFill>
                <a:latin typeface="Arial" pitchFamily="34" charset="0"/>
              </a:rPr>
              <a:t>Pero no </a:t>
            </a:r>
            <a:r>
              <a:rPr lang="en-US" sz="2000" i="1" dirty="0" err="1">
                <a:solidFill>
                  <a:srgbClr val="800000"/>
                </a:solidFill>
                <a:latin typeface="Arial" pitchFamily="34" charset="0"/>
              </a:rPr>
              <a:t>frente</a:t>
            </a:r>
            <a:r>
              <a:rPr lang="en-US" sz="2000" i="1" dirty="0">
                <a:solidFill>
                  <a:srgbClr val="800000"/>
                </a:solidFill>
                <a:latin typeface="Arial" pitchFamily="34" charset="0"/>
              </a:rPr>
              <a:t> a </a:t>
            </a:r>
            <a:r>
              <a:rPr lang="en-US" sz="2000" i="1" dirty="0" err="1">
                <a:solidFill>
                  <a:srgbClr val="800000"/>
                </a:solidFill>
                <a:latin typeface="Arial" pitchFamily="34" charset="0"/>
              </a:rPr>
              <a:t>otros</a:t>
            </a:r>
            <a:r>
              <a:rPr lang="en-US" sz="2000" i="1" dirty="0">
                <a:solidFill>
                  <a:srgbClr val="800000"/>
                </a:solidFill>
                <a:latin typeface="Arial" pitchFamily="34" charset="0"/>
              </a:rPr>
              <a:t> </a:t>
            </a:r>
            <a:r>
              <a:rPr lang="en-US" sz="2000" i="1" dirty="0" err="1">
                <a:solidFill>
                  <a:srgbClr val="800000"/>
                </a:solidFill>
                <a:latin typeface="Arial" pitchFamily="34" charset="0"/>
              </a:rPr>
              <a:t>mohos</a:t>
            </a:r>
            <a:r>
              <a:rPr lang="en-US" sz="2000" i="1" dirty="0">
                <a:solidFill>
                  <a:srgbClr val="800000"/>
                </a:solidFill>
                <a:latin typeface="Arial" pitchFamily="34" charset="0"/>
              </a:rPr>
              <a:t> (</a:t>
            </a:r>
            <a:r>
              <a:rPr lang="en-US" sz="2000" dirty="0">
                <a:solidFill>
                  <a:srgbClr val="800000"/>
                </a:solidFill>
                <a:latin typeface="Arial" pitchFamily="34" charset="0"/>
              </a:rPr>
              <a:t>Fusarium</a:t>
            </a:r>
            <a:r>
              <a:rPr lang="en-US" sz="2000" i="1" dirty="0">
                <a:solidFill>
                  <a:srgbClr val="800000"/>
                </a:solidFill>
                <a:latin typeface="Arial" pitchFamily="34" charset="0"/>
              </a:rPr>
              <a:t>, </a:t>
            </a:r>
            <a:r>
              <a:rPr lang="en-US" sz="2000" dirty="0" err="1">
                <a:solidFill>
                  <a:srgbClr val="800000"/>
                </a:solidFill>
                <a:latin typeface="Arial" pitchFamily="34" charset="0"/>
              </a:rPr>
              <a:t>Zygomycosis</a:t>
            </a:r>
            <a:r>
              <a:rPr lang="en-US" sz="2000" i="1" dirty="0">
                <a:solidFill>
                  <a:srgbClr val="800000"/>
                </a:solidFill>
                <a:latin typeface="Arial" pitchFamily="34" charset="0"/>
              </a:rPr>
              <a:t>)</a:t>
            </a:r>
          </a:p>
          <a:p>
            <a:pPr lvl="1">
              <a:lnSpc>
                <a:spcPct val="80000"/>
              </a:lnSpc>
              <a:buClr>
                <a:schemeClr val="tx2"/>
              </a:buClr>
            </a:pPr>
            <a:endParaRPr lang="en-US" sz="2000" i="1" dirty="0">
              <a:latin typeface="Arial" pitchFamily="34" charset="0"/>
            </a:endParaRPr>
          </a:p>
          <a:p>
            <a:pPr lvl="1">
              <a:lnSpc>
                <a:spcPct val="80000"/>
              </a:lnSpc>
              <a:buClr>
                <a:schemeClr val="tx2"/>
              </a:buClr>
            </a:pPr>
            <a:r>
              <a:rPr lang="en-US" sz="2000" u="sng" dirty="0">
                <a:solidFill>
                  <a:srgbClr val="800000"/>
                </a:solidFill>
                <a:latin typeface="Arial" pitchFamily="34" charset="0"/>
              </a:rPr>
              <a:t>No</a:t>
            </a:r>
            <a:r>
              <a:rPr lang="en-US" sz="2000" i="1" dirty="0">
                <a:solidFill>
                  <a:srgbClr val="800000"/>
                </a:solidFill>
                <a:latin typeface="Arial" pitchFamily="34" charset="0"/>
              </a:rPr>
              <a:t> </a:t>
            </a:r>
            <a:r>
              <a:rPr lang="en-US" sz="2000" i="1" dirty="0" err="1">
                <a:solidFill>
                  <a:srgbClr val="800000"/>
                </a:solidFill>
                <a:latin typeface="Arial" pitchFamily="34" charset="0"/>
              </a:rPr>
              <a:t>cubre</a:t>
            </a:r>
            <a:r>
              <a:rPr lang="en-US" sz="2000" i="1" dirty="0">
                <a:solidFill>
                  <a:srgbClr val="800000"/>
                </a:solidFill>
                <a:latin typeface="Arial" pitchFamily="34" charset="0"/>
              </a:rPr>
              <a:t>  </a:t>
            </a:r>
            <a:r>
              <a:rPr lang="en-US" sz="2000" dirty="0">
                <a:solidFill>
                  <a:srgbClr val="800000"/>
                </a:solidFill>
                <a:latin typeface="Arial" pitchFamily="34" charset="0"/>
              </a:rPr>
              <a:t>Cryptococcus </a:t>
            </a:r>
            <a:r>
              <a:rPr lang="en-US" sz="2000" dirty="0" err="1">
                <a:solidFill>
                  <a:srgbClr val="800000"/>
                </a:solidFill>
                <a:latin typeface="Arial" pitchFamily="34" charset="0"/>
              </a:rPr>
              <a:t>neoformans</a:t>
            </a:r>
            <a:endParaRPr lang="en-US" sz="2000" dirty="0">
              <a:solidFill>
                <a:srgbClr val="800000"/>
              </a:solidFill>
              <a:latin typeface="Arial" pitchFamily="34" charset="0"/>
            </a:endParaRPr>
          </a:p>
          <a:p>
            <a:pPr>
              <a:buFontTx/>
              <a:buNone/>
            </a:pPr>
            <a:endParaRPr lang="en-US" dirty="0"/>
          </a:p>
        </p:txBody>
      </p:sp>
      <p:sp>
        <p:nvSpPr>
          <p:cNvPr id="4" name="Marcador de número de diapositiva 3"/>
          <p:cNvSpPr>
            <a:spLocks noGrp="1"/>
          </p:cNvSpPr>
          <p:nvPr>
            <p:ph type="sldNum" sz="quarter" idx="10"/>
          </p:nvPr>
        </p:nvSpPr>
        <p:spPr/>
        <p:txBody>
          <a:bodyPr/>
          <a:lstStyle/>
          <a:p>
            <a:fld id="{8AD82416-371D-D049-9465-7D3EF3FCE7DA}" type="slidenum">
              <a:rPr lang="es-ES_tradnl" smtClean="0"/>
              <a:pPr/>
              <a:t>10</a:t>
            </a:fld>
            <a:endParaRPr lang="es-ES_tradnl"/>
          </a:p>
        </p:txBody>
      </p:sp>
    </p:spTree>
    <p:extLst>
      <p:ext uri="{BB962C8B-B14F-4D97-AF65-F5344CB8AC3E}">
        <p14:creationId xmlns:p14="http://schemas.microsoft.com/office/powerpoint/2010/main" val="39187888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Diapositiva de portada">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11 Conector recto"/>
          <p:cNvCxnSpPr/>
          <p:nvPr userDrawn="1"/>
        </p:nvCxnSpPr>
        <p:spPr>
          <a:xfrm rot="5400000">
            <a:off x="298450" y="4418013"/>
            <a:ext cx="1116013" cy="1587"/>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13 Conector recto"/>
          <p:cNvCxnSpPr/>
          <p:nvPr userDrawn="1"/>
        </p:nvCxnSpPr>
        <p:spPr>
          <a:xfrm rot="5400000">
            <a:off x="497681" y="5585619"/>
            <a:ext cx="720725" cy="1588"/>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 name="Imagen 9"/>
          <p:cNvPicPr>
            <a:picLocks noChangeAspect="1"/>
          </p:cNvPicPr>
          <p:nvPr userDrawn="1"/>
        </p:nvPicPr>
        <p:blipFill>
          <a:blip r:embed="rId3"/>
          <a:srcRect/>
          <a:stretch>
            <a:fillRect/>
          </a:stretch>
        </p:blipFill>
        <p:spPr bwMode="auto">
          <a:xfrm>
            <a:off x="10028238" y="6132513"/>
            <a:ext cx="2087562" cy="609600"/>
          </a:xfrm>
          <a:prstGeom prst="rect">
            <a:avLst/>
          </a:prstGeom>
          <a:noFill/>
          <a:ln w="9525">
            <a:noFill/>
            <a:miter lim="800000"/>
            <a:headEnd/>
            <a:tailEnd/>
          </a:ln>
        </p:spPr>
      </p:pic>
      <p:sp>
        <p:nvSpPr>
          <p:cNvPr id="2" name="1 Título"/>
          <p:cNvSpPr>
            <a:spLocks noGrp="1"/>
          </p:cNvSpPr>
          <p:nvPr>
            <p:ph type="ctrTitle"/>
          </p:nvPr>
        </p:nvSpPr>
        <p:spPr>
          <a:xfrm>
            <a:off x="914400"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895350" y="5146330"/>
            <a:ext cx="10553701"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pic>
        <p:nvPicPr>
          <p:cNvPr id="8" name="Imagen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400" y="115200"/>
            <a:ext cx="5803200" cy="935086"/>
          </a:xfrm>
          <a:prstGeom prst="rect">
            <a:avLst/>
          </a:prstGeom>
        </p:spPr>
      </p:pic>
    </p:spTree>
    <p:extLst>
      <p:ext uri="{BB962C8B-B14F-4D97-AF65-F5344CB8AC3E}">
        <p14:creationId xmlns:p14="http://schemas.microsoft.com/office/powerpoint/2010/main" val="972202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n y explica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3503712" y="908720"/>
            <a:ext cx="5183221" cy="21645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agregarla</a:t>
            </a:r>
            <a:endParaRPr lang="es-ES" dirty="0"/>
          </a:p>
        </p:txBody>
      </p:sp>
      <p:sp>
        <p:nvSpPr>
          <p:cNvPr id="14"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sp>
        <p:nvSpPr>
          <p:cNvPr id="16" name="2 Marcador de texto"/>
          <p:cNvSpPr>
            <a:spLocks noGrp="1"/>
          </p:cNvSpPr>
          <p:nvPr>
            <p:ph type="body" idx="10"/>
          </p:nvPr>
        </p:nvSpPr>
        <p:spPr>
          <a:xfrm>
            <a:off x="911424" y="3140968"/>
            <a:ext cx="10271787"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18" name="2 Marcador de contenido"/>
          <p:cNvSpPr>
            <a:spLocks noGrp="1"/>
          </p:cNvSpPr>
          <p:nvPr>
            <p:ph idx="11"/>
          </p:nvPr>
        </p:nvSpPr>
        <p:spPr>
          <a:xfrm>
            <a:off x="0" y="3573016"/>
            <a:ext cx="11183211" cy="2088232"/>
          </a:xfrm>
        </p:spPr>
        <p:txBody>
          <a:bodyPr>
            <a:no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600">
                <a:solidFill>
                  <a:schemeClr val="accent1"/>
                </a:solidFill>
              </a:defRPr>
            </a:lvl3pPr>
            <a:lvl4pPr marL="2874963" indent="-184150">
              <a:spcBef>
                <a:spcPts val="600"/>
              </a:spcBef>
              <a:buClr>
                <a:schemeClr val="tx2"/>
              </a:buClr>
              <a:defRPr sz="1600">
                <a:solidFill>
                  <a:schemeClr val="accent1"/>
                </a:solidFill>
              </a:defRPr>
            </a:lvl4pPr>
            <a:lvl5pPr marL="3590925" indent="-185738">
              <a:spcBef>
                <a:spcPts val="600"/>
              </a:spcBef>
              <a:buClr>
                <a:schemeClr val="tx2"/>
              </a:buClr>
              <a:defRPr sz="1600">
                <a:solidFill>
                  <a:schemeClr val="accent1"/>
                </a:solidFill>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dirty="0"/>
          </a:p>
        </p:txBody>
      </p:sp>
      <p:sp>
        <p:nvSpPr>
          <p:cNvPr id="19"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a:t>Título de diapositiva: es obligatorio</a:t>
            </a:r>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3" name="Imagen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10"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a AAP">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sp>
        <p:nvSpPr>
          <p:cNvPr id="7"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a:t>Título de diapositiva: es obligatorio</a:t>
            </a:r>
          </a:p>
        </p:txBody>
      </p:sp>
      <p:pic>
        <p:nvPicPr>
          <p:cNvPr id="17" name="Imagen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2" name="Imagen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graphicFrame>
        <p:nvGraphicFramePr>
          <p:cNvPr id="9" name="4 Tabla"/>
          <p:cNvGraphicFramePr>
            <a:graphicFrameLocks noGrp="1"/>
          </p:cNvGraphicFramePr>
          <p:nvPr userDrawn="1">
            <p:extLst>
              <p:ext uri="{D42A27DB-BD31-4B8C-83A1-F6EECF244321}">
                <p14:modId xmlns:p14="http://schemas.microsoft.com/office/powerpoint/2010/main" val="3904415832"/>
              </p:ext>
            </p:extLst>
          </p:nvPr>
        </p:nvGraphicFramePr>
        <p:xfrm>
          <a:off x="1775520" y="908720"/>
          <a:ext cx="8724031" cy="4705346"/>
        </p:xfrm>
        <a:graphic>
          <a:graphicData uri="http://schemas.openxmlformats.org/drawingml/2006/table">
            <a:tbl>
              <a:tblPr firstRow="1" bandRow="1">
                <a:tableStyleId>{5C22544A-7EE6-4342-B048-85BDC9FD1C3A}</a:tableStyleId>
              </a:tblPr>
              <a:tblGrid>
                <a:gridCol w="3846760">
                  <a:extLst>
                    <a:ext uri="{9D8B030D-6E8A-4147-A177-3AD203B41FA5}">
                      <a16:colId xmlns="" xmlns:a16="http://schemas.microsoft.com/office/drawing/2014/main" val="20000"/>
                    </a:ext>
                  </a:extLst>
                </a:gridCol>
                <a:gridCol w="4877271">
                  <a:extLst>
                    <a:ext uri="{9D8B030D-6E8A-4147-A177-3AD203B41FA5}">
                      <a16:colId xmlns="" xmlns:a16="http://schemas.microsoft.com/office/drawing/2014/main" val="20001"/>
                    </a:ext>
                  </a:extLst>
                </a:gridCol>
              </a:tblGrid>
              <a:tr h="365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a:ln>
                            <a:noFill/>
                          </a:ln>
                          <a:solidFill>
                            <a:schemeClr val="bg1"/>
                          </a:solidFill>
                          <a:effectLst/>
                          <a:latin typeface="+mn-lt"/>
                          <a:cs typeface="Times New Roman" pitchFamily="18" charset="0"/>
                        </a:rPr>
                        <a:t>Clase</a:t>
                      </a:r>
                      <a:endParaRPr kumimoji="0" lang="es-ES" sz="1800" b="0" i="0" u="none" strike="noStrike" cap="none" normalizeH="0" baseline="0" dirty="0">
                        <a:ln>
                          <a:noFill/>
                        </a:ln>
                        <a:solidFill>
                          <a:schemeClr val="bg1"/>
                        </a:solidFill>
                        <a:effectLst/>
                        <a:latin typeface="+mn-lt"/>
                        <a:cs typeface="Times New Roman" pitchFamily="18" charset="0"/>
                      </a:endParaRPr>
                    </a:p>
                  </a:txBody>
                  <a:tcPr marT="45721" marB="45721" anchor="b"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a:ln>
                            <a:noFill/>
                          </a:ln>
                          <a:solidFill>
                            <a:schemeClr val="bg1"/>
                          </a:solidFill>
                          <a:effectLst/>
                          <a:latin typeface="+mn-lt"/>
                          <a:cs typeface="Times New Roman" pitchFamily="18" charset="0"/>
                        </a:rPr>
                        <a:t>Principio activo</a:t>
                      </a:r>
                      <a:endParaRPr kumimoji="0" lang="es-ES" sz="1800" b="0" i="0" u="none" strike="noStrike" cap="none" normalizeH="0" baseline="0" dirty="0">
                        <a:ln>
                          <a:noFill/>
                        </a:ln>
                        <a:solidFill>
                          <a:schemeClr val="bg1"/>
                        </a:solidFill>
                        <a:effectLst/>
                        <a:latin typeface="+mn-lt"/>
                        <a:cs typeface="Times New Roman" pitchFamily="18" charset="0"/>
                      </a:endParaRPr>
                    </a:p>
                  </a:txBody>
                  <a:tcPr marT="45721" marB="45721" anchor="b" horzOverflow="overflow">
                    <a:solidFill>
                      <a:schemeClr val="tx1"/>
                    </a:solidFill>
                  </a:tcPr>
                </a:tc>
                <a:extLst>
                  <a:ext uri="{0D108BD9-81ED-4DB2-BD59-A6C34878D82A}">
                    <a16:rowId xmlns="" xmlns:a16="http://schemas.microsoft.com/office/drawing/2014/main" val="10000"/>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rgbClr val="C00000"/>
                          </a:solidFill>
                          <a:effectLst/>
                          <a:latin typeface="+mn-lt"/>
                          <a:cs typeface="Times New Roman" pitchFamily="18" charset="0"/>
                        </a:rPr>
                        <a:t>I ( muy alta)</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a:ln>
                            <a:noFill/>
                          </a:ln>
                          <a:solidFill>
                            <a:schemeClr val="accent1"/>
                          </a:solidFill>
                          <a:effectLst/>
                          <a:latin typeface="+mn-lt"/>
                          <a:cs typeface="Times New Roman" pitchFamily="18" charset="0"/>
                        </a:rPr>
                        <a:t>Propionato</a:t>
                      </a:r>
                      <a:r>
                        <a:rPr kumimoji="0" lang="es-ES" sz="1600" b="0" i="0" u="none" strike="noStrike" cap="none" normalizeH="0" baseline="0" dirty="0">
                          <a:ln>
                            <a:noFill/>
                          </a:ln>
                          <a:solidFill>
                            <a:schemeClr val="accent1"/>
                          </a:solidFill>
                          <a:effectLst/>
                          <a:latin typeface="+mn-lt"/>
                          <a:cs typeface="Times New Roman" pitchFamily="18" charset="0"/>
                        </a:rPr>
                        <a:t> </a:t>
                      </a:r>
                      <a:r>
                        <a:rPr kumimoji="0" lang="es-ES" sz="1600" b="0" i="0" u="none" strike="noStrike" cap="none" normalizeH="0" baseline="0" dirty="0" err="1">
                          <a:ln>
                            <a:noFill/>
                          </a:ln>
                          <a:solidFill>
                            <a:schemeClr val="accent1"/>
                          </a:solidFill>
                          <a:effectLst/>
                          <a:latin typeface="+mn-lt"/>
                          <a:cs typeface="Times New Roman" pitchFamily="18" charset="0"/>
                        </a:rPr>
                        <a:t>clobetasol</a:t>
                      </a:r>
                      <a:r>
                        <a:rPr kumimoji="0" lang="es-ES" sz="1600" b="0" i="0" u="none" strike="noStrike" cap="none" normalizeH="0" baseline="0" dirty="0">
                          <a:ln>
                            <a:noFill/>
                          </a:ln>
                          <a:solidFill>
                            <a:schemeClr val="accent1"/>
                          </a:solidFill>
                          <a:effectLst/>
                          <a:latin typeface="+mn-lt"/>
                          <a:cs typeface="Times New Roman" pitchFamily="18" charset="0"/>
                        </a:rPr>
                        <a:t> 0,05%</a:t>
                      </a:r>
                    </a:p>
                  </a:txBody>
                  <a:tcPr marT="45721" marB="45721" anchor="ctr" horzOverflow="overflow">
                    <a:solidFill>
                      <a:srgbClr val="CDD7EB"/>
                    </a:solidFill>
                  </a:tcPr>
                </a:tc>
                <a:extLst>
                  <a:ext uri="{0D108BD9-81ED-4DB2-BD59-A6C34878D82A}">
                    <a16:rowId xmlns="" xmlns:a16="http://schemas.microsoft.com/office/drawing/2014/main" val="10001"/>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rgbClr val="C00000"/>
                          </a:solidFill>
                          <a:effectLst/>
                          <a:latin typeface="+mn-lt"/>
                          <a:cs typeface="Times New Roman" pitchFamily="18" charset="0"/>
                        </a:rPr>
                        <a:t>II (potencia alta)</a:t>
                      </a:r>
                      <a:endParaRPr kumimoji="0" lang="es-ES" sz="1600" b="0" i="0" u="none" strike="noStrike" cap="none" normalizeH="0" baseline="0" dirty="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a:ln>
                            <a:noFill/>
                          </a:ln>
                          <a:solidFill>
                            <a:srgbClr val="C00000"/>
                          </a:solidFill>
                          <a:effectLst/>
                          <a:latin typeface="+mn-lt"/>
                          <a:cs typeface="Times New Roman" pitchFamily="18" charset="0"/>
                        </a:rPr>
                        <a:t>Prednicarbato</a:t>
                      </a:r>
                      <a:r>
                        <a:rPr kumimoji="0" lang="es-ES" sz="1600" b="1" i="0" u="none" strike="noStrike" cap="none" normalizeH="0" baseline="0" dirty="0">
                          <a:ln>
                            <a:noFill/>
                          </a:ln>
                          <a:solidFill>
                            <a:srgbClr val="C00000"/>
                          </a:solidFill>
                          <a:effectLst/>
                          <a:latin typeface="+mn-lt"/>
                          <a:cs typeface="Times New Roman" pitchFamily="18" charset="0"/>
                        </a:rPr>
                        <a:t> 0,25%  </a:t>
                      </a:r>
                    </a:p>
                  </a:txBody>
                  <a:tcPr marT="45721" marB="45721" anchor="ctr" horzOverflow="overflow">
                    <a:solidFill>
                      <a:srgbClr val="E8ECF5"/>
                    </a:solidFill>
                  </a:tcPr>
                </a:tc>
                <a:extLst>
                  <a:ext uri="{0D108BD9-81ED-4DB2-BD59-A6C34878D82A}">
                    <a16:rowId xmlns="" xmlns:a16="http://schemas.microsoft.com/office/drawing/2014/main" val="10002"/>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a:ln>
                            <a:noFill/>
                          </a:ln>
                          <a:solidFill>
                            <a:srgbClr val="C00000"/>
                          </a:solidFill>
                          <a:effectLst/>
                          <a:latin typeface="+mn-lt"/>
                          <a:cs typeface="Times New Roman" pitchFamily="18" charset="0"/>
                        </a:rPr>
                        <a:t>Mometasona</a:t>
                      </a:r>
                      <a:r>
                        <a:rPr kumimoji="0" lang="es-ES" sz="1600" b="1" i="0" u="none" strike="noStrike" cap="none" normalizeH="0" baseline="0" dirty="0">
                          <a:ln>
                            <a:noFill/>
                          </a:ln>
                          <a:solidFill>
                            <a:srgbClr val="C00000"/>
                          </a:solidFill>
                          <a:effectLst/>
                          <a:latin typeface="+mn-lt"/>
                          <a:cs typeface="Times New Roman" pitchFamily="18" charset="0"/>
                        </a:rPr>
                        <a:t> 0,1%</a:t>
                      </a:r>
                    </a:p>
                  </a:txBody>
                  <a:tcPr marT="45721" marB="45721" anchor="ctr" horzOverflow="overflow">
                    <a:solidFill>
                      <a:srgbClr val="CDD7EB"/>
                    </a:solidFill>
                  </a:tcPr>
                </a:tc>
                <a:extLst>
                  <a:ext uri="{0D108BD9-81ED-4DB2-BD59-A6C34878D82A}">
                    <a16:rowId xmlns="" xmlns:a16="http://schemas.microsoft.com/office/drawing/2014/main" val="10003"/>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a:ln>
                            <a:noFill/>
                          </a:ln>
                          <a:solidFill>
                            <a:srgbClr val="C00000"/>
                          </a:solidFill>
                          <a:effectLst/>
                          <a:latin typeface="+mn-lt"/>
                          <a:cs typeface="Times New Roman" pitchFamily="18" charset="0"/>
                        </a:rPr>
                        <a:t>Metilprednisolona</a:t>
                      </a:r>
                      <a:r>
                        <a:rPr kumimoji="0" lang="es-ES" sz="1600" b="1" i="0" u="none" strike="noStrike" cap="none" normalizeH="0" baseline="0" dirty="0">
                          <a:ln>
                            <a:noFill/>
                          </a:ln>
                          <a:solidFill>
                            <a:srgbClr val="C00000"/>
                          </a:solidFill>
                          <a:effectLst/>
                          <a:latin typeface="+mn-lt"/>
                          <a:cs typeface="Times New Roman" pitchFamily="18" charset="0"/>
                        </a:rPr>
                        <a:t> 0,1%</a:t>
                      </a:r>
                    </a:p>
                  </a:txBody>
                  <a:tcPr marT="45721" marB="45721" anchor="ctr" horzOverflow="overflow">
                    <a:solidFill>
                      <a:srgbClr val="E8ECF5"/>
                    </a:solidFill>
                  </a:tcPr>
                </a:tc>
                <a:extLst>
                  <a:ext uri="{0D108BD9-81ED-4DB2-BD59-A6C34878D82A}">
                    <a16:rowId xmlns="" xmlns:a16="http://schemas.microsoft.com/office/drawing/2014/main" val="10004"/>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a:ln>
                            <a:noFill/>
                          </a:ln>
                          <a:solidFill>
                            <a:schemeClr val="accent1"/>
                          </a:solidFill>
                          <a:effectLst/>
                          <a:latin typeface="+mn-lt"/>
                          <a:cs typeface="Times New Roman" pitchFamily="18" charset="0"/>
                        </a:rPr>
                        <a:t>Betametasona</a:t>
                      </a:r>
                      <a:endParaRPr kumimoji="0" lang="es-ES" sz="1600" b="0" i="0" u="none" strike="noStrike" cap="none" normalizeH="0" baseline="0" dirty="0">
                        <a:ln>
                          <a:noFill/>
                        </a:ln>
                        <a:solidFill>
                          <a:schemeClr val="accent1"/>
                        </a:solidFill>
                        <a:effectLst/>
                        <a:latin typeface="+mn-lt"/>
                        <a:cs typeface="Times New Roman" pitchFamily="18" charset="0"/>
                      </a:endParaRPr>
                    </a:p>
                  </a:txBody>
                  <a:tcPr marT="45721" marB="45721" anchor="ctr" horzOverflow="overflow">
                    <a:solidFill>
                      <a:srgbClr val="CDD7EB"/>
                    </a:solidFill>
                  </a:tcPr>
                </a:tc>
                <a:extLst>
                  <a:ext uri="{0D108BD9-81ED-4DB2-BD59-A6C34878D82A}">
                    <a16:rowId xmlns="" xmlns:a16="http://schemas.microsoft.com/office/drawing/2014/main" val="10005"/>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a:ln>
                            <a:noFill/>
                          </a:ln>
                          <a:solidFill>
                            <a:schemeClr val="accent1"/>
                          </a:solidFill>
                          <a:effectLst/>
                          <a:latin typeface="+mn-lt"/>
                          <a:cs typeface="Times New Roman" pitchFamily="18" charset="0"/>
                        </a:rPr>
                        <a:t>Beclometasona</a:t>
                      </a:r>
                      <a:endParaRPr kumimoji="0" lang="es-ES" sz="1600" b="0" i="0" u="none" strike="noStrike" cap="none" normalizeH="0" baseline="0" dirty="0">
                        <a:ln>
                          <a:noFill/>
                        </a:ln>
                        <a:solidFill>
                          <a:schemeClr val="accent1"/>
                        </a:solidFill>
                        <a:effectLst/>
                        <a:latin typeface="+mn-lt"/>
                        <a:cs typeface="Times New Roman" pitchFamily="18" charset="0"/>
                      </a:endParaRPr>
                    </a:p>
                  </a:txBody>
                  <a:tcPr marT="45721" marB="45721" anchor="ctr" horzOverflow="overflow">
                    <a:solidFill>
                      <a:srgbClr val="E8ECF5"/>
                    </a:solidFill>
                  </a:tcPr>
                </a:tc>
                <a:extLst>
                  <a:ext uri="{0D108BD9-81ED-4DB2-BD59-A6C34878D82A}">
                    <a16:rowId xmlns="" xmlns:a16="http://schemas.microsoft.com/office/drawing/2014/main" val="10006"/>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a:ln>
                            <a:noFill/>
                          </a:ln>
                          <a:solidFill>
                            <a:srgbClr val="C00000"/>
                          </a:solidFill>
                          <a:effectLst/>
                          <a:latin typeface="+mn-lt"/>
                          <a:cs typeface="Arial" pitchFamily="34" charset="0"/>
                        </a:rPr>
                        <a:t>Propionato</a:t>
                      </a:r>
                      <a:r>
                        <a:rPr kumimoji="0" lang="es-ES" sz="1600" b="1" i="0" u="none" strike="noStrike" cap="none" normalizeH="0" baseline="0" dirty="0">
                          <a:ln>
                            <a:noFill/>
                          </a:ln>
                          <a:solidFill>
                            <a:srgbClr val="C00000"/>
                          </a:solidFill>
                          <a:effectLst/>
                          <a:latin typeface="+mn-lt"/>
                          <a:cs typeface="Arial" pitchFamily="34" charset="0"/>
                        </a:rPr>
                        <a:t> </a:t>
                      </a:r>
                      <a:r>
                        <a:rPr kumimoji="0" lang="es-ES" sz="1600" b="1" i="0" u="none" strike="noStrike" cap="none" normalizeH="0" baseline="0" dirty="0" err="1">
                          <a:ln>
                            <a:noFill/>
                          </a:ln>
                          <a:solidFill>
                            <a:srgbClr val="C00000"/>
                          </a:solidFill>
                          <a:effectLst/>
                          <a:latin typeface="+mn-lt"/>
                          <a:cs typeface="Arial" pitchFamily="34" charset="0"/>
                        </a:rPr>
                        <a:t>fluticasona</a:t>
                      </a:r>
                      <a:endParaRPr kumimoji="0" lang="es-ES" sz="1600" b="1" i="0" u="none" strike="noStrike" cap="none" normalizeH="0" baseline="0" dirty="0">
                        <a:ln>
                          <a:noFill/>
                        </a:ln>
                        <a:solidFill>
                          <a:srgbClr val="C00000"/>
                        </a:solidFill>
                        <a:effectLst/>
                        <a:latin typeface="+mn-lt"/>
                        <a:cs typeface="Times New Roman" pitchFamily="18" charset="0"/>
                      </a:endParaRPr>
                    </a:p>
                  </a:txBody>
                  <a:tcPr marT="45721" marB="45721" anchor="ctr" horzOverflow="overflow">
                    <a:solidFill>
                      <a:srgbClr val="CDD7EB"/>
                    </a:solidFill>
                  </a:tcPr>
                </a:tc>
                <a:extLst>
                  <a:ext uri="{0D108BD9-81ED-4DB2-BD59-A6C34878D82A}">
                    <a16:rowId xmlns="" xmlns:a16="http://schemas.microsoft.com/office/drawing/2014/main" val="10007"/>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rgbClr val="C00000"/>
                          </a:solidFill>
                          <a:effectLst/>
                          <a:latin typeface="+mn-lt"/>
                          <a:cs typeface="Times New Roman" pitchFamily="18" charset="0"/>
                        </a:rPr>
                        <a:t> III (potencia intermedia)</a:t>
                      </a:r>
                      <a:endParaRPr kumimoji="0" lang="es-ES" sz="1600" b="0" i="0" u="none" strike="noStrike" cap="none" normalizeH="0" baseline="0" dirty="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a:ln>
                            <a:noFill/>
                          </a:ln>
                          <a:solidFill>
                            <a:schemeClr val="accent1"/>
                          </a:solidFill>
                          <a:effectLst/>
                          <a:latin typeface="+mn-lt"/>
                          <a:cs typeface="Times New Roman" pitchFamily="18" charset="0"/>
                        </a:rPr>
                        <a:t>Clobetasona</a:t>
                      </a:r>
                      <a:r>
                        <a:rPr kumimoji="0" lang="es-ES" sz="1600" b="0" i="0" u="none" strike="noStrike" cap="none" normalizeH="0" baseline="0" dirty="0">
                          <a:ln>
                            <a:noFill/>
                          </a:ln>
                          <a:solidFill>
                            <a:schemeClr val="accent1"/>
                          </a:solidFill>
                          <a:effectLst/>
                          <a:latin typeface="+mn-lt"/>
                          <a:cs typeface="Times New Roman" pitchFamily="18" charset="0"/>
                        </a:rPr>
                        <a:t> 0,05%</a:t>
                      </a:r>
                    </a:p>
                  </a:txBody>
                  <a:tcPr marT="45721" marB="45721" anchor="ctr" horzOverflow="overflow">
                    <a:solidFill>
                      <a:srgbClr val="E8ECF5"/>
                    </a:solidFill>
                  </a:tcPr>
                </a:tc>
                <a:extLst>
                  <a:ext uri="{0D108BD9-81ED-4DB2-BD59-A6C34878D82A}">
                    <a16:rowId xmlns="" xmlns:a16="http://schemas.microsoft.com/office/drawing/2014/main" val="10008"/>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accent1"/>
                          </a:solidFill>
                          <a:effectLst/>
                          <a:latin typeface="+mn-lt"/>
                          <a:cs typeface="Times New Roman" pitchFamily="18" charset="0"/>
                        </a:rPr>
                        <a:t> </a:t>
                      </a:r>
                      <a:endParaRPr kumimoji="0" lang="es-ES" sz="1600" b="0" i="0" u="none" strike="noStrike" cap="none" normalizeH="0" baseline="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Hidrocortisona </a:t>
                      </a:r>
                      <a:r>
                        <a:rPr kumimoji="0" lang="es-ES" sz="1600" b="0" i="0" u="none" strike="noStrike" cap="none" normalizeH="0" baseline="0" dirty="0" err="1">
                          <a:ln>
                            <a:noFill/>
                          </a:ln>
                          <a:solidFill>
                            <a:schemeClr val="accent1"/>
                          </a:solidFill>
                          <a:effectLst/>
                          <a:latin typeface="+mn-lt"/>
                          <a:cs typeface="Times New Roman" pitchFamily="18" charset="0"/>
                        </a:rPr>
                        <a:t>aceponato</a:t>
                      </a:r>
                      <a:endParaRPr kumimoji="0" lang="es-ES" sz="1600" b="0" i="0" u="none" strike="noStrike" cap="none" normalizeH="0" baseline="0" dirty="0">
                        <a:ln>
                          <a:noFill/>
                        </a:ln>
                        <a:solidFill>
                          <a:schemeClr val="accent1"/>
                        </a:solidFill>
                        <a:effectLst/>
                        <a:latin typeface="+mn-lt"/>
                        <a:cs typeface="Times New Roman" pitchFamily="18" charset="0"/>
                      </a:endParaRPr>
                    </a:p>
                  </a:txBody>
                  <a:tcPr marT="45721" marB="45721" anchor="ctr" horzOverflow="overflow">
                    <a:solidFill>
                      <a:srgbClr val="CDD7EB"/>
                    </a:solidFill>
                  </a:tcPr>
                </a:tc>
                <a:extLst>
                  <a:ext uri="{0D108BD9-81ED-4DB2-BD59-A6C34878D82A}">
                    <a16:rowId xmlns="" xmlns:a16="http://schemas.microsoft.com/office/drawing/2014/main" val="10009"/>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a:ln>
                            <a:noFill/>
                          </a:ln>
                          <a:solidFill>
                            <a:schemeClr val="accent1"/>
                          </a:solidFill>
                          <a:effectLst/>
                          <a:latin typeface="+mn-lt"/>
                          <a:cs typeface="Times New Roman" pitchFamily="18" charset="0"/>
                        </a:rPr>
                        <a:t> </a:t>
                      </a:r>
                      <a:endParaRPr kumimoji="0" lang="es-ES" sz="1600" b="0" i="0" u="none" strike="noStrike" cap="none" normalizeH="0" baseline="0">
                        <a:ln>
                          <a:noFill/>
                        </a:ln>
                        <a:solidFill>
                          <a:schemeClr val="accent1"/>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Hidrocortisona butirato</a:t>
                      </a:r>
                    </a:p>
                  </a:txBody>
                  <a:tcPr marT="45721" marB="45721" anchor="ctr" horzOverflow="overflow">
                    <a:solidFill>
                      <a:srgbClr val="E8ECF5"/>
                    </a:solidFill>
                  </a:tcPr>
                </a:tc>
                <a:extLst>
                  <a:ext uri="{0D108BD9-81ED-4DB2-BD59-A6C34878D82A}">
                    <a16:rowId xmlns="" xmlns:a16="http://schemas.microsoft.com/office/drawing/2014/main" val="10010"/>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a:ln>
                          <a:noFill/>
                        </a:ln>
                        <a:solidFill>
                          <a:schemeClr val="accent1"/>
                        </a:solidFill>
                        <a:effectLst/>
                        <a:latin typeface="+mn-lt"/>
                        <a:cs typeface="Arial" pitchFamily="34"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Ac </a:t>
                      </a:r>
                      <a:r>
                        <a:rPr kumimoji="0" lang="es-ES" sz="1600" b="0" i="0" u="none" strike="noStrike" cap="none" normalizeH="0" baseline="0" dirty="0" err="1">
                          <a:ln>
                            <a:noFill/>
                          </a:ln>
                          <a:solidFill>
                            <a:schemeClr val="accent1"/>
                          </a:solidFill>
                          <a:effectLst/>
                          <a:latin typeface="+mn-lt"/>
                          <a:cs typeface="Times New Roman" pitchFamily="18" charset="0"/>
                        </a:rPr>
                        <a:t>fluocinolona</a:t>
                      </a:r>
                      <a:endParaRPr kumimoji="0" lang="es-ES" sz="1600" b="1" i="0" u="none" strike="noStrike" cap="none" normalizeH="0" baseline="0" dirty="0">
                        <a:ln>
                          <a:noFill/>
                        </a:ln>
                        <a:solidFill>
                          <a:schemeClr val="accent1"/>
                        </a:solidFill>
                        <a:effectLst/>
                        <a:latin typeface="+mn-lt"/>
                        <a:cs typeface="Times New Roman" pitchFamily="18" charset="0"/>
                      </a:endParaRPr>
                    </a:p>
                  </a:txBody>
                  <a:tcPr marT="45721" marB="45721" anchor="ctr" horzOverflow="overflow">
                    <a:solidFill>
                      <a:srgbClr val="CDD7EB"/>
                    </a:solidFill>
                  </a:tcPr>
                </a:tc>
                <a:extLst>
                  <a:ext uri="{0D108BD9-81ED-4DB2-BD59-A6C34878D82A}">
                    <a16:rowId xmlns="" xmlns:a16="http://schemas.microsoft.com/office/drawing/2014/main" val="10011"/>
                  </a:ext>
                </a:extLst>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rgbClr val="C00000"/>
                          </a:solidFill>
                          <a:effectLst/>
                          <a:latin typeface="+mn-lt"/>
                          <a:cs typeface="Arial" pitchFamily="34" charset="0"/>
                        </a:rPr>
                        <a:t>IV (potencia baja)</a:t>
                      </a:r>
                      <a:endParaRPr kumimoji="0" lang="es-ES" sz="1600" b="0" i="0" u="none" strike="noStrike" cap="none" normalizeH="0" baseline="0" dirty="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accent1"/>
                          </a:solidFill>
                          <a:effectLst/>
                          <a:latin typeface="+mn-lt"/>
                          <a:cs typeface="Times New Roman" pitchFamily="18" charset="0"/>
                        </a:rPr>
                        <a:t>Hidrocortisona acetato</a:t>
                      </a:r>
                    </a:p>
                  </a:txBody>
                  <a:tcPr marT="45721" marB="45721" anchor="ctr" horzOverflow="overflow">
                    <a:solidFill>
                      <a:srgbClr val="E8ECF5"/>
                    </a:solidFill>
                  </a:tcP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3914798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número de diapositiva 4"/>
          <p:cNvSpPr>
            <a:spLocks noGrp="1"/>
          </p:cNvSpPr>
          <p:nvPr>
            <p:ph type="sldNum" sz="quarter" idx="10"/>
          </p:nvPr>
        </p:nvSpPr>
        <p:spPr/>
        <p:txBody>
          <a:bodyPr/>
          <a:lstStyle>
            <a:lvl1pPr>
              <a:defRPr/>
            </a:lvl1pPr>
          </a:lstStyle>
          <a:p>
            <a:fld id="{3C131215-3173-8840-9681-0E9BF0234F22}" type="slidenum">
              <a:rPr lang="es-ES"/>
              <a:pPr/>
              <a:t>‹Nº›</a:t>
            </a:fld>
            <a:endParaRPr lang="es-ES"/>
          </a:p>
        </p:txBody>
      </p:sp>
    </p:spTree>
    <p:extLst>
      <p:ext uri="{BB962C8B-B14F-4D97-AF65-F5344CB8AC3E}">
        <p14:creationId xmlns:p14="http://schemas.microsoft.com/office/powerpoint/2010/main" val="3210892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609600" y="457200"/>
            <a:ext cx="10972800" cy="5410200"/>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3" name="Marcador de pie de página 2"/>
          <p:cNvSpPr>
            <a:spLocks noGrp="1"/>
          </p:cNvSpPr>
          <p:nvPr>
            <p:ph type="ftr" sz="quarter" idx="10"/>
          </p:nvPr>
        </p:nvSpPr>
        <p:spPr>
          <a:xfrm>
            <a:off x="4165600" y="6248400"/>
            <a:ext cx="3860800" cy="457200"/>
          </a:xfrm>
        </p:spPr>
        <p:txBody>
          <a:bodyPr/>
          <a:lstStyle>
            <a:lvl1pPr>
              <a:defRPr/>
            </a:lvl1pPr>
          </a:lstStyle>
          <a:p>
            <a:endParaRPr lang="es-ES" altLang="x-none"/>
          </a:p>
        </p:txBody>
      </p:sp>
      <p:sp>
        <p:nvSpPr>
          <p:cNvPr id="4" name="Marcador de número de diapositiva 3"/>
          <p:cNvSpPr>
            <a:spLocks noGrp="1"/>
          </p:cNvSpPr>
          <p:nvPr>
            <p:ph type="sldNum" sz="quarter" idx="11"/>
          </p:nvPr>
        </p:nvSpPr>
        <p:spPr>
          <a:xfrm>
            <a:off x="8737600" y="6248400"/>
            <a:ext cx="2844800" cy="457200"/>
          </a:xfrm>
        </p:spPr>
        <p:txBody>
          <a:bodyPr/>
          <a:lstStyle>
            <a:lvl1pPr>
              <a:defRPr/>
            </a:lvl1pPr>
          </a:lstStyle>
          <a:p>
            <a:fld id="{2D57F475-6550-8B4A-99EB-F0D99B435FE5}" type="slidenum">
              <a:rPr lang="es-ES" altLang="x-none"/>
              <a:pPr/>
              <a:t>‹Nº›</a:t>
            </a:fld>
            <a:endParaRPr lang="es-ES" altLang="x-none"/>
          </a:p>
        </p:txBody>
      </p:sp>
      <p:sp>
        <p:nvSpPr>
          <p:cNvPr id="5" name="Marcador de fecha 4"/>
          <p:cNvSpPr>
            <a:spLocks noGrp="1"/>
          </p:cNvSpPr>
          <p:nvPr>
            <p:ph type="dt" sz="half" idx="12"/>
          </p:nvPr>
        </p:nvSpPr>
        <p:spPr>
          <a:xfrm>
            <a:off x="609600" y="6245225"/>
            <a:ext cx="2844800" cy="476250"/>
          </a:xfrm>
        </p:spPr>
        <p:txBody>
          <a:bodyPr/>
          <a:lstStyle>
            <a:lvl1pPr>
              <a:defRPr/>
            </a:lvl1pPr>
          </a:lstStyle>
          <a:p>
            <a:fld id="{40D8ACCB-C347-5C43-884D-F7B529C73F48}" type="datetime1">
              <a:rPr lang="es-ES" altLang="x-none"/>
              <a:pPr/>
              <a:t>26/06/2017</a:t>
            </a:fld>
            <a:endParaRPr lang="es-ES" altLang="x-none"/>
          </a:p>
        </p:txBody>
      </p:sp>
    </p:spTree>
    <p:extLst>
      <p:ext uri="{BB962C8B-B14F-4D97-AF65-F5344CB8AC3E}">
        <p14:creationId xmlns:p14="http://schemas.microsoft.com/office/powerpoint/2010/main" val="155288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ítulo y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0" baseline="0">
                <a:solidFill>
                  <a:schemeClr val="accent1"/>
                </a:solidFill>
              </a:defRPr>
            </a:lvl1pPr>
          </a:lstStyle>
          <a:p>
            <a:r>
              <a:rPr lang="es-ES" dirty="0"/>
              <a:t>Título de diapositiva: es obligatorio</a:t>
            </a:r>
          </a:p>
        </p:txBody>
      </p:sp>
      <p:sp>
        <p:nvSpPr>
          <p:cNvPr id="3" name="2 Marcador de contenido"/>
          <p:cNvSpPr>
            <a:spLocks noGrp="1"/>
          </p:cNvSpPr>
          <p:nvPr>
            <p:ph idx="1"/>
          </p:nvPr>
        </p:nvSpPr>
        <p:spPr>
          <a:xfrm>
            <a:off x="0" y="1015675"/>
            <a:ext cx="11582400" cy="4592024"/>
          </a:xfrm>
        </p:spPr>
        <p:txBody>
          <a:bodyPr/>
          <a:lstStyle>
            <a:lvl1pPr marL="808038" indent="-265113">
              <a:buFontTx/>
              <a:buBlip>
                <a:blip r:embed="rId3"/>
              </a:buBlip>
              <a:defRPr sz="2800">
                <a:solidFill>
                  <a:schemeClr val="accent1"/>
                </a:solidFill>
              </a:defRPr>
            </a:lvl1pPr>
            <a:lvl2pPr marL="1524000" indent="-265113">
              <a:buClr>
                <a:schemeClr val="tx2"/>
              </a:buClr>
              <a:buSzPct val="100000"/>
              <a:buFont typeface="Wingdings" panose="05000000000000000000" pitchFamily="2" charset="2"/>
              <a:buChar char="v"/>
              <a:defRPr sz="2400">
                <a:solidFill>
                  <a:schemeClr val="accent1"/>
                </a:solidFill>
              </a:defRPr>
            </a:lvl2pPr>
            <a:lvl3pPr marL="2239963" indent="-265113">
              <a:buClr>
                <a:schemeClr val="tx2"/>
              </a:buClr>
              <a:buSzPct val="100000"/>
              <a:buFont typeface="Wingdings" panose="05000000000000000000" pitchFamily="2" charset="2"/>
              <a:buChar char="ü"/>
              <a:defRPr sz="2000">
                <a:solidFill>
                  <a:schemeClr val="accent1"/>
                </a:solidFill>
              </a:defRPr>
            </a:lvl3pPr>
            <a:lvl4pPr marL="2874963" indent="-184150">
              <a:buClr>
                <a:schemeClr val="tx2"/>
              </a:buClr>
              <a:defRPr sz="2000">
                <a:solidFill>
                  <a:schemeClr val="accent1"/>
                </a:solidFill>
              </a:defRPr>
            </a:lvl4pPr>
            <a:lvl5pPr marL="3590925" indent="-185738">
              <a:buClr>
                <a:schemeClr val="tx2"/>
              </a:buClr>
              <a:defRPr>
                <a:solidFill>
                  <a:schemeClr val="accent1"/>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pic>
        <p:nvPicPr>
          <p:cNvPr id="12"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sp>
        <p:nvSpPr>
          <p:cNvPr id="10" name="CuadroTexto 9"/>
          <p:cNvSpPr txBox="1"/>
          <p:nvPr userDrawn="1"/>
        </p:nvSpPr>
        <p:spPr>
          <a:xfrm>
            <a:off x="-1296821" y="6165304"/>
            <a:ext cx="7392821" cy="720080"/>
          </a:xfrm>
          <a:prstGeom prst="rect">
            <a:avLst/>
          </a:prstGeom>
          <a:noFill/>
        </p:spPr>
        <p:txBody>
          <a:bodyPr vert="horz" wrap="square" lIns="91440" tIns="45720" rIns="91440" bIns="45720" rtlCol="0" anchor="ctr">
            <a:noAutofit/>
          </a:bodyPr>
          <a:lstStyle/>
          <a:p>
            <a:pPr algn="ctr"/>
            <a:r>
              <a:rPr lang="es-ES" sz="2400" dirty="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PROGRAMA</a:t>
            </a:r>
            <a:r>
              <a:rPr lang="es-ES" sz="2400" dirty="0">
                <a:latin typeface="Palatino Linotype" panose="02040502050505030304" pitchFamily="18" charset="0"/>
                <a:ea typeface="Microsoft Himalaya" panose="01010100010101010101" pitchFamily="2" charset="0"/>
                <a:cs typeface="Microsoft Himalaya" panose="01010100010101010101" pitchFamily="2" charset="0"/>
              </a:rPr>
              <a:t>  A</a:t>
            </a:r>
            <a:r>
              <a:rPr lang="es-ES" sz="2400" dirty="0">
                <a:solidFill>
                  <a:schemeClr val="bg2">
                    <a:lumMod val="10000"/>
                  </a:schemeClr>
                </a:solidFill>
                <a:latin typeface="Palatino Linotype" panose="02040502050505030304" pitchFamily="18" charset="0"/>
                <a:ea typeface="Microsoft Himalaya" panose="01010100010101010101" pitchFamily="2" charset="0"/>
                <a:cs typeface="Microsoft Himalaya" panose="01010100010101010101" pitchFamily="2" charset="0"/>
              </a:rPr>
              <a:t>A</a:t>
            </a:r>
            <a:r>
              <a:rPr lang="es-ES" sz="2400" dirty="0">
                <a:latin typeface="Palatino Linotype" panose="02040502050505030304" pitchFamily="18" charset="0"/>
                <a:ea typeface="Microsoft Himalaya" panose="01010100010101010101" pitchFamily="2" charset="0"/>
                <a:cs typeface="Microsoft Himalaya" panose="01010100010101010101" pitchFamily="2" charset="0"/>
              </a:rPr>
              <a:t>P </a:t>
            </a:r>
            <a:r>
              <a:rPr lang="es-ES" sz="2400" dirty="0">
                <a:solidFill>
                  <a:schemeClr val="bg2">
                    <a:lumMod val="10000"/>
                  </a:schemeClr>
                </a:solidFill>
                <a:latin typeface="Trebuchet MS" panose="020B0603020202020204" pitchFamily="34" charset="0"/>
                <a:ea typeface="Microsoft Himalaya" panose="01010100010101010101" pitchFamily="2" charset="0"/>
                <a:cs typeface="Microsoft Himalaya" panose="01010100010101010101" pitchFamily="2" charset="0"/>
              </a:rPr>
              <a:t>2017</a:t>
            </a:r>
          </a:p>
        </p:txBody>
      </p:sp>
      <p:pic>
        <p:nvPicPr>
          <p:cNvPr id="8" name="Picture 2" descr="Live-Med Iberia"/>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456373" y="6137674"/>
            <a:ext cx="2159000" cy="5715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90477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fld id="{38DB4931-CAA3-214E-AE29-966428ACF221}" type="slidenum">
              <a:rPr lang="en-US" altLang="x-none"/>
              <a:pPr/>
              <a:t>‹Nº›</a:t>
            </a:fld>
            <a:endParaRPr lang="en-US" altLang="x-none"/>
          </a:p>
        </p:txBody>
      </p:sp>
    </p:spTree>
    <p:extLst>
      <p:ext uri="{BB962C8B-B14F-4D97-AF65-F5344CB8AC3E}">
        <p14:creationId xmlns:p14="http://schemas.microsoft.com/office/powerpoint/2010/main" val="159361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portada">
    <p:bg>
      <p:bgPr>
        <a:blipFill dpi="0" rotWithShape="1">
          <a:blip r:embed="rId2" cstate="print">
            <a:alphaModFix amt="70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es-ES_tradnl"/>
              <a:t>Clic para editar título</a:t>
            </a:r>
            <a:endParaRPr lang="es-ES" dirty="0"/>
          </a:p>
        </p:txBody>
      </p:sp>
      <p:sp>
        <p:nvSpPr>
          <p:cNvPr id="3" name="2 Subtítulo"/>
          <p:cNvSpPr>
            <a:spLocks noGrp="1"/>
          </p:cNvSpPr>
          <p:nvPr>
            <p:ph type="subTitle" idx="1"/>
          </p:nvPr>
        </p:nvSpPr>
        <p:spPr>
          <a:xfrm>
            <a:off x="895350" y="5146330"/>
            <a:ext cx="10553701"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dirty="0"/>
          </a:p>
        </p:txBody>
      </p:sp>
      <p:cxnSp>
        <p:nvCxnSpPr>
          <p:cNvPr id="12" name="11 Conector recto"/>
          <p:cNvCxnSpPr/>
          <p:nvPr userDrawn="1"/>
        </p:nvCxnSpPr>
        <p:spPr>
          <a:xfrm rot="5400000">
            <a:off x="298684" y="4417949"/>
            <a:ext cx="1116000" cy="1059"/>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497780" y="5585923"/>
            <a:ext cx="720000" cy="1059"/>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7568" y="6132300"/>
            <a:ext cx="2088232" cy="609068"/>
          </a:xfrm>
          <a:prstGeom prst="rect">
            <a:avLst/>
          </a:prstGeom>
        </p:spPr>
      </p:pic>
      <p:pic>
        <p:nvPicPr>
          <p:cNvPr id="5" name="Imagen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400" y="115200"/>
            <a:ext cx="5822236" cy="936000"/>
          </a:xfrm>
          <a:prstGeom prst="rect">
            <a:avLst/>
          </a:prstGeom>
        </p:spPr>
      </p:pic>
    </p:spTree>
    <p:extLst>
      <p:ext uri="{BB962C8B-B14F-4D97-AF65-F5344CB8AC3E}">
        <p14:creationId xmlns:p14="http://schemas.microsoft.com/office/powerpoint/2010/main" val="294811023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los y subnivel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1" baseline="0">
                <a:solidFill>
                  <a:schemeClr val="accent1"/>
                </a:solidFill>
              </a:defRPr>
            </a:lvl1pPr>
          </a:lstStyle>
          <a:p>
            <a:r>
              <a:rPr lang="es-ES" dirty="0"/>
              <a:t>Título de diapositiva: es obligatorio</a:t>
            </a:r>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dirty="0"/>
          </a:p>
        </p:txBody>
      </p:sp>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pic>
        <p:nvPicPr>
          <p:cNvPr id="13" name="Imagen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4" name="Imagen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8"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gunta interactiv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963084" y="2276872"/>
            <a:ext cx="10363200" cy="3330826"/>
          </a:xfrm>
        </p:spPr>
        <p:txBody>
          <a:bodyPr anchor="t"/>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Respuesta 1</a:t>
            </a:r>
          </a:p>
          <a:p>
            <a:pPr lvl="0"/>
            <a:r>
              <a:rPr lang="es-ES" dirty="0"/>
              <a:t>Respuesta 2</a:t>
            </a:r>
          </a:p>
          <a:p>
            <a:pPr lvl="0"/>
            <a:r>
              <a:rPr lang="es-ES" dirty="0"/>
              <a:t>Respuesta 3</a:t>
            </a:r>
          </a:p>
          <a:p>
            <a:pPr lvl="0"/>
            <a:r>
              <a:rPr lang="es-ES" dirty="0"/>
              <a:t>Respuesta 4</a:t>
            </a:r>
          </a:p>
        </p:txBody>
      </p:sp>
      <p:sp>
        <p:nvSpPr>
          <p:cNvPr id="13" name="2 Marcador de texto"/>
          <p:cNvSpPr>
            <a:spLocks noGrp="1"/>
          </p:cNvSpPr>
          <p:nvPr>
            <p:ph type="body" idx="10" hasCustomPrompt="1"/>
          </p:nvPr>
        </p:nvSpPr>
        <p:spPr>
          <a:xfrm>
            <a:off x="963084" y="908721"/>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Enunciado de la pregunta X</a:t>
            </a:r>
          </a:p>
        </p:txBody>
      </p:sp>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a:t>Pregunta X</a:t>
            </a:r>
          </a:p>
        </p:txBody>
      </p:sp>
      <p:pic>
        <p:nvPicPr>
          <p:cNvPr id="15" name="Imagen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6" name="Imagen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9"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áre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 name="2 Marcador de contenido"/>
          <p:cNvSpPr>
            <a:spLocks noGrp="1"/>
          </p:cNvSpPr>
          <p:nvPr>
            <p:ph idx="10"/>
          </p:nvPr>
        </p:nvSpPr>
        <p:spPr>
          <a:xfrm>
            <a:off x="0" y="1015674"/>
            <a:ext cx="5999989" cy="4645574"/>
          </a:xfrm>
        </p:spPr>
        <p:txBody>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dirty="0"/>
          </a:p>
        </p:txBody>
      </p:sp>
      <p:sp>
        <p:nvSpPr>
          <p:cNvPr id="14" name="Marcador de texto 5"/>
          <p:cNvSpPr>
            <a:spLocks noGrp="1"/>
          </p:cNvSpPr>
          <p:nvPr>
            <p:ph type="body" sz="quarter" idx="12"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sp>
        <p:nvSpPr>
          <p:cNvPr id="15" name="2 Marcador de contenido"/>
          <p:cNvSpPr>
            <a:spLocks noGrp="1"/>
          </p:cNvSpPr>
          <p:nvPr>
            <p:ph idx="13"/>
          </p:nvPr>
        </p:nvSpPr>
        <p:spPr>
          <a:xfrm>
            <a:off x="6183808" y="1015674"/>
            <a:ext cx="5384800" cy="4645574"/>
          </a:xfrm>
        </p:spPr>
        <p:txBody>
          <a:bodyPr/>
          <a:lstStyle>
            <a:lvl1pPr marL="265113" indent="-265113">
              <a:spcBef>
                <a:spcPts val="600"/>
              </a:spcBef>
              <a:buFontTx/>
              <a:buBlip>
                <a:blip r:embed="rId3"/>
              </a:buBlip>
              <a:defRPr sz="2400">
                <a:solidFill>
                  <a:schemeClr val="accent1"/>
                </a:solidFill>
              </a:defRPr>
            </a:lvl1pPr>
            <a:lvl2pPr marL="981075" indent="-265113">
              <a:spcBef>
                <a:spcPts val="600"/>
              </a:spcBef>
              <a:buClr>
                <a:schemeClr val="tx2"/>
              </a:buClr>
              <a:buSzPct val="100000"/>
              <a:buFont typeface="Wingdings" panose="05000000000000000000" pitchFamily="2" charset="2"/>
              <a:buChar char="v"/>
              <a:defRPr sz="2200">
                <a:solidFill>
                  <a:schemeClr val="accent1"/>
                </a:solidFill>
              </a:defRPr>
            </a:lvl2pPr>
            <a:lvl3pPr marL="1709738" indent="-279400">
              <a:spcBef>
                <a:spcPts val="600"/>
              </a:spcBef>
              <a:buClr>
                <a:schemeClr val="tx2"/>
              </a:buClr>
              <a:buSzPct val="100000"/>
              <a:buFont typeface="Wingdings" panose="05000000000000000000" pitchFamily="2" charset="2"/>
              <a:buChar char="ü"/>
              <a:defRPr sz="2000">
                <a:solidFill>
                  <a:schemeClr val="accent1"/>
                </a:solidFill>
              </a:defRPr>
            </a:lvl3pPr>
            <a:lvl4pPr marL="2332038" indent="-184150">
              <a:spcBef>
                <a:spcPts val="600"/>
              </a:spcBef>
              <a:buClr>
                <a:schemeClr val="tx2"/>
              </a:buClr>
              <a:defRPr sz="2000">
                <a:solidFill>
                  <a:schemeClr val="accent1"/>
                </a:solidFill>
              </a:defRPr>
            </a:lvl4pPr>
            <a:lvl5pPr marL="3048000" indent="-173038">
              <a:spcBef>
                <a:spcPts val="600"/>
              </a:spcBef>
              <a:buClr>
                <a:schemeClr val="tx2"/>
              </a:buClr>
              <a:defRPr sz="2000">
                <a:solidFill>
                  <a:schemeClr val="accent1"/>
                </a:solidFill>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dirty="0"/>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a:t>Título de diapositiva: es obligatorio</a:t>
            </a:r>
          </a:p>
        </p:txBody>
      </p:sp>
      <p:pic>
        <p:nvPicPr>
          <p:cNvPr id="20" name="Imagen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9"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s áreas con cabecer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9600" y="908721"/>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17" name="2 Marcador de texto"/>
          <p:cNvSpPr>
            <a:spLocks noGrp="1"/>
          </p:cNvSpPr>
          <p:nvPr>
            <p:ph type="body" idx="10"/>
          </p:nvPr>
        </p:nvSpPr>
        <p:spPr>
          <a:xfrm>
            <a:off x="6192011" y="908722"/>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18" name="2 Marcador de contenido"/>
          <p:cNvSpPr>
            <a:spLocks noGrp="1"/>
          </p:cNvSpPr>
          <p:nvPr>
            <p:ph idx="11"/>
          </p:nvPr>
        </p:nvSpPr>
        <p:spPr>
          <a:xfrm>
            <a:off x="-43" y="1886844"/>
            <a:ext cx="6000032" cy="3774405"/>
          </a:xfrm>
        </p:spPr>
        <p:txBody>
          <a:bodyPr/>
          <a:lstStyle>
            <a:lvl1pPr marL="808038" indent="-265113">
              <a:spcBef>
                <a:spcPts val="600"/>
              </a:spcBef>
              <a:buFontTx/>
              <a:buBlip>
                <a:blip r:embed="rId3"/>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dirty="0"/>
          </a:p>
        </p:txBody>
      </p:sp>
      <p:sp>
        <p:nvSpPr>
          <p:cNvPr id="16"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sp>
        <p:nvSpPr>
          <p:cNvPr id="21" name="2 Marcador de contenido"/>
          <p:cNvSpPr>
            <a:spLocks noGrp="1"/>
          </p:cNvSpPr>
          <p:nvPr>
            <p:ph idx="14"/>
          </p:nvPr>
        </p:nvSpPr>
        <p:spPr>
          <a:xfrm>
            <a:off x="6192011" y="1886844"/>
            <a:ext cx="5384800" cy="3774405"/>
          </a:xfrm>
        </p:spPr>
        <p:txBody>
          <a:bodyPr/>
          <a:lstStyle>
            <a:lvl1pPr marL="265113" indent="-265113">
              <a:spcBef>
                <a:spcPts val="600"/>
              </a:spcBef>
              <a:buFontTx/>
              <a:buBlip>
                <a:blip r:embed="rId3"/>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dirty="0"/>
          </a:p>
        </p:txBody>
      </p:sp>
      <p:sp>
        <p:nvSpPr>
          <p:cNvPr id="22"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a:t>Título de diapositiva: es obligatorio</a:t>
            </a:r>
          </a:p>
        </p:txBody>
      </p:sp>
      <p:pic>
        <p:nvPicPr>
          <p:cNvPr id="23" name="Imagen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3" name="Imagen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11"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ierta sin estructur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sp>
        <p:nvSpPr>
          <p:cNvPr id="15"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a:t>Título de diapositiva: es obligatorio</a:t>
            </a:r>
          </a:p>
        </p:txBody>
      </p:sp>
      <p:pic>
        <p:nvPicPr>
          <p:cNvPr id="16" name="Imagen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9" name="Imagen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7"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enzo en blanc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pic>
        <p:nvPicPr>
          <p:cNvPr id="14" name="Imagen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8" name="Imagen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6"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os áreas asimétric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5" name="2 Marcador de texto"/>
          <p:cNvSpPr>
            <a:spLocks noGrp="1"/>
          </p:cNvSpPr>
          <p:nvPr>
            <p:ph type="body" idx="10"/>
          </p:nvPr>
        </p:nvSpPr>
        <p:spPr>
          <a:xfrm>
            <a:off x="609600" y="1484784"/>
            <a:ext cx="4085547"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16" name="2 Marcador de contenido"/>
          <p:cNvSpPr>
            <a:spLocks noGrp="1"/>
          </p:cNvSpPr>
          <p:nvPr>
            <p:ph idx="11"/>
          </p:nvPr>
        </p:nvSpPr>
        <p:spPr>
          <a:xfrm>
            <a:off x="1" y="2174876"/>
            <a:ext cx="4659993" cy="3486706"/>
          </a:xfrm>
        </p:spPr>
        <p:txBody>
          <a:bodyPr>
            <a:normAutofit/>
          </a:bodyPr>
          <a:lstStyle>
            <a:lvl1pPr marL="715963" indent="-185738">
              <a:spcBef>
                <a:spcPts val="600"/>
              </a:spcBef>
              <a:buFontTx/>
              <a:buBlip>
                <a:blip r:embed="rId3"/>
              </a:buBlip>
              <a:defRPr sz="1800">
                <a:solidFill>
                  <a:schemeClr val="accent1"/>
                </a:solidFill>
              </a:defRPr>
            </a:lvl1pPr>
            <a:lvl2pPr marL="1073150" indent="-173038">
              <a:spcBef>
                <a:spcPts val="600"/>
              </a:spcBef>
              <a:buClr>
                <a:schemeClr val="tx2"/>
              </a:buClr>
              <a:buSzPct val="100000"/>
              <a:buFont typeface="Wingdings" panose="05000000000000000000" pitchFamily="2" charset="2"/>
              <a:buChar char="v"/>
              <a:defRPr sz="1600">
                <a:solidFill>
                  <a:schemeClr val="accent1"/>
                </a:solidFill>
              </a:defRPr>
            </a:lvl2pPr>
            <a:lvl3pPr marL="1431925" indent="-173038">
              <a:spcBef>
                <a:spcPts val="600"/>
              </a:spcBef>
              <a:buClr>
                <a:schemeClr val="tx2"/>
              </a:buClr>
              <a:buSzPct val="100000"/>
              <a:buFont typeface="Wingdings" panose="05000000000000000000" pitchFamily="2" charset="2"/>
              <a:buChar char="ü"/>
              <a:defRPr sz="1400">
                <a:solidFill>
                  <a:schemeClr val="accent1"/>
                </a:solidFill>
              </a:defRPr>
            </a:lvl3pPr>
            <a:lvl4pPr marL="1789113" indent="-173038">
              <a:spcBef>
                <a:spcPts val="600"/>
              </a:spcBef>
              <a:buClr>
                <a:schemeClr val="tx2"/>
              </a:buClr>
              <a:defRPr sz="1400">
                <a:solidFill>
                  <a:schemeClr val="accent1"/>
                </a:solidFill>
              </a:defRPr>
            </a:lvl4pPr>
            <a:lvl5pPr marL="2146300" indent="-173038">
              <a:spcBef>
                <a:spcPts val="600"/>
              </a:spcBef>
              <a:buClr>
                <a:schemeClr val="tx2"/>
              </a:buClr>
              <a:defRPr sz="1400">
                <a:solidFill>
                  <a:schemeClr val="accent1"/>
                </a:solidFill>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dirty="0"/>
          </a:p>
        </p:txBody>
      </p:sp>
      <p:sp>
        <p:nvSpPr>
          <p:cNvPr id="17" name="2 Marcador de contenido"/>
          <p:cNvSpPr>
            <a:spLocks noGrp="1"/>
          </p:cNvSpPr>
          <p:nvPr>
            <p:ph idx="1"/>
          </p:nvPr>
        </p:nvSpPr>
        <p:spPr>
          <a:xfrm>
            <a:off x="4695147" y="274640"/>
            <a:ext cx="6887253" cy="5386608"/>
          </a:xfrm>
        </p:spPr>
        <p:txBody>
          <a:bodyPr/>
          <a:lstStyle>
            <a:lvl1pPr marL="450850" indent="-266700">
              <a:spcBef>
                <a:spcPts val="600"/>
              </a:spcBef>
              <a:buFontTx/>
              <a:buBlip>
                <a:blip r:embed="rId3"/>
              </a:buBlip>
              <a:defRPr sz="2400">
                <a:solidFill>
                  <a:schemeClr val="accent1"/>
                </a:solidFill>
              </a:defRPr>
            </a:lvl1pPr>
            <a:lvl2pPr marL="1166813" indent="-265113">
              <a:spcBef>
                <a:spcPts val="600"/>
              </a:spcBef>
              <a:buClr>
                <a:schemeClr val="tx2"/>
              </a:buClr>
              <a:buSzPct val="100000"/>
              <a:buFont typeface="Wingdings" panose="05000000000000000000" pitchFamily="2" charset="2"/>
              <a:buChar char="v"/>
              <a:defRPr sz="2200">
                <a:solidFill>
                  <a:schemeClr val="accent1"/>
                </a:solidFill>
              </a:defRPr>
            </a:lvl2pPr>
            <a:lvl3pPr marL="1881188" indent="-265113">
              <a:spcBef>
                <a:spcPts val="600"/>
              </a:spcBef>
              <a:buClr>
                <a:schemeClr val="tx2"/>
              </a:buClr>
              <a:buSzPct val="100000"/>
              <a:buFont typeface="Wingdings" panose="05000000000000000000" pitchFamily="2" charset="2"/>
              <a:buChar char="ü"/>
              <a:defRPr sz="2000">
                <a:solidFill>
                  <a:schemeClr val="accent1"/>
                </a:solidFill>
              </a:defRPr>
            </a:lvl3pPr>
            <a:lvl4pPr marL="2517775" indent="-173038">
              <a:spcBef>
                <a:spcPts val="600"/>
              </a:spcBef>
              <a:buClr>
                <a:schemeClr val="tx2"/>
              </a:buClr>
              <a:defRPr>
                <a:solidFill>
                  <a:schemeClr val="accent1"/>
                </a:solidFill>
              </a:defRPr>
            </a:lvl4pPr>
            <a:lvl5pPr marL="3233738" indent="-185738">
              <a:spcBef>
                <a:spcPts val="600"/>
              </a:spcBef>
              <a:buClr>
                <a:schemeClr val="tx2"/>
              </a:buClr>
              <a:defRPr>
                <a:solidFill>
                  <a:schemeClr val="accent1"/>
                </a:solidFill>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dirty="0"/>
          </a:p>
        </p:txBody>
      </p:sp>
      <p:sp>
        <p:nvSpPr>
          <p:cNvPr id="3" name="Título 2"/>
          <p:cNvSpPr>
            <a:spLocks noGrp="1"/>
          </p:cNvSpPr>
          <p:nvPr>
            <p:ph type="title" hasCustomPrompt="1"/>
          </p:nvPr>
        </p:nvSpPr>
        <p:spPr>
          <a:xfrm>
            <a:off x="609601" y="274639"/>
            <a:ext cx="4050393" cy="1210145"/>
          </a:xfrm>
        </p:spPr>
        <p:txBody>
          <a:bodyPr>
            <a:noAutofit/>
          </a:bodyPr>
          <a:lstStyle>
            <a:lvl1pPr>
              <a:defRPr sz="2400" b="1">
                <a:solidFill>
                  <a:schemeClr val="accent1"/>
                </a:solidFill>
              </a:defRPr>
            </a:lvl1pPr>
          </a:lstStyle>
          <a:p>
            <a:r>
              <a:rPr lang="es-ES" dirty="0"/>
              <a:t>Título de diapositiva: es obligatorio</a:t>
            </a:r>
          </a:p>
        </p:txBody>
      </p:sp>
      <p:sp>
        <p:nvSpPr>
          <p:cNvPr id="18"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a:t>Haga clic para introducir una referencia bibliográfica</a:t>
            </a:r>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3" name="Imagen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10"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2 Marcador de texto"/>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4764A-3372-4F92-A04B-C6D954743B17}" type="datetimeFigureOut">
              <a:rPr lang="es-ES" smtClean="0"/>
              <a:pPr/>
              <a:t>26/06/2017</a:t>
            </a:fld>
            <a:endParaRPr lang="es-ES"/>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386E7-29ED-41AB-9506-B1B1EB43D00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0"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6" r:id="rId12"/>
    <p:sldLayoutId id="2147483667" r:id="rId13"/>
    <p:sldLayoutId id="2147483668" r:id="rId14"/>
    <p:sldLayoutId id="2147483669"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S" dirty="0"/>
              <a:t>Micosis vaginales</a:t>
            </a:r>
          </a:p>
        </p:txBody>
      </p:sp>
      <p:sp>
        <p:nvSpPr>
          <p:cNvPr id="5" name="Subtítulo 4"/>
          <p:cNvSpPr>
            <a:spLocks noGrp="1"/>
          </p:cNvSpPr>
          <p:nvPr>
            <p:ph type="subTitle" idx="1"/>
          </p:nvPr>
        </p:nvSpPr>
        <p:spPr/>
        <p:txBody>
          <a:bodyPr anchor="ctr" anchorCtr="0">
            <a:normAutofit fontScale="92500"/>
          </a:bodyPr>
          <a:lstStyle/>
          <a:p>
            <a:endParaRPr lang="es-ES" sz="2600" dirty="0" smtClean="0"/>
          </a:p>
          <a:p>
            <a:r>
              <a:rPr lang="es-ES" sz="2600" dirty="0" smtClean="0"/>
              <a:t>Dr. </a:t>
            </a:r>
            <a:r>
              <a:rPr lang="es-ES" sz="2600" dirty="0" err="1"/>
              <a:t>Camil</a:t>
            </a:r>
            <a:r>
              <a:rPr lang="es-ES" sz="2600" dirty="0"/>
              <a:t> </a:t>
            </a:r>
            <a:r>
              <a:rPr lang="es-ES" sz="2600" dirty="0" smtClean="0"/>
              <a:t>Castelo-Branco. Hospital </a:t>
            </a:r>
            <a:r>
              <a:rPr lang="es-ES" sz="2600" dirty="0" err="1"/>
              <a:t>Clínic</a:t>
            </a:r>
            <a:r>
              <a:rPr lang="es-ES" sz="2600" dirty="0"/>
              <a:t> - Universidad de </a:t>
            </a:r>
            <a:r>
              <a:rPr lang="es-ES" sz="2600" dirty="0" smtClean="0"/>
              <a:t>Barcelona. Barcelona</a:t>
            </a:r>
            <a:endParaRPr lang="es-ES" sz="2600" dirty="0"/>
          </a:p>
          <a:p>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a:t>¿</a:t>
            </a:r>
            <a:r>
              <a:rPr lang="es-ES" dirty="0" smtClean="0"/>
              <a:t>Cuáles </a:t>
            </a:r>
            <a:r>
              <a:rPr lang="es-ES" dirty="0"/>
              <a:t>son las dianas del tratamiento </a:t>
            </a:r>
            <a:r>
              <a:rPr lang="es-ES" dirty="0" err="1"/>
              <a:t>antifúngico</a:t>
            </a:r>
            <a:r>
              <a:rPr lang="es-ES" dirty="0"/>
              <a:t>?</a:t>
            </a:r>
          </a:p>
        </p:txBody>
      </p:sp>
      <p:pic>
        <p:nvPicPr>
          <p:cNvPr id="8" name="Picture 3"/>
          <p:cNvPicPr>
            <a:picLocks noChangeAspect="1" noChangeArrowheads="1"/>
          </p:cNvPicPr>
          <p:nvPr/>
        </p:nvPicPr>
        <p:blipFill>
          <a:blip r:embed="rId3" cstate="print">
            <a:lum bright="-14000" contrast="56000"/>
          </a:blip>
          <a:srcRect/>
          <a:stretch>
            <a:fillRect/>
          </a:stretch>
        </p:blipFill>
        <p:spPr bwMode="auto">
          <a:xfrm>
            <a:off x="287418" y="987309"/>
            <a:ext cx="3551299" cy="3901551"/>
          </a:xfrm>
          <a:prstGeom prst="rect">
            <a:avLst/>
          </a:prstGeom>
          <a:noFill/>
          <a:ln w="9525">
            <a:noFill/>
            <a:miter lim="800000"/>
            <a:headEnd/>
            <a:tailEnd/>
          </a:ln>
          <a:effectLst/>
        </p:spPr>
      </p:pic>
      <p:sp>
        <p:nvSpPr>
          <p:cNvPr id="9" name="Text Box 4"/>
          <p:cNvSpPr txBox="1">
            <a:spLocks noChangeArrowheads="1"/>
          </p:cNvSpPr>
          <p:nvPr/>
        </p:nvSpPr>
        <p:spPr bwMode="auto">
          <a:xfrm>
            <a:off x="4340951" y="1052515"/>
            <a:ext cx="4275329" cy="2246769"/>
          </a:xfrm>
          <a:prstGeom prst="rect">
            <a:avLst/>
          </a:prstGeom>
          <a:noFill/>
          <a:ln w="9525">
            <a:noFill/>
            <a:miter lim="800000"/>
            <a:headEnd/>
            <a:tailEnd/>
          </a:ln>
          <a:effectLst/>
        </p:spPr>
        <p:txBody>
          <a:bodyPr wrap="square">
            <a:spAutoFit/>
          </a:bodyPr>
          <a:lstStyle/>
          <a:p>
            <a:r>
              <a:rPr lang="en-US" sz="2400" b="1" dirty="0" err="1">
                <a:solidFill>
                  <a:srgbClr val="003366"/>
                </a:solidFill>
              </a:rPr>
              <a:t>Membrana</a:t>
            </a:r>
            <a:r>
              <a:rPr lang="en-US" sz="2400" b="1" dirty="0">
                <a:solidFill>
                  <a:srgbClr val="003366"/>
                </a:solidFill>
              </a:rPr>
              <a:t> </a:t>
            </a:r>
            <a:r>
              <a:rPr lang="en-US" sz="2400" b="1" dirty="0" err="1">
                <a:solidFill>
                  <a:srgbClr val="003366"/>
                </a:solidFill>
              </a:rPr>
              <a:t>celular</a:t>
            </a:r>
            <a:endParaRPr lang="en-US" sz="2400" b="1" dirty="0">
              <a:solidFill>
                <a:srgbClr val="003366"/>
              </a:solidFill>
            </a:endParaRPr>
          </a:p>
          <a:p>
            <a:r>
              <a:rPr lang="en-US" sz="2400" dirty="0">
                <a:solidFill>
                  <a:srgbClr val="003366"/>
                </a:solidFill>
              </a:rPr>
              <a:t>En los </a:t>
            </a:r>
            <a:r>
              <a:rPr lang="en-US" sz="2400" dirty="0" err="1">
                <a:solidFill>
                  <a:srgbClr val="003366"/>
                </a:solidFill>
              </a:rPr>
              <a:t>hongos</a:t>
            </a:r>
            <a:r>
              <a:rPr lang="en-US" sz="2400" dirty="0">
                <a:solidFill>
                  <a:srgbClr val="003366"/>
                </a:solidFill>
              </a:rPr>
              <a:t> el principal </a:t>
            </a:r>
            <a:r>
              <a:rPr lang="en-US" sz="2400" dirty="0" err="1">
                <a:solidFill>
                  <a:srgbClr val="003366"/>
                </a:solidFill>
              </a:rPr>
              <a:t>componente</a:t>
            </a:r>
            <a:r>
              <a:rPr lang="en-US" sz="2400" dirty="0">
                <a:solidFill>
                  <a:srgbClr val="003366"/>
                </a:solidFill>
              </a:rPr>
              <a:t> </a:t>
            </a:r>
            <a:r>
              <a:rPr lang="en-US" sz="2400" dirty="0" err="1">
                <a:solidFill>
                  <a:srgbClr val="003366"/>
                </a:solidFill>
              </a:rPr>
              <a:t>es</a:t>
            </a:r>
            <a:r>
              <a:rPr lang="en-US" sz="2400" dirty="0">
                <a:solidFill>
                  <a:srgbClr val="003366"/>
                </a:solidFill>
              </a:rPr>
              <a:t> el </a:t>
            </a:r>
            <a:r>
              <a:rPr lang="en-US" sz="2400" dirty="0" err="1">
                <a:solidFill>
                  <a:srgbClr val="003366"/>
                </a:solidFill>
              </a:rPr>
              <a:t>ergosterol</a:t>
            </a:r>
            <a:r>
              <a:rPr lang="en-US" sz="2400" dirty="0">
                <a:solidFill>
                  <a:srgbClr val="003366"/>
                </a:solidFill>
              </a:rPr>
              <a:t> en </a:t>
            </a:r>
            <a:r>
              <a:rPr lang="en-US" sz="2400" dirty="0" err="1">
                <a:solidFill>
                  <a:srgbClr val="003366"/>
                </a:solidFill>
              </a:rPr>
              <a:t>lugar</a:t>
            </a:r>
            <a:r>
              <a:rPr lang="en-US" sz="2400" dirty="0">
                <a:solidFill>
                  <a:srgbClr val="003366"/>
                </a:solidFill>
              </a:rPr>
              <a:t> del </a:t>
            </a:r>
            <a:r>
              <a:rPr lang="en-US" sz="2400" dirty="0" err="1" smtClean="0">
                <a:solidFill>
                  <a:srgbClr val="003366"/>
                </a:solidFill>
              </a:rPr>
              <a:t>colesterol</a:t>
            </a:r>
            <a:endParaRPr lang="en-US" sz="2400" dirty="0" smtClean="0">
              <a:solidFill>
                <a:srgbClr val="003366"/>
              </a:solidFill>
            </a:endParaRPr>
          </a:p>
          <a:p>
            <a:endParaRPr lang="en-US" sz="2400" dirty="0">
              <a:solidFill>
                <a:srgbClr val="003366"/>
              </a:solidFill>
            </a:endParaRPr>
          </a:p>
          <a:p>
            <a:r>
              <a:rPr lang="en-US" sz="2000" b="1" dirty="0">
                <a:solidFill>
                  <a:schemeClr val="hlink"/>
                </a:solidFill>
              </a:rPr>
              <a:t>  </a:t>
            </a:r>
            <a:endParaRPr lang="en-US" sz="2400" dirty="0"/>
          </a:p>
        </p:txBody>
      </p:sp>
      <p:sp>
        <p:nvSpPr>
          <p:cNvPr id="10" name="Line 5"/>
          <p:cNvSpPr>
            <a:spLocks noChangeShapeType="1"/>
          </p:cNvSpPr>
          <p:nvPr/>
        </p:nvSpPr>
        <p:spPr bwMode="auto">
          <a:xfrm flipH="1">
            <a:off x="2353941" y="1321130"/>
            <a:ext cx="1987010" cy="158374"/>
          </a:xfrm>
          <a:prstGeom prst="line">
            <a:avLst/>
          </a:prstGeom>
          <a:noFill/>
          <a:ln w="76200">
            <a:solidFill>
              <a:schemeClr val="tx2"/>
            </a:solidFill>
            <a:round/>
            <a:headEnd/>
            <a:tailEnd type="triangle" w="med" len="med"/>
          </a:ln>
          <a:effectLst/>
        </p:spPr>
        <p:txBody>
          <a:bodyPr/>
          <a:lstStyle/>
          <a:p>
            <a:endParaRPr lang="es-ES"/>
          </a:p>
        </p:txBody>
      </p:sp>
      <p:sp>
        <p:nvSpPr>
          <p:cNvPr id="11" name="Text Box 6"/>
          <p:cNvSpPr txBox="1">
            <a:spLocks noChangeArrowheads="1"/>
          </p:cNvSpPr>
          <p:nvPr/>
        </p:nvSpPr>
        <p:spPr bwMode="auto">
          <a:xfrm>
            <a:off x="4356943" y="4401962"/>
            <a:ext cx="4475361" cy="1569660"/>
          </a:xfrm>
          <a:prstGeom prst="rect">
            <a:avLst/>
          </a:prstGeom>
          <a:noFill/>
          <a:ln w="9525">
            <a:noFill/>
            <a:miter lim="800000"/>
            <a:headEnd/>
            <a:tailEnd/>
          </a:ln>
          <a:effectLst/>
        </p:spPr>
        <p:txBody>
          <a:bodyPr wrap="square">
            <a:spAutoFit/>
          </a:bodyPr>
          <a:lstStyle/>
          <a:p>
            <a:r>
              <a:rPr lang="en-US" sz="2400" b="1" dirty="0">
                <a:solidFill>
                  <a:srgbClr val="003366"/>
                </a:solidFill>
              </a:rPr>
              <a:t>Pared </a:t>
            </a:r>
            <a:r>
              <a:rPr lang="en-US" sz="2400" b="1" dirty="0" err="1">
                <a:solidFill>
                  <a:srgbClr val="003366"/>
                </a:solidFill>
              </a:rPr>
              <a:t>celular</a:t>
            </a:r>
            <a:endParaRPr lang="en-US" sz="2400" b="1" dirty="0">
              <a:solidFill>
                <a:srgbClr val="003366"/>
              </a:solidFill>
            </a:endParaRPr>
          </a:p>
          <a:p>
            <a:r>
              <a:rPr lang="en-US" sz="2400" dirty="0">
                <a:solidFill>
                  <a:srgbClr val="003366"/>
                </a:solidFill>
              </a:rPr>
              <a:t>A </a:t>
            </a:r>
            <a:r>
              <a:rPr lang="en-US" sz="2400" dirty="0" err="1">
                <a:solidFill>
                  <a:srgbClr val="003366"/>
                </a:solidFill>
              </a:rPr>
              <a:t>diferencia</a:t>
            </a:r>
            <a:r>
              <a:rPr lang="en-US" sz="2400" dirty="0">
                <a:solidFill>
                  <a:srgbClr val="003366"/>
                </a:solidFill>
              </a:rPr>
              <a:t> de </a:t>
            </a:r>
            <a:r>
              <a:rPr lang="en-US" sz="2400" dirty="0" err="1">
                <a:solidFill>
                  <a:srgbClr val="003366"/>
                </a:solidFill>
              </a:rPr>
              <a:t>las</a:t>
            </a:r>
            <a:r>
              <a:rPr lang="en-US" sz="2400" dirty="0">
                <a:solidFill>
                  <a:srgbClr val="003366"/>
                </a:solidFill>
              </a:rPr>
              <a:t> </a:t>
            </a:r>
            <a:r>
              <a:rPr lang="en-US" sz="2400" dirty="0" err="1">
                <a:solidFill>
                  <a:srgbClr val="003366"/>
                </a:solidFill>
              </a:rPr>
              <a:t>células</a:t>
            </a:r>
            <a:r>
              <a:rPr lang="en-US" sz="2400" dirty="0">
                <a:solidFill>
                  <a:srgbClr val="003366"/>
                </a:solidFill>
              </a:rPr>
              <a:t> de los </a:t>
            </a:r>
            <a:r>
              <a:rPr lang="en-US" sz="2400" dirty="0" err="1">
                <a:solidFill>
                  <a:srgbClr val="003366"/>
                </a:solidFill>
              </a:rPr>
              <a:t>vertebrados</a:t>
            </a:r>
            <a:r>
              <a:rPr lang="en-US" sz="2400" dirty="0">
                <a:solidFill>
                  <a:srgbClr val="003366"/>
                </a:solidFill>
              </a:rPr>
              <a:t> los </a:t>
            </a:r>
            <a:r>
              <a:rPr lang="en-US" sz="2400" dirty="0" err="1">
                <a:solidFill>
                  <a:srgbClr val="003366"/>
                </a:solidFill>
              </a:rPr>
              <a:t>hongos</a:t>
            </a:r>
            <a:r>
              <a:rPr lang="en-US" sz="2400" dirty="0">
                <a:solidFill>
                  <a:srgbClr val="003366"/>
                </a:solidFill>
              </a:rPr>
              <a:t> </a:t>
            </a:r>
            <a:r>
              <a:rPr lang="en-US" sz="2400" dirty="0" err="1">
                <a:solidFill>
                  <a:srgbClr val="003366"/>
                </a:solidFill>
              </a:rPr>
              <a:t>tienen</a:t>
            </a:r>
            <a:r>
              <a:rPr lang="en-US" sz="2400" dirty="0">
                <a:solidFill>
                  <a:srgbClr val="003366"/>
                </a:solidFill>
              </a:rPr>
              <a:t> </a:t>
            </a:r>
            <a:r>
              <a:rPr lang="en-US" sz="2400" dirty="0" err="1">
                <a:solidFill>
                  <a:srgbClr val="003366"/>
                </a:solidFill>
              </a:rPr>
              <a:t>una</a:t>
            </a:r>
            <a:r>
              <a:rPr lang="en-US" sz="2400" dirty="0">
                <a:solidFill>
                  <a:srgbClr val="003366"/>
                </a:solidFill>
              </a:rPr>
              <a:t> pared </a:t>
            </a:r>
            <a:r>
              <a:rPr lang="en-US" sz="2400" dirty="0" err="1">
                <a:solidFill>
                  <a:srgbClr val="003366"/>
                </a:solidFill>
              </a:rPr>
              <a:t>celular</a:t>
            </a:r>
            <a:endParaRPr lang="en-US" sz="2400" dirty="0">
              <a:solidFill>
                <a:srgbClr val="003366"/>
              </a:solidFill>
            </a:endParaRPr>
          </a:p>
        </p:txBody>
      </p:sp>
      <p:sp>
        <p:nvSpPr>
          <p:cNvPr id="12" name="Line 7"/>
          <p:cNvSpPr>
            <a:spLocks noChangeShapeType="1"/>
          </p:cNvSpPr>
          <p:nvPr/>
        </p:nvSpPr>
        <p:spPr bwMode="auto">
          <a:xfrm flipH="1" flipV="1">
            <a:off x="2927647" y="4484133"/>
            <a:ext cx="1425549" cy="152616"/>
          </a:xfrm>
          <a:prstGeom prst="line">
            <a:avLst/>
          </a:prstGeom>
          <a:noFill/>
          <a:ln w="76200">
            <a:solidFill>
              <a:schemeClr val="tx2"/>
            </a:solidFill>
            <a:round/>
            <a:headEnd/>
            <a:tailEnd type="triangle" w="med" len="med"/>
          </a:ln>
          <a:effectLst/>
        </p:spPr>
        <p:txBody>
          <a:bodyPr/>
          <a:lstStyle/>
          <a:p>
            <a:endParaRPr lang="es-ES"/>
          </a:p>
        </p:txBody>
      </p:sp>
      <p:sp>
        <p:nvSpPr>
          <p:cNvPr id="13" name="Text Box 8"/>
          <p:cNvSpPr txBox="1">
            <a:spLocks noChangeArrowheads="1"/>
          </p:cNvSpPr>
          <p:nvPr/>
        </p:nvSpPr>
        <p:spPr bwMode="auto">
          <a:xfrm>
            <a:off x="4438996" y="2709327"/>
            <a:ext cx="5048944" cy="1877437"/>
          </a:xfrm>
          <a:prstGeom prst="rect">
            <a:avLst/>
          </a:prstGeom>
          <a:noFill/>
          <a:ln w="9525">
            <a:noFill/>
            <a:miter lim="800000"/>
            <a:headEnd/>
            <a:tailEnd/>
          </a:ln>
          <a:effectLst/>
        </p:spPr>
        <p:txBody>
          <a:bodyPr wrap="square">
            <a:spAutoFit/>
          </a:bodyPr>
          <a:lstStyle/>
          <a:p>
            <a:r>
              <a:rPr lang="en-US" sz="2400" b="1" dirty="0" err="1">
                <a:solidFill>
                  <a:srgbClr val="003366"/>
                </a:solidFill>
              </a:rPr>
              <a:t>Síntesis</a:t>
            </a:r>
            <a:r>
              <a:rPr lang="en-US" sz="2400" b="1" dirty="0">
                <a:solidFill>
                  <a:srgbClr val="003366"/>
                </a:solidFill>
              </a:rPr>
              <a:t> de DNA/RNA</a:t>
            </a:r>
          </a:p>
          <a:p>
            <a:r>
              <a:rPr lang="en-US" sz="2400" dirty="0" err="1">
                <a:solidFill>
                  <a:srgbClr val="003366"/>
                </a:solidFill>
              </a:rPr>
              <a:t>Algunos</a:t>
            </a:r>
            <a:r>
              <a:rPr lang="en-US" sz="2400" dirty="0">
                <a:solidFill>
                  <a:srgbClr val="003366"/>
                </a:solidFill>
              </a:rPr>
              <a:t> </a:t>
            </a:r>
            <a:r>
              <a:rPr lang="en-US" sz="2400" dirty="0" err="1">
                <a:solidFill>
                  <a:srgbClr val="003366"/>
                </a:solidFill>
              </a:rPr>
              <a:t>compuestos</a:t>
            </a:r>
            <a:r>
              <a:rPr lang="en-US" sz="2400" dirty="0">
                <a:solidFill>
                  <a:srgbClr val="003366"/>
                </a:solidFill>
              </a:rPr>
              <a:t> se </a:t>
            </a:r>
            <a:r>
              <a:rPr lang="en-US" sz="2400" dirty="0" err="1">
                <a:solidFill>
                  <a:srgbClr val="003366"/>
                </a:solidFill>
              </a:rPr>
              <a:t>activan</a:t>
            </a:r>
            <a:r>
              <a:rPr lang="en-US" sz="2400" dirty="0">
                <a:solidFill>
                  <a:srgbClr val="003366"/>
                </a:solidFill>
              </a:rPr>
              <a:t> </a:t>
            </a:r>
            <a:r>
              <a:rPr lang="en-US" sz="2400" dirty="0" err="1">
                <a:solidFill>
                  <a:srgbClr val="003366"/>
                </a:solidFill>
              </a:rPr>
              <a:t>selectivamente</a:t>
            </a:r>
            <a:r>
              <a:rPr lang="en-US" sz="2400" dirty="0">
                <a:solidFill>
                  <a:srgbClr val="003366"/>
                </a:solidFill>
              </a:rPr>
              <a:t> en los </a:t>
            </a:r>
            <a:r>
              <a:rPr lang="en-US" sz="2400" dirty="0" err="1">
                <a:solidFill>
                  <a:srgbClr val="003366"/>
                </a:solidFill>
              </a:rPr>
              <a:t>hongos</a:t>
            </a:r>
            <a:r>
              <a:rPr lang="en-US" sz="2400" dirty="0">
                <a:solidFill>
                  <a:srgbClr val="003366"/>
                </a:solidFill>
              </a:rPr>
              <a:t> </a:t>
            </a:r>
            <a:r>
              <a:rPr lang="en-US" sz="2400" dirty="0" err="1">
                <a:solidFill>
                  <a:srgbClr val="003366"/>
                </a:solidFill>
              </a:rPr>
              <a:t>desencadenando</a:t>
            </a:r>
            <a:r>
              <a:rPr lang="en-US" sz="2400" dirty="0">
                <a:solidFill>
                  <a:srgbClr val="003366"/>
                </a:solidFill>
              </a:rPr>
              <a:t> la </a:t>
            </a:r>
            <a:r>
              <a:rPr lang="en-US" sz="2400" dirty="0" err="1">
                <a:solidFill>
                  <a:srgbClr val="003366"/>
                </a:solidFill>
              </a:rPr>
              <a:t>síntesis</a:t>
            </a:r>
            <a:r>
              <a:rPr lang="en-US" sz="2400" dirty="0">
                <a:solidFill>
                  <a:srgbClr val="003366"/>
                </a:solidFill>
              </a:rPr>
              <a:t> de DNA.</a:t>
            </a:r>
          </a:p>
          <a:p>
            <a:r>
              <a:rPr lang="en-US" sz="2000" b="1" dirty="0">
                <a:solidFill>
                  <a:schemeClr val="hlink"/>
                </a:solidFill>
              </a:rPr>
              <a:t>  </a:t>
            </a:r>
            <a:endParaRPr lang="en-US" sz="2400" dirty="0"/>
          </a:p>
        </p:txBody>
      </p:sp>
      <p:sp>
        <p:nvSpPr>
          <p:cNvPr id="14" name="Line 11"/>
          <p:cNvSpPr>
            <a:spLocks noChangeShapeType="1"/>
          </p:cNvSpPr>
          <p:nvPr/>
        </p:nvSpPr>
        <p:spPr bwMode="auto">
          <a:xfrm flipH="1" flipV="1">
            <a:off x="2318638" y="2940463"/>
            <a:ext cx="2073621" cy="12494"/>
          </a:xfrm>
          <a:prstGeom prst="line">
            <a:avLst/>
          </a:prstGeom>
          <a:noFill/>
          <a:ln w="76200">
            <a:solidFill>
              <a:schemeClr val="tx2"/>
            </a:solidFill>
            <a:round/>
            <a:headEnd/>
            <a:tailEnd type="triangle" w="med" len="med"/>
          </a:ln>
          <a:effectLst/>
        </p:spPr>
        <p:txBody>
          <a:bodyPr/>
          <a:lstStyle/>
          <a:p>
            <a:endParaRPr lang="es-ES"/>
          </a:p>
        </p:txBody>
      </p:sp>
      <p:graphicFrame>
        <p:nvGraphicFramePr>
          <p:cNvPr id="2" name="Tabla 1"/>
          <p:cNvGraphicFramePr>
            <a:graphicFrameLocks noGrp="1"/>
          </p:cNvGraphicFramePr>
          <p:nvPr>
            <p:extLst>
              <p:ext uri="{D42A27DB-BD31-4B8C-83A1-F6EECF244321}">
                <p14:modId xmlns:p14="http://schemas.microsoft.com/office/powerpoint/2010/main" val="3295739582"/>
              </p:ext>
            </p:extLst>
          </p:nvPr>
        </p:nvGraphicFramePr>
        <p:xfrm>
          <a:off x="8914512" y="2041372"/>
          <a:ext cx="2938536" cy="1674545"/>
        </p:xfrm>
        <a:graphic>
          <a:graphicData uri="http://schemas.openxmlformats.org/drawingml/2006/table">
            <a:tbl>
              <a:tblPr firstRow="1" bandRow="1">
                <a:tableStyleId>{073A0DAA-6AF3-43AB-8588-CEC1D06C72B9}</a:tableStyleId>
              </a:tblPr>
              <a:tblGrid>
                <a:gridCol w="2938536">
                  <a:extLst>
                    <a:ext uri="{9D8B030D-6E8A-4147-A177-3AD203B41FA5}">
                      <a16:colId xmlns="" xmlns:a16="http://schemas.microsoft.com/office/drawing/2014/main" val="20000"/>
                    </a:ext>
                  </a:extLst>
                </a:gridCol>
              </a:tblGrid>
              <a:tr h="485825">
                <a:tc>
                  <a:txBody>
                    <a:bodyPr/>
                    <a:lstStyle/>
                    <a:p>
                      <a:r>
                        <a:rPr lang="es-ES" sz="2400" dirty="0"/>
                        <a:t>Síntesis de DNA/RNA</a:t>
                      </a:r>
                    </a:p>
                  </a:txBody>
                  <a:tcPr/>
                </a:tc>
                <a:extLst>
                  <a:ext uri="{0D108BD9-81ED-4DB2-BD59-A6C34878D82A}">
                    <a16:rowId xmlns="" xmlns:a16="http://schemas.microsoft.com/office/drawing/2014/main" val="10000"/>
                  </a:ext>
                </a:extLst>
              </a:tr>
              <a:tr h="849719">
                <a:tc>
                  <a:txBody>
                    <a:bodyPr/>
                    <a:lstStyle/>
                    <a:p>
                      <a:pPr algn="l" defTabSz="914400" rtl="0" eaLnBrk="1" latinLnBrk="0" hangingPunct="1"/>
                      <a:r>
                        <a:rPr lang="es-ES" sz="2400" kern="1200" dirty="0"/>
                        <a:t>Análogos de la </a:t>
                      </a:r>
                      <a:r>
                        <a:rPr lang="es-ES" sz="2400" kern="1200" dirty="0" err="1"/>
                        <a:t>Pirimidina</a:t>
                      </a:r>
                      <a:r>
                        <a:rPr lang="es-ES" sz="2400" kern="1200" dirty="0"/>
                        <a:t>:</a:t>
                      </a:r>
                    </a:p>
                    <a:p>
                      <a:pPr marL="342900" indent="-342900" algn="l" defTabSz="914400" rtl="0" eaLnBrk="1" latinLnBrk="0" hangingPunct="1">
                        <a:buClr>
                          <a:srgbClr val="C00000"/>
                        </a:buClr>
                        <a:buFont typeface="Wingdings" panose="05000000000000000000" pitchFamily="2" charset="2"/>
                        <a:buChar char="v"/>
                      </a:pPr>
                      <a:r>
                        <a:rPr lang="es-ES" sz="2400" kern="1200" dirty="0" err="1" smtClean="0"/>
                        <a:t>Flucitosina</a:t>
                      </a:r>
                      <a:r>
                        <a:rPr lang="es-ES" sz="2400" kern="1200" dirty="0" smtClean="0"/>
                        <a:t>.</a:t>
                      </a:r>
                      <a:endParaRPr lang="es-ES" sz="2400" b="0" kern="1200" dirty="0">
                        <a:solidFill>
                          <a:srgbClr val="C00000"/>
                        </a:solidFill>
                        <a:latin typeface="+mn-lt"/>
                        <a:ea typeface="+mn-ea"/>
                        <a:cs typeface="+mn-cs"/>
                      </a:endParaRPr>
                    </a:p>
                  </a:txBody>
                  <a:tcPr/>
                </a:tc>
                <a:extLst>
                  <a:ext uri="{0D108BD9-81ED-4DB2-BD59-A6C34878D82A}">
                    <a16:rowId xmlns="" xmlns:a16="http://schemas.microsoft.com/office/drawing/2014/main" val="10001"/>
                  </a:ext>
                </a:extLst>
              </a:tr>
            </a:tbl>
          </a:graphicData>
        </a:graphic>
      </p:graphicFrame>
      <p:sp>
        <p:nvSpPr>
          <p:cNvPr id="3" name="Flecha derecha 2"/>
          <p:cNvSpPr/>
          <p:nvPr/>
        </p:nvSpPr>
        <p:spPr>
          <a:xfrm>
            <a:off x="7675764" y="2365840"/>
            <a:ext cx="1080120" cy="5865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5" name="Tabla 14"/>
          <p:cNvGraphicFramePr>
            <a:graphicFrameLocks noGrp="1"/>
          </p:cNvGraphicFramePr>
          <p:nvPr>
            <p:extLst>
              <p:ext uri="{D42A27DB-BD31-4B8C-83A1-F6EECF244321}">
                <p14:modId xmlns:p14="http://schemas.microsoft.com/office/powerpoint/2010/main" val="1753248740"/>
              </p:ext>
            </p:extLst>
          </p:nvPr>
        </p:nvGraphicFramePr>
        <p:xfrm>
          <a:off x="9103866" y="4064372"/>
          <a:ext cx="2938536" cy="1670797"/>
        </p:xfrm>
        <a:graphic>
          <a:graphicData uri="http://schemas.openxmlformats.org/drawingml/2006/table">
            <a:tbl>
              <a:tblPr firstRow="1" bandRow="1">
                <a:tableStyleId>{073A0DAA-6AF3-43AB-8588-CEC1D06C72B9}</a:tableStyleId>
              </a:tblPr>
              <a:tblGrid>
                <a:gridCol w="2938536">
                  <a:extLst>
                    <a:ext uri="{9D8B030D-6E8A-4147-A177-3AD203B41FA5}">
                      <a16:colId xmlns="" xmlns:a16="http://schemas.microsoft.com/office/drawing/2014/main" val="20000"/>
                    </a:ext>
                  </a:extLst>
                </a:gridCol>
              </a:tblGrid>
              <a:tr h="482077">
                <a:tc>
                  <a:txBody>
                    <a:bodyPr/>
                    <a:lstStyle/>
                    <a:p>
                      <a:r>
                        <a:rPr lang="es-ES" sz="2400" dirty="0"/>
                        <a:t>Pared celular</a:t>
                      </a:r>
                    </a:p>
                  </a:txBody>
                  <a:tcPr/>
                </a:tc>
                <a:extLst>
                  <a:ext uri="{0D108BD9-81ED-4DB2-BD59-A6C34878D82A}">
                    <a16:rowId xmlns="" xmlns:a16="http://schemas.microsoft.com/office/drawing/2014/main" val="10000"/>
                  </a:ext>
                </a:extLst>
              </a:tr>
              <a:tr h="849719">
                <a:tc>
                  <a:txBody>
                    <a:bodyPr/>
                    <a:lstStyle/>
                    <a:p>
                      <a:r>
                        <a:rPr lang="es-ES" sz="2400" dirty="0" err="1"/>
                        <a:t>Echinocandinas</a:t>
                      </a:r>
                      <a:r>
                        <a:rPr lang="es-ES" sz="2400" dirty="0"/>
                        <a:t> :</a:t>
                      </a:r>
                    </a:p>
                    <a:p>
                      <a:pPr marL="342900" indent="-342900">
                        <a:buClr>
                          <a:srgbClr val="C00000"/>
                        </a:buClr>
                        <a:buFont typeface="Wingdings" panose="05000000000000000000" pitchFamily="2" charset="2"/>
                        <a:buChar char="v"/>
                      </a:pPr>
                      <a:r>
                        <a:rPr lang="es-ES" sz="2400" kern="1200" dirty="0" err="1"/>
                        <a:t>Acetatao</a:t>
                      </a:r>
                      <a:r>
                        <a:rPr lang="es-ES" sz="2400" kern="1200" dirty="0"/>
                        <a:t> de </a:t>
                      </a:r>
                      <a:r>
                        <a:rPr lang="es-ES" sz="2400" kern="1200" dirty="0" err="1" smtClean="0"/>
                        <a:t>caspofungina</a:t>
                      </a:r>
                      <a:r>
                        <a:rPr lang="es-ES" sz="2400" kern="1200" dirty="0" smtClean="0"/>
                        <a:t>.</a:t>
                      </a:r>
                      <a:endParaRPr lang="es-ES" sz="2400" kern="1200" dirty="0">
                        <a:solidFill>
                          <a:srgbClr val="C00000"/>
                        </a:solidFill>
                        <a:latin typeface="+mn-lt"/>
                        <a:ea typeface="+mn-ea"/>
                        <a:cs typeface="+mn-cs"/>
                      </a:endParaRPr>
                    </a:p>
                  </a:txBody>
                  <a:tcPr/>
                </a:tc>
                <a:extLst>
                  <a:ext uri="{0D108BD9-81ED-4DB2-BD59-A6C34878D82A}">
                    <a16:rowId xmlns="" xmlns:a16="http://schemas.microsoft.com/office/drawing/2014/main" val="10001"/>
                  </a:ext>
                </a:extLst>
              </a:tr>
            </a:tbl>
          </a:graphicData>
        </a:graphic>
      </p:graphicFrame>
      <p:sp>
        <p:nvSpPr>
          <p:cNvPr id="17" name="Flecha derecha 16"/>
          <p:cNvSpPr/>
          <p:nvPr/>
        </p:nvSpPr>
        <p:spPr>
          <a:xfrm>
            <a:off x="7795629" y="4302304"/>
            <a:ext cx="1080120" cy="5865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076766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texto 10"/>
          <p:cNvSpPr>
            <a:spLocks noGrp="1"/>
          </p:cNvSpPr>
          <p:nvPr>
            <p:ph type="body" sz="quarter" idx="13"/>
          </p:nvPr>
        </p:nvSpPr>
        <p:spPr/>
        <p:txBody>
          <a:bodyPr>
            <a:noAutofit/>
          </a:bodyPr>
          <a:lstStyle/>
          <a:p>
            <a:endParaRPr lang="es-ES" sz="1800"/>
          </a:p>
        </p:txBody>
      </p:sp>
      <p:sp>
        <p:nvSpPr>
          <p:cNvPr id="22530" name="Título 1"/>
          <p:cNvSpPr>
            <a:spLocks noGrp="1"/>
          </p:cNvSpPr>
          <p:nvPr>
            <p:ph type="title"/>
          </p:nvPr>
        </p:nvSpPr>
        <p:spPr/>
        <p:txBody>
          <a:bodyPr/>
          <a:lstStyle/>
          <a:p>
            <a:pPr eaLnBrk="1" hangingPunct="1"/>
            <a:r>
              <a:rPr lang="es-ES" dirty="0"/>
              <a:t>Caso clínico: decisión terapéutica</a:t>
            </a:r>
          </a:p>
        </p:txBody>
      </p:sp>
      <p:graphicFrame>
        <p:nvGraphicFramePr>
          <p:cNvPr id="3" name="Tabla 2"/>
          <p:cNvGraphicFramePr>
            <a:graphicFrameLocks noGrp="1"/>
          </p:cNvGraphicFramePr>
          <p:nvPr>
            <p:extLst>
              <p:ext uri="{D42A27DB-BD31-4B8C-83A1-F6EECF244321}">
                <p14:modId xmlns:p14="http://schemas.microsoft.com/office/powerpoint/2010/main" val="3966650023"/>
              </p:ext>
            </p:extLst>
          </p:nvPr>
        </p:nvGraphicFramePr>
        <p:xfrm>
          <a:off x="595274" y="2207136"/>
          <a:ext cx="3312368" cy="1721930"/>
        </p:xfrm>
        <a:graphic>
          <a:graphicData uri="http://schemas.openxmlformats.org/drawingml/2006/table">
            <a:tbl>
              <a:tblPr firstRow="1" bandRow="1">
                <a:tableStyleId>{073A0DAA-6AF3-43AB-8588-CEC1D06C72B9}</a:tableStyleId>
              </a:tblPr>
              <a:tblGrid>
                <a:gridCol w="3312368">
                  <a:extLst>
                    <a:ext uri="{9D8B030D-6E8A-4147-A177-3AD203B41FA5}">
                      <a16:colId xmlns="" xmlns:a16="http://schemas.microsoft.com/office/drawing/2014/main" val="2000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dirty="0"/>
                        <a:t>Elegir Diana terapéutica</a:t>
                      </a:r>
                    </a:p>
                  </a:txBody>
                  <a:tcPr/>
                </a:tc>
                <a:extLst>
                  <a:ext uri="{0D108BD9-81ED-4DB2-BD59-A6C34878D82A}">
                    <a16:rowId xmlns="" xmlns:a16="http://schemas.microsoft.com/office/drawing/2014/main" val="10000"/>
                  </a:ext>
                </a:extLst>
              </a:tr>
              <a:tr h="1264730">
                <a:tc>
                  <a:txBody>
                    <a:bodyPr/>
                    <a:lstStyle/>
                    <a:p>
                      <a:pPr marL="0" indent="-342900" algn="l" defTabSz="914400" rtl="0" eaLnBrk="1" latinLnBrk="0" hangingPunct="1">
                        <a:buClr>
                          <a:srgbClr val="C00000"/>
                        </a:buClr>
                        <a:buFont typeface="Wingdings" panose="05000000000000000000" pitchFamily="2" charset="2"/>
                        <a:buChar char="v"/>
                      </a:pPr>
                      <a:r>
                        <a:rPr lang="es-ES" sz="2400" kern="1200" dirty="0"/>
                        <a:t>Pared </a:t>
                      </a:r>
                      <a:r>
                        <a:rPr lang="es-ES" sz="2400" kern="1200" dirty="0" smtClean="0"/>
                        <a:t>celular.</a:t>
                      </a:r>
                      <a:endParaRPr lang="es-ES" sz="2400" kern="1200" dirty="0"/>
                    </a:p>
                    <a:p>
                      <a:pPr marL="0" indent="-342900" algn="l" defTabSz="914400" rtl="0" eaLnBrk="1" latinLnBrk="0" hangingPunct="1">
                        <a:buClr>
                          <a:srgbClr val="C00000"/>
                        </a:buClr>
                        <a:buFont typeface="Wingdings" panose="05000000000000000000" pitchFamily="2" charset="2"/>
                        <a:buChar char="v"/>
                      </a:pPr>
                      <a:r>
                        <a:rPr lang="es-ES" sz="2400" kern="1200" dirty="0"/>
                        <a:t>Membrana </a:t>
                      </a:r>
                      <a:r>
                        <a:rPr lang="es-ES" sz="2400" kern="1200" dirty="0" smtClean="0"/>
                        <a:t>celular.</a:t>
                      </a:r>
                      <a:endParaRPr lang="es-ES" sz="2400" kern="1200" dirty="0"/>
                    </a:p>
                    <a:p>
                      <a:pPr marL="0" indent="-342900" algn="l" defTabSz="914400" rtl="0" eaLnBrk="1" latinLnBrk="0" hangingPunct="1">
                        <a:buClr>
                          <a:srgbClr val="C00000"/>
                        </a:buClr>
                        <a:buFont typeface="Wingdings" panose="05000000000000000000" pitchFamily="2" charset="2"/>
                        <a:buChar char="v"/>
                      </a:pPr>
                      <a:r>
                        <a:rPr lang="es-ES" sz="2400" kern="1200" dirty="0" smtClean="0"/>
                        <a:t>DNA/RNA.</a:t>
                      </a:r>
                      <a:endParaRPr lang="es-ES" sz="2400" kern="1200" dirty="0">
                        <a:solidFill>
                          <a:srgbClr val="003366"/>
                        </a:solidFill>
                        <a:latin typeface="+mn-lt"/>
                        <a:ea typeface="+mn-ea"/>
                        <a:cs typeface="+mn-cs"/>
                      </a:endParaRPr>
                    </a:p>
                  </a:txBody>
                  <a:tcPr/>
                </a:tc>
                <a:extLst>
                  <a:ext uri="{0D108BD9-81ED-4DB2-BD59-A6C34878D82A}">
                    <a16:rowId xmlns="" xmlns:a16="http://schemas.microsoft.com/office/drawing/2014/main" val="10001"/>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4019066604"/>
              </p:ext>
            </p:extLst>
          </p:nvPr>
        </p:nvGraphicFramePr>
        <p:xfrm>
          <a:off x="5791178" y="2207136"/>
          <a:ext cx="5918448" cy="2011680"/>
        </p:xfrm>
        <a:graphic>
          <a:graphicData uri="http://schemas.openxmlformats.org/drawingml/2006/table">
            <a:tbl>
              <a:tblPr firstRow="1" bandRow="1">
                <a:tableStyleId>{073A0DAA-6AF3-43AB-8588-CEC1D06C72B9}</a:tableStyleId>
              </a:tblPr>
              <a:tblGrid>
                <a:gridCol w="5918448">
                  <a:extLst>
                    <a:ext uri="{9D8B030D-6E8A-4147-A177-3AD203B41FA5}">
                      <a16:colId xmlns="" xmlns:a16="http://schemas.microsoft.com/office/drawing/2014/main" val="20000"/>
                    </a:ext>
                  </a:extLst>
                </a:gridCol>
              </a:tblGrid>
              <a:tr h="339731">
                <a:tc>
                  <a:txBody>
                    <a:bodyPr/>
                    <a:lstStyle/>
                    <a:p>
                      <a:pPr lvl="0" algn="ctr"/>
                      <a:r>
                        <a:rPr lang="es-ES" sz="2400" dirty="0"/>
                        <a:t>Si se opta</a:t>
                      </a:r>
                      <a:r>
                        <a:rPr lang="es-ES" sz="2400" baseline="0" dirty="0"/>
                        <a:t> </a:t>
                      </a:r>
                      <a:r>
                        <a:rPr lang="es-ES" sz="2400" dirty="0" smtClean="0"/>
                        <a:t>por </a:t>
                      </a:r>
                      <a:r>
                        <a:rPr lang="es-ES" sz="2400" dirty="0"/>
                        <a:t>un </a:t>
                      </a:r>
                      <a:r>
                        <a:rPr lang="es-ES" sz="2400" dirty="0" err="1"/>
                        <a:t>azol</a:t>
                      </a:r>
                      <a:r>
                        <a:rPr lang="es-ES" sz="2400" dirty="0"/>
                        <a:t>, </a:t>
                      </a:r>
                      <a:r>
                        <a:rPr lang="es-ES" sz="2400" dirty="0" smtClean="0"/>
                        <a:t>¿cuál </a:t>
                      </a:r>
                      <a:r>
                        <a:rPr lang="es-ES" sz="2400" dirty="0"/>
                        <a:t>elegir?, ¿vía?</a:t>
                      </a:r>
                    </a:p>
                  </a:txBody>
                  <a:tcPr/>
                </a:tc>
                <a:extLst>
                  <a:ext uri="{0D108BD9-81ED-4DB2-BD59-A6C34878D82A}">
                    <a16:rowId xmlns="" xmlns:a16="http://schemas.microsoft.com/office/drawing/2014/main" val="10000"/>
                  </a:ext>
                </a:extLst>
              </a:tr>
              <a:tr h="370840">
                <a:tc>
                  <a:txBody>
                    <a:bodyPr/>
                    <a:lstStyle/>
                    <a:p>
                      <a:pPr marL="0" lvl="0" indent="-342900" algn="l" defTabSz="914400" rtl="0" eaLnBrk="1" latinLnBrk="0" hangingPunct="1">
                        <a:buClr>
                          <a:srgbClr val="C00000"/>
                        </a:buClr>
                        <a:buFont typeface="Wingdings" panose="05000000000000000000" pitchFamily="2" charset="2"/>
                        <a:buChar char="v"/>
                      </a:pPr>
                      <a:r>
                        <a:rPr lang="es-ES" sz="2400" kern="1200" dirty="0" err="1" smtClean="0"/>
                        <a:t>Ketoconazol</a:t>
                      </a:r>
                      <a:r>
                        <a:rPr lang="es-ES" sz="2400" kern="1200" dirty="0" smtClean="0"/>
                        <a:t>.</a:t>
                      </a:r>
                      <a:endParaRPr lang="es-ES" sz="2400" kern="1200" dirty="0"/>
                    </a:p>
                    <a:p>
                      <a:pPr marL="0" lvl="0" indent="-342900" algn="l" defTabSz="914400" rtl="0" eaLnBrk="1" latinLnBrk="0" hangingPunct="1">
                        <a:buClr>
                          <a:srgbClr val="C00000"/>
                        </a:buClr>
                        <a:buFont typeface="Wingdings" panose="05000000000000000000" pitchFamily="2" charset="2"/>
                        <a:buChar char="v"/>
                      </a:pPr>
                      <a:r>
                        <a:rPr lang="es-ES" sz="2400" kern="1200" dirty="0" err="1" smtClean="0"/>
                        <a:t>Fluconazol</a:t>
                      </a:r>
                      <a:r>
                        <a:rPr lang="es-ES" sz="2400" kern="1200" dirty="0" smtClean="0"/>
                        <a:t>.</a:t>
                      </a:r>
                      <a:endParaRPr lang="es-ES" sz="2400" kern="1200" dirty="0"/>
                    </a:p>
                    <a:p>
                      <a:pPr marL="0" lvl="0" indent="-342900" algn="l" defTabSz="914400" rtl="0" eaLnBrk="1" latinLnBrk="0" hangingPunct="1">
                        <a:buClr>
                          <a:srgbClr val="C00000"/>
                        </a:buClr>
                        <a:buFont typeface="Wingdings" panose="05000000000000000000" pitchFamily="2" charset="2"/>
                        <a:buChar char="v"/>
                      </a:pPr>
                      <a:r>
                        <a:rPr lang="es-ES" sz="2400" kern="1200" dirty="0" err="1" smtClean="0"/>
                        <a:t>Itraconazol</a:t>
                      </a:r>
                      <a:r>
                        <a:rPr lang="es-ES" sz="2400" kern="1200" dirty="0" smtClean="0"/>
                        <a:t>.</a:t>
                      </a:r>
                      <a:endParaRPr lang="es-ES" sz="2400" kern="1200" dirty="0"/>
                    </a:p>
                    <a:p>
                      <a:pPr marL="0" lvl="0" indent="-342900" algn="l" defTabSz="914400" rtl="0" eaLnBrk="1" latinLnBrk="0" hangingPunct="1">
                        <a:buClr>
                          <a:srgbClr val="C00000"/>
                        </a:buClr>
                        <a:buFont typeface="Wingdings" panose="05000000000000000000" pitchFamily="2" charset="2"/>
                        <a:buChar char="v"/>
                      </a:pPr>
                      <a:r>
                        <a:rPr lang="es-ES" sz="2400" kern="1200" dirty="0" err="1" smtClean="0"/>
                        <a:t>Clotrimazol</a:t>
                      </a:r>
                      <a:r>
                        <a:rPr lang="es-ES" sz="2400" kern="1200" dirty="0" smtClean="0"/>
                        <a:t>.</a:t>
                      </a:r>
                      <a:endParaRPr lang="es-ES" sz="2400" kern="1200" dirty="0">
                        <a:solidFill>
                          <a:srgbClr val="003366"/>
                        </a:solidFill>
                        <a:latin typeface="+mn-lt"/>
                        <a:ea typeface="+mn-ea"/>
                        <a:cs typeface="+mn-cs"/>
                      </a:endParaRPr>
                    </a:p>
                  </a:txBody>
                  <a:tcPr/>
                </a:tc>
                <a:extLst>
                  <a:ext uri="{0D108BD9-81ED-4DB2-BD59-A6C34878D82A}">
                    <a16:rowId xmlns="" xmlns:a16="http://schemas.microsoft.com/office/drawing/2014/main" val="10001"/>
                  </a:ext>
                </a:extLst>
              </a:tr>
            </a:tbl>
          </a:graphicData>
        </a:graphic>
      </p:graphicFrame>
      <p:sp>
        <p:nvSpPr>
          <p:cNvPr id="12" name="Flecha derecha 11"/>
          <p:cNvSpPr/>
          <p:nvPr/>
        </p:nvSpPr>
        <p:spPr>
          <a:xfrm>
            <a:off x="4281052" y="2571744"/>
            <a:ext cx="1152128" cy="1178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9679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09599" y="0"/>
            <a:ext cx="10972800" cy="604800"/>
          </a:xfrm>
        </p:spPr>
        <p:txBody>
          <a:bodyPr/>
          <a:lstStyle/>
          <a:p>
            <a:r>
              <a:rPr lang="es-ES" dirty="0" err="1"/>
              <a:t>Ketoconazol</a:t>
            </a:r>
            <a:endParaRPr lang="es-ES"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650012320"/>
              </p:ext>
            </p:extLst>
          </p:nvPr>
        </p:nvGraphicFramePr>
        <p:xfrm>
          <a:off x="137119" y="764704"/>
          <a:ext cx="11917761" cy="5239504"/>
        </p:xfrm>
        <a:graphic>
          <a:graphicData uri="http://schemas.openxmlformats.org/drawingml/2006/table">
            <a:tbl>
              <a:tblPr firstRow="1" bandRow="1">
                <a:tableStyleId>{073A0DAA-6AF3-43AB-8588-CEC1D06C72B9}</a:tableStyleId>
              </a:tblPr>
              <a:tblGrid>
                <a:gridCol w="3972587">
                  <a:extLst>
                    <a:ext uri="{9D8B030D-6E8A-4147-A177-3AD203B41FA5}">
                      <a16:colId xmlns="" xmlns:a16="http://schemas.microsoft.com/office/drawing/2014/main" val="20000"/>
                    </a:ext>
                  </a:extLst>
                </a:gridCol>
                <a:gridCol w="3972587">
                  <a:extLst>
                    <a:ext uri="{9D8B030D-6E8A-4147-A177-3AD203B41FA5}">
                      <a16:colId xmlns="" xmlns:a16="http://schemas.microsoft.com/office/drawing/2014/main" val="20001"/>
                    </a:ext>
                  </a:extLst>
                </a:gridCol>
                <a:gridCol w="3972587">
                  <a:extLst>
                    <a:ext uri="{9D8B030D-6E8A-4147-A177-3AD203B41FA5}">
                      <a16:colId xmlns="" xmlns:a16="http://schemas.microsoft.com/office/drawing/2014/main" val="20002"/>
                    </a:ext>
                  </a:extLst>
                </a:gridCol>
              </a:tblGrid>
              <a:tr h="576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t>Indicaciones</a:t>
                      </a:r>
                      <a:r>
                        <a:rPr lang="en-US" sz="2400" dirty="0"/>
                        <a:t>:</a:t>
                      </a:r>
                      <a:endParaRPr lang="es-ES" sz="2400" dirty="0"/>
                    </a:p>
                  </a:txBody>
                  <a:tcPr anchor="ctr"/>
                </a:tc>
                <a:tc>
                  <a:txBody>
                    <a:bodyPr/>
                    <a:lstStyle/>
                    <a:p>
                      <a:pPr algn="ctr"/>
                      <a:r>
                        <a:rPr lang="es-ES" sz="2400" dirty="0"/>
                        <a:t>Efectos adversos:</a:t>
                      </a:r>
                    </a:p>
                  </a:txBody>
                  <a:tcPr anchor="ctr"/>
                </a:tc>
                <a:tc>
                  <a:txBody>
                    <a:bodyPr/>
                    <a:lstStyle/>
                    <a:p>
                      <a:r>
                        <a:rPr lang="en-US" sz="2400" dirty="0" err="1"/>
                        <a:t>Interacciones</a:t>
                      </a:r>
                      <a:r>
                        <a:rPr lang="en-US" sz="2400" dirty="0"/>
                        <a:t>  </a:t>
                      </a:r>
                      <a:r>
                        <a:rPr lang="en-US" sz="2400" dirty="0" err="1"/>
                        <a:t>farmacológicas</a:t>
                      </a:r>
                      <a:endParaRPr lang="es-ES" sz="2400" dirty="0"/>
                    </a:p>
                  </a:txBody>
                  <a:tcPr anchor="ctr"/>
                </a:tc>
                <a:extLst>
                  <a:ext uri="{0D108BD9-81ED-4DB2-BD59-A6C34878D82A}">
                    <a16:rowId xmlns="" xmlns:a16="http://schemas.microsoft.com/office/drawing/2014/main" val="10000"/>
                  </a:ext>
                </a:extLst>
              </a:tr>
              <a:tr h="1217938">
                <a:tc>
                  <a:txBody>
                    <a:bodyPr/>
                    <a:lstStyle/>
                    <a:p>
                      <a:pPr marL="342900" marR="0" lvl="0" indent="-3429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n-US" sz="2000" kern="1200" dirty="0" err="1"/>
                        <a:t>Levaduras</a:t>
                      </a:r>
                      <a:r>
                        <a:rPr lang="en-US" sz="2000" kern="1200" dirty="0"/>
                        <a:t> e </a:t>
                      </a:r>
                      <a:r>
                        <a:rPr lang="en-US" sz="2000" kern="1200" dirty="0" err="1"/>
                        <a:t>hifas</a:t>
                      </a:r>
                      <a:r>
                        <a:rPr lang="en-US" sz="2000" kern="1200" dirty="0"/>
                        <a:t>. </a:t>
                      </a:r>
                    </a:p>
                    <a:p>
                      <a:pPr marL="342900" marR="0" lvl="0" indent="-3429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n-US" sz="2000" kern="1200" dirty="0"/>
                        <a:t>Su </a:t>
                      </a:r>
                      <a:r>
                        <a:rPr lang="en-US" sz="2000" kern="1200" dirty="0" err="1"/>
                        <a:t>pobre</a:t>
                      </a:r>
                      <a:r>
                        <a:rPr lang="en-US" sz="2000" kern="1200" dirty="0"/>
                        <a:t> </a:t>
                      </a:r>
                      <a:r>
                        <a:rPr lang="en-US" sz="2000" kern="1200" dirty="0" err="1"/>
                        <a:t>absorción</a:t>
                      </a:r>
                      <a:r>
                        <a:rPr lang="en-US" sz="2000" kern="1200" dirty="0"/>
                        <a:t> </a:t>
                      </a:r>
                      <a:r>
                        <a:rPr lang="en-US" sz="2000" kern="1200" dirty="0" err="1"/>
                        <a:t>limita</a:t>
                      </a:r>
                      <a:r>
                        <a:rPr lang="en-US" sz="2000" kern="1200" dirty="0"/>
                        <a:t> </a:t>
                      </a:r>
                      <a:r>
                        <a:rPr lang="en-US" sz="2000" kern="1200" dirty="0" err="1"/>
                        <a:t>su</a:t>
                      </a:r>
                      <a:r>
                        <a:rPr lang="en-US" sz="2000" kern="1200" dirty="0"/>
                        <a:t> </a:t>
                      </a:r>
                      <a:r>
                        <a:rPr lang="en-US" sz="2000" kern="1200" dirty="0" err="1"/>
                        <a:t>uso</a:t>
                      </a:r>
                      <a:r>
                        <a:rPr lang="en-US" sz="2000" kern="1200" dirty="0"/>
                        <a:t> a </a:t>
                      </a:r>
                      <a:r>
                        <a:rPr lang="en-US" sz="2000" kern="1200" dirty="0" err="1"/>
                        <a:t>infecciones</a:t>
                      </a:r>
                      <a:r>
                        <a:rPr lang="en-US" sz="2000" kern="1200" dirty="0"/>
                        <a:t> </a:t>
                      </a:r>
                      <a:r>
                        <a:rPr lang="en-US" sz="2000" kern="1200" dirty="0" err="1"/>
                        <a:t>cutáneo-mucosas</a:t>
                      </a:r>
                      <a:endParaRPr lang="en-US" sz="2000" kern="1200" dirty="0"/>
                    </a:p>
                    <a:p>
                      <a:pPr marL="342900" marR="0" lvl="0" indent="-3429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endParaRPr lang="en-US" sz="2000" dirty="0"/>
                    </a:p>
                  </a:txBody>
                  <a:tcPr anchor="ctr"/>
                </a:tc>
                <a:tc rowSpan="3">
                  <a:txBody>
                    <a:bodyPr/>
                    <a:lstStyle/>
                    <a:p>
                      <a:pPr marL="0" indent="-342900" algn="l" defTabSz="914400" rtl="0" eaLnBrk="1" latinLnBrk="0" hangingPunct="1">
                        <a:buClr>
                          <a:srgbClr val="C00000"/>
                        </a:buClr>
                        <a:buFont typeface="Wingdings" panose="05000000000000000000" pitchFamily="2" charset="2"/>
                        <a:buChar char="v"/>
                      </a:pPr>
                      <a:r>
                        <a:rPr lang="es-ES" sz="2000" kern="1200" dirty="0"/>
                        <a:t>N&amp;V, peor con dosis elevadas (800 mg/día)</a:t>
                      </a:r>
                    </a:p>
                    <a:p>
                      <a:pPr marL="0" indent="-342900" algn="l" defTabSz="914400" rtl="0" eaLnBrk="1" latinLnBrk="0" hangingPunct="1">
                        <a:buClr>
                          <a:srgbClr val="C00000"/>
                        </a:buClr>
                        <a:buFont typeface="Wingdings" panose="05000000000000000000" pitchFamily="2" charset="2"/>
                        <a:buChar char="v"/>
                      </a:pPr>
                      <a:r>
                        <a:rPr lang="es-ES" sz="2000" kern="1200" dirty="0" err="1" smtClean="0"/>
                        <a:t>Hepatotoxicidad</a:t>
                      </a:r>
                      <a:r>
                        <a:rPr lang="es-ES" sz="2000" kern="1200" dirty="0" smtClean="0"/>
                        <a:t> </a:t>
                      </a:r>
                      <a:r>
                        <a:rPr lang="es-ES" sz="2000" kern="1200" dirty="0"/>
                        <a:t>(2-8%), aumento de transaminasas, hepatitis</a:t>
                      </a:r>
                    </a:p>
                    <a:p>
                      <a:pPr marL="0" indent="-342900" algn="l" defTabSz="914400" rtl="0" eaLnBrk="1" latinLnBrk="0" hangingPunct="1">
                        <a:buClr>
                          <a:srgbClr val="C00000"/>
                        </a:buClr>
                        <a:buFont typeface="Wingdings" panose="05000000000000000000" pitchFamily="2" charset="2"/>
                        <a:buChar char="v"/>
                      </a:pPr>
                      <a:r>
                        <a:rPr lang="es-ES" sz="2000" kern="1200" dirty="0"/>
                        <a:t>Inhibición del CYP P450 dosis dependiente (responsable de la </a:t>
                      </a:r>
                      <a:r>
                        <a:rPr lang="es-ES" sz="2000" kern="1200" dirty="0" smtClean="0"/>
                        <a:t>síntesis </a:t>
                      </a:r>
                      <a:r>
                        <a:rPr lang="es-ES" sz="2000" kern="1200" dirty="0"/>
                        <a:t>de testosterona):</a:t>
                      </a:r>
                    </a:p>
                    <a:p>
                      <a:pPr marL="0" lvl="1" indent="-342900" algn="l" defTabSz="914400" rtl="0" eaLnBrk="1" latinLnBrk="0" hangingPunct="1">
                        <a:buClr>
                          <a:srgbClr val="C00000"/>
                        </a:buClr>
                        <a:buFont typeface="Wingdings" panose="05000000000000000000" pitchFamily="2" charset="2"/>
                        <a:buChar char="v"/>
                      </a:pPr>
                      <a:r>
                        <a:rPr lang="es-ES" sz="2000" kern="1200" dirty="0"/>
                        <a:t>Ginecomastia, </a:t>
                      </a:r>
                      <a:r>
                        <a:rPr lang="es-ES" sz="2000" kern="1200" dirty="0" err="1"/>
                        <a:t>oligospermia</a:t>
                      </a:r>
                      <a:r>
                        <a:rPr lang="es-ES" sz="2000" kern="1200" dirty="0"/>
                        <a:t>, descenso de la libido</a:t>
                      </a:r>
                    </a:p>
                    <a:p>
                      <a:pPr marL="0" indent="-342900" algn="l" defTabSz="914400" rtl="0" eaLnBrk="1" latinLnBrk="0" hangingPunct="1">
                        <a:buClr>
                          <a:srgbClr val="C00000"/>
                        </a:buClr>
                        <a:buFont typeface="Wingdings" panose="05000000000000000000" pitchFamily="2" charset="2"/>
                        <a:buChar char="v"/>
                      </a:pPr>
                      <a:r>
                        <a:rPr lang="es-ES" sz="2000" kern="1200" dirty="0"/>
                        <a:t>Inhibición del CYP P450 dosis dependiente (responsable de la síntesis adrenal de cortisol)</a:t>
                      </a:r>
                    </a:p>
                    <a:p>
                      <a:pPr marL="0" indent="-342900" algn="l" defTabSz="914400" rtl="0" eaLnBrk="1" latinLnBrk="0" hangingPunct="1">
                        <a:buClr>
                          <a:srgbClr val="C00000"/>
                        </a:buClr>
                        <a:buFont typeface="Wingdings" panose="05000000000000000000" pitchFamily="2" charset="2"/>
                        <a:buChar char="v"/>
                      </a:pPr>
                      <a:endParaRPr lang="es-ES" sz="2000" kern="1200" dirty="0">
                        <a:solidFill>
                          <a:srgbClr val="003366"/>
                        </a:solidFill>
                        <a:latin typeface="+mn-lt"/>
                        <a:ea typeface="+mn-ea"/>
                        <a:cs typeface="+mn-cs"/>
                      </a:endParaRPr>
                    </a:p>
                  </a:txBody>
                  <a:tcPr anchor="ctr"/>
                </a:tc>
                <a:tc rowSpan="3">
                  <a:txBody>
                    <a:bodyPr/>
                    <a:lstStyle/>
                    <a:p>
                      <a:pPr marL="0" indent="-342900" algn="l" defTabSz="914400" rtl="0" eaLnBrk="1" latinLnBrk="0" hangingPunct="1">
                        <a:buClr>
                          <a:srgbClr val="C00000"/>
                        </a:buClr>
                        <a:buFont typeface="Wingdings" panose="05000000000000000000" pitchFamily="2" charset="2"/>
                        <a:buChar char="v"/>
                      </a:pPr>
                      <a:r>
                        <a:rPr lang="es-ES" sz="2000" kern="1200" dirty="0"/>
                        <a:t>Potente inhibidor del CYP P450 3A4</a:t>
                      </a:r>
                    </a:p>
                    <a:p>
                      <a:pPr marL="0" lvl="1" indent="-342900" algn="l" defTabSz="914400" rtl="0" eaLnBrk="1" latinLnBrk="0" hangingPunct="1">
                        <a:buClr>
                          <a:srgbClr val="C00000"/>
                        </a:buClr>
                        <a:buFont typeface="Wingdings" panose="05000000000000000000" pitchFamily="2" charset="2"/>
                        <a:buChar char="v"/>
                      </a:pPr>
                      <a:r>
                        <a:rPr lang="es-ES" sz="2000" kern="1200" dirty="0" err="1"/>
                        <a:t>Rifampicina</a:t>
                      </a:r>
                      <a:r>
                        <a:rPr lang="es-ES" sz="2000" kern="1200" dirty="0"/>
                        <a:t> y </a:t>
                      </a:r>
                      <a:r>
                        <a:rPr lang="es-ES" sz="2000" kern="1200" dirty="0" err="1"/>
                        <a:t>fenitoina</a:t>
                      </a:r>
                      <a:r>
                        <a:rPr lang="es-ES" sz="2000" kern="1200" dirty="0"/>
                        <a:t> disminuyen nivel de </a:t>
                      </a:r>
                      <a:r>
                        <a:rPr lang="es-ES" sz="2000" kern="1200" dirty="0" err="1"/>
                        <a:t>ketoconazol</a:t>
                      </a:r>
                      <a:endParaRPr lang="es-ES" sz="2000" kern="1200" dirty="0"/>
                    </a:p>
                    <a:p>
                      <a:pPr marL="0" lvl="1" indent="-342900" algn="l" defTabSz="914400" rtl="0" eaLnBrk="1" latinLnBrk="0" hangingPunct="1">
                        <a:buClr>
                          <a:srgbClr val="C00000"/>
                        </a:buClr>
                        <a:buFont typeface="Wingdings" panose="05000000000000000000" pitchFamily="2" charset="2"/>
                        <a:buChar char="v"/>
                      </a:pPr>
                      <a:r>
                        <a:rPr lang="es-ES" sz="2000" kern="1200" dirty="0" err="1"/>
                        <a:t>Ketoconazol</a:t>
                      </a:r>
                      <a:r>
                        <a:rPr lang="es-ES" sz="2000" kern="1200" dirty="0"/>
                        <a:t> aumenta los niveles de ciclosporina, </a:t>
                      </a:r>
                      <a:r>
                        <a:rPr lang="es-ES" sz="2000" kern="1200" dirty="0" err="1"/>
                        <a:t>warfarina</a:t>
                      </a:r>
                      <a:r>
                        <a:rPr lang="es-ES" sz="2000" kern="1200" dirty="0"/>
                        <a:t>, </a:t>
                      </a:r>
                      <a:r>
                        <a:rPr lang="es-ES" sz="2000" kern="1200" dirty="0" err="1"/>
                        <a:t>astemizol</a:t>
                      </a:r>
                      <a:r>
                        <a:rPr lang="es-ES" sz="2000" kern="1200" dirty="0"/>
                        <a:t>, </a:t>
                      </a:r>
                      <a:r>
                        <a:rPr lang="es-ES" sz="2000" kern="1200" dirty="0" err="1"/>
                        <a:t>corticosteroides</a:t>
                      </a:r>
                      <a:r>
                        <a:rPr lang="es-ES" sz="2000" kern="1200" dirty="0"/>
                        <a:t>, y teofilina </a:t>
                      </a:r>
                    </a:p>
                    <a:p>
                      <a:pPr marL="0" lvl="1" indent="-342900" algn="l" defTabSz="914400" rtl="0" eaLnBrk="1" latinLnBrk="0" hangingPunct="1">
                        <a:buClr>
                          <a:srgbClr val="C00000"/>
                        </a:buClr>
                        <a:buFont typeface="Wingdings" panose="05000000000000000000" pitchFamily="2" charset="2"/>
                        <a:buChar char="v"/>
                      </a:pPr>
                      <a:r>
                        <a:rPr lang="es-ES" sz="2000" kern="1200" dirty="0"/>
                        <a:t>Muchas de estas interacciones son importantes</a:t>
                      </a:r>
                    </a:p>
                    <a:p>
                      <a:pPr marL="0" indent="-342900" algn="l" defTabSz="914400" rtl="0" eaLnBrk="1" latinLnBrk="0" hangingPunct="1">
                        <a:buClr>
                          <a:srgbClr val="C00000"/>
                        </a:buClr>
                        <a:buFont typeface="Wingdings" panose="05000000000000000000" pitchFamily="2" charset="2"/>
                        <a:buChar char="v"/>
                      </a:pPr>
                      <a:r>
                        <a:rPr lang="es-ES" sz="2000" kern="1200" dirty="0"/>
                        <a:t>Fármacos que aumentan el pH gástrico disminuyen los niveles plasmáticos de </a:t>
                      </a:r>
                      <a:r>
                        <a:rPr lang="es-ES" sz="2000" kern="1200" dirty="0" err="1"/>
                        <a:t>ketoconazol</a:t>
                      </a:r>
                      <a:endParaRPr lang="es-ES" sz="2000" kern="1200" dirty="0"/>
                    </a:p>
                    <a:p>
                      <a:pPr marL="0" lvl="1" indent="-342900" algn="l" defTabSz="914400" rtl="0" eaLnBrk="1" latinLnBrk="0" hangingPunct="1">
                        <a:buClr>
                          <a:srgbClr val="C00000"/>
                        </a:buClr>
                        <a:buFont typeface="Wingdings" panose="05000000000000000000" pitchFamily="2" charset="2"/>
                        <a:buChar char="v"/>
                      </a:pPr>
                      <a:r>
                        <a:rPr lang="es-ES" sz="2000" kern="1200" dirty="0" err="1"/>
                        <a:t>Antácidos</a:t>
                      </a:r>
                      <a:r>
                        <a:rPr lang="es-ES" sz="2000" kern="1200" dirty="0"/>
                        <a:t>, omeprazol, bloqueadores H2</a:t>
                      </a:r>
                      <a:endParaRPr lang="es-ES" sz="2000" kern="1200" dirty="0">
                        <a:solidFill>
                          <a:srgbClr val="003366"/>
                        </a:solidFill>
                        <a:latin typeface="+mn-lt"/>
                        <a:ea typeface="+mn-ea"/>
                        <a:cs typeface="+mn-cs"/>
                      </a:endParaRPr>
                    </a:p>
                  </a:txBody>
                  <a:tcPr anchor="ctr"/>
                </a:tc>
                <a:extLst>
                  <a:ext uri="{0D108BD9-81ED-4DB2-BD59-A6C34878D82A}">
                    <a16:rowId xmlns="" xmlns:a16="http://schemas.microsoft.com/office/drawing/2014/main" val="10001"/>
                  </a:ext>
                </a:extLst>
              </a:tr>
              <a:tr h="468438">
                <a:tc>
                  <a:txBody>
                    <a:bodyPr/>
                    <a:lstStyle/>
                    <a:p>
                      <a:pPr marL="0" indent="0">
                        <a:buClr>
                          <a:srgbClr val="C00000"/>
                        </a:buClr>
                        <a:buFont typeface="Wingdings" panose="05000000000000000000" pitchFamily="2" charset="2"/>
                        <a:buNone/>
                      </a:pPr>
                      <a:r>
                        <a:rPr lang="es-ES" sz="2000" dirty="0"/>
                        <a:t>Farmacocinética:</a:t>
                      </a:r>
                      <a:endParaRPr lang="es-ES" sz="2000" b="1" dirty="0">
                        <a:solidFill>
                          <a:schemeClr val="bg1"/>
                        </a:solidFill>
                      </a:endParaRPr>
                    </a:p>
                  </a:txBody>
                  <a:tcPr anchor="ctr"/>
                </a:tc>
                <a:tc vMerge="1">
                  <a:txBody>
                    <a:bodyPr/>
                    <a:lstStyle/>
                    <a:p>
                      <a:endParaRPr lang="es-ES" dirty="0"/>
                    </a:p>
                  </a:txBody>
                  <a:tcPr/>
                </a:tc>
                <a:tc vMerge="1">
                  <a:txBody>
                    <a:bodyPr/>
                    <a:lstStyle/>
                    <a:p>
                      <a:endParaRPr lang="es-ES" dirty="0"/>
                    </a:p>
                  </a:txBody>
                  <a:tcPr/>
                </a:tc>
                <a:extLst>
                  <a:ext uri="{0D108BD9-81ED-4DB2-BD59-A6C34878D82A}">
                    <a16:rowId xmlns="" xmlns:a16="http://schemas.microsoft.com/office/drawing/2014/main" val="10002"/>
                  </a:ext>
                </a:extLst>
              </a:tr>
              <a:tr h="2623250">
                <a:tc>
                  <a:txBody>
                    <a:bodyPr/>
                    <a:lstStyle/>
                    <a:p>
                      <a:pPr marL="0" indent="-342900" algn="l" defTabSz="914400" rtl="0" eaLnBrk="1" latinLnBrk="0" hangingPunct="1">
                        <a:buClr>
                          <a:srgbClr val="C00000"/>
                        </a:buClr>
                        <a:buFont typeface="Wingdings" panose="05000000000000000000" pitchFamily="2" charset="2"/>
                        <a:buChar char="v"/>
                      </a:pPr>
                      <a:r>
                        <a:rPr lang="es-ES" sz="2000" kern="1200" dirty="0"/>
                        <a:t>Absorción oral variable, depende del pH (frecuentemente tomado con cola o zumos</a:t>
                      </a:r>
                      <a:r>
                        <a:rPr lang="es-ES" sz="2000" kern="1200" dirty="0" smtClean="0"/>
                        <a:t>).</a:t>
                      </a:r>
                      <a:endParaRPr lang="es-ES" sz="2000" kern="1200" dirty="0"/>
                    </a:p>
                    <a:p>
                      <a:pPr marL="0" indent="-342900" algn="l" defTabSz="914400" rtl="0" eaLnBrk="1" latinLnBrk="0" hangingPunct="1">
                        <a:buClr>
                          <a:srgbClr val="C00000"/>
                        </a:buClr>
                        <a:buFont typeface="Wingdings" panose="05000000000000000000" pitchFamily="2" charset="2"/>
                        <a:buChar char="v"/>
                      </a:pPr>
                      <a:r>
                        <a:rPr lang="es-ES" sz="2000" kern="1200" dirty="0"/>
                        <a:t>T1/2 7-10 </a:t>
                      </a:r>
                      <a:r>
                        <a:rPr lang="es-ES" sz="2000" kern="1200" dirty="0" smtClean="0"/>
                        <a:t>horas.</a:t>
                      </a:r>
                      <a:endParaRPr lang="es-ES" sz="2000" kern="1200" dirty="0"/>
                    </a:p>
                    <a:p>
                      <a:pPr marL="0" indent="-342900" algn="l" defTabSz="914400" rtl="0" eaLnBrk="1" latinLnBrk="0" hangingPunct="1">
                        <a:buClr>
                          <a:srgbClr val="C00000"/>
                        </a:buClr>
                        <a:buFont typeface="Wingdings" panose="05000000000000000000" pitchFamily="2" charset="2"/>
                        <a:buChar char="v"/>
                      </a:pPr>
                      <a:r>
                        <a:rPr lang="es-ES" sz="2000" kern="1200" dirty="0" err="1"/>
                        <a:t>Protein</a:t>
                      </a:r>
                      <a:r>
                        <a:rPr lang="es-ES" sz="2000" kern="1200" dirty="0"/>
                        <a:t> </a:t>
                      </a:r>
                      <a:r>
                        <a:rPr lang="es-ES" sz="2000" kern="1200" dirty="0" err="1"/>
                        <a:t>binding</a:t>
                      </a:r>
                      <a:r>
                        <a:rPr lang="es-ES" sz="2000" kern="1200" dirty="0"/>
                        <a:t> &gt; 99</a:t>
                      </a:r>
                      <a:r>
                        <a:rPr lang="es-ES" sz="2000" kern="1200" dirty="0" smtClean="0"/>
                        <a:t>%.</a:t>
                      </a:r>
                      <a:endParaRPr lang="es-ES" sz="2000" kern="1200" dirty="0"/>
                    </a:p>
                    <a:p>
                      <a:pPr marL="0" indent="-342900" algn="l" defTabSz="914400" rtl="0" eaLnBrk="1" latinLnBrk="0" hangingPunct="1">
                        <a:buClr>
                          <a:srgbClr val="C00000"/>
                        </a:buClr>
                        <a:buFont typeface="Wingdings" panose="05000000000000000000" pitchFamily="2" charset="2"/>
                        <a:buChar char="v"/>
                      </a:pPr>
                      <a:r>
                        <a:rPr lang="es-ES" sz="2000" kern="1200" dirty="0" smtClean="0"/>
                        <a:t>Eliminación</a:t>
                      </a:r>
                      <a:r>
                        <a:rPr lang="es-ES" sz="2000" kern="1200" dirty="0"/>
                        <a:t>: Hepática, biliar y </a:t>
                      </a:r>
                      <a:r>
                        <a:rPr lang="es-ES" sz="2000" kern="1200" dirty="0" smtClean="0"/>
                        <a:t>  renal.</a:t>
                      </a:r>
                      <a:endParaRPr lang="es-ES" sz="2000" kern="1200" dirty="0">
                        <a:solidFill>
                          <a:srgbClr val="003366"/>
                        </a:solidFill>
                        <a:latin typeface="+mn-lt"/>
                        <a:ea typeface="+mn-ea"/>
                        <a:cs typeface="+mn-cs"/>
                      </a:endParaRPr>
                    </a:p>
                  </a:txBody>
                  <a:tcPr anchor="ctr"/>
                </a:tc>
                <a:tc vMerge="1">
                  <a:txBody>
                    <a:bodyPr/>
                    <a:lstStyle/>
                    <a:p>
                      <a:endParaRPr lang="es-ES" dirty="0"/>
                    </a:p>
                  </a:txBody>
                  <a:tcPr/>
                </a:tc>
                <a:tc vMerge="1">
                  <a:txBody>
                    <a:bodyPr/>
                    <a:lstStyle/>
                    <a:p>
                      <a:endParaRPr lang="es-ES"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041672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0"/>
          </p:nvPr>
        </p:nvSpPr>
        <p:spPr>
          <a:xfrm>
            <a:off x="609600" y="1447722"/>
            <a:ext cx="5999989" cy="2197302"/>
          </a:xfrm>
        </p:spPr>
        <p:txBody>
          <a:bodyPr/>
          <a:lstStyle/>
          <a:p>
            <a:r>
              <a:rPr lang="es-ES" sz="2800" b="1" dirty="0" smtClean="0">
                <a:solidFill>
                  <a:srgbClr val="C00000"/>
                </a:solidFill>
              </a:rPr>
              <a:t>Ventajas</a:t>
            </a:r>
            <a:endParaRPr lang="es-ES" sz="2800" b="1" dirty="0">
              <a:solidFill>
                <a:srgbClr val="C00000"/>
              </a:solidFill>
            </a:endParaRPr>
          </a:p>
          <a:p>
            <a:pPr lvl="1"/>
            <a:r>
              <a:rPr lang="en-US" sz="2400" dirty="0" err="1"/>
              <a:t>Mejor</a:t>
            </a:r>
            <a:r>
              <a:rPr lang="en-US" sz="2400" dirty="0"/>
              <a:t> </a:t>
            </a:r>
            <a:r>
              <a:rPr lang="en-US" sz="2400" dirty="0" err="1"/>
              <a:t>tolerado</a:t>
            </a:r>
            <a:endParaRPr lang="en-US" sz="2400" dirty="0"/>
          </a:p>
          <a:p>
            <a:pPr lvl="1"/>
            <a:r>
              <a:rPr lang="en-US" sz="2400" dirty="0" err="1"/>
              <a:t>Presentaciones</a:t>
            </a:r>
            <a:r>
              <a:rPr lang="en-US" sz="2400" dirty="0"/>
              <a:t> IV/PO</a:t>
            </a:r>
          </a:p>
          <a:p>
            <a:pPr lvl="1"/>
            <a:r>
              <a:rPr lang="en-US" sz="2400" dirty="0" err="1" smtClean="0"/>
              <a:t>Farmacocinética</a:t>
            </a:r>
            <a:r>
              <a:rPr lang="en-US" sz="2400" dirty="0" smtClean="0"/>
              <a:t> </a:t>
            </a:r>
            <a:r>
              <a:rPr lang="en-US" sz="2400" dirty="0"/>
              <a:t>favorable</a:t>
            </a:r>
          </a:p>
        </p:txBody>
      </p:sp>
      <p:sp>
        <p:nvSpPr>
          <p:cNvPr id="6" name="Marcador de texto 5"/>
          <p:cNvSpPr>
            <a:spLocks noGrp="1"/>
          </p:cNvSpPr>
          <p:nvPr>
            <p:ph type="body" sz="quarter" idx="12"/>
          </p:nvPr>
        </p:nvSpPr>
        <p:spPr/>
        <p:txBody>
          <a:bodyPr>
            <a:normAutofit lnSpcReduction="10000"/>
          </a:bodyPr>
          <a:lstStyle/>
          <a:p>
            <a:endParaRPr lang="es-ES"/>
          </a:p>
        </p:txBody>
      </p:sp>
      <p:sp>
        <p:nvSpPr>
          <p:cNvPr id="7" name="Marcador de contenido 6"/>
          <p:cNvSpPr>
            <a:spLocks noGrp="1"/>
          </p:cNvSpPr>
          <p:nvPr>
            <p:ph idx="13"/>
          </p:nvPr>
        </p:nvSpPr>
        <p:spPr>
          <a:xfrm>
            <a:off x="6312024" y="1447722"/>
            <a:ext cx="5384800" cy="2197302"/>
          </a:xfrm>
        </p:spPr>
        <p:txBody>
          <a:bodyPr>
            <a:normAutofit lnSpcReduction="10000"/>
          </a:bodyPr>
          <a:lstStyle/>
          <a:p>
            <a:r>
              <a:rPr lang="es-ES" sz="2800" b="1" dirty="0">
                <a:solidFill>
                  <a:srgbClr val="C00000"/>
                </a:solidFill>
              </a:rPr>
              <a:t>Desventajas</a:t>
            </a:r>
          </a:p>
          <a:p>
            <a:pPr lvl="1"/>
            <a:r>
              <a:rPr lang="en-US" sz="2400" dirty="0" err="1" smtClean="0"/>
              <a:t>Fungistático</a:t>
            </a:r>
            <a:endParaRPr lang="en-US" sz="2400" dirty="0" smtClean="0"/>
          </a:p>
          <a:p>
            <a:pPr lvl="1"/>
            <a:r>
              <a:rPr lang="en-US" sz="2400" dirty="0" err="1" smtClean="0"/>
              <a:t>Aumento</a:t>
            </a:r>
            <a:r>
              <a:rPr lang="en-US" sz="2400" dirty="0" smtClean="0"/>
              <a:t> de </a:t>
            </a:r>
            <a:r>
              <a:rPr lang="en-US" sz="2400" dirty="0" err="1" smtClean="0"/>
              <a:t>resistencias</a:t>
            </a:r>
            <a:endParaRPr lang="en-US" sz="2400" dirty="0" smtClean="0"/>
          </a:p>
          <a:p>
            <a:pPr lvl="1"/>
            <a:r>
              <a:rPr lang="en-US" sz="2400" dirty="0" err="1" smtClean="0"/>
              <a:t>Espectro</a:t>
            </a:r>
            <a:r>
              <a:rPr lang="en-US" sz="2400" dirty="0" smtClean="0"/>
              <a:t> </a:t>
            </a:r>
            <a:r>
              <a:rPr lang="en-US" sz="2400" dirty="0" err="1"/>
              <a:t>limitado</a:t>
            </a:r>
            <a:endParaRPr lang="en-US" sz="2400" dirty="0"/>
          </a:p>
          <a:p>
            <a:pPr lvl="1"/>
            <a:r>
              <a:rPr lang="en-US" sz="2400" dirty="0"/>
              <a:t>(</a:t>
            </a:r>
            <a:r>
              <a:rPr lang="en-US" sz="2400" dirty="0" err="1"/>
              <a:t>Interacciones</a:t>
            </a:r>
            <a:r>
              <a:rPr lang="en-US" sz="2400" dirty="0"/>
              <a:t> </a:t>
            </a:r>
            <a:r>
              <a:rPr lang="en-US" sz="2400" dirty="0" err="1"/>
              <a:t>farmacológicas</a:t>
            </a:r>
            <a:r>
              <a:rPr lang="en-US" sz="2400" dirty="0"/>
              <a:t>)</a:t>
            </a:r>
          </a:p>
          <a:p>
            <a:pPr marL="0" indent="0">
              <a:buNone/>
            </a:pPr>
            <a:endParaRPr lang="es-ES" dirty="0"/>
          </a:p>
        </p:txBody>
      </p:sp>
      <p:sp>
        <p:nvSpPr>
          <p:cNvPr id="4" name="Título 3"/>
          <p:cNvSpPr>
            <a:spLocks noGrp="1"/>
          </p:cNvSpPr>
          <p:nvPr>
            <p:ph type="title"/>
          </p:nvPr>
        </p:nvSpPr>
        <p:spPr/>
        <p:txBody>
          <a:bodyPr/>
          <a:lstStyle/>
          <a:p>
            <a:r>
              <a:rPr lang="es-ES" dirty="0" err="1"/>
              <a:t>Fluconazol</a:t>
            </a:r>
            <a:endParaRPr lang="es-ES" dirty="0"/>
          </a:p>
        </p:txBody>
      </p:sp>
    </p:spTree>
    <p:extLst>
      <p:ext uri="{BB962C8B-B14F-4D97-AF65-F5344CB8AC3E}">
        <p14:creationId xmlns:p14="http://schemas.microsoft.com/office/powerpoint/2010/main" val="2536682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0"/>
          </p:nvPr>
        </p:nvSpPr>
        <p:spPr>
          <a:xfrm>
            <a:off x="609600" y="1247162"/>
            <a:ext cx="5999989" cy="2197302"/>
          </a:xfrm>
        </p:spPr>
        <p:txBody>
          <a:bodyPr>
            <a:normAutofit lnSpcReduction="10000"/>
          </a:bodyPr>
          <a:lstStyle/>
          <a:p>
            <a:r>
              <a:rPr lang="es-ES" sz="2800" b="1" dirty="0">
                <a:solidFill>
                  <a:schemeClr val="tx2"/>
                </a:solidFill>
              </a:rPr>
              <a:t>Espectro de actividad</a:t>
            </a:r>
          </a:p>
          <a:p>
            <a:pPr lvl="1"/>
            <a:r>
              <a:rPr lang="es-ES" dirty="0"/>
              <a:t>Bueno frente a </a:t>
            </a:r>
            <a:r>
              <a:rPr lang="es-ES" b="1" dirty="0"/>
              <a:t>C. </a:t>
            </a:r>
            <a:r>
              <a:rPr lang="es-ES" b="1" dirty="0" err="1"/>
              <a:t>albicans</a:t>
            </a:r>
            <a:r>
              <a:rPr lang="es-ES" b="1" dirty="0"/>
              <a:t> </a:t>
            </a:r>
            <a:r>
              <a:rPr lang="es-ES" dirty="0"/>
              <a:t>y </a:t>
            </a:r>
            <a:r>
              <a:rPr lang="es-ES" b="1" dirty="0" err="1"/>
              <a:t>Cryptococcus</a:t>
            </a:r>
            <a:r>
              <a:rPr lang="es-ES" b="1" dirty="0"/>
              <a:t> </a:t>
            </a:r>
            <a:r>
              <a:rPr lang="es-ES" b="1" dirty="0" err="1"/>
              <a:t>neoformans</a:t>
            </a:r>
            <a:endParaRPr lang="es-ES" b="1" dirty="0"/>
          </a:p>
          <a:p>
            <a:pPr lvl="1"/>
            <a:r>
              <a:rPr lang="es-ES" dirty="0"/>
              <a:t>Otras especies de </a:t>
            </a:r>
            <a:r>
              <a:rPr lang="es-ES" dirty="0" err="1"/>
              <a:t>Candida</a:t>
            </a:r>
            <a:r>
              <a:rPr lang="es-ES" dirty="0"/>
              <a:t> con frecuencia </a:t>
            </a:r>
            <a:r>
              <a:rPr lang="es-ES" b="1" dirty="0"/>
              <a:t>exhiben resistencia primaria</a:t>
            </a:r>
          </a:p>
        </p:txBody>
      </p:sp>
      <p:sp>
        <p:nvSpPr>
          <p:cNvPr id="6" name="Marcador de texto 5"/>
          <p:cNvSpPr>
            <a:spLocks noGrp="1"/>
          </p:cNvSpPr>
          <p:nvPr>
            <p:ph type="body" sz="quarter" idx="12"/>
          </p:nvPr>
        </p:nvSpPr>
        <p:spPr/>
        <p:txBody>
          <a:bodyPr>
            <a:normAutofit lnSpcReduction="10000"/>
          </a:bodyPr>
          <a:lstStyle/>
          <a:p>
            <a:endParaRPr lang="es-ES"/>
          </a:p>
        </p:txBody>
      </p:sp>
      <p:sp>
        <p:nvSpPr>
          <p:cNvPr id="7" name="Marcador de contenido 6"/>
          <p:cNvSpPr>
            <a:spLocks noGrp="1"/>
          </p:cNvSpPr>
          <p:nvPr>
            <p:ph idx="13"/>
          </p:nvPr>
        </p:nvSpPr>
        <p:spPr>
          <a:xfrm>
            <a:off x="6528048" y="1247162"/>
            <a:ext cx="5384800" cy="2197302"/>
          </a:xfrm>
        </p:spPr>
        <p:txBody>
          <a:bodyPr/>
          <a:lstStyle/>
          <a:p>
            <a:r>
              <a:rPr lang="es-ES" sz="2800" b="1" dirty="0">
                <a:solidFill>
                  <a:schemeClr val="tx2"/>
                </a:solidFill>
              </a:rPr>
              <a:t>No actividad</a:t>
            </a:r>
          </a:p>
          <a:p>
            <a:pPr lvl="1"/>
            <a:r>
              <a:rPr lang="it-IT" b="1" dirty="0"/>
              <a:t>Candida krusei</a:t>
            </a:r>
          </a:p>
          <a:p>
            <a:pPr lvl="1"/>
            <a:r>
              <a:rPr lang="it-IT" b="1" dirty="0"/>
              <a:t>+/- Candida glabrata</a:t>
            </a:r>
          </a:p>
          <a:p>
            <a:pPr lvl="1"/>
            <a:r>
              <a:rPr lang="it-IT" b="1" dirty="0"/>
              <a:t>Aspergillus</a:t>
            </a:r>
          </a:p>
          <a:p>
            <a:pPr marL="0" indent="0">
              <a:buNone/>
            </a:pPr>
            <a:endParaRPr lang="es-ES" dirty="0"/>
          </a:p>
        </p:txBody>
      </p:sp>
      <p:sp>
        <p:nvSpPr>
          <p:cNvPr id="4" name="Título 3"/>
          <p:cNvSpPr>
            <a:spLocks noGrp="1"/>
          </p:cNvSpPr>
          <p:nvPr>
            <p:ph type="title"/>
          </p:nvPr>
        </p:nvSpPr>
        <p:spPr/>
        <p:txBody>
          <a:bodyPr/>
          <a:lstStyle/>
          <a:p>
            <a:r>
              <a:rPr lang="es-ES" dirty="0" err="1"/>
              <a:t>Fluconazol</a:t>
            </a:r>
            <a:endParaRPr lang="es-ES" dirty="0"/>
          </a:p>
        </p:txBody>
      </p:sp>
      <p:sp>
        <p:nvSpPr>
          <p:cNvPr id="8" name="Text Box 5"/>
          <p:cNvSpPr txBox="1">
            <a:spLocks noChangeArrowheads="1"/>
          </p:cNvSpPr>
          <p:nvPr/>
        </p:nvSpPr>
        <p:spPr bwMode="auto">
          <a:xfrm>
            <a:off x="1559496" y="3933056"/>
            <a:ext cx="9001000" cy="40011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spcBef>
                <a:spcPct val="20000"/>
              </a:spcBef>
              <a:buClr>
                <a:schemeClr val="folHlink"/>
              </a:buClr>
              <a:buSzPct val="60000"/>
              <a:buFont typeface="Wingdings" pitchFamily="2" charset="2"/>
              <a:buNone/>
            </a:pPr>
            <a:r>
              <a:rPr lang="en-US" sz="2000" b="1" dirty="0" err="1">
                <a:solidFill>
                  <a:schemeClr val="accent1"/>
                </a:solidFill>
                <a:latin typeface="Tahoma" pitchFamily="34" charset="0"/>
              </a:rPr>
              <a:t>Siempre</a:t>
            </a:r>
            <a:r>
              <a:rPr lang="en-US" sz="2000" b="1" dirty="0">
                <a:solidFill>
                  <a:schemeClr val="accent1"/>
                </a:solidFill>
                <a:latin typeface="Tahoma" pitchFamily="34" charset="0"/>
              </a:rPr>
              <a:t> </a:t>
            </a:r>
            <a:r>
              <a:rPr lang="en-US" sz="2000" b="1" dirty="0" err="1" smtClean="0">
                <a:solidFill>
                  <a:schemeClr val="accent1"/>
                </a:solidFill>
                <a:latin typeface="Tahoma" pitchFamily="34" charset="0"/>
              </a:rPr>
              <a:t>resistentes</a:t>
            </a:r>
            <a:r>
              <a:rPr lang="en-US" sz="2000" b="1" dirty="0">
                <a:solidFill>
                  <a:schemeClr val="accent1"/>
                </a:solidFill>
                <a:latin typeface="Tahoma" pitchFamily="34" charset="0"/>
              </a:rPr>
              <a:t>		</a:t>
            </a:r>
            <a:r>
              <a:rPr lang="en-US" sz="2000" b="1" dirty="0">
                <a:solidFill>
                  <a:schemeClr val="tx2"/>
                </a:solidFill>
                <a:latin typeface="Tahoma" pitchFamily="34" charset="0"/>
                <a:sym typeface="Wingdings" panose="05000000000000000000" pitchFamily="2" charset="2"/>
              </a:rPr>
              <a:t>	</a:t>
            </a:r>
            <a:r>
              <a:rPr lang="en-US" sz="2000" b="1" dirty="0">
                <a:solidFill>
                  <a:schemeClr val="accent1"/>
                </a:solidFill>
                <a:latin typeface="Tahoma" pitchFamily="34" charset="0"/>
                <a:sym typeface="Wingdings" panose="05000000000000000000" pitchFamily="2" charset="2"/>
              </a:rPr>
              <a:t>	</a:t>
            </a:r>
            <a:r>
              <a:rPr lang="en-US" sz="2000" b="1" dirty="0" err="1">
                <a:solidFill>
                  <a:schemeClr val="accent1"/>
                </a:solidFill>
                <a:latin typeface="Tahoma" pitchFamily="34" charset="0"/>
              </a:rPr>
              <a:t>Algunas</a:t>
            </a:r>
            <a:r>
              <a:rPr lang="en-US" sz="2000" b="1" dirty="0">
                <a:solidFill>
                  <a:schemeClr val="accent1"/>
                </a:solidFill>
                <a:latin typeface="Tahoma" pitchFamily="34" charset="0"/>
              </a:rPr>
              <a:t> </a:t>
            </a:r>
            <a:r>
              <a:rPr lang="en-US" sz="2000" b="1" dirty="0" err="1">
                <a:solidFill>
                  <a:schemeClr val="accent1"/>
                </a:solidFill>
                <a:latin typeface="Tahoma" pitchFamily="34" charset="0"/>
              </a:rPr>
              <a:t>veces</a:t>
            </a:r>
            <a:r>
              <a:rPr lang="en-US" sz="2000" b="1" dirty="0">
                <a:solidFill>
                  <a:schemeClr val="accent1"/>
                </a:solidFill>
                <a:latin typeface="Tahoma" pitchFamily="34" charset="0"/>
              </a:rPr>
              <a:t> </a:t>
            </a:r>
            <a:r>
              <a:rPr lang="en-US" sz="2000" b="1" dirty="0" err="1" smtClean="0">
                <a:solidFill>
                  <a:schemeClr val="accent1"/>
                </a:solidFill>
                <a:latin typeface="Tahoma" pitchFamily="34" charset="0"/>
              </a:rPr>
              <a:t>resistentes</a:t>
            </a:r>
            <a:endParaRPr lang="en-US" sz="2000" b="1" dirty="0">
              <a:solidFill>
                <a:schemeClr val="accent1"/>
              </a:solidFill>
              <a:latin typeface="Tahoma" pitchFamily="34" charset="0"/>
            </a:endParaRPr>
          </a:p>
        </p:txBody>
      </p:sp>
      <p:sp>
        <p:nvSpPr>
          <p:cNvPr id="9" name="Text Box 4"/>
          <p:cNvSpPr txBox="1">
            <a:spLocks noChangeArrowheads="1"/>
          </p:cNvSpPr>
          <p:nvPr/>
        </p:nvSpPr>
        <p:spPr bwMode="auto">
          <a:xfrm>
            <a:off x="1559496" y="4333166"/>
            <a:ext cx="8839200" cy="1348061"/>
          </a:xfrm>
          <a:prstGeom prst="rect">
            <a:avLst/>
          </a:prstGeom>
          <a:noFill/>
          <a:ln w="9525">
            <a:noFill/>
            <a:miter lim="800000"/>
            <a:headEnd/>
            <a:tailEnd/>
          </a:ln>
          <a:effectLst/>
        </p:spPr>
        <p:txBody>
          <a:bodyPr>
            <a:spAutoFit/>
          </a:bodyPr>
          <a:lstStyle/>
          <a:p>
            <a:pPr>
              <a:spcBef>
                <a:spcPct val="20000"/>
              </a:spcBef>
              <a:buClr>
                <a:schemeClr val="folHlink"/>
              </a:buClr>
              <a:buSzPct val="60000"/>
              <a:buFont typeface="Wingdings" pitchFamily="2" charset="2"/>
              <a:buNone/>
            </a:pPr>
            <a:r>
              <a:rPr lang="en-US" sz="2400" i="1" dirty="0">
                <a:solidFill>
                  <a:schemeClr val="tx2"/>
                </a:solidFill>
              </a:rPr>
              <a:t>C. </a:t>
            </a:r>
            <a:r>
              <a:rPr lang="en-US" sz="2400" i="1" dirty="0" err="1">
                <a:solidFill>
                  <a:schemeClr val="tx2"/>
                </a:solidFill>
              </a:rPr>
              <a:t>krusei</a:t>
            </a:r>
            <a:r>
              <a:rPr lang="en-US" sz="2400" i="1" dirty="0">
                <a:solidFill>
                  <a:schemeClr val="tx2"/>
                </a:solidFill>
              </a:rPr>
              <a:t> 		&gt;    C. </a:t>
            </a:r>
            <a:r>
              <a:rPr lang="en-US" sz="2400" i="1" dirty="0" err="1">
                <a:solidFill>
                  <a:schemeClr val="tx2"/>
                </a:solidFill>
              </a:rPr>
              <a:t>glabrata</a:t>
            </a:r>
            <a:r>
              <a:rPr lang="en-US" sz="2400" i="1" dirty="0">
                <a:solidFill>
                  <a:schemeClr val="tx2"/>
                </a:solidFill>
              </a:rPr>
              <a:t>  	&gt; C. </a:t>
            </a:r>
            <a:r>
              <a:rPr lang="en-US" sz="2400" i="1" dirty="0" err="1">
                <a:solidFill>
                  <a:schemeClr val="tx2"/>
                </a:solidFill>
              </a:rPr>
              <a:t>parapsilosis</a:t>
            </a:r>
            <a:endParaRPr lang="en-US" sz="2400" i="1" dirty="0">
              <a:solidFill>
                <a:schemeClr val="tx2"/>
              </a:solidFill>
            </a:endParaRPr>
          </a:p>
          <a:p>
            <a:pPr>
              <a:spcBef>
                <a:spcPct val="20000"/>
              </a:spcBef>
              <a:buClr>
                <a:schemeClr val="folHlink"/>
              </a:buClr>
              <a:buSzPct val="60000"/>
              <a:buFont typeface="Wingdings" pitchFamily="2" charset="2"/>
              <a:buNone/>
            </a:pPr>
            <a:r>
              <a:rPr lang="en-US" sz="2400" i="1" dirty="0">
                <a:solidFill>
                  <a:schemeClr val="tx2"/>
                </a:solidFill>
              </a:rPr>
              <a:t>				    		   C. </a:t>
            </a:r>
            <a:r>
              <a:rPr lang="en-US" sz="2400" i="1" dirty="0" err="1">
                <a:solidFill>
                  <a:schemeClr val="tx2"/>
                </a:solidFill>
              </a:rPr>
              <a:t>tropicalis</a:t>
            </a:r>
            <a:r>
              <a:rPr lang="en-US" sz="2400" i="1" dirty="0"/>
              <a:t>	</a:t>
            </a:r>
          </a:p>
          <a:p>
            <a:pPr>
              <a:spcBef>
                <a:spcPct val="20000"/>
              </a:spcBef>
              <a:buClr>
                <a:schemeClr val="folHlink"/>
              </a:buClr>
              <a:buSzPct val="60000"/>
              <a:buFont typeface="Wingdings" pitchFamily="2" charset="2"/>
              <a:buNone/>
            </a:pPr>
            <a:r>
              <a:rPr lang="en-US" sz="2400" i="1" dirty="0">
                <a:solidFill>
                  <a:schemeClr val="tx2"/>
                </a:solidFill>
              </a:rPr>
              <a:t>				   		   C. </a:t>
            </a:r>
            <a:r>
              <a:rPr lang="en-US" sz="2400" i="1" dirty="0" err="1">
                <a:solidFill>
                  <a:schemeClr val="tx2"/>
                </a:solidFill>
              </a:rPr>
              <a:t>kefyr</a:t>
            </a:r>
            <a:endParaRPr lang="en-US" sz="2400" i="1" dirty="0">
              <a:solidFill>
                <a:schemeClr val="tx2"/>
              </a:solidFill>
            </a:endParaRPr>
          </a:p>
        </p:txBody>
      </p:sp>
    </p:spTree>
    <p:extLst>
      <p:ext uri="{BB962C8B-B14F-4D97-AF65-F5344CB8AC3E}">
        <p14:creationId xmlns:p14="http://schemas.microsoft.com/office/powerpoint/2010/main" val="3218879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err="1"/>
              <a:t>Fluconazol</a:t>
            </a:r>
            <a:endParaRPr lang="es-ES"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992348598"/>
              </p:ext>
            </p:extLst>
          </p:nvPr>
        </p:nvGraphicFramePr>
        <p:xfrm>
          <a:off x="196788" y="789452"/>
          <a:ext cx="11798424" cy="5425440"/>
        </p:xfrm>
        <a:graphic>
          <a:graphicData uri="http://schemas.openxmlformats.org/drawingml/2006/table">
            <a:tbl>
              <a:tblPr firstRow="1" bandRow="1">
                <a:tableStyleId>{073A0DAA-6AF3-43AB-8588-CEC1D06C72B9}</a:tableStyleId>
              </a:tblPr>
              <a:tblGrid>
                <a:gridCol w="5899212">
                  <a:extLst>
                    <a:ext uri="{9D8B030D-6E8A-4147-A177-3AD203B41FA5}">
                      <a16:colId xmlns="" xmlns:a16="http://schemas.microsoft.com/office/drawing/2014/main" val="20000"/>
                    </a:ext>
                  </a:extLst>
                </a:gridCol>
                <a:gridCol w="5899212">
                  <a:extLst>
                    <a:ext uri="{9D8B030D-6E8A-4147-A177-3AD203B41FA5}">
                      <a16:colId xmlns="" xmlns:a16="http://schemas.microsoft.com/office/drawing/2014/main" val="20001"/>
                    </a:ext>
                  </a:extLst>
                </a:gridCol>
              </a:tblGrid>
              <a:tr h="492640">
                <a:tc>
                  <a:txBody>
                    <a:bodyPr/>
                    <a:lstStyle/>
                    <a:p>
                      <a:pPr algn="ctr"/>
                      <a:r>
                        <a:rPr lang="es-ES" sz="2800" dirty="0" smtClean="0"/>
                        <a:t>Farmacocinética</a:t>
                      </a:r>
                      <a:endParaRPr lang="es-ES" sz="2800" b="1" dirty="0">
                        <a:solidFill>
                          <a:schemeClr val="bg1"/>
                        </a:solidFill>
                      </a:endParaRPr>
                    </a:p>
                  </a:txBody>
                  <a:tcPr anchor="ctr"/>
                </a:tc>
                <a:tc>
                  <a:txBody>
                    <a:bodyPr/>
                    <a:lstStyle/>
                    <a:p>
                      <a:pPr algn="ctr"/>
                      <a:r>
                        <a:rPr lang="es-ES" sz="2800" dirty="0"/>
                        <a:t>Efectos </a:t>
                      </a:r>
                      <a:r>
                        <a:rPr lang="es-ES" sz="2800" dirty="0" smtClean="0"/>
                        <a:t>adversos</a:t>
                      </a:r>
                      <a:endParaRPr lang="es-ES" sz="2800" b="0" dirty="0"/>
                    </a:p>
                  </a:txBody>
                  <a:tcPr anchor="ctr"/>
                </a:tc>
                <a:extLst>
                  <a:ext uri="{0D108BD9-81ED-4DB2-BD59-A6C34878D82A}">
                    <a16:rowId xmlns="" xmlns:a16="http://schemas.microsoft.com/office/drawing/2014/main" val="10000"/>
                  </a:ext>
                </a:extLst>
              </a:tr>
              <a:tr h="4259887">
                <a:tc>
                  <a:txBody>
                    <a:bodyPr/>
                    <a:lstStyle/>
                    <a:p>
                      <a:pPr marL="1435100" lvl="1" indent="-1076325" algn="l" defTabSz="914400" rtl="0" eaLnBrk="1" latinLnBrk="0" hangingPunct="1">
                        <a:spcBef>
                          <a:spcPts val="600"/>
                        </a:spcBef>
                        <a:buClr>
                          <a:schemeClr val="tx2"/>
                        </a:buClr>
                        <a:buSzPct val="100000"/>
                        <a:buFont typeface="Wingdings" panose="05000000000000000000" pitchFamily="2" charset="2"/>
                        <a:buNone/>
                        <a:tabLst/>
                      </a:pPr>
                      <a:r>
                        <a:rPr lang="es-ES" sz="2200" kern="1200" dirty="0"/>
                        <a:t>Utilizable por </a:t>
                      </a:r>
                      <a:r>
                        <a:rPr lang="es-ES" sz="2200" kern="1200" dirty="0" smtClean="0"/>
                        <a:t>vía </a:t>
                      </a:r>
                      <a:r>
                        <a:rPr lang="es-ES" sz="2200" kern="1200" dirty="0"/>
                        <a:t>EV y PO</a:t>
                      </a:r>
                    </a:p>
                    <a:p>
                      <a:pPr marL="1076325" lvl="1" indent="-450850" algn="l" defTabSz="914400" rtl="0" eaLnBrk="1" latinLnBrk="0" hangingPunct="1">
                        <a:spcBef>
                          <a:spcPts val="600"/>
                        </a:spcBef>
                        <a:buClr>
                          <a:schemeClr val="tx2"/>
                        </a:buClr>
                        <a:buSzPct val="100000"/>
                        <a:buFont typeface="Wingdings" panose="05000000000000000000" pitchFamily="2" charset="2"/>
                        <a:buChar char="v"/>
                        <a:tabLst/>
                      </a:pPr>
                      <a:r>
                        <a:rPr lang="es-ES" sz="2200" kern="1200" dirty="0"/>
                        <a:t>Biodisponibilidad &gt;  90</a:t>
                      </a:r>
                      <a:r>
                        <a:rPr lang="es-ES" sz="2200" kern="1200" dirty="0" smtClean="0"/>
                        <a:t>%.</a:t>
                      </a:r>
                      <a:endParaRPr lang="es-ES" sz="2200" kern="1200" dirty="0"/>
                    </a:p>
                    <a:p>
                      <a:pPr marL="1076325" lvl="1" indent="-450850" algn="l" defTabSz="914400" rtl="0" eaLnBrk="1" latinLnBrk="0" hangingPunct="1">
                        <a:spcBef>
                          <a:spcPts val="600"/>
                        </a:spcBef>
                        <a:buClr>
                          <a:schemeClr val="tx2"/>
                        </a:buClr>
                        <a:buSzPct val="100000"/>
                        <a:buFont typeface="Wingdings" panose="05000000000000000000" pitchFamily="2" charset="2"/>
                        <a:buChar char="v"/>
                        <a:tabLst/>
                      </a:pPr>
                      <a:r>
                        <a:rPr lang="es-ES" sz="2200" kern="1200" dirty="0" smtClean="0"/>
                        <a:t>Farmacocinética lineal.</a:t>
                      </a:r>
                      <a:endParaRPr lang="es-ES" sz="2200" kern="1200" dirty="0"/>
                    </a:p>
                    <a:p>
                      <a:pPr marL="1076325" lvl="1" indent="-450850" algn="l" defTabSz="914400" rtl="0" eaLnBrk="1" latinLnBrk="0" hangingPunct="1">
                        <a:spcBef>
                          <a:spcPts val="600"/>
                        </a:spcBef>
                        <a:buClr>
                          <a:schemeClr val="tx2"/>
                        </a:buClr>
                        <a:buSzPct val="100000"/>
                        <a:buFont typeface="Wingdings" panose="05000000000000000000" pitchFamily="2" charset="2"/>
                        <a:buChar char="v"/>
                        <a:tabLst/>
                      </a:pPr>
                      <a:r>
                        <a:rPr lang="es-ES" sz="2200" kern="1200" dirty="0"/>
                        <a:t>t 1/2 = ~24 </a:t>
                      </a:r>
                      <a:r>
                        <a:rPr lang="es-ES" sz="2200" kern="1200" dirty="0" smtClean="0"/>
                        <a:t>horas.</a:t>
                      </a:r>
                      <a:endParaRPr lang="es-ES" sz="2200" kern="1200" dirty="0"/>
                    </a:p>
                    <a:p>
                      <a:pPr marL="1076325" lvl="1" indent="-450850" algn="l" defTabSz="914400" rtl="0" eaLnBrk="1" latinLnBrk="0" hangingPunct="1">
                        <a:spcBef>
                          <a:spcPts val="600"/>
                        </a:spcBef>
                        <a:buClr>
                          <a:schemeClr val="tx2"/>
                        </a:buClr>
                        <a:buSzPct val="100000"/>
                        <a:buFont typeface="Wingdings" panose="05000000000000000000" pitchFamily="2" charset="2"/>
                        <a:buChar char="v"/>
                        <a:tabLst/>
                      </a:pPr>
                      <a:r>
                        <a:rPr lang="es-ES" sz="2200" kern="1200" dirty="0" err="1"/>
                        <a:t>Cmax</a:t>
                      </a:r>
                      <a:r>
                        <a:rPr lang="es-ES" sz="2200" kern="1200" dirty="0"/>
                        <a:t> (400 mg IV) = 20 </a:t>
                      </a:r>
                      <a:r>
                        <a:rPr lang="es-ES" sz="2200" kern="1200" dirty="0" smtClean="0"/>
                        <a:t>µg/ml.</a:t>
                      </a:r>
                      <a:endParaRPr lang="es-ES" sz="2200" kern="1200" dirty="0"/>
                    </a:p>
                    <a:p>
                      <a:pPr marL="1076325" lvl="1" indent="-450850" algn="l" defTabSz="914400" rtl="0" eaLnBrk="1" latinLnBrk="0" hangingPunct="1">
                        <a:spcBef>
                          <a:spcPts val="600"/>
                        </a:spcBef>
                        <a:buClr>
                          <a:schemeClr val="tx2"/>
                        </a:buClr>
                        <a:buSzPct val="100000"/>
                        <a:buFont typeface="Wingdings" panose="05000000000000000000" pitchFamily="2" charset="2"/>
                        <a:buChar char="v"/>
                        <a:tabLst/>
                      </a:pPr>
                      <a:r>
                        <a:rPr lang="es-ES" sz="2200" kern="1200" dirty="0"/>
                        <a:t>Unión a proteínas &lt; 12</a:t>
                      </a:r>
                      <a:r>
                        <a:rPr lang="es-ES" sz="2200" kern="1200" dirty="0" smtClean="0"/>
                        <a:t>%.</a:t>
                      </a:r>
                      <a:endParaRPr lang="es-ES" sz="2200" kern="1200" dirty="0"/>
                    </a:p>
                    <a:p>
                      <a:pPr marL="1076325" lvl="1" indent="-450850" algn="l" defTabSz="914400" rtl="0" eaLnBrk="1" latinLnBrk="0" hangingPunct="1">
                        <a:spcBef>
                          <a:spcPts val="600"/>
                        </a:spcBef>
                        <a:buClr>
                          <a:schemeClr val="tx2"/>
                        </a:buClr>
                        <a:buSzPct val="100000"/>
                        <a:buFont typeface="Wingdings" panose="05000000000000000000" pitchFamily="2" charset="2"/>
                        <a:buChar char="v"/>
                        <a:tabLst/>
                      </a:pPr>
                      <a:r>
                        <a:rPr lang="es-ES" sz="2200" kern="1200" dirty="0" err="1"/>
                        <a:t>Vd</a:t>
                      </a:r>
                      <a:r>
                        <a:rPr lang="es-ES" sz="2200" kern="1200" dirty="0"/>
                        <a:t> 0.85 </a:t>
                      </a:r>
                      <a:r>
                        <a:rPr lang="es-ES" sz="2200" kern="1200" dirty="0" smtClean="0"/>
                        <a:t>L/kg.</a:t>
                      </a:r>
                      <a:endParaRPr lang="es-ES" sz="2200" kern="1200" dirty="0"/>
                    </a:p>
                    <a:p>
                      <a:pPr marL="1076325" lvl="1" indent="-450850" algn="l" defTabSz="914400" rtl="0" eaLnBrk="1" latinLnBrk="0" hangingPunct="1">
                        <a:spcBef>
                          <a:spcPts val="600"/>
                        </a:spcBef>
                        <a:buClr>
                          <a:schemeClr val="tx2"/>
                        </a:buClr>
                        <a:buSzPct val="100000"/>
                        <a:buFont typeface="Wingdings" panose="05000000000000000000" pitchFamily="2" charset="2"/>
                        <a:buChar char="v"/>
                        <a:tabLst/>
                      </a:pPr>
                      <a:r>
                        <a:rPr lang="es-ES" sz="2200" kern="1200" dirty="0"/>
                        <a:t>&gt;90% excretado sin metabolizar por el </a:t>
                      </a:r>
                      <a:r>
                        <a:rPr lang="es-ES" sz="2200" kern="1200" dirty="0" smtClean="0"/>
                        <a:t>riñón.</a:t>
                      </a:r>
                      <a:endParaRPr lang="es-ES" sz="2200" kern="1200" dirty="0"/>
                    </a:p>
                    <a:p>
                      <a:endParaRPr lang="es-ES" sz="2200" dirty="0"/>
                    </a:p>
                  </a:txBody>
                  <a:tcPr anchor="ctr"/>
                </a:tc>
                <a:tc>
                  <a:txBody>
                    <a:bodyPr/>
                    <a:lstStyle/>
                    <a:p>
                      <a:pPr marL="1257300" lvl="1" indent="-725488" algn="l" defTabSz="914400" rtl="0" eaLnBrk="1" latinLnBrk="0" hangingPunct="1">
                        <a:spcBef>
                          <a:spcPts val="600"/>
                        </a:spcBef>
                        <a:buClr>
                          <a:schemeClr val="tx2"/>
                        </a:buClr>
                        <a:buSzPct val="100000"/>
                        <a:buFont typeface="Wingdings" panose="05000000000000000000" pitchFamily="2" charset="2"/>
                        <a:buNone/>
                      </a:pPr>
                      <a:endParaRPr lang="es-ES" sz="2200" kern="1200" dirty="0" smtClean="0"/>
                    </a:p>
                    <a:p>
                      <a:pPr marL="1257300" lvl="1" indent="-725488" algn="l" defTabSz="914400" rtl="0" eaLnBrk="1" latinLnBrk="0" hangingPunct="1">
                        <a:spcBef>
                          <a:spcPts val="600"/>
                        </a:spcBef>
                        <a:buClr>
                          <a:schemeClr val="tx2"/>
                        </a:buClr>
                        <a:buSzPct val="100000"/>
                        <a:buFont typeface="Wingdings" panose="05000000000000000000" pitchFamily="2" charset="2"/>
                        <a:buNone/>
                      </a:pPr>
                      <a:r>
                        <a:rPr lang="es-ES" sz="2200" kern="1200" dirty="0" smtClean="0"/>
                        <a:t>N&amp;V</a:t>
                      </a:r>
                      <a:r>
                        <a:rPr lang="es-ES" sz="2200" kern="1200" dirty="0"/>
                        <a:t>, rash:</a:t>
                      </a:r>
                    </a:p>
                    <a:p>
                      <a:pPr marL="1168400" lvl="1" indent="-450850" algn="l" defTabSz="914400" rtl="0" eaLnBrk="1" latinLnBrk="0" hangingPunct="1">
                        <a:spcBef>
                          <a:spcPts val="600"/>
                        </a:spcBef>
                        <a:buClr>
                          <a:schemeClr val="tx2"/>
                        </a:buClr>
                        <a:buSzPct val="100000"/>
                        <a:buFont typeface="Wingdings" panose="05000000000000000000" pitchFamily="2" charset="2"/>
                        <a:buChar char="v"/>
                      </a:pPr>
                      <a:r>
                        <a:rPr lang="es-ES" sz="2200" kern="1200" dirty="0"/>
                        <a:t>Más frecuente a altas dosis y en pacientes con SIDA</a:t>
                      </a:r>
                    </a:p>
                    <a:p>
                      <a:pPr marL="1168400" lvl="1" indent="-450850" algn="l" defTabSz="914400" rtl="0" eaLnBrk="1" latinLnBrk="0" hangingPunct="1">
                        <a:spcBef>
                          <a:spcPts val="600"/>
                        </a:spcBef>
                        <a:buClr>
                          <a:schemeClr val="tx2"/>
                        </a:buClr>
                        <a:buSzPct val="100000"/>
                        <a:buFont typeface="Wingdings" panose="05000000000000000000" pitchFamily="2" charset="2"/>
                        <a:buChar char="v"/>
                      </a:pPr>
                      <a:r>
                        <a:rPr lang="es-ES" sz="2200" kern="1200" dirty="0"/>
                        <a:t>Aumento asintomático de enzimas hepáticos  (7</a:t>
                      </a:r>
                      <a:r>
                        <a:rPr lang="es-ES" sz="2200" kern="1200" dirty="0" smtClean="0"/>
                        <a:t>%)</a:t>
                      </a:r>
                    </a:p>
                    <a:p>
                      <a:pPr marL="711200" lvl="0" indent="-450850" algn="l" defTabSz="914400" rtl="0" eaLnBrk="1" latinLnBrk="0" hangingPunct="1">
                        <a:spcBef>
                          <a:spcPts val="600"/>
                        </a:spcBef>
                        <a:buClr>
                          <a:schemeClr val="tx2"/>
                        </a:buClr>
                        <a:buSzPct val="100000"/>
                        <a:buFont typeface="Wingdings" panose="05000000000000000000" pitchFamily="2" charset="2"/>
                        <a:buNone/>
                      </a:pPr>
                      <a:r>
                        <a:rPr lang="es-ES" sz="2200" kern="1200" baseline="0" dirty="0" smtClean="0"/>
                        <a:t>     </a:t>
                      </a:r>
                      <a:r>
                        <a:rPr lang="es-ES" sz="2200" kern="1200" dirty="0" smtClean="0"/>
                        <a:t>Interacciones </a:t>
                      </a:r>
                      <a:r>
                        <a:rPr lang="es-ES" sz="2200" kern="1200" dirty="0"/>
                        <a:t>medicamentosas:</a:t>
                      </a:r>
                    </a:p>
                    <a:p>
                      <a:pPr marL="1168400" lvl="1" indent="-450850" algn="l" defTabSz="914400" rtl="0" eaLnBrk="1" latinLnBrk="0" hangingPunct="1">
                        <a:spcBef>
                          <a:spcPts val="600"/>
                        </a:spcBef>
                        <a:buClr>
                          <a:schemeClr val="tx2"/>
                        </a:buClr>
                        <a:buSzPct val="100000"/>
                        <a:buFont typeface="Wingdings" panose="05000000000000000000" pitchFamily="2" charset="2"/>
                        <a:buChar char="v"/>
                      </a:pPr>
                      <a:r>
                        <a:rPr lang="es-ES" sz="2200" kern="1200" dirty="0"/>
                        <a:t>Puede aumentar las concentraciones de </a:t>
                      </a:r>
                      <a:r>
                        <a:rPr lang="es-ES" sz="2200" kern="1200" dirty="0" err="1"/>
                        <a:t>fenitoina</a:t>
                      </a:r>
                      <a:r>
                        <a:rPr lang="es-ES" sz="2200" kern="1200" dirty="0"/>
                        <a:t>, ciclosporina, </a:t>
                      </a:r>
                      <a:r>
                        <a:rPr lang="es-ES" sz="2200" kern="1200" dirty="0" err="1"/>
                        <a:t>rifabutina</a:t>
                      </a:r>
                      <a:r>
                        <a:rPr lang="es-ES" sz="2200" kern="1200" dirty="0"/>
                        <a:t>, </a:t>
                      </a:r>
                      <a:r>
                        <a:rPr lang="es-ES" sz="2200" kern="1200" dirty="0" err="1"/>
                        <a:t>warfarina</a:t>
                      </a:r>
                      <a:r>
                        <a:rPr lang="es-ES" sz="2200" kern="1200" dirty="0"/>
                        <a:t>, y </a:t>
                      </a:r>
                      <a:r>
                        <a:rPr lang="es-ES" sz="2200" kern="1200" dirty="0" err="1"/>
                        <a:t>zidovudina</a:t>
                      </a:r>
                      <a:endParaRPr lang="es-ES" sz="2200" kern="1200" dirty="0"/>
                    </a:p>
                    <a:p>
                      <a:pPr marL="1168400" lvl="1" indent="-450850" algn="l" defTabSz="914400" rtl="0" eaLnBrk="1" latinLnBrk="0" hangingPunct="1">
                        <a:spcBef>
                          <a:spcPts val="600"/>
                        </a:spcBef>
                        <a:buClr>
                          <a:schemeClr val="tx2"/>
                        </a:buClr>
                        <a:buSzPct val="100000"/>
                        <a:buFont typeface="Wingdings" panose="05000000000000000000" pitchFamily="2" charset="2"/>
                        <a:buChar char="v"/>
                      </a:pPr>
                      <a:r>
                        <a:rPr lang="es-ES" sz="2200" kern="1200" dirty="0"/>
                        <a:t>La </a:t>
                      </a:r>
                      <a:r>
                        <a:rPr lang="es-ES" sz="2200" kern="1200" dirty="0" err="1"/>
                        <a:t>Rifampicina</a:t>
                      </a:r>
                      <a:r>
                        <a:rPr lang="es-ES" sz="2200" kern="1200" dirty="0"/>
                        <a:t> reduce los niveles de </a:t>
                      </a:r>
                      <a:r>
                        <a:rPr lang="es-ES" sz="2200" kern="1200" dirty="0" err="1"/>
                        <a:t>fluconazol</a:t>
                      </a:r>
                      <a:r>
                        <a:rPr lang="es-ES" sz="2200" kern="1200" dirty="0"/>
                        <a:t> a la mitad.</a:t>
                      </a:r>
                    </a:p>
                    <a:p>
                      <a:endParaRPr lang="es-ES" sz="2200" b="0" dirty="0"/>
                    </a:p>
                  </a:txBody>
                  <a:tcPr anchor="ct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7974260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0"/>
          </p:nvPr>
        </p:nvSpPr>
        <p:spPr>
          <a:xfrm>
            <a:off x="320428" y="1447722"/>
            <a:ext cx="5918448" cy="3888432"/>
          </a:xfrm>
        </p:spPr>
        <p:txBody>
          <a:bodyPr>
            <a:normAutofit lnSpcReduction="10000"/>
          </a:bodyPr>
          <a:lstStyle/>
          <a:p>
            <a:r>
              <a:rPr lang="es-ES" sz="2800" b="1" dirty="0" smtClean="0">
                <a:solidFill>
                  <a:schemeClr val="tx2"/>
                </a:solidFill>
              </a:rPr>
              <a:t>Ventajas:</a:t>
            </a:r>
            <a:endParaRPr lang="es-ES" sz="2800" b="1" dirty="0">
              <a:solidFill>
                <a:schemeClr val="tx2"/>
              </a:solidFill>
            </a:endParaRPr>
          </a:p>
          <a:p>
            <a:pPr lvl="1"/>
            <a:r>
              <a:rPr lang="en-US" sz="2400" dirty="0" err="1"/>
              <a:t>Mejor</a:t>
            </a:r>
            <a:r>
              <a:rPr lang="en-US" sz="2400" dirty="0"/>
              <a:t> </a:t>
            </a:r>
            <a:r>
              <a:rPr lang="en-US" sz="2400" dirty="0" err="1" smtClean="0"/>
              <a:t>tolerado</a:t>
            </a:r>
            <a:r>
              <a:rPr lang="en-US" sz="2400" dirty="0" smtClean="0"/>
              <a:t>.</a:t>
            </a:r>
            <a:endParaRPr lang="en-US" sz="2400" dirty="0"/>
          </a:p>
          <a:p>
            <a:pPr lvl="1"/>
            <a:r>
              <a:rPr lang="en-US" sz="2400" dirty="0" err="1"/>
              <a:t>Presentaciones</a:t>
            </a:r>
            <a:r>
              <a:rPr lang="en-US" sz="2400" dirty="0"/>
              <a:t> </a:t>
            </a:r>
            <a:r>
              <a:rPr lang="en-US" sz="2400" dirty="0" smtClean="0"/>
              <a:t>IV/PO.</a:t>
            </a:r>
            <a:endParaRPr lang="en-US" sz="2400" dirty="0"/>
          </a:p>
          <a:p>
            <a:pPr lvl="1"/>
            <a:r>
              <a:rPr lang="en-US" sz="2400" dirty="0" err="1" smtClean="0"/>
              <a:t>Farmacocinética</a:t>
            </a:r>
            <a:r>
              <a:rPr lang="en-US" sz="2400" dirty="0" smtClean="0"/>
              <a:t> favorable.</a:t>
            </a:r>
            <a:endParaRPr lang="en-US" sz="2400" dirty="0"/>
          </a:p>
          <a:p>
            <a:pPr lvl="1"/>
            <a:r>
              <a:rPr lang="es-ES" sz="2400" dirty="0"/>
              <a:t>No EA </a:t>
            </a:r>
            <a:r>
              <a:rPr lang="es-ES" sz="2400" dirty="0" smtClean="0"/>
              <a:t>endocrinos.</a:t>
            </a:r>
            <a:endParaRPr lang="es-ES" sz="2400" dirty="0"/>
          </a:p>
          <a:p>
            <a:pPr lvl="1"/>
            <a:r>
              <a:rPr lang="es-ES" sz="2400" dirty="0"/>
              <a:t>Amplio </a:t>
            </a:r>
            <a:r>
              <a:rPr lang="es-ES" sz="2400" dirty="0" smtClean="0"/>
              <a:t>espectro.</a:t>
            </a:r>
            <a:endParaRPr lang="es-ES" sz="2400" dirty="0"/>
          </a:p>
          <a:p>
            <a:pPr lvl="1"/>
            <a:r>
              <a:rPr lang="es-ES" sz="2400" dirty="0"/>
              <a:t>Alimentos aumentan absorción</a:t>
            </a:r>
          </a:p>
          <a:p>
            <a:pPr lvl="1"/>
            <a:r>
              <a:rPr lang="es-ES" sz="2400" dirty="0"/>
              <a:t>Liposoluble: Buena distribución en hueso, saliva, tejido </a:t>
            </a:r>
            <a:r>
              <a:rPr lang="es-ES" sz="2400" dirty="0" smtClean="0"/>
              <a:t>adiposo.</a:t>
            </a:r>
            <a:endParaRPr lang="es-ES" sz="2400" dirty="0"/>
          </a:p>
        </p:txBody>
      </p:sp>
      <p:sp>
        <p:nvSpPr>
          <p:cNvPr id="6" name="Marcador de texto 5"/>
          <p:cNvSpPr>
            <a:spLocks noGrp="1"/>
          </p:cNvSpPr>
          <p:nvPr>
            <p:ph type="body" sz="quarter" idx="12"/>
          </p:nvPr>
        </p:nvSpPr>
        <p:spPr/>
        <p:txBody>
          <a:bodyPr>
            <a:normAutofit lnSpcReduction="10000"/>
          </a:bodyPr>
          <a:lstStyle/>
          <a:p>
            <a:endParaRPr lang="es-ES"/>
          </a:p>
        </p:txBody>
      </p:sp>
      <p:sp>
        <p:nvSpPr>
          <p:cNvPr id="7" name="Marcador de contenido 6"/>
          <p:cNvSpPr>
            <a:spLocks noGrp="1"/>
          </p:cNvSpPr>
          <p:nvPr>
            <p:ph idx="13"/>
          </p:nvPr>
        </p:nvSpPr>
        <p:spPr>
          <a:xfrm>
            <a:off x="6312024" y="1447722"/>
            <a:ext cx="5384800" cy="2197302"/>
          </a:xfrm>
        </p:spPr>
        <p:txBody>
          <a:bodyPr>
            <a:normAutofit fontScale="92500" lnSpcReduction="20000"/>
          </a:bodyPr>
          <a:lstStyle/>
          <a:p>
            <a:r>
              <a:rPr lang="es-ES" sz="2800" b="1" dirty="0" smtClean="0">
                <a:solidFill>
                  <a:schemeClr val="tx2"/>
                </a:solidFill>
              </a:rPr>
              <a:t>Desventajas:</a:t>
            </a:r>
            <a:endParaRPr lang="es-ES" sz="2800" b="1" dirty="0">
              <a:solidFill>
                <a:schemeClr val="tx2"/>
              </a:solidFill>
            </a:endParaRPr>
          </a:p>
          <a:p>
            <a:pPr marL="1524000" lvl="1"/>
            <a:r>
              <a:rPr lang="en-US" sz="2600" dirty="0" err="1"/>
              <a:t>Metabolismo</a:t>
            </a:r>
            <a:r>
              <a:rPr lang="en-US" sz="2600" dirty="0"/>
              <a:t> </a:t>
            </a:r>
            <a:r>
              <a:rPr lang="en-US" sz="2600" dirty="0" err="1" smtClean="0"/>
              <a:t>hepático</a:t>
            </a:r>
            <a:r>
              <a:rPr lang="en-US" sz="2600" dirty="0" smtClean="0"/>
              <a:t>.</a:t>
            </a:r>
            <a:endParaRPr lang="en-US" sz="2600" dirty="0"/>
          </a:p>
          <a:p>
            <a:pPr marL="1524000" lvl="1"/>
            <a:r>
              <a:rPr lang="en-US" sz="2600" dirty="0"/>
              <a:t>No </a:t>
            </a:r>
            <a:r>
              <a:rPr lang="en-US" sz="2600" dirty="0" err="1"/>
              <a:t>atraviesa</a:t>
            </a:r>
            <a:r>
              <a:rPr lang="en-US" sz="2600" dirty="0"/>
              <a:t> la </a:t>
            </a:r>
            <a:r>
              <a:rPr lang="en-US" sz="2600" dirty="0" smtClean="0"/>
              <a:t>BHE.</a:t>
            </a:r>
            <a:endParaRPr lang="en-US" sz="2600" dirty="0"/>
          </a:p>
          <a:p>
            <a:pPr marL="1524000" lvl="1"/>
            <a:r>
              <a:rPr lang="en-US" sz="2600" dirty="0" err="1"/>
              <a:t>Inhibe</a:t>
            </a:r>
            <a:r>
              <a:rPr lang="en-US" sz="2600" dirty="0"/>
              <a:t> el </a:t>
            </a:r>
            <a:r>
              <a:rPr lang="en-US" sz="2600" dirty="0" err="1"/>
              <a:t>metabolismo</a:t>
            </a:r>
            <a:r>
              <a:rPr lang="en-US" sz="2600" dirty="0"/>
              <a:t> de </a:t>
            </a:r>
            <a:r>
              <a:rPr lang="en-US" sz="2600" dirty="0" err="1"/>
              <a:t>múltiples</a:t>
            </a:r>
            <a:r>
              <a:rPr lang="en-US" sz="2600" dirty="0"/>
              <a:t> </a:t>
            </a:r>
            <a:r>
              <a:rPr lang="en-US" sz="2600" dirty="0" err="1"/>
              <a:t>fármacos</a:t>
            </a:r>
            <a:r>
              <a:rPr lang="en-US" sz="2600" dirty="0"/>
              <a:t> (</a:t>
            </a:r>
            <a:r>
              <a:rPr lang="en-US" sz="2600" dirty="0" err="1"/>
              <a:t>p.e.</a:t>
            </a:r>
            <a:r>
              <a:rPr lang="en-US" sz="2600" dirty="0"/>
              <a:t> </a:t>
            </a:r>
            <a:r>
              <a:rPr lang="en-US" sz="2600" dirty="0" err="1"/>
              <a:t>anticoagulantes</a:t>
            </a:r>
            <a:r>
              <a:rPr lang="en-US" sz="2600" dirty="0"/>
              <a:t> </a:t>
            </a:r>
            <a:r>
              <a:rPr lang="en-US" sz="2600" dirty="0" err="1"/>
              <a:t>orales</a:t>
            </a:r>
            <a:r>
              <a:rPr lang="en-US" sz="2600" dirty="0" smtClean="0"/>
              <a:t>).</a:t>
            </a:r>
            <a:endParaRPr lang="en-US" sz="2600" dirty="0"/>
          </a:p>
          <a:p>
            <a:pPr marL="0" indent="0">
              <a:buNone/>
            </a:pPr>
            <a:endParaRPr lang="es-ES" dirty="0"/>
          </a:p>
        </p:txBody>
      </p:sp>
      <p:sp>
        <p:nvSpPr>
          <p:cNvPr id="4" name="Título 3"/>
          <p:cNvSpPr>
            <a:spLocks noGrp="1"/>
          </p:cNvSpPr>
          <p:nvPr>
            <p:ph type="title"/>
          </p:nvPr>
        </p:nvSpPr>
        <p:spPr/>
        <p:txBody>
          <a:bodyPr/>
          <a:lstStyle/>
          <a:p>
            <a:r>
              <a:rPr lang="es-ES" dirty="0" err="1"/>
              <a:t>Itraconazol</a:t>
            </a:r>
            <a:endParaRPr lang="es-ES" dirty="0"/>
          </a:p>
        </p:txBody>
      </p:sp>
    </p:spTree>
    <p:extLst>
      <p:ext uri="{BB962C8B-B14F-4D97-AF65-F5344CB8AC3E}">
        <p14:creationId xmlns:p14="http://schemas.microsoft.com/office/powerpoint/2010/main" val="934683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ítulo 3"/>
          <p:cNvSpPr>
            <a:spLocks noGrp="1"/>
          </p:cNvSpPr>
          <p:nvPr>
            <p:ph type="title"/>
          </p:nvPr>
        </p:nvSpPr>
        <p:spPr>
          <a:xfrm>
            <a:off x="479376" y="0"/>
            <a:ext cx="10972800" cy="604800"/>
          </a:xfrm>
        </p:spPr>
        <p:txBody>
          <a:bodyPr/>
          <a:lstStyle/>
          <a:p>
            <a:r>
              <a:rPr lang="es-ES" dirty="0" err="1"/>
              <a:t>Itraconazol</a:t>
            </a:r>
            <a:endParaRPr lang="es-ES"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812586257"/>
              </p:ext>
            </p:extLst>
          </p:nvPr>
        </p:nvGraphicFramePr>
        <p:xfrm>
          <a:off x="222056" y="689992"/>
          <a:ext cx="11731860" cy="5462183"/>
        </p:xfrm>
        <a:graphic>
          <a:graphicData uri="http://schemas.openxmlformats.org/drawingml/2006/table">
            <a:tbl>
              <a:tblPr firstRow="1" bandRow="1">
                <a:tableStyleId>{073A0DAA-6AF3-43AB-8588-CEC1D06C72B9}</a:tableStyleId>
              </a:tblPr>
              <a:tblGrid>
                <a:gridCol w="5865930">
                  <a:extLst>
                    <a:ext uri="{9D8B030D-6E8A-4147-A177-3AD203B41FA5}">
                      <a16:colId xmlns="" xmlns:a16="http://schemas.microsoft.com/office/drawing/2014/main" val="20000"/>
                    </a:ext>
                  </a:extLst>
                </a:gridCol>
                <a:gridCol w="5865930">
                  <a:extLst>
                    <a:ext uri="{9D8B030D-6E8A-4147-A177-3AD203B41FA5}">
                      <a16:colId xmlns="" xmlns:a16="http://schemas.microsoft.com/office/drawing/2014/main" val="20001"/>
                    </a:ext>
                  </a:extLst>
                </a:gridCol>
              </a:tblGrid>
              <a:tr h="459281">
                <a:tc>
                  <a:txBody>
                    <a:bodyPr/>
                    <a:lstStyle/>
                    <a:p>
                      <a:pPr algn="ctr"/>
                      <a:r>
                        <a:rPr lang="es-ES" sz="2800" dirty="0" smtClean="0"/>
                        <a:t>Farmacocinética</a:t>
                      </a:r>
                      <a:endParaRPr lang="es-ES" sz="2800" b="1" dirty="0">
                        <a:solidFill>
                          <a:schemeClr val="bg1"/>
                        </a:solidFill>
                      </a:endParaRPr>
                    </a:p>
                  </a:txBody>
                  <a:tcPr anchor="ctr"/>
                </a:tc>
                <a:tc>
                  <a:txBody>
                    <a:bodyPr/>
                    <a:lstStyle/>
                    <a:p>
                      <a:pPr algn="ctr"/>
                      <a:r>
                        <a:rPr lang="es-ES" sz="2800" dirty="0"/>
                        <a:t>Efectos </a:t>
                      </a:r>
                      <a:r>
                        <a:rPr lang="es-ES" sz="2800" dirty="0" smtClean="0"/>
                        <a:t>adversos</a:t>
                      </a:r>
                      <a:endParaRPr lang="es-ES" sz="2800" dirty="0"/>
                    </a:p>
                  </a:txBody>
                  <a:tcPr anchor="ctr"/>
                </a:tc>
                <a:extLst>
                  <a:ext uri="{0D108BD9-81ED-4DB2-BD59-A6C34878D82A}">
                    <a16:rowId xmlns="" xmlns:a16="http://schemas.microsoft.com/office/drawing/2014/main" val="10000"/>
                  </a:ext>
                </a:extLst>
              </a:tr>
              <a:tr h="4944023">
                <a:tc>
                  <a:txBody>
                    <a:bodyPr/>
                    <a:lstStyle/>
                    <a:p>
                      <a:pPr marL="890588" lvl="1" indent="-439738" algn="l" defTabSz="914400" rtl="0" eaLnBrk="1" latinLnBrk="0" hangingPunct="1">
                        <a:spcBef>
                          <a:spcPts val="600"/>
                        </a:spcBef>
                        <a:buClr>
                          <a:schemeClr val="tx2"/>
                        </a:buClr>
                        <a:buSzPct val="100000"/>
                        <a:buFont typeface="Wingdings" panose="05000000000000000000" pitchFamily="2" charset="2"/>
                        <a:buChar char="v"/>
                      </a:pPr>
                      <a:r>
                        <a:rPr lang="es-ES" sz="2000" kern="1200" dirty="0"/>
                        <a:t>t1/2: 30-40 </a:t>
                      </a:r>
                      <a:r>
                        <a:rPr lang="es-ES" sz="2000" kern="1200" dirty="0" smtClean="0"/>
                        <a:t>horas.</a:t>
                      </a:r>
                      <a:endParaRPr lang="es-ES" sz="2000" kern="1200" dirty="0"/>
                    </a:p>
                    <a:p>
                      <a:pPr marL="890588" lvl="1" indent="-439738" algn="l" defTabSz="914400" rtl="0" eaLnBrk="1" latinLnBrk="0" hangingPunct="1">
                        <a:spcBef>
                          <a:spcPts val="600"/>
                        </a:spcBef>
                        <a:buClr>
                          <a:schemeClr val="tx2"/>
                        </a:buClr>
                        <a:buSzPct val="100000"/>
                        <a:buFont typeface="Wingdings" panose="05000000000000000000" pitchFamily="2" charset="2"/>
                        <a:buChar char="v"/>
                      </a:pPr>
                      <a:r>
                        <a:rPr lang="es-ES" sz="2000" kern="1200" dirty="0"/>
                        <a:t>Vía oral en dermatofitosis &amp; candidiasis </a:t>
                      </a:r>
                      <a:r>
                        <a:rPr lang="es-ES" sz="2000" kern="1200" dirty="0" err="1"/>
                        <a:t>vulvo</a:t>
                      </a:r>
                      <a:r>
                        <a:rPr lang="es-ES" sz="2000" kern="1200" dirty="0"/>
                        <a:t>-vaginal.</a:t>
                      </a:r>
                    </a:p>
                    <a:p>
                      <a:pPr marL="890588" marR="0" lvl="1" indent="-439738" algn="l" defTabSz="914400" rtl="0" eaLnBrk="1" fontAlgn="auto" latinLnBrk="0" hangingPunct="1">
                        <a:lnSpc>
                          <a:spcPct val="100000"/>
                        </a:lnSpc>
                        <a:spcBef>
                          <a:spcPts val="600"/>
                        </a:spcBef>
                        <a:spcAft>
                          <a:spcPts val="0"/>
                        </a:spcAft>
                        <a:buClr>
                          <a:schemeClr val="tx2"/>
                        </a:buClr>
                        <a:buSzPct val="100000"/>
                        <a:buFont typeface="Wingdings" panose="05000000000000000000" pitchFamily="2" charset="2"/>
                        <a:buChar char="v"/>
                        <a:tabLst/>
                        <a:defRPr/>
                      </a:pPr>
                      <a:r>
                        <a:rPr lang="es-ES" sz="2000" kern="1200" dirty="0"/>
                        <a:t>IV solo en infecciones severas.</a:t>
                      </a:r>
                    </a:p>
                    <a:p>
                      <a:pPr marL="890588" marR="0" lvl="1" indent="-439738" algn="l" defTabSz="914400" rtl="0" eaLnBrk="1" fontAlgn="auto" latinLnBrk="0" hangingPunct="1">
                        <a:lnSpc>
                          <a:spcPct val="100000"/>
                        </a:lnSpc>
                        <a:spcBef>
                          <a:spcPts val="600"/>
                        </a:spcBef>
                        <a:spcAft>
                          <a:spcPts val="0"/>
                        </a:spcAft>
                        <a:buClr>
                          <a:schemeClr val="tx2"/>
                        </a:buClr>
                        <a:buSzPct val="100000"/>
                        <a:buFont typeface="Wingdings" panose="05000000000000000000" pitchFamily="2" charset="2"/>
                        <a:buChar char="v"/>
                        <a:tabLst/>
                        <a:defRPr/>
                      </a:pPr>
                      <a:r>
                        <a:rPr lang="es-ES" sz="2000" kern="1200" dirty="0"/>
                        <a:t>Eficaz en histoplasmosis asociada a SIDA </a:t>
                      </a:r>
                    </a:p>
                    <a:p>
                      <a:pPr marL="890588" marR="0" lvl="1" indent="-439738" algn="l" defTabSz="914400" rtl="0" eaLnBrk="1" fontAlgn="auto" latinLnBrk="0" hangingPunct="1">
                        <a:lnSpc>
                          <a:spcPct val="100000"/>
                        </a:lnSpc>
                        <a:spcBef>
                          <a:spcPts val="600"/>
                        </a:spcBef>
                        <a:spcAft>
                          <a:spcPts val="0"/>
                        </a:spcAft>
                        <a:buClr>
                          <a:schemeClr val="tx2"/>
                        </a:buClr>
                        <a:buSzPct val="100000"/>
                        <a:buFont typeface="Wingdings" panose="05000000000000000000" pitchFamily="2" charset="2"/>
                        <a:buChar char="v"/>
                        <a:tabLst/>
                        <a:defRPr/>
                      </a:pPr>
                      <a:r>
                        <a:rPr lang="es-ES" sz="2000" kern="1200" dirty="0"/>
                        <a:t>Baja biodisponibilidad de las formulaciones actuales de </a:t>
                      </a:r>
                      <a:r>
                        <a:rPr lang="es-ES" sz="2000" kern="1200" dirty="0" err="1"/>
                        <a:t>itraconazol</a:t>
                      </a:r>
                      <a:r>
                        <a:rPr lang="es-ES" sz="2000" kern="1200" dirty="0"/>
                        <a:t> PO. (F≈25%)</a:t>
                      </a:r>
                    </a:p>
                    <a:p>
                      <a:pPr marL="890588" marR="0" lvl="1" indent="-439738" algn="l" defTabSz="914400" rtl="0" eaLnBrk="1" fontAlgn="auto" latinLnBrk="0" hangingPunct="1">
                        <a:lnSpc>
                          <a:spcPct val="100000"/>
                        </a:lnSpc>
                        <a:spcBef>
                          <a:spcPts val="600"/>
                        </a:spcBef>
                        <a:spcAft>
                          <a:spcPts val="0"/>
                        </a:spcAft>
                        <a:buClr>
                          <a:schemeClr val="tx2"/>
                        </a:buClr>
                        <a:buSzPct val="100000"/>
                        <a:buFont typeface="Wingdings" panose="05000000000000000000" pitchFamily="2" charset="2"/>
                        <a:buChar char="v"/>
                        <a:tabLst/>
                        <a:defRPr/>
                      </a:pPr>
                      <a:r>
                        <a:rPr lang="es-ES" sz="2000" kern="1200" dirty="0"/>
                        <a:t>Variabilidad de concentraciones plasmáticas </a:t>
                      </a:r>
                      <a:r>
                        <a:rPr lang="es-ES" sz="2000" kern="1200" dirty="0" smtClean="0"/>
                        <a:t>inter/</a:t>
                      </a:r>
                      <a:r>
                        <a:rPr lang="es-ES" sz="2000" kern="1200" dirty="0" err="1" smtClean="0"/>
                        <a:t>intrapersonales</a:t>
                      </a:r>
                      <a:r>
                        <a:rPr lang="es-ES" sz="2000" kern="1200" dirty="0" smtClean="0"/>
                        <a:t>.</a:t>
                      </a:r>
                      <a:endParaRPr lang="es-ES" sz="2000" kern="1200" dirty="0"/>
                    </a:p>
                    <a:p>
                      <a:pPr marL="890588" marR="0" lvl="1" indent="-439738" algn="l" defTabSz="914400" rtl="0" eaLnBrk="1" fontAlgn="auto" latinLnBrk="0" hangingPunct="1">
                        <a:lnSpc>
                          <a:spcPct val="100000"/>
                        </a:lnSpc>
                        <a:spcBef>
                          <a:spcPts val="600"/>
                        </a:spcBef>
                        <a:spcAft>
                          <a:spcPts val="0"/>
                        </a:spcAft>
                        <a:buClr>
                          <a:schemeClr val="tx2"/>
                        </a:buClr>
                        <a:buSzPct val="100000"/>
                        <a:buFont typeface="Wingdings" panose="05000000000000000000" pitchFamily="2" charset="2"/>
                        <a:buChar char="v"/>
                        <a:tabLst/>
                        <a:defRPr/>
                      </a:pPr>
                      <a:r>
                        <a:rPr lang="es-ES" sz="2000" kern="1200" dirty="0"/>
                        <a:t>Absorción dependiente del pH gástrico y del estado de alimentación (post-</a:t>
                      </a:r>
                      <a:r>
                        <a:rPr lang="es-ES" sz="2000" kern="1200" dirty="0" err="1"/>
                        <a:t>prandial</a:t>
                      </a:r>
                      <a:r>
                        <a:rPr lang="es-ES" sz="2000" kern="1200" dirty="0"/>
                        <a:t> vs en ayunas</a:t>
                      </a:r>
                      <a:r>
                        <a:rPr lang="es-ES" sz="2000" kern="1200" dirty="0" smtClean="0"/>
                        <a:t>).</a:t>
                      </a:r>
                      <a:endParaRPr lang="es-ES" sz="2000" b="0" kern="1200" dirty="0">
                        <a:solidFill>
                          <a:schemeClr val="accent1"/>
                        </a:solidFill>
                        <a:latin typeface="+mn-lt"/>
                        <a:ea typeface="+mn-ea"/>
                        <a:cs typeface="+mn-cs"/>
                      </a:endParaRPr>
                    </a:p>
                  </a:txBody>
                  <a:tcPr anchor="ctr"/>
                </a:tc>
                <a:tc>
                  <a:txBody>
                    <a:bodyPr/>
                    <a:lstStyle/>
                    <a:p>
                      <a:pPr marL="890588" lvl="1" indent="-439738" algn="l" defTabSz="914400" rtl="0" eaLnBrk="1" latinLnBrk="0" hangingPunct="1">
                        <a:spcBef>
                          <a:spcPts val="600"/>
                        </a:spcBef>
                        <a:buClr>
                          <a:schemeClr val="tx2"/>
                        </a:buClr>
                        <a:buSzPct val="100000"/>
                        <a:buFont typeface="Wingdings" panose="05000000000000000000" pitchFamily="2" charset="2"/>
                        <a:buChar char="v"/>
                      </a:pPr>
                      <a:endParaRPr lang="es-ES" sz="2000" kern="1200" dirty="0" smtClean="0"/>
                    </a:p>
                    <a:p>
                      <a:pPr marL="890588" lvl="1" indent="-439738" algn="l" defTabSz="914400" rtl="0" eaLnBrk="1" latinLnBrk="0" hangingPunct="1">
                        <a:spcBef>
                          <a:spcPts val="600"/>
                        </a:spcBef>
                        <a:buClr>
                          <a:schemeClr val="tx2"/>
                        </a:buClr>
                        <a:buSzPct val="100000"/>
                        <a:buFont typeface="Wingdings" panose="05000000000000000000" pitchFamily="2" charset="2"/>
                        <a:buChar char="v"/>
                      </a:pPr>
                      <a:r>
                        <a:rPr lang="es-ES" sz="2000" kern="1200" dirty="0" smtClean="0"/>
                        <a:t>Náusea</a:t>
                      </a:r>
                      <a:r>
                        <a:rPr lang="es-ES" sz="2000" kern="1200" dirty="0"/>
                        <a:t>, </a:t>
                      </a:r>
                      <a:r>
                        <a:rPr lang="es-ES" sz="2000" kern="1200" dirty="0" smtClean="0"/>
                        <a:t>vómitos.</a:t>
                      </a:r>
                      <a:endParaRPr lang="es-ES" sz="2000" kern="1200" dirty="0"/>
                    </a:p>
                    <a:p>
                      <a:pPr marL="890588" lvl="1" indent="-439738" algn="l" defTabSz="914400" rtl="0" eaLnBrk="1" latinLnBrk="0" hangingPunct="1">
                        <a:spcBef>
                          <a:spcPts val="600"/>
                        </a:spcBef>
                        <a:buClr>
                          <a:schemeClr val="tx2"/>
                        </a:buClr>
                        <a:buSzPct val="100000"/>
                        <a:buFont typeface="Wingdings" panose="05000000000000000000" pitchFamily="2" charset="2"/>
                        <a:buChar char="v"/>
                      </a:pPr>
                      <a:r>
                        <a:rPr lang="es-ES" sz="2000" kern="1200" dirty="0" err="1" smtClean="0"/>
                        <a:t>Hipokaliemia</a:t>
                      </a:r>
                      <a:r>
                        <a:rPr lang="es-ES" sz="2000" kern="1200" dirty="0" smtClean="0"/>
                        <a:t>.</a:t>
                      </a:r>
                      <a:endParaRPr lang="es-ES" sz="2000" kern="1200" dirty="0"/>
                    </a:p>
                    <a:p>
                      <a:pPr marL="890588" lvl="1" indent="-439738" algn="l" defTabSz="914400" rtl="0" eaLnBrk="1" latinLnBrk="0" hangingPunct="1">
                        <a:spcBef>
                          <a:spcPts val="600"/>
                        </a:spcBef>
                        <a:buClr>
                          <a:schemeClr val="tx2"/>
                        </a:buClr>
                        <a:buSzPct val="100000"/>
                        <a:buFont typeface="Wingdings" panose="05000000000000000000" pitchFamily="2" charset="2"/>
                        <a:buChar char="v"/>
                      </a:pPr>
                      <a:r>
                        <a:rPr lang="es-ES" sz="2000" kern="1200" dirty="0" smtClean="0"/>
                        <a:t>HTA.</a:t>
                      </a:r>
                      <a:endParaRPr lang="es-ES" sz="2000" kern="1200" dirty="0"/>
                    </a:p>
                    <a:p>
                      <a:pPr marL="890588" lvl="1" indent="-439738" algn="l" defTabSz="914400" rtl="0" eaLnBrk="1" latinLnBrk="0" hangingPunct="1">
                        <a:spcBef>
                          <a:spcPts val="600"/>
                        </a:spcBef>
                        <a:buClr>
                          <a:schemeClr val="tx2"/>
                        </a:buClr>
                        <a:buSzPct val="100000"/>
                        <a:buFont typeface="Wingdings" panose="05000000000000000000" pitchFamily="2" charset="2"/>
                        <a:buChar char="v"/>
                      </a:pPr>
                      <a:r>
                        <a:rPr lang="es-ES" sz="2000" kern="1200" dirty="0" smtClean="0"/>
                        <a:t>Edema.</a:t>
                      </a:r>
                      <a:endParaRPr lang="es-ES" sz="2000" kern="1200" dirty="0"/>
                    </a:p>
                    <a:p>
                      <a:pPr marL="890588" lvl="1" indent="-439738" algn="l" defTabSz="914400" rtl="0" eaLnBrk="1" latinLnBrk="0" hangingPunct="1">
                        <a:spcBef>
                          <a:spcPts val="600"/>
                        </a:spcBef>
                        <a:buClr>
                          <a:schemeClr val="tx2"/>
                        </a:buClr>
                        <a:buSzPct val="100000"/>
                        <a:buFont typeface="Wingdings" panose="05000000000000000000" pitchFamily="2" charset="2"/>
                        <a:buChar char="v"/>
                      </a:pPr>
                      <a:r>
                        <a:rPr lang="es-ES" sz="2000" kern="1200" dirty="0"/>
                        <a:t>Interacciones farmacológicas por alteración de la absorción a nivel gástrico con fármacos que alteran el pH gástrico, como IBP  y los anti- H2.</a:t>
                      </a:r>
                    </a:p>
                    <a:p>
                      <a:endParaRPr lang="es-ES" sz="2400"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4044171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sz="quarter" idx="13"/>
          </p:nvPr>
        </p:nvSpPr>
        <p:spPr/>
        <p:txBody>
          <a:bodyPr>
            <a:normAutofit lnSpcReduction="10000"/>
          </a:bodyPr>
          <a:lstStyle/>
          <a:p>
            <a:endParaRPr lang="es-ES"/>
          </a:p>
        </p:txBody>
      </p:sp>
      <p:sp>
        <p:nvSpPr>
          <p:cNvPr id="2" name="Título 1"/>
          <p:cNvSpPr>
            <a:spLocks noGrp="1"/>
          </p:cNvSpPr>
          <p:nvPr>
            <p:ph type="title"/>
          </p:nvPr>
        </p:nvSpPr>
        <p:spPr/>
        <p:txBody>
          <a:bodyPr/>
          <a:lstStyle/>
          <a:p>
            <a:r>
              <a:rPr lang="es-ES" dirty="0"/>
              <a:t>¿</a:t>
            </a:r>
            <a:r>
              <a:rPr lang="es-ES" dirty="0" smtClean="0"/>
              <a:t>Qué hay de nuevo con el </a:t>
            </a:r>
            <a:r>
              <a:rPr lang="es-ES" dirty="0" err="1"/>
              <a:t>I</a:t>
            </a:r>
            <a:r>
              <a:rPr lang="es-ES" dirty="0" err="1" smtClean="0"/>
              <a:t>traconazol</a:t>
            </a:r>
            <a:r>
              <a:rPr lang="es-ES" dirty="0" smtClean="0"/>
              <a:t>?</a:t>
            </a:r>
            <a:endParaRPr lang="es-ES" dirty="0"/>
          </a:p>
        </p:txBody>
      </p:sp>
      <p:sp>
        <p:nvSpPr>
          <p:cNvPr id="7" name="3 Rectángulo"/>
          <p:cNvSpPr/>
          <p:nvPr/>
        </p:nvSpPr>
        <p:spPr>
          <a:xfrm>
            <a:off x="911424" y="1046429"/>
            <a:ext cx="8352928" cy="1200329"/>
          </a:xfrm>
          <a:prstGeom prst="rect">
            <a:avLst/>
          </a:prstGeom>
          <a:solidFill>
            <a:schemeClr val="accent2">
              <a:lumMod val="20000"/>
              <a:lumOff val="80000"/>
            </a:schemeClr>
          </a:solidFill>
        </p:spPr>
        <p:txBody>
          <a:bodyPr wrap="square">
            <a:spAutoFit/>
          </a:bodyPr>
          <a:lstStyle/>
          <a:p>
            <a:r>
              <a:rPr lang="es-ES" sz="2400" dirty="0">
                <a:solidFill>
                  <a:schemeClr val="accent1"/>
                </a:solidFill>
                <a:latin typeface="+mj-lt"/>
                <a:ea typeface="+mj-ea"/>
                <a:cs typeface="+mj-cs"/>
              </a:rPr>
              <a:t>ITRACONAZOL 50 mg en cápsulas duras</a:t>
            </a:r>
            <a:r>
              <a:rPr lang="es-ES" sz="2400" dirty="0">
                <a:solidFill>
                  <a:srgbClr val="C00000"/>
                </a:solidFill>
                <a:latin typeface="+mj-lt"/>
                <a:ea typeface="+mj-ea"/>
                <a:cs typeface="+mj-cs"/>
              </a:rPr>
              <a:t> consigue  niveles plasmáticos comparables a los </a:t>
            </a:r>
            <a:r>
              <a:rPr lang="es-ES" sz="2400" dirty="0" err="1">
                <a:solidFill>
                  <a:srgbClr val="C00000"/>
                </a:solidFill>
                <a:latin typeface="+mj-lt"/>
                <a:ea typeface="+mj-ea"/>
                <a:cs typeface="+mj-cs"/>
              </a:rPr>
              <a:t>itraconazoles</a:t>
            </a:r>
            <a:r>
              <a:rPr lang="es-ES" sz="2400" dirty="0">
                <a:solidFill>
                  <a:srgbClr val="C00000"/>
                </a:solidFill>
                <a:latin typeface="+mj-lt"/>
                <a:ea typeface="+mj-ea"/>
                <a:cs typeface="+mj-cs"/>
              </a:rPr>
              <a:t>  en cápsulas tradicionales de  100 </a:t>
            </a:r>
            <a:r>
              <a:rPr lang="es-ES" sz="2400" dirty="0" err="1">
                <a:solidFill>
                  <a:srgbClr val="C00000"/>
                </a:solidFill>
                <a:latin typeface="+mj-lt"/>
                <a:ea typeface="+mj-ea"/>
                <a:cs typeface="+mj-cs"/>
              </a:rPr>
              <a:t>mg.</a:t>
            </a:r>
            <a:r>
              <a:rPr lang="es-ES" sz="2400" dirty="0">
                <a:solidFill>
                  <a:srgbClr val="C00000"/>
                </a:solidFill>
                <a:latin typeface="+mj-lt"/>
                <a:ea typeface="+mj-ea"/>
                <a:cs typeface="+mj-cs"/>
              </a:rPr>
              <a:t> </a:t>
            </a:r>
          </a:p>
        </p:txBody>
      </p:sp>
      <p:sp>
        <p:nvSpPr>
          <p:cNvPr id="8" name="6 Rectángulo"/>
          <p:cNvSpPr/>
          <p:nvPr/>
        </p:nvSpPr>
        <p:spPr>
          <a:xfrm>
            <a:off x="2495600" y="2571744"/>
            <a:ext cx="8000318" cy="1569660"/>
          </a:xfrm>
          <a:prstGeom prst="rect">
            <a:avLst/>
          </a:prstGeom>
          <a:solidFill>
            <a:schemeClr val="accent3">
              <a:lumMod val="20000"/>
              <a:lumOff val="80000"/>
            </a:schemeClr>
          </a:solidFill>
        </p:spPr>
        <p:txBody>
          <a:bodyPr wrap="square">
            <a:spAutoFit/>
          </a:bodyPr>
          <a:lstStyle/>
          <a:p>
            <a:r>
              <a:rPr lang="es-ES" sz="2400" dirty="0"/>
              <a:t> </a:t>
            </a:r>
            <a:r>
              <a:rPr lang="es-ES" sz="2400" dirty="0">
                <a:solidFill>
                  <a:srgbClr val="004586"/>
                </a:solidFill>
                <a:latin typeface="+mj-lt"/>
                <a:ea typeface="+mj-ea"/>
                <a:cs typeface="+mj-cs"/>
              </a:rPr>
              <a:t>La formulación SUBACAP ™ Aplicada  al </a:t>
            </a:r>
            <a:r>
              <a:rPr lang="es-ES" sz="2400" dirty="0" err="1" smtClean="0">
                <a:solidFill>
                  <a:srgbClr val="004586"/>
                </a:solidFill>
                <a:latin typeface="+mj-lt"/>
                <a:ea typeface="+mj-ea"/>
                <a:cs typeface="+mj-cs"/>
              </a:rPr>
              <a:t>Itraconazol</a:t>
            </a:r>
            <a:r>
              <a:rPr lang="es-ES" sz="2400" dirty="0" smtClean="0">
                <a:solidFill>
                  <a:srgbClr val="004586"/>
                </a:solidFill>
                <a:latin typeface="+mj-lt"/>
                <a:ea typeface="+mj-ea"/>
                <a:cs typeface="+mj-cs"/>
              </a:rPr>
              <a:t> (50mg </a:t>
            </a:r>
            <a:r>
              <a:rPr lang="es-ES" sz="2400" dirty="0" err="1" smtClean="0">
                <a:solidFill>
                  <a:srgbClr val="004586"/>
                </a:solidFill>
                <a:latin typeface="+mj-lt"/>
                <a:ea typeface="+mj-ea"/>
                <a:cs typeface="+mj-cs"/>
              </a:rPr>
              <a:t>low</a:t>
            </a:r>
            <a:r>
              <a:rPr lang="es-ES" sz="2400" dirty="0" smtClean="0">
                <a:solidFill>
                  <a:srgbClr val="004586"/>
                </a:solidFill>
                <a:latin typeface="+mj-lt"/>
                <a:ea typeface="+mj-ea"/>
                <a:cs typeface="+mj-cs"/>
              </a:rPr>
              <a:t> </a:t>
            </a:r>
            <a:r>
              <a:rPr lang="es-ES" sz="2400" dirty="0" err="1" smtClean="0">
                <a:solidFill>
                  <a:srgbClr val="004586"/>
                </a:solidFill>
                <a:latin typeface="+mj-lt"/>
                <a:ea typeface="+mj-ea"/>
                <a:cs typeface="+mj-cs"/>
              </a:rPr>
              <a:t>dose</a:t>
            </a:r>
            <a:r>
              <a:rPr lang="es-ES" sz="2400" dirty="0" smtClean="0">
                <a:solidFill>
                  <a:srgbClr val="004586"/>
                </a:solidFill>
                <a:latin typeface="+mj-lt"/>
                <a:ea typeface="+mj-ea"/>
                <a:cs typeface="+mj-cs"/>
              </a:rPr>
              <a:t>), </a:t>
            </a:r>
            <a:r>
              <a:rPr lang="es-ES" sz="2400" dirty="0">
                <a:solidFill>
                  <a:srgbClr val="004586"/>
                </a:solidFill>
                <a:latin typeface="+mj-lt"/>
                <a:ea typeface="+mj-ea"/>
                <a:cs typeface="+mj-cs"/>
              </a:rPr>
              <a:t>permite que a dosis de 50 mg supere los problemas </a:t>
            </a:r>
            <a:r>
              <a:rPr lang="es-ES" sz="2400" dirty="0" err="1" smtClean="0">
                <a:solidFill>
                  <a:srgbClr val="004586"/>
                </a:solidFill>
                <a:latin typeface="+mj-lt"/>
                <a:ea typeface="+mj-ea"/>
                <a:cs typeface="+mj-cs"/>
              </a:rPr>
              <a:t>farmococinéticos</a:t>
            </a:r>
            <a:r>
              <a:rPr lang="es-ES" sz="2400" dirty="0" smtClean="0">
                <a:solidFill>
                  <a:srgbClr val="004586"/>
                </a:solidFill>
                <a:latin typeface="+mj-lt"/>
                <a:ea typeface="+mj-ea"/>
                <a:cs typeface="+mj-cs"/>
              </a:rPr>
              <a:t> </a:t>
            </a:r>
            <a:r>
              <a:rPr lang="es-ES" sz="2400" dirty="0">
                <a:solidFill>
                  <a:srgbClr val="004586"/>
                </a:solidFill>
                <a:latin typeface="+mj-lt"/>
                <a:ea typeface="+mj-ea"/>
                <a:cs typeface="+mj-cs"/>
              </a:rPr>
              <a:t>básicos asociados con a las presentaciones tradicionales</a:t>
            </a:r>
            <a:r>
              <a:rPr lang="es-ES" sz="2400" dirty="0">
                <a:solidFill>
                  <a:srgbClr val="004586"/>
                </a:solidFill>
                <a:latin typeface="+mj-lt"/>
              </a:rPr>
              <a:t>. </a:t>
            </a:r>
          </a:p>
        </p:txBody>
      </p:sp>
      <p:sp>
        <p:nvSpPr>
          <p:cNvPr id="9" name="7 Rectángulo"/>
          <p:cNvSpPr/>
          <p:nvPr/>
        </p:nvSpPr>
        <p:spPr>
          <a:xfrm>
            <a:off x="5779636" y="4392126"/>
            <a:ext cx="5488375" cy="830997"/>
          </a:xfrm>
          <a:prstGeom prst="rect">
            <a:avLst/>
          </a:prstGeom>
          <a:solidFill>
            <a:schemeClr val="accent4">
              <a:lumMod val="20000"/>
              <a:lumOff val="80000"/>
            </a:schemeClr>
          </a:solidFill>
        </p:spPr>
        <p:txBody>
          <a:bodyPr wrap="square">
            <a:spAutoFit/>
          </a:bodyPr>
          <a:lstStyle/>
          <a:p>
            <a:r>
              <a:rPr lang="es-ES" sz="2400" dirty="0">
                <a:solidFill>
                  <a:srgbClr val="C00000"/>
                </a:solidFill>
                <a:latin typeface="+mj-lt"/>
                <a:ea typeface="+mj-ea"/>
                <a:cs typeface="+mj-cs"/>
              </a:rPr>
              <a:t>D</a:t>
            </a:r>
            <a:r>
              <a:rPr lang="es-ES" sz="2400" dirty="0" smtClean="0">
                <a:solidFill>
                  <a:srgbClr val="C00000"/>
                </a:solidFill>
                <a:latin typeface="+mj-lt"/>
                <a:ea typeface="+mj-ea"/>
                <a:cs typeface="+mj-cs"/>
              </a:rPr>
              <a:t>osis  50% inferiores permiten biodisponibilidades medias &gt; 90%.</a:t>
            </a:r>
            <a:endParaRPr lang="es-ES" sz="2400" dirty="0">
              <a:solidFill>
                <a:srgbClr val="C00000"/>
              </a:solidFill>
              <a:latin typeface="+mj-lt"/>
              <a:ea typeface="+mj-ea"/>
              <a:cs typeface="+mj-cs"/>
            </a:endParaRPr>
          </a:p>
        </p:txBody>
      </p:sp>
    </p:spTree>
    <p:extLst>
      <p:ext uri="{BB962C8B-B14F-4D97-AF65-F5344CB8AC3E}">
        <p14:creationId xmlns:p14="http://schemas.microsoft.com/office/powerpoint/2010/main" val="1872618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t>
            </a:r>
            <a:r>
              <a:rPr lang="es-ES" dirty="0" smtClean="0"/>
              <a:t>Qué hay de nuevo con el </a:t>
            </a:r>
            <a:r>
              <a:rPr lang="es-ES" dirty="0" err="1"/>
              <a:t>I</a:t>
            </a:r>
            <a:r>
              <a:rPr lang="es-ES" dirty="0" err="1" smtClean="0"/>
              <a:t>traconazol</a:t>
            </a:r>
            <a:r>
              <a:rPr lang="es-ES" dirty="0" smtClean="0"/>
              <a:t>?</a:t>
            </a:r>
            <a:endParaRPr lang="es-ES" dirty="0"/>
          </a:p>
        </p:txBody>
      </p:sp>
      <p:graphicFrame>
        <p:nvGraphicFramePr>
          <p:cNvPr id="10" name="7 Tabla"/>
          <p:cNvGraphicFramePr>
            <a:graphicFrameLocks noGrp="1"/>
          </p:cNvGraphicFramePr>
          <p:nvPr>
            <p:extLst>
              <p:ext uri="{D42A27DB-BD31-4B8C-83A1-F6EECF244321}">
                <p14:modId xmlns:p14="http://schemas.microsoft.com/office/powerpoint/2010/main" val="1906259260"/>
              </p:ext>
            </p:extLst>
          </p:nvPr>
        </p:nvGraphicFramePr>
        <p:xfrm>
          <a:off x="767408" y="836712"/>
          <a:ext cx="10814991" cy="5281248"/>
        </p:xfrm>
        <a:graphic>
          <a:graphicData uri="http://schemas.openxmlformats.org/drawingml/2006/table">
            <a:tbl>
              <a:tblPr>
                <a:tableStyleId>{D7AC3CCA-C797-4891-BE02-D94E43425B78}</a:tableStyleId>
              </a:tblPr>
              <a:tblGrid>
                <a:gridCol w="3685986">
                  <a:extLst>
                    <a:ext uri="{9D8B030D-6E8A-4147-A177-3AD203B41FA5}">
                      <a16:colId xmlns="" xmlns:a16="http://schemas.microsoft.com/office/drawing/2014/main" val="20000"/>
                    </a:ext>
                  </a:extLst>
                </a:gridCol>
                <a:gridCol w="3175044">
                  <a:extLst>
                    <a:ext uri="{9D8B030D-6E8A-4147-A177-3AD203B41FA5}">
                      <a16:colId xmlns="" xmlns:a16="http://schemas.microsoft.com/office/drawing/2014/main" val="20001"/>
                    </a:ext>
                  </a:extLst>
                </a:gridCol>
                <a:gridCol w="3953961">
                  <a:extLst>
                    <a:ext uri="{9D8B030D-6E8A-4147-A177-3AD203B41FA5}">
                      <a16:colId xmlns="" xmlns:a16="http://schemas.microsoft.com/office/drawing/2014/main" val="20002"/>
                    </a:ext>
                  </a:extLst>
                </a:gridCol>
              </a:tblGrid>
              <a:tr h="243819">
                <a:tc>
                  <a:txBody>
                    <a:bodyPr/>
                    <a:lstStyle/>
                    <a:p>
                      <a:pPr algn="ctr" rtl="0" fontAlgn="ctr">
                        <a:spcBef>
                          <a:spcPts val="240"/>
                        </a:spcBef>
                        <a:spcAft>
                          <a:spcPts val="0"/>
                        </a:spcAft>
                      </a:pPr>
                      <a:r>
                        <a:rPr lang="es-ES" sz="1800" b="1" u="none" strike="noStrike" dirty="0">
                          <a:solidFill>
                            <a:schemeClr val="bg1"/>
                          </a:solidFill>
                          <a:effectLst/>
                        </a:rPr>
                        <a:t>ITRACONAZOL convencional</a:t>
                      </a:r>
                      <a:endParaRPr lang="es-ES" sz="1800" b="1" dirty="0">
                        <a:solidFill>
                          <a:schemeClr val="bg1"/>
                        </a:solidFill>
                        <a:effectLst/>
                      </a:endParaRPr>
                    </a:p>
                  </a:txBody>
                  <a:tcPr marL="15924" marR="15924" marT="15924" marB="15924" anchor="ctr">
                    <a:solidFill>
                      <a:schemeClr val="accent1"/>
                    </a:solidFill>
                  </a:tcPr>
                </a:tc>
                <a:tc>
                  <a:txBody>
                    <a:bodyPr/>
                    <a:lstStyle/>
                    <a:p>
                      <a:pPr algn="ctr" rtl="0" fontAlgn="ctr">
                        <a:spcBef>
                          <a:spcPts val="240"/>
                        </a:spcBef>
                        <a:spcAft>
                          <a:spcPts val="0"/>
                        </a:spcAft>
                      </a:pPr>
                      <a:r>
                        <a:rPr lang="es-ES" sz="1800" b="1" u="none" strike="noStrike" dirty="0" smtClean="0">
                          <a:solidFill>
                            <a:schemeClr val="bg1"/>
                          </a:solidFill>
                          <a:effectLst/>
                        </a:rPr>
                        <a:t>ITRACONAZOL</a:t>
                      </a:r>
                    </a:p>
                    <a:p>
                      <a:pPr algn="ctr" rtl="0" fontAlgn="ctr">
                        <a:spcBef>
                          <a:spcPts val="240"/>
                        </a:spcBef>
                        <a:spcAft>
                          <a:spcPts val="0"/>
                        </a:spcAft>
                      </a:pPr>
                      <a:r>
                        <a:rPr lang="es-ES" sz="1800" b="1" u="none" strike="noStrike" dirty="0" smtClean="0">
                          <a:solidFill>
                            <a:schemeClr val="bg1"/>
                          </a:solidFill>
                          <a:effectLst/>
                        </a:rPr>
                        <a:t>50mg </a:t>
                      </a:r>
                      <a:r>
                        <a:rPr lang="es-ES" sz="1800" b="1" u="none" strike="noStrike" dirty="0" err="1" smtClean="0">
                          <a:solidFill>
                            <a:schemeClr val="bg1"/>
                          </a:solidFill>
                          <a:effectLst/>
                        </a:rPr>
                        <a:t>low</a:t>
                      </a:r>
                      <a:r>
                        <a:rPr lang="es-ES" sz="1800" b="1" u="none" strike="noStrike" dirty="0" smtClean="0">
                          <a:solidFill>
                            <a:schemeClr val="bg1"/>
                          </a:solidFill>
                          <a:effectLst/>
                        </a:rPr>
                        <a:t> </a:t>
                      </a:r>
                      <a:r>
                        <a:rPr lang="es-ES" sz="1800" b="1" u="none" strike="noStrike" dirty="0" err="1" smtClean="0">
                          <a:solidFill>
                            <a:schemeClr val="bg1"/>
                          </a:solidFill>
                          <a:effectLst/>
                        </a:rPr>
                        <a:t>dose</a:t>
                      </a:r>
                      <a:endParaRPr lang="es-ES" sz="1800" b="1" dirty="0">
                        <a:solidFill>
                          <a:schemeClr val="bg1"/>
                        </a:solidFill>
                        <a:effectLst/>
                      </a:endParaRPr>
                    </a:p>
                  </a:txBody>
                  <a:tcPr marL="15924" marR="15924" marT="15924" marB="15924" anchor="ctr">
                    <a:solidFill>
                      <a:schemeClr val="accent1"/>
                    </a:solidFill>
                  </a:tcPr>
                </a:tc>
                <a:tc>
                  <a:txBody>
                    <a:bodyPr/>
                    <a:lstStyle/>
                    <a:p>
                      <a:pPr algn="ctr" rtl="0" fontAlgn="ctr">
                        <a:spcBef>
                          <a:spcPts val="240"/>
                        </a:spcBef>
                        <a:spcAft>
                          <a:spcPts val="0"/>
                        </a:spcAft>
                      </a:pPr>
                      <a:r>
                        <a:rPr lang="es-ES" sz="1800" b="1" u="none" strike="noStrike" dirty="0" smtClean="0">
                          <a:solidFill>
                            <a:schemeClr val="bg1"/>
                          </a:solidFill>
                          <a:effectLst/>
                        </a:rPr>
                        <a:t>Beneficio clínico</a:t>
                      </a:r>
                      <a:endParaRPr lang="es-ES" sz="1800" b="1" dirty="0">
                        <a:solidFill>
                          <a:schemeClr val="bg1"/>
                        </a:solidFill>
                        <a:effectLst/>
                      </a:endParaRPr>
                    </a:p>
                  </a:txBody>
                  <a:tcPr marL="15924" marR="15924" marT="15924" marB="15924" anchor="ctr">
                    <a:solidFill>
                      <a:schemeClr val="accent1"/>
                    </a:solidFill>
                  </a:tcPr>
                </a:tc>
                <a:extLst>
                  <a:ext uri="{0D108BD9-81ED-4DB2-BD59-A6C34878D82A}">
                    <a16:rowId xmlns="" xmlns:a16="http://schemas.microsoft.com/office/drawing/2014/main" val="10000"/>
                  </a:ext>
                </a:extLst>
              </a:tr>
              <a:tr h="913239">
                <a:tc>
                  <a:txBody>
                    <a:bodyPr/>
                    <a:lstStyle/>
                    <a:p>
                      <a:pPr algn="ctr" rtl="0" fontAlgn="ctr">
                        <a:spcBef>
                          <a:spcPts val="240"/>
                        </a:spcBef>
                        <a:spcAft>
                          <a:spcPts val="0"/>
                        </a:spcAft>
                      </a:pPr>
                      <a:r>
                        <a:rPr lang="es-ES" sz="1600" b="0" kern="1200" dirty="0">
                          <a:solidFill>
                            <a:schemeClr val="accent1"/>
                          </a:solidFill>
                          <a:latin typeface="+mj-lt"/>
                          <a:ea typeface="+mj-ea"/>
                          <a:cs typeface="+mj-cs"/>
                        </a:rPr>
                        <a:t>Gran variabilidad </a:t>
                      </a:r>
                      <a:r>
                        <a:rPr lang="es-ES" sz="1600" b="0" kern="1200" dirty="0" err="1">
                          <a:solidFill>
                            <a:schemeClr val="accent1"/>
                          </a:solidFill>
                          <a:latin typeface="+mj-lt"/>
                          <a:ea typeface="+mj-ea"/>
                          <a:cs typeface="+mj-cs"/>
                        </a:rPr>
                        <a:t>intra</a:t>
                      </a:r>
                      <a:r>
                        <a:rPr lang="es-ES" sz="1600" b="0" kern="1200" dirty="0">
                          <a:solidFill>
                            <a:schemeClr val="accent1"/>
                          </a:solidFill>
                          <a:latin typeface="+mj-lt"/>
                          <a:ea typeface="+mj-ea"/>
                          <a:cs typeface="+mj-cs"/>
                        </a:rPr>
                        <a:t> paciente en la cantidad absorbida por dosis (mayor del 50%)</a:t>
                      </a:r>
                    </a:p>
                  </a:txBody>
                  <a:tcPr marL="15924" marR="15924" marT="15924" marB="15924" anchor="ctr"/>
                </a:tc>
                <a:tc>
                  <a:txBody>
                    <a:bodyPr/>
                    <a:lstStyle/>
                    <a:p>
                      <a:pPr algn="ctr" rtl="0" fontAlgn="ctr">
                        <a:spcBef>
                          <a:spcPts val="240"/>
                        </a:spcBef>
                        <a:spcAft>
                          <a:spcPts val="0"/>
                        </a:spcAft>
                      </a:pPr>
                      <a:r>
                        <a:rPr lang="es-ES" sz="1600" b="0" kern="1200" dirty="0">
                          <a:solidFill>
                            <a:schemeClr val="accent1"/>
                          </a:solidFill>
                          <a:latin typeface="+mj-lt"/>
                          <a:ea typeface="+mj-ea"/>
                          <a:cs typeface="+mj-cs"/>
                        </a:rPr>
                        <a:t>Variabilidad </a:t>
                      </a:r>
                      <a:r>
                        <a:rPr lang="es-ES" sz="1600" b="0" kern="1200" dirty="0" err="1">
                          <a:solidFill>
                            <a:schemeClr val="accent1"/>
                          </a:solidFill>
                          <a:latin typeface="+mj-lt"/>
                          <a:ea typeface="+mj-ea"/>
                          <a:cs typeface="+mj-cs"/>
                        </a:rPr>
                        <a:t>intra</a:t>
                      </a:r>
                      <a:r>
                        <a:rPr lang="es-ES" sz="1600" b="0" kern="1200" dirty="0">
                          <a:solidFill>
                            <a:schemeClr val="accent1"/>
                          </a:solidFill>
                          <a:latin typeface="+mj-lt"/>
                          <a:ea typeface="+mj-ea"/>
                          <a:cs typeface="+mj-cs"/>
                        </a:rPr>
                        <a:t> paciente reducida por dosis (menor del 30%)</a:t>
                      </a:r>
                    </a:p>
                  </a:txBody>
                  <a:tcPr marL="15924" marR="15924" marT="15924" marB="15924" anchor="ctr"/>
                </a:tc>
                <a:tc>
                  <a:txBody>
                    <a:bodyPr/>
                    <a:lstStyle/>
                    <a:p>
                      <a:pPr algn="ctr" rtl="0" fontAlgn="ctr">
                        <a:spcBef>
                          <a:spcPts val="240"/>
                        </a:spcBef>
                        <a:spcAft>
                          <a:spcPts val="0"/>
                        </a:spcAft>
                      </a:pPr>
                      <a:r>
                        <a:rPr lang="es-ES" sz="1600" b="0" kern="1200" dirty="0">
                          <a:solidFill>
                            <a:schemeClr val="accent1"/>
                          </a:solidFill>
                          <a:latin typeface="+mj-lt"/>
                          <a:ea typeface="+mj-ea"/>
                          <a:cs typeface="+mj-cs"/>
                        </a:rPr>
                        <a:t>Mejora las expectativas de eficacia por el medico y la confianza del paciente en la curación. </a:t>
                      </a:r>
                    </a:p>
                    <a:p>
                      <a:pPr algn="ctr" rtl="0" fontAlgn="ctr">
                        <a:spcBef>
                          <a:spcPts val="240"/>
                        </a:spcBef>
                        <a:spcAft>
                          <a:spcPts val="0"/>
                        </a:spcAft>
                      </a:pPr>
                      <a:r>
                        <a:rPr lang="es-ES" sz="1600" b="0" kern="1200" dirty="0">
                          <a:solidFill>
                            <a:schemeClr val="accent1"/>
                          </a:solidFill>
                          <a:latin typeface="+mj-lt"/>
                          <a:ea typeface="+mj-ea"/>
                          <a:cs typeface="+mj-cs"/>
                        </a:rPr>
                        <a:t>EFICACIA, CONFIANZA</a:t>
                      </a:r>
                    </a:p>
                  </a:txBody>
                  <a:tcPr marL="15924" marR="15924" marT="15924" marB="15924" anchor="ctr"/>
                </a:tc>
                <a:extLst>
                  <a:ext uri="{0D108BD9-81ED-4DB2-BD59-A6C34878D82A}">
                    <a16:rowId xmlns="" xmlns:a16="http://schemas.microsoft.com/office/drawing/2014/main" val="10001"/>
                  </a:ext>
                </a:extLst>
              </a:tr>
              <a:tr h="913239">
                <a:tc>
                  <a:txBody>
                    <a:bodyPr/>
                    <a:lstStyle/>
                    <a:p>
                      <a:pPr algn="ctr" rtl="0" fontAlgn="ctr">
                        <a:spcBef>
                          <a:spcPts val="240"/>
                        </a:spcBef>
                        <a:spcAft>
                          <a:spcPts val="0"/>
                        </a:spcAft>
                      </a:pPr>
                      <a:r>
                        <a:rPr lang="es-ES" sz="1600" b="0" kern="1200" dirty="0">
                          <a:solidFill>
                            <a:schemeClr val="accent1"/>
                          </a:solidFill>
                          <a:latin typeface="+mj-lt"/>
                          <a:ea typeface="+mj-ea"/>
                          <a:cs typeface="+mj-cs"/>
                        </a:rPr>
                        <a:t>CÁPSULA 100 MG</a:t>
                      </a:r>
                    </a:p>
                    <a:p>
                      <a:pPr algn="ctr" rtl="0" fontAlgn="ctr">
                        <a:spcBef>
                          <a:spcPts val="240"/>
                        </a:spcBef>
                        <a:spcAft>
                          <a:spcPts val="0"/>
                        </a:spcAft>
                      </a:pPr>
                      <a:r>
                        <a:rPr lang="es-ES" sz="1600" b="0" kern="1200" dirty="0">
                          <a:solidFill>
                            <a:schemeClr val="accent1"/>
                          </a:solidFill>
                          <a:latin typeface="+mj-lt"/>
                          <a:ea typeface="+mj-ea"/>
                          <a:cs typeface="+mj-cs"/>
                        </a:rPr>
                        <a:t>Absorción muy variable, promedio 25%</a:t>
                      </a:r>
                    </a:p>
                  </a:txBody>
                  <a:tcPr marL="15924" marR="15924" marT="15924" marB="15924" anchor="ctr"/>
                </a:tc>
                <a:tc>
                  <a:txBody>
                    <a:bodyPr/>
                    <a:lstStyle/>
                    <a:p>
                      <a:pPr algn="ctr" rtl="0" fontAlgn="ctr">
                        <a:spcBef>
                          <a:spcPts val="240"/>
                        </a:spcBef>
                        <a:spcAft>
                          <a:spcPts val="0"/>
                        </a:spcAft>
                      </a:pPr>
                      <a:r>
                        <a:rPr lang="es-ES" sz="1600" b="0" kern="1200" dirty="0">
                          <a:solidFill>
                            <a:schemeClr val="accent1"/>
                          </a:solidFill>
                          <a:latin typeface="+mj-lt"/>
                          <a:ea typeface="+mj-ea"/>
                          <a:cs typeface="+mj-cs"/>
                        </a:rPr>
                        <a:t>Cápsula 50 mg</a:t>
                      </a:r>
                    </a:p>
                    <a:p>
                      <a:pPr algn="ctr" rtl="0" fontAlgn="ctr">
                        <a:spcBef>
                          <a:spcPts val="240"/>
                        </a:spcBef>
                        <a:spcAft>
                          <a:spcPts val="0"/>
                        </a:spcAft>
                      </a:pPr>
                      <a:r>
                        <a:rPr lang="es-ES" sz="1600" b="0" kern="1200" dirty="0">
                          <a:solidFill>
                            <a:schemeClr val="accent1"/>
                          </a:solidFill>
                          <a:latin typeface="+mj-lt"/>
                          <a:ea typeface="+mj-ea"/>
                          <a:cs typeface="+mj-cs"/>
                        </a:rPr>
                        <a:t>Absorción promedio 80-90%</a:t>
                      </a:r>
                    </a:p>
                  </a:txBody>
                  <a:tcPr marL="15924" marR="15924" marT="15924" marB="15924" anchor="ctr"/>
                </a:tc>
                <a:tc>
                  <a:txBody>
                    <a:bodyPr/>
                    <a:lstStyle/>
                    <a:p>
                      <a:pPr algn="ctr" rtl="0" fontAlgn="ctr">
                        <a:spcBef>
                          <a:spcPts val="240"/>
                        </a:spcBef>
                        <a:spcAft>
                          <a:spcPts val="0"/>
                        </a:spcAft>
                      </a:pPr>
                      <a:r>
                        <a:rPr lang="es-ES" sz="1600" b="0" kern="1200" dirty="0">
                          <a:solidFill>
                            <a:schemeClr val="accent1"/>
                          </a:solidFill>
                          <a:latin typeface="+mj-lt"/>
                          <a:ea typeface="+mj-ea"/>
                          <a:cs typeface="+mj-cs"/>
                        </a:rPr>
                        <a:t>Elimina el riesgo de pacientes con absorción muy elevada alcanzando niveles sanguíneos potencialmente inseguros . </a:t>
                      </a:r>
                    </a:p>
                    <a:p>
                      <a:pPr algn="ctr" rtl="0" fontAlgn="ctr">
                        <a:spcBef>
                          <a:spcPts val="240"/>
                        </a:spcBef>
                        <a:spcAft>
                          <a:spcPts val="0"/>
                        </a:spcAft>
                      </a:pPr>
                      <a:r>
                        <a:rPr lang="es-ES" sz="1600" b="0" kern="1200" dirty="0">
                          <a:solidFill>
                            <a:schemeClr val="accent1"/>
                          </a:solidFill>
                          <a:latin typeface="+mj-lt"/>
                          <a:ea typeface="+mj-ea"/>
                          <a:cs typeface="+mj-cs"/>
                        </a:rPr>
                        <a:t>SEGURIDAD</a:t>
                      </a:r>
                    </a:p>
                  </a:txBody>
                  <a:tcPr marL="15924" marR="15924" marT="15924" marB="15924" anchor="ctr"/>
                </a:tc>
                <a:extLst>
                  <a:ext uri="{0D108BD9-81ED-4DB2-BD59-A6C34878D82A}">
                    <a16:rowId xmlns="" xmlns:a16="http://schemas.microsoft.com/office/drawing/2014/main" val="10002"/>
                  </a:ext>
                </a:extLst>
              </a:tr>
              <a:tr h="697587">
                <a:tc>
                  <a:txBody>
                    <a:bodyPr/>
                    <a:lstStyle/>
                    <a:p>
                      <a:pPr algn="ctr" rtl="0" fontAlgn="ctr">
                        <a:spcBef>
                          <a:spcPts val="240"/>
                        </a:spcBef>
                        <a:spcAft>
                          <a:spcPts val="0"/>
                        </a:spcAft>
                      </a:pPr>
                      <a:r>
                        <a:rPr lang="es-ES" sz="1600" b="0" kern="1200" dirty="0">
                          <a:solidFill>
                            <a:schemeClr val="accent1"/>
                          </a:solidFill>
                          <a:latin typeface="+mj-lt"/>
                          <a:ea typeface="+mj-ea"/>
                          <a:cs typeface="+mj-cs"/>
                        </a:rPr>
                        <a:t>Debe ingerirse con el estómago lleno</a:t>
                      </a:r>
                    </a:p>
                  </a:txBody>
                  <a:tcPr marL="15924" marR="15924" marT="15924" marB="15924" anchor="ctr"/>
                </a:tc>
                <a:tc>
                  <a:txBody>
                    <a:bodyPr/>
                    <a:lstStyle/>
                    <a:p>
                      <a:pPr algn="ctr" rtl="0" fontAlgn="ctr">
                        <a:spcBef>
                          <a:spcPts val="240"/>
                        </a:spcBef>
                        <a:spcAft>
                          <a:spcPts val="0"/>
                        </a:spcAft>
                      </a:pPr>
                      <a:r>
                        <a:rPr lang="es-ES" sz="1600" b="0" kern="1200" dirty="0">
                          <a:solidFill>
                            <a:schemeClr val="accent1"/>
                          </a:solidFill>
                          <a:latin typeface="+mj-lt"/>
                          <a:ea typeface="+mj-ea"/>
                          <a:cs typeface="+mj-cs"/>
                        </a:rPr>
                        <a:t>Absorción efectiva con estómago lleno y vacío</a:t>
                      </a:r>
                    </a:p>
                  </a:txBody>
                  <a:tcPr marL="15924" marR="15924" marT="15924" marB="15924" anchor="ctr"/>
                </a:tc>
                <a:tc>
                  <a:txBody>
                    <a:bodyPr/>
                    <a:lstStyle/>
                    <a:p>
                      <a:pPr algn="ctr" rtl="0" fontAlgn="ctr">
                        <a:spcBef>
                          <a:spcPts val="240"/>
                        </a:spcBef>
                        <a:spcAft>
                          <a:spcPts val="0"/>
                        </a:spcAft>
                      </a:pPr>
                      <a:r>
                        <a:rPr lang="es-ES" sz="1600" b="0" kern="1200" dirty="0">
                          <a:solidFill>
                            <a:schemeClr val="accent1"/>
                          </a:solidFill>
                          <a:latin typeface="+mj-lt"/>
                          <a:ea typeface="+mj-ea"/>
                          <a:cs typeface="+mj-cs"/>
                        </a:rPr>
                        <a:t>Puede ingerirse independientemente de las comidas, </a:t>
                      </a:r>
                      <a:r>
                        <a:rPr lang="es-ES" sz="1600" b="0" kern="1200" dirty="0" err="1">
                          <a:solidFill>
                            <a:schemeClr val="accent1"/>
                          </a:solidFill>
                          <a:latin typeface="+mj-lt"/>
                          <a:ea typeface="+mj-ea"/>
                          <a:cs typeface="+mj-cs"/>
                        </a:rPr>
                        <a:t>compliance</a:t>
                      </a:r>
                      <a:r>
                        <a:rPr lang="es-ES" sz="1600" b="0" kern="1200" dirty="0">
                          <a:solidFill>
                            <a:schemeClr val="accent1"/>
                          </a:solidFill>
                          <a:latin typeface="+mj-lt"/>
                          <a:ea typeface="+mj-ea"/>
                          <a:cs typeface="+mj-cs"/>
                        </a:rPr>
                        <a:t> mejorada</a:t>
                      </a:r>
                    </a:p>
                    <a:p>
                      <a:pPr algn="ctr" rtl="0" fontAlgn="ctr">
                        <a:spcBef>
                          <a:spcPts val="240"/>
                        </a:spcBef>
                        <a:spcAft>
                          <a:spcPts val="0"/>
                        </a:spcAft>
                      </a:pPr>
                      <a:r>
                        <a:rPr lang="es-ES" sz="1600" b="0" kern="1200" dirty="0">
                          <a:solidFill>
                            <a:schemeClr val="accent1"/>
                          </a:solidFill>
                          <a:latin typeface="+mj-lt"/>
                          <a:ea typeface="+mj-ea"/>
                          <a:cs typeface="+mj-cs"/>
                        </a:rPr>
                        <a:t>COMODIDAD</a:t>
                      </a:r>
                    </a:p>
                  </a:txBody>
                  <a:tcPr marL="15924" marR="15924" marT="15924" marB="15924" anchor="ctr"/>
                </a:tc>
                <a:extLst>
                  <a:ext uri="{0D108BD9-81ED-4DB2-BD59-A6C34878D82A}">
                    <a16:rowId xmlns="" xmlns:a16="http://schemas.microsoft.com/office/drawing/2014/main" val="10003"/>
                  </a:ext>
                </a:extLst>
              </a:tr>
              <a:tr h="1128892">
                <a:tc>
                  <a:txBody>
                    <a:bodyPr/>
                    <a:lstStyle/>
                    <a:p>
                      <a:pPr algn="ctr" rtl="0" fontAlgn="ctr">
                        <a:spcBef>
                          <a:spcPts val="240"/>
                        </a:spcBef>
                        <a:spcAft>
                          <a:spcPts val="0"/>
                        </a:spcAft>
                      </a:pPr>
                      <a:r>
                        <a:rPr lang="es-ES" sz="1600" b="0" kern="1200" dirty="0">
                          <a:solidFill>
                            <a:schemeClr val="accent1"/>
                          </a:solidFill>
                          <a:latin typeface="+mj-lt"/>
                          <a:ea typeface="+mj-ea"/>
                          <a:cs typeface="+mj-cs"/>
                        </a:rPr>
                        <a:t>Requiere ambiente ácido para una correcta absorción</a:t>
                      </a:r>
                    </a:p>
                  </a:txBody>
                  <a:tcPr marL="15924" marR="15924" marT="15924" marB="15924" anchor="ctr"/>
                </a:tc>
                <a:tc>
                  <a:txBody>
                    <a:bodyPr/>
                    <a:lstStyle/>
                    <a:p>
                      <a:pPr algn="ctr" rtl="0" fontAlgn="ctr">
                        <a:spcBef>
                          <a:spcPts val="240"/>
                        </a:spcBef>
                        <a:spcAft>
                          <a:spcPts val="0"/>
                        </a:spcAft>
                      </a:pPr>
                      <a:r>
                        <a:rPr lang="es-ES" sz="1600" b="0" kern="1200" dirty="0">
                          <a:solidFill>
                            <a:schemeClr val="accent1"/>
                          </a:solidFill>
                          <a:latin typeface="+mj-lt"/>
                          <a:ea typeface="+mj-ea"/>
                          <a:cs typeface="+mj-cs"/>
                        </a:rPr>
                        <a:t>Absorción no influenciada por pH gástrico</a:t>
                      </a:r>
                    </a:p>
                  </a:txBody>
                  <a:tcPr marL="15924" marR="15924" marT="15924" marB="15924" anchor="ctr"/>
                </a:tc>
                <a:tc>
                  <a:txBody>
                    <a:bodyPr/>
                    <a:lstStyle/>
                    <a:p>
                      <a:pPr algn="ctr" rtl="0" fontAlgn="ctr">
                        <a:spcBef>
                          <a:spcPts val="240"/>
                        </a:spcBef>
                        <a:spcAft>
                          <a:spcPts val="0"/>
                        </a:spcAft>
                      </a:pPr>
                      <a:r>
                        <a:rPr lang="es-ES" sz="1600" b="0" kern="1200" dirty="0">
                          <a:solidFill>
                            <a:schemeClr val="accent1"/>
                          </a:solidFill>
                          <a:latin typeface="+mj-lt"/>
                          <a:ea typeface="+mj-ea"/>
                          <a:cs typeface="+mj-cs"/>
                        </a:rPr>
                        <a:t>Puede ingerirse en pacientes con </a:t>
                      </a:r>
                      <a:r>
                        <a:rPr lang="es-ES" sz="1600" b="0" kern="1200" dirty="0" smtClean="0">
                          <a:solidFill>
                            <a:schemeClr val="accent1"/>
                          </a:solidFill>
                          <a:latin typeface="+mj-lt"/>
                          <a:ea typeface="+mj-ea"/>
                          <a:cs typeface="+mj-cs"/>
                        </a:rPr>
                        <a:t>aclorhidria </a:t>
                      </a:r>
                      <a:r>
                        <a:rPr lang="es-ES" sz="1600" b="0" kern="1200" dirty="0">
                          <a:solidFill>
                            <a:schemeClr val="accent1"/>
                          </a:solidFill>
                          <a:latin typeface="+mj-lt"/>
                          <a:ea typeface="+mj-ea"/>
                          <a:cs typeface="+mj-cs"/>
                        </a:rPr>
                        <a:t>o que tomen medicación que incremente el pH gástrico incluyendo inhibidores de la bomba de protones. </a:t>
                      </a:r>
                    </a:p>
                    <a:p>
                      <a:pPr algn="ctr" rtl="0" fontAlgn="ctr">
                        <a:spcBef>
                          <a:spcPts val="240"/>
                        </a:spcBef>
                        <a:spcAft>
                          <a:spcPts val="0"/>
                        </a:spcAft>
                      </a:pPr>
                      <a:r>
                        <a:rPr lang="es-ES" sz="1600" b="0" kern="1200" dirty="0">
                          <a:solidFill>
                            <a:schemeClr val="accent1"/>
                          </a:solidFill>
                          <a:latin typeface="+mj-lt"/>
                          <a:ea typeface="+mj-ea"/>
                          <a:cs typeface="+mj-cs"/>
                        </a:rPr>
                        <a:t>MAYOR ABANICO DE PACIENTES</a:t>
                      </a:r>
                    </a:p>
                  </a:txBody>
                  <a:tcPr marL="15924" marR="15924" marT="15924" marB="15924" anchor="ctr"/>
                </a:tc>
                <a:extLst>
                  <a:ext uri="{0D108BD9-81ED-4DB2-BD59-A6C34878D82A}">
                    <a16:rowId xmlns="" xmlns:a16="http://schemas.microsoft.com/office/drawing/2014/main" val="10004"/>
                  </a:ext>
                </a:extLst>
              </a:tr>
              <a:tr h="481935">
                <a:tc>
                  <a:txBody>
                    <a:bodyPr/>
                    <a:lstStyle/>
                    <a:p>
                      <a:pPr algn="ctr" rtl="0" fontAlgn="ctr">
                        <a:spcBef>
                          <a:spcPts val="240"/>
                        </a:spcBef>
                        <a:spcAft>
                          <a:spcPts val="0"/>
                        </a:spcAft>
                      </a:pPr>
                      <a:r>
                        <a:rPr lang="es-ES" sz="1600" b="0" kern="1200" dirty="0">
                          <a:solidFill>
                            <a:schemeClr val="accent1"/>
                          </a:solidFill>
                          <a:latin typeface="+mj-lt"/>
                          <a:ea typeface="+mj-ea"/>
                          <a:cs typeface="+mj-cs"/>
                        </a:rPr>
                        <a:t>Tamaño de cápsula grande</a:t>
                      </a:r>
                    </a:p>
                  </a:txBody>
                  <a:tcPr marL="15924" marR="15924" marT="15924" marB="15924" anchor="ctr"/>
                </a:tc>
                <a:tc>
                  <a:txBody>
                    <a:bodyPr/>
                    <a:lstStyle/>
                    <a:p>
                      <a:pPr algn="ctr" rtl="0" fontAlgn="ctr">
                        <a:spcBef>
                          <a:spcPts val="240"/>
                        </a:spcBef>
                        <a:spcAft>
                          <a:spcPts val="0"/>
                        </a:spcAft>
                      </a:pPr>
                      <a:r>
                        <a:rPr lang="es-ES" sz="1600" b="0" kern="1200" dirty="0">
                          <a:solidFill>
                            <a:schemeClr val="accent1"/>
                          </a:solidFill>
                          <a:latin typeface="+mj-lt"/>
                          <a:ea typeface="+mj-ea"/>
                          <a:cs typeface="+mj-cs"/>
                        </a:rPr>
                        <a:t>Tamaño de capsula pequeño</a:t>
                      </a:r>
                    </a:p>
                  </a:txBody>
                  <a:tcPr marL="15924" marR="15924" marT="15924" marB="15924" anchor="ctr"/>
                </a:tc>
                <a:tc>
                  <a:txBody>
                    <a:bodyPr/>
                    <a:lstStyle/>
                    <a:p>
                      <a:pPr algn="ctr" rtl="0" fontAlgn="ctr">
                        <a:spcBef>
                          <a:spcPts val="240"/>
                        </a:spcBef>
                        <a:spcAft>
                          <a:spcPts val="0"/>
                        </a:spcAft>
                      </a:pPr>
                      <a:r>
                        <a:rPr lang="es-ES" sz="1600" b="0" kern="1200" dirty="0">
                          <a:solidFill>
                            <a:schemeClr val="accent1"/>
                          </a:solidFill>
                          <a:latin typeface="+mj-lt"/>
                          <a:ea typeface="+mj-ea"/>
                          <a:cs typeface="+mj-cs"/>
                        </a:rPr>
                        <a:t>Fácil ingestión </a:t>
                      </a:r>
                    </a:p>
                    <a:p>
                      <a:pPr algn="ctr" rtl="0" fontAlgn="ctr">
                        <a:spcBef>
                          <a:spcPts val="240"/>
                        </a:spcBef>
                        <a:spcAft>
                          <a:spcPts val="0"/>
                        </a:spcAft>
                      </a:pPr>
                      <a:r>
                        <a:rPr lang="es-ES" sz="1600" b="0" kern="1200" dirty="0">
                          <a:solidFill>
                            <a:schemeClr val="accent1"/>
                          </a:solidFill>
                          <a:latin typeface="+mj-lt"/>
                          <a:ea typeface="+mj-ea"/>
                          <a:cs typeface="+mj-cs"/>
                        </a:rPr>
                        <a:t>COMODIDAD</a:t>
                      </a:r>
                    </a:p>
                  </a:txBody>
                  <a:tcPr marL="15924" marR="15924" marT="15924" marB="15924"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662147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p:txBody>
          <a:bodyPr/>
          <a:lstStyle/>
          <a:p>
            <a:pPr eaLnBrk="1" hangingPunct="1"/>
            <a:r>
              <a:rPr lang="es-ES" dirty="0"/>
              <a:t>Caso clínico </a:t>
            </a:r>
            <a:r>
              <a:rPr lang="es-ES" dirty="0" smtClean="0"/>
              <a:t>1 (</a:t>
            </a:r>
            <a:r>
              <a:rPr lang="es-ES" b="1" dirty="0" smtClean="0">
                <a:solidFill>
                  <a:schemeClr val="tx2"/>
                </a:solidFill>
              </a:rPr>
              <a:t>Rita</a:t>
            </a:r>
            <a:r>
              <a:rPr lang="es-ES" dirty="0"/>
              <a:t>) </a:t>
            </a:r>
          </a:p>
        </p:txBody>
      </p:sp>
      <p:sp>
        <p:nvSpPr>
          <p:cNvPr id="22531" name="Marcador de contenido 2"/>
          <p:cNvSpPr>
            <a:spLocks noGrp="1"/>
          </p:cNvSpPr>
          <p:nvPr>
            <p:ph idx="1"/>
          </p:nvPr>
        </p:nvSpPr>
        <p:spPr/>
        <p:txBody>
          <a:bodyPr>
            <a:normAutofit/>
          </a:bodyPr>
          <a:lstStyle/>
          <a:p>
            <a:r>
              <a:rPr lang="es-ES" dirty="0"/>
              <a:t>Rita, </a:t>
            </a:r>
            <a:r>
              <a:rPr lang="es-ES" dirty="0">
                <a:solidFill>
                  <a:srgbClr val="C00000"/>
                </a:solidFill>
              </a:rPr>
              <a:t>39</a:t>
            </a:r>
            <a:r>
              <a:rPr lang="es-ES" dirty="0"/>
              <a:t> años natural de Chile, consulta a su MF por</a:t>
            </a:r>
            <a:r>
              <a:rPr lang="es-ES" dirty="0">
                <a:solidFill>
                  <a:srgbClr val="C00000"/>
                </a:solidFill>
              </a:rPr>
              <a:t> prurito </a:t>
            </a:r>
            <a:r>
              <a:rPr lang="es-ES" dirty="0" err="1" smtClean="0">
                <a:solidFill>
                  <a:srgbClr val="C00000"/>
                </a:solidFill>
              </a:rPr>
              <a:t>vulvar</a:t>
            </a:r>
            <a:r>
              <a:rPr lang="es-ES" dirty="0">
                <a:solidFill>
                  <a:srgbClr val="C00000"/>
                </a:solidFill>
              </a:rPr>
              <a:t>.</a:t>
            </a:r>
          </a:p>
          <a:p>
            <a:r>
              <a:rPr lang="es-ES" dirty="0" smtClean="0"/>
              <a:t>Antecedentes </a:t>
            </a:r>
            <a:r>
              <a:rPr lang="es-ES" dirty="0"/>
              <a:t>personales</a:t>
            </a:r>
          </a:p>
          <a:p>
            <a:pPr lvl="1"/>
            <a:r>
              <a:rPr lang="es-ES" dirty="0"/>
              <a:t>Alergias múltiples. </a:t>
            </a:r>
          </a:p>
          <a:p>
            <a:pPr lvl="1"/>
            <a:r>
              <a:rPr lang="es-ES" dirty="0"/>
              <a:t>Urticaria </a:t>
            </a:r>
            <a:r>
              <a:rPr lang="es-ES" dirty="0" smtClean="0"/>
              <a:t>crónica.</a:t>
            </a:r>
            <a:endParaRPr lang="es-ES" b="1" dirty="0"/>
          </a:p>
          <a:p>
            <a:pPr lvl="1"/>
            <a:r>
              <a:rPr lang="es-ES" dirty="0"/>
              <a:t>Síndrome de colon </a:t>
            </a:r>
            <a:r>
              <a:rPr lang="es-ES" dirty="0" smtClean="0"/>
              <a:t>irritable.</a:t>
            </a:r>
            <a:endParaRPr lang="es-ES" dirty="0"/>
          </a:p>
          <a:p>
            <a:pPr lvl="1"/>
            <a:r>
              <a:rPr lang="es-ES" dirty="0"/>
              <a:t>Rinitis crónica y dolores </a:t>
            </a:r>
            <a:r>
              <a:rPr lang="es-ES" dirty="0" err="1"/>
              <a:t>sinusales</a:t>
            </a:r>
            <a:r>
              <a:rPr lang="es-ES" dirty="0"/>
              <a:t> (empeoramiento en otoño</a:t>
            </a:r>
            <a:r>
              <a:rPr lang="es-ES" dirty="0" smtClean="0"/>
              <a:t>).</a:t>
            </a:r>
            <a:endParaRPr lang="es-ES" dirty="0"/>
          </a:p>
          <a:p>
            <a:pPr lvl="1"/>
            <a:r>
              <a:rPr lang="es-ES" dirty="0"/>
              <a:t>Agotamiento, fatiga al despertar por la </a:t>
            </a:r>
            <a:r>
              <a:rPr lang="es-ES" dirty="0" smtClean="0"/>
              <a:t>mañana.</a:t>
            </a:r>
            <a:endParaRPr lang="es-ES" dirty="0"/>
          </a:p>
          <a:p>
            <a:pPr lvl="1"/>
            <a:r>
              <a:rPr lang="es-ES" dirty="0"/>
              <a:t>Cefalea crónica: episodio de cefalea tensional casi diarios durante  los dos últimos años. A veces episodios de cefalea tipo </a:t>
            </a:r>
            <a:r>
              <a:rPr lang="es-ES" dirty="0" err="1"/>
              <a:t>migrañosa</a:t>
            </a:r>
            <a:r>
              <a:rPr lang="es-ES" dirty="0"/>
              <a:t> </a:t>
            </a:r>
            <a:r>
              <a:rPr lang="es-ES" dirty="0" smtClean="0"/>
              <a:t>esporádicos. </a:t>
            </a:r>
            <a:endParaRPr lang="es-ES" dirty="0"/>
          </a:p>
          <a:p>
            <a:pPr eaLnBrk="1" hangingPunct="1"/>
            <a:endParaRPr lang="es-ES" dirty="0"/>
          </a:p>
        </p:txBody>
      </p:sp>
      <p:sp>
        <p:nvSpPr>
          <p:cNvPr id="2" name="Marcador de texto 1"/>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2067299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sz="quarter" idx="13"/>
          </p:nvPr>
        </p:nvSpPr>
        <p:spPr>
          <a:xfrm>
            <a:off x="-1104800" y="5763741"/>
            <a:ext cx="11582443" cy="295162"/>
          </a:xfrm>
        </p:spPr>
        <p:txBody>
          <a:bodyPr>
            <a:normAutofit lnSpcReduction="10000"/>
          </a:bodyPr>
          <a:lstStyle/>
          <a:p>
            <a:r>
              <a:rPr lang="en-US" dirty="0"/>
              <a:t>American Journal of Obstetrics &amp; Gynecology. 2008; 153-160.</a:t>
            </a:r>
            <a:r>
              <a:rPr lang="es-ES" dirty="0"/>
              <a:t> </a:t>
            </a:r>
            <a:r>
              <a:rPr lang="es-ES" dirty="0" err="1"/>
              <a:t>Shaheen</a:t>
            </a:r>
            <a:r>
              <a:rPr lang="es-ES" dirty="0"/>
              <a:t> </a:t>
            </a:r>
            <a:r>
              <a:rPr lang="es-ES" dirty="0" err="1"/>
              <a:t>Akhtar</a:t>
            </a:r>
            <a:r>
              <a:rPr lang="es-ES" dirty="0"/>
              <a:t>, et al. J </a:t>
            </a:r>
            <a:r>
              <a:rPr lang="es-ES" dirty="0" err="1"/>
              <a:t>Pak</a:t>
            </a:r>
            <a:r>
              <a:rPr lang="es-ES" dirty="0"/>
              <a:t> Med </a:t>
            </a:r>
            <a:r>
              <a:rPr lang="es-ES" dirty="0" err="1"/>
              <a:t>Assoc</a:t>
            </a:r>
            <a:r>
              <a:rPr lang="es-ES" dirty="0"/>
              <a:t>. 2012;  62:1049-52</a:t>
            </a:r>
            <a:endParaRPr lang="en-US" dirty="0"/>
          </a:p>
          <a:p>
            <a:endParaRPr lang="es-ES" dirty="0"/>
          </a:p>
        </p:txBody>
      </p:sp>
      <p:sp>
        <p:nvSpPr>
          <p:cNvPr id="2" name="Título 1"/>
          <p:cNvSpPr>
            <a:spLocks noGrp="1"/>
          </p:cNvSpPr>
          <p:nvPr>
            <p:ph type="title"/>
          </p:nvPr>
        </p:nvSpPr>
        <p:spPr>
          <a:xfrm>
            <a:off x="609600" y="267478"/>
            <a:ext cx="10972800" cy="604800"/>
          </a:xfrm>
        </p:spPr>
        <p:txBody>
          <a:bodyPr/>
          <a:lstStyle/>
          <a:p>
            <a:r>
              <a:rPr lang="es-ES" dirty="0" smtClean="0"/>
              <a:t>ITRACONAZOL en </a:t>
            </a:r>
            <a:r>
              <a:rPr lang="es-ES" dirty="0"/>
              <a:t>el tratamiento de </a:t>
            </a:r>
            <a:r>
              <a:rPr lang="es-ES" dirty="0" err="1"/>
              <a:t>vulvovaginitis</a:t>
            </a:r>
            <a:r>
              <a:rPr lang="es-ES" dirty="0"/>
              <a:t> no complicada</a:t>
            </a:r>
          </a:p>
        </p:txBody>
      </p:sp>
      <p:pic>
        <p:nvPicPr>
          <p:cNvPr id="5" name="Imagen 4"/>
          <p:cNvPicPr>
            <a:picLocks noChangeAspect="1"/>
          </p:cNvPicPr>
          <p:nvPr/>
        </p:nvPicPr>
        <p:blipFill>
          <a:blip r:embed="rId3" cstate="print">
            <a:clrChange>
              <a:clrFrom>
                <a:srgbClr val="FFFFFF"/>
              </a:clrFrom>
              <a:clrTo>
                <a:srgbClr val="FFFFFF">
                  <a:alpha val="0"/>
                </a:srgbClr>
              </a:clrTo>
            </a:clrChange>
          </a:blip>
          <a:stretch>
            <a:fillRect/>
          </a:stretch>
        </p:blipFill>
        <p:spPr>
          <a:xfrm>
            <a:off x="2423592" y="922261"/>
            <a:ext cx="6976783" cy="2080627"/>
          </a:xfrm>
          <a:prstGeom prst="rect">
            <a:avLst/>
          </a:prstGeom>
        </p:spPr>
      </p:pic>
      <p:pic>
        <p:nvPicPr>
          <p:cNvPr id="7" name="Imagen 6" descr="Akhtar S_2012_J Pak Med Assoc.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55640" y="2969955"/>
            <a:ext cx="5214658" cy="2887937"/>
          </a:xfrm>
          <a:prstGeom prst="rect">
            <a:avLst/>
          </a:prstGeom>
        </p:spPr>
      </p:pic>
    </p:spTree>
    <p:extLst>
      <p:ext uri="{BB962C8B-B14F-4D97-AF65-F5344CB8AC3E}">
        <p14:creationId xmlns:p14="http://schemas.microsoft.com/office/powerpoint/2010/main" val="3087736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609600" y="160338"/>
            <a:ext cx="10972800" cy="604837"/>
          </a:xfrm>
        </p:spPr>
        <p:txBody>
          <a:bodyPr/>
          <a:lstStyle/>
          <a:p>
            <a:pPr eaLnBrk="1" hangingPunct="1"/>
            <a:r>
              <a:rPr lang="es-ES" b="1" dirty="0"/>
              <a:t>Caso </a:t>
            </a:r>
            <a:r>
              <a:rPr lang="es-ES" b="1" dirty="0" smtClean="0"/>
              <a:t>clínico 1 (</a:t>
            </a:r>
            <a:r>
              <a:rPr lang="es-ES" b="1" dirty="0">
                <a:solidFill>
                  <a:schemeClr val="tx2"/>
                </a:solidFill>
              </a:rPr>
              <a:t>Rita</a:t>
            </a:r>
            <a:r>
              <a:rPr lang="es-ES" b="1" dirty="0"/>
              <a:t>)</a:t>
            </a:r>
          </a:p>
        </p:txBody>
      </p:sp>
      <p:sp>
        <p:nvSpPr>
          <p:cNvPr id="22531" name="Marcador de contenido 2"/>
          <p:cNvSpPr>
            <a:spLocks noGrp="1"/>
          </p:cNvSpPr>
          <p:nvPr>
            <p:ph idx="1"/>
          </p:nvPr>
        </p:nvSpPr>
        <p:spPr>
          <a:xfrm>
            <a:off x="304800" y="908919"/>
            <a:ext cx="11582400" cy="2952328"/>
          </a:xfrm>
        </p:spPr>
        <p:txBody>
          <a:bodyPr>
            <a:normAutofit/>
          </a:bodyPr>
          <a:lstStyle/>
          <a:p>
            <a:pPr>
              <a:buClr>
                <a:srgbClr val="C00000"/>
              </a:buClr>
              <a:buFont typeface="Wingdings" panose="05000000000000000000" pitchFamily="2" charset="2"/>
              <a:buChar char="v"/>
            </a:pPr>
            <a:r>
              <a:rPr lang="es-ES" sz="2400" b="1" dirty="0">
                <a:solidFill>
                  <a:schemeClr val="tx2"/>
                </a:solidFill>
              </a:rPr>
              <a:t>Un año después </a:t>
            </a:r>
            <a:r>
              <a:rPr lang="es-ES" sz="2400" dirty="0">
                <a:latin typeface="+mj-lt"/>
                <a:ea typeface="+mj-ea"/>
                <a:cs typeface="+mj-cs"/>
              </a:rPr>
              <a:t>Rita, acude de nuevo a la consulta del médicos de familia por un nuevo episodio de </a:t>
            </a:r>
            <a:r>
              <a:rPr lang="es-ES" sz="2400" dirty="0" err="1">
                <a:latin typeface="+mj-lt"/>
                <a:ea typeface="+mj-ea"/>
                <a:cs typeface="+mj-cs"/>
              </a:rPr>
              <a:t>vulvovaginitis</a:t>
            </a:r>
            <a:r>
              <a:rPr lang="es-ES" sz="2400" dirty="0" smtClean="0">
                <a:latin typeface="+mj-lt"/>
                <a:ea typeface="+mj-ea"/>
                <a:cs typeface="+mj-cs"/>
              </a:rPr>
              <a:t>.</a:t>
            </a:r>
            <a:endParaRPr lang="es-ES" sz="2400" dirty="0">
              <a:latin typeface="+mj-lt"/>
              <a:ea typeface="+mj-ea"/>
              <a:cs typeface="+mj-cs"/>
            </a:endParaRPr>
          </a:p>
          <a:p>
            <a:pPr>
              <a:buClr>
                <a:srgbClr val="C00000"/>
              </a:buClr>
              <a:buFont typeface="Wingdings" panose="05000000000000000000" pitchFamily="2" charset="2"/>
              <a:buChar char="v"/>
            </a:pPr>
            <a:r>
              <a:rPr lang="es-ES" sz="2400" dirty="0"/>
              <a:t>Es </a:t>
            </a:r>
            <a:r>
              <a:rPr lang="es-ES" sz="2400" dirty="0" smtClean="0"/>
              <a:t>un nuevo episodio de vaginitis recurrente presuntamente por cándida</a:t>
            </a:r>
            <a:r>
              <a:rPr lang="es-ES" sz="2400" dirty="0" smtClean="0">
                <a:latin typeface="+mj-lt"/>
                <a:ea typeface="+mj-ea"/>
                <a:cs typeface="+mj-cs"/>
              </a:rPr>
              <a:t>.</a:t>
            </a:r>
            <a:endParaRPr lang="es-ES_tradnl" sz="2400" dirty="0">
              <a:latin typeface="+mj-lt"/>
              <a:ea typeface="+mj-ea"/>
              <a:cs typeface="+mj-cs"/>
            </a:endParaRPr>
          </a:p>
        </p:txBody>
      </p:sp>
      <p:sp>
        <p:nvSpPr>
          <p:cNvPr id="3" name="Pentágono 2"/>
          <p:cNvSpPr/>
          <p:nvPr/>
        </p:nvSpPr>
        <p:spPr>
          <a:xfrm>
            <a:off x="1772798" y="3039496"/>
            <a:ext cx="9865096" cy="936104"/>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marL="885825" indent="-342900">
              <a:spcBef>
                <a:spcPct val="20000"/>
              </a:spcBef>
              <a:buClr>
                <a:srgbClr val="C00000"/>
              </a:buClr>
              <a:buFont typeface="Wingdings" panose="05000000000000000000" pitchFamily="2" charset="2"/>
              <a:buChar char="v"/>
            </a:pPr>
            <a:r>
              <a:rPr lang="es-ES" sz="2400" b="1" dirty="0" smtClean="0">
                <a:solidFill>
                  <a:schemeClr val="tx2"/>
                </a:solidFill>
              </a:rPr>
              <a:t>Vaginitis recurrente</a:t>
            </a:r>
            <a:r>
              <a:rPr lang="es-ES" sz="2400" dirty="0" smtClean="0"/>
              <a:t>: </a:t>
            </a:r>
            <a:r>
              <a:rPr lang="es-ES" sz="2400" dirty="0" smtClean="0">
                <a:solidFill>
                  <a:schemeClr val="accent1"/>
                </a:solidFill>
                <a:latin typeface="+mj-lt"/>
                <a:ea typeface="+mj-ea"/>
                <a:cs typeface="+mj-cs"/>
              </a:rPr>
              <a:t>al menos 4 episodios sintomáticos y documentados al año con resolución parcial de los síntomas.</a:t>
            </a:r>
            <a:endParaRPr lang="es-ES" sz="2400" dirty="0">
              <a:solidFill>
                <a:schemeClr val="accent1"/>
              </a:solidFill>
              <a:latin typeface="+mj-lt"/>
              <a:ea typeface="+mj-ea"/>
              <a:cs typeface="+mj-cs"/>
            </a:endParaRPr>
          </a:p>
        </p:txBody>
      </p:sp>
      <p:sp>
        <p:nvSpPr>
          <p:cNvPr id="4" name="CuadroTexto 3"/>
          <p:cNvSpPr txBox="1"/>
          <p:nvPr/>
        </p:nvSpPr>
        <p:spPr>
          <a:xfrm>
            <a:off x="947428" y="3957231"/>
            <a:ext cx="10297144" cy="792088"/>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noAutofit/>
          </a:bodyPr>
          <a:lstStyle/>
          <a:p>
            <a:pPr algn="ctr"/>
            <a:r>
              <a:rPr lang="es-ES" sz="2400" b="1" dirty="0">
                <a:solidFill>
                  <a:schemeClr val="bg1"/>
                </a:solidFill>
              </a:rPr>
              <a:t>Ante la ausencia de no hay factores de riesgo asociado, el médico de familia remite a la paciente a ginecología</a:t>
            </a:r>
          </a:p>
        </p:txBody>
      </p:sp>
      <p:sp>
        <p:nvSpPr>
          <p:cNvPr id="6" name="Pentágono 5"/>
          <p:cNvSpPr/>
          <p:nvPr/>
        </p:nvSpPr>
        <p:spPr>
          <a:xfrm>
            <a:off x="1719699" y="4775029"/>
            <a:ext cx="9862701" cy="494447"/>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marL="808038" indent="-265113">
              <a:spcBef>
                <a:spcPct val="20000"/>
              </a:spcBef>
              <a:buFont typeface="Wingdings" pitchFamily="2" charset="2"/>
              <a:buChar char="v"/>
            </a:pPr>
            <a:r>
              <a:rPr lang="es-ES" sz="2400" b="1" dirty="0" smtClean="0">
                <a:solidFill>
                  <a:schemeClr val="tx2"/>
                </a:solidFill>
              </a:rPr>
              <a:t> Criterios </a:t>
            </a:r>
            <a:r>
              <a:rPr lang="es-ES" sz="2400" b="1" dirty="0">
                <a:solidFill>
                  <a:schemeClr val="tx2"/>
                </a:solidFill>
              </a:rPr>
              <a:t>de derivación</a:t>
            </a:r>
            <a:r>
              <a:rPr lang="es-ES" sz="2400" dirty="0"/>
              <a:t>: </a:t>
            </a:r>
            <a:r>
              <a:rPr lang="es-ES" sz="2400" dirty="0">
                <a:solidFill>
                  <a:schemeClr val="accent1"/>
                </a:solidFill>
                <a:latin typeface="+mj-lt"/>
                <a:ea typeface="+mj-ea"/>
                <a:cs typeface="+mj-cs"/>
              </a:rPr>
              <a:t>Ausencia de respuesta al tratamiento.</a:t>
            </a:r>
          </a:p>
        </p:txBody>
      </p:sp>
      <p:sp>
        <p:nvSpPr>
          <p:cNvPr id="7" name="Rectángulo 6"/>
          <p:cNvSpPr/>
          <p:nvPr/>
        </p:nvSpPr>
        <p:spPr>
          <a:xfrm>
            <a:off x="947428" y="2510123"/>
            <a:ext cx="1044116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s-ES" sz="2800" dirty="0">
                <a:solidFill>
                  <a:schemeClr val="bg1"/>
                </a:solidFill>
              </a:rPr>
              <a:t>JC: VAGINITIS CANDIDIÁSICA RECURRENTE</a:t>
            </a:r>
          </a:p>
        </p:txBody>
      </p:sp>
    </p:spTree>
    <p:extLst>
      <p:ext uri="{BB962C8B-B14F-4D97-AF65-F5344CB8AC3E}">
        <p14:creationId xmlns:p14="http://schemas.microsoft.com/office/powerpoint/2010/main" val="52928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p:txBody>
          <a:bodyPr/>
          <a:lstStyle/>
          <a:p>
            <a:pPr eaLnBrk="1" hangingPunct="1"/>
            <a:r>
              <a:rPr lang="es-ES" b="1" dirty="0"/>
              <a:t>Caso </a:t>
            </a:r>
            <a:r>
              <a:rPr lang="es-ES" b="1" dirty="0" smtClean="0"/>
              <a:t>clínico 1 (</a:t>
            </a:r>
            <a:r>
              <a:rPr lang="es-ES" b="1" dirty="0">
                <a:solidFill>
                  <a:schemeClr val="tx2"/>
                </a:solidFill>
              </a:rPr>
              <a:t>Rita</a:t>
            </a:r>
            <a:r>
              <a:rPr lang="es-ES" b="1" dirty="0"/>
              <a:t>)</a:t>
            </a:r>
          </a:p>
        </p:txBody>
      </p:sp>
      <p:sp>
        <p:nvSpPr>
          <p:cNvPr id="22531" name="Marcador de contenido 2"/>
          <p:cNvSpPr>
            <a:spLocks noGrp="1"/>
          </p:cNvSpPr>
          <p:nvPr>
            <p:ph idx="1"/>
          </p:nvPr>
        </p:nvSpPr>
        <p:spPr/>
        <p:txBody>
          <a:bodyPr>
            <a:normAutofit/>
          </a:bodyPr>
          <a:lstStyle/>
          <a:p>
            <a:pPr marL="542925" lvl="1" indent="0">
              <a:buClr>
                <a:srgbClr val="C00000"/>
              </a:buClr>
              <a:buNone/>
            </a:pPr>
            <a:r>
              <a:rPr lang="es-ES" sz="2800" b="1" dirty="0">
                <a:latin typeface="+mj-lt"/>
                <a:ea typeface="+mj-ea"/>
                <a:cs typeface="+mj-cs"/>
              </a:rPr>
              <a:t>Demandas expresada por </a:t>
            </a:r>
            <a:r>
              <a:rPr lang="es-ES" sz="2800" b="1" dirty="0" smtClean="0">
                <a:latin typeface="+mj-lt"/>
                <a:ea typeface="+mj-ea"/>
                <a:cs typeface="+mj-cs"/>
              </a:rPr>
              <a:t>Rita</a:t>
            </a:r>
            <a:endParaRPr lang="es-ES" sz="2800" b="1" dirty="0">
              <a:latin typeface="+mj-lt"/>
              <a:ea typeface="+mj-ea"/>
              <a:cs typeface="+mj-cs"/>
            </a:endParaRPr>
          </a:p>
          <a:p>
            <a:pPr marL="542925" lvl="1" indent="0">
              <a:buClr>
                <a:srgbClr val="C00000"/>
              </a:buClr>
              <a:buNone/>
            </a:pPr>
            <a:endParaRPr lang="es-ES" dirty="0"/>
          </a:p>
          <a:p>
            <a:pPr marL="808038" lvl="1">
              <a:buClr>
                <a:srgbClr val="C00000"/>
              </a:buClr>
            </a:pPr>
            <a:r>
              <a:rPr lang="es-ES" dirty="0"/>
              <a:t>”</a:t>
            </a:r>
            <a:r>
              <a:rPr lang="es-ES" dirty="0">
                <a:latin typeface="+mj-lt"/>
                <a:ea typeface="+mj-ea"/>
                <a:cs typeface="+mj-cs"/>
              </a:rPr>
              <a:t>Quiero recuperar mi </a:t>
            </a:r>
            <a:r>
              <a:rPr lang="es-ES" dirty="0" smtClean="0">
                <a:latin typeface="+mj-lt"/>
                <a:ea typeface="+mj-ea"/>
                <a:cs typeface="+mj-cs"/>
              </a:rPr>
              <a:t>energía" "Quiero </a:t>
            </a:r>
            <a:r>
              <a:rPr lang="es-ES" dirty="0">
                <a:latin typeface="+mj-lt"/>
                <a:ea typeface="+mj-ea"/>
                <a:cs typeface="+mj-cs"/>
              </a:rPr>
              <a:t>sentirme normal”</a:t>
            </a:r>
          </a:p>
          <a:p>
            <a:pPr marL="808038" lvl="1">
              <a:buClr>
                <a:srgbClr val="C00000"/>
              </a:buClr>
            </a:pPr>
            <a:r>
              <a:rPr lang="es-ES" dirty="0">
                <a:latin typeface="+mj-lt"/>
                <a:ea typeface="+mj-ea"/>
                <a:cs typeface="+mj-cs"/>
              </a:rPr>
              <a:t>”Quiero resolver mis dolores de cabeza”</a:t>
            </a:r>
          </a:p>
          <a:p>
            <a:pPr marL="808038" lvl="1">
              <a:buClr>
                <a:srgbClr val="C00000"/>
              </a:buClr>
            </a:pPr>
            <a:r>
              <a:rPr lang="es-ES" dirty="0">
                <a:latin typeface="+mj-lt"/>
                <a:ea typeface="+mj-ea"/>
                <a:cs typeface="+mj-cs"/>
              </a:rPr>
              <a:t>"No quiero seguir teniendo infecciones por hongos”</a:t>
            </a:r>
          </a:p>
          <a:p>
            <a:pPr marL="808038" lvl="1">
              <a:buClr>
                <a:srgbClr val="C00000"/>
              </a:buClr>
            </a:pPr>
            <a:r>
              <a:rPr lang="es-ES" dirty="0">
                <a:latin typeface="+mj-lt"/>
                <a:ea typeface="+mj-ea"/>
                <a:cs typeface="+mj-cs"/>
              </a:rPr>
              <a:t>"No quiero estar enferma cada otoño”</a:t>
            </a:r>
          </a:p>
          <a:p>
            <a:pPr marL="808038" lvl="1">
              <a:buClr>
                <a:srgbClr val="C00000"/>
              </a:buClr>
            </a:pPr>
            <a:r>
              <a:rPr lang="es-ES" dirty="0">
                <a:latin typeface="+mj-lt"/>
                <a:ea typeface="+mj-ea"/>
                <a:cs typeface="+mj-cs"/>
              </a:rPr>
              <a:t>"¿Qué pasa conmigo?"</a:t>
            </a:r>
          </a:p>
          <a:p>
            <a:pPr lvl="1"/>
            <a:endParaRPr lang="es-ES" dirty="0"/>
          </a:p>
        </p:txBody>
      </p:sp>
      <p:sp>
        <p:nvSpPr>
          <p:cNvPr id="5" name="4 Marcador de texto"/>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1819581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Marcador de texto 5"/>
          <p:cNvSpPr>
            <a:spLocks noGrp="1"/>
          </p:cNvSpPr>
          <p:nvPr>
            <p:ph type="body" idx="1"/>
          </p:nvPr>
        </p:nvSpPr>
        <p:spPr/>
        <p:txBody>
          <a:bodyPr/>
          <a:lstStyle/>
          <a:p>
            <a:r>
              <a:rPr lang="es-ES" dirty="0"/>
              <a:t>Uso frecuente de antibióticos vía oral para tratar infecciones </a:t>
            </a:r>
            <a:r>
              <a:rPr lang="es-ES" dirty="0" smtClean="0"/>
              <a:t>respiratorias.</a:t>
            </a:r>
            <a:endParaRPr lang="es-ES" dirty="0"/>
          </a:p>
          <a:p>
            <a:r>
              <a:rPr lang="es-ES" dirty="0" smtClean="0"/>
              <a:t>DIU.</a:t>
            </a:r>
            <a:endParaRPr lang="es-ES" dirty="0"/>
          </a:p>
          <a:p>
            <a:r>
              <a:rPr lang="es-ES" dirty="0"/>
              <a:t>Historia de </a:t>
            </a:r>
            <a:r>
              <a:rPr lang="es-ES" dirty="0" smtClean="0"/>
              <a:t>atopía/alergia </a:t>
            </a:r>
            <a:r>
              <a:rPr lang="es-ES" dirty="0"/>
              <a:t>de la paciente (vaginitis alérgica</a:t>
            </a:r>
            <a:r>
              <a:rPr lang="es-ES" dirty="0" smtClean="0"/>
              <a:t>).</a:t>
            </a:r>
            <a:endParaRPr lang="es-ES" dirty="0"/>
          </a:p>
          <a:p>
            <a:r>
              <a:rPr lang="es-ES" dirty="0"/>
              <a:t>Colonización uretral de la </a:t>
            </a:r>
            <a:r>
              <a:rPr lang="es-ES" dirty="0" smtClean="0"/>
              <a:t>pareja.</a:t>
            </a:r>
            <a:endParaRPr lang="es-ES" dirty="0"/>
          </a:p>
          <a:p>
            <a:endParaRPr lang="es-ES" dirty="0"/>
          </a:p>
        </p:txBody>
      </p:sp>
      <p:sp>
        <p:nvSpPr>
          <p:cNvPr id="7" name="Marcador de texto 6"/>
          <p:cNvSpPr>
            <a:spLocks noGrp="1"/>
          </p:cNvSpPr>
          <p:nvPr>
            <p:ph type="body" idx="10"/>
          </p:nvPr>
        </p:nvSpPr>
        <p:spPr>
          <a:xfrm>
            <a:off x="452398" y="714356"/>
            <a:ext cx="11215766" cy="1035465"/>
          </a:xfrm>
        </p:spPr>
        <p:txBody>
          <a:bodyPr/>
          <a:lstStyle/>
          <a:p>
            <a:r>
              <a:rPr lang="es-ES" dirty="0"/>
              <a:t>¿</a:t>
            </a:r>
            <a:r>
              <a:rPr lang="es-ES" dirty="0" smtClean="0"/>
              <a:t>Cuál podría </a:t>
            </a:r>
            <a:r>
              <a:rPr lang="es-ES" dirty="0"/>
              <a:t>ser </a:t>
            </a:r>
            <a:r>
              <a:rPr lang="es-ES" dirty="0" smtClean="0"/>
              <a:t>causa </a:t>
            </a:r>
            <a:r>
              <a:rPr lang="es-ES" dirty="0"/>
              <a:t>de la </a:t>
            </a:r>
            <a:r>
              <a:rPr lang="es-ES" dirty="0" err="1"/>
              <a:t>vulvovaginitis</a:t>
            </a:r>
            <a:r>
              <a:rPr lang="es-ES" dirty="0"/>
              <a:t> </a:t>
            </a:r>
            <a:r>
              <a:rPr lang="es-ES" dirty="0" err="1"/>
              <a:t>candidiásica</a:t>
            </a:r>
            <a:r>
              <a:rPr lang="es-ES" dirty="0"/>
              <a:t> recurrente de Rita?</a:t>
            </a:r>
          </a:p>
        </p:txBody>
      </p:sp>
      <p:sp>
        <p:nvSpPr>
          <p:cNvPr id="8" name="Marcador de texto 7"/>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a:t>Pregunta </a:t>
            </a:r>
            <a:r>
              <a:rPr lang="es-ES" dirty="0" smtClean="0"/>
              <a:t>3</a:t>
            </a:r>
            <a:endParaRPr lang="es-ES" dirty="0"/>
          </a:p>
        </p:txBody>
      </p:sp>
    </p:spTree>
    <p:extLst>
      <p:ext uri="{BB962C8B-B14F-4D97-AF65-F5344CB8AC3E}">
        <p14:creationId xmlns:p14="http://schemas.microsoft.com/office/powerpoint/2010/main" val="5168675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err="1" smtClean="0"/>
              <a:t>Cándida</a:t>
            </a:r>
            <a:endParaRPr lang="en-US" dirty="0"/>
          </a:p>
        </p:txBody>
      </p:sp>
      <p:sp>
        <p:nvSpPr>
          <p:cNvPr id="3" name="Marcador de contenido 2"/>
          <p:cNvSpPr>
            <a:spLocks noGrp="1"/>
          </p:cNvSpPr>
          <p:nvPr>
            <p:ph idx="1"/>
          </p:nvPr>
        </p:nvSpPr>
        <p:spPr/>
        <p:txBody>
          <a:bodyPr/>
          <a:lstStyle/>
          <a:p>
            <a:r>
              <a:rPr lang="es-ES" sz="2800" dirty="0"/>
              <a:t>80 especies; 6 especies patógenas</a:t>
            </a:r>
          </a:p>
          <a:p>
            <a:r>
              <a:rPr lang="es-ES" sz="2800" dirty="0" smtClean="0"/>
              <a:t>Cándida </a:t>
            </a:r>
            <a:r>
              <a:rPr lang="es-ES" sz="2800" dirty="0" err="1"/>
              <a:t>albicans</a:t>
            </a:r>
            <a:r>
              <a:rPr lang="es-ES" sz="2800" dirty="0"/>
              <a:t> </a:t>
            </a:r>
            <a:r>
              <a:rPr lang="es-ES" sz="2800" dirty="0" err="1" smtClean="0">
                <a:solidFill>
                  <a:schemeClr val="tx2"/>
                </a:solidFill>
              </a:rPr>
              <a:t>poliantigénica</a:t>
            </a:r>
            <a:r>
              <a:rPr lang="es-ES" sz="2800" b="1" dirty="0" smtClean="0">
                <a:solidFill>
                  <a:schemeClr val="tx2"/>
                </a:solidFill>
              </a:rPr>
              <a:t>:</a:t>
            </a:r>
            <a:endParaRPr lang="es-ES" sz="2800" b="1" dirty="0">
              <a:solidFill>
                <a:schemeClr val="tx2"/>
              </a:solidFill>
            </a:endParaRPr>
          </a:p>
          <a:p>
            <a:pPr lvl="1"/>
            <a:r>
              <a:rPr lang="es-ES" sz="2400" dirty="0"/>
              <a:t>2 antígenos de pared celular:  </a:t>
            </a:r>
            <a:r>
              <a:rPr lang="es-ES" sz="2400" dirty="0" err="1"/>
              <a:t>mananos</a:t>
            </a:r>
            <a:r>
              <a:rPr lang="es-ES" sz="2400" dirty="0"/>
              <a:t> &amp; </a:t>
            </a:r>
            <a:r>
              <a:rPr lang="es-ES" sz="2400" dirty="0" err="1" smtClean="0"/>
              <a:t>glucanos</a:t>
            </a:r>
            <a:r>
              <a:rPr lang="es-ES" sz="2400" dirty="0" smtClean="0"/>
              <a:t>.</a:t>
            </a:r>
            <a:endParaRPr lang="es-ES" sz="2400" dirty="0"/>
          </a:p>
          <a:p>
            <a:pPr lvl="1"/>
            <a:r>
              <a:rPr lang="es-ES" sz="2400" dirty="0"/>
              <a:t>77 </a:t>
            </a:r>
            <a:r>
              <a:rPr lang="es-ES" sz="2400" dirty="0" smtClean="0"/>
              <a:t>antígenos citoplasma.</a:t>
            </a:r>
            <a:endParaRPr lang="es-ES" sz="2400" dirty="0"/>
          </a:p>
          <a:p>
            <a:pPr lvl="1"/>
            <a:r>
              <a:rPr lang="es-ES" sz="2400" dirty="0"/>
              <a:t> 1 antígeno </a:t>
            </a:r>
            <a:r>
              <a:rPr lang="es-ES" sz="2400" dirty="0" smtClean="0"/>
              <a:t>micelio.</a:t>
            </a:r>
            <a:endParaRPr lang="es-ES" sz="2400" dirty="0"/>
          </a:p>
          <a:p>
            <a:pPr lvl="1"/>
            <a:r>
              <a:rPr lang="es-ES" sz="2400" dirty="0"/>
              <a:t>Cada cepa </a:t>
            </a:r>
            <a:r>
              <a:rPr lang="es-ES" sz="2400" dirty="0" smtClean="0"/>
              <a:t>de Cándida </a:t>
            </a:r>
            <a:r>
              <a:rPr lang="es-ES" sz="2400" dirty="0"/>
              <a:t>tiene 30-35 de estos </a:t>
            </a:r>
            <a:r>
              <a:rPr lang="es-ES" sz="2400" dirty="0" smtClean="0"/>
              <a:t>antígenos.</a:t>
            </a:r>
            <a:endParaRPr lang="es-ES" sz="2400" dirty="0"/>
          </a:p>
          <a:p>
            <a:endParaRPr lang="es-ES" dirty="0"/>
          </a:p>
        </p:txBody>
      </p:sp>
      <p:sp>
        <p:nvSpPr>
          <p:cNvPr id="4" name="Marcador de texto 3"/>
          <p:cNvSpPr>
            <a:spLocks noGrp="1"/>
          </p:cNvSpPr>
          <p:nvPr>
            <p:ph type="body" sz="quarter" idx="10"/>
          </p:nvPr>
        </p:nvSpPr>
        <p:spPr/>
        <p:txBody>
          <a:bodyPr>
            <a:normAutofit lnSpcReduction="10000"/>
          </a:bodyPr>
          <a:lstStyle/>
          <a:p>
            <a:endParaRPr lang="es-ES"/>
          </a:p>
        </p:txBody>
      </p:sp>
      <p:sp>
        <p:nvSpPr>
          <p:cNvPr id="2" name="Rectángulo 1"/>
          <p:cNvSpPr/>
          <p:nvPr/>
        </p:nvSpPr>
        <p:spPr>
          <a:xfrm>
            <a:off x="609600" y="4387978"/>
            <a:ext cx="10729192" cy="1200329"/>
          </a:xfrm>
          <a:prstGeom prst="rect">
            <a:avLst/>
          </a:prstGeom>
          <a:solidFill>
            <a:srgbClr val="004586"/>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400" dirty="0">
                <a:solidFill>
                  <a:schemeClr val="bg1"/>
                </a:solidFill>
                <a:latin typeface="+mj-lt"/>
              </a:rPr>
              <a:t>En la mayoría de casos de </a:t>
            </a:r>
            <a:r>
              <a:rPr lang="es-ES" sz="2400" dirty="0" err="1">
                <a:solidFill>
                  <a:schemeClr val="bg1"/>
                </a:solidFill>
                <a:latin typeface="+mj-lt"/>
              </a:rPr>
              <a:t>Vulvovaginitis</a:t>
            </a:r>
            <a:r>
              <a:rPr lang="es-ES" sz="2400" dirty="0">
                <a:solidFill>
                  <a:schemeClr val="bg1"/>
                </a:solidFill>
                <a:latin typeface="+mj-lt"/>
              </a:rPr>
              <a:t> </a:t>
            </a:r>
            <a:r>
              <a:rPr lang="es-ES" sz="2400" dirty="0" err="1">
                <a:solidFill>
                  <a:schemeClr val="bg1"/>
                </a:solidFill>
                <a:latin typeface="+mj-lt"/>
              </a:rPr>
              <a:t>candidiásica</a:t>
            </a:r>
            <a:r>
              <a:rPr lang="es-ES" sz="2400" dirty="0">
                <a:solidFill>
                  <a:schemeClr val="bg1"/>
                </a:solidFill>
                <a:latin typeface="+mj-lt"/>
              </a:rPr>
              <a:t> recurrente,</a:t>
            </a:r>
          </a:p>
          <a:p>
            <a:pPr algn="ctr"/>
            <a:r>
              <a:rPr lang="es-ES" sz="2400" dirty="0">
                <a:solidFill>
                  <a:schemeClr val="bg1"/>
                </a:solidFill>
                <a:latin typeface="+mj-lt"/>
              </a:rPr>
              <a:t>la responsable es la especie </a:t>
            </a:r>
            <a:r>
              <a:rPr lang="es-ES" sz="2400" i="1" dirty="0" err="1">
                <a:solidFill>
                  <a:schemeClr val="bg1"/>
                </a:solidFill>
                <a:latin typeface="+mj-lt"/>
              </a:rPr>
              <a:t>Candida</a:t>
            </a:r>
            <a:r>
              <a:rPr lang="es-ES" sz="2400" i="1" dirty="0">
                <a:solidFill>
                  <a:schemeClr val="bg1"/>
                </a:solidFill>
                <a:latin typeface="+mj-lt"/>
              </a:rPr>
              <a:t> </a:t>
            </a:r>
            <a:r>
              <a:rPr lang="es-ES" sz="2400" i="1" dirty="0" err="1">
                <a:solidFill>
                  <a:schemeClr val="bg1"/>
                </a:solidFill>
                <a:latin typeface="+mj-lt"/>
              </a:rPr>
              <a:t>albicans</a:t>
            </a:r>
            <a:r>
              <a:rPr lang="es-ES" sz="2400" i="1" dirty="0">
                <a:solidFill>
                  <a:schemeClr val="bg1"/>
                </a:solidFill>
                <a:latin typeface="+mj-lt"/>
              </a:rPr>
              <a:t> (75-90</a:t>
            </a:r>
            <a:r>
              <a:rPr lang="es-ES" sz="2400" i="1" dirty="0" smtClean="0">
                <a:solidFill>
                  <a:schemeClr val="bg1"/>
                </a:solidFill>
                <a:latin typeface="+mj-lt"/>
              </a:rPr>
              <a:t>%).</a:t>
            </a:r>
            <a:endParaRPr lang="es-ES" sz="2400" i="1" dirty="0">
              <a:solidFill>
                <a:schemeClr val="bg1"/>
              </a:solidFill>
              <a:latin typeface="+mj-lt"/>
            </a:endParaRPr>
          </a:p>
          <a:p>
            <a:pPr algn="ctr"/>
            <a:r>
              <a:rPr lang="es-ES" sz="2400" dirty="0">
                <a:solidFill>
                  <a:schemeClr val="bg1"/>
                </a:solidFill>
                <a:latin typeface="+mj-lt"/>
              </a:rPr>
              <a:t>La  </a:t>
            </a:r>
            <a:r>
              <a:rPr lang="es-ES" sz="2400" i="1" dirty="0" err="1">
                <a:solidFill>
                  <a:schemeClr val="bg1"/>
                </a:solidFill>
                <a:latin typeface="+mj-lt"/>
              </a:rPr>
              <a:t>Candida</a:t>
            </a:r>
            <a:r>
              <a:rPr lang="es-ES" sz="2400" i="1" dirty="0">
                <a:solidFill>
                  <a:schemeClr val="bg1"/>
                </a:solidFill>
                <a:latin typeface="+mj-lt"/>
              </a:rPr>
              <a:t> </a:t>
            </a:r>
            <a:r>
              <a:rPr lang="es-ES" sz="2400" i="1" dirty="0" err="1">
                <a:solidFill>
                  <a:schemeClr val="bg1"/>
                </a:solidFill>
                <a:latin typeface="+mj-lt"/>
              </a:rPr>
              <a:t>glabrata</a:t>
            </a:r>
            <a:r>
              <a:rPr lang="es-ES" sz="2400" i="1" dirty="0">
                <a:solidFill>
                  <a:schemeClr val="bg1"/>
                </a:solidFill>
                <a:latin typeface="+mj-lt"/>
              </a:rPr>
              <a:t> </a:t>
            </a:r>
            <a:r>
              <a:rPr lang="es-ES" sz="2400" dirty="0">
                <a:solidFill>
                  <a:schemeClr val="bg1"/>
                </a:solidFill>
                <a:latin typeface="+mj-lt"/>
              </a:rPr>
              <a:t>es responsable del 10-15% de </a:t>
            </a:r>
            <a:r>
              <a:rPr lang="es-ES" sz="2400" dirty="0" smtClean="0">
                <a:solidFill>
                  <a:schemeClr val="bg1"/>
                </a:solidFill>
                <a:latin typeface="+mj-lt"/>
              </a:rPr>
              <a:t>casos.</a:t>
            </a:r>
            <a:endParaRPr lang="es-ES" sz="2400" dirty="0">
              <a:solidFill>
                <a:schemeClr val="bg1"/>
              </a:solidFill>
              <a:latin typeface="+mj-lt"/>
            </a:endParaRPr>
          </a:p>
        </p:txBody>
      </p:sp>
    </p:spTree>
    <p:extLst>
      <p:ext uri="{BB962C8B-B14F-4D97-AF65-F5344CB8AC3E}">
        <p14:creationId xmlns:p14="http://schemas.microsoft.com/office/powerpoint/2010/main" val="3543844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a:t>Infecciones ocasionados por </a:t>
            </a:r>
            <a:r>
              <a:rPr lang="es-ES" dirty="0" smtClean="0"/>
              <a:t>Cándida</a:t>
            </a:r>
            <a:endParaRPr lang="es-ES" dirty="0"/>
          </a:p>
        </p:txBody>
      </p:sp>
      <p:sp>
        <p:nvSpPr>
          <p:cNvPr id="7" name="Marcador de contenido 6"/>
          <p:cNvSpPr>
            <a:spLocks noGrp="1"/>
          </p:cNvSpPr>
          <p:nvPr>
            <p:ph idx="1"/>
          </p:nvPr>
        </p:nvSpPr>
        <p:spPr/>
        <p:txBody>
          <a:bodyPr>
            <a:normAutofit lnSpcReduction="10000"/>
          </a:bodyPr>
          <a:lstStyle/>
          <a:p>
            <a:pPr marL="542925" indent="0">
              <a:buNone/>
            </a:pPr>
            <a:r>
              <a:rPr lang="es-ES" sz="3200" b="1" dirty="0">
                <a:solidFill>
                  <a:schemeClr val="tx2"/>
                </a:solidFill>
              </a:rPr>
              <a:t>Infecciones</a:t>
            </a:r>
          </a:p>
          <a:p>
            <a:r>
              <a:rPr lang="es-ES" b="1" dirty="0"/>
              <a:t>Cutáneas</a:t>
            </a:r>
          </a:p>
          <a:p>
            <a:pPr lvl="1"/>
            <a:r>
              <a:rPr lang="es-ES" sz="2400" dirty="0"/>
              <a:t>Intertrigo</a:t>
            </a:r>
          </a:p>
          <a:p>
            <a:pPr lvl="1"/>
            <a:r>
              <a:rPr lang="es-ES" sz="2400" dirty="0" err="1"/>
              <a:t>Oniquia</a:t>
            </a:r>
            <a:r>
              <a:rPr lang="es-ES" sz="2400" dirty="0"/>
              <a:t>/paroniquia</a:t>
            </a:r>
          </a:p>
          <a:p>
            <a:pPr lvl="1"/>
            <a:r>
              <a:rPr lang="es-ES" sz="2400" dirty="0" err="1"/>
              <a:t>Candida</a:t>
            </a:r>
            <a:r>
              <a:rPr lang="es-ES" sz="2400" dirty="0"/>
              <a:t> granuloma</a:t>
            </a:r>
          </a:p>
          <a:p>
            <a:r>
              <a:rPr lang="es-ES" b="1" dirty="0" err="1"/>
              <a:t>Mucocutaneas</a:t>
            </a:r>
            <a:endParaRPr lang="es-ES" b="1" dirty="0"/>
          </a:p>
          <a:p>
            <a:pPr lvl="1"/>
            <a:r>
              <a:rPr lang="es-ES" sz="2400" dirty="0"/>
              <a:t>Oral</a:t>
            </a:r>
            <a:r>
              <a:rPr lang="es-ES" sz="2400" dirty="0" smtClean="0"/>
              <a:t>: </a:t>
            </a:r>
            <a:r>
              <a:rPr lang="es-ES" sz="2400" dirty="0"/>
              <a:t>aftas, glositis, estomatitis</a:t>
            </a:r>
          </a:p>
          <a:p>
            <a:pPr lvl="1"/>
            <a:r>
              <a:rPr lang="es-ES" sz="2400" dirty="0"/>
              <a:t>Genital: </a:t>
            </a:r>
            <a:r>
              <a:rPr lang="es-ES" sz="2400" dirty="0" smtClean="0"/>
              <a:t>vaginitis</a:t>
            </a:r>
            <a:r>
              <a:rPr lang="es-ES" sz="2400" dirty="0"/>
              <a:t>, balanitis</a:t>
            </a:r>
          </a:p>
          <a:p>
            <a:pPr lvl="1"/>
            <a:r>
              <a:rPr lang="es-ES" sz="2400" dirty="0"/>
              <a:t>Digestivo</a:t>
            </a:r>
            <a:r>
              <a:rPr lang="es-ES" sz="2400" dirty="0" smtClean="0"/>
              <a:t>: </a:t>
            </a:r>
            <a:r>
              <a:rPr lang="es-ES" sz="2400" dirty="0"/>
              <a:t>esofagitis, enteritis, perianal</a:t>
            </a:r>
          </a:p>
          <a:p>
            <a:r>
              <a:rPr lang="es-ES" b="1" dirty="0"/>
              <a:t>Sistémicas</a:t>
            </a:r>
          </a:p>
          <a:p>
            <a:pPr lvl="1"/>
            <a:r>
              <a:rPr lang="es-ES" sz="2400" dirty="0"/>
              <a:t>Urinaria, cardiovascular, SNC, hemática, etc.</a:t>
            </a:r>
            <a:endParaRPr lang="es-ES" sz="2800" dirty="0"/>
          </a:p>
        </p:txBody>
      </p:sp>
      <p:sp>
        <p:nvSpPr>
          <p:cNvPr id="2" name="Marcador de texto 1"/>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363030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a:t>Trastornos ocasionados por </a:t>
            </a:r>
            <a:r>
              <a:rPr lang="es-ES" dirty="0" smtClean="0"/>
              <a:t>Cándida</a:t>
            </a:r>
            <a:endParaRPr lang="es-ES" dirty="0"/>
          </a:p>
        </p:txBody>
      </p:sp>
      <p:sp>
        <p:nvSpPr>
          <p:cNvPr id="7" name="Marcador de contenido 6"/>
          <p:cNvSpPr>
            <a:spLocks noGrp="1"/>
          </p:cNvSpPr>
          <p:nvPr>
            <p:ph idx="1"/>
          </p:nvPr>
        </p:nvSpPr>
        <p:spPr/>
        <p:txBody>
          <a:bodyPr>
            <a:normAutofit/>
          </a:bodyPr>
          <a:lstStyle/>
          <a:p>
            <a:r>
              <a:rPr lang="es-ES" b="1" dirty="0"/>
              <a:t>Infecciones</a:t>
            </a:r>
          </a:p>
          <a:p>
            <a:r>
              <a:rPr lang="es-ES" b="1" dirty="0"/>
              <a:t>Infecciones/inmunidad</a:t>
            </a:r>
          </a:p>
          <a:p>
            <a:pPr lvl="1"/>
            <a:r>
              <a:rPr lang="es-ES" dirty="0"/>
              <a:t>Candidiasis crónica </a:t>
            </a:r>
            <a:r>
              <a:rPr lang="es-ES" dirty="0" err="1"/>
              <a:t>mucocutánea</a:t>
            </a:r>
            <a:endParaRPr lang="es-ES" dirty="0"/>
          </a:p>
          <a:p>
            <a:pPr lvl="1"/>
            <a:r>
              <a:rPr lang="es-ES" dirty="0"/>
              <a:t>Sinusitis alérgica fúngica </a:t>
            </a:r>
          </a:p>
          <a:p>
            <a:r>
              <a:rPr lang="es-ES" b="1" dirty="0"/>
              <a:t>Trastornos de sensibilidad </a:t>
            </a:r>
          </a:p>
          <a:p>
            <a:pPr lvl="1"/>
            <a:r>
              <a:rPr lang="es-ES" dirty="0"/>
              <a:t>Localizada</a:t>
            </a:r>
          </a:p>
          <a:p>
            <a:pPr lvl="2"/>
            <a:r>
              <a:rPr lang="es-ES" dirty="0"/>
              <a:t>Urticaria</a:t>
            </a:r>
          </a:p>
          <a:p>
            <a:pPr lvl="2"/>
            <a:r>
              <a:rPr lang="es-ES" dirty="0"/>
              <a:t>Síndrome del intestino Irritable</a:t>
            </a:r>
          </a:p>
          <a:p>
            <a:pPr lvl="2"/>
            <a:r>
              <a:rPr lang="es-ES" dirty="0"/>
              <a:t>Vaginitis alérgicas </a:t>
            </a:r>
          </a:p>
          <a:p>
            <a:pPr lvl="1"/>
            <a:r>
              <a:rPr lang="es-ES" dirty="0"/>
              <a:t>Generalizada</a:t>
            </a:r>
          </a:p>
          <a:p>
            <a:pPr lvl="2"/>
            <a:r>
              <a:rPr lang="es-ES" dirty="0"/>
              <a:t>Síndrome de Sensibilidad a la </a:t>
            </a:r>
            <a:r>
              <a:rPr lang="es-ES" dirty="0" err="1"/>
              <a:t>Candida</a:t>
            </a:r>
            <a:endParaRPr lang="es-ES" dirty="0"/>
          </a:p>
          <a:p>
            <a:endParaRPr lang="es-ES" dirty="0"/>
          </a:p>
        </p:txBody>
      </p:sp>
      <p:sp>
        <p:nvSpPr>
          <p:cNvPr id="8" name="Marcador de texto 7"/>
          <p:cNvSpPr>
            <a:spLocks noGrp="1"/>
          </p:cNvSpPr>
          <p:nvPr>
            <p:ph type="body" sz="quarter" idx="10"/>
          </p:nvPr>
        </p:nvSpPr>
        <p:spPr>
          <a:xfrm>
            <a:off x="1055440" y="5607699"/>
            <a:ext cx="11136560" cy="720080"/>
          </a:xfrm>
        </p:spPr>
        <p:txBody>
          <a:bodyPr>
            <a:normAutofit fontScale="77500" lnSpcReduction="20000"/>
          </a:bodyPr>
          <a:lstStyle/>
          <a:p>
            <a:r>
              <a:rPr lang="en-US" dirty="0"/>
              <a:t>An assessment of the role of Candida </a:t>
            </a:r>
            <a:r>
              <a:rPr lang="en-US" dirty="0" err="1"/>
              <a:t>albicans</a:t>
            </a:r>
            <a:r>
              <a:rPr lang="en-US" dirty="0"/>
              <a:t> and food yeasts in chronic </a:t>
            </a:r>
            <a:r>
              <a:rPr lang="en-US" dirty="0" err="1"/>
              <a:t>urticaria</a:t>
            </a:r>
            <a:r>
              <a:rPr lang="en-US" dirty="0"/>
              <a:t>.  James, J &amp; </a:t>
            </a:r>
            <a:r>
              <a:rPr lang="en-US" dirty="0" err="1"/>
              <a:t>Warin</a:t>
            </a:r>
            <a:r>
              <a:rPr lang="en-US" dirty="0"/>
              <a:t> RP  BR J Dermatology 84:227-237, 1971</a:t>
            </a:r>
          </a:p>
          <a:p>
            <a:r>
              <a:rPr lang="en-US" dirty="0" err="1"/>
              <a:t>Holti</a:t>
            </a:r>
            <a:r>
              <a:rPr lang="en-US" dirty="0"/>
              <a:t>, G:  Candida allergy.  In:  Winner HI, Hurley R, eds.  Symposium on Candida infections.  Edinburgh and London:  E&amp; S Livingstone 1966; 74-81</a:t>
            </a:r>
            <a:endParaRPr lang="es-ES_tradnl" dirty="0"/>
          </a:p>
          <a:p>
            <a:r>
              <a:rPr lang="en-US" dirty="0" err="1"/>
              <a:t>Santelmann</a:t>
            </a:r>
            <a:r>
              <a:rPr lang="en-US" dirty="0"/>
              <a:t>, H &amp; Howard, JM:  Yeast metabolic products, yeast antigens, and  Yeasts as possible triggers for irritable bowel syndrome.   Eur J </a:t>
            </a:r>
            <a:r>
              <a:rPr lang="en-US" dirty="0" err="1"/>
              <a:t>Gastgroenterol</a:t>
            </a:r>
            <a:r>
              <a:rPr lang="en-US" dirty="0"/>
              <a:t> </a:t>
            </a:r>
            <a:r>
              <a:rPr lang="en-US" dirty="0" err="1"/>
              <a:t>Hepatol</a:t>
            </a:r>
            <a:r>
              <a:rPr lang="en-US" dirty="0"/>
              <a:t> 17:  21-26, 2005</a:t>
            </a:r>
          </a:p>
          <a:p>
            <a:endParaRPr lang="en-US" dirty="0"/>
          </a:p>
          <a:p>
            <a:endParaRPr lang="es-ES" dirty="0"/>
          </a:p>
        </p:txBody>
      </p:sp>
      <p:sp>
        <p:nvSpPr>
          <p:cNvPr id="2" name="Rectángulo redondeado 1"/>
          <p:cNvSpPr/>
          <p:nvPr/>
        </p:nvSpPr>
        <p:spPr>
          <a:xfrm>
            <a:off x="263352" y="2708920"/>
            <a:ext cx="11521280" cy="2898779"/>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4722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323870"/>
            <a:ext cx="10972800" cy="604800"/>
          </a:xfrm>
        </p:spPr>
        <p:txBody>
          <a:bodyPr/>
          <a:lstStyle/>
          <a:p>
            <a:r>
              <a:rPr lang="es-ES" dirty="0" smtClean="0"/>
              <a:t>Cándida </a:t>
            </a:r>
            <a:r>
              <a:rPr lang="es-ES" dirty="0"/>
              <a:t>y Urticaria crónica:</a:t>
            </a:r>
            <a:br>
              <a:rPr lang="es-ES" dirty="0"/>
            </a:br>
            <a:r>
              <a:rPr lang="es-ES" dirty="0"/>
              <a:t>¿En qué situaciones pensar en esta relación?</a:t>
            </a:r>
          </a:p>
        </p:txBody>
      </p:sp>
      <p:sp>
        <p:nvSpPr>
          <p:cNvPr id="5" name="4 Marcador de texto"/>
          <p:cNvSpPr>
            <a:spLocks noGrp="1"/>
          </p:cNvSpPr>
          <p:nvPr>
            <p:ph type="body" sz="quarter" idx="10"/>
          </p:nvPr>
        </p:nvSpPr>
        <p:spPr/>
        <p:txBody>
          <a:bodyPr>
            <a:normAutofit lnSpcReduction="10000"/>
          </a:bodyPr>
          <a:lstStyle/>
          <a:p>
            <a:endParaRPr lang="es-ES"/>
          </a:p>
        </p:txBody>
      </p:sp>
      <p:sp>
        <p:nvSpPr>
          <p:cNvPr id="6" name="5 Marcador de contenido"/>
          <p:cNvSpPr>
            <a:spLocks noGrp="1"/>
          </p:cNvSpPr>
          <p:nvPr>
            <p:ph idx="1"/>
          </p:nvPr>
        </p:nvSpPr>
        <p:spPr>
          <a:xfrm>
            <a:off x="0" y="1980248"/>
            <a:ext cx="11582400" cy="4592024"/>
          </a:xfrm>
        </p:spPr>
        <p:txBody>
          <a:bodyPr/>
          <a:lstStyle/>
          <a:p>
            <a:r>
              <a:rPr lang="es-ES" dirty="0" smtClean="0"/>
              <a:t>Paciente que ingiere múltiples antibióticos durante tiempo y que desarrolla gradualmente urticaria de larga duración.</a:t>
            </a:r>
          </a:p>
          <a:p>
            <a:r>
              <a:rPr lang="es-ES" dirty="0" smtClean="0"/>
              <a:t>Paciente con urticaria crónica que tiene otros signos de </a:t>
            </a:r>
            <a:r>
              <a:rPr lang="es-ES" dirty="0" err="1" smtClean="0"/>
              <a:t>sobrecrecimiento</a:t>
            </a:r>
            <a:r>
              <a:rPr lang="es-ES" dirty="0" smtClean="0"/>
              <a:t> excesivo de </a:t>
            </a:r>
            <a:r>
              <a:rPr lang="es-ES" dirty="0" err="1" smtClean="0"/>
              <a:t>Candida</a:t>
            </a:r>
            <a:r>
              <a:rPr lang="es-ES" dirty="0" smtClean="0"/>
              <a:t>, </a:t>
            </a:r>
            <a:r>
              <a:rPr lang="es-ES" dirty="0" err="1" smtClean="0"/>
              <a:t>p.e.</a:t>
            </a:r>
            <a:r>
              <a:rPr lang="es-ES" dirty="0" smtClean="0"/>
              <a:t>, vaginitis recurrentes por hongos.</a:t>
            </a:r>
          </a:p>
          <a:p>
            <a:r>
              <a:rPr lang="es-ES" dirty="0" smtClean="0"/>
              <a:t>Paciente con urticaria crónica con sensibilidad a los alimentos que contienen levaduras o moho (quesos, embutidos,…).</a:t>
            </a:r>
          </a:p>
          <a:p>
            <a:endParaRPr lang="es-ES" dirty="0" smtClean="0"/>
          </a:p>
          <a:p>
            <a:endParaRPr lang="es-ES" dirty="0"/>
          </a:p>
        </p:txBody>
      </p:sp>
    </p:spTree>
    <p:extLst>
      <p:ext uri="{BB962C8B-B14F-4D97-AF65-F5344CB8AC3E}">
        <p14:creationId xmlns:p14="http://schemas.microsoft.com/office/powerpoint/2010/main" val="863057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323870"/>
            <a:ext cx="10972800" cy="604800"/>
          </a:xfrm>
        </p:spPr>
        <p:txBody>
          <a:bodyPr/>
          <a:lstStyle/>
          <a:p>
            <a:r>
              <a:rPr lang="es-ES" dirty="0" smtClean="0"/>
              <a:t>Cándida </a:t>
            </a:r>
            <a:r>
              <a:rPr lang="es-ES" dirty="0"/>
              <a:t>y </a:t>
            </a:r>
            <a:r>
              <a:rPr lang="es-ES" dirty="0" smtClean="0"/>
              <a:t>colon irritable:</a:t>
            </a:r>
            <a:r>
              <a:rPr lang="es-ES" dirty="0"/>
              <a:t/>
            </a:r>
            <a:br>
              <a:rPr lang="es-ES" dirty="0"/>
            </a:br>
            <a:r>
              <a:rPr lang="es-ES" dirty="0"/>
              <a:t>¿En qué situaciones pensar en esta relación?</a:t>
            </a:r>
          </a:p>
        </p:txBody>
      </p:sp>
      <p:sp>
        <p:nvSpPr>
          <p:cNvPr id="5" name="4 Marcador de texto"/>
          <p:cNvSpPr>
            <a:spLocks noGrp="1"/>
          </p:cNvSpPr>
          <p:nvPr>
            <p:ph type="body" sz="quarter" idx="10"/>
          </p:nvPr>
        </p:nvSpPr>
        <p:spPr/>
        <p:txBody>
          <a:bodyPr>
            <a:normAutofit lnSpcReduction="10000"/>
          </a:bodyPr>
          <a:lstStyle/>
          <a:p>
            <a:endParaRPr lang="es-ES"/>
          </a:p>
        </p:txBody>
      </p:sp>
      <p:sp>
        <p:nvSpPr>
          <p:cNvPr id="6" name="5 Marcador de contenido"/>
          <p:cNvSpPr>
            <a:spLocks noGrp="1"/>
          </p:cNvSpPr>
          <p:nvPr>
            <p:ph idx="1"/>
          </p:nvPr>
        </p:nvSpPr>
        <p:spPr>
          <a:xfrm>
            <a:off x="0" y="1980248"/>
            <a:ext cx="11582400" cy="4592024"/>
          </a:xfrm>
        </p:spPr>
        <p:txBody>
          <a:bodyPr/>
          <a:lstStyle/>
          <a:p>
            <a:r>
              <a:rPr lang="es-ES" dirty="0" smtClean="0"/>
              <a:t>El paciente celíaco que todavía tiene síntomas o niveles persistentemente altos de TTG puede tener problemas con Cándida.</a:t>
            </a:r>
          </a:p>
          <a:p>
            <a:r>
              <a:rPr lang="es-ES" dirty="0" smtClean="0"/>
              <a:t>El paciente con SII conocido que empeora notablemente después del uso de antibióticos puede tener problemas con Cándida.</a:t>
            </a:r>
          </a:p>
          <a:p>
            <a:r>
              <a:rPr lang="es-ES" dirty="0" smtClean="0"/>
              <a:t>El paciente con SII, y con intolerancia conocida al trigo o levaduras puede tener problemas de Cándida.</a:t>
            </a:r>
          </a:p>
          <a:p>
            <a:endParaRPr lang="es-ES" dirty="0" smtClean="0"/>
          </a:p>
          <a:p>
            <a:endParaRPr lang="es-ES" dirty="0"/>
          </a:p>
        </p:txBody>
      </p:sp>
    </p:spTree>
    <p:extLst>
      <p:ext uri="{BB962C8B-B14F-4D97-AF65-F5344CB8AC3E}">
        <p14:creationId xmlns:p14="http://schemas.microsoft.com/office/powerpoint/2010/main" val="863057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solidFill>
                  <a:srgbClr val="004586"/>
                </a:solidFill>
              </a:rPr>
              <a:t>Cándida</a:t>
            </a:r>
            <a:r>
              <a:rPr lang="en-US" dirty="0" smtClean="0">
                <a:solidFill>
                  <a:srgbClr val="004586"/>
                </a:solidFill>
              </a:rPr>
              <a:t> </a:t>
            </a:r>
            <a:r>
              <a:rPr lang="en-US" dirty="0">
                <a:solidFill>
                  <a:srgbClr val="004586"/>
                </a:solidFill>
              </a:rPr>
              <a:t>y vaginitis </a:t>
            </a:r>
            <a:r>
              <a:rPr lang="en-US" dirty="0" err="1">
                <a:solidFill>
                  <a:srgbClr val="004586"/>
                </a:solidFill>
              </a:rPr>
              <a:t>alérgicas</a:t>
            </a:r>
            <a:endParaRPr lang="es-ES" dirty="0">
              <a:solidFill>
                <a:srgbClr val="004586"/>
              </a:solidFill>
            </a:endParaRPr>
          </a:p>
        </p:txBody>
      </p:sp>
      <p:sp>
        <p:nvSpPr>
          <p:cNvPr id="4" name="Marcador de texto 3"/>
          <p:cNvSpPr>
            <a:spLocks noGrp="1"/>
          </p:cNvSpPr>
          <p:nvPr>
            <p:ph type="body" sz="quarter" idx="10"/>
          </p:nvPr>
        </p:nvSpPr>
        <p:spPr>
          <a:xfrm>
            <a:off x="-43" y="5517232"/>
            <a:ext cx="11582443" cy="439178"/>
          </a:xfrm>
        </p:spPr>
        <p:txBody>
          <a:bodyPr>
            <a:normAutofit fontScale="85000" lnSpcReduction="20000"/>
          </a:bodyPr>
          <a:lstStyle/>
          <a:p>
            <a:r>
              <a:rPr lang="pt-BR" dirty="0"/>
              <a:t>Neves, NA, De Oliveira, MA et al.  J </a:t>
            </a:r>
            <a:r>
              <a:rPr lang="pt-BR" dirty="0" err="1"/>
              <a:t>Exp</a:t>
            </a:r>
            <a:r>
              <a:rPr lang="pt-BR" dirty="0"/>
              <a:t> </a:t>
            </a:r>
            <a:r>
              <a:rPr lang="pt-BR" dirty="0" err="1"/>
              <a:t>Immunol</a:t>
            </a:r>
            <a:r>
              <a:rPr lang="pt-BR" dirty="0"/>
              <a:t> 142: 167-171, 2005</a:t>
            </a:r>
          </a:p>
          <a:p>
            <a:r>
              <a:rPr lang="en-US" dirty="0" err="1"/>
              <a:t>Witkin</a:t>
            </a:r>
            <a:r>
              <a:rPr lang="en-US" dirty="0"/>
              <a:t>, S. Jeremias, AB, Ledger J. A localized vaginal allergic response in women with recurrent vaginitis.  JACI 81: 412-416, 1988</a:t>
            </a:r>
          </a:p>
          <a:p>
            <a:endParaRPr lang="pt-BR" dirty="0"/>
          </a:p>
          <a:p>
            <a:endParaRPr lang="es-ES" dirty="0"/>
          </a:p>
        </p:txBody>
      </p:sp>
      <p:sp>
        <p:nvSpPr>
          <p:cNvPr id="5" name="4 Marcador de contenido"/>
          <p:cNvSpPr>
            <a:spLocks noGrp="1"/>
          </p:cNvSpPr>
          <p:nvPr>
            <p:ph idx="1"/>
          </p:nvPr>
        </p:nvSpPr>
        <p:spPr>
          <a:xfrm>
            <a:off x="0" y="1551620"/>
            <a:ext cx="11582400" cy="4592024"/>
          </a:xfrm>
        </p:spPr>
        <p:txBody>
          <a:bodyPr/>
          <a:lstStyle/>
          <a:p>
            <a:r>
              <a:rPr lang="es-ES" dirty="0" smtClean="0"/>
              <a:t>Existe una fuerte asociación entre la </a:t>
            </a:r>
            <a:r>
              <a:rPr lang="es-ES" dirty="0" err="1" smtClean="0"/>
              <a:t>atopía</a:t>
            </a:r>
            <a:r>
              <a:rPr lang="es-ES" dirty="0" smtClean="0"/>
              <a:t> y la candidiasis vaginal recurrente.</a:t>
            </a:r>
          </a:p>
          <a:p>
            <a:r>
              <a:rPr lang="es-ES" dirty="0" smtClean="0"/>
              <a:t>En pacientes con candidiasis vaginal recurrente, una historia de la </a:t>
            </a:r>
            <a:r>
              <a:rPr lang="es-ES" dirty="0" err="1" smtClean="0"/>
              <a:t>atopía</a:t>
            </a:r>
            <a:r>
              <a:rPr lang="es-ES" dirty="0" smtClean="0"/>
              <a:t> (68%) y/o prueba cutánea positiva a los </a:t>
            </a:r>
            <a:r>
              <a:rPr lang="es-ES" dirty="0" err="1" smtClean="0"/>
              <a:t>aeroalergenos</a:t>
            </a:r>
            <a:r>
              <a:rPr lang="es-ES" dirty="0" smtClean="0"/>
              <a:t> (42%), es más frecuente que en pacientes con candidiasis vaginal esporádica (p &lt;0,05).</a:t>
            </a:r>
          </a:p>
          <a:p>
            <a:r>
              <a:rPr lang="es-ES" dirty="0" smtClean="0"/>
              <a:t>Se encontró que un número significativo de mujeres con vaginitis recidivantes que tenían anticuerpos </a:t>
            </a:r>
            <a:r>
              <a:rPr lang="es-ES" dirty="0" err="1" smtClean="0"/>
              <a:t>IgE</a:t>
            </a:r>
            <a:r>
              <a:rPr lang="es-ES" dirty="0" smtClean="0"/>
              <a:t> en su flujo vaginal pero no en su suero.</a:t>
            </a:r>
          </a:p>
          <a:p>
            <a:r>
              <a:rPr lang="es-ES" dirty="0" err="1" smtClean="0"/>
              <a:t>IgE</a:t>
            </a:r>
            <a:r>
              <a:rPr lang="es-ES" dirty="0" smtClean="0"/>
              <a:t> vaginal dirigida contra C. </a:t>
            </a:r>
            <a:r>
              <a:rPr lang="es-ES" dirty="0" err="1" smtClean="0"/>
              <a:t>albicans</a:t>
            </a:r>
            <a:r>
              <a:rPr lang="es-ES" dirty="0" smtClean="0"/>
              <a:t>, </a:t>
            </a:r>
            <a:r>
              <a:rPr lang="es-ES" dirty="0" err="1" smtClean="0"/>
              <a:t>gramineas</a:t>
            </a:r>
            <a:r>
              <a:rPr lang="es-ES" dirty="0" smtClean="0"/>
              <a:t>, espermicidas.</a:t>
            </a:r>
          </a:p>
          <a:p>
            <a:endParaRPr lang="es-ES" dirty="0"/>
          </a:p>
        </p:txBody>
      </p:sp>
    </p:spTree>
    <p:extLst>
      <p:ext uri="{BB962C8B-B14F-4D97-AF65-F5344CB8AC3E}">
        <p14:creationId xmlns:p14="http://schemas.microsoft.com/office/powerpoint/2010/main" val="4091088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p:txBody>
          <a:bodyPr/>
          <a:lstStyle/>
          <a:p>
            <a:pPr eaLnBrk="1" hangingPunct="1"/>
            <a:r>
              <a:rPr lang="es-ES" dirty="0"/>
              <a:t>Caso clínico </a:t>
            </a:r>
            <a:r>
              <a:rPr lang="es-ES" dirty="0" smtClean="0"/>
              <a:t>1 (</a:t>
            </a:r>
            <a:r>
              <a:rPr lang="es-ES" b="1" dirty="0" smtClean="0">
                <a:solidFill>
                  <a:schemeClr val="tx2"/>
                </a:solidFill>
              </a:rPr>
              <a:t>Rita</a:t>
            </a:r>
            <a:r>
              <a:rPr lang="es-ES" dirty="0"/>
              <a:t>)</a:t>
            </a:r>
          </a:p>
        </p:txBody>
      </p:sp>
      <p:sp>
        <p:nvSpPr>
          <p:cNvPr id="22531" name="Marcador de contenido 2"/>
          <p:cNvSpPr>
            <a:spLocks noGrp="1"/>
          </p:cNvSpPr>
          <p:nvPr>
            <p:ph idx="1"/>
          </p:nvPr>
        </p:nvSpPr>
        <p:spPr/>
        <p:txBody>
          <a:bodyPr>
            <a:normAutofit/>
          </a:bodyPr>
          <a:lstStyle/>
          <a:p>
            <a:pPr marL="808038" lvl="1">
              <a:buBlip>
                <a:blip r:embed="rId3"/>
              </a:buBlip>
            </a:pPr>
            <a:r>
              <a:rPr lang="es-ES" sz="2800" dirty="0"/>
              <a:t>Anamnesis y exploración:</a:t>
            </a:r>
          </a:p>
          <a:p>
            <a:pPr lvl="1"/>
            <a:r>
              <a:rPr lang="es-ES" dirty="0"/>
              <a:t>Desde hace 5 días presenta prurito </a:t>
            </a:r>
            <a:r>
              <a:rPr lang="es-ES" dirty="0" smtClean="0"/>
              <a:t>vaginal. </a:t>
            </a:r>
            <a:endParaRPr lang="es-ES" dirty="0"/>
          </a:p>
          <a:p>
            <a:pPr lvl="1"/>
            <a:r>
              <a:rPr lang="it-IT" dirty="0"/>
              <a:t>Coitalgia sin </a:t>
            </a:r>
            <a:r>
              <a:rPr lang="it-IT" dirty="0" smtClean="0"/>
              <a:t>coitorragia.</a:t>
            </a:r>
            <a:endParaRPr lang="it-IT" dirty="0"/>
          </a:p>
          <a:p>
            <a:pPr lvl="1"/>
            <a:r>
              <a:rPr lang="it-IT" dirty="0"/>
              <a:t>Leucorrea blanquecina, escasa, </a:t>
            </a:r>
            <a:r>
              <a:rPr lang="es-ES" dirty="0"/>
              <a:t>no </a:t>
            </a:r>
            <a:r>
              <a:rPr lang="es-ES" dirty="0" smtClean="0"/>
              <a:t>maloliente.</a:t>
            </a:r>
            <a:r>
              <a:rPr lang="es-ES" dirty="0"/>
              <a:t>	</a:t>
            </a:r>
            <a:endParaRPr lang="it-IT" dirty="0"/>
          </a:p>
          <a:p>
            <a:pPr lvl="1"/>
            <a:r>
              <a:rPr lang="it-IT" dirty="0"/>
              <a:t>Eritema </a:t>
            </a:r>
            <a:r>
              <a:rPr lang="it-IT" dirty="0" smtClean="0"/>
              <a:t>vulvar.</a:t>
            </a:r>
            <a:endParaRPr lang="es-ES" dirty="0"/>
          </a:p>
          <a:p>
            <a:pPr lvl="1"/>
            <a:r>
              <a:rPr lang="es-ES" dirty="0"/>
              <a:t>Consumidora habitual de antibióticos durante la infancia para tratar episodios de </a:t>
            </a:r>
            <a:r>
              <a:rPr lang="es-ES" dirty="0" err="1" smtClean="0"/>
              <a:t>faringoamigdalitis</a:t>
            </a:r>
            <a:r>
              <a:rPr lang="es-ES" dirty="0" smtClean="0"/>
              <a:t>. </a:t>
            </a:r>
            <a:endParaRPr lang="es-ES" dirty="0"/>
          </a:p>
          <a:p>
            <a:pPr lvl="1"/>
            <a:r>
              <a:rPr lang="es-ES" dirty="0"/>
              <a:t>Utilización de uno o ciclos de antibioterapia (frecuente automedicación) para tratar  infecciones respiratorias durante la temporada de </a:t>
            </a:r>
            <a:r>
              <a:rPr lang="es-ES" dirty="0" smtClean="0"/>
              <a:t>otoño-invierno.</a:t>
            </a:r>
            <a:endParaRPr lang="es-ES" dirty="0"/>
          </a:p>
          <a:p>
            <a:pPr lvl="1"/>
            <a:r>
              <a:rPr lang="es-ES" dirty="0"/>
              <a:t>Durante el periodo premenstrual presenta fatiga y “antojos de chocolate”</a:t>
            </a:r>
          </a:p>
          <a:p>
            <a:pPr lvl="1"/>
            <a:r>
              <a:rPr lang="es-ES" dirty="0"/>
              <a:t>Portadora de DIU desde hace 3 </a:t>
            </a:r>
            <a:r>
              <a:rPr lang="es-ES" dirty="0" smtClean="0"/>
              <a:t>años.</a:t>
            </a:r>
            <a:endParaRPr lang="es-ES" dirty="0"/>
          </a:p>
          <a:p>
            <a:pPr lvl="1"/>
            <a:endParaRPr lang="es-ES" dirty="0"/>
          </a:p>
          <a:p>
            <a:pPr lvl="1"/>
            <a:endParaRPr lang="es-ES" dirty="0"/>
          </a:p>
        </p:txBody>
      </p:sp>
      <p:sp>
        <p:nvSpPr>
          <p:cNvPr id="2" name="Marcador de texto 1"/>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416068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3"/>
          </p:nvPr>
        </p:nvSpPr>
        <p:spPr/>
        <p:txBody>
          <a:bodyPr>
            <a:normAutofit lnSpcReduction="10000"/>
          </a:bodyPr>
          <a:lstStyle/>
          <a:p>
            <a:endParaRPr lang="es-ES"/>
          </a:p>
        </p:txBody>
      </p:sp>
      <p:sp>
        <p:nvSpPr>
          <p:cNvPr id="2" name="Title 1"/>
          <p:cNvSpPr>
            <a:spLocks noGrp="1"/>
          </p:cNvSpPr>
          <p:nvPr>
            <p:ph type="title"/>
          </p:nvPr>
        </p:nvSpPr>
        <p:spPr>
          <a:xfrm>
            <a:off x="590938" y="2636912"/>
            <a:ext cx="10972800" cy="604800"/>
          </a:xfrm>
        </p:spPr>
        <p:txBody>
          <a:bodyPr>
            <a:normAutofit/>
          </a:bodyPr>
          <a:lstStyle/>
          <a:p>
            <a:pPr>
              <a:defRPr/>
            </a:pPr>
            <a:r>
              <a:rPr lang="en-US" dirty="0"/>
              <a:t>¿</a:t>
            </a:r>
            <a:r>
              <a:rPr lang="en-US" dirty="0" err="1" smtClean="0"/>
              <a:t>Qué</a:t>
            </a:r>
            <a:r>
              <a:rPr lang="en-US" dirty="0" smtClean="0"/>
              <a:t> </a:t>
            </a:r>
            <a:r>
              <a:rPr lang="en-US" dirty="0" err="1" smtClean="0"/>
              <a:t>pasa</a:t>
            </a:r>
            <a:r>
              <a:rPr lang="en-US" dirty="0" smtClean="0"/>
              <a:t> con </a:t>
            </a:r>
            <a:r>
              <a:rPr lang="en-US" dirty="0" err="1" smtClean="0"/>
              <a:t>nuestro</a:t>
            </a:r>
            <a:r>
              <a:rPr lang="en-US" dirty="0" smtClean="0"/>
              <a:t> </a:t>
            </a:r>
            <a:r>
              <a:rPr lang="en-US" dirty="0" err="1" smtClean="0"/>
              <a:t>caso</a:t>
            </a:r>
            <a:r>
              <a:rPr lang="en-US" dirty="0" smtClean="0"/>
              <a:t>?  </a:t>
            </a:r>
            <a:endParaRPr lang="en-US" dirty="0"/>
          </a:p>
        </p:txBody>
      </p:sp>
    </p:spTree>
    <p:extLst>
      <p:ext uri="{BB962C8B-B14F-4D97-AF65-F5344CB8AC3E}">
        <p14:creationId xmlns:p14="http://schemas.microsoft.com/office/powerpoint/2010/main" val="1146709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p:txBody>
          <a:bodyPr/>
          <a:lstStyle/>
          <a:p>
            <a:pPr eaLnBrk="1" hangingPunct="1"/>
            <a:r>
              <a:rPr lang="es-ES" dirty="0"/>
              <a:t>Caso </a:t>
            </a:r>
            <a:r>
              <a:rPr lang="es-ES" dirty="0" smtClean="0"/>
              <a:t>clínico 1 </a:t>
            </a:r>
            <a:r>
              <a:rPr lang="es-ES" dirty="0"/>
              <a:t>(</a:t>
            </a:r>
            <a:r>
              <a:rPr lang="es-ES" b="1" dirty="0">
                <a:solidFill>
                  <a:schemeClr val="tx2"/>
                </a:solidFill>
              </a:rPr>
              <a:t>Rita</a:t>
            </a:r>
            <a:r>
              <a:rPr lang="es-ES" dirty="0"/>
              <a:t>)</a:t>
            </a:r>
          </a:p>
        </p:txBody>
      </p:sp>
      <p:sp>
        <p:nvSpPr>
          <p:cNvPr id="22531" name="Marcador de contenido 2"/>
          <p:cNvSpPr>
            <a:spLocks noGrp="1"/>
          </p:cNvSpPr>
          <p:nvPr>
            <p:ph idx="1"/>
          </p:nvPr>
        </p:nvSpPr>
        <p:spPr/>
        <p:txBody>
          <a:bodyPr>
            <a:normAutofit/>
          </a:bodyPr>
          <a:lstStyle/>
          <a:p>
            <a:r>
              <a:rPr lang="es-ES" sz="2200" dirty="0"/>
              <a:t>Rita, </a:t>
            </a:r>
            <a:r>
              <a:rPr lang="es-ES" sz="2200" dirty="0">
                <a:solidFill>
                  <a:srgbClr val="C00000"/>
                </a:solidFill>
              </a:rPr>
              <a:t>39</a:t>
            </a:r>
            <a:r>
              <a:rPr lang="es-ES" sz="2200" dirty="0"/>
              <a:t> a natural de Chile, es derivada de su ginecólogo para la evaluación de </a:t>
            </a:r>
            <a:r>
              <a:rPr lang="es-ES" sz="2200" dirty="0">
                <a:solidFill>
                  <a:srgbClr val="C00000"/>
                </a:solidFill>
              </a:rPr>
              <a:t>vaginitis recidivante </a:t>
            </a:r>
            <a:r>
              <a:rPr lang="es-ES" sz="2200" dirty="0"/>
              <a:t>en los últimos </a:t>
            </a:r>
            <a:r>
              <a:rPr lang="es-ES" sz="2200" dirty="0">
                <a:solidFill>
                  <a:srgbClr val="C00000"/>
                </a:solidFill>
              </a:rPr>
              <a:t>3 años</a:t>
            </a:r>
            <a:r>
              <a:rPr lang="es-ES" sz="2200" dirty="0"/>
              <a:t>.</a:t>
            </a:r>
          </a:p>
          <a:p>
            <a:pPr lvl="1"/>
            <a:r>
              <a:rPr lang="es-ES" dirty="0">
                <a:solidFill>
                  <a:schemeClr val="tx2"/>
                </a:solidFill>
              </a:rPr>
              <a:t>Alergias</a:t>
            </a:r>
            <a:r>
              <a:rPr lang="es-ES" dirty="0">
                <a:solidFill>
                  <a:srgbClr val="3B844E"/>
                </a:solidFill>
              </a:rPr>
              <a:t> </a:t>
            </a:r>
            <a:r>
              <a:rPr lang="es-ES" dirty="0"/>
              <a:t>múltiples. </a:t>
            </a:r>
            <a:r>
              <a:rPr lang="es-ES" dirty="0">
                <a:solidFill>
                  <a:schemeClr val="tx2"/>
                </a:solidFill>
              </a:rPr>
              <a:t>Urticaria</a:t>
            </a:r>
            <a:r>
              <a:rPr lang="es-ES" dirty="0">
                <a:solidFill>
                  <a:srgbClr val="3B844E"/>
                </a:solidFill>
              </a:rPr>
              <a:t> </a:t>
            </a:r>
            <a:r>
              <a:rPr lang="es-ES" dirty="0" smtClean="0"/>
              <a:t>crónica.</a:t>
            </a:r>
            <a:endParaRPr lang="es-ES" dirty="0"/>
          </a:p>
          <a:p>
            <a:pPr lvl="1"/>
            <a:r>
              <a:rPr lang="es-ES" dirty="0"/>
              <a:t>Agotamiento, fatiga al despertar por la </a:t>
            </a:r>
            <a:r>
              <a:rPr lang="es-ES" dirty="0" smtClean="0"/>
              <a:t>mañana.</a:t>
            </a:r>
            <a:endParaRPr lang="es-ES" dirty="0"/>
          </a:p>
          <a:p>
            <a:pPr lvl="1"/>
            <a:r>
              <a:rPr lang="es-ES" dirty="0"/>
              <a:t>Dolores de cabeza crónicos, diarios durante los dos últimos años y Cefaleas </a:t>
            </a:r>
            <a:r>
              <a:rPr lang="es-ES" dirty="0" err="1"/>
              <a:t>migrañosas</a:t>
            </a:r>
            <a:r>
              <a:rPr lang="es-ES" dirty="0"/>
              <a:t> </a:t>
            </a:r>
            <a:r>
              <a:rPr lang="es-ES" dirty="0" smtClean="0"/>
              <a:t>esporádicas.</a:t>
            </a:r>
            <a:endParaRPr lang="es-ES" dirty="0"/>
          </a:p>
          <a:p>
            <a:pPr lvl="1"/>
            <a:r>
              <a:rPr lang="es-ES" dirty="0">
                <a:solidFill>
                  <a:schemeClr val="tx2"/>
                </a:solidFill>
              </a:rPr>
              <a:t>Síndrome del colon </a:t>
            </a:r>
            <a:r>
              <a:rPr lang="es-ES" dirty="0" smtClean="0">
                <a:solidFill>
                  <a:schemeClr val="tx2"/>
                </a:solidFill>
              </a:rPr>
              <a:t>irritable.</a:t>
            </a:r>
            <a:endParaRPr lang="es-ES" dirty="0">
              <a:solidFill>
                <a:schemeClr val="tx2"/>
              </a:solidFill>
            </a:endParaRPr>
          </a:p>
          <a:p>
            <a:pPr lvl="1"/>
            <a:r>
              <a:rPr lang="es-ES" dirty="0">
                <a:solidFill>
                  <a:schemeClr val="tx2"/>
                </a:solidFill>
              </a:rPr>
              <a:t>Rinitis </a:t>
            </a:r>
            <a:r>
              <a:rPr lang="es-ES" dirty="0"/>
              <a:t>crónica y dolores </a:t>
            </a:r>
            <a:r>
              <a:rPr lang="es-ES" dirty="0" err="1"/>
              <a:t>sinusales</a:t>
            </a:r>
            <a:r>
              <a:rPr lang="es-ES" dirty="0"/>
              <a:t> - peores en </a:t>
            </a:r>
            <a:r>
              <a:rPr lang="es-ES" dirty="0" smtClean="0"/>
              <a:t>otoño. </a:t>
            </a:r>
            <a:endParaRPr lang="es-ES" dirty="0"/>
          </a:p>
          <a:p>
            <a:pPr lvl="1"/>
            <a:r>
              <a:rPr lang="es-ES" dirty="0">
                <a:solidFill>
                  <a:schemeClr val="tx2"/>
                </a:solidFill>
              </a:rPr>
              <a:t>Vaginitis</a:t>
            </a:r>
            <a:r>
              <a:rPr lang="es-ES" dirty="0"/>
              <a:t> recurrente crónica por </a:t>
            </a:r>
            <a:r>
              <a:rPr lang="es-ES" dirty="0" smtClean="0">
                <a:solidFill>
                  <a:schemeClr val="tx2"/>
                </a:solidFill>
              </a:rPr>
              <a:t>cándidas</a:t>
            </a:r>
            <a:r>
              <a:rPr lang="es-ES" dirty="0" smtClean="0"/>
              <a:t>. </a:t>
            </a:r>
            <a:r>
              <a:rPr lang="es-ES" dirty="0"/>
              <a:t>Frecuencia creciente durante el último año</a:t>
            </a:r>
          </a:p>
          <a:p>
            <a:pPr lvl="1"/>
            <a:r>
              <a:rPr lang="es-ES" dirty="0"/>
              <a:t>Síndrome premenstrual: hinchazón, </a:t>
            </a:r>
            <a:r>
              <a:rPr lang="es-ES" dirty="0" smtClean="0"/>
              <a:t>fatiga. </a:t>
            </a:r>
            <a:endParaRPr lang="es-ES" dirty="0"/>
          </a:p>
          <a:p>
            <a:pPr lvl="1"/>
            <a:r>
              <a:rPr lang="es-ES" dirty="0" smtClean="0">
                <a:solidFill>
                  <a:srgbClr val="C00000"/>
                </a:solidFill>
              </a:rPr>
              <a:t>Los </a:t>
            </a:r>
            <a:r>
              <a:rPr lang="es-ES" dirty="0">
                <a:solidFill>
                  <a:srgbClr val="C00000"/>
                </a:solidFill>
              </a:rPr>
              <a:t>síntomas le ocasionan molestias importantes por lo que solicita una solución.</a:t>
            </a:r>
          </a:p>
          <a:p>
            <a:pPr eaLnBrk="1" hangingPunct="1"/>
            <a:endParaRPr lang="es-ES" dirty="0"/>
          </a:p>
        </p:txBody>
      </p:sp>
      <p:sp>
        <p:nvSpPr>
          <p:cNvPr id="2" name="Marcador de texto 1"/>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4170423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p:txBody>
          <a:bodyPr/>
          <a:lstStyle/>
          <a:p>
            <a:pPr eaLnBrk="1" hangingPunct="1"/>
            <a:r>
              <a:rPr lang="es-ES" dirty="0"/>
              <a:t>Caso </a:t>
            </a:r>
            <a:r>
              <a:rPr lang="es-ES" dirty="0" smtClean="0"/>
              <a:t>clínico 1 </a:t>
            </a:r>
            <a:r>
              <a:rPr lang="es-ES" dirty="0"/>
              <a:t>(</a:t>
            </a:r>
            <a:r>
              <a:rPr lang="es-ES" b="1" dirty="0">
                <a:solidFill>
                  <a:schemeClr val="tx2"/>
                </a:solidFill>
              </a:rPr>
              <a:t>Rita</a:t>
            </a:r>
            <a:r>
              <a:rPr lang="es-ES" dirty="0"/>
              <a:t>)</a:t>
            </a:r>
          </a:p>
        </p:txBody>
      </p:sp>
      <p:sp>
        <p:nvSpPr>
          <p:cNvPr id="2" name="Marcador de texto 1"/>
          <p:cNvSpPr>
            <a:spLocks noGrp="1"/>
          </p:cNvSpPr>
          <p:nvPr>
            <p:ph type="body" sz="quarter" idx="10"/>
          </p:nvPr>
        </p:nvSpPr>
        <p:spPr/>
        <p:txBody>
          <a:bodyPr>
            <a:normAutofit lnSpcReduction="10000"/>
          </a:bodyPr>
          <a:lstStyle/>
          <a:p>
            <a:endParaRPr lang="es-ES"/>
          </a:p>
        </p:txBody>
      </p:sp>
      <p:sp>
        <p:nvSpPr>
          <p:cNvPr id="5" name="4 Marcador de contenido"/>
          <p:cNvSpPr>
            <a:spLocks noGrp="1"/>
          </p:cNvSpPr>
          <p:nvPr>
            <p:ph idx="1"/>
          </p:nvPr>
        </p:nvSpPr>
        <p:spPr>
          <a:xfrm>
            <a:off x="0" y="2194562"/>
            <a:ext cx="11582400" cy="4592024"/>
          </a:xfrm>
        </p:spPr>
        <p:txBody>
          <a:bodyPr/>
          <a:lstStyle/>
          <a:p>
            <a:r>
              <a:rPr lang="es-ES" dirty="0" smtClean="0"/>
              <a:t>Uso </a:t>
            </a:r>
            <a:r>
              <a:rPr lang="es-ES" dirty="0" smtClean="0">
                <a:solidFill>
                  <a:schemeClr val="tx2"/>
                </a:solidFill>
              </a:rPr>
              <a:t>recurrente de antibióticos </a:t>
            </a:r>
            <a:r>
              <a:rPr lang="es-ES" dirty="0" smtClean="0"/>
              <a:t>durante la infancia para tratar faringitis crónica.</a:t>
            </a:r>
          </a:p>
          <a:p>
            <a:r>
              <a:rPr lang="es-ES" dirty="0" smtClean="0">
                <a:solidFill>
                  <a:schemeClr val="tx2"/>
                </a:solidFill>
              </a:rPr>
              <a:t>Antibióticos </a:t>
            </a:r>
            <a:r>
              <a:rPr lang="es-ES" dirty="0" smtClean="0"/>
              <a:t>dos veces al año para infecciones respiratorias durante la temporada de otoño.</a:t>
            </a:r>
          </a:p>
          <a:p>
            <a:r>
              <a:rPr lang="es-ES" dirty="0" smtClean="0"/>
              <a:t>Durante el periodo premenstrual presenta fatiga y </a:t>
            </a:r>
            <a:r>
              <a:rPr lang="es-ES" dirty="0" smtClean="0">
                <a:solidFill>
                  <a:schemeClr val="tx2"/>
                </a:solidFill>
              </a:rPr>
              <a:t>antojos de chocolate.</a:t>
            </a:r>
          </a:p>
          <a:p>
            <a:endParaRPr lang="es-ES" dirty="0" smtClean="0"/>
          </a:p>
          <a:p>
            <a:endParaRPr lang="es-ES" dirty="0"/>
          </a:p>
        </p:txBody>
      </p:sp>
    </p:spTree>
    <p:extLst>
      <p:ext uri="{BB962C8B-B14F-4D97-AF65-F5344CB8AC3E}">
        <p14:creationId xmlns:p14="http://schemas.microsoft.com/office/powerpoint/2010/main" val="3220362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391808"/>
            <a:ext cx="10972800" cy="604800"/>
          </a:xfrm>
        </p:spPr>
        <p:txBody>
          <a:bodyPr/>
          <a:lstStyle/>
          <a:p>
            <a:r>
              <a:rPr lang="es-ES" dirty="0"/>
              <a:t>Caso </a:t>
            </a:r>
            <a:r>
              <a:rPr lang="es-ES" dirty="0" smtClean="0"/>
              <a:t>clínico 1 </a:t>
            </a:r>
            <a:r>
              <a:rPr lang="es-ES" dirty="0"/>
              <a:t>(</a:t>
            </a:r>
            <a:r>
              <a:rPr lang="es-ES" dirty="0">
                <a:solidFill>
                  <a:schemeClr val="tx2"/>
                </a:solidFill>
              </a:rPr>
              <a:t>Rita</a:t>
            </a:r>
            <a:r>
              <a:rPr lang="es-ES" dirty="0"/>
              <a:t>)</a:t>
            </a:r>
            <a:br>
              <a:rPr lang="es-ES" dirty="0"/>
            </a:br>
            <a:r>
              <a:rPr lang="es-ES" dirty="0"/>
              <a:t>Dieta</a:t>
            </a:r>
          </a:p>
        </p:txBody>
      </p:sp>
      <p:sp>
        <p:nvSpPr>
          <p:cNvPr id="4" name="Marcador de texto 3"/>
          <p:cNvSpPr>
            <a:spLocks noGrp="1"/>
          </p:cNvSpPr>
          <p:nvPr>
            <p:ph type="body" sz="quarter" idx="10"/>
          </p:nvPr>
        </p:nvSpPr>
        <p:spPr/>
        <p:txBody>
          <a:bodyPr>
            <a:normAutofit lnSpcReduction="10000"/>
          </a:bodyPr>
          <a:lstStyle/>
          <a:p>
            <a:endParaRPr lang="es-ES"/>
          </a:p>
        </p:txBody>
      </p:sp>
      <p:sp>
        <p:nvSpPr>
          <p:cNvPr id="5" name="TextBox 3"/>
          <p:cNvSpPr txBox="1">
            <a:spLocks noChangeArrowheads="1"/>
          </p:cNvSpPr>
          <p:nvPr/>
        </p:nvSpPr>
        <p:spPr bwMode="auto">
          <a:xfrm>
            <a:off x="1654703" y="4214818"/>
            <a:ext cx="8727577" cy="830997"/>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x-none" sz="2400" dirty="0" err="1">
                <a:solidFill>
                  <a:schemeClr val="tx2"/>
                </a:solidFill>
                <a:latin typeface="+mn-lt"/>
              </a:rPr>
              <a:t>En</a:t>
            </a:r>
            <a:r>
              <a:rPr lang="en-US" altLang="x-none" sz="2400" dirty="0">
                <a:solidFill>
                  <a:schemeClr val="tx2"/>
                </a:solidFill>
                <a:latin typeface="+mn-lt"/>
              </a:rPr>
              <a:t> </a:t>
            </a:r>
            <a:r>
              <a:rPr lang="en-US" altLang="x-none" sz="2400" dirty="0" err="1">
                <a:solidFill>
                  <a:schemeClr val="tx2"/>
                </a:solidFill>
                <a:latin typeface="+mn-lt"/>
              </a:rPr>
              <a:t>riesgo</a:t>
            </a:r>
            <a:r>
              <a:rPr lang="en-US" altLang="x-none" sz="2400" dirty="0">
                <a:solidFill>
                  <a:schemeClr val="tx2"/>
                </a:solidFill>
                <a:latin typeface="+mn-lt"/>
              </a:rPr>
              <a:t> de </a:t>
            </a:r>
            <a:r>
              <a:rPr lang="en-US" altLang="x-none" sz="2400" dirty="0" err="1">
                <a:solidFill>
                  <a:schemeClr val="tx2"/>
                </a:solidFill>
                <a:latin typeface="+mn-lt"/>
              </a:rPr>
              <a:t>desarrollar</a:t>
            </a:r>
            <a:r>
              <a:rPr lang="en-US" altLang="x-none" sz="2400" dirty="0">
                <a:solidFill>
                  <a:schemeClr val="tx2"/>
                </a:solidFill>
                <a:latin typeface="+mn-lt"/>
              </a:rPr>
              <a:t> </a:t>
            </a:r>
            <a:r>
              <a:rPr lang="en-US" altLang="x-none" sz="2400" dirty="0" err="1">
                <a:solidFill>
                  <a:schemeClr val="tx2"/>
                </a:solidFill>
                <a:latin typeface="+mn-lt"/>
              </a:rPr>
              <a:t>alergia</a:t>
            </a:r>
            <a:r>
              <a:rPr lang="en-US" altLang="x-none" sz="2400" dirty="0">
                <a:solidFill>
                  <a:schemeClr val="tx2"/>
                </a:solidFill>
                <a:latin typeface="+mn-lt"/>
              </a:rPr>
              <a:t> a </a:t>
            </a:r>
            <a:r>
              <a:rPr lang="en-US" altLang="x-none" sz="2400" dirty="0" err="1">
                <a:solidFill>
                  <a:schemeClr val="tx2"/>
                </a:solidFill>
                <a:latin typeface="+mn-lt"/>
              </a:rPr>
              <a:t>lácteos</a:t>
            </a:r>
            <a:r>
              <a:rPr lang="en-US" altLang="x-none" sz="2400" dirty="0">
                <a:solidFill>
                  <a:schemeClr val="tx2"/>
                </a:solidFill>
                <a:latin typeface="+mn-lt"/>
              </a:rPr>
              <a:t> y </a:t>
            </a:r>
            <a:r>
              <a:rPr lang="en-US" altLang="x-none" sz="2400" dirty="0" err="1">
                <a:solidFill>
                  <a:schemeClr val="tx2"/>
                </a:solidFill>
                <a:latin typeface="+mn-lt"/>
              </a:rPr>
              <a:t>cereales</a:t>
            </a:r>
            <a:r>
              <a:rPr lang="en-US" altLang="x-none" sz="2400" dirty="0">
                <a:solidFill>
                  <a:schemeClr val="tx2"/>
                </a:solidFill>
                <a:latin typeface="+mn-lt"/>
              </a:rPr>
              <a:t> </a:t>
            </a:r>
            <a:r>
              <a:rPr lang="en-US" altLang="x-none" sz="2400" dirty="0" err="1">
                <a:solidFill>
                  <a:schemeClr val="tx2"/>
                </a:solidFill>
                <a:latin typeface="+mn-lt"/>
              </a:rPr>
              <a:t>por</a:t>
            </a:r>
            <a:r>
              <a:rPr lang="en-US" altLang="x-none" sz="2400" dirty="0">
                <a:solidFill>
                  <a:schemeClr val="tx2"/>
                </a:solidFill>
                <a:latin typeface="+mn-lt"/>
              </a:rPr>
              <a:t> </a:t>
            </a:r>
            <a:r>
              <a:rPr lang="en-US" altLang="x-none" sz="2400" dirty="0" err="1">
                <a:solidFill>
                  <a:schemeClr val="tx2"/>
                </a:solidFill>
                <a:latin typeface="+mn-lt"/>
              </a:rPr>
              <a:t>una</a:t>
            </a:r>
            <a:r>
              <a:rPr lang="en-US" altLang="x-none" sz="2400" dirty="0">
                <a:solidFill>
                  <a:schemeClr val="tx2"/>
                </a:solidFill>
                <a:latin typeface="+mn-lt"/>
              </a:rPr>
              <a:t> probable </a:t>
            </a:r>
            <a:r>
              <a:rPr lang="en-US" altLang="x-none" sz="2400" dirty="0" err="1">
                <a:solidFill>
                  <a:schemeClr val="tx2"/>
                </a:solidFill>
                <a:latin typeface="+mn-lt"/>
              </a:rPr>
              <a:t>colonización</a:t>
            </a:r>
            <a:r>
              <a:rPr lang="en-US" altLang="x-none" sz="2400" dirty="0">
                <a:solidFill>
                  <a:schemeClr val="tx2"/>
                </a:solidFill>
                <a:latin typeface="+mn-lt"/>
              </a:rPr>
              <a:t> intestinal </a:t>
            </a:r>
            <a:r>
              <a:rPr lang="en-US" altLang="x-none" sz="2400" dirty="0" err="1">
                <a:solidFill>
                  <a:schemeClr val="tx2"/>
                </a:solidFill>
                <a:latin typeface="+mn-lt"/>
              </a:rPr>
              <a:t>excesiva</a:t>
            </a:r>
            <a:r>
              <a:rPr lang="en-US" altLang="x-none" sz="2400" dirty="0">
                <a:solidFill>
                  <a:schemeClr val="tx2"/>
                </a:solidFill>
                <a:latin typeface="+mn-lt"/>
              </a:rPr>
              <a:t> </a:t>
            </a:r>
            <a:r>
              <a:rPr lang="en-US" altLang="x-none" sz="2400" dirty="0" err="1">
                <a:solidFill>
                  <a:schemeClr val="tx2"/>
                </a:solidFill>
                <a:latin typeface="+mn-lt"/>
              </a:rPr>
              <a:t>por</a:t>
            </a:r>
            <a:r>
              <a:rPr lang="en-US" altLang="x-none" sz="2400" dirty="0">
                <a:solidFill>
                  <a:schemeClr val="tx2"/>
                </a:solidFill>
                <a:latin typeface="+mn-lt"/>
              </a:rPr>
              <a:t> </a:t>
            </a:r>
            <a:r>
              <a:rPr lang="en-US" altLang="x-none" sz="2400" dirty="0" err="1" smtClean="0">
                <a:solidFill>
                  <a:schemeClr val="tx2"/>
                </a:solidFill>
                <a:latin typeface="+mn-lt"/>
              </a:rPr>
              <a:t>Cándida</a:t>
            </a:r>
            <a:r>
              <a:rPr lang="en-US" altLang="x-none" sz="2400" dirty="0" smtClean="0">
                <a:solidFill>
                  <a:schemeClr val="tx2"/>
                </a:solidFill>
                <a:latin typeface="+mn-lt"/>
              </a:rPr>
              <a:t>. </a:t>
            </a:r>
            <a:endParaRPr lang="en-US" altLang="x-none" sz="2400" dirty="0">
              <a:solidFill>
                <a:schemeClr val="tx2"/>
              </a:solidFill>
              <a:latin typeface="+mn-lt"/>
            </a:endParaRPr>
          </a:p>
        </p:txBody>
      </p:sp>
      <p:sp>
        <p:nvSpPr>
          <p:cNvPr id="6" name="5 Marcador de contenido"/>
          <p:cNvSpPr>
            <a:spLocks noGrp="1"/>
          </p:cNvSpPr>
          <p:nvPr>
            <p:ph idx="1"/>
          </p:nvPr>
        </p:nvSpPr>
        <p:spPr>
          <a:xfrm>
            <a:off x="0" y="1785926"/>
            <a:ext cx="11582400" cy="1714512"/>
          </a:xfrm>
        </p:spPr>
        <p:txBody>
          <a:bodyPr/>
          <a:lstStyle/>
          <a:p>
            <a:r>
              <a:rPr lang="es-ES" dirty="0" smtClean="0"/>
              <a:t>Antojos de azúcares, especialmente chocolate.</a:t>
            </a:r>
          </a:p>
          <a:p>
            <a:r>
              <a:rPr lang="es-ES" dirty="0" smtClean="0"/>
              <a:t>Alimentos preferidos:  Pasteles, panecillos, chocolate.</a:t>
            </a:r>
          </a:p>
          <a:p>
            <a:r>
              <a:rPr lang="es-ES" dirty="0" smtClean="0"/>
              <a:t>La ingesta de leche da la sensación de estómago lleno.</a:t>
            </a:r>
          </a:p>
          <a:p>
            <a:endParaRPr lang="es-ES" dirty="0"/>
          </a:p>
        </p:txBody>
      </p:sp>
    </p:spTree>
    <p:extLst>
      <p:ext uri="{BB962C8B-B14F-4D97-AF65-F5344CB8AC3E}">
        <p14:creationId xmlns:p14="http://schemas.microsoft.com/office/powerpoint/2010/main" val="291595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391808"/>
            <a:ext cx="10972800" cy="604800"/>
          </a:xfrm>
        </p:spPr>
        <p:txBody>
          <a:bodyPr/>
          <a:lstStyle/>
          <a:p>
            <a:r>
              <a:rPr lang="es-ES" dirty="0"/>
              <a:t>Caso </a:t>
            </a:r>
            <a:r>
              <a:rPr lang="es-ES" dirty="0" smtClean="0"/>
              <a:t>clínico 1 </a:t>
            </a:r>
            <a:r>
              <a:rPr lang="es-ES" dirty="0"/>
              <a:t>(</a:t>
            </a:r>
            <a:r>
              <a:rPr lang="es-ES" dirty="0">
                <a:solidFill>
                  <a:schemeClr val="tx2"/>
                </a:solidFill>
              </a:rPr>
              <a:t>Rita</a:t>
            </a:r>
            <a:r>
              <a:rPr lang="es-ES" dirty="0"/>
              <a:t>)</a:t>
            </a:r>
            <a:br>
              <a:rPr lang="es-ES" dirty="0"/>
            </a:br>
            <a:r>
              <a:rPr lang="es-ES" dirty="0" smtClean="0"/>
              <a:t>Ambiente</a:t>
            </a:r>
            <a:endParaRPr lang="es-ES" dirty="0"/>
          </a:p>
        </p:txBody>
      </p:sp>
      <p:sp>
        <p:nvSpPr>
          <p:cNvPr id="4" name="Marcador de texto 3"/>
          <p:cNvSpPr>
            <a:spLocks noGrp="1"/>
          </p:cNvSpPr>
          <p:nvPr>
            <p:ph type="body" sz="quarter" idx="10"/>
          </p:nvPr>
        </p:nvSpPr>
        <p:spPr/>
        <p:txBody>
          <a:bodyPr>
            <a:normAutofit lnSpcReduction="10000"/>
          </a:bodyPr>
          <a:lstStyle/>
          <a:p>
            <a:endParaRPr lang="es-ES"/>
          </a:p>
        </p:txBody>
      </p:sp>
      <p:sp>
        <p:nvSpPr>
          <p:cNvPr id="5" name="TextBox 3"/>
          <p:cNvSpPr txBox="1">
            <a:spLocks noChangeArrowheads="1"/>
          </p:cNvSpPr>
          <p:nvPr/>
        </p:nvSpPr>
        <p:spPr bwMode="auto">
          <a:xfrm>
            <a:off x="1654703" y="4214818"/>
            <a:ext cx="8727577" cy="461665"/>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ES" altLang="x-none" sz="2400" dirty="0" smtClean="0">
                <a:solidFill>
                  <a:srgbClr val="C00000"/>
                </a:solidFill>
              </a:rPr>
              <a:t>Descartar alergias a polvo, pelo del gato y mohos</a:t>
            </a:r>
            <a:r>
              <a:rPr lang="es-ES" altLang="x-none" sz="2400" b="1" dirty="0" smtClean="0">
                <a:solidFill>
                  <a:schemeClr val="tx2"/>
                </a:solidFill>
              </a:rPr>
              <a:t>.</a:t>
            </a:r>
            <a:endParaRPr lang="es-ES" altLang="x-none" sz="2400" b="1" dirty="0">
              <a:solidFill>
                <a:schemeClr val="tx2"/>
              </a:solidFill>
            </a:endParaRPr>
          </a:p>
        </p:txBody>
      </p:sp>
      <p:sp>
        <p:nvSpPr>
          <p:cNvPr id="6" name="5 Marcador de contenido"/>
          <p:cNvSpPr>
            <a:spLocks noGrp="1"/>
          </p:cNvSpPr>
          <p:nvPr>
            <p:ph idx="1"/>
          </p:nvPr>
        </p:nvSpPr>
        <p:spPr>
          <a:xfrm>
            <a:off x="0" y="1785926"/>
            <a:ext cx="11582400" cy="1714512"/>
          </a:xfrm>
        </p:spPr>
        <p:txBody>
          <a:bodyPr>
            <a:normAutofit lnSpcReduction="10000"/>
          </a:bodyPr>
          <a:lstStyle/>
          <a:p>
            <a:r>
              <a:rPr lang="es-ES" smtClean="0"/>
              <a:t>El </a:t>
            </a:r>
            <a:r>
              <a:rPr lang="es-ES" dirty="0" smtClean="0"/>
              <a:t>polvo le origina estornudos.</a:t>
            </a:r>
          </a:p>
          <a:p>
            <a:r>
              <a:rPr lang="es-ES" dirty="0" smtClean="0"/>
              <a:t>Los dolores de cabeza empeoran en otoño.</a:t>
            </a:r>
          </a:p>
          <a:p>
            <a:r>
              <a:rPr lang="es-ES" dirty="0" smtClean="0"/>
              <a:t>Tiene un par de gatos como mascota en su casa.</a:t>
            </a:r>
          </a:p>
          <a:p>
            <a:r>
              <a:rPr lang="es-ES" dirty="0" smtClean="0"/>
              <a:t>Olor a humedad en el sótano.</a:t>
            </a:r>
          </a:p>
          <a:p>
            <a:endParaRPr lang="es-ES" dirty="0" smtClean="0"/>
          </a:p>
        </p:txBody>
      </p:sp>
    </p:spTree>
    <p:extLst>
      <p:ext uri="{BB962C8B-B14F-4D97-AF65-F5344CB8AC3E}">
        <p14:creationId xmlns:p14="http://schemas.microsoft.com/office/powerpoint/2010/main" val="291595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Text Box 5"/>
          <p:cNvSpPr txBox="1">
            <a:spLocks noChangeArrowheads="1"/>
          </p:cNvSpPr>
          <p:nvPr/>
        </p:nvSpPr>
        <p:spPr bwMode="auto">
          <a:xfrm>
            <a:off x="2863844" y="738415"/>
            <a:ext cx="397051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x-none" b="1" dirty="0" err="1">
                <a:solidFill>
                  <a:srgbClr val="287AC8"/>
                </a:solidFill>
                <a:latin typeface="+mj-lt"/>
              </a:rPr>
              <a:t>Alergias</a:t>
            </a:r>
            <a:r>
              <a:rPr lang="en-US" altLang="x-none" b="1" dirty="0">
                <a:solidFill>
                  <a:srgbClr val="287AC8"/>
                </a:solidFill>
                <a:latin typeface="+mj-lt"/>
              </a:rPr>
              <a:t> </a:t>
            </a:r>
            <a:r>
              <a:rPr lang="en-US" altLang="x-none" b="1" dirty="0" err="1">
                <a:solidFill>
                  <a:srgbClr val="287AC8"/>
                </a:solidFill>
                <a:latin typeface="+mj-lt"/>
              </a:rPr>
              <a:t>crónicas</a:t>
            </a:r>
            <a:r>
              <a:rPr lang="en-US" altLang="x-none" b="1" dirty="0">
                <a:solidFill>
                  <a:srgbClr val="287AC8"/>
                </a:solidFill>
                <a:latin typeface="+mj-lt"/>
              </a:rPr>
              <a:t> </a:t>
            </a:r>
            <a:r>
              <a:rPr lang="en-US" altLang="x-none" b="1" dirty="0" err="1">
                <a:solidFill>
                  <a:srgbClr val="287AC8"/>
                </a:solidFill>
                <a:latin typeface="+mj-lt"/>
              </a:rPr>
              <a:t>en</a:t>
            </a:r>
            <a:r>
              <a:rPr lang="en-US" altLang="x-none" b="1" dirty="0">
                <a:solidFill>
                  <a:srgbClr val="287AC8"/>
                </a:solidFill>
                <a:latin typeface="+mj-lt"/>
              </a:rPr>
              <a:t> </a:t>
            </a:r>
            <a:r>
              <a:rPr lang="en-US" altLang="x-none" b="1" dirty="0" err="1">
                <a:solidFill>
                  <a:srgbClr val="287AC8"/>
                </a:solidFill>
                <a:latin typeface="+mj-lt"/>
              </a:rPr>
              <a:t>infancia</a:t>
            </a:r>
            <a:endParaRPr lang="en-US" altLang="x-none" b="1" dirty="0">
              <a:solidFill>
                <a:srgbClr val="287AC8"/>
              </a:solidFill>
              <a:latin typeface="+mj-lt"/>
            </a:endParaRPr>
          </a:p>
          <a:p>
            <a:pPr algn="ctr"/>
            <a:r>
              <a:rPr lang="en-US" altLang="x-none" b="1" dirty="0" err="1">
                <a:solidFill>
                  <a:srgbClr val="287AC8"/>
                </a:solidFill>
                <a:latin typeface="+mj-lt"/>
              </a:rPr>
              <a:t>Alérgenos</a:t>
            </a:r>
            <a:r>
              <a:rPr lang="en-US" altLang="x-none" b="1" dirty="0">
                <a:solidFill>
                  <a:srgbClr val="287AC8"/>
                </a:solidFill>
                <a:latin typeface="+mj-lt"/>
              </a:rPr>
              <a:t> </a:t>
            </a:r>
            <a:r>
              <a:rPr lang="en-US" altLang="x-none" b="1" dirty="0" err="1">
                <a:solidFill>
                  <a:srgbClr val="287AC8"/>
                </a:solidFill>
                <a:latin typeface="+mj-lt"/>
              </a:rPr>
              <a:t>ocultos</a:t>
            </a:r>
            <a:r>
              <a:rPr lang="en-US" altLang="x-none" b="1" dirty="0">
                <a:solidFill>
                  <a:srgbClr val="287AC8"/>
                </a:solidFill>
                <a:latin typeface="+mj-lt"/>
              </a:rPr>
              <a:t> (¿</a:t>
            </a:r>
            <a:r>
              <a:rPr lang="en-US" altLang="x-none" b="1" dirty="0" err="1">
                <a:solidFill>
                  <a:srgbClr val="287AC8"/>
                </a:solidFill>
                <a:latin typeface="+mj-lt"/>
              </a:rPr>
              <a:t>leche</a:t>
            </a:r>
            <a:r>
              <a:rPr lang="en-US" altLang="x-none" b="1" dirty="0">
                <a:solidFill>
                  <a:srgbClr val="287AC8"/>
                </a:solidFill>
                <a:latin typeface="+mj-lt"/>
              </a:rPr>
              <a:t>, </a:t>
            </a:r>
            <a:r>
              <a:rPr lang="en-US" altLang="x-none" b="1" dirty="0" err="1">
                <a:solidFill>
                  <a:srgbClr val="287AC8"/>
                </a:solidFill>
                <a:latin typeface="+mj-lt"/>
              </a:rPr>
              <a:t>gato</a:t>
            </a:r>
            <a:r>
              <a:rPr lang="en-US" altLang="x-none" b="1" dirty="0">
                <a:solidFill>
                  <a:srgbClr val="287AC8"/>
                </a:solidFill>
                <a:latin typeface="+mj-lt"/>
              </a:rPr>
              <a:t>, </a:t>
            </a:r>
            <a:r>
              <a:rPr lang="en-US" altLang="x-none" b="1" dirty="0" err="1">
                <a:solidFill>
                  <a:srgbClr val="287AC8"/>
                </a:solidFill>
                <a:latin typeface="+mj-lt"/>
              </a:rPr>
              <a:t>polvo</a:t>
            </a:r>
            <a:r>
              <a:rPr lang="en-US" altLang="x-none" b="1" dirty="0">
                <a:solidFill>
                  <a:srgbClr val="287AC8"/>
                </a:solidFill>
                <a:latin typeface="+mj-lt"/>
              </a:rPr>
              <a:t>?)</a:t>
            </a:r>
          </a:p>
        </p:txBody>
      </p:sp>
      <p:sp>
        <p:nvSpPr>
          <p:cNvPr id="75782" name="Line 6"/>
          <p:cNvSpPr>
            <a:spLocks noChangeShapeType="1"/>
          </p:cNvSpPr>
          <p:nvPr/>
        </p:nvSpPr>
        <p:spPr bwMode="auto">
          <a:xfrm>
            <a:off x="5019270" y="1352499"/>
            <a:ext cx="0" cy="60960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s-ES_tradnl"/>
          </a:p>
        </p:txBody>
      </p:sp>
      <p:sp>
        <p:nvSpPr>
          <p:cNvPr id="75783" name="Text Box 7"/>
          <p:cNvSpPr txBox="1">
            <a:spLocks noChangeArrowheads="1"/>
          </p:cNvSpPr>
          <p:nvPr/>
        </p:nvSpPr>
        <p:spPr bwMode="auto">
          <a:xfrm>
            <a:off x="3019020" y="1917837"/>
            <a:ext cx="42498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x-none" b="1" dirty="0" err="1"/>
              <a:t>Infecciones</a:t>
            </a:r>
            <a:r>
              <a:rPr lang="en-US" altLang="x-none" b="1" dirty="0"/>
              <a:t> </a:t>
            </a:r>
            <a:r>
              <a:rPr lang="en-US" altLang="x-none" b="1" dirty="0" err="1"/>
              <a:t>respiratorias</a:t>
            </a:r>
            <a:r>
              <a:rPr lang="en-US" altLang="x-none" b="1" dirty="0"/>
              <a:t> </a:t>
            </a:r>
            <a:r>
              <a:rPr lang="en-US" altLang="x-none" b="1" dirty="0" err="1"/>
              <a:t>recurrentes</a:t>
            </a:r>
            <a:endParaRPr lang="en-US" altLang="x-none" b="1" dirty="0"/>
          </a:p>
        </p:txBody>
      </p:sp>
      <p:sp>
        <p:nvSpPr>
          <p:cNvPr id="75784" name="Line 8"/>
          <p:cNvSpPr>
            <a:spLocks noChangeShapeType="1"/>
          </p:cNvSpPr>
          <p:nvPr/>
        </p:nvSpPr>
        <p:spPr bwMode="auto">
          <a:xfrm>
            <a:off x="5019270" y="2289312"/>
            <a:ext cx="0" cy="53340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s-ES_tradnl"/>
          </a:p>
        </p:txBody>
      </p:sp>
      <p:sp>
        <p:nvSpPr>
          <p:cNvPr id="75785" name="Text Box 9"/>
          <p:cNvSpPr txBox="1">
            <a:spLocks noChangeArrowheads="1"/>
          </p:cNvSpPr>
          <p:nvPr/>
        </p:nvSpPr>
        <p:spPr bwMode="auto">
          <a:xfrm>
            <a:off x="3865039" y="2822712"/>
            <a:ext cx="245451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x-none" b="1" dirty="0" err="1"/>
              <a:t>Aumento</a:t>
            </a:r>
            <a:r>
              <a:rPr lang="en-US" altLang="x-none" b="1" dirty="0"/>
              <a:t> de la </a:t>
            </a:r>
            <a:r>
              <a:rPr lang="en-US" altLang="x-none" b="1" dirty="0" err="1"/>
              <a:t>carga</a:t>
            </a:r>
            <a:endParaRPr lang="en-US" altLang="x-none" b="1" dirty="0"/>
          </a:p>
          <a:p>
            <a:pPr algn="ctr"/>
            <a:r>
              <a:rPr lang="en-US" altLang="x-none" b="1" dirty="0"/>
              <a:t>de Candida</a:t>
            </a:r>
          </a:p>
        </p:txBody>
      </p:sp>
      <p:sp>
        <p:nvSpPr>
          <p:cNvPr id="75786" name="Line 10"/>
          <p:cNvSpPr>
            <a:spLocks noChangeShapeType="1"/>
          </p:cNvSpPr>
          <p:nvPr/>
        </p:nvSpPr>
        <p:spPr bwMode="auto">
          <a:xfrm>
            <a:off x="5019270" y="3412434"/>
            <a:ext cx="0" cy="38100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s-ES_tradnl"/>
          </a:p>
        </p:txBody>
      </p:sp>
      <p:sp>
        <p:nvSpPr>
          <p:cNvPr id="75787" name="Text Box 11"/>
          <p:cNvSpPr txBox="1">
            <a:spLocks noChangeArrowheads="1"/>
          </p:cNvSpPr>
          <p:nvPr/>
        </p:nvSpPr>
        <p:spPr bwMode="auto">
          <a:xfrm>
            <a:off x="4026242" y="4194313"/>
            <a:ext cx="251703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x-none" b="1" dirty="0" err="1">
                <a:latin typeface="+mj-lt"/>
              </a:rPr>
              <a:t>Permeabilidad</a:t>
            </a:r>
            <a:r>
              <a:rPr lang="en-US" altLang="x-none" b="1" dirty="0">
                <a:latin typeface="+mj-lt"/>
              </a:rPr>
              <a:t> Intestinal</a:t>
            </a:r>
          </a:p>
        </p:txBody>
      </p:sp>
      <p:sp>
        <p:nvSpPr>
          <p:cNvPr id="75788" name="Line 12"/>
          <p:cNvSpPr>
            <a:spLocks noChangeShapeType="1"/>
          </p:cNvSpPr>
          <p:nvPr/>
        </p:nvSpPr>
        <p:spPr bwMode="auto">
          <a:xfrm flipV="1">
            <a:off x="3800070" y="4118112"/>
            <a:ext cx="0" cy="45720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s-ES_tradnl"/>
          </a:p>
        </p:txBody>
      </p:sp>
      <p:sp>
        <p:nvSpPr>
          <p:cNvPr id="75790" name="Line 14"/>
          <p:cNvSpPr>
            <a:spLocks noChangeShapeType="1"/>
          </p:cNvSpPr>
          <p:nvPr/>
        </p:nvSpPr>
        <p:spPr bwMode="auto">
          <a:xfrm>
            <a:off x="5043080" y="4513117"/>
            <a:ext cx="0" cy="53340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s-ES_tradnl"/>
          </a:p>
        </p:txBody>
      </p:sp>
      <p:sp>
        <p:nvSpPr>
          <p:cNvPr id="75791" name="Text Box 15"/>
          <p:cNvSpPr txBox="1">
            <a:spLocks noChangeArrowheads="1"/>
          </p:cNvSpPr>
          <p:nvPr/>
        </p:nvSpPr>
        <p:spPr bwMode="auto">
          <a:xfrm>
            <a:off x="3921390" y="5005622"/>
            <a:ext cx="247901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x-none" b="1" dirty="0" err="1">
                <a:latin typeface="+mj-lt"/>
              </a:rPr>
              <a:t>Sensibilidad</a:t>
            </a:r>
            <a:r>
              <a:rPr lang="en-US" altLang="x-none" b="1" dirty="0">
                <a:latin typeface="+mj-lt"/>
              </a:rPr>
              <a:t> </a:t>
            </a:r>
            <a:r>
              <a:rPr lang="en-US" altLang="x-none" b="1" dirty="0" err="1">
                <a:latin typeface="+mj-lt"/>
              </a:rPr>
              <a:t>alimentaria</a:t>
            </a:r>
            <a:endParaRPr lang="en-US" altLang="x-none" b="1" dirty="0">
              <a:latin typeface="+mj-lt"/>
            </a:endParaRPr>
          </a:p>
          <a:p>
            <a:pPr algn="ctr"/>
            <a:r>
              <a:rPr lang="en-US" altLang="x-none" b="1" dirty="0">
                <a:latin typeface="+mj-lt"/>
              </a:rPr>
              <a:t>(</a:t>
            </a:r>
            <a:r>
              <a:rPr lang="en-US" altLang="x-none" b="1" dirty="0" err="1">
                <a:latin typeface="+mj-lt"/>
              </a:rPr>
              <a:t>lacteos</a:t>
            </a:r>
            <a:r>
              <a:rPr lang="en-US" altLang="x-none" b="1" dirty="0">
                <a:latin typeface="+mj-lt"/>
              </a:rPr>
              <a:t>, </a:t>
            </a:r>
            <a:r>
              <a:rPr lang="en-US" altLang="x-none" b="1" dirty="0" err="1">
                <a:latin typeface="+mj-lt"/>
              </a:rPr>
              <a:t>trigo</a:t>
            </a:r>
            <a:r>
              <a:rPr lang="en-US" altLang="x-none" b="1" dirty="0">
                <a:latin typeface="+mj-lt"/>
              </a:rPr>
              <a:t>)</a:t>
            </a:r>
          </a:p>
        </p:txBody>
      </p:sp>
      <p:sp>
        <p:nvSpPr>
          <p:cNvPr id="75792" name="Line 16"/>
          <p:cNvSpPr>
            <a:spLocks noChangeShapeType="1"/>
          </p:cNvSpPr>
          <p:nvPr/>
        </p:nvSpPr>
        <p:spPr bwMode="auto">
          <a:xfrm>
            <a:off x="6162270" y="3127512"/>
            <a:ext cx="609600" cy="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s-ES_tradnl"/>
          </a:p>
        </p:txBody>
      </p:sp>
      <p:sp>
        <p:nvSpPr>
          <p:cNvPr id="75793" name="Text Box 17"/>
          <p:cNvSpPr txBox="1">
            <a:spLocks noChangeArrowheads="1"/>
          </p:cNvSpPr>
          <p:nvPr/>
        </p:nvSpPr>
        <p:spPr bwMode="auto">
          <a:xfrm>
            <a:off x="6400402" y="2898913"/>
            <a:ext cx="278608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x-none" b="1" dirty="0" err="1">
                <a:latin typeface="+mj-lt"/>
              </a:rPr>
              <a:t>Infecciones</a:t>
            </a:r>
            <a:r>
              <a:rPr lang="en-US" altLang="x-none" b="1" dirty="0">
                <a:latin typeface="+mj-lt"/>
              </a:rPr>
              <a:t> </a:t>
            </a:r>
            <a:r>
              <a:rPr lang="en-US" altLang="x-none" b="1" dirty="0" err="1">
                <a:latin typeface="+mj-lt"/>
              </a:rPr>
              <a:t>por</a:t>
            </a:r>
            <a:r>
              <a:rPr lang="en-US" altLang="x-none" b="1" dirty="0">
                <a:latin typeface="+mj-lt"/>
              </a:rPr>
              <a:t> </a:t>
            </a:r>
            <a:r>
              <a:rPr lang="en-US" altLang="x-none" b="1" dirty="0" err="1">
                <a:latin typeface="+mj-lt"/>
              </a:rPr>
              <a:t>hongos</a:t>
            </a:r>
            <a:endParaRPr lang="en-US" altLang="x-none" b="1" dirty="0">
              <a:latin typeface="+mj-lt"/>
            </a:endParaRPr>
          </a:p>
        </p:txBody>
      </p:sp>
      <p:sp>
        <p:nvSpPr>
          <p:cNvPr id="75794" name="Text Box 18"/>
          <p:cNvSpPr txBox="1">
            <a:spLocks noChangeArrowheads="1"/>
          </p:cNvSpPr>
          <p:nvPr/>
        </p:nvSpPr>
        <p:spPr bwMode="auto">
          <a:xfrm>
            <a:off x="3617500" y="3697425"/>
            <a:ext cx="256858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x-none" b="1" dirty="0" err="1">
                <a:solidFill>
                  <a:schemeClr val="tx2"/>
                </a:solidFill>
                <a:latin typeface="+mj-lt"/>
              </a:rPr>
              <a:t>Sensibilización</a:t>
            </a:r>
            <a:r>
              <a:rPr lang="en-US" altLang="x-none" b="1" dirty="0">
                <a:solidFill>
                  <a:schemeClr val="tx2"/>
                </a:solidFill>
                <a:latin typeface="+mj-lt"/>
              </a:rPr>
              <a:t> a </a:t>
            </a:r>
            <a:r>
              <a:rPr lang="en-US" altLang="x-none" b="1" dirty="0" err="1" smtClean="0">
                <a:solidFill>
                  <a:schemeClr val="tx2"/>
                </a:solidFill>
                <a:latin typeface="+mj-lt"/>
              </a:rPr>
              <a:t>Cándida</a:t>
            </a:r>
            <a:endParaRPr lang="en-US" altLang="x-none" b="1" dirty="0">
              <a:solidFill>
                <a:schemeClr val="tx2"/>
              </a:solidFill>
              <a:latin typeface="+mj-lt"/>
            </a:endParaRPr>
          </a:p>
        </p:txBody>
      </p:sp>
      <p:sp>
        <p:nvSpPr>
          <p:cNvPr id="75795" name="Line 19"/>
          <p:cNvSpPr>
            <a:spLocks noChangeShapeType="1"/>
          </p:cNvSpPr>
          <p:nvPr/>
        </p:nvSpPr>
        <p:spPr bwMode="auto">
          <a:xfrm>
            <a:off x="5019270" y="4041912"/>
            <a:ext cx="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s-ES_tradnl"/>
          </a:p>
        </p:txBody>
      </p:sp>
      <p:sp>
        <p:nvSpPr>
          <p:cNvPr id="75796" name="Line 20"/>
          <p:cNvSpPr>
            <a:spLocks noChangeShapeType="1"/>
          </p:cNvSpPr>
          <p:nvPr/>
        </p:nvSpPr>
        <p:spPr bwMode="auto">
          <a:xfrm>
            <a:off x="6619470" y="3813312"/>
            <a:ext cx="762000" cy="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s-ES_tradnl"/>
          </a:p>
        </p:txBody>
      </p:sp>
      <p:sp>
        <p:nvSpPr>
          <p:cNvPr id="75797" name="Line 21"/>
          <p:cNvSpPr>
            <a:spLocks noChangeShapeType="1"/>
          </p:cNvSpPr>
          <p:nvPr/>
        </p:nvSpPr>
        <p:spPr bwMode="auto">
          <a:xfrm flipH="1" flipV="1">
            <a:off x="6619470" y="4041912"/>
            <a:ext cx="762000" cy="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s-ES_tradnl"/>
          </a:p>
        </p:txBody>
      </p:sp>
      <p:sp>
        <p:nvSpPr>
          <p:cNvPr id="75798" name="Text Box 22"/>
          <p:cNvSpPr txBox="1">
            <a:spLocks noChangeArrowheads="1"/>
          </p:cNvSpPr>
          <p:nvPr/>
        </p:nvSpPr>
        <p:spPr bwMode="auto">
          <a:xfrm>
            <a:off x="7416494" y="3621225"/>
            <a:ext cx="146437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x-none" b="1" dirty="0" err="1">
                <a:latin typeface="+mj-lt"/>
              </a:rPr>
              <a:t>Alergia</a:t>
            </a:r>
            <a:r>
              <a:rPr lang="en-US" altLang="x-none" b="1" dirty="0">
                <a:latin typeface="+mj-lt"/>
              </a:rPr>
              <a:t> </a:t>
            </a:r>
            <a:r>
              <a:rPr lang="en-US" altLang="x-none" b="1" dirty="0" err="1">
                <a:latin typeface="+mj-lt"/>
              </a:rPr>
              <a:t>moho</a:t>
            </a:r>
            <a:endParaRPr lang="en-US" altLang="x-none" b="1" dirty="0">
              <a:latin typeface="+mj-lt"/>
            </a:endParaRPr>
          </a:p>
        </p:txBody>
      </p:sp>
      <p:sp>
        <p:nvSpPr>
          <p:cNvPr id="75799" name="Line 23"/>
          <p:cNvSpPr>
            <a:spLocks noChangeShapeType="1"/>
          </p:cNvSpPr>
          <p:nvPr/>
        </p:nvSpPr>
        <p:spPr bwMode="auto">
          <a:xfrm>
            <a:off x="8219670" y="4041912"/>
            <a:ext cx="0" cy="1143000"/>
          </a:xfrm>
          <a:prstGeom prst="line">
            <a:avLst/>
          </a:prstGeom>
          <a:noFill/>
          <a:ln w="38100">
            <a:solidFill>
              <a:schemeClr val="tx2"/>
            </a:solidFill>
            <a:round/>
            <a:headEnd/>
            <a:tailEnd type="triangle" w="med" len="med"/>
          </a:ln>
          <a:extLst>
            <a:ext uri="{909E8E84-426E-40dd-AFC4-6F175D3DCCD1}">
              <a14:hiddenFill xmlns="" xmlns:a14="http://schemas.microsoft.com/office/drawing/2010/main">
                <a:noFill/>
              </a14:hiddenFill>
            </a:ext>
          </a:extLst>
        </p:spPr>
        <p:txBody>
          <a:bodyPr/>
          <a:lstStyle/>
          <a:p>
            <a:r>
              <a:rPr lang="es-ES_tradnl" dirty="0"/>
              <a:t> </a:t>
            </a:r>
          </a:p>
        </p:txBody>
      </p:sp>
      <p:sp>
        <p:nvSpPr>
          <p:cNvPr id="75800" name="Line 24"/>
          <p:cNvSpPr>
            <a:spLocks noChangeShapeType="1"/>
          </p:cNvSpPr>
          <p:nvPr/>
        </p:nvSpPr>
        <p:spPr bwMode="auto">
          <a:xfrm>
            <a:off x="6114650" y="5437338"/>
            <a:ext cx="1371600" cy="0"/>
          </a:xfrm>
          <a:prstGeom prst="line">
            <a:avLst/>
          </a:prstGeom>
          <a:noFill/>
          <a:ln w="38100">
            <a:solidFill>
              <a:schemeClr val="tx2"/>
            </a:solidFill>
            <a:round/>
            <a:headEnd/>
            <a:tailEnd type="triangle" w="med" len="med"/>
          </a:ln>
          <a:extLst>
            <a:ext uri="{909E8E84-426E-40dd-AFC4-6F175D3DCCD1}">
              <a14:hiddenFill xmlns="" xmlns:a14="http://schemas.microsoft.com/office/drawing/2010/main">
                <a:noFill/>
              </a14:hiddenFill>
            </a:ext>
          </a:extLst>
        </p:spPr>
        <p:txBody>
          <a:bodyPr/>
          <a:lstStyle/>
          <a:p>
            <a:r>
              <a:rPr lang="es-ES_tradnl" dirty="0"/>
              <a:t>                                   </a:t>
            </a:r>
          </a:p>
        </p:txBody>
      </p:sp>
      <p:sp>
        <p:nvSpPr>
          <p:cNvPr id="75801" name="Rectangle 25"/>
          <p:cNvSpPr>
            <a:spLocks noChangeArrowheads="1"/>
          </p:cNvSpPr>
          <p:nvPr/>
        </p:nvSpPr>
        <p:spPr bwMode="auto">
          <a:xfrm>
            <a:off x="7610070" y="5337312"/>
            <a:ext cx="2209800" cy="7620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x-none" b="1" dirty="0" err="1">
                <a:solidFill>
                  <a:schemeClr val="bg1"/>
                </a:solidFill>
              </a:rPr>
              <a:t>Órganos</a:t>
            </a:r>
            <a:r>
              <a:rPr lang="en-US" altLang="x-none" b="1" dirty="0">
                <a:solidFill>
                  <a:schemeClr val="bg1"/>
                </a:solidFill>
              </a:rPr>
              <a:t> </a:t>
            </a:r>
            <a:r>
              <a:rPr lang="en-US" altLang="x-none" b="1" dirty="0" err="1">
                <a:solidFill>
                  <a:schemeClr val="bg1"/>
                </a:solidFill>
              </a:rPr>
              <a:t>diana</a:t>
            </a:r>
            <a:endParaRPr lang="en-US" altLang="x-none" b="1" dirty="0">
              <a:solidFill>
                <a:schemeClr val="bg1"/>
              </a:solidFill>
            </a:endParaRPr>
          </a:p>
        </p:txBody>
      </p:sp>
      <p:sp>
        <p:nvSpPr>
          <p:cNvPr id="75803" name="Text Box 27"/>
          <p:cNvSpPr txBox="1">
            <a:spLocks noChangeArrowheads="1"/>
          </p:cNvSpPr>
          <p:nvPr/>
        </p:nvSpPr>
        <p:spPr bwMode="auto">
          <a:xfrm>
            <a:off x="5171670" y="2353362"/>
            <a:ext cx="136447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x-none" dirty="0" err="1"/>
              <a:t>Antibióticos</a:t>
            </a:r>
            <a:endParaRPr lang="en-US" altLang="x-none" dirty="0"/>
          </a:p>
        </p:txBody>
      </p:sp>
      <p:sp>
        <p:nvSpPr>
          <p:cNvPr id="75804" name="Line 28"/>
          <p:cNvSpPr>
            <a:spLocks noChangeShapeType="1"/>
          </p:cNvSpPr>
          <p:nvPr/>
        </p:nvSpPr>
        <p:spPr bwMode="auto">
          <a:xfrm flipV="1">
            <a:off x="6314670" y="3279912"/>
            <a:ext cx="762000" cy="45720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s-ES_tradnl"/>
          </a:p>
        </p:txBody>
      </p:sp>
      <p:sp>
        <p:nvSpPr>
          <p:cNvPr id="75805" name="Line 29"/>
          <p:cNvSpPr>
            <a:spLocks noChangeShapeType="1"/>
          </p:cNvSpPr>
          <p:nvPr/>
        </p:nvSpPr>
        <p:spPr bwMode="auto">
          <a:xfrm>
            <a:off x="7000470" y="917712"/>
            <a:ext cx="2133600" cy="0"/>
          </a:xfrm>
          <a:prstGeom prst="line">
            <a:avLst/>
          </a:prstGeom>
          <a:noFill/>
          <a:ln w="38100">
            <a:solidFill>
              <a:schemeClr val="tx2"/>
            </a:solidFill>
            <a:round/>
            <a:headEnd/>
            <a:tailEnd/>
          </a:ln>
          <a:extLst>
            <a:ext uri="{909E8E84-426E-40dd-AFC4-6F175D3DCCD1}">
              <a14:hiddenFill xmlns="" xmlns:a14="http://schemas.microsoft.com/office/drawing/2010/main">
                <a:noFill/>
              </a14:hiddenFill>
            </a:ext>
          </a:extLst>
        </p:spPr>
        <p:txBody>
          <a:bodyPr/>
          <a:lstStyle/>
          <a:p>
            <a:endParaRPr lang="es-ES_tradnl"/>
          </a:p>
        </p:txBody>
      </p:sp>
      <p:sp>
        <p:nvSpPr>
          <p:cNvPr id="75806" name="Line 30"/>
          <p:cNvSpPr>
            <a:spLocks noChangeShapeType="1"/>
          </p:cNvSpPr>
          <p:nvPr/>
        </p:nvSpPr>
        <p:spPr bwMode="auto">
          <a:xfrm>
            <a:off x="9134070" y="917712"/>
            <a:ext cx="0" cy="4267200"/>
          </a:xfrm>
          <a:prstGeom prst="line">
            <a:avLst/>
          </a:prstGeom>
          <a:noFill/>
          <a:ln w="38100">
            <a:solidFill>
              <a:schemeClr val="tx2"/>
            </a:solidFill>
            <a:round/>
            <a:headEnd/>
            <a:tailEnd type="triangle" w="med" len="med"/>
          </a:ln>
          <a:extLst>
            <a:ext uri="{909E8E84-426E-40dd-AFC4-6F175D3DCCD1}">
              <a14:hiddenFill xmlns="" xmlns:a14="http://schemas.microsoft.com/office/drawing/2010/main">
                <a:noFill/>
              </a14:hiddenFill>
            </a:ext>
          </a:extLst>
        </p:spPr>
        <p:txBody>
          <a:bodyPr/>
          <a:lstStyle/>
          <a:p>
            <a:endParaRPr lang="es-ES_tradnl"/>
          </a:p>
        </p:txBody>
      </p:sp>
      <p:sp>
        <p:nvSpPr>
          <p:cNvPr id="27" name="Line 29"/>
          <p:cNvSpPr>
            <a:spLocks noChangeShapeType="1"/>
          </p:cNvSpPr>
          <p:nvPr/>
        </p:nvSpPr>
        <p:spPr bwMode="auto">
          <a:xfrm>
            <a:off x="2565104" y="6254688"/>
            <a:ext cx="59436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s-ES_tradnl"/>
          </a:p>
        </p:txBody>
      </p:sp>
      <p:sp>
        <p:nvSpPr>
          <p:cNvPr id="28" name="Line 29"/>
          <p:cNvSpPr>
            <a:spLocks noChangeShapeType="1"/>
          </p:cNvSpPr>
          <p:nvPr/>
        </p:nvSpPr>
        <p:spPr bwMode="auto">
          <a:xfrm flipH="1">
            <a:off x="8492276" y="6100452"/>
            <a:ext cx="84882" cy="142876"/>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s-ES_tradnl"/>
          </a:p>
        </p:txBody>
      </p:sp>
      <p:sp>
        <p:nvSpPr>
          <p:cNvPr id="29" name="Line 29"/>
          <p:cNvSpPr>
            <a:spLocks noChangeShapeType="1"/>
          </p:cNvSpPr>
          <p:nvPr/>
        </p:nvSpPr>
        <p:spPr bwMode="auto">
          <a:xfrm flipH="1">
            <a:off x="2550916" y="3111746"/>
            <a:ext cx="45719" cy="3167082"/>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s-ES_tradnl"/>
          </a:p>
        </p:txBody>
      </p:sp>
      <p:sp>
        <p:nvSpPr>
          <p:cNvPr id="30" name="Line 20"/>
          <p:cNvSpPr>
            <a:spLocks noChangeShapeType="1"/>
          </p:cNvSpPr>
          <p:nvPr/>
        </p:nvSpPr>
        <p:spPr bwMode="auto">
          <a:xfrm>
            <a:off x="2580870" y="3127512"/>
            <a:ext cx="1219200" cy="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s-ES_tradnl"/>
          </a:p>
        </p:txBody>
      </p:sp>
      <p:sp>
        <p:nvSpPr>
          <p:cNvPr id="31" name="TextBox 30"/>
          <p:cNvSpPr txBox="1">
            <a:spLocks noChangeArrowheads="1"/>
          </p:cNvSpPr>
          <p:nvPr/>
        </p:nvSpPr>
        <p:spPr bwMode="auto">
          <a:xfrm>
            <a:off x="3614320" y="5794528"/>
            <a:ext cx="283994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x-none" b="1" dirty="0" err="1">
                <a:latin typeface="+mj-lt"/>
              </a:rPr>
              <a:t>Infecciones</a:t>
            </a:r>
            <a:r>
              <a:rPr lang="en-US" altLang="x-none" b="1" dirty="0">
                <a:latin typeface="+mj-lt"/>
              </a:rPr>
              <a:t> ORL </a:t>
            </a:r>
            <a:r>
              <a:rPr lang="en-US" altLang="x-none" b="1" dirty="0" err="1">
                <a:latin typeface="+mj-lt"/>
              </a:rPr>
              <a:t>recurrentes</a:t>
            </a:r>
            <a:endParaRPr lang="en-US" altLang="x-none" b="1" dirty="0">
              <a:latin typeface="+mj-lt"/>
            </a:endParaRPr>
          </a:p>
        </p:txBody>
      </p:sp>
      <p:sp>
        <p:nvSpPr>
          <p:cNvPr id="37" name="36 Título"/>
          <p:cNvSpPr>
            <a:spLocks noGrp="1"/>
          </p:cNvSpPr>
          <p:nvPr>
            <p:ph type="title"/>
          </p:nvPr>
        </p:nvSpPr>
        <p:spPr/>
        <p:txBody>
          <a:bodyPr/>
          <a:lstStyle/>
          <a:p>
            <a:r>
              <a:rPr lang="es-ES" dirty="0" err="1" smtClean="0"/>
              <a:t>Working</a:t>
            </a:r>
            <a:r>
              <a:rPr lang="es-ES" dirty="0" smtClean="0"/>
              <a:t> </a:t>
            </a:r>
            <a:r>
              <a:rPr lang="es-ES" dirty="0" err="1" smtClean="0"/>
              <a:t>hypothesis</a:t>
            </a:r>
            <a:endParaRPr lang="es-ES" dirty="0"/>
          </a:p>
        </p:txBody>
      </p:sp>
    </p:spTree>
    <p:extLst>
      <p:ext uri="{BB962C8B-B14F-4D97-AF65-F5344CB8AC3E}">
        <p14:creationId xmlns:p14="http://schemas.microsoft.com/office/powerpoint/2010/main" val="3071289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78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57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803"/>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7580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578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7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579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578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579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580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579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79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579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579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578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578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579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579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580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5801"/>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5799"/>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580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5806"/>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P spid="75782" grpId="0" animBg="1"/>
      <p:bldP spid="75783" grpId="0"/>
      <p:bldP spid="75784" grpId="0" animBg="1"/>
      <p:bldP spid="75785" grpId="0"/>
      <p:bldP spid="75786" grpId="0" animBg="1"/>
      <p:bldP spid="75787" grpId="0"/>
      <p:bldP spid="75788" grpId="0" animBg="1"/>
      <p:bldP spid="75790" grpId="0" animBg="1"/>
      <p:bldP spid="75791" grpId="0"/>
      <p:bldP spid="75792" grpId="0" animBg="1"/>
      <p:bldP spid="75793" grpId="0"/>
      <p:bldP spid="75794" grpId="0"/>
      <p:bldP spid="75795" grpId="0" animBg="1"/>
      <p:bldP spid="75796" grpId="0" animBg="1"/>
      <p:bldP spid="75797" grpId="0" animBg="1"/>
      <p:bldP spid="75798" grpId="0"/>
      <p:bldP spid="75799" grpId="0" animBg="1"/>
      <p:bldP spid="75800" grpId="0" animBg="1"/>
      <p:bldP spid="75801" grpId="0" animBg="1"/>
      <p:bldP spid="75803" grpId="0"/>
      <p:bldP spid="75803" grpId="1"/>
      <p:bldP spid="75804" grpId="0" animBg="1"/>
      <p:bldP spid="75805" grpId="0" animBg="1"/>
      <p:bldP spid="75806" grpId="0" animBg="1"/>
      <p:bldP spid="27" grpId="0" animBg="1"/>
      <p:bldP spid="28" grpId="0" animBg="1"/>
      <p:bldP spid="29" grpId="0" animBg="1"/>
      <p:bldP spid="30" grpId="0" animBg="1"/>
      <p:bldP spid="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3"/>
          </p:nvPr>
        </p:nvSpPr>
        <p:spPr/>
        <p:txBody>
          <a:bodyPr>
            <a:normAutofit lnSpcReduction="10000"/>
          </a:bodyPr>
          <a:lstStyle/>
          <a:p>
            <a:endParaRPr lang="es-ES"/>
          </a:p>
        </p:txBody>
      </p:sp>
      <p:sp>
        <p:nvSpPr>
          <p:cNvPr id="2" name="Title 1"/>
          <p:cNvSpPr>
            <a:spLocks noGrp="1"/>
          </p:cNvSpPr>
          <p:nvPr>
            <p:ph type="title" idx="4294967295"/>
          </p:nvPr>
        </p:nvSpPr>
        <p:spPr>
          <a:xfrm>
            <a:off x="609600" y="119188"/>
            <a:ext cx="10972800" cy="492793"/>
          </a:xfrm>
        </p:spPr>
        <p:txBody>
          <a:bodyPr>
            <a:normAutofit fontScale="90000"/>
          </a:bodyPr>
          <a:lstStyle/>
          <a:p>
            <a:pPr>
              <a:defRPr/>
            </a:pPr>
            <a:r>
              <a:rPr lang="es-ES" sz="3600" b="1" dirty="0">
                <a:solidFill>
                  <a:schemeClr val="accent1"/>
                </a:solidFill>
              </a:rPr>
              <a:t>Caso </a:t>
            </a:r>
            <a:r>
              <a:rPr lang="es-ES" sz="3600" b="1" dirty="0" smtClean="0">
                <a:solidFill>
                  <a:schemeClr val="accent1"/>
                </a:solidFill>
              </a:rPr>
              <a:t>clínico 1 </a:t>
            </a:r>
            <a:r>
              <a:rPr lang="es-ES" sz="3600" b="1" dirty="0">
                <a:solidFill>
                  <a:schemeClr val="accent1"/>
                </a:solidFill>
              </a:rPr>
              <a:t>(</a:t>
            </a:r>
            <a:r>
              <a:rPr lang="es-ES" sz="3600" b="1" dirty="0">
                <a:solidFill>
                  <a:schemeClr val="tx2"/>
                </a:solidFill>
              </a:rPr>
              <a:t>Rita</a:t>
            </a:r>
            <a:r>
              <a:rPr lang="es-ES" sz="3600" b="1" dirty="0">
                <a:solidFill>
                  <a:schemeClr val="accent1"/>
                </a:solidFill>
              </a:rPr>
              <a:t>)</a:t>
            </a:r>
            <a:r>
              <a:rPr lang="en-US" sz="3600" b="1" dirty="0">
                <a:solidFill>
                  <a:schemeClr val="accent1"/>
                </a:solidFill>
              </a:rPr>
              <a:t> </a:t>
            </a:r>
            <a:endParaRPr lang="en-US" b="1" dirty="0">
              <a:solidFill>
                <a:schemeClr val="accent1"/>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342400092"/>
              </p:ext>
            </p:extLst>
          </p:nvPr>
        </p:nvGraphicFramePr>
        <p:xfrm>
          <a:off x="2207568" y="980728"/>
          <a:ext cx="8280921" cy="2925760"/>
        </p:xfrm>
        <a:graphic>
          <a:graphicData uri="http://schemas.openxmlformats.org/drawingml/2006/table">
            <a:tbl>
              <a:tblPr firstRow="1" bandRow="1">
                <a:tableStyleId>{073A0DAA-6AF3-43AB-8588-CEC1D06C72B9}</a:tableStyleId>
              </a:tblPr>
              <a:tblGrid>
                <a:gridCol w="2760307">
                  <a:extLst>
                    <a:ext uri="{9D8B030D-6E8A-4147-A177-3AD203B41FA5}">
                      <a16:colId xmlns="" xmlns:a16="http://schemas.microsoft.com/office/drawing/2014/main" val="20000"/>
                    </a:ext>
                  </a:extLst>
                </a:gridCol>
                <a:gridCol w="2760307">
                  <a:extLst>
                    <a:ext uri="{9D8B030D-6E8A-4147-A177-3AD203B41FA5}">
                      <a16:colId xmlns="" xmlns:a16="http://schemas.microsoft.com/office/drawing/2014/main" val="20001"/>
                    </a:ext>
                  </a:extLst>
                </a:gridCol>
                <a:gridCol w="2760307">
                  <a:extLst>
                    <a:ext uri="{9D8B030D-6E8A-4147-A177-3AD203B41FA5}">
                      <a16:colId xmlns="" xmlns:a16="http://schemas.microsoft.com/office/drawing/2014/main" val="20002"/>
                    </a:ext>
                  </a:extLst>
                </a:gridCol>
              </a:tblGrid>
              <a:tr h="341430">
                <a:tc>
                  <a:txBody>
                    <a:bodyPr/>
                    <a:lstStyle/>
                    <a:p>
                      <a:pPr algn="ctr"/>
                      <a:r>
                        <a:rPr lang="en-US" sz="1800" dirty="0" err="1" smtClean="0"/>
                        <a:t>Antígeno</a:t>
                      </a:r>
                      <a:endParaRPr lang="en-US" sz="1800" dirty="0"/>
                    </a:p>
                  </a:txBody>
                  <a:tcPr marT="45700" marB="45700"/>
                </a:tc>
                <a:tc>
                  <a:txBody>
                    <a:bodyPr/>
                    <a:lstStyle/>
                    <a:p>
                      <a:pPr algn="ctr"/>
                      <a:r>
                        <a:rPr lang="en-US" sz="1800" dirty="0" err="1"/>
                        <a:t>Respuesta</a:t>
                      </a:r>
                      <a:r>
                        <a:rPr lang="en-US" sz="1800" dirty="0"/>
                        <a:t> </a:t>
                      </a:r>
                      <a:r>
                        <a:rPr lang="en-US" sz="1800" dirty="0" err="1"/>
                        <a:t>inmediata</a:t>
                      </a:r>
                      <a:endParaRPr lang="en-US" sz="1800" dirty="0"/>
                    </a:p>
                  </a:txBody>
                  <a:tcPr marT="45700" marB="45700"/>
                </a:tc>
                <a:tc>
                  <a:txBody>
                    <a:bodyPr/>
                    <a:lstStyle/>
                    <a:p>
                      <a:pPr algn="ctr"/>
                      <a:r>
                        <a:rPr lang="en-US" sz="1800" dirty="0" err="1" smtClean="0"/>
                        <a:t>Tardía</a:t>
                      </a:r>
                      <a:endParaRPr lang="en-US" sz="1800" dirty="0"/>
                    </a:p>
                  </a:txBody>
                  <a:tcPr marT="45700" marB="45700"/>
                </a:tc>
                <a:extLst>
                  <a:ext uri="{0D108BD9-81ED-4DB2-BD59-A6C34878D82A}">
                    <a16:rowId xmlns="" xmlns:a16="http://schemas.microsoft.com/office/drawing/2014/main" val="10000"/>
                  </a:ext>
                </a:extLst>
              </a:tr>
              <a:tr h="341430">
                <a:tc>
                  <a:txBody>
                    <a:bodyPr/>
                    <a:lstStyle/>
                    <a:p>
                      <a:pPr algn="ctr"/>
                      <a:r>
                        <a:rPr lang="en-US" sz="1800" dirty="0" err="1"/>
                        <a:t>Polvo</a:t>
                      </a:r>
                      <a:endParaRPr lang="en-US" sz="1800" dirty="0"/>
                    </a:p>
                  </a:txBody>
                  <a:tcPr marT="45700" marB="45700"/>
                </a:tc>
                <a:tc>
                  <a:txBody>
                    <a:bodyPr/>
                    <a:lstStyle/>
                    <a:p>
                      <a:pPr algn="ctr"/>
                      <a:r>
                        <a:rPr lang="en-US" sz="1800" dirty="0"/>
                        <a:t>+</a:t>
                      </a:r>
                    </a:p>
                  </a:txBody>
                  <a:tcPr marT="45700" marB="45700"/>
                </a:tc>
                <a:tc>
                  <a:txBody>
                    <a:bodyPr/>
                    <a:lstStyle/>
                    <a:p>
                      <a:pPr algn="ctr"/>
                      <a:r>
                        <a:rPr lang="en-US" sz="1800" dirty="0"/>
                        <a:t>++</a:t>
                      </a:r>
                    </a:p>
                  </a:txBody>
                  <a:tcPr marT="45700" marB="45700"/>
                </a:tc>
                <a:extLst>
                  <a:ext uri="{0D108BD9-81ED-4DB2-BD59-A6C34878D82A}">
                    <a16:rowId xmlns="" xmlns:a16="http://schemas.microsoft.com/office/drawing/2014/main" val="10001"/>
                  </a:ext>
                </a:extLst>
              </a:tr>
              <a:tr h="341430">
                <a:tc>
                  <a:txBody>
                    <a:bodyPr/>
                    <a:lstStyle/>
                    <a:p>
                      <a:pPr algn="ctr"/>
                      <a:r>
                        <a:rPr lang="en-US" sz="1800" dirty="0"/>
                        <a:t>Alternaria</a:t>
                      </a:r>
                    </a:p>
                  </a:txBody>
                  <a:tcPr marT="45700" marB="45700"/>
                </a:tc>
                <a:tc>
                  <a:txBody>
                    <a:bodyPr/>
                    <a:lstStyle/>
                    <a:p>
                      <a:pPr algn="ctr"/>
                      <a:r>
                        <a:rPr lang="en-US" sz="1800" dirty="0"/>
                        <a:t>+</a:t>
                      </a:r>
                    </a:p>
                  </a:txBody>
                  <a:tcPr marT="45700" marB="45700"/>
                </a:tc>
                <a:tc>
                  <a:txBody>
                    <a:bodyPr/>
                    <a:lstStyle/>
                    <a:p>
                      <a:pPr algn="ctr"/>
                      <a:r>
                        <a:rPr lang="en-US" sz="1800" dirty="0"/>
                        <a:t>+++</a:t>
                      </a:r>
                    </a:p>
                  </a:txBody>
                  <a:tcPr marT="45700" marB="45700"/>
                </a:tc>
                <a:extLst>
                  <a:ext uri="{0D108BD9-81ED-4DB2-BD59-A6C34878D82A}">
                    <a16:rowId xmlns="" xmlns:a16="http://schemas.microsoft.com/office/drawing/2014/main" val="10002"/>
                  </a:ext>
                </a:extLst>
              </a:tr>
              <a:tr h="341430">
                <a:tc>
                  <a:txBody>
                    <a:bodyPr/>
                    <a:lstStyle/>
                    <a:p>
                      <a:pPr algn="ctr"/>
                      <a:r>
                        <a:rPr lang="en-US" sz="1800" dirty="0"/>
                        <a:t>Cladosporium</a:t>
                      </a:r>
                    </a:p>
                  </a:txBody>
                  <a:tcPr marT="45700" marB="45700"/>
                </a:tc>
                <a:tc>
                  <a:txBody>
                    <a:bodyPr/>
                    <a:lstStyle/>
                    <a:p>
                      <a:pPr algn="ctr"/>
                      <a:r>
                        <a:rPr lang="en-US" sz="1800" dirty="0"/>
                        <a:t>+</a:t>
                      </a:r>
                    </a:p>
                  </a:txBody>
                  <a:tcPr marT="45700" marB="45700"/>
                </a:tc>
                <a:tc>
                  <a:txBody>
                    <a:bodyPr/>
                    <a:lstStyle/>
                    <a:p>
                      <a:pPr algn="ctr"/>
                      <a:r>
                        <a:rPr lang="en-US" sz="1800" dirty="0"/>
                        <a:t>+++</a:t>
                      </a:r>
                    </a:p>
                  </a:txBody>
                  <a:tcPr marT="45700" marB="45700"/>
                </a:tc>
                <a:extLst>
                  <a:ext uri="{0D108BD9-81ED-4DB2-BD59-A6C34878D82A}">
                    <a16:rowId xmlns="" xmlns:a16="http://schemas.microsoft.com/office/drawing/2014/main" val="10003"/>
                  </a:ext>
                </a:extLst>
              </a:tr>
              <a:tr h="341430">
                <a:tc>
                  <a:txBody>
                    <a:bodyPr/>
                    <a:lstStyle/>
                    <a:p>
                      <a:pPr algn="ctr"/>
                      <a:r>
                        <a:rPr lang="en-US" sz="1800" dirty="0"/>
                        <a:t>Aspergillus</a:t>
                      </a:r>
                    </a:p>
                  </a:txBody>
                  <a:tcPr marT="45700" marB="45700"/>
                </a:tc>
                <a:tc>
                  <a:txBody>
                    <a:bodyPr/>
                    <a:lstStyle/>
                    <a:p>
                      <a:pPr algn="ctr"/>
                      <a:r>
                        <a:rPr lang="en-US" sz="1800" dirty="0"/>
                        <a:t>+</a:t>
                      </a:r>
                    </a:p>
                  </a:txBody>
                  <a:tcPr marT="45700" marB="45700"/>
                </a:tc>
                <a:tc>
                  <a:txBody>
                    <a:bodyPr/>
                    <a:lstStyle/>
                    <a:p>
                      <a:pPr algn="ctr"/>
                      <a:r>
                        <a:rPr lang="en-US" sz="1800" dirty="0"/>
                        <a:t>+++</a:t>
                      </a:r>
                    </a:p>
                  </a:txBody>
                  <a:tcPr marT="45700" marB="45700"/>
                </a:tc>
                <a:extLst>
                  <a:ext uri="{0D108BD9-81ED-4DB2-BD59-A6C34878D82A}">
                    <a16:rowId xmlns="" xmlns:a16="http://schemas.microsoft.com/office/drawing/2014/main" val="10004"/>
                  </a:ext>
                </a:extLst>
              </a:tr>
              <a:tr h="341430">
                <a:tc>
                  <a:txBody>
                    <a:bodyPr/>
                    <a:lstStyle/>
                    <a:p>
                      <a:pPr algn="ctr"/>
                      <a:r>
                        <a:rPr lang="en-US" sz="1800" dirty="0" err="1"/>
                        <a:t>P´lenes</a:t>
                      </a:r>
                      <a:r>
                        <a:rPr lang="en-US" sz="1800" dirty="0"/>
                        <a:t> primavera</a:t>
                      </a:r>
                    </a:p>
                  </a:txBody>
                  <a:tcPr marT="45700" marB="45700"/>
                </a:tc>
                <a:tc>
                  <a:txBody>
                    <a:bodyPr/>
                    <a:lstStyle/>
                    <a:p>
                      <a:pPr algn="ctr"/>
                      <a:r>
                        <a:rPr lang="en-US" sz="1800" dirty="0"/>
                        <a:t>-</a:t>
                      </a:r>
                    </a:p>
                  </a:txBody>
                  <a:tcPr marT="45700" marB="45700"/>
                </a:tc>
                <a:tc>
                  <a:txBody>
                    <a:bodyPr/>
                    <a:lstStyle/>
                    <a:p>
                      <a:pPr algn="ctr"/>
                      <a:r>
                        <a:rPr lang="en-US" sz="1800" dirty="0"/>
                        <a:t>-</a:t>
                      </a:r>
                    </a:p>
                  </a:txBody>
                  <a:tcPr marT="45700" marB="45700"/>
                </a:tc>
                <a:extLst>
                  <a:ext uri="{0D108BD9-81ED-4DB2-BD59-A6C34878D82A}">
                    <a16:rowId xmlns="" xmlns:a16="http://schemas.microsoft.com/office/drawing/2014/main" val="10005"/>
                  </a:ext>
                </a:extLst>
              </a:tr>
              <a:tr h="341430">
                <a:tc>
                  <a:txBody>
                    <a:bodyPr/>
                    <a:lstStyle/>
                    <a:p>
                      <a:pPr algn="ctr"/>
                      <a:r>
                        <a:rPr lang="en-US" sz="1800" dirty="0" err="1"/>
                        <a:t>Pólenes</a:t>
                      </a:r>
                      <a:r>
                        <a:rPr lang="en-US" sz="1800" dirty="0"/>
                        <a:t> </a:t>
                      </a:r>
                      <a:r>
                        <a:rPr lang="en-US" sz="1800" dirty="0" err="1"/>
                        <a:t>otoño</a:t>
                      </a:r>
                      <a:endParaRPr lang="en-US" sz="1800" dirty="0"/>
                    </a:p>
                  </a:txBody>
                  <a:tcPr marT="45700" marB="45700"/>
                </a:tc>
                <a:tc>
                  <a:txBody>
                    <a:bodyPr/>
                    <a:lstStyle/>
                    <a:p>
                      <a:pPr algn="ctr"/>
                      <a:r>
                        <a:rPr lang="en-US" sz="1800" dirty="0"/>
                        <a:t>-</a:t>
                      </a:r>
                    </a:p>
                  </a:txBody>
                  <a:tcPr marT="45700" marB="45700"/>
                </a:tc>
                <a:tc>
                  <a:txBody>
                    <a:bodyPr/>
                    <a:lstStyle/>
                    <a:p>
                      <a:pPr algn="ctr"/>
                      <a:r>
                        <a:rPr lang="en-US" sz="1800" dirty="0"/>
                        <a:t>-</a:t>
                      </a:r>
                    </a:p>
                  </a:txBody>
                  <a:tcPr marT="45700" marB="45700"/>
                </a:tc>
                <a:extLst>
                  <a:ext uri="{0D108BD9-81ED-4DB2-BD59-A6C34878D82A}">
                    <a16:rowId xmlns="" xmlns:a16="http://schemas.microsoft.com/office/drawing/2014/main" val="10006"/>
                  </a:ext>
                </a:extLst>
              </a:tr>
              <a:tr h="0">
                <a:tc>
                  <a:txBody>
                    <a:bodyPr/>
                    <a:lstStyle/>
                    <a:p>
                      <a:pPr algn="ctr"/>
                      <a:r>
                        <a:rPr lang="en-US" sz="1800" dirty="0" err="1"/>
                        <a:t>Gato</a:t>
                      </a:r>
                      <a:endParaRPr lang="en-US" sz="1800" dirty="0"/>
                    </a:p>
                  </a:txBody>
                  <a:tcPr marT="45700" marB="45700"/>
                </a:tc>
                <a:tc>
                  <a:txBody>
                    <a:bodyPr/>
                    <a:lstStyle/>
                    <a:p>
                      <a:pPr algn="ctr"/>
                      <a:r>
                        <a:rPr lang="en-US" sz="1800" dirty="0"/>
                        <a:t>++</a:t>
                      </a:r>
                    </a:p>
                  </a:txBody>
                  <a:tcPr marT="45700" marB="45700"/>
                </a:tc>
                <a:tc>
                  <a:txBody>
                    <a:bodyPr/>
                    <a:lstStyle/>
                    <a:p>
                      <a:pPr algn="ctr"/>
                      <a:r>
                        <a:rPr lang="en-US" sz="1800" dirty="0"/>
                        <a:t>-</a:t>
                      </a:r>
                    </a:p>
                  </a:txBody>
                  <a:tcPr marT="45700" marB="45700"/>
                </a:tc>
                <a:extLst>
                  <a:ext uri="{0D108BD9-81ED-4DB2-BD59-A6C34878D82A}">
                    <a16:rowId xmlns="" xmlns:a16="http://schemas.microsoft.com/office/drawing/2014/main" val="10007"/>
                  </a:ext>
                </a:extLst>
              </a:tr>
            </a:tbl>
          </a:graphicData>
        </a:graphic>
      </p:graphicFrame>
      <p:graphicFrame>
        <p:nvGraphicFramePr>
          <p:cNvPr id="5" name="Content Placeholder 3"/>
          <p:cNvGraphicFramePr>
            <a:graphicFrameLocks/>
          </p:cNvGraphicFramePr>
          <p:nvPr>
            <p:extLst/>
          </p:nvPr>
        </p:nvGraphicFramePr>
        <p:xfrm>
          <a:off x="3043734" y="4137234"/>
          <a:ext cx="6552728" cy="1864083"/>
        </p:xfrm>
        <a:graphic>
          <a:graphicData uri="http://schemas.openxmlformats.org/drawingml/2006/table">
            <a:tbl>
              <a:tblPr firstRow="1" bandRow="1">
                <a:tableStyleId>{073A0DAA-6AF3-43AB-8588-CEC1D06C72B9}</a:tableStyleId>
              </a:tblPr>
              <a:tblGrid>
                <a:gridCol w="3276364">
                  <a:extLst>
                    <a:ext uri="{9D8B030D-6E8A-4147-A177-3AD203B41FA5}">
                      <a16:colId xmlns="" xmlns:a16="http://schemas.microsoft.com/office/drawing/2014/main" val="20000"/>
                    </a:ext>
                  </a:extLst>
                </a:gridCol>
                <a:gridCol w="3276364">
                  <a:extLst>
                    <a:ext uri="{9D8B030D-6E8A-4147-A177-3AD203B41FA5}">
                      <a16:colId xmlns="" xmlns:a16="http://schemas.microsoft.com/office/drawing/2014/main" val="20001"/>
                    </a:ext>
                  </a:extLst>
                </a:gridCol>
              </a:tblGrid>
              <a:tr h="348631">
                <a:tc>
                  <a:txBody>
                    <a:bodyPr/>
                    <a:lstStyle/>
                    <a:p>
                      <a:pPr algn="ctr"/>
                      <a:r>
                        <a:rPr lang="en-US" sz="1800" dirty="0" err="1"/>
                        <a:t>Antígeno</a:t>
                      </a:r>
                      <a:endParaRPr lang="en-US" sz="1800" dirty="0"/>
                    </a:p>
                  </a:txBody>
                  <a:tcPr marT="45705" marB="45705"/>
                </a:tc>
                <a:tc>
                  <a:txBody>
                    <a:bodyPr/>
                    <a:lstStyle/>
                    <a:p>
                      <a:pPr algn="ctr"/>
                      <a:r>
                        <a:rPr lang="en-US" sz="1800" dirty="0"/>
                        <a:t>Resultado</a:t>
                      </a:r>
                    </a:p>
                  </a:txBody>
                  <a:tcPr marT="45705" marB="45705"/>
                </a:tc>
                <a:extLst>
                  <a:ext uri="{0D108BD9-81ED-4DB2-BD59-A6C34878D82A}">
                    <a16:rowId xmlns="" xmlns:a16="http://schemas.microsoft.com/office/drawing/2014/main" val="10000"/>
                  </a:ext>
                </a:extLst>
              </a:tr>
              <a:tr h="348631">
                <a:tc>
                  <a:txBody>
                    <a:bodyPr/>
                    <a:lstStyle/>
                    <a:p>
                      <a:pPr algn="ctr"/>
                      <a:r>
                        <a:rPr lang="en-US" sz="1800" dirty="0"/>
                        <a:t>Test</a:t>
                      </a:r>
                      <a:r>
                        <a:rPr lang="en-US" sz="1800" baseline="0" dirty="0"/>
                        <a:t> </a:t>
                      </a:r>
                      <a:r>
                        <a:rPr lang="en-US" sz="1800" baseline="0" dirty="0" err="1"/>
                        <a:t>lácteos</a:t>
                      </a:r>
                      <a:endParaRPr lang="en-US" sz="1800" dirty="0"/>
                    </a:p>
                  </a:txBody>
                  <a:tcPr marT="45705" marB="45705"/>
                </a:tc>
                <a:tc>
                  <a:txBody>
                    <a:bodyPr/>
                    <a:lstStyle/>
                    <a:p>
                      <a:pPr algn="ctr"/>
                      <a:r>
                        <a:rPr lang="en-US" sz="1800" dirty="0" err="1"/>
                        <a:t>Cansancio</a:t>
                      </a:r>
                      <a:r>
                        <a:rPr lang="en-US" sz="1800" dirty="0"/>
                        <a:t>,</a:t>
                      </a:r>
                      <a:r>
                        <a:rPr lang="en-US" sz="1800" baseline="0" dirty="0"/>
                        <a:t> dolor</a:t>
                      </a:r>
                      <a:endParaRPr lang="en-US" sz="1800" dirty="0"/>
                    </a:p>
                  </a:txBody>
                  <a:tcPr marT="45705" marB="45705"/>
                </a:tc>
                <a:extLst>
                  <a:ext uri="{0D108BD9-81ED-4DB2-BD59-A6C34878D82A}">
                    <a16:rowId xmlns="" xmlns:a16="http://schemas.microsoft.com/office/drawing/2014/main" val="10001"/>
                  </a:ext>
                </a:extLst>
              </a:tr>
              <a:tr h="401163">
                <a:tc>
                  <a:txBody>
                    <a:bodyPr/>
                    <a:lstStyle/>
                    <a:p>
                      <a:pPr algn="ctr"/>
                      <a:r>
                        <a:rPr lang="en-US" sz="1800" dirty="0"/>
                        <a:t>Test </a:t>
                      </a:r>
                      <a:r>
                        <a:rPr lang="en-US" sz="1800" dirty="0" err="1"/>
                        <a:t>Trigo</a:t>
                      </a:r>
                      <a:endParaRPr lang="en-US" sz="1800" dirty="0"/>
                    </a:p>
                  </a:txBody>
                  <a:tcPr marT="45705" marB="45705"/>
                </a:tc>
                <a:tc>
                  <a:txBody>
                    <a:bodyPr/>
                    <a:lstStyle/>
                    <a:p>
                      <a:pPr algn="ctr"/>
                      <a:r>
                        <a:rPr lang="en-US" sz="1800" dirty="0"/>
                        <a:t>Nausea, </a:t>
                      </a:r>
                      <a:r>
                        <a:rPr lang="en-US" sz="1800" dirty="0" err="1"/>
                        <a:t>deterioro</a:t>
                      </a:r>
                      <a:r>
                        <a:rPr lang="en-US" sz="1800" dirty="0"/>
                        <a:t> </a:t>
                      </a:r>
                      <a:r>
                        <a:rPr lang="en-US" sz="1800" dirty="0" err="1"/>
                        <a:t>cognitivo</a:t>
                      </a:r>
                      <a:endParaRPr lang="en-US" sz="1800" dirty="0"/>
                    </a:p>
                  </a:txBody>
                  <a:tcPr marT="45705" marB="45705"/>
                </a:tc>
                <a:extLst>
                  <a:ext uri="{0D108BD9-81ED-4DB2-BD59-A6C34878D82A}">
                    <a16:rowId xmlns="" xmlns:a16="http://schemas.microsoft.com/office/drawing/2014/main" val="10002"/>
                  </a:ext>
                </a:extLst>
              </a:tr>
              <a:tr h="348631">
                <a:tc>
                  <a:txBody>
                    <a:bodyPr/>
                    <a:lstStyle/>
                    <a:p>
                      <a:pPr algn="ctr"/>
                      <a:r>
                        <a:rPr lang="en-US" sz="1800" dirty="0"/>
                        <a:t>Test </a:t>
                      </a:r>
                      <a:r>
                        <a:rPr lang="en-US" sz="1800" dirty="0" err="1"/>
                        <a:t>Hongos</a:t>
                      </a:r>
                      <a:endParaRPr lang="en-US" sz="1800" dirty="0"/>
                    </a:p>
                  </a:txBody>
                  <a:tcPr marT="45705" marB="45705"/>
                </a:tc>
                <a:tc>
                  <a:txBody>
                    <a:bodyPr/>
                    <a:lstStyle/>
                    <a:p>
                      <a:pPr algn="ctr"/>
                      <a:r>
                        <a:rPr lang="en-US" sz="1800" dirty="0" err="1"/>
                        <a:t>Fatiga</a:t>
                      </a:r>
                      <a:r>
                        <a:rPr lang="en-US" sz="1800" dirty="0"/>
                        <a:t>, </a:t>
                      </a:r>
                      <a:r>
                        <a:rPr lang="en-US" sz="1800" dirty="0" err="1"/>
                        <a:t>deterioro</a:t>
                      </a:r>
                      <a:r>
                        <a:rPr lang="en-US" sz="1800" dirty="0"/>
                        <a:t> </a:t>
                      </a:r>
                      <a:r>
                        <a:rPr lang="en-US" sz="1800" dirty="0" err="1"/>
                        <a:t>cognitivo</a:t>
                      </a:r>
                      <a:endParaRPr lang="en-US" sz="1800" dirty="0"/>
                    </a:p>
                  </a:txBody>
                  <a:tcPr marT="45705" marB="45705"/>
                </a:tc>
                <a:extLst>
                  <a:ext uri="{0D108BD9-81ED-4DB2-BD59-A6C34878D82A}">
                    <a16:rowId xmlns="" xmlns:a16="http://schemas.microsoft.com/office/drawing/2014/main" val="10003"/>
                  </a:ext>
                </a:extLst>
              </a:tr>
              <a:tr h="292983">
                <a:tc>
                  <a:txBody>
                    <a:bodyPr/>
                    <a:lstStyle/>
                    <a:p>
                      <a:pPr algn="ctr"/>
                      <a:r>
                        <a:rPr lang="en-US" sz="1800" dirty="0"/>
                        <a:t>Test </a:t>
                      </a:r>
                      <a:r>
                        <a:rPr lang="en-US" sz="1800" dirty="0" err="1"/>
                        <a:t>Maiz</a:t>
                      </a:r>
                      <a:endParaRPr lang="en-US" sz="1800" dirty="0"/>
                    </a:p>
                  </a:txBody>
                  <a:tcPr marT="45705" marB="45705"/>
                </a:tc>
                <a:tc>
                  <a:txBody>
                    <a:bodyPr/>
                    <a:lstStyle/>
                    <a:p>
                      <a:pPr algn="ctr"/>
                      <a:r>
                        <a:rPr lang="en-US" sz="1800" dirty="0"/>
                        <a:t>No </a:t>
                      </a:r>
                      <a:r>
                        <a:rPr lang="en-US" sz="1800" dirty="0" err="1"/>
                        <a:t>reactiva</a:t>
                      </a:r>
                      <a:endParaRPr lang="en-US" sz="1800" dirty="0"/>
                    </a:p>
                  </a:txBody>
                  <a:tcPr marT="45705" marB="45705"/>
                </a:tc>
                <a:extLst>
                  <a:ext uri="{0D108BD9-81ED-4DB2-BD59-A6C34878D82A}">
                    <a16:rowId xmlns="" xmlns:a16="http://schemas.microsoft.com/office/drawing/2014/main" val="10004"/>
                  </a:ext>
                </a:extLst>
              </a:tr>
            </a:tbl>
          </a:graphicData>
        </a:graphic>
      </p:graphicFrame>
      <p:sp>
        <p:nvSpPr>
          <p:cNvPr id="6" name="Pentágono 5"/>
          <p:cNvSpPr/>
          <p:nvPr/>
        </p:nvSpPr>
        <p:spPr>
          <a:xfrm>
            <a:off x="479376" y="1844824"/>
            <a:ext cx="1584176" cy="8640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Prick</a:t>
            </a:r>
            <a:r>
              <a:rPr lang="es-ES" dirty="0"/>
              <a:t> Test</a:t>
            </a:r>
          </a:p>
        </p:txBody>
      </p:sp>
      <p:sp>
        <p:nvSpPr>
          <p:cNvPr id="7" name="Pentágono 6"/>
          <p:cNvSpPr/>
          <p:nvPr/>
        </p:nvSpPr>
        <p:spPr>
          <a:xfrm>
            <a:off x="479376" y="4293096"/>
            <a:ext cx="1584176" cy="8640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Test Alimentarios</a:t>
            </a:r>
          </a:p>
        </p:txBody>
      </p:sp>
    </p:spTree>
    <p:extLst>
      <p:ext uri="{BB962C8B-B14F-4D97-AF65-F5344CB8AC3E}">
        <p14:creationId xmlns:p14="http://schemas.microsoft.com/office/powerpoint/2010/main" val="30135423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3"/>
          </p:nvPr>
        </p:nvSpPr>
        <p:spPr/>
        <p:txBody>
          <a:bodyPr>
            <a:normAutofit lnSpcReduction="10000"/>
          </a:bodyPr>
          <a:lstStyle/>
          <a:p>
            <a:endParaRPr lang="es-ES"/>
          </a:p>
        </p:txBody>
      </p:sp>
      <p:sp>
        <p:nvSpPr>
          <p:cNvPr id="2" name="Title 1"/>
          <p:cNvSpPr>
            <a:spLocks noGrp="1"/>
          </p:cNvSpPr>
          <p:nvPr>
            <p:ph type="title"/>
          </p:nvPr>
        </p:nvSpPr>
        <p:spPr>
          <a:xfrm>
            <a:off x="609600" y="159903"/>
            <a:ext cx="10972800" cy="1067011"/>
          </a:xfrm>
        </p:spPr>
        <p:txBody>
          <a:bodyPr/>
          <a:lstStyle/>
          <a:p>
            <a:pPr>
              <a:defRPr/>
            </a:pPr>
            <a:r>
              <a:rPr lang="es-ES" dirty="0"/>
              <a:t>Caso clínico </a:t>
            </a:r>
            <a:r>
              <a:rPr lang="es-ES" dirty="0" smtClean="0"/>
              <a:t>1 (</a:t>
            </a:r>
            <a:r>
              <a:rPr lang="es-ES" b="1" dirty="0" smtClean="0">
                <a:solidFill>
                  <a:schemeClr val="tx2"/>
                </a:solidFill>
              </a:rPr>
              <a:t>Rita</a:t>
            </a:r>
            <a:r>
              <a:rPr lang="es-ES" dirty="0"/>
              <a:t>)</a:t>
            </a:r>
            <a:r>
              <a:rPr lang="en-US" dirty="0"/>
              <a:t/>
            </a:r>
            <a:br>
              <a:rPr lang="en-US" dirty="0"/>
            </a:br>
            <a:r>
              <a:rPr lang="en-US" dirty="0"/>
              <a:t> Test </a:t>
            </a:r>
            <a:r>
              <a:rPr lang="en-US" dirty="0" smtClean="0"/>
              <a:t>Candida</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589885168"/>
              </p:ext>
            </p:extLst>
          </p:nvPr>
        </p:nvGraphicFramePr>
        <p:xfrm>
          <a:off x="809588" y="1628799"/>
          <a:ext cx="10454952" cy="3240361"/>
        </p:xfrm>
        <a:graphic>
          <a:graphicData uri="http://schemas.openxmlformats.org/drawingml/2006/table">
            <a:tbl>
              <a:tblPr firstRow="1" bandRow="1">
                <a:tableStyleId>{073A0DAA-6AF3-43AB-8588-CEC1D06C72B9}</a:tableStyleId>
              </a:tblPr>
              <a:tblGrid>
                <a:gridCol w="5542383">
                  <a:extLst>
                    <a:ext uri="{9D8B030D-6E8A-4147-A177-3AD203B41FA5}">
                      <a16:colId xmlns="" xmlns:a16="http://schemas.microsoft.com/office/drawing/2014/main" val="20000"/>
                    </a:ext>
                  </a:extLst>
                </a:gridCol>
                <a:gridCol w="4912569">
                  <a:extLst>
                    <a:ext uri="{9D8B030D-6E8A-4147-A177-3AD203B41FA5}">
                      <a16:colId xmlns="" xmlns:a16="http://schemas.microsoft.com/office/drawing/2014/main" val="20001"/>
                    </a:ext>
                  </a:extLst>
                </a:gridCol>
              </a:tblGrid>
              <a:tr h="730274">
                <a:tc>
                  <a:txBody>
                    <a:bodyPr/>
                    <a:lstStyle/>
                    <a:p>
                      <a:pPr algn="ctr"/>
                      <a:r>
                        <a:rPr lang="en-US" sz="2800" dirty="0"/>
                        <a:t>Test</a:t>
                      </a:r>
                    </a:p>
                  </a:txBody>
                  <a:tcPr marT="45710" marB="45710" anchor="ctr"/>
                </a:tc>
                <a:tc>
                  <a:txBody>
                    <a:bodyPr/>
                    <a:lstStyle/>
                    <a:p>
                      <a:pPr algn="ctr"/>
                      <a:r>
                        <a:rPr lang="en-US" sz="2800" dirty="0" smtClean="0"/>
                        <a:t>Resultado</a:t>
                      </a:r>
                      <a:endParaRPr lang="en-US" sz="2800" dirty="0"/>
                    </a:p>
                  </a:txBody>
                  <a:tcPr marT="45710" marB="45710" anchor="ctr"/>
                </a:tc>
                <a:extLst>
                  <a:ext uri="{0D108BD9-81ED-4DB2-BD59-A6C34878D82A}">
                    <a16:rowId xmlns="" xmlns:a16="http://schemas.microsoft.com/office/drawing/2014/main" val="10000"/>
                  </a:ext>
                </a:extLst>
              </a:tr>
              <a:tr h="644356">
                <a:tc>
                  <a:txBody>
                    <a:bodyPr/>
                    <a:lstStyle/>
                    <a:p>
                      <a:pPr algn="ctr"/>
                      <a:r>
                        <a:rPr lang="en-US" sz="2400" dirty="0">
                          <a:solidFill>
                            <a:srgbClr val="287AC8"/>
                          </a:solidFill>
                        </a:rPr>
                        <a:t>Candida </a:t>
                      </a:r>
                      <a:r>
                        <a:rPr lang="en-US" sz="2400" dirty="0" err="1" smtClean="0">
                          <a:solidFill>
                            <a:srgbClr val="287AC8"/>
                          </a:solidFill>
                        </a:rPr>
                        <a:t>Intradérmico</a:t>
                      </a:r>
                      <a:r>
                        <a:rPr lang="en-US" sz="2400" dirty="0" smtClean="0">
                          <a:solidFill>
                            <a:srgbClr val="287AC8"/>
                          </a:solidFill>
                        </a:rPr>
                        <a:t> </a:t>
                      </a:r>
                      <a:r>
                        <a:rPr lang="en-US" sz="2400" dirty="0">
                          <a:solidFill>
                            <a:srgbClr val="287AC8"/>
                          </a:solidFill>
                        </a:rPr>
                        <a:t>--</a:t>
                      </a:r>
                      <a:r>
                        <a:rPr lang="en-US" sz="2400" dirty="0" err="1">
                          <a:solidFill>
                            <a:srgbClr val="287AC8"/>
                          </a:solidFill>
                        </a:rPr>
                        <a:t>Inmediato</a:t>
                      </a:r>
                      <a:endParaRPr lang="en-US" sz="2400" dirty="0">
                        <a:solidFill>
                          <a:srgbClr val="287AC8"/>
                        </a:solidFill>
                      </a:endParaRPr>
                    </a:p>
                  </a:txBody>
                  <a:tcPr marT="45710" marB="45710" anchor="ctr"/>
                </a:tc>
                <a:tc>
                  <a:txBody>
                    <a:bodyPr/>
                    <a:lstStyle/>
                    <a:p>
                      <a:pPr algn="ctr"/>
                      <a:r>
                        <a:rPr lang="en-US" sz="2400" dirty="0" err="1">
                          <a:solidFill>
                            <a:srgbClr val="287AC8"/>
                          </a:solidFill>
                        </a:rPr>
                        <a:t>Negativo</a:t>
                      </a:r>
                      <a:endParaRPr lang="en-US" sz="2400" dirty="0">
                        <a:solidFill>
                          <a:srgbClr val="287AC8"/>
                        </a:solidFill>
                      </a:endParaRPr>
                    </a:p>
                  </a:txBody>
                  <a:tcPr marT="45710" marB="45710" anchor="ctr"/>
                </a:tc>
                <a:extLst>
                  <a:ext uri="{0D108BD9-81ED-4DB2-BD59-A6C34878D82A}">
                    <a16:rowId xmlns="" xmlns:a16="http://schemas.microsoft.com/office/drawing/2014/main" val="10001"/>
                  </a:ext>
                </a:extLst>
              </a:tr>
              <a:tr h="705867">
                <a:tc>
                  <a:txBody>
                    <a:bodyPr/>
                    <a:lstStyle/>
                    <a:p>
                      <a:pPr algn="ctr"/>
                      <a:r>
                        <a:rPr lang="en-US" sz="2400" dirty="0">
                          <a:solidFill>
                            <a:srgbClr val="287AC8"/>
                          </a:solidFill>
                        </a:rPr>
                        <a:t>Candida </a:t>
                      </a:r>
                      <a:r>
                        <a:rPr lang="en-US" sz="2400" dirty="0" err="1" smtClean="0">
                          <a:solidFill>
                            <a:srgbClr val="287AC8"/>
                          </a:solidFill>
                        </a:rPr>
                        <a:t>Intradérmico</a:t>
                      </a:r>
                      <a:r>
                        <a:rPr lang="en-US" sz="2400" dirty="0" smtClean="0">
                          <a:solidFill>
                            <a:srgbClr val="287AC8"/>
                          </a:solidFill>
                        </a:rPr>
                        <a:t> </a:t>
                      </a:r>
                      <a:r>
                        <a:rPr lang="en-US" sz="2400" dirty="0">
                          <a:solidFill>
                            <a:srgbClr val="287AC8"/>
                          </a:solidFill>
                        </a:rPr>
                        <a:t>—</a:t>
                      </a:r>
                      <a:r>
                        <a:rPr lang="en-US" sz="2400" dirty="0" err="1">
                          <a:solidFill>
                            <a:srgbClr val="287AC8"/>
                          </a:solidFill>
                        </a:rPr>
                        <a:t>tardío</a:t>
                      </a:r>
                      <a:endParaRPr lang="en-US" sz="2400" dirty="0">
                        <a:solidFill>
                          <a:srgbClr val="287AC8"/>
                        </a:solidFill>
                      </a:endParaRPr>
                    </a:p>
                  </a:txBody>
                  <a:tcPr marT="45710" marB="45710" anchor="ctr"/>
                </a:tc>
                <a:tc>
                  <a:txBody>
                    <a:bodyPr/>
                    <a:lstStyle/>
                    <a:p>
                      <a:pPr algn="ctr"/>
                      <a:r>
                        <a:rPr lang="en-US" sz="2400" dirty="0">
                          <a:solidFill>
                            <a:srgbClr val="287AC8"/>
                          </a:solidFill>
                        </a:rPr>
                        <a:t>++++</a:t>
                      </a:r>
                    </a:p>
                  </a:txBody>
                  <a:tcPr marT="45710" marB="45710" anchor="ctr"/>
                </a:tc>
                <a:extLst>
                  <a:ext uri="{0D108BD9-81ED-4DB2-BD59-A6C34878D82A}">
                    <a16:rowId xmlns="" xmlns:a16="http://schemas.microsoft.com/office/drawing/2014/main" val="10002"/>
                  </a:ext>
                </a:extLst>
              </a:tr>
              <a:tr h="1159864">
                <a:tc>
                  <a:txBody>
                    <a:bodyPr/>
                    <a:lstStyle/>
                    <a:p>
                      <a:pPr algn="ctr"/>
                      <a:r>
                        <a:rPr lang="en-US" sz="2400" baseline="0" dirty="0" smtClean="0">
                          <a:solidFill>
                            <a:srgbClr val="287AC8"/>
                          </a:solidFill>
                        </a:rPr>
                        <a:t>IgG </a:t>
                      </a:r>
                      <a:r>
                        <a:rPr lang="en-US" sz="2400" baseline="0" dirty="0" err="1">
                          <a:solidFill>
                            <a:srgbClr val="287AC8"/>
                          </a:solidFill>
                        </a:rPr>
                        <a:t>sérica</a:t>
                      </a:r>
                      <a:r>
                        <a:rPr lang="en-US" sz="2400" baseline="0" dirty="0">
                          <a:solidFill>
                            <a:srgbClr val="287AC8"/>
                          </a:solidFill>
                        </a:rPr>
                        <a:t> Candida</a:t>
                      </a:r>
                      <a:endParaRPr lang="en-US" sz="2400" dirty="0">
                        <a:solidFill>
                          <a:srgbClr val="287AC8"/>
                        </a:solidFill>
                      </a:endParaRPr>
                    </a:p>
                  </a:txBody>
                  <a:tcPr marT="45710" marB="45710" anchor="ctr"/>
                </a:tc>
                <a:tc>
                  <a:txBody>
                    <a:bodyPr/>
                    <a:lstStyle/>
                    <a:p>
                      <a:pPr algn="ctr"/>
                      <a:r>
                        <a:rPr lang="en-US" sz="2400" dirty="0">
                          <a:solidFill>
                            <a:srgbClr val="287AC8"/>
                          </a:solidFill>
                        </a:rPr>
                        <a:t>60% </a:t>
                      </a:r>
                      <a:r>
                        <a:rPr lang="en-US" sz="2400" dirty="0" err="1">
                          <a:solidFill>
                            <a:srgbClr val="287AC8"/>
                          </a:solidFill>
                        </a:rPr>
                        <a:t>elevada</a:t>
                      </a:r>
                      <a:r>
                        <a:rPr lang="en-US" sz="2400" dirty="0">
                          <a:solidFill>
                            <a:srgbClr val="287AC8"/>
                          </a:solidFill>
                        </a:rPr>
                        <a:t> </a:t>
                      </a:r>
                      <a:r>
                        <a:rPr lang="en-US" sz="2400" dirty="0" err="1">
                          <a:solidFill>
                            <a:srgbClr val="287AC8"/>
                          </a:solidFill>
                        </a:rPr>
                        <a:t>sobre</a:t>
                      </a:r>
                      <a:r>
                        <a:rPr lang="en-US" sz="2400" dirty="0">
                          <a:solidFill>
                            <a:srgbClr val="287AC8"/>
                          </a:solidFill>
                        </a:rPr>
                        <a:t> </a:t>
                      </a:r>
                      <a:r>
                        <a:rPr lang="en-US" sz="2400" baseline="0" dirty="0">
                          <a:solidFill>
                            <a:srgbClr val="287AC8"/>
                          </a:solidFill>
                        </a:rPr>
                        <a:t>control </a:t>
                      </a:r>
                      <a:r>
                        <a:rPr lang="en-US" sz="2400" baseline="0" dirty="0" err="1">
                          <a:solidFill>
                            <a:srgbClr val="287AC8"/>
                          </a:solidFill>
                        </a:rPr>
                        <a:t>negativo</a:t>
                      </a:r>
                      <a:endParaRPr lang="en-US" sz="2400" dirty="0">
                        <a:solidFill>
                          <a:srgbClr val="287AC8"/>
                        </a:solidFill>
                      </a:endParaRPr>
                    </a:p>
                  </a:txBody>
                  <a:tcPr marT="45710" marB="45710"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3083909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p:txBody>
          <a:bodyPr>
            <a:normAutofit/>
          </a:bodyPr>
          <a:lstStyle/>
          <a:p>
            <a:pPr marL="542925" indent="0">
              <a:buClr>
                <a:srgbClr val="C00000"/>
              </a:buClr>
              <a:buNone/>
            </a:pPr>
            <a:endParaRPr lang="es-ES" dirty="0" smtClean="0"/>
          </a:p>
          <a:p>
            <a:r>
              <a:rPr lang="es-ES" dirty="0" smtClean="0"/>
              <a:t>Reducir </a:t>
            </a:r>
            <a:r>
              <a:rPr lang="es-ES" dirty="0" err="1" smtClean="0">
                <a:solidFill>
                  <a:schemeClr val="tx2"/>
                </a:solidFill>
              </a:rPr>
              <a:t>sensibilizantes</a:t>
            </a:r>
            <a:r>
              <a:rPr lang="es-ES" dirty="0" smtClean="0"/>
              <a:t> alérgicos:</a:t>
            </a:r>
          </a:p>
          <a:p>
            <a:pPr lvl="1"/>
            <a:r>
              <a:rPr lang="es-ES" sz="2400" dirty="0" smtClean="0"/>
              <a:t>Ambiente</a:t>
            </a:r>
            <a:r>
              <a:rPr lang="es-ES" sz="2400" dirty="0"/>
              <a:t>: Polvo, mohos, </a:t>
            </a:r>
            <a:r>
              <a:rPr lang="es-ES" sz="2400" dirty="0" smtClean="0"/>
              <a:t>gato.</a:t>
            </a:r>
            <a:endParaRPr lang="es-ES" sz="2400" dirty="0"/>
          </a:p>
          <a:p>
            <a:pPr lvl="1"/>
            <a:r>
              <a:rPr lang="es-ES" sz="2400" dirty="0"/>
              <a:t>Dieta:  Trigo, levaduras, </a:t>
            </a:r>
            <a:r>
              <a:rPr lang="es-ES" sz="2400" dirty="0" smtClean="0"/>
              <a:t>leche.</a:t>
            </a:r>
            <a:endParaRPr lang="es-ES" dirty="0"/>
          </a:p>
          <a:p>
            <a:r>
              <a:rPr lang="es-ES" dirty="0" smtClean="0"/>
              <a:t>Reducir </a:t>
            </a:r>
            <a:r>
              <a:rPr lang="es-ES" dirty="0">
                <a:solidFill>
                  <a:schemeClr val="tx2"/>
                </a:solidFill>
              </a:rPr>
              <a:t>la carga </a:t>
            </a:r>
            <a:r>
              <a:rPr lang="es-ES" dirty="0" smtClean="0"/>
              <a:t>alérgica.</a:t>
            </a:r>
          </a:p>
          <a:p>
            <a:r>
              <a:rPr lang="es-ES" dirty="0" smtClean="0"/>
              <a:t>Dieta </a:t>
            </a:r>
            <a:r>
              <a:rPr lang="es-ES" dirty="0" err="1" smtClean="0"/>
              <a:t>hipoalergénica</a:t>
            </a:r>
            <a:r>
              <a:rPr lang="es-ES" dirty="0" smtClean="0"/>
              <a:t>: eliminar </a:t>
            </a:r>
            <a:r>
              <a:rPr lang="es-ES" dirty="0"/>
              <a:t>lácteos, trigo, levaduras, </a:t>
            </a:r>
            <a:r>
              <a:rPr lang="es-ES" dirty="0" smtClean="0"/>
              <a:t>azúcar refinado.</a:t>
            </a:r>
            <a:endParaRPr lang="es-ES" dirty="0"/>
          </a:p>
          <a:p>
            <a:r>
              <a:rPr lang="es-ES" dirty="0" err="1" smtClean="0"/>
              <a:t>Antifúngico</a:t>
            </a:r>
            <a:r>
              <a:rPr lang="es-ES" dirty="0" smtClean="0"/>
              <a:t> </a:t>
            </a:r>
            <a:r>
              <a:rPr lang="es-ES" dirty="0" err="1"/>
              <a:t>azólico</a:t>
            </a:r>
            <a:r>
              <a:rPr lang="es-ES" dirty="0" smtClean="0"/>
              <a:t>*.</a:t>
            </a:r>
          </a:p>
          <a:p>
            <a:r>
              <a:rPr lang="es-ES" dirty="0" err="1" smtClean="0"/>
              <a:t>Probióticos</a:t>
            </a:r>
            <a:r>
              <a:rPr lang="es-ES" dirty="0" smtClean="0"/>
              <a:t>.</a:t>
            </a:r>
            <a:endParaRPr lang="es-ES" dirty="0"/>
          </a:p>
          <a:p>
            <a:endParaRPr lang="es-ES" dirty="0"/>
          </a:p>
        </p:txBody>
      </p:sp>
      <p:sp>
        <p:nvSpPr>
          <p:cNvPr id="6" name="Marcador de texto 5"/>
          <p:cNvSpPr>
            <a:spLocks noGrp="1"/>
          </p:cNvSpPr>
          <p:nvPr>
            <p:ph type="body" sz="quarter" idx="10"/>
          </p:nvPr>
        </p:nvSpPr>
        <p:spPr/>
        <p:txBody>
          <a:bodyPr>
            <a:normAutofit lnSpcReduction="10000"/>
          </a:bodyPr>
          <a:lstStyle/>
          <a:p>
            <a:endParaRPr lang="es-ES"/>
          </a:p>
        </p:txBody>
      </p:sp>
      <p:sp>
        <p:nvSpPr>
          <p:cNvPr id="8" name="Title 1"/>
          <p:cNvSpPr>
            <a:spLocks noGrp="1"/>
          </p:cNvSpPr>
          <p:nvPr>
            <p:ph type="title"/>
          </p:nvPr>
        </p:nvSpPr>
        <p:spPr>
          <a:xfrm>
            <a:off x="609600" y="159903"/>
            <a:ext cx="10972800" cy="1067011"/>
          </a:xfrm>
        </p:spPr>
        <p:txBody>
          <a:bodyPr/>
          <a:lstStyle/>
          <a:p>
            <a:pPr>
              <a:defRPr/>
            </a:pPr>
            <a:r>
              <a:rPr lang="es-ES" dirty="0"/>
              <a:t>Caso clínico </a:t>
            </a:r>
            <a:r>
              <a:rPr lang="es-ES" dirty="0" smtClean="0"/>
              <a:t>1 (</a:t>
            </a:r>
            <a:r>
              <a:rPr lang="es-ES" b="1" dirty="0" smtClean="0">
                <a:solidFill>
                  <a:schemeClr val="tx2"/>
                </a:solidFill>
              </a:rPr>
              <a:t>Rita</a:t>
            </a:r>
            <a:r>
              <a:rPr lang="es-ES" dirty="0"/>
              <a:t>)</a:t>
            </a:r>
            <a:r>
              <a:rPr lang="en-US" dirty="0"/>
              <a:t/>
            </a:r>
            <a:br>
              <a:rPr lang="en-US" dirty="0"/>
            </a:br>
            <a:r>
              <a:rPr lang="en-US" dirty="0"/>
              <a:t> </a:t>
            </a:r>
            <a:r>
              <a:rPr lang="en-US" dirty="0" err="1" smtClean="0"/>
              <a:t>Tratamiento</a:t>
            </a:r>
            <a:endParaRPr lang="en-US" dirty="0"/>
          </a:p>
        </p:txBody>
      </p:sp>
    </p:spTree>
    <p:extLst>
      <p:ext uri="{BB962C8B-B14F-4D97-AF65-F5344CB8AC3E}">
        <p14:creationId xmlns:p14="http://schemas.microsoft.com/office/powerpoint/2010/main" val="4247568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60648"/>
            <a:ext cx="10972800" cy="604800"/>
          </a:xfrm>
        </p:spPr>
        <p:txBody>
          <a:bodyPr/>
          <a:lstStyle/>
          <a:p>
            <a:r>
              <a:rPr lang="en-US" dirty="0" err="1" smtClean="0"/>
              <a:t>Conclusiones</a:t>
            </a:r>
            <a:endParaRPr lang="es-ES" dirty="0"/>
          </a:p>
        </p:txBody>
      </p:sp>
      <p:sp>
        <p:nvSpPr>
          <p:cNvPr id="4" name="Marcador de texto 3"/>
          <p:cNvSpPr>
            <a:spLocks noGrp="1"/>
          </p:cNvSpPr>
          <p:nvPr>
            <p:ph type="body" sz="quarter" idx="10"/>
          </p:nvPr>
        </p:nvSpPr>
        <p:spPr>
          <a:xfrm>
            <a:off x="-43" y="5517232"/>
            <a:ext cx="11582443" cy="439178"/>
          </a:xfrm>
        </p:spPr>
        <p:txBody>
          <a:bodyPr>
            <a:normAutofit/>
          </a:bodyPr>
          <a:lstStyle/>
          <a:p>
            <a:endParaRPr lang="es-ES" dirty="0"/>
          </a:p>
        </p:txBody>
      </p:sp>
      <p:sp>
        <p:nvSpPr>
          <p:cNvPr id="5" name="4 Marcador de contenido"/>
          <p:cNvSpPr>
            <a:spLocks noGrp="1"/>
          </p:cNvSpPr>
          <p:nvPr>
            <p:ph idx="1"/>
          </p:nvPr>
        </p:nvSpPr>
        <p:spPr>
          <a:xfrm>
            <a:off x="0" y="1694496"/>
            <a:ext cx="11582400" cy="4592024"/>
          </a:xfrm>
        </p:spPr>
        <p:txBody>
          <a:bodyPr/>
          <a:lstStyle/>
          <a:p>
            <a:r>
              <a:rPr lang="es-ES" dirty="0" smtClean="0"/>
              <a:t>El tratamiento inicial más común es el </a:t>
            </a:r>
            <a:r>
              <a:rPr lang="es-ES" dirty="0" err="1" smtClean="0"/>
              <a:t>Tx</a:t>
            </a:r>
            <a:r>
              <a:rPr lang="es-ES" dirty="0" smtClean="0"/>
              <a:t> tópico.</a:t>
            </a:r>
          </a:p>
          <a:p>
            <a:r>
              <a:rPr lang="es-ES" dirty="0" smtClean="0"/>
              <a:t>Debe reconsiderarse el uso de </a:t>
            </a:r>
            <a:r>
              <a:rPr lang="es-ES" dirty="0" err="1" smtClean="0"/>
              <a:t>fluconazol</a:t>
            </a:r>
            <a:r>
              <a:rPr lang="es-ES" dirty="0" smtClean="0"/>
              <a:t> en el </a:t>
            </a:r>
            <a:r>
              <a:rPr lang="es-ES" dirty="0" err="1" smtClean="0"/>
              <a:t>tx</a:t>
            </a:r>
            <a:r>
              <a:rPr lang="es-ES" dirty="0" smtClean="0"/>
              <a:t> de las vaginitis por hongos.</a:t>
            </a:r>
          </a:p>
          <a:p>
            <a:r>
              <a:rPr lang="es-ES" dirty="0" smtClean="0"/>
              <a:t>Muchos pacientes con </a:t>
            </a:r>
            <a:r>
              <a:rPr lang="es-ES" dirty="0" smtClean="0">
                <a:solidFill>
                  <a:srgbClr val="C00000"/>
                </a:solidFill>
              </a:rPr>
              <a:t>vaginitis por hongos recurrentes </a:t>
            </a:r>
            <a:r>
              <a:rPr lang="es-ES" dirty="0" smtClean="0"/>
              <a:t>tienen prurito vaginal crónico de bajo grado y flujo claro entre episodios de infección franca.</a:t>
            </a:r>
          </a:p>
          <a:p>
            <a:r>
              <a:rPr lang="es-ES" dirty="0" smtClean="0"/>
              <a:t>Toda </a:t>
            </a:r>
            <a:r>
              <a:rPr lang="es-ES" dirty="0" smtClean="0">
                <a:solidFill>
                  <a:srgbClr val="C00000"/>
                </a:solidFill>
              </a:rPr>
              <a:t>paciente alérgica </a:t>
            </a:r>
            <a:r>
              <a:rPr lang="es-ES" dirty="0" smtClean="0"/>
              <a:t>requiere una historia ginecológica, con atención a infecciones o síntomas vaginales recurrentes.</a:t>
            </a:r>
          </a:p>
          <a:p>
            <a:endParaRPr lang="es-ES" dirty="0"/>
          </a:p>
        </p:txBody>
      </p:sp>
    </p:spTree>
    <p:extLst>
      <p:ext uri="{BB962C8B-B14F-4D97-AF65-F5344CB8AC3E}">
        <p14:creationId xmlns:p14="http://schemas.microsoft.com/office/powerpoint/2010/main" val="1614627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p:txBody>
          <a:bodyPr/>
          <a:lstStyle/>
          <a:p>
            <a:r>
              <a:rPr lang="es-ES" dirty="0"/>
              <a:t>VV por </a:t>
            </a:r>
            <a:r>
              <a:rPr lang="es-ES" dirty="0" err="1" smtClean="0"/>
              <a:t>trichomonas</a:t>
            </a:r>
            <a:r>
              <a:rPr lang="es-ES" dirty="0" smtClean="0"/>
              <a:t>.</a:t>
            </a:r>
            <a:endParaRPr lang="es-ES" dirty="0"/>
          </a:p>
          <a:p>
            <a:r>
              <a:rPr lang="es-ES" dirty="0"/>
              <a:t>VV por </a:t>
            </a:r>
            <a:r>
              <a:rPr lang="es-ES" dirty="0" err="1"/>
              <a:t>Gardnerellas</a:t>
            </a:r>
            <a:r>
              <a:rPr lang="es-ES" dirty="0"/>
              <a:t> (</a:t>
            </a:r>
            <a:r>
              <a:rPr lang="es-ES" dirty="0" err="1"/>
              <a:t>Vaginosis</a:t>
            </a:r>
            <a:r>
              <a:rPr lang="es-ES" dirty="0"/>
              <a:t> Bacteriana</a:t>
            </a:r>
            <a:r>
              <a:rPr lang="es-ES" dirty="0" smtClean="0"/>
              <a:t>).</a:t>
            </a:r>
            <a:endParaRPr lang="es-ES" dirty="0"/>
          </a:p>
          <a:p>
            <a:r>
              <a:rPr lang="es-ES" dirty="0"/>
              <a:t>VV por </a:t>
            </a:r>
            <a:r>
              <a:rPr lang="es-ES" dirty="0" smtClean="0"/>
              <a:t>cándidas.</a:t>
            </a:r>
            <a:endParaRPr lang="es-ES" dirty="0"/>
          </a:p>
          <a:p>
            <a:r>
              <a:rPr lang="es-ES" dirty="0" smtClean="0"/>
              <a:t>Gonorrea.</a:t>
            </a:r>
            <a:endParaRPr lang="es-ES" dirty="0"/>
          </a:p>
        </p:txBody>
      </p:sp>
      <p:sp>
        <p:nvSpPr>
          <p:cNvPr id="7" name="Marcador de texto 6"/>
          <p:cNvSpPr>
            <a:spLocks noGrp="1"/>
          </p:cNvSpPr>
          <p:nvPr>
            <p:ph type="body" idx="10"/>
          </p:nvPr>
        </p:nvSpPr>
        <p:spPr>
          <a:xfrm>
            <a:off x="191344" y="908721"/>
            <a:ext cx="12000656" cy="576063"/>
          </a:xfrm>
        </p:spPr>
        <p:txBody>
          <a:bodyPr/>
          <a:lstStyle/>
          <a:p>
            <a:r>
              <a:rPr lang="es-ES" dirty="0">
                <a:solidFill>
                  <a:srgbClr val="C00000"/>
                </a:solidFill>
              </a:rPr>
              <a:t>Ante este episodio de </a:t>
            </a:r>
            <a:r>
              <a:rPr lang="es-ES" dirty="0" err="1" smtClean="0">
                <a:solidFill>
                  <a:srgbClr val="C00000"/>
                </a:solidFill>
              </a:rPr>
              <a:t>vulvovaginitis</a:t>
            </a:r>
            <a:r>
              <a:rPr lang="es-ES" dirty="0" smtClean="0">
                <a:solidFill>
                  <a:srgbClr val="C00000"/>
                </a:solidFill>
              </a:rPr>
              <a:t>, ¿</a:t>
            </a:r>
            <a:r>
              <a:rPr lang="es-ES" dirty="0">
                <a:solidFill>
                  <a:srgbClr val="C00000"/>
                </a:solidFill>
              </a:rPr>
              <a:t>qué sospecha?</a:t>
            </a:r>
          </a:p>
        </p:txBody>
      </p:sp>
      <p:sp>
        <p:nvSpPr>
          <p:cNvPr id="8" name="Marcador de texto 7"/>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a:t>Pregunta 1</a:t>
            </a:r>
          </a:p>
        </p:txBody>
      </p:sp>
    </p:spTree>
    <p:extLst>
      <p:ext uri="{BB962C8B-B14F-4D97-AF65-F5344CB8AC3E}">
        <p14:creationId xmlns:p14="http://schemas.microsoft.com/office/powerpoint/2010/main" val="1281816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09600" y="548680"/>
            <a:ext cx="10972800" cy="288032"/>
          </a:xfrm>
        </p:spPr>
        <p:txBody>
          <a:bodyPr/>
          <a:lstStyle/>
          <a:p>
            <a:r>
              <a:rPr lang="es-ES" altLang="x-none" dirty="0" smtClean="0"/>
              <a:t>Diagnóstico diferencial de </a:t>
            </a:r>
            <a:r>
              <a:rPr lang="es-ES" altLang="x-none" dirty="0" err="1" smtClean="0"/>
              <a:t>vulvovaginitis</a:t>
            </a:r>
            <a:r>
              <a:rPr lang="es-ES" altLang="x-none" dirty="0" smtClean="0"/>
              <a:t>:</a:t>
            </a:r>
            <a:r>
              <a:rPr lang="es-ES" altLang="x-none" dirty="0"/>
              <a:t/>
            </a:r>
            <a:br>
              <a:rPr lang="es-ES" altLang="x-none" dirty="0"/>
            </a:br>
            <a:endParaRPr lang="es-ES" dirty="0"/>
          </a:p>
        </p:txBody>
      </p:sp>
      <p:graphicFrame>
        <p:nvGraphicFramePr>
          <p:cNvPr id="9" name="Marcador de contenido 6"/>
          <p:cNvGraphicFramePr>
            <a:graphicFrameLocks/>
          </p:cNvGraphicFramePr>
          <p:nvPr>
            <p:extLst>
              <p:ext uri="{D42A27DB-BD31-4B8C-83A1-F6EECF244321}">
                <p14:modId xmlns:p14="http://schemas.microsoft.com/office/powerpoint/2010/main" val="2992348598"/>
              </p:ext>
            </p:extLst>
          </p:nvPr>
        </p:nvGraphicFramePr>
        <p:xfrm>
          <a:off x="512032" y="757842"/>
          <a:ext cx="11084694" cy="5394036"/>
        </p:xfrm>
        <a:graphic>
          <a:graphicData uri="http://schemas.openxmlformats.org/drawingml/2006/table">
            <a:tbl>
              <a:tblPr firstRow="1" bandRow="1">
                <a:tableStyleId>{073A0DAA-6AF3-43AB-8588-CEC1D06C72B9}</a:tableStyleId>
              </a:tblPr>
              <a:tblGrid>
                <a:gridCol w="5542347">
                  <a:extLst>
                    <a:ext uri="{9D8B030D-6E8A-4147-A177-3AD203B41FA5}">
                      <a16:colId xmlns="" xmlns:a16="http://schemas.microsoft.com/office/drawing/2014/main" val="20000"/>
                    </a:ext>
                  </a:extLst>
                </a:gridCol>
                <a:gridCol w="5542347">
                  <a:extLst>
                    <a:ext uri="{9D8B030D-6E8A-4147-A177-3AD203B41FA5}">
                      <a16:colId xmlns="" xmlns:a16="http://schemas.microsoft.com/office/drawing/2014/main" val="20001"/>
                    </a:ext>
                  </a:extLst>
                </a:gridCol>
              </a:tblGrid>
              <a:tr h="1691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ltLang="x-none" sz="1800" b="1" kern="1200" baseline="0" dirty="0" smtClean="0">
                          <a:solidFill>
                            <a:schemeClr val="accent1"/>
                          </a:solidFill>
                          <a:latin typeface="+mn-lt"/>
                          <a:ea typeface="+mn-ea"/>
                          <a:cs typeface="+mn-cs"/>
                        </a:rPr>
                        <a:t>     </a:t>
                      </a:r>
                      <a:r>
                        <a:rPr lang="es-ES" altLang="x-none" sz="1800" b="1" kern="1200" baseline="0" dirty="0" err="1" smtClean="0">
                          <a:solidFill>
                            <a:schemeClr val="accent1"/>
                          </a:solidFill>
                          <a:latin typeface="+mn-lt"/>
                          <a:ea typeface="+mn-ea"/>
                          <a:cs typeface="+mn-cs"/>
                        </a:rPr>
                        <a:t>Vaginosis</a:t>
                      </a:r>
                      <a:r>
                        <a:rPr lang="es-ES" altLang="x-none" sz="1800" b="1" kern="1200" baseline="0" dirty="0" smtClean="0">
                          <a:solidFill>
                            <a:schemeClr val="accent1"/>
                          </a:solidFill>
                          <a:latin typeface="+mn-lt"/>
                          <a:ea typeface="+mn-ea"/>
                          <a:cs typeface="+mn-cs"/>
                        </a:rPr>
                        <a:t> Bacteriana</a:t>
                      </a:r>
                    </a:p>
                    <a:p>
                      <a:endParaRPr lang="es-ES" dirty="0"/>
                    </a:p>
                  </a:txBody>
                  <a:tcPr anchor="ctr">
                    <a:solidFill>
                      <a:srgbClr val="E8ECF5"/>
                    </a:solidFill>
                  </a:tcPr>
                </a:tc>
                <a:tc>
                  <a:txBody>
                    <a:bodyPr/>
                    <a:lstStyle/>
                    <a:p>
                      <a:pPr marL="457200" marR="0" lvl="0" indent="-457200" algn="l" defTabSz="914400" rtl="0" eaLnBrk="1" fontAlgn="base" latinLnBrk="0" hangingPunct="1">
                        <a:lnSpc>
                          <a:spcPct val="100000"/>
                        </a:lnSpc>
                        <a:spcBef>
                          <a:spcPts val="600"/>
                        </a:spcBef>
                        <a:spcAft>
                          <a:spcPct val="0"/>
                        </a:spcAft>
                        <a:buClr>
                          <a:schemeClr val="tx2"/>
                        </a:buClr>
                        <a:buSzPct val="100000"/>
                        <a:buFont typeface="+mj-lt"/>
                        <a:buAutoNum type="arabicPeriod"/>
                        <a:tabLst/>
                      </a:pPr>
                      <a:r>
                        <a:rPr lang="es-ES" altLang="x-none" sz="1800" b="1" kern="1200" baseline="0" dirty="0" smtClean="0">
                          <a:solidFill>
                            <a:schemeClr val="accent1"/>
                          </a:solidFill>
                          <a:latin typeface="+mn-lt"/>
                          <a:ea typeface="+mn-ea"/>
                          <a:cs typeface="+mn-cs"/>
                        </a:rPr>
                        <a:t>Leucorrea maloliente, olor a pescado.</a:t>
                      </a:r>
                    </a:p>
                    <a:p>
                      <a:pPr marL="457200" marR="0" lvl="0" indent="-457200" algn="l" defTabSz="914400" rtl="0" eaLnBrk="1" fontAlgn="base" latinLnBrk="0" hangingPunct="1">
                        <a:lnSpc>
                          <a:spcPct val="100000"/>
                        </a:lnSpc>
                        <a:spcBef>
                          <a:spcPts val="600"/>
                        </a:spcBef>
                        <a:spcAft>
                          <a:spcPct val="0"/>
                        </a:spcAft>
                        <a:buClr>
                          <a:schemeClr val="tx2"/>
                        </a:buClr>
                        <a:buSzPct val="100000"/>
                        <a:buFont typeface="+mj-lt"/>
                        <a:buAutoNum type="arabicPeriod"/>
                        <a:tabLst/>
                      </a:pPr>
                      <a:r>
                        <a:rPr lang="es-ES" altLang="x-none" sz="1800" b="1" kern="1200" baseline="0" dirty="0" smtClean="0">
                          <a:solidFill>
                            <a:schemeClr val="accent1"/>
                          </a:solidFill>
                          <a:latin typeface="+mn-lt"/>
                          <a:ea typeface="+mn-ea"/>
                          <a:cs typeface="+mn-cs"/>
                        </a:rPr>
                        <a:t>No </a:t>
                      </a:r>
                      <a:r>
                        <a:rPr lang="es-ES" altLang="x-none" sz="1800" b="1" kern="1200" baseline="0" dirty="0" err="1" smtClean="0">
                          <a:solidFill>
                            <a:schemeClr val="accent1"/>
                          </a:solidFill>
                          <a:latin typeface="+mn-lt"/>
                          <a:ea typeface="+mn-ea"/>
                          <a:cs typeface="+mn-cs"/>
                        </a:rPr>
                        <a:t>dispareunia</a:t>
                      </a:r>
                      <a:r>
                        <a:rPr lang="es-ES" altLang="x-none" sz="1800" b="1" kern="1200" baseline="0" dirty="0" smtClean="0">
                          <a:solidFill>
                            <a:schemeClr val="accent1"/>
                          </a:solidFill>
                          <a:latin typeface="+mn-lt"/>
                          <a:ea typeface="+mn-ea"/>
                          <a:cs typeface="+mn-cs"/>
                        </a:rPr>
                        <a:t>. </a:t>
                      </a:r>
                    </a:p>
                    <a:p>
                      <a:pPr marL="457200" marR="0" lvl="0" indent="-457200" algn="l" defTabSz="914400" rtl="0" eaLnBrk="1" fontAlgn="base" latinLnBrk="0" hangingPunct="1">
                        <a:lnSpc>
                          <a:spcPct val="100000"/>
                        </a:lnSpc>
                        <a:spcBef>
                          <a:spcPts val="600"/>
                        </a:spcBef>
                        <a:spcAft>
                          <a:spcPct val="0"/>
                        </a:spcAft>
                        <a:buClr>
                          <a:schemeClr val="tx2"/>
                        </a:buClr>
                        <a:buSzPct val="100000"/>
                        <a:buFont typeface="+mj-lt"/>
                        <a:buAutoNum type="arabicPeriod"/>
                        <a:tabLst/>
                      </a:pPr>
                      <a:r>
                        <a:rPr lang="es-ES" altLang="x-none" sz="1800" b="1" kern="1200" baseline="0" dirty="0" smtClean="0">
                          <a:solidFill>
                            <a:schemeClr val="accent1"/>
                          </a:solidFill>
                          <a:latin typeface="+mn-lt"/>
                          <a:ea typeface="+mn-ea"/>
                          <a:cs typeface="+mn-cs"/>
                        </a:rPr>
                        <a:t>Secreción blanco grisácea. </a:t>
                      </a:r>
                    </a:p>
                    <a:p>
                      <a:pPr marL="457200" marR="0" lvl="0" indent="-457200" algn="l" defTabSz="914400" rtl="0" eaLnBrk="1" fontAlgn="base" latinLnBrk="0" hangingPunct="1">
                        <a:lnSpc>
                          <a:spcPct val="100000"/>
                        </a:lnSpc>
                        <a:spcBef>
                          <a:spcPts val="600"/>
                        </a:spcBef>
                        <a:spcAft>
                          <a:spcPct val="0"/>
                        </a:spcAft>
                        <a:buClr>
                          <a:schemeClr val="tx2"/>
                        </a:buClr>
                        <a:buSzPct val="100000"/>
                        <a:buFont typeface="+mj-lt"/>
                        <a:buAutoNum type="arabicPeriod"/>
                        <a:tabLst/>
                      </a:pPr>
                      <a:r>
                        <a:rPr lang="es-ES" altLang="x-none" sz="1800" b="1" kern="1200" baseline="0" dirty="0" smtClean="0">
                          <a:solidFill>
                            <a:schemeClr val="accent1"/>
                          </a:solidFill>
                          <a:latin typeface="+mn-lt"/>
                          <a:ea typeface="+mn-ea"/>
                          <a:cs typeface="+mn-cs"/>
                        </a:rPr>
                        <a:t>Test de aminas: positivo.</a:t>
                      </a:r>
                    </a:p>
                  </a:txBody>
                  <a:tcPr anchor="ctr">
                    <a:solidFill>
                      <a:srgbClr val="E8ECF5"/>
                    </a:solidFill>
                  </a:tcPr>
                </a:tc>
                <a:extLst>
                  <a:ext uri="{0D108BD9-81ED-4DB2-BD59-A6C34878D82A}">
                    <a16:rowId xmlns="" xmlns:a16="http://schemas.microsoft.com/office/drawing/2014/main" val="10001"/>
                  </a:ext>
                </a:extLst>
              </a:tr>
              <a:tr h="1691178">
                <a:tc>
                  <a:txBody>
                    <a:bodyPr/>
                    <a:lstStyle>
                      <a:lvl1pPr algn="l">
                        <a:spcBef>
                          <a:spcPct val="20000"/>
                        </a:spcBef>
                        <a:buClr>
                          <a:schemeClr val="bg2"/>
                        </a:buClr>
                        <a:buSzPct val="75000"/>
                        <a:buFont typeface="Wingdings" charset="2"/>
                        <a:defRPr sz="2800">
                          <a:solidFill>
                            <a:schemeClr val="tx1"/>
                          </a:solidFill>
                          <a:latin typeface="Arial" charset="0"/>
                          <a:ea typeface="Arial" charset="0"/>
                          <a:cs typeface="Arial" charset="0"/>
                        </a:defRPr>
                      </a:lvl1pPr>
                      <a:lvl2pPr algn="l">
                        <a:spcBef>
                          <a:spcPct val="20000"/>
                        </a:spcBef>
                        <a:buClr>
                          <a:schemeClr val="accent2"/>
                        </a:buClr>
                        <a:buSzPct val="80000"/>
                        <a:buFont typeface="Wingdings" charset="2"/>
                        <a:defRPr sz="2400">
                          <a:solidFill>
                            <a:schemeClr val="tx1"/>
                          </a:solidFill>
                          <a:latin typeface="Arial" charset="0"/>
                          <a:ea typeface="Arial" charset="0"/>
                          <a:cs typeface="Arial" charset="0"/>
                        </a:defRPr>
                      </a:lvl2pPr>
                      <a:lvl3pPr algn="l">
                        <a:spcBef>
                          <a:spcPct val="20000"/>
                        </a:spcBef>
                        <a:buClr>
                          <a:schemeClr val="bg2"/>
                        </a:buClr>
                        <a:buSzPct val="65000"/>
                        <a:buFont typeface="Wingdings" charset="2"/>
                        <a:defRPr sz="2000">
                          <a:solidFill>
                            <a:schemeClr val="tx1"/>
                          </a:solidFill>
                          <a:latin typeface="Arial" charset="0"/>
                          <a:ea typeface="Arial" charset="0"/>
                          <a:cs typeface="Arial" charset="0"/>
                        </a:defRPr>
                      </a:lvl3pPr>
                      <a:lvl4pPr algn="l">
                        <a:spcBef>
                          <a:spcPct val="20000"/>
                        </a:spcBef>
                        <a:buClr>
                          <a:schemeClr val="accent2"/>
                        </a:buClr>
                        <a:buSzPct val="70000"/>
                        <a:buFont typeface="Wingdings" charset="2"/>
                        <a:defRPr>
                          <a:solidFill>
                            <a:schemeClr val="tx1"/>
                          </a:solidFill>
                          <a:latin typeface="Arial" charset="0"/>
                          <a:ea typeface="Arial" charset="0"/>
                          <a:cs typeface="Arial" charset="0"/>
                        </a:defRPr>
                      </a:lvl4pPr>
                      <a:lvl5pPr algn="l">
                        <a:spcBef>
                          <a:spcPct val="20000"/>
                        </a:spcBef>
                        <a:buClr>
                          <a:schemeClr val="bg2"/>
                        </a:buClr>
                        <a:buFont typeface="Wingdings" charset="2"/>
                        <a:defRPr>
                          <a:solidFill>
                            <a:schemeClr val="tx1"/>
                          </a:solidFill>
                          <a:latin typeface="Arial" charset="0"/>
                          <a:ea typeface="Arial" charset="0"/>
                          <a:cs typeface="Arial" charset="0"/>
                        </a:defRPr>
                      </a:lvl5pPr>
                      <a:lvl6pPr fontAlgn="base">
                        <a:spcBef>
                          <a:spcPct val="20000"/>
                        </a:spcBef>
                        <a:spcAft>
                          <a:spcPct val="0"/>
                        </a:spcAft>
                        <a:buClr>
                          <a:schemeClr val="bg2"/>
                        </a:buClr>
                        <a:buFont typeface="Wingdings" charset="2"/>
                        <a:defRPr>
                          <a:solidFill>
                            <a:schemeClr val="tx1"/>
                          </a:solidFill>
                          <a:latin typeface="Arial" charset="0"/>
                          <a:ea typeface="Arial" charset="0"/>
                          <a:cs typeface="Arial" charset="0"/>
                        </a:defRPr>
                      </a:lvl6pPr>
                      <a:lvl7pPr fontAlgn="base">
                        <a:spcBef>
                          <a:spcPct val="20000"/>
                        </a:spcBef>
                        <a:spcAft>
                          <a:spcPct val="0"/>
                        </a:spcAft>
                        <a:buClr>
                          <a:schemeClr val="bg2"/>
                        </a:buClr>
                        <a:buFont typeface="Wingdings" charset="2"/>
                        <a:defRPr>
                          <a:solidFill>
                            <a:schemeClr val="tx1"/>
                          </a:solidFill>
                          <a:latin typeface="Arial" charset="0"/>
                          <a:ea typeface="Arial" charset="0"/>
                          <a:cs typeface="Arial" charset="0"/>
                        </a:defRPr>
                      </a:lvl7pPr>
                      <a:lvl8pPr fontAlgn="base">
                        <a:spcBef>
                          <a:spcPct val="20000"/>
                        </a:spcBef>
                        <a:spcAft>
                          <a:spcPct val="0"/>
                        </a:spcAft>
                        <a:buClr>
                          <a:schemeClr val="bg2"/>
                        </a:buClr>
                        <a:buFont typeface="Wingdings" charset="2"/>
                        <a:defRPr>
                          <a:solidFill>
                            <a:schemeClr val="tx1"/>
                          </a:solidFill>
                          <a:latin typeface="Arial" charset="0"/>
                          <a:ea typeface="Arial" charset="0"/>
                          <a:cs typeface="Arial" charset="0"/>
                        </a:defRPr>
                      </a:lvl8pPr>
                      <a:lvl9pPr fontAlgn="base">
                        <a:spcBef>
                          <a:spcPct val="20000"/>
                        </a:spcBef>
                        <a:spcAft>
                          <a:spcPct val="0"/>
                        </a:spcAft>
                        <a:buClr>
                          <a:schemeClr val="bg2"/>
                        </a:buClr>
                        <a:buFont typeface="Wingdings" charset="2"/>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80000"/>
                        </a:lnSpc>
                        <a:spcBef>
                          <a:spcPts val="600"/>
                        </a:spcBef>
                        <a:spcAft>
                          <a:spcPct val="0"/>
                        </a:spcAft>
                        <a:buClr>
                          <a:schemeClr val="tx2"/>
                        </a:buClr>
                        <a:buSzPct val="100000"/>
                        <a:buFont typeface="+mj-lt"/>
                        <a:buNone/>
                        <a:tabLst/>
                      </a:pPr>
                      <a:endParaRPr lang="es-ES" altLang="x-none" sz="1800" b="1" kern="1200" baseline="0" dirty="0" smtClean="0">
                        <a:solidFill>
                          <a:schemeClr val="accent1"/>
                        </a:solidFill>
                        <a:latin typeface="+mj-lt"/>
                        <a:ea typeface="+mn-ea"/>
                        <a:cs typeface="+mn-cs"/>
                      </a:endParaRPr>
                    </a:p>
                    <a:p>
                      <a:pPr marL="0" marR="0" lvl="0" indent="0" algn="l" defTabSz="914400" rtl="0" eaLnBrk="1" fontAlgn="base" latinLnBrk="0" hangingPunct="1">
                        <a:lnSpc>
                          <a:spcPct val="80000"/>
                        </a:lnSpc>
                        <a:spcBef>
                          <a:spcPts val="600"/>
                        </a:spcBef>
                        <a:spcAft>
                          <a:spcPct val="0"/>
                        </a:spcAft>
                        <a:buClr>
                          <a:schemeClr val="tx2"/>
                        </a:buClr>
                        <a:buSzPct val="100000"/>
                        <a:buFont typeface="+mj-lt"/>
                        <a:buNone/>
                        <a:tabLst/>
                      </a:pPr>
                      <a:endParaRPr lang="es-ES" altLang="x-none" sz="1800" b="1" kern="1200" baseline="0" dirty="0" smtClean="0">
                        <a:solidFill>
                          <a:schemeClr val="accent1"/>
                        </a:solidFill>
                        <a:latin typeface="+mj-lt"/>
                        <a:ea typeface="+mn-ea"/>
                        <a:cs typeface="+mn-cs"/>
                      </a:endParaRPr>
                    </a:p>
                    <a:p>
                      <a:pPr marL="0" marR="0" lvl="0" indent="0" algn="l" defTabSz="914400" rtl="0" eaLnBrk="1" fontAlgn="base" latinLnBrk="0" hangingPunct="1">
                        <a:lnSpc>
                          <a:spcPct val="80000"/>
                        </a:lnSpc>
                        <a:spcBef>
                          <a:spcPts val="600"/>
                        </a:spcBef>
                        <a:spcAft>
                          <a:spcPct val="0"/>
                        </a:spcAft>
                        <a:buClr>
                          <a:schemeClr val="tx2"/>
                        </a:buClr>
                        <a:buSzPct val="100000"/>
                        <a:buFont typeface="+mj-lt"/>
                        <a:buNone/>
                        <a:tabLst/>
                      </a:pPr>
                      <a:endParaRPr lang="es-ES" altLang="x-none" sz="1800" b="1" kern="1200" baseline="0" dirty="0" smtClean="0">
                        <a:solidFill>
                          <a:schemeClr val="accent1"/>
                        </a:solidFill>
                        <a:latin typeface="+mj-lt"/>
                        <a:ea typeface="+mn-ea"/>
                        <a:cs typeface="+mn-cs"/>
                      </a:endParaRPr>
                    </a:p>
                    <a:p>
                      <a:pPr marL="0" marR="0" lvl="0" indent="0" algn="l" defTabSz="914400" rtl="0" eaLnBrk="1" fontAlgn="base" latinLnBrk="0" hangingPunct="1">
                        <a:lnSpc>
                          <a:spcPct val="80000"/>
                        </a:lnSpc>
                        <a:spcBef>
                          <a:spcPts val="600"/>
                        </a:spcBef>
                        <a:spcAft>
                          <a:spcPct val="0"/>
                        </a:spcAft>
                        <a:buClr>
                          <a:schemeClr val="tx2"/>
                        </a:buClr>
                        <a:buSzPct val="100000"/>
                        <a:buFont typeface="+mj-lt"/>
                        <a:buNone/>
                        <a:tabLst/>
                      </a:pPr>
                      <a:r>
                        <a:rPr lang="es-ES" altLang="x-none" sz="1800" b="1" kern="1200" baseline="0" dirty="0" smtClean="0">
                          <a:solidFill>
                            <a:schemeClr val="accent1"/>
                          </a:solidFill>
                          <a:latin typeface="+mj-lt"/>
                          <a:ea typeface="+mn-ea"/>
                          <a:cs typeface="+mn-cs"/>
                        </a:rPr>
                        <a:t>      Cándida</a:t>
                      </a:r>
                      <a:endParaRPr lang="es-ES" altLang="x-none" sz="1800" b="1" kern="1200" baseline="0" dirty="0">
                        <a:solidFill>
                          <a:schemeClr val="accent1"/>
                        </a:solidFill>
                        <a:latin typeface="+mj-lt"/>
                        <a:ea typeface="+mn-ea"/>
                        <a:cs typeface="+mn-cs"/>
                      </a:endParaRPr>
                    </a:p>
                  </a:txBody>
                  <a:tcPr horzOverflow="overflow"/>
                </a:tc>
                <a:tc>
                  <a:txBody>
                    <a:bodyPr/>
                    <a:lstStyle>
                      <a:lvl1pPr algn="l">
                        <a:spcBef>
                          <a:spcPct val="20000"/>
                        </a:spcBef>
                        <a:buClr>
                          <a:schemeClr val="bg2"/>
                        </a:buClr>
                        <a:buSzPct val="75000"/>
                        <a:buFont typeface="Wingdings" charset="2"/>
                        <a:defRPr sz="2800">
                          <a:solidFill>
                            <a:schemeClr val="tx1"/>
                          </a:solidFill>
                          <a:latin typeface="Arial" charset="0"/>
                          <a:ea typeface="Arial" charset="0"/>
                          <a:cs typeface="Arial" charset="0"/>
                        </a:defRPr>
                      </a:lvl1pPr>
                      <a:lvl2pPr algn="l">
                        <a:spcBef>
                          <a:spcPct val="20000"/>
                        </a:spcBef>
                        <a:buClr>
                          <a:schemeClr val="accent2"/>
                        </a:buClr>
                        <a:buSzPct val="80000"/>
                        <a:buFont typeface="Wingdings" charset="2"/>
                        <a:defRPr sz="2400">
                          <a:solidFill>
                            <a:schemeClr val="tx1"/>
                          </a:solidFill>
                          <a:latin typeface="Arial" charset="0"/>
                          <a:ea typeface="Arial" charset="0"/>
                          <a:cs typeface="Arial" charset="0"/>
                        </a:defRPr>
                      </a:lvl2pPr>
                      <a:lvl3pPr algn="l">
                        <a:spcBef>
                          <a:spcPct val="20000"/>
                        </a:spcBef>
                        <a:buClr>
                          <a:schemeClr val="bg2"/>
                        </a:buClr>
                        <a:buSzPct val="65000"/>
                        <a:buFont typeface="Wingdings" charset="2"/>
                        <a:defRPr sz="2000">
                          <a:solidFill>
                            <a:schemeClr val="tx1"/>
                          </a:solidFill>
                          <a:latin typeface="Arial" charset="0"/>
                          <a:ea typeface="Arial" charset="0"/>
                          <a:cs typeface="Arial" charset="0"/>
                        </a:defRPr>
                      </a:lvl3pPr>
                      <a:lvl4pPr algn="l">
                        <a:spcBef>
                          <a:spcPct val="20000"/>
                        </a:spcBef>
                        <a:buClr>
                          <a:schemeClr val="accent2"/>
                        </a:buClr>
                        <a:buSzPct val="70000"/>
                        <a:buFont typeface="Wingdings" charset="2"/>
                        <a:defRPr>
                          <a:solidFill>
                            <a:schemeClr val="tx1"/>
                          </a:solidFill>
                          <a:latin typeface="Arial" charset="0"/>
                          <a:ea typeface="Arial" charset="0"/>
                          <a:cs typeface="Arial" charset="0"/>
                        </a:defRPr>
                      </a:lvl4pPr>
                      <a:lvl5pPr algn="l">
                        <a:spcBef>
                          <a:spcPct val="20000"/>
                        </a:spcBef>
                        <a:buClr>
                          <a:schemeClr val="bg2"/>
                        </a:buClr>
                        <a:buFont typeface="Wingdings" charset="2"/>
                        <a:defRPr>
                          <a:solidFill>
                            <a:schemeClr val="tx1"/>
                          </a:solidFill>
                          <a:latin typeface="Arial" charset="0"/>
                          <a:ea typeface="Arial" charset="0"/>
                          <a:cs typeface="Arial" charset="0"/>
                        </a:defRPr>
                      </a:lvl5pPr>
                      <a:lvl6pPr fontAlgn="base">
                        <a:spcBef>
                          <a:spcPct val="20000"/>
                        </a:spcBef>
                        <a:spcAft>
                          <a:spcPct val="0"/>
                        </a:spcAft>
                        <a:buClr>
                          <a:schemeClr val="bg2"/>
                        </a:buClr>
                        <a:buFont typeface="Wingdings" charset="2"/>
                        <a:defRPr>
                          <a:solidFill>
                            <a:schemeClr val="tx1"/>
                          </a:solidFill>
                          <a:latin typeface="Arial" charset="0"/>
                          <a:ea typeface="Arial" charset="0"/>
                          <a:cs typeface="Arial" charset="0"/>
                        </a:defRPr>
                      </a:lvl6pPr>
                      <a:lvl7pPr fontAlgn="base">
                        <a:spcBef>
                          <a:spcPct val="20000"/>
                        </a:spcBef>
                        <a:spcAft>
                          <a:spcPct val="0"/>
                        </a:spcAft>
                        <a:buClr>
                          <a:schemeClr val="bg2"/>
                        </a:buClr>
                        <a:buFont typeface="Wingdings" charset="2"/>
                        <a:defRPr>
                          <a:solidFill>
                            <a:schemeClr val="tx1"/>
                          </a:solidFill>
                          <a:latin typeface="Arial" charset="0"/>
                          <a:ea typeface="Arial" charset="0"/>
                          <a:cs typeface="Arial" charset="0"/>
                        </a:defRPr>
                      </a:lvl7pPr>
                      <a:lvl8pPr fontAlgn="base">
                        <a:spcBef>
                          <a:spcPct val="20000"/>
                        </a:spcBef>
                        <a:spcAft>
                          <a:spcPct val="0"/>
                        </a:spcAft>
                        <a:buClr>
                          <a:schemeClr val="bg2"/>
                        </a:buClr>
                        <a:buFont typeface="Wingdings" charset="2"/>
                        <a:defRPr>
                          <a:solidFill>
                            <a:schemeClr val="tx1"/>
                          </a:solidFill>
                          <a:latin typeface="Arial" charset="0"/>
                          <a:ea typeface="Arial" charset="0"/>
                          <a:cs typeface="Arial" charset="0"/>
                        </a:defRPr>
                      </a:lvl8pPr>
                      <a:lvl9pPr fontAlgn="base">
                        <a:spcBef>
                          <a:spcPct val="20000"/>
                        </a:spcBef>
                        <a:spcAft>
                          <a:spcPct val="0"/>
                        </a:spcAft>
                        <a:buClr>
                          <a:schemeClr val="bg2"/>
                        </a:buClr>
                        <a:buFont typeface="Wingdings" charset="2"/>
                        <a:defRPr>
                          <a:solidFill>
                            <a:schemeClr val="tx1"/>
                          </a:solidFill>
                          <a:latin typeface="Arial" charset="0"/>
                          <a:ea typeface="Arial" charset="0"/>
                          <a:cs typeface="Arial" charset="0"/>
                        </a:defRPr>
                      </a:lvl9pPr>
                    </a:lstStyle>
                    <a:p>
                      <a:pPr marL="457200" marR="0" lvl="0" indent="-457200" algn="l" defTabSz="914400" rtl="0" eaLnBrk="1" fontAlgn="base" latinLnBrk="0" hangingPunct="1">
                        <a:lnSpc>
                          <a:spcPct val="80000"/>
                        </a:lnSpc>
                        <a:spcBef>
                          <a:spcPts val="600"/>
                        </a:spcBef>
                        <a:spcAft>
                          <a:spcPct val="0"/>
                        </a:spcAft>
                        <a:buClr>
                          <a:schemeClr val="tx2"/>
                        </a:buClr>
                        <a:buSzPct val="100000"/>
                        <a:buFont typeface="+mj-lt"/>
                        <a:buNone/>
                        <a:tabLst/>
                      </a:pPr>
                      <a:endParaRPr lang="es-ES" altLang="x-none" sz="1600" b="1" kern="1200" baseline="0" dirty="0" smtClean="0">
                        <a:solidFill>
                          <a:schemeClr val="accent1"/>
                        </a:solidFill>
                        <a:latin typeface="+mj-lt"/>
                        <a:ea typeface="+mn-ea"/>
                        <a:cs typeface="+mn-cs"/>
                      </a:endParaRPr>
                    </a:p>
                    <a:p>
                      <a:pPr marL="457200" marR="0" lvl="0" indent="-457200" algn="l" defTabSz="914400" rtl="0" eaLnBrk="1" fontAlgn="base" latinLnBrk="0" hangingPunct="1">
                        <a:lnSpc>
                          <a:spcPct val="80000"/>
                        </a:lnSpc>
                        <a:spcBef>
                          <a:spcPts val="600"/>
                        </a:spcBef>
                        <a:spcAft>
                          <a:spcPct val="0"/>
                        </a:spcAft>
                        <a:buClr>
                          <a:schemeClr val="tx2"/>
                        </a:buClr>
                        <a:buSzPct val="100000"/>
                        <a:buFont typeface="+mj-lt"/>
                        <a:buAutoNum type="arabicPeriod"/>
                        <a:tabLst/>
                      </a:pPr>
                      <a:r>
                        <a:rPr lang="es-ES" altLang="x-none" sz="1800" b="1" kern="1200" baseline="0" dirty="0" smtClean="0">
                          <a:solidFill>
                            <a:schemeClr val="accent1"/>
                          </a:solidFill>
                          <a:latin typeface="+mj-lt"/>
                          <a:ea typeface="+mn-ea"/>
                          <a:cs typeface="+mn-cs"/>
                        </a:rPr>
                        <a:t>Leucorrea</a:t>
                      </a:r>
                      <a:r>
                        <a:rPr lang="es-ES" altLang="x-none" sz="1800" b="1" kern="1200" baseline="0" dirty="0">
                          <a:solidFill>
                            <a:schemeClr val="accent1"/>
                          </a:solidFill>
                          <a:latin typeface="+mj-lt"/>
                          <a:ea typeface="+mn-ea"/>
                          <a:cs typeface="+mn-cs"/>
                        </a:rPr>
                        <a:t>, prurito.</a:t>
                      </a:r>
                    </a:p>
                    <a:p>
                      <a:pPr marL="457200" marR="0" lvl="0" indent="-457200" algn="l" defTabSz="914400" rtl="0" eaLnBrk="1" fontAlgn="base" latinLnBrk="0" hangingPunct="1">
                        <a:lnSpc>
                          <a:spcPct val="80000"/>
                        </a:lnSpc>
                        <a:spcBef>
                          <a:spcPts val="600"/>
                        </a:spcBef>
                        <a:spcAft>
                          <a:spcPct val="0"/>
                        </a:spcAft>
                        <a:buClr>
                          <a:schemeClr val="tx2"/>
                        </a:buClr>
                        <a:buSzPct val="100000"/>
                        <a:buFont typeface="+mj-lt"/>
                        <a:buAutoNum type="arabicPeriod"/>
                        <a:tabLst/>
                      </a:pPr>
                      <a:r>
                        <a:rPr lang="es-ES" altLang="x-none" sz="1800" b="1" kern="1200" baseline="0" dirty="0" err="1">
                          <a:solidFill>
                            <a:schemeClr val="accent1"/>
                          </a:solidFill>
                          <a:latin typeface="+mj-lt"/>
                          <a:ea typeface="+mn-ea"/>
                          <a:cs typeface="+mn-cs"/>
                        </a:rPr>
                        <a:t>Dispareunia</a:t>
                      </a:r>
                      <a:r>
                        <a:rPr lang="es-ES" altLang="x-none" sz="1800" b="1" kern="1200" baseline="0" dirty="0">
                          <a:solidFill>
                            <a:schemeClr val="accent1"/>
                          </a:solidFill>
                          <a:latin typeface="+mj-lt"/>
                          <a:ea typeface="+mn-ea"/>
                          <a:cs typeface="+mn-cs"/>
                        </a:rPr>
                        <a:t>.</a:t>
                      </a:r>
                    </a:p>
                    <a:p>
                      <a:pPr marL="457200" marR="0" lvl="0" indent="-457200" algn="l" defTabSz="914400" rtl="0" eaLnBrk="1" fontAlgn="base" latinLnBrk="0" hangingPunct="1">
                        <a:lnSpc>
                          <a:spcPct val="80000"/>
                        </a:lnSpc>
                        <a:spcBef>
                          <a:spcPts val="600"/>
                        </a:spcBef>
                        <a:spcAft>
                          <a:spcPct val="0"/>
                        </a:spcAft>
                        <a:buClr>
                          <a:schemeClr val="tx2"/>
                        </a:buClr>
                        <a:buSzPct val="100000"/>
                        <a:buFont typeface="+mj-lt"/>
                        <a:buAutoNum type="arabicPeriod"/>
                        <a:tabLst/>
                      </a:pPr>
                      <a:r>
                        <a:rPr lang="es-ES" altLang="x-none" sz="1800" b="1" kern="1200" baseline="0" dirty="0">
                          <a:solidFill>
                            <a:schemeClr val="accent1"/>
                          </a:solidFill>
                          <a:latin typeface="+mj-lt"/>
                          <a:ea typeface="+mn-ea"/>
                          <a:cs typeface="+mn-cs"/>
                        </a:rPr>
                        <a:t>Eritema .</a:t>
                      </a:r>
                    </a:p>
                    <a:p>
                      <a:pPr marL="457200" marR="0" lvl="0" indent="-457200" algn="l" defTabSz="914400" rtl="0" eaLnBrk="1" fontAlgn="base" latinLnBrk="0" hangingPunct="1">
                        <a:lnSpc>
                          <a:spcPct val="80000"/>
                        </a:lnSpc>
                        <a:spcBef>
                          <a:spcPts val="600"/>
                        </a:spcBef>
                        <a:spcAft>
                          <a:spcPct val="0"/>
                        </a:spcAft>
                        <a:buClr>
                          <a:schemeClr val="tx2"/>
                        </a:buClr>
                        <a:buSzPct val="100000"/>
                        <a:buFont typeface="+mj-lt"/>
                        <a:buAutoNum type="arabicPeriod"/>
                        <a:tabLst/>
                      </a:pPr>
                      <a:r>
                        <a:rPr lang="es-ES" altLang="x-none" sz="1800" b="1" kern="1200" baseline="0" dirty="0">
                          <a:solidFill>
                            <a:schemeClr val="accent1"/>
                          </a:solidFill>
                          <a:latin typeface="+mj-lt"/>
                          <a:ea typeface="+mn-ea"/>
                          <a:cs typeface="+mn-cs"/>
                        </a:rPr>
                        <a:t>Secreción blanquecina.</a:t>
                      </a:r>
                    </a:p>
                  </a:txBody>
                  <a:tcPr horzOverflow="overflow"/>
                </a:tc>
              </a:tr>
              <a:tr h="1932008">
                <a:tc>
                  <a:txBody>
                    <a:bodyPr/>
                    <a:lstStyle>
                      <a:lvl1pPr algn="l">
                        <a:spcBef>
                          <a:spcPct val="20000"/>
                        </a:spcBef>
                        <a:buClr>
                          <a:schemeClr val="bg2"/>
                        </a:buClr>
                        <a:buSzPct val="75000"/>
                        <a:buFont typeface="Wingdings" charset="2"/>
                        <a:defRPr sz="2800">
                          <a:solidFill>
                            <a:schemeClr val="tx1"/>
                          </a:solidFill>
                          <a:latin typeface="Arial" charset="0"/>
                          <a:ea typeface="Arial" charset="0"/>
                          <a:cs typeface="Arial" charset="0"/>
                        </a:defRPr>
                      </a:lvl1pPr>
                      <a:lvl2pPr algn="l">
                        <a:spcBef>
                          <a:spcPct val="20000"/>
                        </a:spcBef>
                        <a:buClr>
                          <a:schemeClr val="accent2"/>
                        </a:buClr>
                        <a:buSzPct val="80000"/>
                        <a:buFont typeface="Wingdings" charset="2"/>
                        <a:defRPr sz="2400">
                          <a:solidFill>
                            <a:schemeClr val="tx1"/>
                          </a:solidFill>
                          <a:latin typeface="Arial" charset="0"/>
                          <a:ea typeface="Arial" charset="0"/>
                          <a:cs typeface="Arial" charset="0"/>
                        </a:defRPr>
                      </a:lvl2pPr>
                      <a:lvl3pPr algn="l">
                        <a:spcBef>
                          <a:spcPct val="20000"/>
                        </a:spcBef>
                        <a:buClr>
                          <a:schemeClr val="bg2"/>
                        </a:buClr>
                        <a:buSzPct val="65000"/>
                        <a:buFont typeface="Wingdings" charset="2"/>
                        <a:defRPr sz="2000">
                          <a:solidFill>
                            <a:schemeClr val="tx1"/>
                          </a:solidFill>
                          <a:latin typeface="Arial" charset="0"/>
                          <a:ea typeface="Arial" charset="0"/>
                          <a:cs typeface="Arial" charset="0"/>
                        </a:defRPr>
                      </a:lvl3pPr>
                      <a:lvl4pPr algn="l">
                        <a:spcBef>
                          <a:spcPct val="20000"/>
                        </a:spcBef>
                        <a:buClr>
                          <a:schemeClr val="accent2"/>
                        </a:buClr>
                        <a:buSzPct val="70000"/>
                        <a:buFont typeface="Wingdings" charset="2"/>
                        <a:defRPr>
                          <a:solidFill>
                            <a:schemeClr val="tx1"/>
                          </a:solidFill>
                          <a:latin typeface="Arial" charset="0"/>
                          <a:ea typeface="Arial" charset="0"/>
                          <a:cs typeface="Arial" charset="0"/>
                        </a:defRPr>
                      </a:lvl4pPr>
                      <a:lvl5pPr algn="l">
                        <a:spcBef>
                          <a:spcPct val="20000"/>
                        </a:spcBef>
                        <a:buClr>
                          <a:schemeClr val="bg2"/>
                        </a:buClr>
                        <a:buFont typeface="Wingdings" charset="2"/>
                        <a:defRPr>
                          <a:solidFill>
                            <a:schemeClr val="tx1"/>
                          </a:solidFill>
                          <a:latin typeface="Arial" charset="0"/>
                          <a:ea typeface="Arial" charset="0"/>
                          <a:cs typeface="Arial" charset="0"/>
                        </a:defRPr>
                      </a:lvl5pPr>
                      <a:lvl6pPr fontAlgn="base">
                        <a:spcBef>
                          <a:spcPct val="20000"/>
                        </a:spcBef>
                        <a:spcAft>
                          <a:spcPct val="0"/>
                        </a:spcAft>
                        <a:buClr>
                          <a:schemeClr val="bg2"/>
                        </a:buClr>
                        <a:buFont typeface="Wingdings" charset="2"/>
                        <a:defRPr>
                          <a:solidFill>
                            <a:schemeClr val="tx1"/>
                          </a:solidFill>
                          <a:latin typeface="Arial" charset="0"/>
                          <a:ea typeface="Arial" charset="0"/>
                          <a:cs typeface="Arial" charset="0"/>
                        </a:defRPr>
                      </a:lvl6pPr>
                      <a:lvl7pPr fontAlgn="base">
                        <a:spcBef>
                          <a:spcPct val="20000"/>
                        </a:spcBef>
                        <a:spcAft>
                          <a:spcPct val="0"/>
                        </a:spcAft>
                        <a:buClr>
                          <a:schemeClr val="bg2"/>
                        </a:buClr>
                        <a:buFont typeface="Wingdings" charset="2"/>
                        <a:defRPr>
                          <a:solidFill>
                            <a:schemeClr val="tx1"/>
                          </a:solidFill>
                          <a:latin typeface="Arial" charset="0"/>
                          <a:ea typeface="Arial" charset="0"/>
                          <a:cs typeface="Arial" charset="0"/>
                        </a:defRPr>
                      </a:lvl7pPr>
                      <a:lvl8pPr fontAlgn="base">
                        <a:spcBef>
                          <a:spcPct val="20000"/>
                        </a:spcBef>
                        <a:spcAft>
                          <a:spcPct val="0"/>
                        </a:spcAft>
                        <a:buClr>
                          <a:schemeClr val="bg2"/>
                        </a:buClr>
                        <a:buFont typeface="Wingdings" charset="2"/>
                        <a:defRPr>
                          <a:solidFill>
                            <a:schemeClr val="tx1"/>
                          </a:solidFill>
                          <a:latin typeface="Arial" charset="0"/>
                          <a:ea typeface="Arial" charset="0"/>
                          <a:cs typeface="Arial" charset="0"/>
                        </a:defRPr>
                      </a:lvl8pPr>
                      <a:lvl9pPr fontAlgn="base">
                        <a:spcBef>
                          <a:spcPct val="20000"/>
                        </a:spcBef>
                        <a:spcAft>
                          <a:spcPct val="0"/>
                        </a:spcAft>
                        <a:buClr>
                          <a:schemeClr val="bg2"/>
                        </a:buClr>
                        <a:buFont typeface="Wingdings" charset="2"/>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endParaRPr lang="es-ES" altLang="x-none" sz="1800" b="1" kern="1200" baseline="0" dirty="0" smtClean="0">
                        <a:solidFill>
                          <a:schemeClr val="accent1"/>
                        </a:solidFill>
                        <a:latin typeface="+mj-lt"/>
                        <a:ea typeface="+mn-ea"/>
                        <a:cs typeface="+mn-cs"/>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endParaRPr lang="es-ES" altLang="x-none" sz="1800" b="1" kern="1200" baseline="0" dirty="0" smtClean="0">
                        <a:solidFill>
                          <a:schemeClr val="accent1"/>
                        </a:solidFill>
                        <a:latin typeface="+mj-lt"/>
                        <a:ea typeface="+mn-ea"/>
                        <a:cs typeface="+mn-cs"/>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lang="es-ES" altLang="x-none" sz="1800" b="1" kern="1200" baseline="0" dirty="0" smtClean="0">
                          <a:solidFill>
                            <a:schemeClr val="accent1"/>
                          </a:solidFill>
                          <a:latin typeface="+mj-lt"/>
                          <a:ea typeface="+mn-ea"/>
                          <a:cs typeface="+mn-cs"/>
                        </a:rPr>
                        <a:t>      </a:t>
                      </a:r>
                      <a:r>
                        <a:rPr lang="es-ES" altLang="x-none" sz="1800" b="1" kern="1200" baseline="0" dirty="0" err="1" smtClean="0">
                          <a:solidFill>
                            <a:schemeClr val="accent1"/>
                          </a:solidFill>
                          <a:latin typeface="+mj-lt"/>
                          <a:ea typeface="+mn-ea"/>
                          <a:cs typeface="+mn-cs"/>
                        </a:rPr>
                        <a:t>Tricomonas</a:t>
                      </a:r>
                      <a:r>
                        <a:rPr kumimoji="0" lang="es-ES" altLang="x-none" sz="1800" b="1" i="0" u="none" strike="noStrike" cap="none" normalizeH="0" baseline="0" dirty="0" smtClean="0">
                          <a:ln>
                            <a:noFill/>
                          </a:ln>
                          <a:solidFill>
                            <a:schemeClr val="tx1"/>
                          </a:solidFill>
                          <a:effectLst/>
                          <a:latin typeface="+mj-lt"/>
                          <a:ea typeface="Arial" charset="0"/>
                          <a:cs typeface="Arial" charset="0"/>
                        </a:rPr>
                        <a:t>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endParaRPr kumimoji="0" lang="es-ES" altLang="x-none" sz="1800" b="1" i="0" u="none" strike="noStrike" cap="none" normalizeH="0" baseline="0" dirty="0" smtClean="0">
                        <a:ln>
                          <a:noFill/>
                        </a:ln>
                        <a:solidFill>
                          <a:schemeClr val="tx1"/>
                        </a:solidFill>
                        <a:effectLst/>
                        <a:latin typeface="+mj-lt"/>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endParaRPr kumimoji="0" lang="es-ES" altLang="x-none" sz="1800" b="1" i="0" u="none" strike="noStrike" cap="none" normalizeH="0" baseline="0" dirty="0" smtClean="0">
                        <a:ln>
                          <a:noFill/>
                        </a:ln>
                        <a:solidFill>
                          <a:schemeClr val="tx1"/>
                        </a:solidFill>
                        <a:effectLst/>
                        <a:latin typeface="+mj-lt"/>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endParaRPr kumimoji="0" lang="es-ES" altLang="x-none" sz="1800" b="1" i="0" u="none" strike="noStrike" cap="none" normalizeH="0" baseline="0" dirty="0" smtClean="0">
                        <a:ln>
                          <a:noFill/>
                        </a:ln>
                        <a:solidFill>
                          <a:schemeClr val="tx1"/>
                        </a:solidFill>
                        <a:effectLst/>
                        <a:latin typeface="+mj-lt"/>
                        <a:ea typeface="Arial" charset="0"/>
                        <a:cs typeface="Arial" charset="0"/>
                      </a:endParaRPr>
                    </a:p>
                  </a:txBody>
                  <a:tcPr anchor="ctr" horzOverflow="overflow"/>
                </a:tc>
                <a:tc>
                  <a:txBody>
                    <a:bodyPr/>
                    <a:lstStyle>
                      <a:lvl1pPr algn="l">
                        <a:spcBef>
                          <a:spcPct val="20000"/>
                        </a:spcBef>
                        <a:buClr>
                          <a:schemeClr val="bg2"/>
                        </a:buClr>
                        <a:buSzPct val="75000"/>
                        <a:buFont typeface="Wingdings" charset="2"/>
                        <a:defRPr sz="2800">
                          <a:solidFill>
                            <a:schemeClr val="tx1"/>
                          </a:solidFill>
                          <a:latin typeface="Arial" charset="0"/>
                          <a:ea typeface="Arial" charset="0"/>
                          <a:cs typeface="Arial" charset="0"/>
                        </a:defRPr>
                      </a:lvl1pPr>
                      <a:lvl2pPr algn="l">
                        <a:spcBef>
                          <a:spcPct val="20000"/>
                        </a:spcBef>
                        <a:buClr>
                          <a:schemeClr val="accent2"/>
                        </a:buClr>
                        <a:buSzPct val="80000"/>
                        <a:buFont typeface="Wingdings" charset="2"/>
                        <a:defRPr sz="2400">
                          <a:solidFill>
                            <a:schemeClr val="tx1"/>
                          </a:solidFill>
                          <a:latin typeface="Arial" charset="0"/>
                          <a:ea typeface="Arial" charset="0"/>
                          <a:cs typeface="Arial" charset="0"/>
                        </a:defRPr>
                      </a:lvl2pPr>
                      <a:lvl3pPr algn="l">
                        <a:spcBef>
                          <a:spcPct val="20000"/>
                        </a:spcBef>
                        <a:buClr>
                          <a:schemeClr val="bg2"/>
                        </a:buClr>
                        <a:buSzPct val="65000"/>
                        <a:buFont typeface="Wingdings" charset="2"/>
                        <a:defRPr sz="2000">
                          <a:solidFill>
                            <a:schemeClr val="tx1"/>
                          </a:solidFill>
                          <a:latin typeface="Arial" charset="0"/>
                          <a:ea typeface="Arial" charset="0"/>
                          <a:cs typeface="Arial" charset="0"/>
                        </a:defRPr>
                      </a:lvl3pPr>
                      <a:lvl4pPr algn="l">
                        <a:spcBef>
                          <a:spcPct val="20000"/>
                        </a:spcBef>
                        <a:buClr>
                          <a:schemeClr val="accent2"/>
                        </a:buClr>
                        <a:buSzPct val="70000"/>
                        <a:buFont typeface="Wingdings" charset="2"/>
                        <a:defRPr>
                          <a:solidFill>
                            <a:schemeClr val="tx1"/>
                          </a:solidFill>
                          <a:latin typeface="Arial" charset="0"/>
                          <a:ea typeface="Arial" charset="0"/>
                          <a:cs typeface="Arial" charset="0"/>
                        </a:defRPr>
                      </a:lvl4pPr>
                      <a:lvl5pPr algn="l">
                        <a:spcBef>
                          <a:spcPct val="20000"/>
                        </a:spcBef>
                        <a:buClr>
                          <a:schemeClr val="bg2"/>
                        </a:buClr>
                        <a:buFont typeface="Wingdings" charset="2"/>
                        <a:defRPr>
                          <a:solidFill>
                            <a:schemeClr val="tx1"/>
                          </a:solidFill>
                          <a:latin typeface="Arial" charset="0"/>
                          <a:ea typeface="Arial" charset="0"/>
                          <a:cs typeface="Arial" charset="0"/>
                        </a:defRPr>
                      </a:lvl5pPr>
                      <a:lvl6pPr fontAlgn="base">
                        <a:spcBef>
                          <a:spcPct val="20000"/>
                        </a:spcBef>
                        <a:spcAft>
                          <a:spcPct val="0"/>
                        </a:spcAft>
                        <a:buClr>
                          <a:schemeClr val="bg2"/>
                        </a:buClr>
                        <a:buFont typeface="Wingdings" charset="2"/>
                        <a:defRPr>
                          <a:solidFill>
                            <a:schemeClr val="tx1"/>
                          </a:solidFill>
                          <a:latin typeface="Arial" charset="0"/>
                          <a:ea typeface="Arial" charset="0"/>
                          <a:cs typeface="Arial" charset="0"/>
                        </a:defRPr>
                      </a:lvl6pPr>
                      <a:lvl7pPr fontAlgn="base">
                        <a:spcBef>
                          <a:spcPct val="20000"/>
                        </a:spcBef>
                        <a:spcAft>
                          <a:spcPct val="0"/>
                        </a:spcAft>
                        <a:buClr>
                          <a:schemeClr val="bg2"/>
                        </a:buClr>
                        <a:buFont typeface="Wingdings" charset="2"/>
                        <a:defRPr>
                          <a:solidFill>
                            <a:schemeClr val="tx1"/>
                          </a:solidFill>
                          <a:latin typeface="Arial" charset="0"/>
                          <a:ea typeface="Arial" charset="0"/>
                          <a:cs typeface="Arial" charset="0"/>
                        </a:defRPr>
                      </a:lvl7pPr>
                      <a:lvl8pPr fontAlgn="base">
                        <a:spcBef>
                          <a:spcPct val="20000"/>
                        </a:spcBef>
                        <a:spcAft>
                          <a:spcPct val="0"/>
                        </a:spcAft>
                        <a:buClr>
                          <a:schemeClr val="bg2"/>
                        </a:buClr>
                        <a:buFont typeface="Wingdings" charset="2"/>
                        <a:defRPr>
                          <a:solidFill>
                            <a:schemeClr val="tx1"/>
                          </a:solidFill>
                          <a:latin typeface="Arial" charset="0"/>
                          <a:ea typeface="Arial" charset="0"/>
                          <a:cs typeface="Arial" charset="0"/>
                        </a:defRPr>
                      </a:lvl8pPr>
                      <a:lvl9pPr fontAlgn="base">
                        <a:spcBef>
                          <a:spcPct val="20000"/>
                        </a:spcBef>
                        <a:spcAft>
                          <a:spcPct val="0"/>
                        </a:spcAft>
                        <a:buClr>
                          <a:schemeClr val="bg2"/>
                        </a:buClr>
                        <a:buFont typeface="Wingdings" charset="2"/>
                        <a:defRPr>
                          <a:solidFill>
                            <a:schemeClr val="tx1"/>
                          </a:solidFill>
                          <a:latin typeface="Arial" charset="0"/>
                          <a:ea typeface="Arial" charset="0"/>
                          <a:cs typeface="Arial" charset="0"/>
                        </a:defRPr>
                      </a:lvl9pPr>
                    </a:lstStyle>
                    <a:p>
                      <a:pPr marL="457200" marR="0" lvl="0" indent="-457200" algn="l" defTabSz="914400" rtl="0" eaLnBrk="1" fontAlgn="base" latinLnBrk="0" hangingPunct="1">
                        <a:lnSpc>
                          <a:spcPct val="80000"/>
                        </a:lnSpc>
                        <a:spcBef>
                          <a:spcPts val="600"/>
                        </a:spcBef>
                        <a:spcAft>
                          <a:spcPct val="0"/>
                        </a:spcAft>
                        <a:buClr>
                          <a:schemeClr val="tx2"/>
                        </a:buClr>
                        <a:buSzPct val="100000"/>
                        <a:buFont typeface="+mj-lt"/>
                        <a:buNone/>
                        <a:tabLst/>
                      </a:pPr>
                      <a:endParaRPr lang="es-ES" altLang="x-none" sz="1800" b="1" kern="1200" baseline="0" dirty="0" smtClean="0">
                        <a:solidFill>
                          <a:schemeClr val="accent1"/>
                        </a:solidFill>
                        <a:latin typeface="+mj-lt"/>
                        <a:ea typeface="+mn-ea"/>
                        <a:cs typeface="+mn-cs"/>
                      </a:endParaRPr>
                    </a:p>
                    <a:p>
                      <a:pPr marL="457200" marR="0" lvl="0" indent="-457200" algn="l" defTabSz="914400" rtl="0" eaLnBrk="1" fontAlgn="base" latinLnBrk="0" hangingPunct="1">
                        <a:lnSpc>
                          <a:spcPct val="80000"/>
                        </a:lnSpc>
                        <a:spcBef>
                          <a:spcPts val="600"/>
                        </a:spcBef>
                        <a:spcAft>
                          <a:spcPct val="0"/>
                        </a:spcAft>
                        <a:buClr>
                          <a:schemeClr val="tx2"/>
                        </a:buClr>
                        <a:buSzPct val="100000"/>
                        <a:buFont typeface="+mj-lt"/>
                        <a:buNone/>
                        <a:tabLst/>
                      </a:pPr>
                      <a:endParaRPr lang="es-ES" altLang="x-none" sz="1800" b="1" kern="1200" baseline="0" dirty="0" smtClean="0">
                        <a:solidFill>
                          <a:schemeClr val="accent1"/>
                        </a:solidFill>
                        <a:latin typeface="+mj-lt"/>
                        <a:ea typeface="+mn-ea"/>
                        <a:cs typeface="+mn-cs"/>
                      </a:endParaRPr>
                    </a:p>
                    <a:p>
                      <a:pPr marL="457200" marR="0" lvl="0" indent="-457200" algn="l" defTabSz="914400" rtl="0" eaLnBrk="1" fontAlgn="base" latinLnBrk="0" hangingPunct="1">
                        <a:lnSpc>
                          <a:spcPct val="80000"/>
                        </a:lnSpc>
                        <a:spcBef>
                          <a:spcPts val="600"/>
                        </a:spcBef>
                        <a:spcAft>
                          <a:spcPct val="0"/>
                        </a:spcAft>
                        <a:buClr>
                          <a:schemeClr val="tx2"/>
                        </a:buClr>
                        <a:buSzPct val="100000"/>
                        <a:buFont typeface="+mj-lt"/>
                        <a:buAutoNum type="arabicPeriod"/>
                        <a:tabLst/>
                      </a:pPr>
                      <a:r>
                        <a:rPr lang="es-ES" altLang="x-none" sz="1800" b="1" kern="1200" baseline="0" dirty="0" smtClean="0">
                          <a:solidFill>
                            <a:schemeClr val="accent1"/>
                          </a:solidFill>
                          <a:latin typeface="+mj-lt"/>
                          <a:ea typeface="+mn-ea"/>
                          <a:cs typeface="+mn-cs"/>
                        </a:rPr>
                        <a:t>Leucorrea </a:t>
                      </a:r>
                      <a:r>
                        <a:rPr lang="es-ES" altLang="x-none" sz="1800" b="1" kern="1200" baseline="0" dirty="0">
                          <a:solidFill>
                            <a:schemeClr val="accent1"/>
                          </a:solidFill>
                          <a:latin typeface="+mj-lt"/>
                          <a:ea typeface="+mn-ea"/>
                          <a:cs typeface="+mn-cs"/>
                        </a:rPr>
                        <a:t>purulenta, maloliente.</a:t>
                      </a:r>
                    </a:p>
                    <a:p>
                      <a:pPr marL="457200" marR="0" lvl="0" indent="-457200" algn="l" defTabSz="914400" rtl="0" eaLnBrk="1" fontAlgn="base" latinLnBrk="0" hangingPunct="1">
                        <a:lnSpc>
                          <a:spcPct val="80000"/>
                        </a:lnSpc>
                        <a:spcBef>
                          <a:spcPts val="600"/>
                        </a:spcBef>
                        <a:spcAft>
                          <a:spcPct val="0"/>
                        </a:spcAft>
                        <a:buClr>
                          <a:schemeClr val="tx2"/>
                        </a:buClr>
                        <a:buSzPct val="100000"/>
                        <a:buFont typeface="+mj-lt"/>
                        <a:buAutoNum type="arabicPeriod"/>
                        <a:tabLst/>
                      </a:pPr>
                      <a:r>
                        <a:rPr lang="es-ES" altLang="x-none" sz="1800" b="1" kern="1200" baseline="0" dirty="0" err="1">
                          <a:solidFill>
                            <a:schemeClr val="accent1"/>
                          </a:solidFill>
                          <a:latin typeface="+mj-lt"/>
                          <a:ea typeface="+mn-ea"/>
                          <a:cs typeface="+mn-cs"/>
                        </a:rPr>
                        <a:t>Dispareunia</a:t>
                      </a:r>
                      <a:r>
                        <a:rPr lang="es-ES" altLang="x-none" sz="1800" b="1" kern="1200" baseline="0" dirty="0">
                          <a:solidFill>
                            <a:schemeClr val="accent1"/>
                          </a:solidFill>
                          <a:latin typeface="+mj-lt"/>
                          <a:ea typeface="+mn-ea"/>
                          <a:cs typeface="+mn-cs"/>
                        </a:rPr>
                        <a:t>.</a:t>
                      </a:r>
                    </a:p>
                    <a:p>
                      <a:pPr marL="457200" marR="0" lvl="0" indent="-457200" algn="l" defTabSz="914400" rtl="0" eaLnBrk="1" fontAlgn="base" latinLnBrk="0" hangingPunct="1">
                        <a:lnSpc>
                          <a:spcPct val="80000"/>
                        </a:lnSpc>
                        <a:spcBef>
                          <a:spcPts val="600"/>
                        </a:spcBef>
                        <a:spcAft>
                          <a:spcPct val="0"/>
                        </a:spcAft>
                        <a:buClr>
                          <a:schemeClr val="tx2"/>
                        </a:buClr>
                        <a:buSzPct val="100000"/>
                        <a:buFont typeface="+mj-lt"/>
                        <a:buAutoNum type="arabicPeriod"/>
                        <a:tabLst/>
                      </a:pPr>
                      <a:r>
                        <a:rPr lang="es-ES" altLang="x-none" sz="1800" b="1" kern="1200" baseline="0" dirty="0">
                          <a:solidFill>
                            <a:schemeClr val="accent1"/>
                          </a:solidFill>
                          <a:latin typeface="+mj-lt"/>
                          <a:ea typeface="+mn-ea"/>
                          <a:cs typeface="+mn-cs"/>
                        </a:rPr>
                        <a:t>Secreción amarillo-Verdosa</a:t>
                      </a:r>
                      <a:r>
                        <a:rPr lang="es-ES" altLang="x-none" sz="1800" b="1" kern="1200" baseline="0" dirty="0" smtClean="0">
                          <a:solidFill>
                            <a:schemeClr val="accent1"/>
                          </a:solidFill>
                          <a:latin typeface="+mj-lt"/>
                          <a:ea typeface="+mn-ea"/>
                          <a:cs typeface="+mn-cs"/>
                        </a:rPr>
                        <a:t>.</a:t>
                      </a:r>
                      <a:endParaRPr lang="es-ES" altLang="x-none" sz="1800" b="1" kern="1200" baseline="0" dirty="0">
                        <a:solidFill>
                          <a:schemeClr val="accent1"/>
                        </a:solidFill>
                        <a:latin typeface="+mj-lt"/>
                        <a:ea typeface="+mn-ea"/>
                        <a:cs typeface="+mn-cs"/>
                      </a:endParaRPr>
                    </a:p>
                  </a:txBody>
                  <a:tcPr horzOverflow="overflow"/>
                </a:tc>
              </a:tr>
            </a:tbl>
          </a:graphicData>
        </a:graphic>
      </p:graphicFrame>
      <p:pic>
        <p:nvPicPr>
          <p:cNvPr id="10"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7296" y="849003"/>
            <a:ext cx="1440160" cy="1532035"/>
          </a:xfrm>
          <a:prstGeom prst="rect">
            <a:avLst/>
          </a:prstGeom>
        </p:spPr>
      </p:pic>
      <p:pic>
        <p:nvPicPr>
          <p:cNvPr id="11"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4330" y="2579818"/>
            <a:ext cx="1935918" cy="1451938"/>
          </a:xfrm>
          <a:prstGeom prst="rect">
            <a:avLst/>
          </a:prstGeom>
        </p:spPr>
      </p:pic>
      <p:pic>
        <p:nvPicPr>
          <p:cNvPr id="12"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6346" y="4272273"/>
            <a:ext cx="1714512" cy="1611939"/>
          </a:xfrm>
          <a:prstGeom prst="rect">
            <a:avLst/>
          </a:prstGeom>
        </p:spPr>
      </p:pic>
    </p:spTree>
    <p:extLst>
      <p:ext uri="{BB962C8B-B14F-4D97-AF65-F5344CB8AC3E}">
        <p14:creationId xmlns:p14="http://schemas.microsoft.com/office/powerpoint/2010/main" val="1058215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p:txBody>
          <a:bodyPr/>
          <a:lstStyle/>
          <a:p>
            <a:r>
              <a:rPr lang="es-ES" dirty="0" err="1"/>
              <a:t>Imidazoles</a:t>
            </a:r>
            <a:r>
              <a:rPr lang="es-ES" dirty="0"/>
              <a:t> </a:t>
            </a:r>
            <a:r>
              <a:rPr lang="es-ES" dirty="0" err="1" smtClean="0"/>
              <a:t>intravaginales</a:t>
            </a:r>
            <a:r>
              <a:rPr lang="es-ES" dirty="0" smtClean="0"/>
              <a:t>.</a:t>
            </a:r>
            <a:endParaRPr lang="es-ES" dirty="0"/>
          </a:p>
          <a:p>
            <a:r>
              <a:rPr lang="es-ES" dirty="0" err="1"/>
              <a:t>Imidazólicos</a:t>
            </a:r>
            <a:r>
              <a:rPr lang="es-ES" dirty="0"/>
              <a:t> </a:t>
            </a:r>
            <a:r>
              <a:rPr lang="es-ES" dirty="0" smtClean="0"/>
              <a:t>orales.</a:t>
            </a:r>
            <a:endParaRPr lang="es-ES" dirty="0"/>
          </a:p>
          <a:p>
            <a:r>
              <a:rPr lang="es-ES" dirty="0" err="1"/>
              <a:t>Imidazólicos</a:t>
            </a:r>
            <a:r>
              <a:rPr lang="es-ES" dirty="0"/>
              <a:t> </a:t>
            </a:r>
            <a:r>
              <a:rPr lang="es-ES" dirty="0" err="1" smtClean="0"/>
              <a:t>orales+tópicos</a:t>
            </a:r>
            <a:r>
              <a:rPr lang="es-ES" dirty="0" smtClean="0"/>
              <a:t>.</a:t>
            </a:r>
            <a:endParaRPr lang="es-ES" dirty="0"/>
          </a:p>
          <a:p>
            <a:r>
              <a:rPr lang="es-ES" dirty="0"/>
              <a:t>No realizaría tratamiento antimicótico, recomendaría higiene local con antisépticos </a:t>
            </a:r>
            <a:r>
              <a:rPr lang="es-ES" dirty="0" smtClean="0"/>
              <a:t>vaginales.</a:t>
            </a:r>
            <a:endParaRPr lang="es-ES" dirty="0"/>
          </a:p>
        </p:txBody>
      </p:sp>
      <p:sp>
        <p:nvSpPr>
          <p:cNvPr id="7" name="Marcador de texto 6"/>
          <p:cNvSpPr>
            <a:spLocks noGrp="1"/>
          </p:cNvSpPr>
          <p:nvPr>
            <p:ph type="body" idx="10"/>
          </p:nvPr>
        </p:nvSpPr>
        <p:spPr/>
        <p:txBody>
          <a:bodyPr/>
          <a:lstStyle/>
          <a:p>
            <a:r>
              <a:rPr lang="es-ES" dirty="0">
                <a:solidFill>
                  <a:srgbClr val="C00000"/>
                </a:solidFill>
              </a:rPr>
              <a:t>Ante este episodio de </a:t>
            </a:r>
            <a:r>
              <a:rPr lang="es-ES" dirty="0" err="1">
                <a:solidFill>
                  <a:srgbClr val="C00000"/>
                </a:solidFill>
              </a:rPr>
              <a:t>vulvovagintis</a:t>
            </a:r>
            <a:r>
              <a:rPr lang="es-ES" dirty="0">
                <a:solidFill>
                  <a:srgbClr val="C00000"/>
                </a:solidFill>
              </a:rPr>
              <a:t> , </a:t>
            </a:r>
          </a:p>
          <a:p>
            <a:r>
              <a:rPr lang="es-ES" dirty="0">
                <a:solidFill>
                  <a:srgbClr val="C00000"/>
                </a:solidFill>
              </a:rPr>
              <a:t>¿qué tratamiento le propondría </a:t>
            </a:r>
            <a:r>
              <a:rPr lang="es-ES" dirty="0" smtClean="0">
                <a:solidFill>
                  <a:srgbClr val="C00000"/>
                </a:solidFill>
              </a:rPr>
              <a:t>a </a:t>
            </a:r>
            <a:r>
              <a:rPr lang="es-ES" dirty="0">
                <a:solidFill>
                  <a:srgbClr val="C00000"/>
                </a:solidFill>
              </a:rPr>
              <a:t>Rita?</a:t>
            </a:r>
          </a:p>
        </p:txBody>
      </p:sp>
      <p:sp>
        <p:nvSpPr>
          <p:cNvPr id="8" name="Marcador de texto 7"/>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a:t>Pregunta 2</a:t>
            </a:r>
          </a:p>
        </p:txBody>
      </p:sp>
    </p:spTree>
    <p:extLst>
      <p:ext uri="{BB962C8B-B14F-4D97-AF65-F5344CB8AC3E}">
        <p14:creationId xmlns:p14="http://schemas.microsoft.com/office/powerpoint/2010/main" val="1297024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8312" name="Group 88"/>
          <p:cNvGraphicFramePr>
            <a:graphicFrameLocks noGrp="1"/>
          </p:cNvGraphicFramePr>
          <p:nvPr>
            <p:extLst>
              <p:ext uri="{D42A27DB-BD31-4B8C-83A1-F6EECF244321}">
                <p14:modId xmlns:p14="http://schemas.microsoft.com/office/powerpoint/2010/main" val="916345732"/>
              </p:ext>
            </p:extLst>
          </p:nvPr>
        </p:nvGraphicFramePr>
        <p:xfrm>
          <a:off x="881026" y="1285860"/>
          <a:ext cx="8929750" cy="2560320"/>
        </p:xfrm>
        <a:graphic>
          <a:graphicData uri="http://schemas.openxmlformats.org/drawingml/2006/table">
            <a:tbl>
              <a:tblPr/>
              <a:tblGrid>
                <a:gridCol w="8929750">
                  <a:extLst>
                    <a:ext uri="{9D8B030D-6E8A-4147-A177-3AD203B41FA5}">
                      <a16:colId xmlns="" xmlns:a16="http://schemas.microsoft.com/office/drawing/2014/main" val="20000"/>
                    </a:ext>
                  </a:extLst>
                </a:gridCol>
              </a:tblGrid>
              <a:tr h="255418">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x-none" sz="1800" b="0" i="0" u="none" strike="noStrike" cap="none" normalizeH="0" baseline="0" dirty="0">
                          <a:ln>
                            <a:noFill/>
                          </a:ln>
                          <a:solidFill>
                            <a:schemeClr val="bg1"/>
                          </a:solidFill>
                          <a:effectLst/>
                          <a:latin typeface="+mj-lt"/>
                          <a:ea typeface="Times New Roman" charset="0"/>
                          <a:cs typeface="Arial" charset="0"/>
                        </a:rPr>
                        <a:t>Elección: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87AC8"/>
                    </a:solidFill>
                  </a:tcPr>
                </a:tc>
                <a:extLst>
                  <a:ext uri="{0D108BD9-81ED-4DB2-BD59-A6C34878D82A}">
                    <a16:rowId xmlns="" xmlns:a16="http://schemas.microsoft.com/office/drawing/2014/main" val="10000"/>
                  </a:ext>
                </a:extLst>
              </a:tr>
              <a:tr h="255418">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0"/>
                        </a:spcBef>
                        <a:spcAft>
                          <a:spcPct val="0"/>
                        </a:spcAft>
                        <a:buClr>
                          <a:srgbClr val="C00000"/>
                        </a:buClr>
                        <a:buSzTx/>
                        <a:buFont typeface="Wingdings" pitchFamily="2" charset="2"/>
                        <a:buChar char="v"/>
                        <a:tabLst/>
                      </a:pPr>
                      <a:r>
                        <a:rPr kumimoji="0" lang="es-ES" altLang="x-none" sz="1800" b="0" i="0" u="none" strike="noStrike" cap="none" normalizeH="0" baseline="0" dirty="0" err="1">
                          <a:ln>
                            <a:noFill/>
                          </a:ln>
                          <a:solidFill>
                            <a:srgbClr val="004586"/>
                          </a:solidFill>
                          <a:effectLst/>
                          <a:latin typeface="+mj-lt"/>
                          <a:ea typeface="Times New Roman" charset="0"/>
                          <a:cs typeface="Arial" charset="0"/>
                        </a:rPr>
                        <a:t>Clotrimazol</a:t>
                      </a:r>
                      <a:r>
                        <a:rPr kumimoji="0" lang="es-ES" altLang="x-none" sz="1800" b="0" i="0" u="none" strike="noStrike" cap="none" normalizeH="0" baseline="0" dirty="0">
                          <a:ln>
                            <a:noFill/>
                          </a:ln>
                          <a:solidFill>
                            <a:srgbClr val="004586"/>
                          </a:solidFill>
                          <a:effectLst/>
                          <a:latin typeface="+mj-lt"/>
                          <a:ea typeface="Times New Roman" charset="0"/>
                          <a:cs typeface="Arial" charset="0"/>
                        </a:rPr>
                        <a:t> óvulos 500 mg vía </a:t>
                      </a:r>
                      <a:r>
                        <a:rPr kumimoji="0" lang="es-ES" altLang="x-none" sz="1800" b="0" i="0" u="none" strike="noStrike" cap="none" normalizeH="0" baseline="0" dirty="0" err="1">
                          <a:ln>
                            <a:noFill/>
                          </a:ln>
                          <a:solidFill>
                            <a:srgbClr val="004586"/>
                          </a:solidFill>
                          <a:effectLst/>
                          <a:latin typeface="+mj-lt"/>
                          <a:ea typeface="Times New Roman" charset="0"/>
                          <a:cs typeface="Arial" charset="0"/>
                        </a:rPr>
                        <a:t>intravaginal</a:t>
                      </a:r>
                      <a:r>
                        <a:rPr kumimoji="0" lang="es-ES" altLang="x-none" sz="1800" b="0" i="0" u="none" strike="noStrike" cap="none" normalizeH="0" baseline="0" dirty="0">
                          <a:ln>
                            <a:noFill/>
                          </a:ln>
                          <a:solidFill>
                            <a:srgbClr val="004586"/>
                          </a:solidFill>
                          <a:effectLst/>
                          <a:latin typeface="+mj-lt"/>
                          <a:ea typeface="Times New Roman" charset="0"/>
                          <a:cs typeface="Arial" charset="0"/>
                        </a:rPr>
                        <a:t>, dosis única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CF5"/>
                    </a:solidFill>
                  </a:tcPr>
                </a:tc>
                <a:extLst>
                  <a:ext uri="{0D108BD9-81ED-4DB2-BD59-A6C34878D82A}">
                    <a16:rowId xmlns="" xmlns:a16="http://schemas.microsoft.com/office/drawing/2014/main" val="10001"/>
                  </a:ext>
                </a:extLst>
              </a:tr>
              <a:tr h="255418">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x-none" sz="1800" b="0" i="0" u="none" strike="noStrike" cap="none" normalizeH="0" baseline="0" dirty="0">
                          <a:ln>
                            <a:noFill/>
                          </a:ln>
                          <a:solidFill>
                            <a:schemeClr val="bg1"/>
                          </a:solidFill>
                          <a:effectLst/>
                          <a:latin typeface="+mj-lt"/>
                          <a:ea typeface="Times New Roman" charset="0"/>
                          <a:cs typeface="Arial" charset="0"/>
                        </a:rPr>
                        <a:t>Alternativas: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87AC8"/>
                    </a:solidFill>
                  </a:tcPr>
                </a:tc>
                <a:extLst>
                  <a:ext uri="{0D108BD9-81ED-4DB2-BD59-A6C34878D82A}">
                    <a16:rowId xmlns="" xmlns:a16="http://schemas.microsoft.com/office/drawing/2014/main" val="10002"/>
                  </a:ext>
                </a:extLst>
              </a:tr>
              <a:tr h="255418">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0"/>
                        </a:spcBef>
                        <a:spcAft>
                          <a:spcPct val="0"/>
                        </a:spcAft>
                        <a:buClr>
                          <a:srgbClr val="C00000"/>
                        </a:buClr>
                        <a:buSzTx/>
                        <a:buFont typeface="Wingdings" pitchFamily="2" charset="2"/>
                        <a:buChar char="v"/>
                        <a:tabLst/>
                      </a:pPr>
                      <a:r>
                        <a:rPr kumimoji="0" lang="es-ES" altLang="x-none" sz="1800" b="0" i="0" u="none" strike="noStrike" cap="none" normalizeH="0" baseline="0" dirty="0" err="1">
                          <a:ln>
                            <a:noFill/>
                          </a:ln>
                          <a:solidFill>
                            <a:srgbClr val="004586"/>
                          </a:solidFill>
                          <a:effectLst/>
                          <a:latin typeface="+mj-lt"/>
                          <a:ea typeface="Times New Roman" charset="0"/>
                          <a:cs typeface="Arial" charset="0"/>
                        </a:rPr>
                        <a:t>Clotrimazol</a:t>
                      </a:r>
                      <a:r>
                        <a:rPr kumimoji="0" lang="es-ES" altLang="x-none" sz="1800" b="0" i="0" u="none" strike="noStrike" cap="none" normalizeH="0" baseline="0" dirty="0">
                          <a:ln>
                            <a:noFill/>
                          </a:ln>
                          <a:solidFill>
                            <a:srgbClr val="004586"/>
                          </a:solidFill>
                          <a:effectLst/>
                          <a:latin typeface="+mj-lt"/>
                          <a:ea typeface="Times New Roman" charset="0"/>
                          <a:cs typeface="Arial" charset="0"/>
                        </a:rPr>
                        <a:t> óvulos vía </a:t>
                      </a:r>
                      <a:r>
                        <a:rPr kumimoji="0" lang="es-ES" altLang="x-none" sz="1800" b="0" i="0" u="none" strike="noStrike" cap="none" normalizeH="0" baseline="0" dirty="0" err="1">
                          <a:ln>
                            <a:noFill/>
                          </a:ln>
                          <a:solidFill>
                            <a:srgbClr val="004586"/>
                          </a:solidFill>
                          <a:effectLst/>
                          <a:latin typeface="+mj-lt"/>
                          <a:ea typeface="Times New Roman" charset="0"/>
                          <a:cs typeface="Arial" charset="0"/>
                        </a:rPr>
                        <a:t>intravaginal</a:t>
                      </a:r>
                      <a:r>
                        <a:rPr kumimoji="0" lang="es-ES" altLang="x-none" sz="1800" b="0" i="0" u="none" strike="noStrike" cap="none" normalizeH="0" baseline="0" dirty="0">
                          <a:ln>
                            <a:noFill/>
                          </a:ln>
                          <a:solidFill>
                            <a:srgbClr val="004586"/>
                          </a:solidFill>
                          <a:effectLst/>
                          <a:latin typeface="+mj-lt"/>
                          <a:ea typeface="Times New Roman" charset="0"/>
                          <a:cs typeface="Arial" charset="0"/>
                        </a:rPr>
                        <a:t> 100 mg c/24h, 7 días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CF5"/>
                    </a:solidFill>
                  </a:tcPr>
                </a:tc>
                <a:extLst>
                  <a:ext uri="{0D108BD9-81ED-4DB2-BD59-A6C34878D82A}">
                    <a16:rowId xmlns="" xmlns:a16="http://schemas.microsoft.com/office/drawing/2014/main" val="10003"/>
                  </a:ext>
                </a:extLst>
              </a:tr>
              <a:tr h="295307">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0"/>
                        </a:spcBef>
                        <a:spcAft>
                          <a:spcPct val="0"/>
                        </a:spcAft>
                        <a:buClr>
                          <a:srgbClr val="C00000"/>
                        </a:buClr>
                        <a:buSzTx/>
                        <a:buFont typeface="Wingdings" pitchFamily="2" charset="2"/>
                        <a:buChar char="v"/>
                        <a:tabLst/>
                      </a:pPr>
                      <a:r>
                        <a:rPr kumimoji="0" lang="es-ES" altLang="x-none" sz="1800" b="0" i="0" u="none" strike="noStrike" cap="none" normalizeH="0" baseline="0" dirty="0" err="1">
                          <a:ln>
                            <a:noFill/>
                          </a:ln>
                          <a:solidFill>
                            <a:srgbClr val="004586"/>
                          </a:solidFill>
                          <a:effectLst/>
                          <a:latin typeface="+mj-lt"/>
                          <a:ea typeface="Times New Roman" charset="0"/>
                          <a:cs typeface="Arial" charset="0"/>
                        </a:rPr>
                        <a:t>Clotrimazol</a:t>
                      </a:r>
                      <a:r>
                        <a:rPr kumimoji="0" lang="es-ES" altLang="x-none" sz="1800" b="0" i="0" u="none" strike="noStrike" cap="none" normalizeH="0" baseline="0" dirty="0">
                          <a:ln>
                            <a:noFill/>
                          </a:ln>
                          <a:solidFill>
                            <a:srgbClr val="004586"/>
                          </a:solidFill>
                          <a:effectLst/>
                          <a:latin typeface="+mj-lt"/>
                          <a:ea typeface="Times New Roman" charset="0"/>
                          <a:cs typeface="Arial" charset="0"/>
                        </a:rPr>
                        <a:t> 2% crema </a:t>
                      </a:r>
                      <a:r>
                        <a:rPr kumimoji="0" lang="es-ES" altLang="x-none" sz="1800" b="0" i="0" u="none" strike="noStrike" cap="none" normalizeH="0" baseline="0" dirty="0" err="1">
                          <a:ln>
                            <a:noFill/>
                          </a:ln>
                          <a:solidFill>
                            <a:srgbClr val="004586"/>
                          </a:solidFill>
                          <a:effectLst/>
                          <a:latin typeface="+mj-lt"/>
                          <a:ea typeface="Times New Roman" charset="0"/>
                          <a:cs typeface="Arial" charset="0"/>
                        </a:rPr>
                        <a:t>intravaginal</a:t>
                      </a:r>
                      <a:r>
                        <a:rPr kumimoji="0" lang="es-ES" altLang="x-none" sz="1800" b="0" i="0" u="none" strike="noStrike" cap="none" normalizeH="0" baseline="0" dirty="0">
                          <a:ln>
                            <a:noFill/>
                          </a:ln>
                          <a:solidFill>
                            <a:srgbClr val="004586"/>
                          </a:solidFill>
                          <a:effectLst/>
                          <a:latin typeface="+mj-lt"/>
                          <a:ea typeface="Times New Roman" charset="0"/>
                          <a:cs typeface="Arial" charset="0"/>
                        </a:rPr>
                        <a:t> c/24h, 7 días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CF5"/>
                    </a:solidFill>
                  </a:tcPr>
                </a:tc>
                <a:extLst>
                  <a:ext uri="{0D108BD9-81ED-4DB2-BD59-A6C34878D82A}">
                    <a16:rowId xmlns="" xmlns:a16="http://schemas.microsoft.com/office/drawing/2014/main" val="10004"/>
                  </a:ext>
                </a:extLst>
              </a:tr>
              <a:tr h="255418">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0"/>
                        </a:spcBef>
                        <a:spcAft>
                          <a:spcPct val="0"/>
                        </a:spcAft>
                        <a:buClr>
                          <a:srgbClr val="C00000"/>
                        </a:buClr>
                        <a:buSzTx/>
                        <a:buFont typeface="Wingdings" pitchFamily="2" charset="2"/>
                        <a:buChar char="v"/>
                        <a:tabLst/>
                      </a:pPr>
                      <a:r>
                        <a:rPr kumimoji="0" lang="es-ES" altLang="x-none" sz="1800" b="0" i="0" u="none" strike="noStrike" cap="none" normalizeH="0" baseline="0" dirty="0" err="1">
                          <a:ln>
                            <a:noFill/>
                          </a:ln>
                          <a:solidFill>
                            <a:srgbClr val="004586"/>
                          </a:solidFill>
                          <a:effectLst/>
                          <a:latin typeface="+mj-lt"/>
                          <a:ea typeface="Times New Roman" charset="0"/>
                          <a:cs typeface="Arial" charset="0"/>
                        </a:rPr>
                        <a:t>Fluconazol</a:t>
                      </a:r>
                      <a:r>
                        <a:rPr kumimoji="0" lang="es-ES" altLang="x-none" sz="1800" b="0" i="0" u="none" strike="noStrike" cap="none" normalizeH="0" baseline="0" dirty="0">
                          <a:ln>
                            <a:noFill/>
                          </a:ln>
                          <a:solidFill>
                            <a:srgbClr val="004586"/>
                          </a:solidFill>
                          <a:effectLst/>
                          <a:latin typeface="+mj-lt"/>
                          <a:ea typeface="Times New Roman" charset="0"/>
                          <a:cs typeface="Arial" charset="0"/>
                        </a:rPr>
                        <a:t> 150 mg vía oral, dosis única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CF5"/>
                    </a:solidFill>
                  </a:tcPr>
                </a:tc>
                <a:extLst>
                  <a:ext uri="{0D108BD9-81ED-4DB2-BD59-A6C34878D82A}">
                    <a16:rowId xmlns="" xmlns:a16="http://schemas.microsoft.com/office/drawing/2014/main" val="10005"/>
                  </a:ext>
                </a:extLst>
              </a:tr>
              <a:tr h="255418">
                <a:tc>
                  <a:txBody>
                    <a:bodyPr/>
                    <a:lstStyle/>
                    <a:p>
                      <a:pPr marL="0" marR="0" lvl="0" indent="0" algn="l" defTabSz="914400" rtl="0" eaLnBrk="1" fontAlgn="base" latinLnBrk="0" hangingPunct="1">
                        <a:lnSpc>
                          <a:spcPct val="100000"/>
                        </a:lnSpc>
                        <a:spcBef>
                          <a:spcPct val="0"/>
                        </a:spcBef>
                        <a:spcAft>
                          <a:spcPct val="0"/>
                        </a:spcAft>
                        <a:buClr>
                          <a:srgbClr val="C00000"/>
                        </a:buClr>
                        <a:buSzTx/>
                        <a:buFont typeface="Wingdings" pitchFamily="2" charset="2"/>
                        <a:buChar char="v"/>
                        <a:tabLst/>
                      </a:pPr>
                      <a:r>
                        <a:rPr kumimoji="0" lang="es-ES" altLang="x-none" sz="1800" b="0" i="0" u="none" strike="noStrike" cap="none" normalizeH="0" baseline="0" dirty="0" err="1" smtClean="0">
                          <a:ln>
                            <a:noFill/>
                          </a:ln>
                          <a:solidFill>
                            <a:srgbClr val="004586"/>
                          </a:solidFill>
                          <a:effectLst/>
                          <a:latin typeface="+mj-lt"/>
                          <a:ea typeface="Times New Roman" charset="0"/>
                          <a:cs typeface="Arial" charset="0"/>
                        </a:rPr>
                        <a:t>Ketoconazol</a:t>
                      </a:r>
                      <a:r>
                        <a:rPr kumimoji="0" lang="es-ES" altLang="x-none" sz="1800" b="0" i="0" u="none" strike="noStrike" cap="none" normalizeH="0" baseline="0" dirty="0" smtClean="0">
                          <a:ln>
                            <a:noFill/>
                          </a:ln>
                          <a:solidFill>
                            <a:srgbClr val="004586"/>
                          </a:solidFill>
                          <a:effectLst/>
                          <a:latin typeface="+mj-lt"/>
                          <a:ea typeface="Times New Roman" charset="0"/>
                          <a:cs typeface="Arial" charset="0"/>
                        </a:rPr>
                        <a:t> óvulos 400 mg, vía </a:t>
                      </a:r>
                      <a:r>
                        <a:rPr kumimoji="0" lang="es-ES" altLang="x-none" sz="1800" b="0" i="0" u="none" strike="noStrike" cap="none" normalizeH="0" baseline="0" dirty="0" err="1" smtClean="0">
                          <a:ln>
                            <a:noFill/>
                          </a:ln>
                          <a:solidFill>
                            <a:srgbClr val="004586"/>
                          </a:solidFill>
                          <a:effectLst/>
                          <a:latin typeface="+mj-lt"/>
                          <a:ea typeface="Times New Roman" charset="0"/>
                          <a:cs typeface="Arial" charset="0"/>
                        </a:rPr>
                        <a:t>intravaginal</a:t>
                      </a:r>
                      <a:r>
                        <a:rPr kumimoji="0" lang="es-ES" altLang="x-none" sz="1800" b="0" i="0" u="none" strike="noStrike" cap="none" normalizeH="0" baseline="0" dirty="0" smtClean="0">
                          <a:ln>
                            <a:noFill/>
                          </a:ln>
                          <a:solidFill>
                            <a:srgbClr val="004586"/>
                          </a:solidFill>
                          <a:effectLst/>
                          <a:latin typeface="+mj-lt"/>
                          <a:ea typeface="Times New Roman" charset="0"/>
                          <a:cs typeface="Arial" charset="0"/>
                        </a:rPr>
                        <a:t>, 3-5 días</a:t>
                      </a:r>
                      <a:endParaRPr kumimoji="0" lang="es-ES" altLang="x-none" sz="1800" b="0" i="0" u="none" strike="noStrike" cap="none" normalizeH="0" baseline="0" dirty="0">
                        <a:ln>
                          <a:noFill/>
                        </a:ln>
                        <a:solidFill>
                          <a:srgbClr val="004586"/>
                        </a:solidFill>
                        <a:effectLst/>
                        <a:latin typeface="+mj-lt"/>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CF5"/>
                    </a:solidFill>
                  </a:tcPr>
                </a:tc>
              </a:tr>
            </a:tbl>
          </a:graphicData>
        </a:graphic>
      </p:graphicFrame>
      <p:graphicFrame>
        <p:nvGraphicFramePr>
          <p:cNvPr id="308313" name="Group 89"/>
          <p:cNvGraphicFramePr>
            <a:graphicFrameLocks noGrp="1"/>
          </p:cNvGraphicFramePr>
          <p:nvPr>
            <p:extLst>
              <p:ext uri="{D42A27DB-BD31-4B8C-83A1-F6EECF244321}">
                <p14:modId xmlns:p14="http://schemas.microsoft.com/office/powerpoint/2010/main" val="1869712864"/>
              </p:ext>
            </p:extLst>
          </p:nvPr>
        </p:nvGraphicFramePr>
        <p:xfrm>
          <a:off x="881026" y="5777884"/>
          <a:ext cx="9001188" cy="365760"/>
        </p:xfrm>
        <a:graphic>
          <a:graphicData uri="http://schemas.openxmlformats.org/drawingml/2006/table">
            <a:tbl>
              <a:tblPr/>
              <a:tblGrid>
                <a:gridCol w="9001188">
                  <a:extLst>
                    <a:ext uri="{9D8B030D-6E8A-4147-A177-3AD203B41FA5}">
                      <a16:colId xmlns="" xmlns:a16="http://schemas.microsoft.com/office/drawing/2014/main" val="20000"/>
                    </a:ext>
                  </a:extLst>
                </a:gridCol>
              </a:tblGrid>
              <a:tr h="244475">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0"/>
                        </a:spcBef>
                        <a:spcAft>
                          <a:spcPct val="0"/>
                        </a:spcAft>
                        <a:buClr>
                          <a:srgbClr val="C00000"/>
                        </a:buClr>
                        <a:buSzTx/>
                        <a:buFont typeface="Wingdings" pitchFamily="2" charset="2"/>
                        <a:buChar char="v"/>
                        <a:tabLst/>
                      </a:pPr>
                      <a:r>
                        <a:rPr kumimoji="0" lang="es-ES" altLang="x-none" sz="1800" b="0" i="0" u="none" strike="noStrike" cap="none" normalizeH="0" baseline="0" dirty="0" err="1">
                          <a:ln>
                            <a:noFill/>
                          </a:ln>
                          <a:solidFill>
                            <a:srgbClr val="004586"/>
                          </a:solidFill>
                          <a:effectLst/>
                          <a:latin typeface="+mj-lt"/>
                        </a:rPr>
                        <a:t>Clotrimazol</a:t>
                      </a:r>
                      <a:r>
                        <a:rPr kumimoji="0" lang="es-ES" altLang="x-none" sz="1800" b="0" i="0" u="none" strike="noStrike" cap="none" normalizeH="0" baseline="0" dirty="0">
                          <a:ln>
                            <a:noFill/>
                          </a:ln>
                          <a:solidFill>
                            <a:srgbClr val="004586"/>
                          </a:solidFill>
                          <a:effectLst/>
                          <a:latin typeface="+mj-lt"/>
                        </a:rPr>
                        <a:t> óvulos vía </a:t>
                      </a:r>
                      <a:r>
                        <a:rPr kumimoji="0" lang="es-ES" altLang="x-none" sz="1800" b="0" i="0" u="none" strike="noStrike" cap="none" normalizeH="0" baseline="0" dirty="0" err="1">
                          <a:ln>
                            <a:noFill/>
                          </a:ln>
                          <a:solidFill>
                            <a:srgbClr val="004586"/>
                          </a:solidFill>
                          <a:effectLst/>
                          <a:latin typeface="+mj-lt"/>
                        </a:rPr>
                        <a:t>intravaginal</a:t>
                      </a:r>
                      <a:r>
                        <a:rPr kumimoji="0" lang="es-ES" altLang="x-none" sz="1800" b="0" i="0" u="none" strike="noStrike" cap="none" normalizeH="0" baseline="0" dirty="0">
                          <a:ln>
                            <a:noFill/>
                          </a:ln>
                          <a:solidFill>
                            <a:srgbClr val="004586"/>
                          </a:solidFill>
                          <a:effectLst/>
                          <a:latin typeface="+mj-lt"/>
                        </a:rPr>
                        <a:t> 100 mg c/24h, 7 días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CF5"/>
                    </a:solidFill>
                  </a:tcPr>
                </a:tc>
                <a:extLst>
                  <a:ext uri="{0D108BD9-81ED-4DB2-BD59-A6C34878D82A}">
                    <a16:rowId xmlns="" xmlns:a16="http://schemas.microsoft.com/office/drawing/2014/main" val="10000"/>
                  </a:ext>
                </a:extLst>
              </a:tr>
            </a:tbl>
          </a:graphicData>
        </a:graphic>
      </p:graphicFrame>
      <p:graphicFrame>
        <p:nvGraphicFramePr>
          <p:cNvPr id="308311" name="Group 87"/>
          <p:cNvGraphicFramePr>
            <a:graphicFrameLocks noGrp="1"/>
          </p:cNvGraphicFramePr>
          <p:nvPr>
            <p:extLst>
              <p:ext uri="{D42A27DB-BD31-4B8C-83A1-F6EECF244321}">
                <p14:modId xmlns:p14="http://schemas.microsoft.com/office/powerpoint/2010/main" val="754492210"/>
              </p:ext>
            </p:extLst>
          </p:nvPr>
        </p:nvGraphicFramePr>
        <p:xfrm>
          <a:off x="881026" y="4260546"/>
          <a:ext cx="9001188" cy="1097280"/>
        </p:xfrm>
        <a:graphic>
          <a:graphicData uri="http://schemas.openxmlformats.org/drawingml/2006/table">
            <a:tbl>
              <a:tblPr/>
              <a:tblGrid>
                <a:gridCol w="9001188">
                  <a:extLst>
                    <a:ext uri="{9D8B030D-6E8A-4147-A177-3AD203B41FA5}">
                      <a16:colId xmlns="" xmlns:a16="http://schemas.microsoft.com/office/drawing/2014/main" val="20000"/>
                    </a:ext>
                  </a:extLst>
                </a:gridCol>
              </a:tblGrid>
              <a:tr h="331619">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
                          <a:srgbClr val="C00000"/>
                        </a:buClr>
                        <a:buSzTx/>
                        <a:buFont typeface="Wingdings" pitchFamily="2" charset="2"/>
                        <a:buChar char="v"/>
                        <a:tabLst/>
                      </a:pPr>
                      <a:r>
                        <a:rPr kumimoji="0" lang="es-ES" altLang="x-none" sz="1800" b="0" i="0" u="none" strike="noStrike" cap="none" normalizeH="0" baseline="0" dirty="0" err="1">
                          <a:ln>
                            <a:noFill/>
                          </a:ln>
                          <a:solidFill>
                            <a:srgbClr val="004586"/>
                          </a:solidFill>
                          <a:effectLst/>
                          <a:latin typeface="+mj-lt"/>
                        </a:rPr>
                        <a:t>Clotrimazol</a:t>
                      </a:r>
                      <a:r>
                        <a:rPr kumimoji="0" lang="es-ES" altLang="x-none" sz="1800" b="0" i="0" u="none" strike="noStrike" cap="none" normalizeH="0" baseline="0" dirty="0">
                          <a:ln>
                            <a:noFill/>
                          </a:ln>
                          <a:solidFill>
                            <a:srgbClr val="004586"/>
                          </a:solidFill>
                          <a:effectLst/>
                          <a:latin typeface="+mj-lt"/>
                        </a:rPr>
                        <a:t> óvulos vía </a:t>
                      </a:r>
                      <a:r>
                        <a:rPr kumimoji="0" lang="es-ES" altLang="x-none" sz="1800" b="0" i="0" u="none" strike="noStrike" cap="none" normalizeH="0" baseline="0" dirty="0" err="1">
                          <a:ln>
                            <a:noFill/>
                          </a:ln>
                          <a:solidFill>
                            <a:srgbClr val="004586"/>
                          </a:solidFill>
                          <a:effectLst/>
                          <a:latin typeface="+mj-lt"/>
                        </a:rPr>
                        <a:t>intravaginal</a:t>
                      </a:r>
                      <a:r>
                        <a:rPr kumimoji="0" lang="es-ES" altLang="x-none" sz="1800" b="0" i="0" u="none" strike="noStrike" cap="none" normalizeH="0" baseline="0" dirty="0">
                          <a:ln>
                            <a:noFill/>
                          </a:ln>
                          <a:solidFill>
                            <a:srgbClr val="004586"/>
                          </a:solidFill>
                          <a:effectLst/>
                          <a:latin typeface="+mj-lt"/>
                        </a:rPr>
                        <a:t> 100 mg c/24h, 7-10 días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CF5"/>
                    </a:solidFill>
                  </a:tcPr>
                </a:tc>
                <a:extLst>
                  <a:ext uri="{0D108BD9-81ED-4DB2-BD59-A6C34878D82A}">
                    <a16:rowId xmlns="" xmlns:a16="http://schemas.microsoft.com/office/drawing/2014/main" val="10000"/>
                  </a:ext>
                </a:extLst>
              </a:tr>
              <a:tr h="331619">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
                          <a:srgbClr val="C00000"/>
                        </a:buClr>
                        <a:buSzTx/>
                        <a:buFont typeface="Wingdings" pitchFamily="2" charset="2"/>
                        <a:buChar char="v"/>
                        <a:tabLst/>
                      </a:pPr>
                      <a:r>
                        <a:rPr kumimoji="0" lang="es-ES" altLang="x-none" sz="1800" b="0" i="0" u="none" strike="noStrike" cap="none" normalizeH="0" baseline="0" dirty="0">
                          <a:ln>
                            <a:noFill/>
                          </a:ln>
                          <a:solidFill>
                            <a:srgbClr val="004586"/>
                          </a:solidFill>
                          <a:effectLst/>
                          <a:latin typeface="+mj-lt"/>
                        </a:rPr>
                        <a:t>Profilaxis: </a:t>
                      </a:r>
                      <a:r>
                        <a:rPr kumimoji="0" lang="es-ES" altLang="x-none" sz="1800" b="0" i="0" u="none" strike="noStrike" cap="none" normalizeH="0" baseline="0" dirty="0" err="1">
                          <a:ln>
                            <a:noFill/>
                          </a:ln>
                          <a:solidFill>
                            <a:srgbClr val="004586"/>
                          </a:solidFill>
                          <a:effectLst/>
                          <a:latin typeface="+mj-lt"/>
                        </a:rPr>
                        <a:t>clotrimazol</a:t>
                      </a:r>
                      <a:r>
                        <a:rPr kumimoji="0" lang="es-ES" altLang="x-none" sz="1800" b="0" i="0" u="none" strike="noStrike" cap="none" normalizeH="0" baseline="0" dirty="0">
                          <a:ln>
                            <a:noFill/>
                          </a:ln>
                          <a:solidFill>
                            <a:srgbClr val="004586"/>
                          </a:solidFill>
                          <a:effectLst/>
                          <a:latin typeface="+mj-lt"/>
                        </a:rPr>
                        <a:t> óvulos 500 mg </a:t>
                      </a:r>
                      <a:r>
                        <a:rPr kumimoji="0" lang="es-ES" altLang="x-none" sz="1800" b="0" i="0" u="none" strike="noStrike" cap="none" normalizeH="0" baseline="0" dirty="0" err="1">
                          <a:ln>
                            <a:noFill/>
                          </a:ln>
                          <a:solidFill>
                            <a:srgbClr val="004586"/>
                          </a:solidFill>
                          <a:effectLst/>
                          <a:latin typeface="+mj-lt"/>
                        </a:rPr>
                        <a:t>intravaginal</a:t>
                      </a:r>
                      <a:r>
                        <a:rPr kumimoji="0" lang="es-ES" altLang="x-none" sz="1800" b="0" i="0" u="none" strike="noStrike" cap="none" normalizeH="0" baseline="0" dirty="0">
                          <a:ln>
                            <a:noFill/>
                          </a:ln>
                          <a:solidFill>
                            <a:srgbClr val="004586"/>
                          </a:solidFill>
                          <a:effectLst/>
                          <a:latin typeface="+mj-lt"/>
                        </a:rPr>
                        <a:t> semanal, 6 meses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CF5"/>
                    </a:solidFill>
                  </a:tcPr>
                </a:tc>
                <a:extLst>
                  <a:ext uri="{0D108BD9-81ED-4DB2-BD59-A6C34878D82A}">
                    <a16:rowId xmlns="" xmlns:a16="http://schemas.microsoft.com/office/drawing/2014/main" val="10001"/>
                  </a:ext>
                </a:extLst>
              </a:tr>
              <a:tr h="331619">
                <a:tc>
                  <a:txBody>
                    <a:bodyPr/>
                    <a:lstStyle/>
                    <a:p>
                      <a:pPr marL="0" marR="0" lvl="0" indent="0" algn="l" defTabSz="914400" rtl="0" eaLnBrk="1" fontAlgn="base" latinLnBrk="0" hangingPunct="1">
                        <a:lnSpc>
                          <a:spcPct val="100000"/>
                        </a:lnSpc>
                        <a:spcBef>
                          <a:spcPct val="20000"/>
                        </a:spcBef>
                        <a:spcAft>
                          <a:spcPct val="0"/>
                        </a:spcAft>
                        <a:buClr>
                          <a:srgbClr val="C00000"/>
                        </a:buClr>
                        <a:buSzTx/>
                        <a:buFont typeface="Wingdings" pitchFamily="2" charset="2"/>
                        <a:buChar char="v"/>
                        <a:tabLst/>
                      </a:pPr>
                      <a:r>
                        <a:rPr kumimoji="0" lang="es-ES" altLang="x-none" sz="1800" b="0" i="0" u="none" strike="noStrike" cap="none" normalizeH="0" baseline="0" dirty="0" err="1" smtClean="0">
                          <a:ln>
                            <a:noFill/>
                          </a:ln>
                          <a:solidFill>
                            <a:srgbClr val="004586"/>
                          </a:solidFill>
                          <a:effectLst/>
                          <a:latin typeface="+mj-lt"/>
                        </a:rPr>
                        <a:t>Ketoconazol</a:t>
                      </a:r>
                      <a:r>
                        <a:rPr kumimoji="0" lang="es-ES" altLang="x-none" sz="1800" b="0" i="0" u="none" strike="noStrike" cap="none" normalizeH="0" baseline="0" dirty="0" smtClean="0">
                          <a:ln>
                            <a:noFill/>
                          </a:ln>
                          <a:solidFill>
                            <a:srgbClr val="004586"/>
                          </a:solidFill>
                          <a:effectLst/>
                          <a:latin typeface="+mj-lt"/>
                        </a:rPr>
                        <a:t> óvulos 400 mg vía </a:t>
                      </a:r>
                      <a:r>
                        <a:rPr kumimoji="0" lang="es-ES" altLang="x-none" sz="1800" b="0" i="0" u="none" strike="noStrike" cap="none" normalizeH="0" baseline="0" dirty="0" err="1" smtClean="0">
                          <a:ln>
                            <a:noFill/>
                          </a:ln>
                          <a:solidFill>
                            <a:srgbClr val="004586"/>
                          </a:solidFill>
                          <a:effectLst/>
                          <a:latin typeface="+mj-lt"/>
                        </a:rPr>
                        <a:t>intravaginal</a:t>
                      </a:r>
                      <a:r>
                        <a:rPr kumimoji="0" lang="es-ES" altLang="x-none" sz="1800" b="0" i="0" u="none" strike="noStrike" cap="none" normalizeH="0" baseline="0" dirty="0" smtClean="0">
                          <a:ln>
                            <a:noFill/>
                          </a:ln>
                          <a:solidFill>
                            <a:srgbClr val="004586"/>
                          </a:solidFill>
                          <a:effectLst/>
                          <a:latin typeface="+mj-lt"/>
                        </a:rPr>
                        <a:t>, 7-14 días</a:t>
                      </a:r>
                      <a:endParaRPr kumimoji="0" lang="es-ES" altLang="x-none" sz="1800" b="0" i="0" u="none" strike="noStrike" cap="none" normalizeH="0" baseline="0" dirty="0">
                        <a:ln>
                          <a:noFill/>
                        </a:ln>
                        <a:solidFill>
                          <a:srgbClr val="004586"/>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CF5"/>
                    </a:solidFill>
                  </a:tcPr>
                </a:tc>
              </a:tr>
            </a:tbl>
          </a:graphicData>
        </a:graphic>
      </p:graphicFrame>
      <p:sp>
        <p:nvSpPr>
          <p:cNvPr id="2" name="Título 1"/>
          <p:cNvSpPr>
            <a:spLocks noGrp="1"/>
          </p:cNvSpPr>
          <p:nvPr>
            <p:ph type="title"/>
          </p:nvPr>
        </p:nvSpPr>
        <p:spPr/>
        <p:txBody>
          <a:bodyPr/>
          <a:lstStyle/>
          <a:p>
            <a:r>
              <a:rPr lang="es-ES" dirty="0" smtClean="0"/>
              <a:t>Tratamiento de la candidiasis </a:t>
            </a:r>
            <a:r>
              <a:rPr lang="es-ES" dirty="0" err="1" smtClean="0"/>
              <a:t>vulvovaginal</a:t>
            </a:r>
            <a:endParaRPr lang="es-ES" dirty="0"/>
          </a:p>
        </p:txBody>
      </p:sp>
      <p:sp>
        <p:nvSpPr>
          <p:cNvPr id="9" name="8 Marcador de contenido"/>
          <p:cNvSpPr>
            <a:spLocks noGrp="1"/>
          </p:cNvSpPr>
          <p:nvPr>
            <p:ph idx="1"/>
          </p:nvPr>
        </p:nvSpPr>
        <p:spPr>
          <a:xfrm>
            <a:off x="23770" y="988304"/>
            <a:ext cx="9953652" cy="5056531"/>
          </a:xfrm>
        </p:spPr>
        <p:txBody>
          <a:bodyPr>
            <a:normAutofit fontScale="85000" lnSpcReduction="20000"/>
          </a:bodyPr>
          <a:lstStyle/>
          <a:p>
            <a:r>
              <a:rPr lang="es-ES" dirty="0" smtClean="0"/>
              <a:t>Episodio aislado</a:t>
            </a:r>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r>
              <a:rPr lang="es-ES" dirty="0" smtClean="0"/>
              <a:t>Vaginitis </a:t>
            </a:r>
            <a:r>
              <a:rPr lang="es-ES" dirty="0" err="1" smtClean="0"/>
              <a:t>candidiásica</a:t>
            </a:r>
            <a:r>
              <a:rPr lang="es-ES" dirty="0" smtClean="0"/>
              <a:t> complicada.</a:t>
            </a:r>
          </a:p>
          <a:p>
            <a:endParaRPr lang="es-ES" dirty="0" smtClean="0"/>
          </a:p>
          <a:p>
            <a:endParaRPr lang="es-ES" dirty="0" smtClean="0">
              <a:solidFill>
                <a:srgbClr val="004586"/>
              </a:solidFill>
            </a:endParaRPr>
          </a:p>
          <a:p>
            <a:pPr>
              <a:buNone/>
            </a:pPr>
            <a:endParaRPr lang="es-ES" dirty="0" smtClean="0"/>
          </a:p>
          <a:p>
            <a:pPr>
              <a:buNone/>
            </a:pPr>
            <a:endParaRPr lang="es-ES" dirty="0" smtClean="0"/>
          </a:p>
          <a:p>
            <a:r>
              <a:rPr lang="es-ES" dirty="0" smtClean="0"/>
              <a:t>Embarazo.</a:t>
            </a:r>
            <a:endParaRPr lang="es-ES" dirty="0"/>
          </a:p>
        </p:txBody>
      </p:sp>
    </p:spTree>
    <p:extLst>
      <p:ext uri="{BB962C8B-B14F-4D97-AF65-F5344CB8AC3E}">
        <p14:creationId xmlns:p14="http://schemas.microsoft.com/office/powerpoint/2010/main" val="145961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8312" name="Group 88"/>
          <p:cNvGraphicFramePr>
            <a:graphicFrameLocks noGrp="1"/>
          </p:cNvGraphicFramePr>
          <p:nvPr>
            <p:extLst>
              <p:ext uri="{D42A27DB-BD31-4B8C-83A1-F6EECF244321}">
                <p14:modId xmlns:p14="http://schemas.microsoft.com/office/powerpoint/2010/main" val="4273028330"/>
              </p:ext>
            </p:extLst>
          </p:nvPr>
        </p:nvGraphicFramePr>
        <p:xfrm>
          <a:off x="1595406" y="921094"/>
          <a:ext cx="8712968" cy="5145024"/>
        </p:xfrm>
        <a:graphic>
          <a:graphicData uri="http://schemas.openxmlformats.org/drawingml/2006/table">
            <a:tbl>
              <a:tblPr/>
              <a:tblGrid>
                <a:gridCol w="8712968">
                  <a:extLst>
                    <a:ext uri="{9D8B030D-6E8A-4147-A177-3AD203B41FA5}">
                      <a16:colId xmlns="" xmlns:a16="http://schemas.microsoft.com/office/drawing/2014/main" val="20000"/>
                    </a:ext>
                  </a:extLst>
                </a:gridCol>
              </a:tblGrid>
              <a:tr h="244475">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x-none" sz="1600" b="0" i="0" u="none" strike="noStrike" cap="none" normalizeH="0" baseline="0" dirty="0">
                          <a:ln>
                            <a:noFill/>
                          </a:ln>
                          <a:solidFill>
                            <a:schemeClr val="bg1"/>
                          </a:solidFill>
                          <a:effectLst/>
                          <a:latin typeface="+mj-lt"/>
                          <a:ea typeface="Times New Roman" charset="0"/>
                          <a:cs typeface="Arial" charset="0"/>
                        </a:rPr>
                        <a:t>Elección: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87AC8"/>
                    </a:solidFill>
                  </a:tcPr>
                </a:tc>
                <a:extLst>
                  <a:ext uri="{0D108BD9-81ED-4DB2-BD59-A6C34878D82A}">
                    <a16:rowId xmlns="" xmlns:a16="http://schemas.microsoft.com/office/drawing/2014/main" val="10000"/>
                  </a:ext>
                </a:extLst>
              </a:tr>
              <a:tr h="244475">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x-none" sz="1600" b="0" i="0" u="none" strike="noStrike" cap="none" normalizeH="0" baseline="0" dirty="0" err="1">
                          <a:ln>
                            <a:noFill/>
                          </a:ln>
                          <a:solidFill>
                            <a:srgbClr val="004586"/>
                          </a:solidFill>
                          <a:effectLst/>
                          <a:latin typeface="+mj-lt"/>
                          <a:ea typeface="Times New Roman" charset="0"/>
                          <a:cs typeface="Arial" charset="0"/>
                        </a:rPr>
                        <a:t>Clotrimazol</a:t>
                      </a:r>
                      <a:r>
                        <a:rPr kumimoji="0" lang="es-ES" altLang="x-none" sz="1600" b="0" i="0" u="none" strike="noStrike" cap="none" normalizeH="0" baseline="0" dirty="0">
                          <a:ln>
                            <a:noFill/>
                          </a:ln>
                          <a:solidFill>
                            <a:srgbClr val="004586"/>
                          </a:solidFill>
                          <a:effectLst/>
                          <a:latin typeface="+mj-lt"/>
                          <a:ea typeface="Times New Roman" charset="0"/>
                          <a:cs typeface="Arial" charset="0"/>
                        </a:rPr>
                        <a:t> óvulos 500 mg vía </a:t>
                      </a:r>
                      <a:r>
                        <a:rPr kumimoji="0" lang="es-ES" altLang="x-none" sz="1600" b="0" i="0" u="none" strike="noStrike" cap="none" normalizeH="0" baseline="0" dirty="0" err="1">
                          <a:ln>
                            <a:noFill/>
                          </a:ln>
                          <a:solidFill>
                            <a:srgbClr val="004586"/>
                          </a:solidFill>
                          <a:effectLst/>
                          <a:latin typeface="+mj-lt"/>
                          <a:ea typeface="Times New Roman" charset="0"/>
                          <a:cs typeface="Arial" charset="0"/>
                        </a:rPr>
                        <a:t>intravaginal</a:t>
                      </a:r>
                      <a:r>
                        <a:rPr kumimoji="0" lang="es-ES" altLang="x-none" sz="1600" b="0" i="0" u="none" strike="noStrike" cap="none" normalizeH="0" baseline="0" dirty="0">
                          <a:ln>
                            <a:noFill/>
                          </a:ln>
                          <a:solidFill>
                            <a:srgbClr val="004586"/>
                          </a:solidFill>
                          <a:effectLst/>
                          <a:latin typeface="+mj-lt"/>
                          <a:ea typeface="Times New Roman" charset="0"/>
                          <a:cs typeface="Arial" charset="0"/>
                        </a:rPr>
                        <a:t>, dosis única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CF5"/>
                    </a:solidFill>
                  </a:tcPr>
                </a:tc>
                <a:extLst>
                  <a:ext uri="{0D108BD9-81ED-4DB2-BD59-A6C34878D82A}">
                    <a16:rowId xmlns="" xmlns:a16="http://schemas.microsoft.com/office/drawing/2014/main" val="10001"/>
                  </a:ext>
                </a:extLst>
              </a:tr>
              <a:tr h="244475">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x-none" sz="1600" b="0" i="0" u="none" strike="noStrike" cap="none" normalizeH="0" baseline="0" dirty="0" smtClean="0">
                          <a:ln>
                            <a:noFill/>
                          </a:ln>
                          <a:solidFill>
                            <a:schemeClr val="bg1"/>
                          </a:solidFill>
                          <a:effectLst/>
                          <a:latin typeface="+mj-lt"/>
                          <a:ea typeface="Times New Roman" charset="0"/>
                          <a:cs typeface="Arial" charset="0"/>
                        </a:rPr>
                        <a:t>Alternativas</a:t>
                      </a:r>
                      <a:r>
                        <a:rPr kumimoji="0" lang="es-ES" altLang="x-none" sz="1600" b="0" i="0" u="none" strike="noStrike" cap="none" normalizeH="0" baseline="0" dirty="0">
                          <a:ln>
                            <a:noFill/>
                          </a:ln>
                          <a:solidFill>
                            <a:schemeClr val="bg1"/>
                          </a:solidFill>
                          <a:effectLst/>
                          <a:latin typeface="+mj-lt"/>
                          <a:ea typeface="Times New Roman"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87AC8"/>
                    </a:solidFill>
                  </a:tcPr>
                </a:tc>
                <a:extLst>
                  <a:ext uri="{0D108BD9-81ED-4DB2-BD59-A6C34878D82A}">
                    <a16:rowId xmlns="" xmlns:a16="http://schemas.microsoft.com/office/drawing/2014/main" val="10002"/>
                  </a:ext>
                </a:extLst>
              </a:tr>
              <a:tr h="244475">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544513" lvl="1" indent="-285750" algn="just">
                        <a:buClr>
                          <a:srgbClr val="C00000"/>
                        </a:buClr>
                        <a:buFont typeface="Wingdings" pitchFamily="2" charset="2"/>
                        <a:buChar char="v"/>
                      </a:pPr>
                      <a:r>
                        <a:rPr lang="es-ES_tradnl" sz="1600" b="0" i="1" dirty="0" err="1">
                          <a:solidFill>
                            <a:srgbClr val="004586"/>
                          </a:solidFill>
                          <a:effectLst/>
                          <a:latin typeface="+mj-lt"/>
                        </a:rPr>
                        <a:t>Butoconazol</a:t>
                      </a:r>
                      <a:r>
                        <a:rPr lang="es-ES_tradnl" sz="1600" b="0" i="0" dirty="0">
                          <a:solidFill>
                            <a:srgbClr val="004586"/>
                          </a:solidFill>
                          <a:effectLst/>
                          <a:latin typeface="+mj-lt"/>
                        </a:rPr>
                        <a:t> 3% en crema, 5 g durante 3 días.</a:t>
                      </a:r>
                    </a:p>
                    <a:p>
                      <a:pPr marL="544513" lvl="1" indent="-285750" algn="just">
                        <a:buClr>
                          <a:srgbClr val="C00000"/>
                        </a:buClr>
                        <a:buFont typeface="Wingdings" pitchFamily="2" charset="2"/>
                        <a:buChar char="v"/>
                      </a:pPr>
                      <a:r>
                        <a:rPr lang="es-ES_tradnl" sz="1600" b="0" i="1" dirty="0" err="1">
                          <a:solidFill>
                            <a:srgbClr val="004586"/>
                          </a:solidFill>
                          <a:effectLst/>
                          <a:latin typeface="+mj-lt"/>
                        </a:rPr>
                        <a:t>Clotrimazol</a:t>
                      </a:r>
                      <a:r>
                        <a:rPr lang="es-ES_tradnl" sz="1600" b="0" i="0" dirty="0">
                          <a:solidFill>
                            <a:srgbClr val="004586"/>
                          </a:solidFill>
                          <a:effectLst/>
                          <a:latin typeface="+mj-lt"/>
                        </a:rPr>
                        <a:t> 100 mg en óvulos vaginales, 2 óvulos al día durante tres días.</a:t>
                      </a:r>
                    </a:p>
                    <a:p>
                      <a:pPr marL="544513" lvl="1" indent="-285750" algn="just">
                        <a:buClr>
                          <a:srgbClr val="C00000"/>
                        </a:buClr>
                        <a:buFont typeface="Wingdings" pitchFamily="2" charset="2"/>
                        <a:buChar char="v"/>
                      </a:pPr>
                      <a:r>
                        <a:rPr lang="es-ES_tradnl" sz="1600" b="0" i="1" dirty="0" err="1">
                          <a:solidFill>
                            <a:srgbClr val="004586"/>
                          </a:solidFill>
                          <a:effectLst/>
                          <a:latin typeface="+mj-lt"/>
                        </a:rPr>
                        <a:t>Clotrimazol</a:t>
                      </a:r>
                      <a:r>
                        <a:rPr lang="es-ES_tradnl" sz="1600" b="0" i="0" dirty="0">
                          <a:solidFill>
                            <a:srgbClr val="004586"/>
                          </a:solidFill>
                          <a:effectLst/>
                          <a:latin typeface="+mj-lt"/>
                        </a:rPr>
                        <a:t> crema vaginal 2%, 5 g al día durante 3 días consecutivos.</a:t>
                      </a:r>
                    </a:p>
                    <a:p>
                      <a:pPr marL="544513" lvl="1" indent="-285750" algn="just">
                        <a:buClr>
                          <a:srgbClr val="C00000"/>
                        </a:buClr>
                        <a:buFont typeface="Wingdings" pitchFamily="2" charset="2"/>
                        <a:buChar char="v"/>
                      </a:pPr>
                      <a:r>
                        <a:rPr lang="es-ES_tradnl" sz="1600" b="0" i="1" dirty="0" err="1">
                          <a:solidFill>
                            <a:srgbClr val="004586"/>
                          </a:solidFill>
                          <a:effectLst/>
                          <a:latin typeface="+mj-lt"/>
                        </a:rPr>
                        <a:t>Econazol</a:t>
                      </a:r>
                      <a:r>
                        <a:rPr lang="es-ES_tradnl" sz="1600" b="0" i="0" dirty="0">
                          <a:solidFill>
                            <a:srgbClr val="004586"/>
                          </a:solidFill>
                          <a:effectLst/>
                          <a:latin typeface="+mj-lt"/>
                        </a:rPr>
                        <a:t> 50 mg en óvulos, un óvulo al día durante 2 semanas.</a:t>
                      </a:r>
                    </a:p>
                    <a:p>
                      <a:pPr marL="544513" lvl="1" indent="-285750" algn="just">
                        <a:buClr>
                          <a:srgbClr val="C00000"/>
                        </a:buClr>
                        <a:buFont typeface="Wingdings" pitchFamily="2" charset="2"/>
                        <a:buChar char="v"/>
                      </a:pPr>
                      <a:r>
                        <a:rPr lang="es-ES_tradnl" sz="1600" b="0" i="1" dirty="0" err="1">
                          <a:solidFill>
                            <a:srgbClr val="004586"/>
                          </a:solidFill>
                          <a:effectLst/>
                          <a:latin typeface="+mj-lt"/>
                        </a:rPr>
                        <a:t>Econazol</a:t>
                      </a:r>
                      <a:r>
                        <a:rPr lang="es-ES_tradnl" sz="1600" b="0" i="0" dirty="0">
                          <a:solidFill>
                            <a:srgbClr val="004586"/>
                          </a:solidFill>
                          <a:effectLst/>
                          <a:latin typeface="+mj-lt"/>
                        </a:rPr>
                        <a:t> 150 mg en óvulos, un óvulo al día durante 3 días.</a:t>
                      </a:r>
                    </a:p>
                    <a:p>
                      <a:pPr marL="544513" lvl="1" indent="-285750" algn="just">
                        <a:buClr>
                          <a:srgbClr val="C00000"/>
                        </a:buClr>
                        <a:buFont typeface="Wingdings" pitchFamily="2" charset="2"/>
                        <a:buChar char="v"/>
                      </a:pPr>
                      <a:r>
                        <a:rPr lang="es-ES_tradnl" sz="1600" b="0" i="1" dirty="0" err="1">
                          <a:solidFill>
                            <a:srgbClr val="004586"/>
                          </a:solidFill>
                          <a:effectLst/>
                          <a:latin typeface="+mj-lt"/>
                        </a:rPr>
                        <a:t>Fenticonazol</a:t>
                      </a:r>
                      <a:r>
                        <a:rPr lang="es-ES_tradnl" sz="1600" b="0" i="0" dirty="0">
                          <a:solidFill>
                            <a:srgbClr val="004586"/>
                          </a:solidFill>
                          <a:effectLst/>
                          <a:latin typeface="+mj-lt"/>
                        </a:rPr>
                        <a:t> 200 mg en óvulos vaginales, un óvulos al día durante tres días.</a:t>
                      </a:r>
                    </a:p>
                    <a:p>
                      <a:pPr marL="544513" lvl="1" indent="-285750" algn="just">
                        <a:buClr>
                          <a:srgbClr val="C00000"/>
                        </a:buClr>
                        <a:buFont typeface="Wingdings" pitchFamily="2" charset="2"/>
                        <a:buChar char="v"/>
                      </a:pPr>
                      <a:r>
                        <a:rPr lang="es-ES_tradnl" sz="1600" b="0" i="1" dirty="0" err="1">
                          <a:solidFill>
                            <a:srgbClr val="004586"/>
                          </a:solidFill>
                          <a:effectLst/>
                          <a:latin typeface="+mj-lt"/>
                        </a:rPr>
                        <a:t>Fenticonazol</a:t>
                      </a:r>
                      <a:r>
                        <a:rPr lang="es-ES_tradnl" sz="1600" b="0" i="0" dirty="0">
                          <a:solidFill>
                            <a:srgbClr val="004586"/>
                          </a:solidFill>
                          <a:effectLst/>
                          <a:latin typeface="+mj-lt"/>
                        </a:rPr>
                        <a:t> 600 mg en óvulos vaginales, dosis únicas.</a:t>
                      </a:r>
                    </a:p>
                    <a:p>
                      <a:pPr marL="544513" lvl="1" indent="-285750" algn="just">
                        <a:buClr>
                          <a:srgbClr val="C00000"/>
                        </a:buClr>
                        <a:buFont typeface="Wingdings" pitchFamily="2" charset="2"/>
                        <a:buChar char="v"/>
                      </a:pPr>
                      <a:r>
                        <a:rPr lang="es-ES_tradnl" sz="1600" b="0" i="1" dirty="0" err="1">
                          <a:solidFill>
                            <a:srgbClr val="004586"/>
                          </a:solidFill>
                          <a:effectLst/>
                          <a:latin typeface="+mj-lt"/>
                        </a:rPr>
                        <a:t>Fenticonazol</a:t>
                      </a:r>
                      <a:r>
                        <a:rPr lang="es-ES_tradnl" sz="1600" b="0" i="0" dirty="0">
                          <a:solidFill>
                            <a:srgbClr val="004586"/>
                          </a:solidFill>
                          <a:effectLst/>
                          <a:latin typeface="+mj-lt"/>
                        </a:rPr>
                        <a:t> crema vaginal 2%, 5 g al día durante 2 o 4 semanas.</a:t>
                      </a:r>
                    </a:p>
                    <a:p>
                      <a:pPr marL="544513" lvl="1" indent="-285750" algn="just">
                        <a:buClr>
                          <a:srgbClr val="C00000"/>
                        </a:buClr>
                        <a:buFont typeface="Wingdings" pitchFamily="2" charset="2"/>
                        <a:buChar char="v"/>
                      </a:pPr>
                      <a:r>
                        <a:rPr lang="es-ES_tradnl" sz="1600" b="0" i="1" dirty="0" err="1">
                          <a:solidFill>
                            <a:srgbClr val="004586"/>
                          </a:solidFill>
                          <a:effectLst/>
                          <a:latin typeface="+mj-lt"/>
                        </a:rPr>
                        <a:t>Miconazol</a:t>
                      </a:r>
                      <a:r>
                        <a:rPr lang="es-ES_tradnl" sz="1600" b="0" i="0" dirty="0">
                          <a:solidFill>
                            <a:srgbClr val="004586"/>
                          </a:solidFill>
                          <a:effectLst/>
                          <a:latin typeface="+mj-lt"/>
                        </a:rPr>
                        <a:t> 100 mg un supositorio vaginal al día durante 7 días.</a:t>
                      </a:r>
                    </a:p>
                    <a:p>
                      <a:pPr marL="544513" lvl="1" indent="-285750" algn="just">
                        <a:buClr>
                          <a:srgbClr val="C00000"/>
                        </a:buClr>
                        <a:buFont typeface="Wingdings" pitchFamily="2" charset="2"/>
                        <a:buChar char="v"/>
                      </a:pPr>
                      <a:r>
                        <a:rPr lang="es-ES_tradnl" sz="1600" b="0" i="1" dirty="0">
                          <a:solidFill>
                            <a:srgbClr val="004586"/>
                          </a:solidFill>
                          <a:effectLst/>
                          <a:latin typeface="+mj-lt"/>
                        </a:rPr>
                        <a:t>Nistatina</a:t>
                      </a:r>
                      <a:r>
                        <a:rPr lang="es-ES_tradnl" sz="1600" b="0" i="0" dirty="0">
                          <a:solidFill>
                            <a:srgbClr val="004586"/>
                          </a:solidFill>
                          <a:effectLst/>
                          <a:latin typeface="+mj-lt"/>
                        </a:rPr>
                        <a:t> 100.000 unidades en tableta vaginal, una tableta durante 14 días.</a:t>
                      </a:r>
                    </a:p>
                    <a:p>
                      <a:pPr marL="544513" lvl="1" indent="-285750" algn="just">
                        <a:buClr>
                          <a:srgbClr val="C00000"/>
                        </a:buClr>
                        <a:buFont typeface="Wingdings" pitchFamily="2" charset="2"/>
                        <a:buChar char="v"/>
                      </a:pPr>
                      <a:r>
                        <a:rPr lang="es-ES_tradnl" sz="1600" b="0" i="1" dirty="0" err="1">
                          <a:solidFill>
                            <a:srgbClr val="004586"/>
                          </a:solidFill>
                          <a:effectLst/>
                          <a:latin typeface="+mj-lt"/>
                        </a:rPr>
                        <a:t>Sertaconazol</a:t>
                      </a:r>
                      <a:r>
                        <a:rPr lang="es-ES_tradnl" sz="1600" b="0" i="0" dirty="0">
                          <a:solidFill>
                            <a:srgbClr val="004586"/>
                          </a:solidFill>
                          <a:effectLst/>
                          <a:latin typeface="+mj-lt"/>
                        </a:rPr>
                        <a:t> crema vaginal 2%, 2 aplicaciones al día (5 g) durante 7 días.</a:t>
                      </a:r>
                    </a:p>
                    <a:p>
                      <a:pPr marL="544513" lvl="1" indent="-285750" algn="just">
                        <a:buClr>
                          <a:srgbClr val="C00000"/>
                        </a:buClr>
                        <a:buFont typeface="Wingdings" pitchFamily="2" charset="2"/>
                        <a:buChar char="v"/>
                      </a:pPr>
                      <a:r>
                        <a:rPr lang="es-ES_tradnl" sz="1600" b="0" i="1" dirty="0" err="1">
                          <a:solidFill>
                            <a:srgbClr val="004586"/>
                          </a:solidFill>
                          <a:effectLst/>
                          <a:latin typeface="+mj-lt"/>
                        </a:rPr>
                        <a:t>Sertaconazol</a:t>
                      </a:r>
                      <a:r>
                        <a:rPr lang="es-ES_tradnl" sz="1600" b="0" i="0" dirty="0">
                          <a:solidFill>
                            <a:srgbClr val="004586"/>
                          </a:solidFill>
                          <a:effectLst/>
                          <a:latin typeface="+mj-lt"/>
                        </a:rPr>
                        <a:t> </a:t>
                      </a:r>
                      <a:r>
                        <a:rPr lang="es-ES_tradnl" sz="1600" b="0" i="0" dirty="0" err="1">
                          <a:solidFill>
                            <a:srgbClr val="004586"/>
                          </a:solidFill>
                          <a:effectLst/>
                          <a:latin typeface="+mj-lt"/>
                        </a:rPr>
                        <a:t>comprimidosa</a:t>
                      </a:r>
                      <a:r>
                        <a:rPr lang="es-ES_tradnl" sz="1600" b="0" i="0" dirty="0">
                          <a:solidFill>
                            <a:srgbClr val="004586"/>
                          </a:solidFill>
                          <a:effectLst/>
                          <a:latin typeface="+mj-lt"/>
                        </a:rPr>
                        <a:t> vaginales 500 mg, dosis única.</a:t>
                      </a:r>
                    </a:p>
                    <a:p>
                      <a:pPr marL="544513" lvl="1" indent="-285750" algn="just">
                        <a:buClr>
                          <a:srgbClr val="C00000"/>
                        </a:buClr>
                        <a:buFont typeface="Wingdings" pitchFamily="2" charset="2"/>
                        <a:buChar char="v"/>
                      </a:pPr>
                      <a:r>
                        <a:rPr lang="es-ES_tradnl" sz="1600" b="0" i="1" dirty="0" err="1">
                          <a:solidFill>
                            <a:srgbClr val="004586"/>
                          </a:solidFill>
                          <a:effectLst/>
                          <a:latin typeface="+mj-lt"/>
                        </a:rPr>
                        <a:t>Tioconazol</a:t>
                      </a:r>
                      <a:r>
                        <a:rPr lang="es-ES_tradnl" sz="1600" b="0" i="0" dirty="0">
                          <a:solidFill>
                            <a:srgbClr val="004586"/>
                          </a:solidFill>
                          <a:effectLst/>
                          <a:latin typeface="+mj-lt"/>
                        </a:rPr>
                        <a:t> crema vaginal 6,5%, dosis única.</a:t>
                      </a:r>
                    </a:p>
                    <a:p>
                      <a:pPr marL="544513" lvl="1" indent="-285750" algn="just">
                        <a:buClr>
                          <a:srgbClr val="C00000"/>
                        </a:buClr>
                        <a:buFont typeface="Wingdings" pitchFamily="2" charset="2"/>
                        <a:buChar char="v"/>
                      </a:pPr>
                      <a:r>
                        <a:rPr lang="es-ES_tradnl" sz="1600" b="0" i="1" dirty="0" err="1">
                          <a:solidFill>
                            <a:srgbClr val="004586"/>
                          </a:solidFill>
                          <a:effectLst/>
                          <a:latin typeface="+mj-lt"/>
                        </a:rPr>
                        <a:t>Tioconazol</a:t>
                      </a:r>
                      <a:r>
                        <a:rPr lang="es-ES_tradnl" sz="1600" b="0" i="0" dirty="0">
                          <a:solidFill>
                            <a:srgbClr val="004586"/>
                          </a:solidFill>
                          <a:effectLst/>
                          <a:latin typeface="+mj-lt"/>
                        </a:rPr>
                        <a:t> óvulos 300 mg, dosis única.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CF5"/>
                    </a:solidFill>
                  </a:tcPr>
                </a:tc>
                <a:extLst>
                  <a:ext uri="{0D108BD9-81ED-4DB2-BD59-A6C34878D82A}">
                    <a16:rowId xmlns="" xmlns:a16="http://schemas.microsoft.com/office/drawing/2014/main" val="10003"/>
                  </a:ext>
                </a:extLst>
              </a:tr>
            </a:tbl>
          </a:graphicData>
        </a:graphic>
      </p:graphicFrame>
      <p:sp>
        <p:nvSpPr>
          <p:cNvPr id="2" name="Título 1"/>
          <p:cNvSpPr>
            <a:spLocks noGrp="1"/>
          </p:cNvSpPr>
          <p:nvPr>
            <p:ph type="title"/>
          </p:nvPr>
        </p:nvSpPr>
        <p:spPr/>
        <p:txBody>
          <a:bodyPr/>
          <a:lstStyle/>
          <a:p>
            <a:r>
              <a:rPr lang="es-ES" dirty="0" smtClean="0"/>
              <a:t>Tratamiento de la candidiasis </a:t>
            </a:r>
            <a:r>
              <a:rPr lang="es-ES" dirty="0" err="1" smtClean="0"/>
              <a:t>vulvovaginal</a:t>
            </a:r>
            <a:endParaRPr lang="es-ES" dirty="0"/>
          </a:p>
        </p:txBody>
      </p:sp>
      <p:sp>
        <p:nvSpPr>
          <p:cNvPr id="3" name="Marcador de texto 2"/>
          <p:cNvSpPr>
            <a:spLocks noGrp="1"/>
          </p:cNvSpPr>
          <p:nvPr>
            <p:ph type="body" sz="quarter" idx="13"/>
          </p:nvPr>
        </p:nvSpPr>
        <p:spPr/>
        <p:txBody>
          <a:bodyPr>
            <a:normAutofit lnSpcReduction="10000"/>
          </a:bodyPr>
          <a:lstStyle/>
          <a:p>
            <a:endParaRPr lang="es-ES" dirty="0"/>
          </a:p>
        </p:txBody>
      </p:sp>
    </p:spTree>
    <p:extLst>
      <p:ext uri="{BB962C8B-B14F-4D97-AF65-F5344CB8AC3E}">
        <p14:creationId xmlns:p14="http://schemas.microsoft.com/office/powerpoint/2010/main" val="1268019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Marcador de texto 6"/>
          <p:cNvSpPr>
            <a:spLocks noGrp="1"/>
          </p:cNvSpPr>
          <p:nvPr>
            <p:ph type="body" sz="quarter" idx="13"/>
          </p:nvPr>
        </p:nvSpPr>
        <p:spPr/>
        <p:txBody>
          <a:bodyPr>
            <a:normAutofit fontScale="47500" lnSpcReduction="20000"/>
          </a:bodyPr>
          <a:lstStyle/>
          <a:p>
            <a:r>
              <a:rPr lang="en-US" dirty="0"/>
              <a:t>Atlas of fungal Infections, Richard Diamond Ed. 1999</a:t>
            </a:r>
          </a:p>
          <a:p>
            <a:r>
              <a:rPr lang="en-US" dirty="0"/>
              <a:t>Introduction to Medical Mycology. Merck and Co. 2001 </a:t>
            </a:r>
          </a:p>
          <a:p>
            <a:endParaRPr lang="es-ES" dirty="0"/>
          </a:p>
        </p:txBody>
      </p:sp>
      <p:sp>
        <p:nvSpPr>
          <p:cNvPr id="6" name="Título 5"/>
          <p:cNvSpPr>
            <a:spLocks noGrp="1"/>
          </p:cNvSpPr>
          <p:nvPr>
            <p:ph type="title"/>
          </p:nvPr>
        </p:nvSpPr>
        <p:spPr/>
        <p:txBody>
          <a:bodyPr/>
          <a:lstStyle/>
          <a:p>
            <a:r>
              <a:rPr lang="es-ES" dirty="0"/>
              <a:t>¿</a:t>
            </a:r>
            <a:r>
              <a:rPr lang="es-ES" dirty="0" smtClean="0"/>
              <a:t>Cuáles </a:t>
            </a:r>
            <a:r>
              <a:rPr lang="es-ES" dirty="0"/>
              <a:t>son las dianas del tratamiento </a:t>
            </a:r>
            <a:r>
              <a:rPr lang="es-ES" dirty="0" err="1"/>
              <a:t>antifúngico</a:t>
            </a:r>
            <a:r>
              <a:rPr lang="es-ES" dirty="0"/>
              <a:t>?</a:t>
            </a:r>
          </a:p>
        </p:txBody>
      </p:sp>
      <p:pic>
        <p:nvPicPr>
          <p:cNvPr id="8" name="Picture 3"/>
          <p:cNvPicPr>
            <a:picLocks noChangeAspect="1" noChangeArrowheads="1"/>
          </p:cNvPicPr>
          <p:nvPr/>
        </p:nvPicPr>
        <p:blipFill>
          <a:blip r:embed="rId3" cstate="print">
            <a:lum bright="-14000" contrast="56000"/>
          </a:blip>
          <a:srcRect/>
          <a:stretch>
            <a:fillRect/>
          </a:stretch>
        </p:blipFill>
        <p:spPr bwMode="auto">
          <a:xfrm>
            <a:off x="214944" y="1197136"/>
            <a:ext cx="3432784" cy="3771346"/>
          </a:xfrm>
          <a:prstGeom prst="rect">
            <a:avLst/>
          </a:prstGeom>
          <a:noFill/>
          <a:ln w="9525">
            <a:noFill/>
            <a:miter lim="800000"/>
            <a:headEnd/>
            <a:tailEnd/>
          </a:ln>
          <a:effectLst/>
        </p:spPr>
      </p:pic>
      <p:sp>
        <p:nvSpPr>
          <p:cNvPr id="9" name="Text Box 4"/>
          <p:cNvSpPr txBox="1">
            <a:spLocks noChangeArrowheads="1"/>
          </p:cNvSpPr>
          <p:nvPr/>
        </p:nvSpPr>
        <p:spPr bwMode="auto">
          <a:xfrm>
            <a:off x="4340951" y="1052515"/>
            <a:ext cx="4275329" cy="1538883"/>
          </a:xfrm>
          <a:prstGeom prst="rect">
            <a:avLst/>
          </a:prstGeom>
          <a:noFill/>
          <a:ln w="9525">
            <a:noFill/>
            <a:miter lim="800000"/>
            <a:headEnd/>
            <a:tailEnd/>
          </a:ln>
          <a:effectLst/>
        </p:spPr>
        <p:txBody>
          <a:bodyPr wrap="square">
            <a:spAutoFit/>
          </a:bodyPr>
          <a:lstStyle/>
          <a:p>
            <a:r>
              <a:rPr lang="en-US" sz="2400" b="1" dirty="0" err="1">
                <a:solidFill>
                  <a:srgbClr val="003366"/>
                </a:solidFill>
              </a:rPr>
              <a:t>Membrana</a:t>
            </a:r>
            <a:r>
              <a:rPr lang="en-US" sz="2400" b="1" dirty="0">
                <a:solidFill>
                  <a:srgbClr val="003366"/>
                </a:solidFill>
              </a:rPr>
              <a:t> </a:t>
            </a:r>
            <a:r>
              <a:rPr lang="en-US" sz="2400" b="1" dirty="0" err="1">
                <a:solidFill>
                  <a:srgbClr val="003366"/>
                </a:solidFill>
              </a:rPr>
              <a:t>celular</a:t>
            </a:r>
            <a:endParaRPr lang="en-US" sz="2400" b="1" dirty="0">
              <a:solidFill>
                <a:srgbClr val="003366"/>
              </a:solidFill>
            </a:endParaRPr>
          </a:p>
          <a:p>
            <a:pPr>
              <a:spcBef>
                <a:spcPts val="600"/>
              </a:spcBef>
              <a:buClr>
                <a:schemeClr val="tx2"/>
              </a:buClr>
            </a:pPr>
            <a:r>
              <a:rPr lang="en-US" sz="2000" dirty="0">
                <a:solidFill>
                  <a:schemeClr val="accent1"/>
                </a:solidFill>
              </a:rPr>
              <a:t>En los </a:t>
            </a:r>
            <a:r>
              <a:rPr lang="en-US" sz="2000" dirty="0" err="1">
                <a:solidFill>
                  <a:schemeClr val="accent1"/>
                </a:solidFill>
              </a:rPr>
              <a:t>hongos</a:t>
            </a:r>
            <a:r>
              <a:rPr lang="en-US" sz="2000" dirty="0">
                <a:solidFill>
                  <a:schemeClr val="accent1"/>
                </a:solidFill>
              </a:rPr>
              <a:t> el principal </a:t>
            </a:r>
            <a:r>
              <a:rPr lang="en-US" sz="2000" dirty="0" err="1">
                <a:solidFill>
                  <a:schemeClr val="accent1"/>
                </a:solidFill>
              </a:rPr>
              <a:t>componente</a:t>
            </a:r>
            <a:r>
              <a:rPr lang="en-US" sz="2000" dirty="0">
                <a:solidFill>
                  <a:schemeClr val="accent1"/>
                </a:solidFill>
              </a:rPr>
              <a:t> </a:t>
            </a:r>
            <a:r>
              <a:rPr lang="en-US" sz="2000" dirty="0" err="1">
                <a:solidFill>
                  <a:schemeClr val="accent1"/>
                </a:solidFill>
              </a:rPr>
              <a:t>es</a:t>
            </a:r>
            <a:r>
              <a:rPr lang="en-US" sz="2000" dirty="0">
                <a:solidFill>
                  <a:schemeClr val="accent1"/>
                </a:solidFill>
              </a:rPr>
              <a:t> el </a:t>
            </a:r>
            <a:r>
              <a:rPr lang="en-US" sz="2000" dirty="0" err="1">
                <a:solidFill>
                  <a:schemeClr val="accent1"/>
                </a:solidFill>
              </a:rPr>
              <a:t>ergosterol</a:t>
            </a:r>
            <a:r>
              <a:rPr lang="en-US" sz="2000" dirty="0">
                <a:solidFill>
                  <a:schemeClr val="accent1"/>
                </a:solidFill>
              </a:rPr>
              <a:t> en </a:t>
            </a:r>
            <a:r>
              <a:rPr lang="en-US" sz="2000" dirty="0" err="1">
                <a:solidFill>
                  <a:schemeClr val="accent1"/>
                </a:solidFill>
              </a:rPr>
              <a:t>lugar</a:t>
            </a:r>
            <a:r>
              <a:rPr lang="en-US" sz="2000" dirty="0">
                <a:solidFill>
                  <a:schemeClr val="accent1"/>
                </a:solidFill>
              </a:rPr>
              <a:t> del </a:t>
            </a:r>
            <a:r>
              <a:rPr lang="en-US" sz="2000" dirty="0" err="1">
                <a:solidFill>
                  <a:schemeClr val="accent1"/>
                </a:solidFill>
              </a:rPr>
              <a:t>colesterol</a:t>
            </a:r>
            <a:endParaRPr lang="en-US" sz="2000" dirty="0">
              <a:solidFill>
                <a:schemeClr val="accent1"/>
              </a:solidFill>
            </a:endParaRPr>
          </a:p>
          <a:p>
            <a:pPr>
              <a:spcBef>
                <a:spcPts val="600"/>
              </a:spcBef>
              <a:buClr>
                <a:schemeClr val="tx2"/>
              </a:buClr>
            </a:pPr>
            <a:endParaRPr lang="en-US" sz="2000" b="1" dirty="0">
              <a:solidFill>
                <a:schemeClr val="accent1"/>
              </a:solidFill>
            </a:endParaRPr>
          </a:p>
        </p:txBody>
      </p:sp>
      <p:sp>
        <p:nvSpPr>
          <p:cNvPr id="10" name="Line 5"/>
          <p:cNvSpPr>
            <a:spLocks noChangeShapeType="1"/>
          </p:cNvSpPr>
          <p:nvPr/>
        </p:nvSpPr>
        <p:spPr bwMode="auto">
          <a:xfrm flipH="1">
            <a:off x="2366187" y="1542434"/>
            <a:ext cx="1987010" cy="158374"/>
          </a:xfrm>
          <a:prstGeom prst="line">
            <a:avLst/>
          </a:prstGeom>
          <a:noFill/>
          <a:ln w="76200">
            <a:solidFill>
              <a:schemeClr val="tx2"/>
            </a:solidFill>
            <a:round/>
            <a:headEnd/>
            <a:tailEnd type="triangle" w="med" len="med"/>
          </a:ln>
          <a:effectLst/>
        </p:spPr>
        <p:txBody>
          <a:bodyPr/>
          <a:lstStyle/>
          <a:p>
            <a:endParaRPr lang="es-ES"/>
          </a:p>
        </p:txBody>
      </p:sp>
      <p:sp>
        <p:nvSpPr>
          <p:cNvPr id="11" name="Text Box 6"/>
          <p:cNvSpPr txBox="1">
            <a:spLocks noChangeArrowheads="1"/>
          </p:cNvSpPr>
          <p:nvPr/>
        </p:nvSpPr>
        <p:spPr bwMode="auto">
          <a:xfrm>
            <a:off x="4356943" y="4401962"/>
            <a:ext cx="4475361" cy="1461939"/>
          </a:xfrm>
          <a:prstGeom prst="rect">
            <a:avLst/>
          </a:prstGeom>
          <a:noFill/>
          <a:ln w="9525">
            <a:noFill/>
            <a:miter lim="800000"/>
            <a:headEnd/>
            <a:tailEnd/>
          </a:ln>
          <a:effectLst/>
        </p:spPr>
        <p:txBody>
          <a:bodyPr wrap="square">
            <a:spAutoFit/>
          </a:bodyPr>
          <a:lstStyle/>
          <a:p>
            <a:r>
              <a:rPr lang="en-US" sz="2400" b="1" dirty="0">
                <a:solidFill>
                  <a:srgbClr val="003366"/>
                </a:solidFill>
              </a:rPr>
              <a:t>Pared </a:t>
            </a:r>
            <a:r>
              <a:rPr lang="en-US" sz="2400" b="1" dirty="0" err="1">
                <a:solidFill>
                  <a:srgbClr val="003366"/>
                </a:solidFill>
              </a:rPr>
              <a:t>celular</a:t>
            </a:r>
            <a:endParaRPr lang="en-US" sz="2400" b="1" dirty="0">
              <a:solidFill>
                <a:srgbClr val="003366"/>
              </a:solidFill>
            </a:endParaRPr>
          </a:p>
          <a:p>
            <a:pPr>
              <a:spcBef>
                <a:spcPts val="600"/>
              </a:spcBef>
              <a:buClr>
                <a:schemeClr val="tx2"/>
              </a:buClr>
            </a:pPr>
            <a:r>
              <a:rPr lang="en-US" sz="2000" dirty="0">
                <a:solidFill>
                  <a:schemeClr val="accent1"/>
                </a:solidFill>
              </a:rPr>
              <a:t>A </a:t>
            </a:r>
            <a:r>
              <a:rPr lang="en-US" sz="2000" dirty="0" err="1">
                <a:solidFill>
                  <a:schemeClr val="accent1"/>
                </a:solidFill>
              </a:rPr>
              <a:t>diferencia</a:t>
            </a:r>
            <a:r>
              <a:rPr lang="en-US" sz="2000" dirty="0">
                <a:solidFill>
                  <a:schemeClr val="accent1"/>
                </a:solidFill>
              </a:rPr>
              <a:t> de </a:t>
            </a:r>
            <a:r>
              <a:rPr lang="en-US" sz="2000" dirty="0" err="1">
                <a:solidFill>
                  <a:schemeClr val="accent1"/>
                </a:solidFill>
              </a:rPr>
              <a:t>las</a:t>
            </a:r>
            <a:r>
              <a:rPr lang="en-US" sz="2000" dirty="0">
                <a:solidFill>
                  <a:schemeClr val="accent1"/>
                </a:solidFill>
              </a:rPr>
              <a:t> </a:t>
            </a:r>
            <a:r>
              <a:rPr lang="en-US" sz="2000" dirty="0" err="1">
                <a:solidFill>
                  <a:schemeClr val="accent1"/>
                </a:solidFill>
              </a:rPr>
              <a:t>células</a:t>
            </a:r>
            <a:r>
              <a:rPr lang="en-US" sz="2000" dirty="0">
                <a:solidFill>
                  <a:schemeClr val="accent1"/>
                </a:solidFill>
              </a:rPr>
              <a:t> de los </a:t>
            </a:r>
            <a:r>
              <a:rPr lang="en-US" sz="2000" dirty="0" err="1">
                <a:solidFill>
                  <a:schemeClr val="accent1"/>
                </a:solidFill>
              </a:rPr>
              <a:t>vertebrados</a:t>
            </a:r>
            <a:r>
              <a:rPr lang="en-US" sz="2000" dirty="0">
                <a:solidFill>
                  <a:schemeClr val="accent1"/>
                </a:solidFill>
              </a:rPr>
              <a:t> los </a:t>
            </a:r>
            <a:r>
              <a:rPr lang="en-US" sz="2000" dirty="0" err="1">
                <a:solidFill>
                  <a:schemeClr val="accent1"/>
                </a:solidFill>
              </a:rPr>
              <a:t>hongos</a:t>
            </a:r>
            <a:r>
              <a:rPr lang="en-US" sz="2000" dirty="0">
                <a:solidFill>
                  <a:schemeClr val="accent1"/>
                </a:solidFill>
              </a:rPr>
              <a:t> </a:t>
            </a:r>
            <a:r>
              <a:rPr lang="en-US" sz="2000" dirty="0" err="1">
                <a:solidFill>
                  <a:schemeClr val="accent1"/>
                </a:solidFill>
              </a:rPr>
              <a:t>tienen</a:t>
            </a:r>
            <a:r>
              <a:rPr lang="en-US" sz="2000" dirty="0">
                <a:solidFill>
                  <a:schemeClr val="accent1"/>
                </a:solidFill>
              </a:rPr>
              <a:t> </a:t>
            </a:r>
            <a:r>
              <a:rPr lang="en-US" sz="2000" dirty="0" err="1">
                <a:solidFill>
                  <a:schemeClr val="accent1"/>
                </a:solidFill>
              </a:rPr>
              <a:t>una</a:t>
            </a:r>
            <a:r>
              <a:rPr lang="en-US" sz="2000" dirty="0">
                <a:solidFill>
                  <a:schemeClr val="accent1"/>
                </a:solidFill>
              </a:rPr>
              <a:t> pared </a:t>
            </a:r>
            <a:r>
              <a:rPr lang="en-US" sz="2000" dirty="0" err="1">
                <a:solidFill>
                  <a:schemeClr val="accent1"/>
                </a:solidFill>
              </a:rPr>
              <a:t>celular</a:t>
            </a:r>
            <a:endParaRPr lang="en-US" sz="2000" dirty="0">
              <a:solidFill>
                <a:schemeClr val="accent1"/>
              </a:solidFill>
            </a:endParaRPr>
          </a:p>
        </p:txBody>
      </p:sp>
      <p:sp>
        <p:nvSpPr>
          <p:cNvPr id="12" name="Line 7"/>
          <p:cNvSpPr>
            <a:spLocks noChangeShapeType="1"/>
          </p:cNvSpPr>
          <p:nvPr/>
        </p:nvSpPr>
        <p:spPr bwMode="auto">
          <a:xfrm flipH="1" flipV="1">
            <a:off x="2711623" y="4679747"/>
            <a:ext cx="1644947" cy="39357"/>
          </a:xfrm>
          <a:prstGeom prst="line">
            <a:avLst/>
          </a:prstGeom>
          <a:noFill/>
          <a:ln w="76200">
            <a:solidFill>
              <a:schemeClr val="tx2"/>
            </a:solidFill>
            <a:round/>
            <a:headEnd/>
            <a:tailEnd type="triangle" w="med" len="med"/>
          </a:ln>
          <a:effectLst/>
        </p:spPr>
        <p:txBody>
          <a:bodyPr/>
          <a:lstStyle/>
          <a:p>
            <a:endParaRPr lang="es-ES"/>
          </a:p>
        </p:txBody>
      </p:sp>
      <p:sp>
        <p:nvSpPr>
          <p:cNvPr id="13" name="Text Box 8"/>
          <p:cNvSpPr txBox="1">
            <a:spLocks noChangeArrowheads="1"/>
          </p:cNvSpPr>
          <p:nvPr/>
        </p:nvSpPr>
        <p:spPr bwMode="auto">
          <a:xfrm>
            <a:off x="4356199" y="2750715"/>
            <a:ext cx="5048944" cy="1769715"/>
          </a:xfrm>
          <a:prstGeom prst="rect">
            <a:avLst/>
          </a:prstGeom>
          <a:noFill/>
          <a:ln w="9525">
            <a:noFill/>
            <a:miter lim="800000"/>
            <a:headEnd/>
            <a:tailEnd/>
          </a:ln>
          <a:effectLst/>
        </p:spPr>
        <p:txBody>
          <a:bodyPr wrap="square">
            <a:spAutoFit/>
          </a:bodyPr>
          <a:lstStyle/>
          <a:p>
            <a:r>
              <a:rPr lang="en-US" sz="2400" b="1" dirty="0" err="1">
                <a:solidFill>
                  <a:srgbClr val="003366"/>
                </a:solidFill>
              </a:rPr>
              <a:t>Síntesis</a:t>
            </a:r>
            <a:r>
              <a:rPr lang="en-US" sz="2400" b="1" dirty="0">
                <a:solidFill>
                  <a:srgbClr val="003366"/>
                </a:solidFill>
              </a:rPr>
              <a:t> de DNA/RNA</a:t>
            </a:r>
          </a:p>
          <a:p>
            <a:pPr>
              <a:spcBef>
                <a:spcPts val="600"/>
              </a:spcBef>
              <a:buClr>
                <a:schemeClr val="tx2"/>
              </a:buClr>
            </a:pPr>
            <a:r>
              <a:rPr lang="en-US" sz="2000" dirty="0" err="1" smtClean="0">
                <a:solidFill>
                  <a:schemeClr val="accent1"/>
                </a:solidFill>
              </a:rPr>
              <a:t>Algunos</a:t>
            </a:r>
            <a:r>
              <a:rPr lang="en-US" sz="2000" dirty="0" smtClean="0">
                <a:solidFill>
                  <a:schemeClr val="accent1"/>
                </a:solidFill>
              </a:rPr>
              <a:t> </a:t>
            </a:r>
            <a:r>
              <a:rPr lang="en-US" sz="2000" dirty="0" err="1">
                <a:solidFill>
                  <a:schemeClr val="accent1"/>
                </a:solidFill>
              </a:rPr>
              <a:t>compuestos</a:t>
            </a:r>
            <a:r>
              <a:rPr lang="en-US" sz="2000" dirty="0">
                <a:solidFill>
                  <a:schemeClr val="accent1"/>
                </a:solidFill>
              </a:rPr>
              <a:t> se </a:t>
            </a:r>
            <a:r>
              <a:rPr lang="en-US" sz="2000" dirty="0" err="1">
                <a:solidFill>
                  <a:schemeClr val="accent1"/>
                </a:solidFill>
              </a:rPr>
              <a:t>activan</a:t>
            </a:r>
            <a:r>
              <a:rPr lang="en-US" sz="2000" dirty="0">
                <a:solidFill>
                  <a:schemeClr val="accent1"/>
                </a:solidFill>
              </a:rPr>
              <a:t> </a:t>
            </a:r>
            <a:r>
              <a:rPr lang="en-US" sz="2000" dirty="0" err="1">
                <a:solidFill>
                  <a:schemeClr val="accent1"/>
                </a:solidFill>
              </a:rPr>
              <a:t>selectivamente</a:t>
            </a:r>
            <a:r>
              <a:rPr lang="en-US" sz="2000" dirty="0">
                <a:solidFill>
                  <a:schemeClr val="accent1"/>
                </a:solidFill>
              </a:rPr>
              <a:t> </a:t>
            </a:r>
            <a:r>
              <a:rPr lang="en-US" sz="2000" dirty="0" err="1">
                <a:solidFill>
                  <a:schemeClr val="accent1"/>
                </a:solidFill>
              </a:rPr>
              <a:t>en</a:t>
            </a:r>
            <a:r>
              <a:rPr lang="en-US" sz="2000" dirty="0">
                <a:solidFill>
                  <a:schemeClr val="accent1"/>
                </a:solidFill>
              </a:rPr>
              <a:t> </a:t>
            </a:r>
            <a:r>
              <a:rPr lang="en-US" sz="2000" dirty="0" err="1">
                <a:solidFill>
                  <a:schemeClr val="accent1"/>
                </a:solidFill>
              </a:rPr>
              <a:t>los</a:t>
            </a:r>
            <a:r>
              <a:rPr lang="en-US" sz="2000" dirty="0">
                <a:solidFill>
                  <a:schemeClr val="accent1"/>
                </a:solidFill>
              </a:rPr>
              <a:t> </a:t>
            </a:r>
            <a:r>
              <a:rPr lang="en-US" sz="2000" dirty="0" err="1">
                <a:solidFill>
                  <a:schemeClr val="accent1"/>
                </a:solidFill>
              </a:rPr>
              <a:t>hongos</a:t>
            </a:r>
            <a:r>
              <a:rPr lang="en-US" sz="2000" dirty="0">
                <a:solidFill>
                  <a:schemeClr val="accent1"/>
                </a:solidFill>
              </a:rPr>
              <a:t> </a:t>
            </a:r>
            <a:r>
              <a:rPr lang="en-US" sz="2000" dirty="0" err="1">
                <a:solidFill>
                  <a:schemeClr val="accent1"/>
                </a:solidFill>
              </a:rPr>
              <a:t>desencadenando</a:t>
            </a:r>
            <a:r>
              <a:rPr lang="en-US" sz="2000" dirty="0">
                <a:solidFill>
                  <a:schemeClr val="accent1"/>
                </a:solidFill>
              </a:rPr>
              <a:t> la </a:t>
            </a:r>
            <a:r>
              <a:rPr lang="en-US" sz="2000" dirty="0" err="1">
                <a:solidFill>
                  <a:schemeClr val="accent1"/>
                </a:solidFill>
              </a:rPr>
              <a:t>síntesis</a:t>
            </a:r>
            <a:r>
              <a:rPr lang="en-US" sz="2000" dirty="0">
                <a:solidFill>
                  <a:schemeClr val="accent1"/>
                </a:solidFill>
              </a:rPr>
              <a:t> de DNA.</a:t>
            </a:r>
          </a:p>
          <a:p>
            <a:endParaRPr lang="en-US" sz="2000" dirty="0"/>
          </a:p>
        </p:txBody>
      </p:sp>
      <p:sp>
        <p:nvSpPr>
          <p:cNvPr id="14" name="Line 11"/>
          <p:cNvSpPr>
            <a:spLocks noChangeShapeType="1"/>
          </p:cNvSpPr>
          <p:nvPr/>
        </p:nvSpPr>
        <p:spPr bwMode="auto">
          <a:xfrm flipH="1" flipV="1">
            <a:off x="2279576" y="2998715"/>
            <a:ext cx="2073621" cy="12494"/>
          </a:xfrm>
          <a:prstGeom prst="line">
            <a:avLst/>
          </a:prstGeom>
          <a:noFill/>
          <a:ln w="76200">
            <a:solidFill>
              <a:schemeClr val="tx2"/>
            </a:solidFill>
            <a:round/>
            <a:headEnd/>
            <a:tailEnd type="triangle" w="med" len="med"/>
          </a:ln>
          <a:effectLst/>
        </p:spPr>
        <p:txBody>
          <a:bodyPr/>
          <a:lstStyle/>
          <a:p>
            <a:endParaRPr lang="es-ES"/>
          </a:p>
        </p:txBody>
      </p:sp>
      <p:graphicFrame>
        <p:nvGraphicFramePr>
          <p:cNvPr id="16" name="Tabla 15"/>
          <p:cNvGraphicFramePr>
            <a:graphicFrameLocks noGrp="1"/>
          </p:cNvGraphicFramePr>
          <p:nvPr>
            <p:extLst>
              <p:ext uri="{D42A27DB-BD31-4B8C-83A1-F6EECF244321}">
                <p14:modId xmlns:p14="http://schemas.microsoft.com/office/powerpoint/2010/main" val="1330405215"/>
              </p:ext>
            </p:extLst>
          </p:nvPr>
        </p:nvGraphicFramePr>
        <p:xfrm>
          <a:off x="9371337" y="1060001"/>
          <a:ext cx="2642152" cy="5153417"/>
        </p:xfrm>
        <a:graphic>
          <a:graphicData uri="http://schemas.openxmlformats.org/drawingml/2006/table">
            <a:tbl>
              <a:tblPr firstRow="1" bandRow="1">
                <a:tableStyleId>{073A0DAA-6AF3-43AB-8588-CEC1D06C72B9}</a:tableStyleId>
              </a:tblPr>
              <a:tblGrid>
                <a:gridCol w="2642152">
                  <a:extLst>
                    <a:ext uri="{9D8B030D-6E8A-4147-A177-3AD203B41FA5}">
                      <a16:colId xmlns="" xmlns:a16="http://schemas.microsoft.com/office/drawing/2014/main" val="20000"/>
                    </a:ext>
                  </a:extLst>
                </a:gridCol>
              </a:tblGrid>
              <a:tr h="611897">
                <a:tc>
                  <a:txBody>
                    <a:bodyPr/>
                    <a:lstStyle/>
                    <a:p>
                      <a:r>
                        <a:rPr lang="es-ES" sz="2400" dirty="0"/>
                        <a:t>Membrana celular</a:t>
                      </a:r>
                    </a:p>
                  </a:txBody>
                  <a:tcPr anchor="ctr"/>
                </a:tc>
                <a:extLst>
                  <a:ext uri="{0D108BD9-81ED-4DB2-BD59-A6C34878D82A}">
                    <a16:rowId xmlns="" xmlns:a16="http://schemas.microsoft.com/office/drawing/2014/main" val="10000"/>
                  </a:ext>
                </a:extLst>
              </a:tr>
              <a:tr h="1498552">
                <a:tc>
                  <a:txBody>
                    <a:bodyPr/>
                    <a:lstStyle/>
                    <a:p>
                      <a:r>
                        <a:rPr lang="es-ES" sz="2200" dirty="0"/>
                        <a:t>Antibióticos </a:t>
                      </a:r>
                      <a:r>
                        <a:rPr lang="es-ES" sz="2200" dirty="0" err="1" smtClean="0"/>
                        <a:t>poliénicos</a:t>
                      </a:r>
                      <a:r>
                        <a:rPr lang="es-ES" sz="2200" dirty="0" smtClean="0"/>
                        <a:t>:</a:t>
                      </a:r>
                      <a:endParaRPr lang="es-ES" sz="2200" dirty="0"/>
                    </a:p>
                    <a:p>
                      <a:pPr marL="358775" indent="-358775" algn="l" defTabSz="914400" rtl="0" eaLnBrk="1" latinLnBrk="0" hangingPunct="1">
                        <a:spcBef>
                          <a:spcPts val="600"/>
                        </a:spcBef>
                        <a:buClr>
                          <a:schemeClr val="tx2"/>
                        </a:buClr>
                        <a:buFont typeface="Wingdings" panose="05000000000000000000" pitchFamily="2" charset="2"/>
                        <a:buChar char="v"/>
                      </a:pPr>
                      <a:r>
                        <a:rPr lang="es-ES" sz="2000" kern="1200" baseline="0" dirty="0" err="1"/>
                        <a:t>Amfotericina</a:t>
                      </a:r>
                      <a:r>
                        <a:rPr lang="es-ES" sz="2000" kern="1200" baseline="0" dirty="0"/>
                        <a:t> </a:t>
                      </a:r>
                      <a:r>
                        <a:rPr lang="es-ES" sz="2000" kern="1200" baseline="0" dirty="0" smtClean="0"/>
                        <a:t>B.</a:t>
                      </a:r>
                      <a:endParaRPr lang="es-ES" sz="2000" kern="1200" baseline="0" dirty="0"/>
                    </a:p>
                    <a:p>
                      <a:pPr marL="358775" indent="-358775" algn="l" defTabSz="914400" rtl="0" eaLnBrk="1" latinLnBrk="0" hangingPunct="1">
                        <a:spcBef>
                          <a:spcPts val="600"/>
                        </a:spcBef>
                        <a:buClr>
                          <a:schemeClr val="tx2"/>
                        </a:buClr>
                        <a:buFont typeface="Wingdings" panose="05000000000000000000" pitchFamily="2" charset="2"/>
                        <a:buChar char="v"/>
                      </a:pPr>
                      <a:r>
                        <a:rPr lang="es-ES" sz="2000" kern="1200" baseline="0" dirty="0"/>
                        <a:t>Nistatina (</a:t>
                      </a:r>
                      <a:r>
                        <a:rPr lang="es-ES" sz="2000" kern="1200" baseline="0" dirty="0" smtClean="0"/>
                        <a:t>tópica).</a:t>
                      </a:r>
                      <a:endParaRPr lang="es-ES" sz="2000" b="0" kern="1200" baseline="0" dirty="0">
                        <a:solidFill>
                          <a:schemeClr val="accent1"/>
                        </a:solidFill>
                        <a:latin typeface="+mn-lt"/>
                        <a:ea typeface="+mn-ea"/>
                        <a:cs typeface="+mn-cs"/>
                      </a:endParaRPr>
                    </a:p>
                  </a:txBody>
                  <a:tcPr anchor="ctr"/>
                </a:tc>
                <a:extLst>
                  <a:ext uri="{0D108BD9-81ED-4DB2-BD59-A6C34878D82A}">
                    <a16:rowId xmlns="" xmlns:a16="http://schemas.microsoft.com/office/drawing/2014/main" val="10001"/>
                  </a:ext>
                </a:extLst>
              </a:tr>
              <a:tr h="2967134">
                <a:tc>
                  <a:txBody>
                    <a:bodyPr/>
                    <a:lstStyle/>
                    <a:p>
                      <a:r>
                        <a:rPr lang="es-ES" sz="2200" dirty="0" err="1"/>
                        <a:t>Antifúngicos</a:t>
                      </a:r>
                      <a:r>
                        <a:rPr lang="es-ES" sz="2200" dirty="0"/>
                        <a:t> </a:t>
                      </a:r>
                      <a:r>
                        <a:rPr lang="es-ES" sz="2200" dirty="0" err="1" smtClean="0"/>
                        <a:t>azólicos</a:t>
                      </a:r>
                      <a:r>
                        <a:rPr lang="es-ES" sz="2200" dirty="0" smtClean="0"/>
                        <a:t>:</a:t>
                      </a:r>
                      <a:endParaRPr lang="es-ES" sz="2200" dirty="0"/>
                    </a:p>
                    <a:p>
                      <a:pPr marL="358775" indent="-358775" algn="l" defTabSz="914400" rtl="0" eaLnBrk="1" latinLnBrk="0" hangingPunct="1">
                        <a:spcBef>
                          <a:spcPts val="600"/>
                        </a:spcBef>
                        <a:buClr>
                          <a:schemeClr val="tx2"/>
                        </a:buClr>
                        <a:buFont typeface="Wingdings" panose="05000000000000000000" pitchFamily="2" charset="2"/>
                        <a:buChar char="v"/>
                      </a:pPr>
                      <a:r>
                        <a:rPr lang="es-ES" sz="2000" kern="1200" baseline="0" dirty="0" err="1" smtClean="0"/>
                        <a:t>Ketoconazol</a:t>
                      </a:r>
                      <a:r>
                        <a:rPr lang="es-ES" sz="2000" kern="1200" baseline="0" dirty="0"/>
                        <a:t>.</a:t>
                      </a:r>
                    </a:p>
                    <a:p>
                      <a:pPr marL="358775" indent="-358775" algn="l" defTabSz="914400" rtl="0" eaLnBrk="1" latinLnBrk="0" hangingPunct="1">
                        <a:spcBef>
                          <a:spcPts val="600"/>
                        </a:spcBef>
                        <a:buClr>
                          <a:schemeClr val="tx2"/>
                        </a:buClr>
                        <a:buFont typeface="Wingdings" panose="05000000000000000000" pitchFamily="2" charset="2"/>
                        <a:buChar char="v"/>
                      </a:pPr>
                      <a:r>
                        <a:rPr lang="es-ES" sz="2000" kern="1200" baseline="0" dirty="0" err="1"/>
                        <a:t>Itraconazol</a:t>
                      </a:r>
                      <a:r>
                        <a:rPr lang="es-ES" sz="2000" kern="1200" baseline="0" dirty="0"/>
                        <a:t> </a:t>
                      </a:r>
                      <a:r>
                        <a:rPr lang="es-ES" sz="2000" kern="1200" baseline="0" dirty="0" smtClean="0"/>
                        <a:t>.</a:t>
                      </a:r>
                      <a:endParaRPr lang="es-ES" sz="2000" kern="1200" baseline="0" dirty="0"/>
                    </a:p>
                    <a:p>
                      <a:pPr marL="358775" indent="-358775" algn="l" defTabSz="914400" rtl="0" eaLnBrk="1" latinLnBrk="0" hangingPunct="1">
                        <a:spcBef>
                          <a:spcPts val="600"/>
                        </a:spcBef>
                        <a:buClr>
                          <a:schemeClr val="tx2"/>
                        </a:buClr>
                        <a:buFont typeface="Wingdings" panose="05000000000000000000" pitchFamily="2" charset="2"/>
                        <a:buChar char="v"/>
                      </a:pPr>
                      <a:r>
                        <a:rPr lang="es-ES" sz="2000" kern="1200" baseline="0" dirty="0" err="1" smtClean="0"/>
                        <a:t>Fluconazol</a:t>
                      </a:r>
                      <a:r>
                        <a:rPr lang="es-ES" sz="2000" kern="1200" baseline="0" dirty="0" smtClean="0"/>
                        <a:t>.</a:t>
                      </a:r>
                      <a:endParaRPr lang="es-ES" sz="2000" kern="1200" baseline="0" dirty="0"/>
                    </a:p>
                    <a:p>
                      <a:pPr marL="358775" indent="-358775" algn="l" defTabSz="914400" rtl="0" eaLnBrk="1" latinLnBrk="0" hangingPunct="1">
                        <a:spcBef>
                          <a:spcPts val="600"/>
                        </a:spcBef>
                        <a:buClr>
                          <a:schemeClr val="tx2"/>
                        </a:buClr>
                        <a:buFont typeface="Wingdings" panose="05000000000000000000" pitchFamily="2" charset="2"/>
                        <a:buChar char="v"/>
                      </a:pPr>
                      <a:r>
                        <a:rPr lang="es-ES" sz="2000" kern="1200" baseline="0" dirty="0" err="1" smtClean="0"/>
                        <a:t>Voriconazol</a:t>
                      </a:r>
                      <a:r>
                        <a:rPr lang="es-ES" sz="2000" kern="1200" baseline="0" dirty="0" smtClean="0"/>
                        <a:t>.</a:t>
                      </a:r>
                      <a:endParaRPr lang="es-ES" sz="2000" kern="1200" baseline="0" dirty="0"/>
                    </a:p>
                    <a:p>
                      <a:pPr marL="358775" indent="-358775" algn="l" defTabSz="914400" rtl="0" eaLnBrk="1" latinLnBrk="0" hangingPunct="1">
                        <a:spcBef>
                          <a:spcPts val="600"/>
                        </a:spcBef>
                        <a:buClr>
                          <a:schemeClr val="tx2"/>
                        </a:buClr>
                        <a:buFont typeface="Wingdings" panose="05000000000000000000" pitchFamily="2" charset="2"/>
                        <a:buChar char="v"/>
                      </a:pPr>
                      <a:r>
                        <a:rPr lang="es-ES" sz="2000" kern="1200" baseline="0" dirty="0" err="1"/>
                        <a:t>Miconazol</a:t>
                      </a:r>
                      <a:r>
                        <a:rPr lang="es-ES" sz="2000" kern="1200" baseline="0" dirty="0"/>
                        <a:t>, </a:t>
                      </a:r>
                      <a:r>
                        <a:rPr lang="es-ES" sz="2000" kern="1200" baseline="0" dirty="0" err="1" smtClean="0"/>
                        <a:t>clotrimazol</a:t>
                      </a:r>
                      <a:r>
                        <a:rPr lang="es-ES" sz="2000" kern="1200" baseline="0" dirty="0" smtClean="0"/>
                        <a:t>.</a:t>
                      </a:r>
                      <a:endParaRPr lang="es-ES" sz="2000" kern="1200" baseline="0" dirty="0"/>
                    </a:p>
                    <a:p>
                      <a:pPr marL="358775" indent="-358775" algn="l" defTabSz="914400" rtl="0" eaLnBrk="1" latinLnBrk="0" hangingPunct="1">
                        <a:spcBef>
                          <a:spcPts val="600"/>
                        </a:spcBef>
                        <a:buClr>
                          <a:schemeClr val="tx2"/>
                        </a:buClr>
                        <a:buFont typeface="Wingdings" panose="05000000000000000000" pitchFamily="2" charset="2"/>
                        <a:buChar char="v"/>
                      </a:pPr>
                      <a:r>
                        <a:rPr lang="es-ES" sz="2000" kern="1200" baseline="0" dirty="0"/>
                        <a:t>… </a:t>
                      </a:r>
                      <a:endParaRPr lang="es-ES" sz="2000" b="1" kern="1200" baseline="0" dirty="0">
                        <a:solidFill>
                          <a:schemeClr val="accent1"/>
                        </a:solidFill>
                        <a:latin typeface="+mn-lt"/>
                        <a:ea typeface="+mn-ea"/>
                        <a:cs typeface="+mn-cs"/>
                      </a:endParaRPr>
                    </a:p>
                  </a:txBody>
                  <a:tcPr anchor="ctr"/>
                </a:tc>
                <a:extLst>
                  <a:ext uri="{0D108BD9-81ED-4DB2-BD59-A6C34878D82A}">
                    <a16:rowId xmlns="" xmlns:a16="http://schemas.microsoft.com/office/drawing/2014/main" val="10002"/>
                  </a:ext>
                </a:extLst>
              </a:tr>
            </a:tbl>
          </a:graphicData>
        </a:graphic>
      </p:graphicFrame>
      <p:sp>
        <p:nvSpPr>
          <p:cNvPr id="17" name="Flecha derecha 16"/>
          <p:cNvSpPr/>
          <p:nvPr/>
        </p:nvSpPr>
        <p:spPr>
          <a:xfrm>
            <a:off x="7464152" y="1052515"/>
            <a:ext cx="1296144" cy="4626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194788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Tema de Office">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thm15="http://schemas.microsoft.com/office/thememl/2012/main" name="Presentación1" id="{DB3703F0-A6B8-46F9-B4A8-052571F311E0}" vid="{48F1D56D-FAD3-4DC2-96A7-77F88DA5108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1052</TotalTime>
  <Words>4594</Words>
  <Application>Microsoft Office PowerPoint</Application>
  <PresentationFormat>Panorámica</PresentationFormat>
  <Paragraphs>617</Paragraphs>
  <Slides>39</Slides>
  <Notes>38</Notes>
  <HiddenSlides>4</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39</vt:i4>
      </vt:variant>
    </vt:vector>
  </HeadingPairs>
  <TitlesOfParts>
    <vt:vector size="49" baseType="lpstr">
      <vt:lpstr>Arial</vt:lpstr>
      <vt:lpstr>Calibri</vt:lpstr>
      <vt:lpstr>Microsoft Himalaya</vt:lpstr>
      <vt:lpstr>Palatino Linotype</vt:lpstr>
      <vt:lpstr>Tahoma</vt:lpstr>
      <vt:lpstr>Times New Roman</vt:lpstr>
      <vt:lpstr>Trebuchet MS</vt:lpstr>
      <vt:lpstr>Verdana</vt:lpstr>
      <vt:lpstr>Wingdings</vt:lpstr>
      <vt:lpstr>Tema de Office</vt:lpstr>
      <vt:lpstr>Micosis vaginales</vt:lpstr>
      <vt:lpstr>Caso clínico 1 (Rita) </vt:lpstr>
      <vt:lpstr>Caso clínico 1 (Rita)</vt:lpstr>
      <vt:lpstr>Pregunta 1</vt:lpstr>
      <vt:lpstr>Diagnóstico diferencial de vulvovaginitis: </vt:lpstr>
      <vt:lpstr>Pregunta 2</vt:lpstr>
      <vt:lpstr>Tratamiento de la candidiasis vulvovaginal</vt:lpstr>
      <vt:lpstr>Tratamiento de la candidiasis vulvovaginal</vt:lpstr>
      <vt:lpstr>¿Cuáles son las dianas del tratamiento antifúngico?</vt:lpstr>
      <vt:lpstr>¿Cuáles son las dianas del tratamiento antifúngico?</vt:lpstr>
      <vt:lpstr>Caso clínico: decisión terapéutica</vt:lpstr>
      <vt:lpstr>Ketoconazol</vt:lpstr>
      <vt:lpstr>Fluconazol</vt:lpstr>
      <vt:lpstr>Fluconazol</vt:lpstr>
      <vt:lpstr>Fluconazol</vt:lpstr>
      <vt:lpstr>Itraconazol</vt:lpstr>
      <vt:lpstr>Itraconazol</vt:lpstr>
      <vt:lpstr>¿Qué hay de nuevo con el Itraconazol?</vt:lpstr>
      <vt:lpstr>¿Qué hay de nuevo con el Itraconazol?</vt:lpstr>
      <vt:lpstr>ITRACONAZOL en el tratamiento de vulvovaginitis no complicada</vt:lpstr>
      <vt:lpstr>Caso clínico 1 (Rita)</vt:lpstr>
      <vt:lpstr>Caso clínico 1 (Rita)</vt:lpstr>
      <vt:lpstr>Pregunta 3</vt:lpstr>
      <vt:lpstr>Cándida</vt:lpstr>
      <vt:lpstr>Infecciones ocasionados por Cándida</vt:lpstr>
      <vt:lpstr>Trastornos ocasionados por Cándida</vt:lpstr>
      <vt:lpstr>Cándida y Urticaria crónica: ¿En qué situaciones pensar en esta relación?</vt:lpstr>
      <vt:lpstr>Cándida y colon irritable: ¿En qué situaciones pensar en esta relación?</vt:lpstr>
      <vt:lpstr>Cándida y vaginitis alérgicas</vt:lpstr>
      <vt:lpstr>¿Qué pasa con nuestro caso?  </vt:lpstr>
      <vt:lpstr>Caso clínico 1 (Rita)</vt:lpstr>
      <vt:lpstr>Caso clínico 1 (Rita)</vt:lpstr>
      <vt:lpstr>Caso clínico 1 (Rita) Dieta</vt:lpstr>
      <vt:lpstr>Caso clínico 1 (Rita) Ambiente</vt:lpstr>
      <vt:lpstr>Working hypothesis</vt:lpstr>
      <vt:lpstr>Caso clínico 1 (Rita) </vt:lpstr>
      <vt:lpstr>Caso clínico 1 (Rita)  Test Candida</vt:lpstr>
      <vt:lpstr>Caso clínico 1 (Rita)  Tratamiento</vt:lpstr>
      <vt:lpstr>Conclusiones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Micosis vaginales</dc:title>
  <dc:creator>CAMIL ANDREU CASTELO-BRANCO FLORES</dc:creator>
  <cp:lastModifiedBy>Live Med</cp:lastModifiedBy>
  <cp:revision>137</cp:revision>
  <dcterms:created xsi:type="dcterms:W3CDTF">2017-06-05T14:53:39Z</dcterms:created>
  <dcterms:modified xsi:type="dcterms:W3CDTF">2017-06-26T14:44:48Z</dcterms:modified>
</cp:coreProperties>
</file>