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70" r:id="rId3"/>
    <p:sldId id="271" r:id="rId4"/>
    <p:sldId id="272" r:id="rId5"/>
    <p:sldId id="311" r:id="rId6"/>
    <p:sldId id="273" r:id="rId7"/>
    <p:sldId id="275" r:id="rId8"/>
    <p:sldId id="276" r:id="rId9"/>
    <p:sldId id="278" r:id="rId10"/>
    <p:sldId id="279" r:id="rId11"/>
    <p:sldId id="283" r:id="rId12"/>
    <p:sldId id="306" r:id="rId13"/>
    <p:sldId id="332" r:id="rId14"/>
    <p:sldId id="333" r:id="rId15"/>
    <p:sldId id="329" r:id="rId16"/>
    <p:sldId id="327" r:id="rId17"/>
    <p:sldId id="268" r:id="rId18"/>
    <p:sldId id="269" r:id="rId19"/>
    <p:sldId id="281" r:id="rId20"/>
    <p:sldId id="297" r:id="rId21"/>
    <p:sldId id="331" r:id="rId22"/>
    <p:sldId id="309" r:id="rId23"/>
    <p:sldId id="325" r:id="rId24"/>
    <p:sldId id="292" r:id="rId25"/>
    <p:sldId id="304" r:id="rId26"/>
    <p:sldId id="313" r:id="rId27"/>
    <p:sldId id="314" r:id="rId28"/>
    <p:sldId id="318" r:id="rId29"/>
    <p:sldId id="319" r:id="rId30"/>
    <p:sldId id="326" r:id="rId31"/>
    <p:sldId id="298" r:id="rId32"/>
    <p:sldId id="330" r:id="rId3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86"/>
    <a:srgbClr val="A6A6A6"/>
    <a:srgbClr val="000000"/>
    <a:srgbClr val="4F81BD"/>
    <a:srgbClr val="0066FF"/>
    <a:srgbClr val="FF00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37" autoAdjust="0"/>
    <p:restoredTop sz="92865" autoAdjust="0"/>
  </p:normalViewPr>
  <p:slideViewPr>
    <p:cSldViewPr>
      <p:cViewPr varScale="1">
        <p:scale>
          <a:sx n="70" d="100"/>
          <a:sy n="70" d="100"/>
        </p:scale>
        <p:origin x="498" y="72"/>
      </p:cViewPr>
      <p:guideLst>
        <p:guide orient="horz" pos="2160"/>
        <p:guide pos="3840"/>
      </p:guideLst>
    </p:cSldViewPr>
  </p:slideViewPr>
  <p:notesTextViewPr>
    <p:cViewPr>
      <p:scale>
        <a:sx n="100" d="100"/>
        <a:sy n="100" d="100"/>
      </p:scale>
      <p:origin x="0" y="0"/>
    </p:cViewPr>
  </p:notesTextViewPr>
  <p:sorterViewPr>
    <p:cViewPr>
      <p:scale>
        <a:sx n="1" d="2"/>
        <a:sy n="1" d="2"/>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B4F36B-0E56-4A5B-BDE4-5B0E93B60798}" type="doc">
      <dgm:prSet loTypeId="urn:microsoft.com/office/officeart/2005/8/layout/radial5" loCatId="cycle" qsTypeId="urn:microsoft.com/office/officeart/2005/8/quickstyle/3d3" qsCatId="3D" csTypeId="urn:microsoft.com/office/officeart/2005/8/colors/accent1_4" csCatId="accent1" phldr="1"/>
      <dgm:spPr/>
      <dgm:t>
        <a:bodyPr/>
        <a:lstStyle/>
        <a:p>
          <a:endParaRPr lang="es-ES"/>
        </a:p>
      </dgm:t>
    </dgm:pt>
    <dgm:pt modelId="{11E017A2-88B8-4466-8848-C1F921FF4DDD}">
      <dgm:prSet phldrT="[Texto]"/>
      <dgm:spPr>
        <a:scene3d>
          <a:camera prst="orthographicFront">
            <a:rot lat="0" lon="0" rev="0"/>
          </a:camera>
          <a:lightRig rig="contrasting" dir="t">
            <a:rot lat="0" lon="0" rev="1200000"/>
          </a:lightRig>
        </a:scene3d>
        <a:sp3d contourW="19050" prstMaterial="metal">
          <a:bevelB w="165100" h="254000"/>
        </a:sp3d>
      </dgm:spPr>
      <dgm:t>
        <a:bodyPr/>
        <a:lstStyle/>
        <a:p>
          <a:r>
            <a:rPr lang="es-ES" b="1" dirty="0" smtClean="0">
              <a:effectLst>
                <a:outerShdw blurRad="38100" dist="38100" dir="2700000" algn="tl">
                  <a:srgbClr val="000000">
                    <a:alpha val="43137"/>
                  </a:srgbClr>
                </a:outerShdw>
              </a:effectLst>
              <a:latin typeface="Trebuchet MS"/>
              <a:ea typeface="+mn-ea"/>
              <a:cs typeface="+mn-cs"/>
            </a:rPr>
            <a:t>NACV</a:t>
          </a:r>
          <a:endParaRPr lang="es-ES" b="1" dirty="0">
            <a:effectLst>
              <a:outerShdw blurRad="38100" dist="38100" dir="2700000" algn="tl">
                <a:srgbClr val="000000">
                  <a:alpha val="43137"/>
                </a:srgbClr>
              </a:outerShdw>
            </a:effectLst>
            <a:latin typeface="Trebuchet MS"/>
            <a:ea typeface="+mn-ea"/>
            <a:cs typeface="+mn-cs"/>
          </a:endParaRPr>
        </a:p>
      </dgm:t>
    </dgm:pt>
    <dgm:pt modelId="{0FB3AD1D-DA53-48D5-B6F4-46F4B44E9089}" type="parTrans" cxnId="{9D5EAD50-AE5D-40A6-B867-B44E00DB7B81}">
      <dgm:prSet/>
      <dgm:spPr/>
      <dgm:t>
        <a:bodyPr/>
        <a:lstStyle/>
        <a:p>
          <a:endParaRPr lang="es-ES">
            <a:effectLst>
              <a:outerShdw blurRad="38100" dist="38100" dir="2700000" algn="tl">
                <a:srgbClr val="000000">
                  <a:alpha val="43137"/>
                </a:srgbClr>
              </a:outerShdw>
            </a:effectLst>
            <a:latin typeface="+mj-lt"/>
          </a:endParaRPr>
        </a:p>
      </dgm:t>
    </dgm:pt>
    <dgm:pt modelId="{6D2886F1-38E0-4048-ADD6-EDF5A0B3DBF3}" type="sibTrans" cxnId="{9D5EAD50-AE5D-40A6-B867-B44E00DB7B81}">
      <dgm:prSet/>
      <dgm:spPr/>
      <dgm:t>
        <a:bodyPr/>
        <a:lstStyle/>
        <a:p>
          <a:endParaRPr lang="es-ES">
            <a:effectLst>
              <a:outerShdw blurRad="38100" dist="38100" dir="2700000" algn="tl">
                <a:srgbClr val="000000">
                  <a:alpha val="43137"/>
                </a:srgbClr>
              </a:outerShdw>
            </a:effectLst>
            <a:latin typeface="+mj-lt"/>
          </a:endParaRPr>
        </a:p>
      </dgm:t>
    </dgm:pt>
    <dgm:pt modelId="{93B69C8C-C170-4996-A3BB-4E1BF156F79E}">
      <dgm:prSet phldrT="[Texto]" custT="1"/>
      <dgm:spPr>
        <a:scene3d>
          <a:camera prst="orthographicFront">
            <a:rot lat="0" lon="0" rev="0"/>
          </a:camera>
          <a:lightRig rig="contrasting" dir="t">
            <a:rot lat="0" lon="0" rev="1200000"/>
          </a:lightRig>
        </a:scene3d>
        <a:sp3d contourW="19050" prstMaterial="metal">
          <a:bevelB w="165100" h="254000"/>
        </a:sp3d>
      </dgm:spPr>
      <dgm:t>
        <a:bodyPr/>
        <a:lstStyle/>
        <a:p>
          <a:r>
            <a:rPr lang="es-ES" sz="2000" smtClean="0">
              <a:effectLst>
                <a:outerShdw blurRad="38100" dist="38100" dir="2700000" algn="tl">
                  <a:srgbClr val="000000">
                    <a:alpha val="43137"/>
                  </a:srgbClr>
                </a:outerShdw>
              </a:effectLst>
              <a:latin typeface="Trebuchet MS"/>
              <a:ea typeface="+mn-ea"/>
              <a:cs typeface="+mn-cs"/>
            </a:rPr>
            <a:t>Mortalidad global</a:t>
          </a:r>
          <a:endParaRPr lang="es-ES" sz="2000" dirty="0">
            <a:effectLst>
              <a:outerShdw blurRad="38100" dist="38100" dir="2700000" algn="tl">
                <a:srgbClr val="000000">
                  <a:alpha val="43137"/>
                </a:srgbClr>
              </a:outerShdw>
            </a:effectLst>
            <a:latin typeface="Trebuchet MS"/>
            <a:ea typeface="+mn-ea"/>
            <a:cs typeface="+mn-cs"/>
          </a:endParaRPr>
        </a:p>
      </dgm:t>
    </dgm:pt>
    <dgm:pt modelId="{275580FE-D1DC-472A-BC85-4A80C3BF66C3}" type="parTrans" cxnId="{7F74450D-29B1-4522-9AB1-AF4B32E573C8}">
      <dgm:prSet/>
      <dgm:spPr>
        <a:scene3d>
          <a:camera prst="orthographicFront">
            <a:rot lat="0" lon="0" rev="0"/>
          </a:camera>
          <a:lightRig rig="contrasting" dir="t">
            <a:rot lat="0" lon="0" rev="1200000"/>
          </a:lightRig>
        </a:scene3d>
        <a:sp3d z="-182000" contourW="19050" prstMaterial="metal">
          <a:bevelB w="165100" h="254000"/>
        </a:sp3d>
      </dgm:spPr>
      <dgm:t>
        <a:bodyPr/>
        <a:lstStyle/>
        <a:p>
          <a:endParaRPr lang="es-ES">
            <a:solidFill>
              <a:sysClr val="window" lastClr="FFFFFF"/>
            </a:solidFill>
            <a:effectLst>
              <a:outerShdw blurRad="38100" dist="38100" dir="2700000" algn="tl">
                <a:srgbClr val="000000">
                  <a:alpha val="43137"/>
                </a:srgbClr>
              </a:outerShdw>
            </a:effectLst>
            <a:latin typeface="Trebuchet MS"/>
            <a:ea typeface="+mn-ea"/>
            <a:cs typeface="+mn-cs"/>
          </a:endParaRPr>
        </a:p>
      </dgm:t>
    </dgm:pt>
    <dgm:pt modelId="{BA04CB08-3006-47BE-904B-B7EDF5E471B2}" type="sibTrans" cxnId="{7F74450D-29B1-4522-9AB1-AF4B32E573C8}">
      <dgm:prSet/>
      <dgm:spPr/>
      <dgm:t>
        <a:bodyPr/>
        <a:lstStyle/>
        <a:p>
          <a:endParaRPr lang="es-ES">
            <a:effectLst>
              <a:outerShdw blurRad="38100" dist="38100" dir="2700000" algn="tl">
                <a:srgbClr val="000000">
                  <a:alpha val="43137"/>
                </a:srgbClr>
              </a:outerShdw>
            </a:effectLst>
            <a:latin typeface="+mj-lt"/>
          </a:endParaRPr>
        </a:p>
      </dgm:t>
    </dgm:pt>
    <dgm:pt modelId="{87C55460-90FA-452E-812D-D5DC0C774838}">
      <dgm:prSet phldrT="[Texto]" custT="1"/>
      <dgm:spPr>
        <a:scene3d>
          <a:camera prst="orthographicFront">
            <a:rot lat="0" lon="0" rev="0"/>
          </a:camera>
          <a:lightRig rig="contrasting" dir="t">
            <a:rot lat="0" lon="0" rev="1200000"/>
          </a:lightRig>
        </a:scene3d>
        <a:sp3d contourW="19050" prstMaterial="metal">
          <a:bevelB w="165100" h="254000"/>
        </a:sp3d>
      </dgm:spPr>
      <dgm:t>
        <a:bodyPr/>
        <a:lstStyle/>
        <a:p>
          <a:r>
            <a:rPr lang="es-ES" sz="2000" dirty="0" smtClean="0">
              <a:effectLst>
                <a:outerShdw blurRad="38100" dist="38100" dir="2700000" algn="tl">
                  <a:srgbClr val="000000">
                    <a:alpha val="43137"/>
                  </a:srgbClr>
                </a:outerShdw>
              </a:effectLst>
              <a:latin typeface="Trebuchet MS"/>
              <a:ea typeface="+mn-ea"/>
              <a:cs typeface="+mn-cs"/>
            </a:rPr>
            <a:t>Mortalidad CV</a:t>
          </a:r>
          <a:endParaRPr lang="es-ES" sz="2000" dirty="0">
            <a:effectLst>
              <a:outerShdw blurRad="38100" dist="38100" dir="2700000" algn="tl">
                <a:srgbClr val="000000">
                  <a:alpha val="43137"/>
                </a:srgbClr>
              </a:outerShdw>
            </a:effectLst>
            <a:latin typeface="Trebuchet MS"/>
            <a:ea typeface="+mn-ea"/>
            <a:cs typeface="+mn-cs"/>
          </a:endParaRPr>
        </a:p>
      </dgm:t>
    </dgm:pt>
    <dgm:pt modelId="{C5C49C1E-E40E-4D89-8226-EC7CC283D1E7}" type="parTrans" cxnId="{D5CF6FF2-3672-4C14-97A4-783032BD0B0A}">
      <dgm:prSet/>
      <dgm:spPr>
        <a:scene3d>
          <a:camera prst="orthographicFront">
            <a:rot lat="0" lon="0" rev="0"/>
          </a:camera>
          <a:lightRig rig="contrasting" dir="t">
            <a:rot lat="0" lon="0" rev="1200000"/>
          </a:lightRig>
        </a:scene3d>
        <a:sp3d z="-182000" contourW="19050" prstMaterial="metal">
          <a:bevelB w="165100" h="254000"/>
        </a:sp3d>
      </dgm:spPr>
      <dgm:t>
        <a:bodyPr/>
        <a:lstStyle/>
        <a:p>
          <a:endParaRPr lang="es-ES">
            <a:solidFill>
              <a:sysClr val="window" lastClr="FFFFFF"/>
            </a:solidFill>
            <a:effectLst>
              <a:outerShdw blurRad="38100" dist="38100" dir="2700000" algn="tl">
                <a:srgbClr val="000000">
                  <a:alpha val="43137"/>
                </a:srgbClr>
              </a:outerShdw>
            </a:effectLst>
            <a:latin typeface="Trebuchet MS"/>
            <a:ea typeface="+mn-ea"/>
            <a:cs typeface="+mn-cs"/>
          </a:endParaRPr>
        </a:p>
      </dgm:t>
    </dgm:pt>
    <dgm:pt modelId="{9C2BA384-E57A-4138-A340-0015C8947735}" type="sibTrans" cxnId="{D5CF6FF2-3672-4C14-97A4-783032BD0B0A}">
      <dgm:prSet/>
      <dgm:spPr/>
      <dgm:t>
        <a:bodyPr/>
        <a:lstStyle/>
        <a:p>
          <a:endParaRPr lang="es-ES">
            <a:effectLst>
              <a:outerShdw blurRad="38100" dist="38100" dir="2700000" algn="tl">
                <a:srgbClr val="000000">
                  <a:alpha val="43137"/>
                </a:srgbClr>
              </a:outerShdw>
            </a:effectLst>
            <a:latin typeface="+mj-lt"/>
          </a:endParaRPr>
        </a:p>
      </dgm:t>
    </dgm:pt>
    <dgm:pt modelId="{0A2B7CFF-C1CD-4A3F-8DDA-FC0614748967}">
      <dgm:prSet phldrT="[Texto]" custT="1"/>
      <dgm:spPr>
        <a:scene3d>
          <a:camera prst="orthographicFront">
            <a:rot lat="0" lon="0" rev="0"/>
          </a:camera>
          <a:lightRig rig="contrasting" dir="t">
            <a:rot lat="0" lon="0" rev="1200000"/>
          </a:lightRig>
        </a:scene3d>
        <a:sp3d contourW="19050" prstMaterial="metal">
          <a:bevelB w="165100" h="254000"/>
        </a:sp3d>
      </dgm:spPr>
      <dgm:t>
        <a:bodyPr/>
        <a:lstStyle/>
        <a:p>
          <a:r>
            <a:rPr lang="es-ES" sz="2000" smtClean="0">
              <a:effectLst>
                <a:outerShdw blurRad="38100" dist="38100" dir="2700000" algn="tl">
                  <a:srgbClr val="000000">
                    <a:alpha val="43137"/>
                  </a:srgbClr>
                </a:outerShdw>
              </a:effectLst>
              <a:latin typeface="Trebuchet MS"/>
              <a:ea typeface="+mn-ea"/>
              <a:cs typeface="+mn-cs"/>
            </a:rPr>
            <a:t>Ictus</a:t>
          </a:r>
          <a:endParaRPr lang="es-ES" sz="2000" dirty="0">
            <a:effectLst>
              <a:outerShdw blurRad="38100" dist="38100" dir="2700000" algn="tl">
                <a:srgbClr val="000000">
                  <a:alpha val="43137"/>
                </a:srgbClr>
              </a:outerShdw>
            </a:effectLst>
            <a:latin typeface="Trebuchet MS"/>
            <a:ea typeface="+mn-ea"/>
            <a:cs typeface="+mn-cs"/>
          </a:endParaRPr>
        </a:p>
      </dgm:t>
    </dgm:pt>
    <dgm:pt modelId="{6DE2072E-2BA9-407A-B938-4ED3413766B2}" type="parTrans" cxnId="{07B73B5D-6FAA-44EF-BABF-DE763AE41CA2}">
      <dgm:prSet/>
      <dgm:spPr>
        <a:scene3d>
          <a:camera prst="orthographicFront">
            <a:rot lat="0" lon="0" rev="0"/>
          </a:camera>
          <a:lightRig rig="contrasting" dir="t">
            <a:rot lat="0" lon="0" rev="1200000"/>
          </a:lightRig>
        </a:scene3d>
        <a:sp3d z="-182000" contourW="19050" prstMaterial="metal">
          <a:bevelB w="165100" h="254000"/>
        </a:sp3d>
      </dgm:spPr>
      <dgm:t>
        <a:bodyPr/>
        <a:lstStyle/>
        <a:p>
          <a:endParaRPr lang="es-ES">
            <a:solidFill>
              <a:sysClr val="window" lastClr="FFFFFF"/>
            </a:solidFill>
            <a:effectLst>
              <a:outerShdw blurRad="38100" dist="38100" dir="2700000" algn="tl">
                <a:srgbClr val="000000">
                  <a:alpha val="43137"/>
                </a:srgbClr>
              </a:outerShdw>
            </a:effectLst>
            <a:latin typeface="Trebuchet MS"/>
            <a:ea typeface="+mn-ea"/>
            <a:cs typeface="+mn-cs"/>
          </a:endParaRPr>
        </a:p>
      </dgm:t>
    </dgm:pt>
    <dgm:pt modelId="{7383B823-0F34-49C7-A437-FCB96C3777FD}" type="sibTrans" cxnId="{07B73B5D-6FAA-44EF-BABF-DE763AE41CA2}">
      <dgm:prSet/>
      <dgm:spPr/>
      <dgm:t>
        <a:bodyPr/>
        <a:lstStyle/>
        <a:p>
          <a:endParaRPr lang="es-ES">
            <a:effectLst>
              <a:outerShdw blurRad="38100" dist="38100" dir="2700000" algn="tl">
                <a:srgbClr val="000000">
                  <a:alpha val="43137"/>
                </a:srgbClr>
              </a:outerShdw>
            </a:effectLst>
            <a:latin typeface="+mj-lt"/>
          </a:endParaRPr>
        </a:p>
      </dgm:t>
    </dgm:pt>
    <dgm:pt modelId="{07D14D09-5D86-41BC-A70E-3F63122FDC43}">
      <dgm:prSet phldrT="[Texto]" custT="1"/>
      <dgm:spPr>
        <a:scene3d>
          <a:camera prst="orthographicFront">
            <a:rot lat="0" lon="0" rev="0"/>
          </a:camera>
          <a:lightRig rig="contrasting" dir="t">
            <a:rot lat="0" lon="0" rev="1200000"/>
          </a:lightRig>
        </a:scene3d>
        <a:sp3d contourW="19050" prstMaterial="metal">
          <a:bevelB w="165100" h="254000"/>
        </a:sp3d>
      </dgm:spPr>
      <dgm:t>
        <a:bodyPr/>
        <a:lstStyle/>
        <a:p>
          <a:r>
            <a:rPr lang="es-ES" sz="2000" dirty="0" smtClean="0">
              <a:effectLst>
                <a:outerShdw blurRad="38100" dist="38100" dir="2700000" algn="tl">
                  <a:srgbClr val="000000">
                    <a:alpha val="43137"/>
                  </a:srgbClr>
                </a:outerShdw>
              </a:effectLst>
              <a:latin typeface="Trebuchet MS"/>
              <a:ea typeface="+mn-ea"/>
              <a:cs typeface="+mn-cs"/>
            </a:rPr>
            <a:t>Progresión nefropatía</a:t>
          </a:r>
          <a:endParaRPr lang="es-ES" sz="2000" dirty="0">
            <a:effectLst>
              <a:outerShdw blurRad="38100" dist="38100" dir="2700000" algn="tl">
                <a:srgbClr val="000000">
                  <a:alpha val="43137"/>
                </a:srgbClr>
              </a:outerShdw>
            </a:effectLst>
            <a:latin typeface="Trebuchet MS"/>
            <a:ea typeface="+mn-ea"/>
            <a:cs typeface="+mn-cs"/>
          </a:endParaRPr>
        </a:p>
      </dgm:t>
    </dgm:pt>
    <dgm:pt modelId="{57F36793-099C-438A-86EF-B345F0DCA732}" type="parTrans" cxnId="{3D87E2D1-8D17-4490-AE22-CCB6994F6ABB}">
      <dgm:prSet/>
      <dgm:spPr>
        <a:scene3d>
          <a:camera prst="orthographicFront">
            <a:rot lat="0" lon="0" rev="0"/>
          </a:camera>
          <a:lightRig rig="contrasting" dir="t">
            <a:rot lat="0" lon="0" rev="1200000"/>
          </a:lightRig>
        </a:scene3d>
        <a:sp3d z="-182000" contourW="19050" prstMaterial="metal">
          <a:bevelB w="165100" h="254000"/>
        </a:sp3d>
      </dgm:spPr>
      <dgm:t>
        <a:bodyPr/>
        <a:lstStyle/>
        <a:p>
          <a:endParaRPr lang="es-ES">
            <a:solidFill>
              <a:sysClr val="window" lastClr="FFFFFF"/>
            </a:solidFill>
            <a:effectLst>
              <a:outerShdw blurRad="38100" dist="38100" dir="2700000" algn="tl">
                <a:srgbClr val="000000">
                  <a:alpha val="43137"/>
                </a:srgbClr>
              </a:outerShdw>
            </a:effectLst>
            <a:latin typeface="Trebuchet MS"/>
            <a:ea typeface="+mn-ea"/>
            <a:cs typeface="+mn-cs"/>
          </a:endParaRPr>
        </a:p>
      </dgm:t>
    </dgm:pt>
    <dgm:pt modelId="{E956468B-3A72-4F1C-990D-DA2144096A34}" type="sibTrans" cxnId="{3D87E2D1-8D17-4490-AE22-CCB6994F6ABB}">
      <dgm:prSet/>
      <dgm:spPr/>
      <dgm:t>
        <a:bodyPr/>
        <a:lstStyle/>
        <a:p>
          <a:endParaRPr lang="es-ES">
            <a:effectLst>
              <a:outerShdw blurRad="38100" dist="38100" dir="2700000" algn="tl">
                <a:srgbClr val="000000">
                  <a:alpha val="43137"/>
                </a:srgbClr>
              </a:outerShdw>
            </a:effectLst>
            <a:latin typeface="+mj-lt"/>
          </a:endParaRPr>
        </a:p>
      </dgm:t>
    </dgm:pt>
    <dgm:pt modelId="{4F5BE985-9F9D-4657-8E74-283AE35411D9}">
      <dgm:prSet custT="1"/>
      <dgm:spPr>
        <a:scene3d>
          <a:camera prst="orthographicFront">
            <a:rot lat="0" lon="0" rev="0"/>
          </a:camera>
          <a:lightRig rig="contrasting" dir="t">
            <a:rot lat="0" lon="0" rev="1200000"/>
          </a:lightRig>
        </a:scene3d>
        <a:sp3d contourW="19050" prstMaterial="metal">
          <a:bevelB w="165100" h="254000"/>
        </a:sp3d>
      </dgm:spPr>
      <dgm:t>
        <a:bodyPr/>
        <a:lstStyle/>
        <a:p>
          <a:r>
            <a:rPr lang="es-ES" sz="2000" smtClean="0">
              <a:effectLst>
                <a:outerShdw blurRad="38100" dist="38100" dir="2700000" algn="tl">
                  <a:srgbClr val="000000">
                    <a:alpha val="43137"/>
                  </a:srgbClr>
                </a:outerShdw>
              </a:effectLst>
              <a:latin typeface="Trebuchet MS"/>
              <a:ea typeface="+mn-ea"/>
              <a:cs typeface="+mn-cs"/>
            </a:rPr>
            <a:t>Eventos cardiacos</a:t>
          </a:r>
          <a:endParaRPr lang="es-ES" sz="2000" dirty="0">
            <a:effectLst>
              <a:outerShdw blurRad="38100" dist="38100" dir="2700000" algn="tl">
                <a:srgbClr val="000000">
                  <a:alpha val="43137"/>
                </a:srgbClr>
              </a:outerShdw>
            </a:effectLst>
            <a:latin typeface="Trebuchet MS"/>
            <a:ea typeface="+mn-ea"/>
            <a:cs typeface="+mn-cs"/>
          </a:endParaRPr>
        </a:p>
      </dgm:t>
    </dgm:pt>
    <dgm:pt modelId="{46097A2C-0D7B-4E28-8FB6-6490420B1299}" type="parTrans" cxnId="{BEA62B71-0D47-4949-A07D-421294AF261D}">
      <dgm:prSet/>
      <dgm:spPr>
        <a:scene3d>
          <a:camera prst="orthographicFront">
            <a:rot lat="0" lon="0" rev="0"/>
          </a:camera>
          <a:lightRig rig="contrasting" dir="t">
            <a:rot lat="0" lon="0" rev="1200000"/>
          </a:lightRig>
        </a:scene3d>
        <a:sp3d z="-182000" contourW="19050" prstMaterial="metal">
          <a:bevelB w="165100" h="254000"/>
        </a:sp3d>
      </dgm:spPr>
      <dgm:t>
        <a:bodyPr/>
        <a:lstStyle/>
        <a:p>
          <a:endParaRPr lang="es-ES">
            <a:solidFill>
              <a:sysClr val="window" lastClr="FFFFFF"/>
            </a:solidFill>
            <a:effectLst>
              <a:outerShdw blurRad="38100" dist="38100" dir="2700000" algn="tl">
                <a:srgbClr val="000000">
                  <a:alpha val="43137"/>
                </a:srgbClr>
              </a:outerShdw>
            </a:effectLst>
            <a:latin typeface="Trebuchet MS"/>
            <a:ea typeface="+mn-ea"/>
            <a:cs typeface="+mn-cs"/>
          </a:endParaRPr>
        </a:p>
      </dgm:t>
    </dgm:pt>
    <dgm:pt modelId="{B20603ED-6667-49DE-BC65-4957A6F7AF8D}" type="sibTrans" cxnId="{BEA62B71-0D47-4949-A07D-421294AF261D}">
      <dgm:prSet/>
      <dgm:spPr/>
      <dgm:t>
        <a:bodyPr/>
        <a:lstStyle/>
        <a:p>
          <a:endParaRPr lang="es-ES">
            <a:effectLst>
              <a:outerShdw blurRad="38100" dist="38100" dir="2700000" algn="tl">
                <a:srgbClr val="000000">
                  <a:alpha val="43137"/>
                </a:srgbClr>
              </a:outerShdw>
            </a:effectLst>
            <a:latin typeface="+mj-lt"/>
          </a:endParaRPr>
        </a:p>
      </dgm:t>
    </dgm:pt>
    <dgm:pt modelId="{8B833386-4432-4A01-8594-D4CF7E19EB2E}" type="pres">
      <dgm:prSet presAssocID="{A5B4F36B-0E56-4A5B-BDE4-5B0E93B60798}" presName="Name0" presStyleCnt="0">
        <dgm:presLayoutVars>
          <dgm:chMax val="1"/>
          <dgm:dir/>
          <dgm:animLvl val="ctr"/>
          <dgm:resizeHandles val="exact"/>
        </dgm:presLayoutVars>
      </dgm:prSet>
      <dgm:spPr/>
      <dgm:t>
        <a:bodyPr/>
        <a:lstStyle/>
        <a:p>
          <a:endParaRPr lang="es-ES"/>
        </a:p>
      </dgm:t>
    </dgm:pt>
    <dgm:pt modelId="{007F0E0A-4921-49ED-8AE0-C477A45E20DE}" type="pres">
      <dgm:prSet presAssocID="{11E017A2-88B8-4466-8848-C1F921FF4DDD}" presName="centerShape" presStyleLbl="node0" presStyleIdx="0" presStyleCnt="1" custScaleX="145665" custScaleY="137807"/>
      <dgm:spPr>
        <a:xfrm>
          <a:off x="2643104" y="1576688"/>
          <a:ext cx="1494814" cy="1414175"/>
        </a:xfrm>
        <a:prstGeom prst="ellipse">
          <a:avLst/>
        </a:prstGeom>
      </dgm:spPr>
      <dgm:t>
        <a:bodyPr/>
        <a:lstStyle/>
        <a:p>
          <a:endParaRPr lang="es-ES"/>
        </a:p>
      </dgm:t>
    </dgm:pt>
    <dgm:pt modelId="{827C42A5-4F48-4F59-8F55-05477751BCD4}" type="pres">
      <dgm:prSet presAssocID="{275580FE-D1DC-472A-BC85-4A80C3BF66C3}" presName="parTrans" presStyleLbl="sibTrans2D1" presStyleIdx="0" presStyleCnt="5"/>
      <dgm:spPr>
        <a:xfrm rot="16200000">
          <a:off x="3232089" y="1084595"/>
          <a:ext cx="316845" cy="404299"/>
        </a:xfrm>
        <a:prstGeom prst="rightArrow">
          <a:avLst>
            <a:gd name="adj1" fmla="val 60000"/>
            <a:gd name="adj2" fmla="val 50000"/>
          </a:avLst>
        </a:prstGeom>
      </dgm:spPr>
      <dgm:t>
        <a:bodyPr/>
        <a:lstStyle/>
        <a:p>
          <a:endParaRPr lang="es-ES"/>
        </a:p>
      </dgm:t>
    </dgm:pt>
    <dgm:pt modelId="{F2C23A8A-3B8F-4A70-8A1B-8A515C88C4CF}" type="pres">
      <dgm:prSet presAssocID="{275580FE-D1DC-472A-BC85-4A80C3BF66C3}" presName="connectorText" presStyleLbl="sibTrans2D1" presStyleIdx="0" presStyleCnt="5"/>
      <dgm:spPr/>
      <dgm:t>
        <a:bodyPr/>
        <a:lstStyle/>
        <a:p>
          <a:endParaRPr lang="es-ES"/>
        </a:p>
      </dgm:t>
    </dgm:pt>
    <dgm:pt modelId="{1260A9E9-6B45-4516-A51F-8FD223BDABBB}" type="pres">
      <dgm:prSet presAssocID="{93B69C8C-C170-4996-A3BB-4E1BF156F79E}" presName="node" presStyleLbl="node1" presStyleIdx="0" presStyleCnt="5" custScaleX="173784" custScaleY="60808">
        <dgm:presLayoutVars>
          <dgm:bulletEnabled val="1"/>
        </dgm:presLayoutVars>
      </dgm:prSet>
      <dgm:spPr>
        <a:xfrm>
          <a:off x="2357265" y="255789"/>
          <a:ext cx="2066494" cy="723077"/>
        </a:xfrm>
        <a:prstGeom prst="roundRect">
          <a:avLst/>
        </a:prstGeom>
      </dgm:spPr>
      <dgm:t>
        <a:bodyPr/>
        <a:lstStyle/>
        <a:p>
          <a:endParaRPr lang="es-ES"/>
        </a:p>
      </dgm:t>
    </dgm:pt>
    <dgm:pt modelId="{458F4F44-B6C6-4522-855D-7D1E6177D881}" type="pres">
      <dgm:prSet presAssocID="{C5C49C1E-E40E-4D89-8226-EC7CC283D1E7}" presName="parTrans" presStyleLbl="sibTrans2D1" presStyleIdx="1" presStyleCnt="5"/>
      <dgm:spPr>
        <a:xfrm rot="21290947">
          <a:off x="4252144" y="1991073"/>
          <a:ext cx="285841" cy="404299"/>
        </a:xfrm>
        <a:prstGeom prst="rightArrow">
          <a:avLst>
            <a:gd name="adj1" fmla="val 60000"/>
            <a:gd name="adj2" fmla="val 50000"/>
          </a:avLst>
        </a:prstGeom>
      </dgm:spPr>
      <dgm:t>
        <a:bodyPr/>
        <a:lstStyle/>
        <a:p>
          <a:endParaRPr lang="es-ES"/>
        </a:p>
      </dgm:t>
    </dgm:pt>
    <dgm:pt modelId="{9E58C82B-2CE7-4F17-B6FA-78D5366EDAAD}" type="pres">
      <dgm:prSet presAssocID="{C5C49C1E-E40E-4D89-8226-EC7CC283D1E7}" presName="connectorText" presStyleLbl="sibTrans2D1" presStyleIdx="1" presStyleCnt="5"/>
      <dgm:spPr/>
      <dgm:t>
        <a:bodyPr/>
        <a:lstStyle/>
        <a:p>
          <a:endParaRPr lang="es-ES"/>
        </a:p>
      </dgm:t>
    </dgm:pt>
    <dgm:pt modelId="{97461A69-DD57-4908-AE3D-E5F966B7E523}" type="pres">
      <dgm:prSet presAssocID="{87C55460-90FA-452E-812D-D5DC0C774838}" presName="node" presStyleLbl="node1" presStyleIdx="1" presStyleCnt="5" custScaleX="177581" custScaleY="57347" custRadScaleRad="138465" custRadScaleInc="35692">
        <dgm:presLayoutVars>
          <dgm:bulletEnabled val="1"/>
        </dgm:presLayoutVars>
      </dgm:prSet>
      <dgm:spPr>
        <a:xfrm>
          <a:off x="4632818" y="1735655"/>
          <a:ext cx="2111644" cy="681922"/>
        </a:xfrm>
        <a:prstGeom prst="roundRect">
          <a:avLst/>
        </a:prstGeom>
      </dgm:spPr>
      <dgm:t>
        <a:bodyPr/>
        <a:lstStyle/>
        <a:p>
          <a:endParaRPr lang="es-ES"/>
        </a:p>
      </dgm:t>
    </dgm:pt>
    <dgm:pt modelId="{FA1210B8-E3A8-4512-9379-D9F0C7E7EA3A}" type="pres">
      <dgm:prSet presAssocID="{6DE2072E-2BA9-407A-B938-4ED3413766B2}" presName="parTrans" presStyleLbl="sibTrans2D1" presStyleIdx="2" presStyleCnt="5" custLinFactNeighborY="-21233" custRadScaleRad="200025" custRadScaleInc="-2147483648"/>
      <dgm:spPr>
        <a:xfrm rot="2259274">
          <a:off x="4061075" y="2756087"/>
          <a:ext cx="407037" cy="404299"/>
        </a:xfrm>
        <a:prstGeom prst="rightArrow">
          <a:avLst>
            <a:gd name="adj1" fmla="val 60000"/>
            <a:gd name="adj2" fmla="val 50000"/>
          </a:avLst>
        </a:prstGeom>
      </dgm:spPr>
      <dgm:t>
        <a:bodyPr/>
        <a:lstStyle/>
        <a:p>
          <a:endParaRPr lang="es-ES"/>
        </a:p>
      </dgm:t>
    </dgm:pt>
    <dgm:pt modelId="{1DA1BED3-7C4D-40ED-81ED-795D74861495}" type="pres">
      <dgm:prSet presAssocID="{6DE2072E-2BA9-407A-B938-4ED3413766B2}" presName="connectorText" presStyleLbl="sibTrans2D1" presStyleIdx="2" presStyleCnt="5"/>
      <dgm:spPr/>
      <dgm:t>
        <a:bodyPr/>
        <a:lstStyle/>
        <a:p>
          <a:endParaRPr lang="es-ES"/>
        </a:p>
      </dgm:t>
    </dgm:pt>
    <dgm:pt modelId="{B68650F2-B7FE-44F4-A9DC-7C0168785906}" type="pres">
      <dgm:prSet presAssocID="{0A2B7CFF-C1CD-4A3F-8DDA-FC0614748967}" presName="node" presStyleLbl="node1" presStyleIdx="2" presStyleCnt="5" custScaleX="144014" custScaleY="53219" custRadScaleRad="118018" custRadScaleInc="-45404">
        <dgm:presLayoutVars>
          <dgm:bulletEnabled val="1"/>
        </dgm:presLayoutVars>
      </dgm:prSet>
      <dgm:spPr>
        <a:xfrm>
          <a:off x="4091324" y="3168819"/>
          <a:ext cx="1712494" cy="632835"/>
        </a:xfrm>
        <a:prstGeom prst="roundRect">
          <a:avLst/>
        </a:prstGeom>
      </dgm:spPr>
      <dgm:t>
        <a:bodyPr/>
        <a:lstStyle/>
        <a:p>
          <a:endParaRPr lang="es-ES"/>
        </a:p>
      </dgm:t>
    </dgm:pt>
    <dgm:pt modelId="{6D71A579-2D02-444C-B0F7-626E39A3DFFE}" type="pres">
      <dgm:prSet presAssocID="{46097A2C-0D7B-4E28-8FB6-6490420B1299}" presName="parTrans" presStyleLbl="sibTrans2D1" presStyleIdx="3" presStyleCnt="5"/>
      <dgm:spPr>
        <a:xfrm rot="6881026">
          <a:off x="2895348" y="2915882"/>
          <a:ext cx="223472" cy="404299"/>
        </a:xfrm>
        <a:prstGeom prst="rightArrow">
          <a:avLst>
            <a:gd name="adj1" fmla="val 60000"/>
            <a:gd name="adj2" fmla="val 50000"/>
          </a:avLst>
        </a:prstGeom>
      </dgm:spPr>
      <dgm:t>
        <a:bodyPr/>
        <a:lstStyle/>
        <a:p>
          <a:endParaRPr lang="es-ES"/>
        </a:p>
      </dgm:t>
    </dgm:pt>
    <dgm:pt modelId="{E0721122-48B2-43A4-A07B-AB9D8B32A41F}" type="pres">
      <dgm:prSet presAssocID="{46097A2C-0D7B-4E28-8FB6-6490420B1299}" presName="connectorText" presStyleLbl="sibTrans2D1" presStyleIdx="3" presStyleCnt="5"/>
      <dgm:spPr/>
      <dgm:t>
        <a:bodyPr/>
        <a:lstStyle/>
        <a:p>
          <a:endParaRPr lang="es-ES"/>
        </a:p>
      </dgm:t>
    </dgm:pt>
    <dgm:pt modelId="{06074476-DD97-494B-8B10-5834107C5E49}" type="pres">
      <dgm:prSet presAssocID="{4F5BE985-9F9D-4657-8E74-283AE35411D9}" presName="node" presStyleLbl="node1" presStyleIdx="3" presStyleCnt="5" custScaleX="162994" custScaleY="53866" custRadScaleRad="89038" custRadScaleInc="-31434">
        <dgm:presLayoutVars>
          <dgm:bulletEnabled val="1"/>
        </dgm:presLayoutVars>
      </dgm:prSet>
      <dgm:spPr>
        <a:xfrm>
          <a:off x="1801780" y="3311706"/>
          <a:ext cx="1938188" cy="640529"/>
        </a:xfrm>
        <a:prstGeom prst="roundRect">
          <a:avLst/>
        </a:prstGeom>
      </dgm:spPr>
      <dgm:t>
        <a:bodyPr/>
        <a:lstStyle/>
        <a:p>
          <a:endParaRPr lang="es-ES"/>
        </a:p>
      </dgm:t>
    </dgm:pt>
    <dgm:pt modelId="{961BFAC5-D001-4828-95B8-58B705EA44EA}" type="pres">
      <dgm:prSet presAssocID="{57F36793-099C-438A-86EF-B345F0DCA732}" presName="parTrans" presStyleLbl="sibTrans2D1" presStyleIdx="4" presStyleCnt="5" custLinFactNeighborX="17500"/>
      <dgm:spPr>
        <a:xfrm rot="11069460">
          <a:off x="2259902" y="2003551"/>
          <a:ext cx="273149" cy="404299"/>
        </a:xfrm>
        <a:prstGeom prst="rightArrow">
          <a:avLst>
            <a:gd name="adj1" fmla="val 60000"/>
            <a:gd name="adj2" fmla="val 50000"/>
          </a:avLst>
        </a:prstGeom>
      </dgm:spPr>
      <dgm:t>
        <a:bodyPr/>
        <a:lstStyle/>
        <a:p>
          <a:endParaRPr lang="es-ES"/>
        </a:p>
      </dgm:t>
    </dgm:pt>
    <dgm:pt modelId="{A5CDCAA9-BBD9-4879-9D9E-914054DEDDBE}" type="pres">
      <dgm:prSet presAssocID="{57F36793-099C-438A-86EF-B345F0DCA732}" presName="connectorText" presStyleLbl="sibTrans2D1" presStyleIdx="4" presStyleCnt="5"/>
      <dgm:spPr/>
      <dgm:t>
        <a:bodyPr/>
        <a:lstStyle/>
        <a:p>
          <a:endParaRPr lang="es-ES"/>
        </a:p>
      </dgm:t>
    </dgm:pt>
    <dgm:pt modelId="{90FE215A-F4A1-4BA0-99A7-7EFC97F830BB}" type="pres">
      <dgm:prSet presAssocID="{07D14D09-5D86-41BC-A70E-3F63122FDC43}" presName="node" presStyleLbl="node1" presStyleIdx="4" presStyleCnt="5" custScaleX="167534" custScaleY="53714" custRadScaleRad="137162" custRadScaleInc="-21844">
        <dgm:presLayoutVars>
          <dgm:bulletEnabled val="1"/>
        </dgm:presLayoutVars>
      </dgm:prSet>
      <dgm:spPr>
        <a:xfrm>
          <a:off x="168307" y="1789568"/>
          <a:ext cx="1992174" cy="638722"/>
        </a:xfrm>
        <a:prstGeom prst="roundRect">
          <a:avLst/>
        </a:prstGeom>
      </dgm:spPr>
      <dgm:t>
        <a:bodyPr/>
        <a:lstStyle/>
        <a:p>
          <a:endParaRPr lang="es-ES"/>
        </a:p>
      </dgm:t>
    </dgm:pt>
  </dgm:ptLst>
  <dgm:cxnLst>
    <dgm:cxn modelId="{F6F9365B-B27F-41E3-AF5C-CF14C4E5C5C7}" type="presOf" srcId="{11E017A2-88B8-4466-8848-C1F921FF4DDD}" destId="{007F0E0A-4921-49ED-8AE0-C477A45E20DE}" srcOrd="0" destOrd="0" presId="urn:microsoft.com/office/officeart/2005/8/layout/radial5"/>
    <dgm:cxn modelId="{72B7F36B-F110-4236-AF5D-77E86A5F0D55}" type="presOf" srcId="{C5C49C1E-E40E-4D89-8226-EC7CC283D1E7}" destId="{9E58C82B-2CE7-4F17-B6FA-78D5366EDAAD}" srcOrd="1" destOrd="0" presId="urn:microsoft.com/office/officeart/2005/8/layout/radial5"/>
    <dgm:cxn modelId="{D5CF6FF2-3672-4C14-97A4-783032BD0B0A}" srcId="{11E017A2-88B8-4466-8848-C1F921FF4DDD}" destId="{87C55460-90FA-452E-812D-D5DC0C774838}" srcOrd="1" destOrd="0" parTransId="{C5C49C1E-E40E-4D89-8226-EC7CC283D1E7}" sibTransId="{9C2BA384-E57A-4138-A340-0015C8947735}"/>
    <dgm:cxn modelId="{287A5F9B-C633-47C7-B8C1-00266B70ABDC}" type="presOf" srcId="{6DE2072E-2BA9-407A-B938-4ED3413766B2}" destId="{FA1210B8-E3A8-4512-9379-D9F0C7E7EA3A}" srcOrd="0" destOrd="0" presId="urn:microsoft.com/office/officeart/2005/8/layout/radial5"/>
    <dgm:cxn modelId="{F6D25711-FE29-4BF1-B84E-2CD640CB0F05}" type="presOf" srcId="{46097A2C-0D7B-4E28-8FB6-6490420B1299}" destId="{6D71A579-2D02-444C-B0F7-626E39A3DFFE}" srcOrd="0" destOrd="0" presId="urn:microsoft.com/office/officeart/2005/8/layout/radial5"/>
    <dgm:cxn modelId="{07B73B5D-6FAA-44EF-BABF-DE763AE41CA2}" srcId="{11E017A2-88B8-4466-8848-C1F921FF4DDD}" destId="{0A2B7CFF-C1CD-4A3F-8DDA-FC0614748967}" srcOrd="2" destOrd="0" parTransId="{6DE2072E-2BA9-407A-B938-4ED3413766B2}" sibTransId="{7383B823-0F34-49C7-A437-FCB96C3777FD}"/>
    <dgm:cxn modelId="{7F74450D-29B1-4522-9AB1-AF4B32E573C8}" srcId="{11E017A2-88B8-4466-8848-C1F921FF4DDD}" destId="{93B69C8C-C170-4996-A3BB-4E1BF156F79E}" srcOrd="0" destOrd="0" parTransId="{275580FE-D1DC-472A-BC85-4A80C3BF66C3}" sibTransId="{BA04CB08-3006-47BE-904B-B7EDF5E471B2}"/>
    <dgm:cxn modelId="{12EE668A-206D-4802-B108-E44BF06B7F56}" type="presOf" srcId="{6DE2072E-2BA9-407A-B938-4ED3413766B2}" destId="{1DA1BED3-7C4D-40ED-81ED-795D74861495}" srcOrd="1" destOrd="0" presId="urn:microsoft.com/office/officeart/2005/8/layout/radial5"/>
    <dgm:cxn modelId="{9D5EAD50-AE5D-40A6-B867-B44E00DB7B81}" srcId="{A5B4F36B-0E56-4A5B-BDE4-5B0E93B60798}" destId="{11E017A2-88B8-4466-8848-C1F921FF4DDD}" srcOrd="0" destOrd="0" parTransId="{0FB3AD1D-DA53-48D5-B6F4-46F4B44E9089}" sibTransId="{6D2886F1-38E0-4048-ADD6-EDF5A0B3DBF3}"/>
    <dgm:cxn modelId="{3C7D5479-37A9-41BF-9C8B-94514CE6A918}" type="presOf" srcId="{93B69C8C-C170-4996-A3BB-4E1BF156F79E}" destId="{1260A9E9-6B45-4516-A51F-8FD223BDABBB}" srcOrd="0" destOrd="0" presId="urn:microsoft.com/office/officeart/2005/8/layout/radial5"/>
    <dgm:cxn modelId="{4A5B600A-6E48-427C-A425-1B7E956B8109}" type="presOf" srcId="{0A2B7CFF-C1CD-4A3F-8DDA-FC0614748967}" destId="{B68650F2-B7FE-44F4-A9DC-7C0168785906}" srcOrd="0" destOrd="0" presId="urn:microsoft.com/office/officeart/2005/8/layout/radial5"/>
    <dgm:cxn modelId="{4F82B5EC-59AA-4E78-9AC1-9547D0F713E4}" type="presOf" srcId="{275580FE-D1DC-472A-BC85-4A80C3BF66C3}" destId="{F2C23A8A-3B8F-4A70-8A1B-8A515C88C4CF}" srcOrd="1" destOrd="0" presId="urn:microsoft.com/office/officeart/2005/8/layout/radial5"/>
    <dgm:cxn modelId="{69AF2B77-C4C0-4231-87B4-BC85432E04D9}" type="presOf" srcId="{46097A2C-0D7B-4E28-8FB6-6490420B1299}" destId="{E0721122-48B2-43A4-A07B-AB9D8B32A41F}" srcOrd="1" destOrd="0" presId="urn:microsoft.com/office/officeart/2005/8/layout/radial5"/>
    <dgm:cxn modelId="{7A3EBB08-42A1-41BD-85C0-59D9E9E5A4A0}" type="presOf" srcId="{A5B4F36B-0E56-4A5B-BDE4-5B0E93B60798}" destId="{8B833386-4432-4A01-8594-D4CF7E19EB2E}" srcOrd="0" destOrd="0" presId="urn:microsoft.com/office/officeart/2005/8/layout/radial5"/>
    <dgm:cxn modelId="{3D87E2D1-8D17-4490-AE22-CCB6994F6ABB}" srcId="{11E017A2-88B8-4466-8848-C1F921FF4DDD}" destId="{07D14D09-5D86-41BC-A70E-3F63122FDC43}" srcOrd="4" destOrd="0" parTransId="{57F36793-099C-438A-86EF-B345F0DCA732}" sibTransId="{E956468B-3A72-4F1C-990D-DA2144096A34}"/>
    <dgm:cxn modelId="{43B1D8C7-24D9-4B15-BAFF-B51360D45C8E}" type="presOf" srcId="{C5C49C1E-E40E-4D89-8226-EC7CC283D1E7}" destId="{458F4F44-B6C6-4522-855D-7D1E6177D881}" srcOrd="0" destOrd="0" presId="urn:microsoft.com/office/officeart/2005/8/layout/radial5"/>
    <dgm:cxn modelId="{4F1005B0-6CBB-4E86-93D7-0D71B492BF0B}" type="presOf" srcId="{275580FE-D1DC-472A-BC85-4A80C3BF66C3}" destId="{827C42A5-4F48-4F59-8F55-05477751BCD4}" srcOrd="0" destOrd="0" presId="urn:microsoft.com/office/officeart/2005/8/layout/radial5"/>
    <dgm:cxn modelId="{BEA62B71-0D47-4949-A07D-421294AF261D}" srcId="{11E017A2-88B8-4466-8848-C1F921FF4DDD}" destId="{4F5BE985-9F9D-4657-8E74-283AE35411D9}" srcOrd="3" destOrd="0" parTransId="{46097A2C-0D7B-4E28-8FB6-6490420B1299}" sibTransId="{B20603ED-6667-49DE-BC65-4957A6F7AF8D}"/>
    <dgm:cxn modelId="{05F623E9-8166-4BC4-B8DB-91FC67B61C10}" type="presOf" srcId="{4F5BE985-9F9D-4657-8E74-283AE35411D9}" destId="{06074476-DD97-494B-8B10-5834107C5E49}" srcOrd="0" destOrd="0" presId="urn:microsoft.com/office/officeart/2005/8/layout/radial5"/>
    <dgm:cxn modelId="{77C97A25-F5BD-4FFE-9EB0-B77059F4092E}" type="presOf" srcId="{07D14D09-5D86-41BC-A70E-3F63122FDC43}" destId="{90FE215A-F4A1-4BA0-99A7-7EFC97F830BB}" srcOrd="0" destOrd="0" presId="urn:microsoft.com/office/officeart/2005/8/layout/radial5"/>
    <dgm:cxn modelId="{8005152F-E790-4778-B16B-53709EFADE0E}" type="presOf" srcId="{57F36793-099C-438A-86EF-B345F0DCA732}" destId="{A5CDCAA9-BBD9-4879-9D9E-914054DEDDBE}" srcOrd="1" destOrd="0" presId="urn:microsoft.com/office/officeart/2005/8/layout/radial5"/>
    <dgm:cxn modelId="{9A880AB9-FAB6-406C-891D-C0B5629AB3EA}" type="presOf" srcId="{57F36793-099C-438A-86EF-B345F0DCA732}" destId="{961BFAC5-D001-4828-95B8-58B705EA44EA}" srcOrd="0" destOrd="0" presId="urn:microsoft.com/office/officeart/2005/8/layout/radial5"/>
    <dgm:cxn modelId="{2A5246E8-205D-4462-B3A3-59529DF084F7}" type="presOf" srcId="{87C55460-90FA-452E-812D-D5DC0C774838}" destId="{97461A69-DD57-4908-AE3D-E5F966B7E523}" srcOrd="0" destOrd="0" presId="urn:microsoft.com/office/officeart/2005/8/layout/radial5"/>
    <dgm:cxn modelId="{44B922BE-CE3E-420E-9B20-29890C7EE044}" type="presParOf" srcId="{8B833386-4432-4A01-8594-D4CF7E19EB2E}" destId="{007F0E0A-4921-49ED-8AE0-C477A45E20DE}" srcOrd="0" destOrd="0" presId="urn:microsoft.com/office/officeart/2005/8/layout/radial5"/>
    <dgm:cxn modelId="{8BA48841-4F8B-4CB2-8596-B8225B2F7399}" type="presParOf" srcId="{8B833386-4432-4A01-8594-D4CF7E19EB2E}" destId="{827C42A5-4F48-4F59-8F55-05477751BCD4}" srcOrd="1" destOrd="0" presId="urn:microsoft.com/office/officeart/2005/8/layout/radial5"/>
    <dgm:cxn modelId="{43C61AA5-4BB9-4C0D-A4C6-345CCDBCB23B}" type="presParOf" srcId="{827C42A5-4F48-4F59-8F55-05477751BCD4}" destId="{F2C23A8A-3B8F-4A70-8A1B-8A515C88C4CF}" srcOrd="0" destOrd="0" presId="urn:microsoft.com/office/officeart/2005/8/layout/radial5"/>
    <dgm:cxn modelId="{6736AFBB-4F12-4A9F-90C2-A4F1EA2DDF4E}" type="presParOf" srcId="{8B833386-4432-4A01-8594-D4CF7E19EB2E}" destId="{1260A9E9-6B45-4516-A51F-8FD223BDABBB}" srcOrd="2" destOrd="0" presId="urn:microsoft.com/office/officeart/2005/8/layout/radial5"/>
    <dgm:cxn modelId="{14785BD7-4D38-4C90-8343-5F83343226F3}" type="presParOf" srcId="{8B833386-4432-4A01-8594-D4CF7E19EB2E}" destId="{458F4F44-B6C6-4522-855D-7D1E6177D881}" srcOrd="3" destOrd="0" presId="urn:microsoft.com/office/officeart/2005/8/layout/radial5"/>
    <dgm:cxn modelId="{B6E2C644-AE49-4407-93D4-825A309CD4D9}" type="presParOf" srcId="{458F4F44-B6C6-4522-855D-7D1E6177D881}" destId="{9E58C82B-2CE7-4F17-B6FA-78D5366EDAAD}" srcOrd="0" destOrd="0" presId="urn:microsoft.com/office/officeart/2005/8/layout/radial5"/>
    <dgm:cxn modelId="{87EEE339-AAC0-40EC-890D-702EC514DD29}" type="presParOf" srcId="{8B833386-4432-4A01-8594-D4CF7E19EB2E}" destId="{97461A69-DD57-4908-AE3D-E5F966B7E523}" srcOrd="4" destOrd="0" presId="urn:microsoft.com/office/officeart/2005/8/layout/radial5"/>
    <dgm:cxn modelId="{CD863709-3434-4E91-AC4D-32FC44B1B859}" type="presParOf" srcId="{8B833386-4432-4A01-8594-D4CF7E19EB2E}" destId="{FA1210B8-E3A8-4512-9379-D9F0C7E7EA3A}" srcOrd="5" destOrd="0" presId="urn:microsoft.com/office/officeart/2005/8/layout/radial5"/>
    <dgm:cxn modelId="{B9246E56-2F9F-4BFA-A8A5-615272DFFC2A}" type="presParOf" srcId="{FA1210B8-E3A8-4512-9379-D9F0C7E7EA3A}" destId="{1DA1BED3-7C4D-40ED-81ED-795D74861495}" srcOrd="0" destOrd="0" presId="urn:microsoft.com/office/officeart/2005/8/layout/radial5"/>
    <dgm:cxn modelId="{76C15B25-0550-4A27-957A-85D114E15D66}" type="presParOf" srcId="{8B833386-4432-4A01-8594-D4CF7E19EB2E}" destId="{B68650F2-B7FE-44F4-A9DC-7C0168785906}" srcOrd="6" destOrd="0" presId="urn:microsoft.com/office/officeart/2005/8/layout/radial5"/>
    <dgm:cxn modelId="{51D1305E-E49F-412C-ACC6-ECF07AF07D6A}" type="presParOf" srcId="{8B833386-4432-4A01-8594-D4CF7E19EB2E}" destId="{6D71A579-2D02-444C-B0F7-626E39A3DFFE}" srcOrd="7" destOrd="0" presId="urn:microsoft.com/office/officeart/2005/8/layout/radial5"/>
    <dgm:cxn modelId="{D4BEDAD1-CA1A-487F-94EE-0E869848C680}" type="presParOf" srcId="{6D71A579-2D02-444C-B0F7-626E39A3DFFE}" destId="{E0721122-48B2-43A4-A07B-AB9D8B32A41F}" srcOrd="0" destOrd="0" presId="urn:microsoft.com/office/officeart/2005/8/layout/radial5"/>
    <dgm:cxn modelId="{418E3274-E966-4080-86C7-18A935C62B41}" type="presParOf" srcId="{8B833386-4432-4A01-8594-D4CF7E19EB2E}" destId="{06074476-DD97-494B-8B10-5834107C5E49}" srcOrd="8" destOrd="0" presId="urn:microsoft.com/office/officeart/2005/8/layout/radial5"/>
    <dgm:cxn modelId="{C885B730-8458-429F-81F2-E7B95826F9DA}" type="presParOf" srcId="{8B833386-4432-4A01-8594-D4CF7E19EB2E}" destId="{961BFAC5-D001-4828-95B8-58B705EA44EA}" srcOrd="9" destOrd="0" presId="urn:microsoft.com/office/officeart/2005/8/layout/radial5"/>
    <dgm:cxn modelId="{1136EE0E-C640-4E6E-B31C-81D9223B108B}" type="presParOf" srcId="{961BFAC5-D001-4828-95B8-58B705EA44EA}" destId="{A5CDCAA9-BBD9-4879-9D9E-914054DEDDBE}" srcOrd="0" destOrd="0" presId="urn:microsoft.com/office/officeart/2005/8/layout/radial5"/>
    <dgm:cxn modelId="{C9C2D5D9-D42E-43CC-A5F4-50DACB62AD0E}" type="presParOf" srcId="{8B833386-4432-4A01-8594-D4CF7E19EB2E}" destId="{90FE215A-F4A1-4BA0-99A7-7EFC97F830BB}"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7F0E0A-4921-49ED-8AE0-C477A45E20DE}">
      <dsp:nvSpPr>
        <dsp:cNvPr id="0" name=""/>
        <dsp:cNvSpPr/>
      </dsp:nvSpPr>
      <dsp:spPr>
        <a:xfrm>
          <a:off x="3010076" y="1848208"/>
          <a:ext cx="1628014" cy="1540189"/>
        </a:xfrm>
        <a:prstGeom prst="ellipse">
          <a:avLst/>
        </a:prstGeom>
        <a:solidFill>
          <a:schemeClr val="accent1">
            <a:shade val="6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s-ES" sz="3300" b="1" kern="1200" dirty="0" smtClean="0">
              <a:effectLst>
                <a:outerShdw blurRad="38100" dist="38100" dir="2700000" algn="tl">
                  <a:srgbClr val="000000">
                    <a:alpha val="43137"/>
                  </a:srgbClr>
                </a:outerShdw>
              </a:effectLst>
              <a:latin typeface="Trebuchet MS"/>
              <a:ea typeface="+mn-ea"/>
              <a:cs typeface="+mn-cs"/>
            </a:rPr>
            <a:t>NACV</a:t>
          </a:r>
          <a:endParaRPr lang="es-ES" sz="3300" b="1" kern="1200" dirty="0">
            <a:effectLst>
              <a:outerShdw blurRad="38100" dist="38100" dir="2700000" algn="tl">
                <a:srgbClr val="000000">
                  <a:alpha val="43137"/>
                </a:srgbClr>
              </a:outerShdw>
            </a:effectLst>
            <a:latin typeface="Trebuchet MS"/>
            <a:ea typeface="+mn-ea"/>
            <a:cs typeface="+mn-cs"/>
          </a:endParaRPr>
        </a:p>
      </dsp:txBody>
      <dsp:txXfrm>
        <a:off x="3248493" y="2073763"/>
        <a:ext cx="1151180" cy="1089079"/>
      </dsp:txXfrm>
    </dsp:sp>
    <dsp:sp modelId="{827C42A5-4F48-4F59-8F55-05477751BCD4}">
      <dsp:nvSpPr>
        <dsp:cNvPr id="0" name=""/>
        <dsp:cNvSpPr/>
      </dsp:nvSpPr>
      <dsp:spPr>
        <a:xfrm rot="16200000">
          <a:off x="3631976" y="1264737"/>
          <a:ext cx="384215" cy="463754"/>
        </a:xfrm>
        <a:prstGeom prst="rightArrow">
          <a:avLst>
            <a:gd name="adj1" fmla="val 60000"/>
            <a:gd name="adj2" fmla="val 50000"/>
          </a:avLst>
        </a:prstGeom>
        <a:solidFill>
          <a:schemeClr val="accent1">
            <a:shade val="9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S" sz="2000" kern="1200">
            <a:solidFill>
              <a:sysClr val="window" lastClr="FFFFFF"/>
            </a:solidFill>
            <a:effectLst>
              <a:outerShdw blurRad="38100" dist="38100" dir="2700000" algn="tl">
                <a:srgbClr val="000000">
                  <a:alpha val="43137"/>
                </a:srgbClr>
              </a:outerShdw>
            </a:effectLst>
            <a:latin typeface="Trebuchet MS"/>
            <a:ea typeface="+mn-ea"/>
            <a:cs typeface="+mn-cs"/>
          </a:endParaRPr>
        </a:p>
      </dsp:txBody>
      <dsp:txXfrm>
        <a:off x="3689608" y="1415120"/>
        <a:ext cx="268951" cy="278252"/>
      </dsp:txXfrm>
    </dsp:sp>
    <dsp:sp modelId="{1260A9E9-6B45-4516-A51F-8FD223BDABBB}">
      <dsp:nvSpPr>
        <dsp:cNvPr id="0" name=""/>
        <dsp:cNvSpPr/>
      </dsp:nvSpPr>
      <dsp:spPr>
        <a:xfrm>
          <a:off x="2638890" y="293861"/>
          <a:ext cx="2370387" cy="829411"/>
        </a:xfrm>
        <a:prstGeom prst="roundRect">
          <a:avLst/>
        </a:prstGeom>
        <a:solidFill>
          <a:schemeClr val="accent1">
            <a:shade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smtClean="0">
              <a:effectLst>
                <a:outerShdw blurRad="38100" dist="38100" dir="2700000" algn="tl">
                  <a:srgbClr val="000000">
                    <a:alpha val="43137"/>
                  </a:srgbClr>
                </a:outerShdw>
              </a:effectLst>
              <a:latin typeface="Trebuchet MS"/>
              <a:ea typeface="+mn-ea"/>
              <a:cs typeface="+mn-cs"/>
            </a:rPr>
            <a:t>Mortalidad global</a:t>
          </a:r>
          <a:endParaRPr lang="es-ES" sz="2000" kern="1200" dirty="0">
            <a:effectLst>
              <a:outerShdw blurRad="38100" dist="38100" dir="2700000" algn="tl">
                <a:srgbClr val="000000">
                  <a:alpha val="43137"/>
                </a:srgbClr>
              </a:outerShdw>
            </a:effectLst>
            <a:latin typeface="Trebuchet MS"/>
            <a:ea typeface="+mn-ea"/>
            <a:cs typeface="+mn-cs"/>
          </a:endParaRPr>
        </a:p>
      </dsp:txBody>
      <dsp:txXfrm>
        <a:off x="2679379" y="334350"/>
        <a:ext cx="2289409" cy="748433"/>
      </dsp:txXfrm>
    </dsp:sp>
    <dsp:sp modelId="{458F4F44-B6C6-4522-855D-7D1E6177D881}">
      <dsp:nvSpPr>
        <dsp:cNvPr id="0" name=""/>
        <dsp:cNvSpPr/>
      </dsp:nvSpPr>
      <dsp:spPr>
        <a:xfrm rot="21290947">
          <a:off x="4778212" y="2284665"/>
          <a:ext cx="349517" cy="463754"/>
        </a:xfrm>
        <a:prstGeom prst="rightArrow">
          <a:avLst>
            <a:gd name="adj1" fmla="val 60000"/>
            <a:gd name="adj2" fmla="val 50000"/>
          </a:avLst>
        </a:prstGeom>
        <a:solidFill>
          <a:schemeClr val="accent1">
            <a:shade val="90000"/>
            <a:hueOff val="361513"/>
            <a:satOff val="-33535"/>
            <a:lumOff val="20876"/>
            <a:alphaOff val="0"/>
          </a:schemeClr>
        </a:solidFill>
        <a:ln>
          <a:noFill/>
        </a:ln>
        <a:effectLst/>
        <a:scene3d>
          <a:camera prst="orthographicFront">
            <a:rot lat="0" lon="0" rev="0"/>
          </a:camera>
          <a:lightRig rig="contrasting" dir="t">
            <a:rot lat="0" lon="0" rev="1200000"/>
          </a:lightRig>
        </a:scene3d>
        <a:sp3d z="-182000" contourW="19050" prstMaterial="metal">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S" sz="2000" kern="1200">
            <a:solidFill>
              <a:sysClr val="window" lastClr="FFFFFF"/>
            </a:solidFill>
            <a:effectLst>
              <a:outerShdw blurRad="38100" dist="38100" dir="2700000" algn="tl">
                <a:srgbClr val="000000">
                  <a:alpha val="43137"/>
                </a:srgbClr>
              </a:outerShdw>
            </a:effectLst>
            <a:latin typeface="Trebuchet MS"/>
            <a:ea typeface="+mn-ea"/>
            <a:cs typeface="+mn-cs"/>
          </a:endParaRPr>
        </a:p>
      </dsp:txBody>
      <dsp:txXfrm>
        <a:off x="4778424" y="2382123"/>
        <a:ext cx="244662" cy="278252"/>
      </dsp:txXfrm>
    </dsp:sp>
    <dsp:sp modelId="{97461A69-DD57-4908-AE3D-E5F966B7E523}">
      <dsp:nvSpPr>
        <dsp:cNvPr id="0" name=""/>
        <dsp:cNvSpPr/>
      </dsp:nvSpPr>
      <dsp:spPr>
        <a:xfrm>
          <a:off x="5246632" y="1989797"/>
          <a:ext cx="2422178" cy="782204"/>
        </a:xfrm>
        <a:prstGeom prst="roundRect">
          <a:avLst/>
        </a:prstGeom>
        <a:solidFill>
          <a:schemeClr val="accent1">
            <a:shade val="50000"/>
            <a:hueOff val="335952"/>
            <a:satOff val="-33358"/>
            <a:lumOff val="2216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dirty="0" smtClean="0">
              <a:effectLst>
                <a:outerShdw blurRad="38100" dist="38100" dir="2700000" algn="tl">
                  <a:srgbClr val="000000">
                    <a:alpha val="43137"/>
                  </a:srgbClr>
                </a:outerShdw>
              </a:effectLst>
              <a:latin typeface="Trebuchet MS"/>
              <a:ea typeface="+mn-ea"/>
              <a:cs typeface="+mn-cs"/>
            </a:rPr>
            <a:t>Mortalidad CV</a:t>
          </a:r>
          <a:endParaRPr lang="es-ES" sz="2000" kern="1200" dirty="0">
            <a:effectLst>
              <a:outerShdw blurRad="38100" dist="38100" dir="2700000" algn="tl">
                <a:srgbClr val="000000">
                  <a:alpha val="43137"/>
                </a:srgbClr>
              </a:outerShdw>
            </a:effectLst>
            <a:latin typeface="Trebuchet MS"/>
            <a:ea typeface="+mn-ea"/>
            <a:cs typeface="+mn-cs"/>
          </a:endParaRPr>
        </a:p>
      </dsp:txBody>
      <dsp:txXfrm>
        <a:off x="5284816" y="2027981"/>
        <a:ext cx="2345810" cy="705836"/>
      </dsp:txXfrm>
    </dsp:sp>
    <dsp:sp modelId="{FA1210B8-E3A8-4512-9379-D9F0C7E7EA3A}">
      <dsp:nvSpPr>
        <dsp:cNvPr id="0" name=""/>
        <dsp:cNvSpPr/>
      </dsp:nvSpPr>
      <dsp:spPr>
        <a:xfrm rot="2259274">
          <a:off x="4564488" y="3047643"/>
          <a:ext cx="488254" cy="463754"/>
        </a:xfrm>
        <a:prstGeom prst="rightArrow">
          <a:avLst>
            <a:gd name="adj1" fmla="val 60000"/>
            <a:gd name="adj2" fmla="val 50000"/>
          </a:avLst>
        </a:prstGeom>
        <a:solidFill>
          <a:schemeClr val="accent1">
            <a:shade val="90000"/>
            <a:hueOff val="723026"/>
            <a:satOff val="-67070"/>
            <a:lumOff val="41752"/>
            <a:alphaOff val="0"/>
          </a:schemeClr>
        </a:solidFill>
        <a:ln>
          <a:noFill/>
        </a:ln>
        <a:effectLst/>
        <a:scene3d>
          <a:camera prst="orthographicFront">
            <a:rot lat="0" lon="0" rev="0"/>
          </a:camera>
          <a:lightRig rig="contrasting" dir="t">
            <a:rot lat="0" lon="0" rev="1200000"/>
          </a:lightRig>
        </a:scene3d>
        <a:sp3d z="-182000" contourW="19050" prstMaterial="metal">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S" sz="2000" kern="1200">
            <a:solidFill>
              <a:sysClr val="window" lastClr="FFFFFF"/>
            </a:solidFill>
            <a:effectLst>
              <a:outerShdw blurRad="38100" dist="38100" dir="2700000" algn="tl">
                <a:srgbClr val="000000">
                  <a:alpha val="43137"/>
                </a:srgbClr>
              </a:outerShdw>
            </a:effectLst>
            <a:latin typeface="Trebuchet MS"/>
            <a:ea typeface="+mn-ea"/>
            <a:cs typeface="+mn-cs"/>
          </a:endParaRPr>
        </a:p>
      </dsp:txBody>
      <dsp:txXfrm>
        <a:off x="4578977" y="3097898"/>
        <a:ext cx="349128" cy="278252"/>
      </dsp:txXfrm>
    </dsp:sp>
    <dsp:sp modelId="{B68650F2-B7FE-44F4-A9DC-7C0168785906}">
      <dsp:nvSpPr>
        <dsp:cNvPr id="0" name=""/>
        <dsp:cNvSpPr/>
      </dsp:nvSpPr>
      <dsp:spPr>
        <a:xfrm>
          <a:off x="4626297" y="3632218"/>
          <a:ext cx="1964329" cy="725899"/>
        </a:xfrm>
        <a:prstGeom prst="roundRect">
          <a:avLst/>
        </a:prstGeom>
        <a:solidFill>
          <a:schemeClr val="accent1">
            <a:shade val="50000"/>
            <a:hueOff val="671905"/>
            <a:satOff val="-66716"/>
            <a:lumOff val="4431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smtClean="0">
              <a:effectLst>
                <a:outerShdw blurRad="38100" dist="38100" dir="2700000" algn="tl">
                  <a:srgbClr val="000000">
                    <a:alpha val="43137"/>
                  </a:srgbClr>
                </a:outerShdw>
              </a:effectLst>
              <a:latin typeface="Trebuchet MS"/>
              <a:ea typeface="+mn-ea"/>
              <a:cs typeface="+mn-cs"/>
            </a:rPr>
            <a:t>Ictus</a:t>
          </a:r>
          <a:endParaRPr lang="es-ES" sz="2000" kern="1200" dirty="0">
            <a:effectLst>
              <a:outerShdw blurRad="38100" dist="38100" dir="2700000" algn="tl">
                <a:srgbClr val="000000">
                  <a:alpha val="43137"/>
                </a:srgbClr>
              </a:outerShdw>
            </a:effectLst>
            <a:latin typeface="Trebuchet MS"/>
            <a:ea typeface="+mn-ea"/>
            <a:cs typeface="+mn-cs"/>
          </a:endParaRPr>
        </a:p>
      </dsp:txBody>
      <dsp:txXfrm>
        <a:off x="4661732" y="3667653"/>
        <a:ext cx="1893459" cy="655029"/>
      </dsp:txXfrm>
    </dsp:sp>
    <dsp:sp modelId="{6D71A579-2D02-444C-B0F7-626E39A3DFFE}">
      <dsp:nvSpPr>
        <dsp:cNvPr id="0" name=""/>
        <dsp:cNvSpPr/>
      </dsp:nvSpPr>
      <dsp:spPr>
        <a:xfrm rot="6881026">
          <a:off x="3254776" y="3323315"/>
          <a:ext cx="277416" cy="463754"/>
        </a:xfrm>
        <a:prstGeom prst="rightArrow">
          <a:avLst>
            <a:gd name="adj1" fmla="val 60000"/>
            <a:gd name="adj2" fmla="val 50000"/>
          </a:avLst>
        </a:prstGeom>
        <a:solidFill>
          <a:schemeClr val="accent1">
            <a:shade val="90000"/>
            <a:hueOff val="723026"/>
            <a:satOff val="-67070"/>
            <a:lumOff val="41752"/>
            <a:alphaOff val="0"/>
          </a:schemeClr>
        </a:solidFill>
        <a:ln>
          <a:noFill/>
        </a:ln>
        <a:effectLst/>
        <a:scene3d>
          <a:camera prst="orthographicFront">
            <a:rot lat="0" lon="0" rev="0"/>
          </a:camera>
          <a:lightRig rig="contrasting" dir="t">
            <a:rot lat="0" lon="0" rev="1200000"/>
          </a:lightRig>
        </a:scene3d>
        <a:sp3d z="-182000" contourW="19050" prstMaterial="metal">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S" sz="2000" kern="1200">
            <a:solidFill>
              <a:sysClr val="window" lastClr="FFFFFF"/>
            </a:solidFill>
            <a:effectLst>
              <a:outerShdw blurRad="38100" dist="38100" dir="2700000" algn="tl">
                <a:srgbClr val="000000">
                  <a:alpha val="43137"/>
                </a:srgbClr>
              </a:outerShdw>
            </a:effectLst>
            <a:latin typeface="Trebuchet MS"/>
            <a:ea typeface="+mn-ea"/>
            <a:cs typeface="+mn-cs"/>
          </a:endParaRPr>
        </a:p>
      </dsp:txBody>
      <dsp:txXfrm rot="10800000">
        <a:off x="3313766" y="3378256"/>
        <a:ext cx="194191" cy="278252"/>
      </dsp:txXfrm>
    </dsp:sp>
    <dsp:sp modelId="{06074476-DD97-494B-8B10-5834107C5E49}">
      <dsp:nvSpPr>
        <dsp:cNvPr id="0" name=""/>
        <dsp:cNvSpPr/>
      </dsp:nvSpPr>
      <dsp:spPr>
        <a:xfrm>
          <a:off x="2002377" y="3795961"/>
          <a:ext cx="2223213" cy="734724"/>
        </a:xfrm>
        <a:prstGeom prst="roundRect">
          <a:avLst/>
        </a:prstGeom>
        <a:solidFill>
          <a:schemeClr val="accent1">
            <a:shade val="50000"/>
            <a:hueOff val="671905"/>
            <a:satOff val="-66716"/>
            <a:lumOff val="4431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smtClean="0">
              <a:effectLst>
                <a:outerShdw blurRad="38100" dist="38100" dir="2700000" algn="tl">
                  <a:srgbClr val="000000">
                    <a:alpha val="43137"/>
                  </a:srgbClr>
                </a:outerShdw>
              </a:effectLst>
              <a:latin typeface="Trebuchet MS"/>
              <a:ea typeface="+mn-ea"/>
              <a:cs typeface="+mn-cs"/>
            </a:rPr>
            <a:t>Eventos cardiacos</a:t>
          </a:r>
          <a:endParaRPr lang="es-ES" sz="2000" kern="1200" dirty="0">
            <a:effectLst>
              <a:outerShdw blurRad="38100" dist="38100" dir="2700000" algn="tl">
                <a:srgbClr val="000000">
                  <a:alpha val="43137"/>
                </a:srgbClr>
              </a:outerShdw>
            </a:effectLst>
            <a:latin typeface="Trebuchet MS"/>
            <a:ea typeface="+mn-ea"/>
            <a:cs typeface="+mn-cs"/>
          </a:endParaRPr>
        </a:p>
      </dsp:txBody>
      <dsp:txXfrm>
        <a:off x="2038243" y="3831827"/>
        <a:ext cx="2151481" cy="662992"/>
      </dsp:txXfrm>
    </dsp:sp>
    <dsp:sp modelId="{961BFAC5-D001-4828-95B8-58B705EA44EA}">
      <dsp:nvSpPr>
        <dsp:cNvPr id="0" name=""/>
        <dsp:cNvSpPr/>
      </dsp:nvSpPr>
      <dsp:spPr>
        <a:xfrm rot="11408170">
          <a:off x="2508930" y="2175730"/>
          <a:ext cx="420376" cy="463754"/>
        </a:xfrm>
        <a:prstGeom prst="rightArrow">
          <a:avLst>
            <a:gd name="adj1" fmla="val 60000"/>
            <a:gd name="adj2" fmla="val 50000"/>
          </a:avLst>
        </a:prstGeom>
        <a:solidFill>
          <a:schemeClr val="accent1">
            <a:shade val="90000"/>
            <a:hueOff val="361513"/>
            <a:satOff val="-33535"/>
            <a:lumOff val="20876"/>
            <a:alphaOff val="0"/>
          </a:schemeClr>
        </a:solidFill>
        <a:ln>
          <a:noFill/>
        </a:ln>
        <a:effectLst/>
        <a:scene3d>
          <a:camera prst="orthographicFront">
            <a:rot lat="0" lon="0" rev="0"/>
          </a:camera>
          <a:lightRig rig="contrasting" dir="t">
            <a:rot lat="0" lon="0" rev="1200000"/>
          </a:lightRig>
        </a:scene3d>
        <a:sp3d z="-182000" contourW="19050" prstMaterial="metal">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S" sz="2000" kern="1200">
            <a:solidFill>
              <a:sysClr val="window" lastClr="FFFFFF"/>
            </a:solidFill>
            <a:effectLst>
              <a:outerShdw blurRad="38100" dist="38100" dir="2700000" algn="tl">
                <a:srgbClr val="000000">
                  <a:alpha val="43137"/>
                </a:srgbClr>
              </a:outerShdw>
            </a:effectLst>
            <a:latin typeface="Trebuchet MS"/>
            <a:ea typeface="+mn-ea"/>
            <a:cs typeface="+mn-cs"/>
          </a:endParaRPr>
        </a:p>
      </dsp:txBody>
      <dsp:txXfrm rot="10800000">
        <a:off x="2634059" y="2279578"/>
        <a:ext cx="294263" cy="278252"/>
      </dsp:txXfrm>
    </dsp:sp>
    <dsp:sp modelId="{90FE215A-F4A1-4BA0-99A7-7EFC97F830BB}">
      <dsp:nvSpPr>
        <dsp:cNvPr id="0" name=""/>
        <dsp:cNvSpPr/>
      </dsp:nvSpPr>
      <dsp:spPr>
        <a:xfrm>
          <a:off x="102965" y="1790989"/>
          <a:ext cx="2285138" cy="732650"/>
        </a:xfrm>
        <a:prstGeom prst="roundRect">
          <a:avLst/>
        </a:prstGeom>
        <a:solidFill>
          <a:schemeClr val="accent1">
            <a:shade val="50000"/>
            <a:hueOff val="335952"/>
            <a:satOff val="-33358"/>
            <a:lumOff val="2216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dirty="0" smtClean="0">
              <a:effectLst>
                <a:outerShdw blurRad="38100" dist="38100" dir="2700000" algn="tl">
                  <a:srgbClr val="000000">
                    <a:alpha val="43137"/>
                  </a:srgbClr>
                </a:outerShdw>
              </a:effectLst>
              <a:latin typeface="Trebuchet MS"/>
              <a:ea typeface="+mn-ea"/>
              <a:cs typeface="+mn-cs"/>
            </a:rPr>
            <a:t>Progresión nefropatía</a:t>
          </a:r>
          <a:endParaRPr lang="es-ES" sz="2000" kern="1200" dirty="0">
            <a:effectLst>
              <a:outerShdw blurRad="38100" dist="38100" dir="2700000" algn="tl">
                <a:srgbClr val="000000">
                  <a:alpha val="43137"/>
                </a:srgbClr>
              </a:outerShdw>
            </a:effectLst>
            <a:latin typeface="Trebuchet MS"/>
            <a:ea typeface="+mn-ea"/>
            <a:cs typeface="+mn-cs"/>
          </a:endParaRPr>
        </a:p>
      </dsp:txBody>
      <dsp:txXfrm>
        <a:off x="138730" y="1826754"/>
        <a:ext cx="2213608" cy="661120"/>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C1BD8A-0ED4-4E7D-A623-332023FA718D}" type="datetimeFigureOut">
              <a:rPr lang="es-ES" smtClean="0"/>
              <a:pPr/>
              <a:t>07/03/2017</a:t>
            </a:fld>
            <a:endParaRPr lang="es-ES"/>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766C41-F766-4C03-8C0C-A1D7EB07DDE3}" type="slidenum">
              <a:rPr lang="es-ES" smtClean="0"/>
              <a:pPr/>
              <a:t>‹Nº›</a:t>
            </a:fld>
            <a:endParaRPr lang="es-ES"/>
          </a:p>
        </p:txBody>
      </p:sp>
    </p:spTree>
    <p:extLst>
      <p:ext uri="{BB962C8B-B14F-4D97-AF65-F5344CB8AC3E}">
        <p14:creationId xmlns:p14="http://schemas.microsoft.com/office/powerpoint/2010/main" val="2351428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8B766C41-F766-4C03-8C0C-A1D7EB07DDE3}" type="slidenum">
              <a:rPr lang="es-ES" smtClean="0"/>
              <a:pPr/>
              <a:t>1</a:t>
            </a:fld>
            <a:endParaRPr lang="es-ES"/>
          </a:p>
        </p:txBody>
      </p:sp>
    </p:spTree>
    <p:extLst>
      <p:ext uri="{BB962C8B-B14F-4D97-AF65-F5344CB8AC3E}">
        <p14:creationId xmlns:p14="http://schemas.microsoft.com/office/powerpoint/2010/main" val="556551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7F49829-B7A6-4752-98FC-CDAC12F53A37}" type="slidenum">
              <a:rPr lang="es-ES" smtClean="0"/>
              <a:pPr/>
              <a:t>10</a:t>
            </a:fld>
            <a:endParaRPr lang="es-ES"/>
          </a:p>
        </p:txBody>
      </p:sp>
    </p:spTree>
    <p:extLst>
      <p:ext uri="{BB962C8B-B14F-4D97-AF65-F5344CB8AC3E}">
        <p14:creationId xmlns:p14="http://schemas.microsoft.com/office/powerpoint/2010/main" val="2263381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850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Cualquier tipo de fibra nerviosa periférica (sensitiva, autónoma o motora )  puede ser dañada por la diabetes y en consecuencia verse afectada la función de su órgano o tejido (figura 1) , siendo ésta la causa más común de neuropatía autonómica en el mundo desarrollado[2].</a:t>
            </a:r>
          </a:p>
          <a:p>
            <a:pPr marL="0" marR="0" indent="0" algn="l" defTabSz="4572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La Neuropatía autonómica diabética (NAD) no tiene un patrón de presentación clínica  común y sí una constelación de síntomas y signos que afectan a los sistemas cardiovascular, urogenitales, gastrointestinales, </a:t>
            </a:r>
            <a:r>
              <a:rPr lang="es-ES_tradnl" sz="1200" kern="1200" dirty="0" err="1" smtClean="0">
                <a:solidFill>
                  <a:schemeClr val="tx1"/>
                </a:solidFill>
                <a:effectLst/>
                <a:latin typeface="+mn-lt"/>
                <a:ea typeface="+mn-ea"/>
                <a:cs typeface="+mn-cs"/>
              </a:rPr>
              <a:t>pupilomotor</a:t>
            </a:r>
            <a:r>
              <a:rPr lang="es-ES_tradnl" sz="1200" kern="1200" dirty="0" smtClean="0">
                <a:solidFill>
                  <a:schemeClr val="tx1"/>
                </a:solidFill>
                <a:effectLst/>
                <a:latin typeface="+mn-lt"/>
                <a:ea typeface="+mn-ea"/>
                <a:cs typeface="+mn-cs"/>
              </a:rPr>
              <a:t>, termorregulación y </a:t>
            </a:r>
            <a:r>
              <a:rPr lang="es-ES_tradnl" sz="1200" kern="1200" dirty="0" err="1" smtClean="0">
                <a:solidFill>
                  <a:schemeClr val="tx1"/>
                </a:solidFill>
                <a:effectLst/>
                <a:latin typeface="+mn-lt"/>
                <a:ea typeface="+mn-ea"/>
                <a:cs typeface="+mn-cs"/>
              </a:rPr>
              <a:t>sudomotoras</a:t>
            </a:r>
            <a:r>
              <a:rPr lang="es-ES_tradnl" sz="1200" kern="1200" dirty="0" smtClean="0">
                <a:solidFill>
                  <a:schemeClr val="tx1"/>
                </a:solidFill>
                <a:effectLst/>
                <a:latin typeface="+mn-lt"/>
                <a:ea typeface="+mn-ea"/>
                <a:cs typeface="+mn-cs"/>
              </a:rPr>
              <a:t>. Es por ello importante indagar en la anamnesis y la exploración física datos sobre taquicardia en reposo, intolerancia al ejercicio, mala visión nocturna, hipotensión </a:t>
            </a:r>
            <a:r>
              <a:rPr lang="es-ES_tradnl" sz="1200" kern="1200" dirty="0" err="1" smtClean="0">
                <a:solidFill>
                  <a:schemeClr val="tx1"/>
                </a:solidFill>
                <a:effectLst/>
                <a:latin typeface="+mn-lt"/>
                <a:ea typeface="+mn-ea"/>
                <a:cs typeface="+mn-cs"/>
              </a:rPr>
              <a:t>ortostática</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gastroparesia</a:t>
            </a:r>
            <a:r>
              <a:rPr lang="es-ES_tradnl" sz="1200" kern="1200" dirty="0" smtClean="0">
                <a:solidFill>
                  <a:schemeClr val="tx1"/>
                </a:solidFill>
                <a:effectLst/>
                <a:latin typeface="+mn-lt"/>
                <a:ea typeface="+mn-ea"/>
                <a:cs typeface="+mn-cs"/>
              </a:rPr>
              <a:t>, estreñimiento, diarrea, plenitud gástrica, disfunción eréctil, atonía vesical, pérdida de las secreciones lagrimales y </a:t>
            </a:r>
            <a:r>
              <a:rPr lang="es-ES_tradnl" sz="1200" kern="1200" dirty="0" err="1" smtClean="0">
                <a:solidFill>
                  <a:schemeClr val="tx1"/>
                </a:solidFill>
                <a:effectLst/>
                <a:latin typeface="+mn-lt"/>
                <a:ea typeface="+mn-ea"/>
                <a:cs typeface="+mn-cs"/>
              </a:rPr>
              <a:t>sudorales</a:t>
            </a:r>
            <a:r>
              <a:rPr lang="es-ES_tradnl" sz="1200" kern="1200" dirty="0" smtClean="0">
                <a:solidFill>
                  <a:schemeClr val="tx1"/>
                </a:solidFill>
                <a:effectLst/>
                <a:latin typeface="+mn-lt"/>
                <a:ea typeface="+mn-ea"/>
                <a:cs typeface="+mn-cs"/>
              </a:rPr>
              <a:t>  (disfunción </a:t>
            </a:r>
            <a:r>
              <a:rPr lang="es-ES_tradnl" sz="1200" kern="1200" dirty="0" err="1" smtClean="0">
                <a:solidFill>
                  <a:schemeClr val="tx1"/>
                </a:solidFill>
                <a:effectLst/>
                <a:latin typeface="+mn-lt"/>
                <a:ea typeface="+mn-ea"/>
                <a:cs typeface="+mn-cs"/>
              </a:rPr>
              <a:t>sudomotora</a:t>
            </a:r>
            <a:r>
              <a:rPr lang="es-ES_tradnl" sz="1200" kern="1200" dirty="0" smtClean="0">
                <a:solidFill>
                  <a:schemeClr val="tx1"/>
                </a:solidFill>
                <a:effectLst/>
                <a:latin typeface="+mn-lt"/>
                <a:ea typeface="+mn-ea"/>
                <a:cs typeface="+mn-cs"/>
              </a:rPr>
              <a:t>), deterioro de la función </a:t>
            </a:r>
            <a:r>
              <a:rPr lang="es-ES_tradnl" sz="1200" kern="1200" dirty="0" err="1" smtClean="0">
                <a:solidFill>
                  <a:schemeClr val="tx1"/>
                </a:solidFill>
                <a:effectLst/>
                <a:latin typeface="+mn-lt"/>
                <a:ea typeface="+mn-ea"/>
                <a:cs typeface="+mn-cs"/>
              </a:rPr>
              <a:t>neurovascular</a:t>
            </a:r>
            <a:r>
              <a:rPr lang="es-ES_tradnl" sz="1200" kern="1200" dirty="0" smtClean="0">
                <a:solidFill>
                  <a:schemeClr val="tx1"/>
                </a:solidFill>
                <a:effectLst/>
                <a:latin typeface="+mn-lt"/>
                <a:ea typeface="+mn-ea"/>
                <a:cs typeface="+mn-cs"/>
              </a:rPr>
              <a:t> y potencialmente, insuficiencia autonómica en respuesta a la hipoglucemia.[3]</a:t>
            </a:r>
          </a:p>
          <a:p>
            <a:endParaRPr lang="es-ES" b="0" dirty="0" smtClean="0"/>
          </a:p>
          <a:p>
            <a:r>
              <a:rPr lang="es-ES" b="0" dirty="0" smtClean="0"/>
              <a:t>La PNDS Es la complicación crónica mas frecuente de la diabetes (62%) y puede estar presenta en el momento del diagnóstico (7,5%)</a:t>
            </a:r>
          </a:p>
          <a:p>
            <a:r>
              <a:rPr lang="es-ES" b="0" dirty="0" smtClean="0"/>
              <a:t>Hasta un 50% de los casos de ND pueden ser asintomáticos </a:t>
            </a:r>
          </a:p>
          <a:p>
            <a:r>
              <a:rPr lang="es-ES" b="0" baseline="0" dirty="0" smtClean="0"/>
              <a:t>Los factores de riesgo de la Neuropatía son :</a:t>
            </a:r>
          </a:p>
          <a:p>
            <a:pPr>
              <a:buFontTx/>
              <a:buChar char="-"/>
            </a:pPr>
            <a:r>
              <a:rPr lang="es-ES" b="0" baseline="0" dirty="0" smtClean="0"/>
              <a:t>Mal control </a:t>
            </a:r>
            <a:r>
              <a:rPr lang="es-ES" b="0" baseline="0" dirty="0" err="1" smtClean="0"/>
              <a:t>glucémico</a:t>
            </a:r>
            <a:r>
              <a:rPr lang="es-ES" b="0" baseline="0" dirty="0" smtClean="0"/>
              <a:t> </a:t>
            </a:r>
          </a:p>
          <a:p>
            <a:pPr>
              <a:buFontTx/>
              <a:buChar char="-"/>
            </a:pPr>
            <a:r>
              <a:rPr lang="es-ES" b="0" baseline="0" dirty="0" smtClean="0"/>
              <a:t>Tiempo de evolución de la enfermedad</a:t>
            </a:r>
          </a:p>
          <a:p>
            <a:pPr>
              <a:buFontTx/>
              <a:buChar char="-"/>
            </a:pPr>
            <a:r>
              <a:rPr lang="es-ES" b="0" baseline="0" dirty="0" smtClean="0"/>
              <a:t>Edad avanzada</a:t>
            </a:r>
          </a:p>
          <a:p>
            <a:pPr>
              <a:buFontTx/>
              <a:buChar char="-"/>
            </a:pPr>
            <a:r>
              <a:rPr lang="es-ES" b="0" baseline="0" dirty="0" smtClean="0"/>
              <a:t>Isquemia de extremidades inferiores</a:t>
            </a:r>
          </a:p>
          <a:p>
            <a:pPr>
              <a:buFontTx/>
              <a:buChar char="-"/>
            </a:pPr>
            <a:r>
              <a:rPr lang="es-ES" b="0" baseline="0" dirty="0" smtClean="0"/>
              <a:t>Consumo de alcohol, tabaco, HTA, obesidad  </a:t>
            </a:r>
          </a:p>
          <a:p>
            <a:pPr>
              <a:buFontTx/>
              <a:buChar char="-"/>
            </a:pPr>
            <a:endParaRPr lang="es-ES" b="0" baseline="0" dirty="0" smtClean="0"/>
          </a:p>
          <a:p>
            <a:pPr eaLnBrk="1" hangingPunct="1">
              <a:spcBef>
                <a:spcPct val="0"/>
              </a:spcBef>
              <a:buFontTx/>
              <a:buNone/>
            </a:pPr>
            <a:r>
              <a:rPr lang="es-ES" altLang="es-ES" sz="1200" b="1" dirty="0" smtClean="0">
                <a:solidFill>
                  <a:srgbClr val="000000"/>
                </a:solidFill>
                <a:latin typeface="Arial" charset="0"/>
              </a:rPr>
              <a:t>Más signos que síntomas</a:t>
            </a:r>
          </a:p>
          <a:p>
            <a:pPr eaLnBrk="1" hangingPunct="1">
              <a:spcBef>
                <a:spcPct val="0"/>
              </a:spcBef>
              <a:buFontTx/>
              <a:buNone/>
            </a:pPr>
            <a:r>
              <a:rPr lang="es-ES" altLang="es-ES" sz="1200" dirty="0" smtClean="0">
                <a:solidFill>
                  <a:srgbClr val="000000"/>
                </a:solidFill>
                <a:latin typeface="Arial" charset="0"/>
              </a:rPr>
              <a:t>Involucra fibras motoras y/o sensitivas</a:t>
            </a:r>
          </a:p>
          <a:p>
            <a:pPr eaLnBrk="1" hangingPunct="1">
              <a:spcBef>
                <a:spcPct val="0"/>
              </a:spcBef>
              <a:buFontTx/>
              <a:buNone/>
            </a:pPr>
            <a:r>
              <a:rPr lang="es-ES" altLang="es-ES" sz="1200" dirty="0" smtClean="0">
                <a:solidFill>
                  <a:srgbClr val="000000"/>
                </a:solidFill>
                <a:latin typeface="Arial" charset="0"/>
              </a:rPr>
              <a:t>Afecta funcionalmente:</a:t>
            </a:r>
          </a:p>
          <a:p>
            <a:pPr eaLnBrk="1" hangingPunct="1">
              <a:spcBef>
                <a:spcPct val="0"/>
              </a:spcBef>
              <a:buFontTx/>
              <a:buNone/>
            </a:pPr>
            <a:r>
              <a:rPr lang="es-ES" altLang="es-ES" sz="1200" dirty="0" smtClean="0">
                <a:solidFill>
                  <a:srgbClr val="000000"/>
                </a:solidFill>
                <a:latin typeface="Arial" charset="0"/>
              </a:rPr>
              <a:t>     - Función motora</a:t>
            </a:r>
          </a:p>
          <a:p>
            <a:pPr eaLnBrk="1" hangingPunct="1">
              <a:spcBef>
                <a:spcPct val="0"/>
              </a:spcBef>
              <a:buFontTx/>
              <a:buNone/>
            </a:pPr>
            <a:r>
              <a:rPr lang="es-ES" altLang="es-ES" sz="1200" dirty="0" smtClean="0">
                <a:solidFill>
                  <a:srgbClr val="000000"/>
                </a:solidFill>
                <a:latin typeface="Arial" charset="0"/>
              </a:rPr>
              <a:t>     - Sensibilidad vibratoria</a:t>
            </a:r>
          </a:p>
          <a:p>
            <a:pPr eaLnBrk="1" hangingPunct="1">
              <a:spcBef>
                <a:spcPct val="0"/>
              </a:spcBef>
              <a:buFontTx/>
              <a:buNone/>
            </a:pPr>
            <a:r>
              <a:rPr lang="es-ES" altLang="es-ES" sz="1200" dirty="0" smtClean="0">
                <a:solidFill>
                  <a:srgbClr val="000000"/>
                </a:solidFill>
                <a:latin typeface="Arial" charset="0"/>
              </a:rPr>
              <a:t>     - Sensibilidad </a:t>
            </a:r>
            <a:r>
              <a:rPr lang="es-ES" altLang="es-ES" sz="1200" dirty="0" err="1" smtClean="0">
                <a:solidFill>
                  <a:srgbClr val="000000"/>
                </a:solidFill>
                <a:latin typeface="Arial" charset="0"/>
              </a:rPr>
              <a:t>propioceptiva</a:t>
            </a:r>
            <a:endParaRPr lang="es-ES" altLang="es-ES" sz="1200" dirty="0" smtClean="0">
              <a:solidFill>
                <a:srgbClr val="000000"/>
              </a:solidFill>
              <a:latin typeface="Arial" charset="0"/>
            </a:endParaRPr>
          </a:p>
          <a:p>
            <a:pPr eaLnBrk="1" hangingPunct="1">
              <a:spcBef>
                <a:spcPct val="0"/>
              </a:spcBef>
              <a:buFontTx/>
              <a:buNone/>
            </a:pPr>
            <a:r>
              <a:rPr lang="es-ES" altLang="es-ES" sz="1200" dirty="0" smtClean="0">
                <a:solidFill>
                  <a:srgbClr val="000000"/>
                </a:solidFill>
                <a:latin typeface="Arial" charset="0"/>
              </a:rPr>
              <a:t>     - Percepción térmica del frío</a:t>
            </a:r>
          </a:p>
          <a:p>
            <a:pPr eaLnBrk="1" hangingPunct="1">
              <a:spcBef>
                <a:spcPct val="0"/>
              </a:spcBef>
              <a:buFontTx/>
              <a:buNone/>
            </a:pPr>
            <a:r>
              <a:rPr lang="es-ES" altLang="es-ES" sz="1200" dirty="0" smtClean="0">
                <a:solidFill>
                  <a:srgbClr val="000000"/>
                </a:solidFill>
                <a:latin typeface="Arial" charset="0"/>
              </a:rPr>
              <a:t>Se detecta claramente en EMG</a:t>
            </a:r>
          </a:p>
          <a:p>
            <a:pPr eaLnBrk="1" hangingPunct="1">
              <a:spcBef>
                <a:spcPct val="0"/>
              </a:spcBef>
              <a:buFontTx/>
              <a:buNone/>
            </a:pPr>
            <a:r>
              <a:rPr lang="es-ES" altLang="es-ES" sz="1200" dirty="0" smtClean="0">
                <a:solidFill>
                  <a:srgbClr val="000000"/>
                </a:solidFill>
                <a:latin typeface="Arial" charset="0"/>
              </a:rPr>
              <a:t>Puede asociarse con afectación autonómica</a:t>
            </a:r>
            <a:endParaRPr lang="es-ES" b="0" dirty="0" smtClean="0"/>
          </a:p>
          <a:p>
            <a:endParaRPr lang="es-ES" dirty="0"/>
          </a:p>
        </p:txBody>
      </p:sp>
      <p:sp>
        <p:nvSpPr>
          <p:cNvPr id="4" name="3 Marcador de número de diapositiva"/>
          <p:cNvSpPr>
            <a:spLocks noGrp="1"/>
          </p:cNvSpPr>
          <p:nvPr>
            <p:ph type="sldNum" sz="quarter" idx="10"/>
          </p:nvPr>
        </p:nvSpPr>
        <p:spPr/>
        <p:txBody>
          <a:bodyPr/>
          <a:lstStyle/>
          <a:p>
            <a:fld id="{8B766C41-F766-4C03-8C0C-A1D7EB07DDE3}" type="slidenum">
              <a:rPr lang="es-ES" smtClean="0"/>
              <a:pPr/>
              <a:t>11</a:t>
            </a:fld>
            <a:endParaRPr lang="es-ES"/>
          </a:p>
        </p:txBody>
      </p:sp>
    </p:spTree>
    <p:extLst>
      <p:ext uri="{BB962C8B-B14F-4D97-AF65-F5344CB8AC3E}">
        <p14:creationId xmlns:p14="http://schemas.microsoft.com/office/powerpoint/2010/main" val="1146712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0B0D1F-9DDE-4C64-85F9-BE41463AA041}" type="slidenum">
              <a:rPr lang="es-ES"/>
              <a:pPr/>
              <a:t>12</a:t>
            </a:fld>
            <a:endParaRPr lang="es-ES"/>
          </a:p>
        </p:txBody>
      </p:sp>
      <p:sp>
        <p:nvSpPr>
          <p:cNvPr id="1006594" name="Rectangle 2"/>
          <p:cNvSpPr>
            <a:spLocks noGrp="1" noRot="1" noChangeAspect="1" noChangeArrowheads="1" noTextEdit="1"/>
          </p:cNvSpPr>
          <p:nvPr>
            <p:ph type="sldImg"/>
          </p:nvPr>
        </p:nvSpPr>
        <p:spPr>
          <a:ln/>
        </p:spPr>
      </p:sp>
      <p:sp>
        <p:nvSpPr>
          <p:cNvPr id="1006595" name="Rectangle 3"/>
          <p:cNvSpPr>
            <a:spLocks noGrp="1" noChangeArrowheads="1"/>
          </p:cNvSpPr>
          <p:nvPr>
            <p:ph type="body" idx="1"/>
          </p:nvPr>
        </p:nvSpPr>
        <p:spPr/>
        <p:txBody>
          <a:bodyPr/>
          <a:lstStyle/>
          <a:p>
            <a:endParaRPr lang="es-ES" dirty="0"/>
          </a:p>
        </p:txBody>
      </p:sp>
    </p:spTree>
    <p:extLst>
      <p:ext uri="{BB962C8B-B14F-4D97-AF65-F5344CB8AC3E}">
        <p14:creationId xmlns:p14="http://schemas.microsoft.com/office/powerpoint/2010/main" val="3970445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0B0D1F-9DDE-4C64-85F9-BE41463AA041}" type="slidenum">
              <a:rPr lang="es-ES"/>
              <a:pPr/>
              <a:t>13</a:t>
            </a:fld>
            <a:endParaRPr lang="es-ES"/>
          </a:p>
        </p:txBody>
      </p:sp>
      <p:sp>
        <p:nvSpPr>
          <p:cNvPr id="1006594" name="Rectangle 2"/>
          <p:cNvSpPr>
            <a:spLocks noGrp="1" noRot="1" noChangeAspect="1" noChangeArrowheads="1" noTextEdit="1"/>
          </p:cNvSpPr>
          <p:nvPr>
            <p:ph type="sldImg"/>
          </p:nvPr>
        </p:nvSpPr>
        <p:spPr>
          <a:ln/>
        </p:spPr>
      </p:sp>
      <p:sp>
        <p:nvSpPr>
          <p:cNvPr id="1006595" name="Rectangle 3"/>
          <p:cNvSpPr>
            <a:spLocks noGrp="1" noChangeArrowheads="1"/>
          </p:cNvSpPr>
          <p:nvPr>
            <p:ph type="body" idx="1"/>
          </p:nvPr>
        </p:nvSpPr>
        <p:spPr/>
        <p:txBody>
          <a:bodyPr/>
          <a:lstStyle/>
          <a:p>
            <a:endParaRPr lang="es-ES" dirty="0"/>
          </a:p>
        </p:txBody>
      </p:sp>
    </p:spTree>
    <p:extLst>
      <p:ext uri="{BB962C8B-B14F-4D97-AF65-F5344CB8AC3E}">
        <p14:creationId xmlns:p14="http://schemas.microsoft.com/office/powerpoint/2010/main" val="232292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0B0D1F-9DDE-4C64-85F9-BE41463AA041}" type="slidenum">
              <a:rPr lang="es-ES"/>
              <a:pPr/>
              <a:t>14</a:t>
            </a:fld>
            <a:endParaRPr lang="es-ES"/>
          </a:p>
        </p:txBody>
      </p:sp>
      <p:sp>
        <p:nvSpPr>
          <p:cNvPr id="1006594" name="Rectangle 2"/>
          <p:cNvSpPr>
            <a:spLocks noGrp="1" noRot="1" noChangeAspect="1" noChangeArrowheads="1" noTextEdit="1"/>
          </p:cNvSpPr>
          <p:nvPr>
            <p:ph type="sldImg"/>
          </p:nvPr>
        </p:nvSpPr>
        <p:spPr>
          <a:ln/>
        </p:spPr>
      </p:sp>
      <p:sp>
        <p:nvSpPr>
          <p:cNvPr id="1006595" name="Rectangle 3"/>
          <p:cNvSpPr>
            <a:spLocks noGrp="1" noChangeArrowheads="1"/>
          </p:cNvSpPr>
          <p:nvPr>
            <p:ph type="body" idx="1"/>
          </p:nvPr>
        </p:nvSpPr>
        <p:spPr/>
        <p:txBody>
          <a:bodyPr/>
          <a:lstStyle/>
          <a:p>
            <a:endParaRPr lang="es-ES" dirty="0"/>
          </a:p>
        </p:txBody>
      </p:sp>
    </p:spTree>
    <p:extLst>
      <p:ext uri="{BB962C8B-B14F-4D97-AF65-F5344CB8AC3E}">
        <p14:creationId xmlns:p14="http://schemas.microsoft.com/office/powerpoint/2010/main" val="515943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buFontTx/>
              <a:buChar char="-"/>
            </a:pPr>
            <a:r>
              <a:rPr lang="es-ES" dirty="0" err="1" smtClean="0"/>
              <a:t>Pregabalina</a:t>
            </a:r>
            <a:r>
              <a:rPr lang="es-ES" baseline="0" dirty="0" smtClean="0"/>
              <a:t> o </a:t>
            </a:r>
            <a:r>
              <a:rPr lang="es-ES" baseline="0" dirty="0" err="1" smtClean="0"/>
              <a:t>Duloxetina</a:t>
            </a:r>
            <a:r>
              <a:rPr lang="es-ES" baseline="0" dirty="0" smtClean="0"/>
              <a:t> con un nivel evidencia A</a:t>
            </a:r>
          </a:p>
          <a:p>
            <a:pPr>
              <a:buFontTx/>
              <a:buChar char="-"/>
            </a:pPr>
            <a:r>
              <a:rPr lang="es-ES" baseline="0" dirty="0" smtClean="0"/>
              <a:t> </a:t>
            </a:r>
            <a:r>
              <a:rPr lang="es-ES" baseline="0" dirty="0" err="1" smtClean="0"/>
              <a:t>Gabapentina</a:t>
            </a:r>
            <a:r>
              <a:rPr lang="es-ES" baseline="0" dirty="0" smtClean="0"/>
              <a:t> Nivel B</a:t>
            </a:r>
          </a:p>
          <a:p>
            <a:pPr>
              <a:buFontTx/>
              <a:buChar char="-"/>
            </a:pPr>
            <a:r>
              <a:rPr lang="es-ES" baseline="0" dirty="0" err="1" smtClean="0"/>
              <a:t>Triciclicos</a:t>
            </a:r>
            <a:r>
              <a:rPr lang="es-ES" baseline="0" dirty="0" smtClean="0"/>
              <a:t> nivel B </a:t>
            </a:r>
          </a:p>
          <a:p>
            <a:pPr>
              <a:buFontTx/>
              <a:buChar char="-"/>
            </a:pPr>
            <a:r>
              <a:rPr lang="es-ES" baseline="0" dirty="0" err="1" smtClean="0"/>
              <a:t>Opioides</a:t>
            </a:r>
            <a:r>
              <a:rPr lang="es-ES" baseline="0" dirty="0" smtClean="0"/>
              <a:t> ( incluyendo </a:t>
            </a:r>
            <a:r>
              <a:rPr lang="es-ES" baseline="0" dirty="0" err="1" smtClean="0"/>
              <a:t>Tramadol</a:t>
            </a:r>
            <a:r>
              <a:rPr lang="es-ES" baseline="0" dirty="0" smtClean="0"/>
              <a:t> o </a:t>
            </a:r>
            <a:r>
              <a:rPr lang="es-ES" baseline="0" dirty="0" err="1" smtClean="0"/>
              <a:t>Tapentadol</a:t>
            </a:r>
            <a:r>
              <a:rPr lang="es-ES" baseline="0" dirty="0" smtClean="0"/>
              <a:t> ) no recomendado , 2 </a:t>
            </a:r>
            <a:r>
              <a:rPr lang="es-ES" baseline="0" dirty="0" err="1" smtClean="0"/>
              <a:t>linea</a:t>
            </a:r>
            <a:r>
              <a:rPr lang="es-ES" baseline="0" dirty="0" smtClean="0"/>
              <a:t> con nivel  Evidencia E</a:t>
            </a:r>
            <a:endParaRPr lang="es-ES" dirty="0"/>
          </a:p>
        </p:txBody>
      </p:sp>
      <p:sp>
        <p:nvSpPr>
          <p:cNvPr id="4" name="3 Marcador de número de diapositiva"/>
          <p:cNvSpPr>
            <a:spLocks noGrp="1"/>
          </p:cNvSpPr>
          <p:nvPr>
            <p:ph type="sldNum" sz="quarter" idx="10"/>
          </p:nvPr>
        </p:nvSpPr>
        <p:spPr/>
        <p:txBody>
          <a:bodyPr/>
          <a:lstStyle/>
          <a:p>
            <a:fld id="{8B766C41-F766-4C03-8C0C-A1D7EB07DDE3}" type="slidenum">
              <a:rPr lang="es-ES" smtClean="0"/>
              <a:pPr/>
              <a:t>16</a:t>
            </a:fld>
            <a:endParaRPr lang="es-ES"/>
          </a:p>
        </p:txBody>
      </p:sp>
    </p:spTree>
    <p:extLst>
      <p:ext uri="{BB962C8B-B14F-4D97-AF65-F5344CB8AC3E}">
        <p14:creationId xmlns:p14="http://schemas.microsoft.com/office/powerpoint/2010/main" val="3979657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8B766C41-F766-4C03-8C0C-A1D7EB07DDE3}" type="slidenum">
              <a:rPr lang="es-ES" smtClean="0"/>
              <a:pPr/>
              <a:t>17</a:t>
            </a:fld>
            <a:endParaRPr lang="es-ES"/>
          </a:p>
        </p:txBody>
      </p:sp>
    </p:spTree>
    <p:extLst>
      <p:ext uri="{BB962C8B-B14F-4D97-AF65-F5344CB8AC3E}">
        <p14:creationId xmlns:p14="http://schemas.microsoft.com/office/powerpoint/2010/main" val="799912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B766C41-F766-4C03-8C0C-A1D7EB07DDE3}" type="slidenum">
              <a:rPr lang="es-ES" smtClean="0"/>
              <a:pPr/>
              <a:t>18</a:t>
            </a:fld>
            <a:endParaRPr lang="es-ES"/>
          </a:p>
        </p:txBody>
      </p:sp>
    </p:spTree>
    <p:extLst>
      <p:ext uri="{BB962C8B-B14F-4D97-AF65-F5344CB8AC3E}">
        <p14:creationId xmlns:p14="http://schemas.microsoft.com/office/powerpoint/2010/main" val="38723019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Respuesta:</a:t>
            </a:r>
            <a:r>
              <a:rPr lang="es-ES" b="1" dirty="0" smtClean="0"/>
              <a:t>3</a:t>
            </a:r>
          </a:p>
          <a:p>
            <a:endParaRPr lang="es-ES" b="1" dirty="0" smtClean="0"/>
          </a:p>
          <a:p>
            <a:r>
              <a:rPr lang="es-ES" b="0" dirty="0" smtClean="0"/>
              <a:t>El paciente no presenta signos de Insuficiencia Cardiaca, ni respiratoria. </a:t>
            </a:r>
          </a:p>
          <a:p>
            <a:r>
              <a:rPr lang="es-ES" b="0" dirty="0" smtClean="0"/>
              <a:t>No déficit neurológico</a:t>
            </a:r>
          </a:p>
          <a:p>
            <a:r>
              <a:rPr lang="es-ES" b="0" dirty="0" smtClean="0"/>
              <a:t>Destaca una cierta</a:t>
            </a:r>
            <a:r>
              <a:rPr lang="es-ES" b="0" baseline="0" dirty="0" smtClean="0"/>
              <a:t> taquicardia en reposo </a:t>
            </a:r>
            <a:endParaRPr lang="es-ES" b="0" dirty="0"/>
          </a:p>
        </p:txBody>
      </p:sp>
      <p:sp>
        <p:nvSpPr>
          <p:cNvPr id="4" name="3 Marcador de número de diapositiva"/>
          <p:cNvSpPr>
            <a:spLocks noGrp="1"/>
          </p:cNvSpPr>
          <p:nvPr>
            <p:ph type="sldNum" sz="quarter" idx="10"/>
          </p:nvPr>
        </p:nvSpPr>
        <p:spPr/>
        <p:txBody>
          <a:bodyPr/>
          <a:lstStyle/>
          <a:p>
            <a:fld id="{1473781A-EDBF-428C-94F3-9E39509C9822}" type="slidenum">
              <a:rPr lang="es-ES" smtClean="0"/>
              <a:pPr/>
              <a:t>19</a:t>
            </a:fld>
            <a:endParaRPr lang="es-ES"/>
          </a:p>
        </p:txBody>
      </p:sp>
    </p:spTree>
    <p:extLst>
      <p:ext uri="{BB962C8B-B14F-4D97-AF65-F5344CB8AC3E}">
        <p14:creationId xmlns:p14="http://schemas.microsoft.com/office/powerpoint/2010/main" val="2085917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77500" lnSpcReduction="20000"/>
          </a:bodyPr>
          <a:lstStyle/>
          <a:p>
            <a:r>
              <a:rPr lang="es-ES" b="1" dirty="0" smtClean="0"/>
              <a:t>Diagnostico diferencial </a:t>
            </a:r>
            <a:endParaRPr lang="es-ES" altLang="es-ES" sz="1200" b="1" dirty="0" smtClean="0">
              <a:solidFill>
                <a:srgbClr val="FF0000"/>
              </a:solidFill>
              <a:latin typeface="Arial" charset="0"/>
            </a:endParaRPr>
          </a:p>
          <a:p>
            <a:pPr eaLnBrk="1" hangingPunct="1">
              <a:spcBef>
                <a:spcPct val="0"/>
              </a:spcBef>
              <a:buFontTx/>
              <a:buNone/>
            </a:pPr>
            <a:r>
              <a:rPr lang="es-ES" altLang="es-ES" sz="1200" dirty="0" smtClean="0">
                <a:solidFill>
                  <a:srgbClr val="000000"/>
                </a:solidFill>
                <a:latin typeface="Arial" charset="0"/>
              </a:rPr>
              <a:t> - </a:t>
            </a:r>
            <a:r>
              <a:rPr lang="es-ES" altLang="es-ES" sz="1200" dirty="0" err="1" smtClean="0">
                <a:solidFill>
                  <a:srgbClr val="000000"/>
                </a:solidFill>
                <a:latin typeface="Arial" charset="0"/>
              </a:rPr>
              <a:t>S.Carcinoide</a:t>
            </a:r>
            <a:endParaRPr lang="es-ES" altLang="es-ES" sz="1200" dirty="0" smtClean="0">
              <a:solidFill>
                <a:srgbClr val="000000"/>
              </a:solidFill>
              <a:latin typeface="Arial" charset="0"/>
            </a:endParaRPr>
          </a:p>
          <a:p>
            <a:pPr eaLnBrk="1" hangingPunct="1">
              <a:spcBef>
                <a:spcPct val="0"/>
              </a:spcBef>
              <a:buFontTx/>
              <a:buNone/>
            </a:pPr>
            <a:r>
              <a:rPr lang="es-ES" altLang="es-ES" sz="1200" dirty="0" smtClean="0">
                <a:solidFill>
                  <a:srgbClr val="000000"/>
                </a:solidFill>
                <a:latin typeface="Arial" charset="0"/>
              </a:rPr>
              <a:t> - I.C. Congestiva</a:t>
            </a:r>
          </a:p>
          <a:p>
            <a:pPr eaLnBrk="1" hangingPunct="1">
              <a:spcBef>
                <a:spcPct val="0"/>
              </a:spcBef>
              <a:buFontTx/>
              <a:buNone/>
            </a:pPr>
            <a:r>
              <a:rPr lang="es-ES" altLang="es-ES" sz="1200" dirty="0" smtClean="0">
                <a:solidFill>
                  <a:srgbClr val="000000"/>
                </a:solidFill>
                <a:latin typeface="Arial" charset="0"/>
              </a:rPr>
              <a:t> - Hipotensión </a:t>
            </a:r>
            <a:r>
              <a:rPr lang="es-ES" altLang="es-ES" sz="1200" dirty="0" err="1" smtClean="0">
                <a:solidFill>
                  <a:srgbClr val="000000"/>
                </a:solidFill>
                <a:latin typeface="Arial" charset="0"/>
              </a:rPr>
              <a:t>hiperadrenérgica</a:t>
            </a:r>
            <a:endParaRPr lang="es-ES" altLang="es-ES" sz="1200" dirty="0" smtClean="0">
              <a:solidFill>
                <a:srgbClr val="000000"/>
              </a:solidFill>
              <a:latin typeface="Arial" charset="0"/>
            </a:endParaRPr>
          </a:p>
          <a:p>
            <a:pPr eaLnBrk="1" hangingPunct="1">
              <a:spcBef>
                <a:spcPct val="0"/>
              </a:spcBef>
              <a:buFontTx/>
              <a:buNone/>
            </a:pPr>
            <a:r>
              <a:rPr lang="es-ES" altLang="es-ES" sz="1200" dirty="0" smtClean="0">
                <a:solidFill>
                  <a:srgbClr val="000000"/>
                </a:solidFill>
                <a:latin typeface="Arial" charset="0"/>
              </a:rPr>
              <a:t> - Hipovolemia</a:t>
            </a:r>
          </a:p>
          <a:p>
            <a:pPr eaLnBrk="1" hangingPunct="1">
              <a:spcBef>
                <a:spcPct val="0"/>
              </a:spcBef>
              <a:buFontTx/>
              <a:buNone/>
            </a:pPr>
            <a:r>
              <a:rPr lang="es-ES" altLang="es-ES" sz="1200" dirty="0" smtClean="0">
                <a:solidFill>
                  <a:srgbClr val="000000"/>
                </a:solidFill>
                <a:latin typeface="Arial" charset="0"/>
              </a:rPr>
              <a:t> - Hipotensión </a:t>
            </a:r>
            <a:r>
              <a:rPr lang="es-ES" altLang="es-ES" sz="1200" dirty="0" err="1" smtClean="0">
                <a:solidFill>
                  <a:srgbClr val="000000"/>
                </a:solidFill>
                <a:latin typeface="Arial" charset="0"/>
              </a:rPr>
              <a:t>ortostática</a:t>
            </a:r>
            <a:endParaRPr lang="es-ES" altLang="es-ES" sz="1200" dirty="0" smtClean="0">
              <a:solidFill>
                <a:srgbClr val="000000"/>
              </a:solidFill>
              <a:latin typeface="Arial" charset="0"/>
            </a:endParaRPr>
          </a:p>
          <a:p>
            <a:pPr eaLnBrk="1" hangingPunct="1">
              <a:spcBef>
                <a:spcPct val="0"/>
              </a:spcBef>
              <a:buFontTx/>
              <a:buNone/>
            </a:pPr>
            <a:r>
              <a:rPr lang="es-ES" altLang="es-ES" sz="1200" dirty="0" smtClean="0">
                <a:solidFill>
                  <a:srgbClr val="000000"/>
                </a:solidFill>
                <a:latin typeface="Arial" charset="0"/>
              </a:rPr>
              <a:t> - Atrofia </a:t>
            </a:r>
            <a:r>
              <a:rPr lang="es-ES" altLang="es-ES" sz="1200" dirty="0" err="1" smtClean="0">
                <a:solidFill>
                  <a:srgbClr val="000000"/>
                </a:solidFill>
                <a:latin typeface="Arial" charset="0"/>
              </a:rPr>
              <a:t>multisistémica</a:t>
            </a:r>
            <a:r>
              <a:rPr lang="es-ES" altLang="es-ES" sz="1200" dirty="0" smtClean="0">
                <a:solidFill>
                  <a:srgbClr val="000000"/>
                </a:solidFill>
                <a:latin typeface="Arial" charset="0"/>
              </a:rPr>
              <a:t> con Parkinson</a:t>
            </a:r>
          </a:p>
          <a:p>
            <a:pPr eaLnBrk="1" hangingPunct="1">
              <a:spcBef>
                <a:spcPct val="0"/>
              </a:spcBef>
              <a:buFontTx/>
              <a:buNone/>
            </a:pPr>
            <a:r>
              <a:rPr lang="es-ES" altLang="es-ES" sz="1200" dirty="0" smtClean="0">
                <a:solidFill>
                  <a:srgbClr val="000000"/>
                </a:solidFill>
                <a:latin typeface="Arial" charset="0"/>
              </a:rPr>
              <a:t> - </a:t>
            </a:r>
            <a:r>
              <a:rPr lang="es-ES" altLang="es-ES" sz="1200" dirty="0" err="1" smtClean="0">
                <a:solidFill>
                  <a:srgbClr val="000000"/>
                </a:solidFill>
                <a:latin typeface="Arial" charset="0"/>
              </a:rPr>
              <a:t>Panhipopituitarismo</a:t>
            </a:r>
            <a:endParaRPr lang="es-ES" altLang="es-ES" sz="1200" dirty="0" smtClean="0">
              <a:solidFill>
                <a:srgbClr val="000000"/>
              </a:solidFill>
              <a:latin typeface="Arial" charset="0"/>
            </a:endParaRPr>
          </a:p>
          <a:p>
            <a:pPr eaLnBrk="1" hangingPunct="1">
              <a:spcBef>
                <a:spcPct val="0"/>
              </a:spcBef>
              <a:buFontTx/>
              <a:buNone/>
            </a:pPr>
            <a:r>
              <a:rPr lang="es-ES" altLang="es-ES" sz="1200" dirty="0" smtClean="0">
                <a:solidFill>
                  <a:srgbClr val="000000"/>
                </a:solidFill>
                <a:latin typeface="Arial" charset="0"/>
              </a:rPr>
              <a:t> - </a:t>
            </a:r>
            <a:r>
              <a:rPr lang="es-ES" altLang="es-ES" sz="1200" dirty="0" err="1" smtClean="0">
                <a:solidFill>
                  <a:srgbClr val="000000"/>
                </a:solidFill>
                <a:latin typeface="Arial" charset="0"/>
              </a:rPr>
              <a:t>Feocromocitoma</a:t>
            </a:r>
            <a:endParaRPr lang="es-ES" altLang="es-ES" sz="1200" dirty="0" smtClean="0">
              <a:solidFill>
                <a:srgbClr val="000000"/>
              </a:solidFill>
              <a:latin typeface="Arial" charset="0"/>
            </a:endParaRPr>
          </a:p>
          <a:p>
            <a:pPr eaLnBrk="1" hangingPunct="1">
              <a:spcBef>
                <a:spcPct val="0"/>
              </a:spcBef>
              <a:buFontTx/>
              <a:buNone/>
            </a:pPr>
            <a:r>
              <a:rPr lang="es-ES" altLang="es-ES" sz="1200" dirty="0" smtClean="0">
                <a:solidFill>
                  <a:srgbClr val="000000"/>
                </a:solidFill>
                <a:latin typeface="Arial" charset="0"/>
              </a:rPr>
              <a:t> - S. de </a:t>
            </a:r>
            <a:r>
              <a:rPr lang="es-ES" altLang="es-ES" sz="1200" dirty="0" err="1" smtClean="0">
                <a:solidFill>
                  <a:srgbClr val="000000"/>
                </a:solidFill>
                <a:latin typeface="Arial" charset="0"/>
              </a:rPr>
              <a:t>Shy-Drager</a:t>
            </a:r>
            <a:endParaRPr lang="es-ES" altLang="es-ES" sz="1200" dirty="0" smtClean="0">
              <a:solidFill>
                <a:srgbClr val="000000"/>
              </a:solidFill>
              <a:latin typeface="Arial" charset="0"/>
            </a:endParaRPr>
          </a:p>
          <a:p>
            <a:pPr eaLnBrk="1" hangingPunct="1">
              <a:spcBef>
                <a:spcPct val="0"/>
              </a:spcBef>
              <a:buFontTx/>
              <a:buNone/>
            </a:pPr>
            <a:endParaRPr lang="es-ES" altLang="es-ES" sz="1200" dirty="0" smtClean="0">
              <a:solidFill>
                <a:srgbClr val="000000"/>
              </a:solidFill>
              <a:latin typeface="Arial" charset="0"/>
            </a:endParaRPr>
          </a:p>
          <a:p>
            <a:r>
              <a:rPr lang="es-ES" dirty="0" smtClean="0"/>
              <a:t>Variabilidad de la frecuencia cardíaca a la respiración profunda (es </a:t>
            </a:r>
            <a:r>
              <a:rPr lang="es-ES" dirty="0" err="1" smtClean="0"/>
              <a:t>decir,en</a:t>
            </a:r>
            <a:r>
              <a:rPr lang="es-ES" dirty="0" smtClean="0"/>
              <a:t> posición supina con una respiración a una frecuencia fija </a:t>
            </a:r>
            <a:r>
              <a:rPr lang="es-ES" baseline="0" dirty="0" smtClean="0"/>
              <a:t> </a:t>
            </a:r>
            <a:r>
              <a:rPr lang="es-ES" dirty="0" smtClean="0"/>
              <a:t>,5 respiraciones por minuto durante un período de seis minutos).Técnica de </a:t>
            </a:r>
            <a:r>
              <a:rPr lang="es-ES" dirty="0" err="1" smtClean="0"/>
              <a:t>análisis:El</a:t>
            </a:r>
            <a:r>
              <a:rPr lang="es-ES" dirty="0" smtClean="0"/>
              <a:t> análisis espectral [</a:t>
            </a:r>
            <a:r>
              <a:rPr lang="es-ES" dirty="0" err="1" smtClean="0"/>
              <a:t>mid</a:t>
            </a:r>
            <a:r>
              <a:rPr lang="es-ES" dirty="0" smtClean="0"/>
              <a:t> (0,05-0,15 Hz) y alta (0,15 a 0,5 Hz) fluctuaciones de frecuencia].</a:t>
            </a:r>
          </a:p>
          <a:p>
            <a:r>
              <a:rPr lang="es-ES" sz="1200" b="0" i="0" u="none" strike="noStrike" kern="1200" baseline="0" dirty="0" err="1" smtClean="0">
                <a:solidFill>
                  <a:schemeClr val="tx1"/>
                </a:solidFill>
                <a:latin typeface="+mn-lt"/>
                <a:ea typeface="+mn-ea"/>
                <a:cs typeface="+mn-cs"/>
              </a:rPr>
              <a:t>Clinica</a:t>
            </a:r>
            <a:r>
              <a:rPr lang="es-ES" sz="1200" b="0" i="0" u="none" strike="noStrike" kern="1200" baseline="0" dirty="0" smtClean="0">
                <a:solidFill>
                  <a:schemeClr val="tx1"/>
                </a:solidFill>
                <a:latin typeface="+mn-lt"/>
                <a:ea typeface="+mn-ea"/>
                <a:cs typeface="+mn-cs"/>
              </a:rPr>
              <a:t>:</a:t>
            </a:r>
          </a:p>
          <a:p>
            <a:r>
              <a:rPr lang="es-ES" dirty="0" smtClean="0"/>
              <a:t>Taquicardia </a:t>
            </a:r>
            <a:r>
              <a:rPr lang="es-ES" dirty="0" err="1" smtClean="0"/>
              <a:t>sinusal</a:t>
            </a:r>
            <a:r>
              <a:rPr lang="es-ES" dirty="0" smtClean="0"/>
              <a:t> persistentes y puede haber</a:t>
            </a:r>
            <a:r>
              <a:rPr lang="es-ES" baseline="0" dirty="0" smtClean="0"/>
              <a:t> </a:t>
            </a:r>
            <a:r>
              <a:rPr lang="es-ES" dirty="0" smtClean="0"/>
              <a:t>ninguna variación en la frecuencia cardíaca durante las actividades que normalmente aumentan el tono </a:t>
            </a:r>
            <a:r>
              <a:rPr lang="es-ES" dirty="0" err="1" smtClean="0"/>
              <a:t>vagal</a:t>
            </a:r>
            <a:r>
              <a:rPr lang="es-ES" dirty="0" smtClean="0"/>
              <a:t> parasimpático, como la respiración profunda</a:t>
            </a:r>
            <a:r>
              <a:rPr lang="es-ES" baseline="0" dirty="0" smtClean="0"/>
              <a:t> </a:t>
            </a:r>
            <a:r>
              <a:rPr lang="es-ES" dirty="0" smtClean="0"/>
              <a:t>y la maniobra de </a:t>
            </a:r>
            <a:r>
              <a:rPr lang="es-ES" dirty="0" err="1" smtClean="0"/>
              <a:t>Valsalva</a:t>
            </a:r>
            <a:r>
              <a:rPr lang="es-ES" dirty="0" smtClean="0"/>
              <a:t>. Tono simpático puede aumentar durante el día y el tono parasimpático</a:t>
            </a:r>
          </a:p>
          <a:p>
            <a:r>
              <a:rPr lang="es-ES" dirty="0" smtClean="0"/>
              <a:t>disminuir en la noche, lo que puede predisponer a </a:t>
            </a:r>
            <a:r>
              <a:rPr lang="es-ES" dirty="0" err="1" smtClean="0"/>
              <a:t>arritmogénesis</a:t>
            </a:r>
            <a:r>
              <a:rPr lang="es-ES" dirty="0" smtClean="0"/>
              <a:t> nocturna</a:t>
            </a:r>
          </a:p>
          <a:p>
            <a:pPr eaLnBrk="1" hangingPunct="1">
              <a:spcBef>
                <a:spcPct val="0"/>
              </a:spcBef>
              <a:buFontTx/>
              <a:buNone/>
            </a:pPr>
            <a:endParaRPr lang="es-ES" altLang="es-ES" sz="1200" dirty="0" smtClean="0">
              <a:solidFill>
                <a:srgbClr val="000000"/>
              </a:solidFill>
              <a:latin typeface="Arial" charset="0"/>
            </a:endParaRPr>
          </a:p>
          <a:p>
            <a:pPr>
              <a:lnSpc>
                <a:spcPct val="80000"/>
              </a:lnSpc>
              <a:buFont typeface="Wingdings 2" charset="0"/>
              <a:buNone/>
            </a:pPr>
            <a:r>
              <a:rPr lang="es-ES" sz="2400" b="1" dirty="0" smtClean="0">
                <a:latin typeface="Constantia" charset="0"/>
              </a:rPr>
              <a:t>NPD Cardiovascular</a:t>
            </a:r>
          </a:p>
          <a:p>
            <a:pPr>
              <a:lnSpc>
                <a:spcPct val="80000"/>
              </a:lnSpc>
            </a:pPr>
            <a:r>
              <a:rPr lang="es-ES" sz="2400" dirty="0" smtClean="0">
                <a:latin typeface="Constantia" charset="0"/>
              </a:rPr>
              <a:t>Valoración </a:t>
            </a:r>
            <a:r>
              <a:rPr lang="es-ES" sz="2400" i="1" dirty="0" smtClean="0">
                <a:latin typeface="Constantia" charset="0"/>
              </a:rPr>
              <a:t>parasimpática</a:t>
            </a:r>
          </a:p>
          <a:p>
            <a:pPr lvl="1">
              <a:lnSpc>
                <a:spcPct val="80000"/>
              </a:lnSpc>
            </a:pPr>
            <a:r>
              <a:rPr lang="es-ES" sz="2200" dirty="0" smtClean="0">
                <a:latin typeface="Constantia" charset="0"/>
              </a:rPr>
              <a:t>Respuesta en la FC a inspiración profunda, maniobra de </a:t>
            </a:r>
            <a:r>
              <a:rPr lang="es-ES" sz="2200" dirty="0" err="1" smtClean="0">
                <a:latin typeface="Constantia" charset="0"/>
              </a:rPr>
              <a:t>Valsalva</a:t>
            </a:r>
            <a:r>
              <a:rPr lang="es-ES" sz="2200" dirty="0" smtClean="0">
                <a:latin typeface="Constantia" charset="0"/>
              </a:rPr>
              <a:t> o a </a:t>
            </a:r>
            <a:r>
              <a:rPr lang="es-ES" sz="2200" b="1" dirty="0" smtClean="0">
                <a:latin typeface="Constantia" charset="0"/>
              </a:rPr>
              <a:t>cambios posturales (E: 80%)</a:t>
            </a:r>
          </a:p>
          <a:p>
            <a:pPr>
              <a:lnSpc>
                <a:spcPct val="80000"/>
              </a:lnSpc>
            </a:pPr>
            <a:r>
              <a:rPr lang="es-ES" sz="2400" dirty="0" smtClean="0">
                <a:latin typeface="Constantia" charset="0"/>
              </a:rPr>
              <a:t>Valoración </a:t>
            </a:r>
            <a:r>
              <a:rPr lang="es-ES" sz="2400" i="1" dirty="0" smtClean="0">
                <a:latin typeface="Constantia" charset="0"/>
              </a:rPr>
              <a:t>simpática</a:t>
            </a:r>
          </a:p>
          <a:p>
            <a:pPr lvl="1">
              <a:lnSpc>
                <a:spcPct val="80000"/>
              </a:lnSpc>
            </a:pPr>
            <a:r>
              <a:rPr lang="es-ES" sz="2200" dirty="0" smtClean="0">
                <a:latin typeface="Constantia" charset="0"/>
              </a:rPr>
              <a:t>Respuesta en la TA a maniobra de </a:t>
            </a:r>
            <a:r>
              <a:rPr lang="es-ES" sz="2200" dirty="0" err="1" smtClean="0">
                <a:latin typeface="Constantia" charset="0"/>
              </a:rPr>
              <a:t>Valsalva</a:t>
            </a:r>
            <a:r>
              <a:rPr lang="es-ES" sz="2200" dirty="0" smtClean="0">
                <a:latin typeface="Constantia" charset="0"/>
              </a:rPr>
              <a:t> o cambios posturales</a:t>
            </a:r>
          </a:p>
          <a:p>
            <a:pPr>
              <a:lnSpc>
                <a:spcPct val="80000"/>
              </a:lnSpc>
            </a:pPr>
            <a:r>
              <a:rPr lang="es-ES" sz="2400" dirty="0" smtClean="0">
                <a:latin typeface="Constantia" charset="0"/>
              </a:rPr>
              <a:t>Diagnostico</a:t>
            </a:r>
          </a:p>
          <a:p>
            <a:pPr lvl="1">
              <a:lnSpc>
                <a:spcPct val="80000"/>
              </a:lnSpc>
            </a:pPr>
            <a:r>
              <a:rPr lang="es-ES" sz="2200" dirty="0" smtClean="0">
                <a:latin typeface="Constantia" charset="0"/>
              </a:rPr>
              <a:t>2 pruebas alteradas de FC o hipotensión </a:t>
            </a:r>
            <a:r>
              <a:rPr lang="es-ES" sz="2200" dirty="0" err="1" smtClean="0">
                <a:latin typeface="Constantia" charset="0"/>
              </a:rPr>
              <a:t>ortostatica</a:t>
            </a:r>
            <a:r>
              <a:rPr lang="es-ES" sz="2200" dirty="0" smtClean="0">
                <a:latin typeface="Constantia" charset="0"/>
              </a:rPr>
              <a:t> + 1 prueba de FC alterada</a:t>
            </a:r>
          </a:p>
          <a:p>
            <a:pPr eaLnBrk="1" hangingPunct="1">
              <a:spcBef>
                <a:spcPct val="0"/>
              </a:spcBef>
              <a:buFontTx/>
              <a:buNone/>
            </a:pPr>
            <a:endParaRPr lang="es-ES" altLang="es-ES" sz="1200" dirty="0" smtClean="0">
              <a:solidFill>
                <a:srgbClr val="000000"/>
              </a:solidFill>
              <a:latin typeface="Arial" charset="0"/>
            </a:endParaRPr>
          </a:p>
          <a:p>
            <a:endParaRPr lang="es-ES" dirty="0"/>
          </a:p>
        </p:txBody>
      </p:sp>
      <p:sp>
        <p:nvSpPr>
          <p:cNvPr id="4" name="3 Marcador de número de diapositiva"/>
          <p:cNvSpPr>
            <a:spLocks noGrp="1"/>
          </p:cNvSpPr>
          <p:nvPr>
            <p:ph type="sldNum" sz="quarter" idx="10"/>
          </p:nvPr>
        </p:nvSpPr>
        <p:spPr/>
        <p:txBody>
          <a:bodyPr/>
          <a:lstStyle/>
          <a:p>
            <a:fld id="{8B766C41-F766-4C03-8C0C-A1D7EB07DDE3}" type="slidenum">
              <a:rPr lang="es-ES" smtClean="0"/>
              <a:pPr/>
              <a:t>20</a:t>
            </a:fld>
            <a:endParaRPr lang="es-ES"/>
          </a:p>
        </p:txBody>
      </p:sp>
    </p:spTree>
    <p:extLst>
      <p:ext uri="{BB962C8B-B14F-4D97-AF65-F5344CB8AC3E}">
        <p14:creationId xmlns:p14="http://schemas.microsoft.com/office/powerpoint/2010/main" val="3680815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473781A-EDBF-428C-94F3-9E39509C9822}" type="slidenum">
              <a:rPr lang="es-ES" smtClean="0"/>
              <a:pPr/>
              <a:t>2</a:t>
            </a:fld>
            <a:endParaRPr lang="es-ES"/>
          </a:p>
        </p:txBody>
      </p:sp>
    </p:spTree>
    <p:extLst>
      <p:ext uri="{BB962C8B-B14F-4D97-AF65-F5344CB8AC3E}">
        <p14:creationId xmlns:p14="http://schemas.microsoft.com/office/powerpoint/2010/main" val="803066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B766C41-F766-4C03-8C0C-A1D7EB07DDE3}" type="slidenum">
              <a:rPr lang="es-ES" smtClean="0"/>
              <a:pPr/>
              <a:t>21</a:t>
            </a:fld>
            <a:endParaRPr lang="es-ES"/>
          </a:p>
        </p:txBody>
      </p:sp>
    </p:spTree>
    <p:extLst>
      <p:ext uri="{BB962C8B-B14F-4D97-AF65-F5344CB8AC3E}">
        <p14:creationId xmlns:p14="http://schemas.microsoft.com/office/powerpoint/2010/main" val="601789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Reflejos </a:t>
            </a:r>
            <a:r>
              <a:rPr lang="es-ES" dirty="0" err="1" smtClean="0"/>
              <a:t>Cardiorespiratorios</a:t>
            </a:r>
            <a:r>
              <a:rPr lang="es-ES" dirty="0" smtClean="0"/>
              <a:t>:</a:t>
            </a:r>
          </a:p>
          <a:p>
            <a:r>
              <a:rPr lang="es-ES" dirty="0" smtClean="0"/>
              <a:t>1- </a:t>
            </a:r>
            <a:r>
              <a:rPr lang="es-ES" altLang="es-ES" sz="1200" b="1" dirty="0" smtClean="0">
                <a:solidFill>
                  <a:srgbClr val="FF0000"/>
                </a:solidFill>
                <a:latin typeface="Arial" charset="0"/>
              </a:rPr>
              <a:t>Variaciones de frecuencia con la respiración</a:t>
            </a:r>
            <a:r>
              <a:rPr lang="es-ES" altLang="es-ES" sz="1200" dirty="0" smtClean="0">
                <a:solidFill>
                  <a:srgbClr val="FF0000"/>
                </a:solidFill>
                <a:latin typeface="Arial" charset="0"/>
              </a:rPr>
              <a:t>:  Diferencia entre la frecuencia cardiaca máxima y la mínima durante la respiración</a:t>
            </a:r>
          </a:p>
          <a:p>
            <a:r>
              <a:rPr lang="es-ES" altLang="es-ES" sz="1200" dirty="0" smtClean="0">
                <a:solidFill>
                  <a:srgbClr val="FF0000"/>
                </a:solidFill>
                <a:latin typeface="Arial" charset="0"/>
              </a:rPr>
              <a:t> Normal &gt; 15, patológico &lt; 10</a:t>
            </a:r>
          </a:p>
          <a:p>
            <a:r>
              <a:rPr lang="es-ES" sz="1200" dirty="0" smtClean="0">
                <a:solidFill>
                  <a:srgbClr val="FF0000"/>
                </a:solidFill>
                <a:latin typeface="Arial" charset="0"/>
              </a:rPr>
              <a:t>2- </a:t>
            </a:r>
            <a:r>
              <a:rPr lang="es-ES" sz="1200" b="1" dirty="0" smtClean="0">
                <a:solidFill>
                  <a:srgbClr val="FF0000"/>
                </a:solidFill>
                <a:latin typeface="Arial" charset="0"/>
              </a:rPr>
              <a:t>Cambio de la FC con el</a:t>
            </a:r>
            <a:r>
              <a:rPr lang="es-ES" sz="1200" b="1" baseline="0" dirty="0" smtClean="0">
                <a:solidFill>
                  <a:srgbClr val="FF0000"/>
                </a:solidFill>
                <a:latin typeface="Arial" charset="0"/>
              </a:rPr>
              <a:t> </a:t>
            </a:r>
            <a:r>
              <a:rPr lang="es-ES" sz="1200" b="1" baseline="0" dirty="0" err="1" smtClean="0">
                <a:solidFill>
                  <a:srgbClr val="FF0000"/>
                </a:solidFill>
                <a:latin typeface="Arial" charset="0"/>
              </a:rPr>
              <a:t>ortostatismo</a:t>
            </a:r>
            <a:r>
              <a:rPr lang="es-ES" sz="1200" b="1" baseline="0" dirty="0" smtClean="0">
                <a:solidFill>
                  <a:srgbClr val="FF0000"/>
                </a:solidFill>
                <a:latin typeface="Arial" charset="0"/>
              </a:rPr>
              <a:t> </a:t>
            </a:r>
            <a:r>
              <a:rPr lang="es-ES" sz="1200" b="0" baseline="0" dirty="0" smtClean="0">
                <a:solidFill>
                  <a:srgbClr val="FF0000"/>
                </a:solidFill>
                <a:latin typeface="Arial" charset="0"/>
              </a:rPr>
              <a:t>Incremento de la FC tras el </a:t>
            </a:r>
            <a:r>
              <a:rPr lang="es-ES" sz="1200" b="0" baseline="0" dirty="0" err="1" smtClean="0">
                <a:solidFill>
                  <a:srgbClr val="FF0000"/>
                </a:solidFill>
                <a:latin typeface="Arial" charset="0"/>
              </a:rPr>
              <a:t>ortostatismo</a:t>
            </a:r>
            <a:r>
              <a:rPr lang="es-ES" sz="1200" b="0" baseline="0" dirty="0" smtClean="0">
                <a:solidFill>
                  <a:srgbClr val="FF0000"/>
                </a:solidFill>
                <a:latin typeface="Arial" charset="0"/>
              </a:rPr>
              <a:t> . Normal a los 15 </a:t>
            </a:r>
            <a:r>
              <a:rPr lang="es-ES" sz="1200" b="0" baseline="0" dirty="0" err="1" smtClean="0">
                <a:solidFill>
                  <a:srgbClr val="FF0000"/>
                </a:solidFill>
                <a:latin typeface="Arial" charset="0"/>
              </a:rPr>
              <a:t>seg</a:t>
            </a:r>
            <a:r>
              <a:rPr lang="es-ES" sz="1200" b="0" baseline="0" dirty="0" smtClean="0">
                <a:solidFill>
                  <a:srgbClr val="FF0000"/>
                </a:solidFill>
                <a:latin typeface="Arial" charset="0"/>
              </a:rPr>
              <a:t>.&gt;15, patológico &lt; 12</a:t>
            </a:r>
          </a:p>
          <a:p>
            <a:r>
              <a:rPr lang="es-ES" sz="1200" b="0" baseline="0" dirty="0" smtClean="0">
                <a:solidFill>
                  <a:srgbClr val="FF0000"/>
                </a:solidFill>
                <a:latin typeface="Arial" charset="0"/>
              </a:rPr>
              <a:t>3- </a:t>
            </a:r>
            <a:r>
              <a:rPr lang="es-ES" sz="1200" b="1" baseline="0" dirty="0" smtClean="0">
                <a:solidFill>
                  <a:srgbClr val="FF0000"/>
                </a:solidFill>
                <a:latin typeface="Arial" charset="0"/>
              </a:rPr>
              <a:t>Maniobra de </a:t>
            </a:r>
            <a:r>
              <a:rPr lang="es-ES" sz="1200" b="1" baseline="0" dirty="0" err="1" smtClean="0">
                <a:solidFill>
                  <a:srgbClr val="FF0000"/>
                </a:solidFill>
                <a:latin typeface="Arial" charset="0"/>
              </a:rPr>
              <a:t>Valsalva</a:t>
            </a:r>
            <a:r>
              <a:rPr lang="es-ES" sz="1200" b="1" baseline="0" dirty="0" smtClean="0">
                <a:solidFill>
                  <a:srgbClr val="FF0000"/>
                </a:solidFill>
                <a:latin typeface="Arial" charset="0"/>
              </a:rPr>
              <a:t>: </a:t>
            </a:r>
            <a:r>
              <a:rPr lang="es-ES" sz="1200" b="0" baseline="0" dirty="0" smtClean="0">
                <a:solidFill>
                  <a:srgbClr val="FF0000"/>
                </a:solidFill>
                <a:latin typeface="Arial" charset="0"/>
              </a:rPr>
              <a:t>Razón</a:t>
            </a:r>
            <a:r>
              <a:rPr lang="es-ES" sz="1200" b="1" baseline="0" dirty="0" smtClean="0">
                <a:solidFill>
                  <a:srgbClr val="FF0000"/>
                </a:solidFill>
                <a:latin typeface="Arial" charset="0"/>
              </a:rPr>
              <a:t> </a:t>
            </a:r>
            <a:r>
              <a:rPr lang="es-ES" sz="1200" b="0" baseline="0" dirty="0" smtClean="0">
                <a:solidFill>
                  <a:srgbClr val="FF0000"/>
                </a:solidFill>
                <a:latin typeface="Arial" charset="0"/>
              </a:rPr>
              <a:t>entre la máxima frecuencia cardiaca durante la maniobra y la mínima tras la maniobra. Normal &gt;1,21, </a:t>
            </a:r>
            <a:r>
              <a:rPr lang="es-ES" sz="1200" b="0" baseline="0" dirty="0" err="1" smtClean="0">
                <a:solidFill>
                  <a:srgbClr val="FF0000"/>
                </a:solidFill>
                <a:latin typeface="Arial" charset="0"/>
              </a:rPr>
              <a:t>patologico</a:t>
            </a:r>
            <a:r>
              <a:rPr lang="es-ES" sz="1200" b="0" baseline="0" dirty="0" smtClean="0">
                <a:solidFill>
                  <a:srgbClr val="FF0000"/>
                </a:solidFill>
                <a:latin typeface="Arial" charset="0"/>
              </a:rPr>
              <a:t> &lt; 1,2</a:t>
            </a:r>
          </a:p>
          <a:p>
            <a:r>
              <a:rPr lang="es-ES" sz="1200" b="0" baseline="0" dirty="0" smtClean="0">
                <a:solidFill>
                  <a:srgbClr val="FF0000"/>
                </a:solidFill>
                <a:latin typeface="Arial" charset="0"/>
              </a:rPr>
              <a:t>4- </a:t>
            </a:r>
            <a:r>
              <a:rPr lang="es-ES" sz="1200" b="1" baseline="0" dirty="0" smtClean="0">
                <a:solidFill>
                  <a:srgbClr val="FF0000"/>
                </a:solidFill>
                <a:latin typeface="Arial" charset="0"/>
              </a:rPr>
              <a:t>Descenso de la TA con el </a:t>
            </a:r>
            <a:r>
              <a:rPr lang="es-ES" sz="1200" b="1" baseline="0" dirty="0" err="1" smtClean="0">
                <a:solidFill>
                  <a:srgbClr val="FF0000"/>
                </a:solidFill>
                <a:latin typeface="Arial" charset="0"/>
              </a:rPr>
              <a:t>ostostatismo</a:t>
            </a:r>
            <a:r>
              <a:rPr lang="es-ES" sz="1200" b="1" baseline="0" dirty="0" smtClean="0">
                <a:solidFill>
                  <a:srgbClr val="FF0000"/>
                </a:solidFill>
                <a:latin typeface="Arial" charset="0"/>
              </a:rPr>
              <a:t>. </a:t>
            </a:r>
            <a:r>
              <a:rPr lang="es-ES" sz="1200" b="0" baseline="0" dirty="0" smtClean="0">
                <a:solidFill>
                  <a:srgbClr val="FF0000"/>
                </a:solidFill>
                <a:latin typeface="Arial" charset="0"/>
              </a:rPr>
              <a:t>Cuantifica la disminución de la TA  a los 2 minutos.  Normal &lt; 10 mm Hg , </a:t>
            </a:r>
            <a:r>
              <a:rPr lang="es-ES" sz="1200" b="0" baseline="0" dirty="0" err="1" smtClean="0">
                <a:solidFill>
                  <a:srgbClr val="FF0000"/>
                </a:solidFill>
                <a:latin typeface="Arial" charset="0"/>
              </a:rPr>
              <a:t>patologico</a:t>
            </a:r>
            <a:r>
              <a:rPr lang="es-ES" sz="1200" b="0" baseline="0" dirty="0" smtClean="0">
                <a:solidFill>
                  <a:srgbClr val="FF0000"/>
                </a:solidFill>
                <a:latin typeface="Arial" charset="0"/>
              </a:rPr>
              <a:t> &gt; 30 mm Hg </a:t>
            </a:r>
          </a:p>
          <a:p>
            <a:r>
              <a:rPr lang="es-ES" sz="1200" b="0" baseline="0" dirty="0" smtClean="0">
                <a:solidFill>
                  <a:srgbClr val="FF0000"/>
                </a:solidFill>
                <a:latin typeface="Arial" charset="0"/>
              </a:rPr>
              <a:t>5- </a:t>
            </a:r>
            <a:r>
              <a:rPr lang="es-ES" sz="1200" b="1" baseline="0" dirty="0" smtClean="0">
                <a:solidFill>
                  <a:srgbClr val="FF0000"/>
                </a:solidFill>
                <a:latin typeface="Arial" charset="0"/>
              </a:rPr>
              <a:t>Contracción muscular Isométrica </a:t>
            </a:r>
            <a:r>
              <a:rPr lang="es-ES" sz="1200" b="0" baseline="0" dirty="0" smtClean="0">
                <a:solidFill>
                  <a:srgbClr val="FF0000"/>
                </a:solidFill>
                <a:latin typeface="Arial" charset="0"/>
              </a:rPr>
              <a:t>al 30% de la contracción voluntaria máxima durante un tiempo &lt; 5 min. Se produce un incremento de la TAS normal&gt;16 mm Hg , patológico &lt; 10 mm Hg</a:t>
            </a:r>
          </a:p>
          <a:p>
            <a:r>
              <a:rPr lang="es-ES" sz="1200" b="0" baseline="0" dirty="0" smtClean="0">
                <a:solidFill>
                  <a:srgbClr val="FF0000"/>
                </a:solidFill>
                <a:latin typeface="Arial" charset="0"/>
              </a:rPr>
              <a:t>6. </a:t>
            </a:r>
            <a:r>
              <a:rPr lang="es-ES" sz="1200" b="0" baseline="0" dirty="0" err="1" smtClean="0">
                <a:solidFill>
                  <a:srgbClr val="FF0000"/>
                </a:solidFill>
                <a:latin typeface="Arial" charset="0"/>
              </a:rPr>
              <a:t>QTc</a:t>
            </a:r>
            <a:r>
              <a:rPr lang="es-ES" sz="1200" b="0" baseline="0" dirty="0" smtClean="0">
                <a:solidFill>
                  <a:srgbClr val="FF0000"/>
                </a:solidFill>
                <a:latin typeface="Arial" charset="0"/>
              </a:rPr>
              <a:t> &gt; 440 </a:t>
            </a:r>
          </a:p>
        </p:txBody>
      </p:sp>
      <p:sp>
        <p:nvSpPr>
          <p:cNvPr id="4" name="3 Marcador de número de diapositiva"/>
          <p:cNvSpPr>
            <a:spLocks noGrp="1"/>
          </p:cNvSpPr>
          <p:nvPr>
            <p:ph type="sldNum" sz="quarter" idx="10"/>
          </p:nvPr>
        </p:nvSpPr>
        <p:spPr/>
        <p:txBody>
          <a:bodyPr/>
          <a:lstStyle/>
          <a:p>
            <a:fld id="{8B766C41-F766-4C03-8C0C-A1D7EB07DDE3}" type="slidenum">
              <a:rPr lang="es-ES" smtClean="0"/>
              <a:pPr/>
              <a:t>22</a:t>
            </a:fld>
            <a:endParaRPr lang="es-ES"/>
          </a:p>
        </p:txBody>
      </p:sp>
    </p:spTree>
    <p:extLst>
      <p:ext uri="{BB962C8B-B14F-4D97-AF65-F5344CB8AC3E}">
        <p14:creationId xmlns:p14="http://schemas.microsoft.com/office/powerpoint/2010/main" val="2631894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Los mecanismos implicados en la </a:t>
            </a:r>
            <a:r>
              <a:rPr lang="es-ES" dirty="0" err="1" smtClean="0"/>
              <a:t>Morbimortalidad</a:t>
            </a:r>
            <a:r>
              <a:rPr lang="es-ES" baseline="0" dirty="0" smtClean="0"/>
              <a:t> por la NACV son </a:t>
            </a:r>
          </a:p>
          <a:p>
            <a:pPr>
              <a:buFontTx/>
              <a:buChar char="-"/>
            </a:pPr>
            <a:r>
              <a:rPr lang="es-ES" baseline="0" dirty="0" smtClean="0"/>
              <a:t>Isquemia silente </a:t>
            </a:r>
          </a:p>
          <a:p>
            <a:pPr>
              <a:buFontTx/>
              <a:buChar char="-"/>
            </a:pPr>
            <a:r>
              <a:rPr lang="es-ES" baseline="0" dirty="0" smtClean="0"/>
              <a:t>- </a:t>
            </a:r>
            <a:r>
              <a:rPr lang="es-ES" baseline="0" dirty="0" err="1" smtClean="0"/>
              <a:t>Miocardiopatia</a:t>
            </a:r>
            <a:r>
              <a:rPr lang="es-ES" baseline="0" dirty="0" smtClean="0"/>
              <a:t> </a:t>
            </a:r>
            <a:r>
              <a:rPr lang="es-ES" baseline="0" dirty="0" err="1" smtClean="0"/>
              <a:t>diabetica</a:t>
            </a:r>
            <a:endParaRPr lang="es-ES" baseline="0" dirty="0" smtClean="0"/>
          </a:p>
          <a:p>
            <a:pPr>
              <a:buFontTx/>
              <a:buChar char="-"/>
            </a:pPr>
            <a:r>
              <a:rPr lang="es-ES" baseline="0" dirty="0" smtClean="0"/>
              <a:t>Arritmias por </a:t>
            </a:r>
            <a:r>
              <a:rPr lang="es-ES" baseline="0" dirty="0" err="1" smtClean="0"/>
              <a:t>prolongacion</a:t>
            </a:r>
            <a:r>
              <a:rPr lang="es-ES" baseline="0" dirty="0" smtClean="0"/>
              <a:t> del QT </a:t>
            </a:r>
          </a:p>
          <a:p>
            <a:pPr>
              <a:buFontTx/>
              <a:buChar char="-"/>
            </a:pPr>
            <a:r>
              <a:rPr lang="es-ES" baseline="0" dirty="0" err="1" smtClean="0"/>
              <a:t>Altercion</a:t>
            </a:r>
            <a:r>
              <a:rPr lang="es-ES" baseline="0" dirty="0" smtClean="0"/>
              <a:t> del ritmo circadiano de la TA ( non </a:t>
            </a:r>
            <a:r>
              <a:rPr lang="es-ES" baseline="0" dirty="0" err="1" smtClean="0"/>
              <a:t>Dipper</a:t>
            </a:r>
            <a:r>
              <a:rPr lang="es-ES" baseline="0" dirty="0" smtClean="0"/>
              <a:t>) </a:t>
            </a:r>
          </a:p>
          <a:p>
            <a:pPr>
              <a:buFontTx/>
              <a:buChar char="-"/>
            </a:pPr>
            <a:r>
              <a:rPr lang="es-ES" baseline="0" dirty="0" smtClean="0"/>
              <a:t>Aumento de la actividad </a:t>
            </a:r>
            <a:r>
              <a:rPr lang="es-ES" baseline="0" dirty="0" err="1" smtClean="0"/>
              <a:t>simpatica</a:t>
            </a:r>
            <a:endParaRPr lang="es-ES" baseline="0" dirty="0" smtClean="0"/>
          </a:p>
          <a:p>
            <a:pPr>
              <a:buFontTx/>
              <a:buChar char="-"/>
            </a:pPr>
            <a:r>
              <a:rPr lang="es-ES" baseline="0" dirty="0" err="1" smtClean="0"/>
              <a:t>Disfuncion</a:t>
            </a:r>
            <a:r>
              <a:rPr lang="es-ES" baseline="0" dirty="0" smtClean="0"/>
              <a:t> renal </a:t>
            </a:r>
          </a:p>
          <a:p>
            <a:pPr>
              <a:buFontTx/>
              <a:buChar char="-"/>
            </a:pPr>
            <a:endParaRPr lang="es-ES" baseline="0" dirty="0" smtClean="0"/>
          </a:p>
          <a:p>
            <a:pPr>
              <a:buFontTx/>
              <a:buChar char="-"/>
            </a:pPr>
            <a:endParaRPr lang="es-ES" baseline="0" dirty="0" smtClean="0"/>
          </a:p>
          <a:p>
            <a:pPr>
              <a:buFontTx/>
              <a:buChar char="-"/>
            </a:pPr>
            <a:endParaRPr lang="es-ES" dirty="0"/>
          </a:p>
        </p:txBody>
      </p:sp>
      <p:sp>
        <p:nvSpPr>
          <p:cNvPr id="4" name="3 Marcador de número de diapositiva"/>
          <p:cNvSpPr>
            <a:spLocks noGrp="1"/>
          </p:cNvSpPr>
          <p:nvPr>
            <p:ph type="sldNum" sz="quarter" idx="10"/>
          </p:nvPr>
        </p:nvSpPr>
        <p:spPr/>
        <p:txBody>
          <a:bodyPr/>
          <a:lstStyle/>
          <a:p>
            <a:fld id="{8B766C41-F766-4C03-8C0C-A1D7EB07DDE3}" type="slidenum">
              <a:rPr lang="es-ES" smtClean="0"/>
              <a:pPr/>
              <a:t>23</a:t>
            </a:fld>
            <a:endParaRPr lang="es-ES"/>
          </a:p>
        </p:txBody>
      </p:sp>
    </p:spTree>
    <p:extLst>
      <p:ext uri="{BB962C8B-B14F-4D97-AF65-F5344CB8AC3E}">
        <p14:creationId xmlns:p14="http://schemas.microsoft.com/office/powerpoint/2010/main" val="23735541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B766C41-F766-4C03-8C0C-A1D7EB07DDE3}" type="slidenum">
              <a:rPr lang="es-ES" smtClean="0"/>
              <a:pPr/>
              <a:t>24</a:t>
            </a:fld>
            <a:endParaRPr lang="es-ES"/>
          </a:p>
        </p:txBody>
      </p:sp>
    </p:spTree>
    <p:extLst>
      <p:ext uri="{BB962C8B-B14F-4D97-AF65-F5344CB8AC3E}">
        <p14:creationId xmlns:p14="http://schemas.microsoft.com/office/powerpoint/2010/main" val="15366691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1473781A-EDBF-428C-94F3-9E39509C9822}" type="slidenum">
              <a:rPr lang="es-ES" smtClean="0"/>
              <a:pPr/>
              <a:t>25</a:t>
            </a:fld>
            <a:endParaRPr lang="es-ES"/>
          </a:p>
        </p:txBody>
      </p:sp>
    </p:spTree>
    <p:extLst>
      <p:ext uri="{BB962C8B-B14F-4D97-AF65-F5344CB8AC3E}">
        <p14:creationId xmlns:p14="http://schemas.microsoft.com/office/powerpoint/2010/main" val="42683641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20000"/>
          </a:bodyPr>
          <a:lstStyle/>
          <a:p>
            <a:endParaRPr lang="es-ES" dirty="0" smtClean="0"/>
          </a:p>
          <a:p>
            <a:r>
              <a:rPr lang="es-ES" dirty="0" smtClean="0">
                <a:latin typeface="Constantia" charset="0"/>
              </a:rPr>
              <a:t>Disminución en el transito intestinal 50%</a:t>
            </a:r>
          </a:p>
          <a:p>
            <a:pPr lvl="1"/>
            <a:r>
              <a:rPr lang="es-ES" dirty="0" smtClean="0">
                <a:latin typeface="Constantia" charset="0"/>
              </a:rPr>
              <a:t>Regurgitación, disfagia, ulceraciones esofágicas por medicamentos</a:t>
            </a:r>
          </a:p>
          <a:p>
            <a:r>
              <a:rPr lang="es-ES" dirty="0" err="1" smtClean="0">
                <a:latin typeface="Constantia" charset="0"/>
              </a:rPr>
              <a:t>Gastroparesia</a:t>
            </a:r>
            <a:r>
              <a:rPr lang="es-ES" dirty="0" smtClean="0">
                <a:latin typeface="Constantia" charset="0"/>
              </a:rPr>
              <a:t> 40%</a:t>
            </a:r>
          </a:p>
          <a:p>
            <a:r>
              <a:rPr lang="es-ES" dirty="0" smtClean="0">
                <a:latin typeface="Constantia" charset="0"/>
              </a:rPr>
              <a:t>Hipotensión </a:t>
            </a:r>
            <a:r>
              <a:rPr lang="es-ES" dirty="0" err="1" smtClean="0">
                <a:latin typeface="Constantia" charset="0"/>
              </a:rPr>
              <a:t>posprandial</a:t>
            </a:r>
            <a:endParaRPr lang="es-ES" dirty="0" smtClean="0">
              <a:latin typeface="Constantia" charset="0"/>
            </a:endParaRPr>
          </a:p>
          <a:p>
            <a:r>
              <a:rPr lang="es-ES" dirty="0" smtClean="0">
                <a:latin typeface="Constantia" charset="0"/>
              </a:rPr>
              <a:t>Diarrea/</a:t>
            </a:r>
            <a:r>
              <a:rPr lang="es-ES" dirty="0" err="1" smtClean="0">
                <a:latin typeface="Constantia" charset="0"/>
              </a:rPr>
              <a:t>Constipacion</a:t>
            </a:r>
            <a:endParaRPr lang="es-ES" dirty="0" smtClean="0">
              <a:latin typeface="Constantia" charset="0"/>
            </a:endParaRPr>
          </a:p>
          <a:p>
            <a:r>
              <a:rPr lang="es-ES" dirty="0" smtClean="0">
                <a:latin typeface="Constantia" charset="0"/>
              </a:rPr>
              <a:t>Sobrepoblación bacteriana</a:t>
            </a:r>
          </a:p>
          <a:p>
            <a:r>
              <a:rPr lang="es-ES" dirty="0" smtClean="0">
                <a:latin typeface="Constantia" charset="0"/>
              </a:rPr>
              <a:t>Incontinencia fecal</a:t>
            </a:r>
          </a:p>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anorexia, saciedad, dolor abdominal, hinchazón, </a:t>
            </a:r>
            <a:r>
              <a:rPr lang="es-ES" dirty="0" err="1" smtClean="0"/>
              <a:t>naúsea</a:t>
            </a:r>
            <a:r>
              <a:rPr lang="es-ES" dirty="0" smtClean="0"/>
              <a:t> y vómitos. Los signos pueden incluir pérdida de peso y control </a:t>
            </a:r>
            <a:r>
              <a:rPr lang="es-ES" dirty="0" err="1" smtClean="0"/>
              <a:t>glucémico</a:t>
            </a:r>
            <a:r>
              <a:rPr lang="es-ES" dirty="0" smtClean="0"/>
              <a:t> errático</a:t>
            </a:r>
          </a:p>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Puede durar desde varias horas a varias semanas. Puede ser severa y acuosa, generalmente empeora por la noche y va precedida de espasmos intestinales o retortijones. Durante las remisiones el paciente puede mostrar constipación</a:t>
            </a:r>
          </a:p>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Asociada a un umbral reducido de consciencia rectal, presión basal del esfínter interno reducida y reducción del control voluntario del </a:t>
            </a:r>
            <a:r>
              <a:rPr lang="es-ES" dirty="0" err="1" smtClean="0"/>
              <a:t>esfinter</a:t>
            </a:r>
            <a:r>
              <a:rPr lang="es-ES" dirty="0" smtClean="0"/>
              <a:t> anal externo</a:t>
            </a:r>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r>
              <a:rPr lang="es-ES" dirty="0" smtClean="0"/>
              <a:t>Diagnostico</a:t>
            </a:r>
          </a:p>
          <a:p>
            <a:endParaRPr lang="es-ES" dirty="0" smtClean="0"/>
          </a:p>
          <a:p>
            <a:r>
              <a:rPr lang="es-ES" dirty="0" smtClean="0"/>
              <a:t>- Endoscopia</a:t>
            </a:r>
          </a:p>
          <a:p>
            <a:r>
              <a:rPr lang="es-ES" dirty="0" smtClean="0"/>
              <a:t>- </a:t>
            </a:r>
            <a:r>
              <a:rPr lang="es-ES" dirty="0" err="1" smtClean="0"/>
              <a:t>Manometria</a:t>
            </a:r>
            <a:r>
              <a:rPr lang="es-ES" baseline="0" dirty="0" smtClean="0"/>
              <a:t> </a:t>
            </a:r>
          </a:p>
          <a:p>
            <a:r>
              <a:rPr lang="es-ES" baseline="0" dirty="0" smtClean="0"/>
              <a:t>- Vaciamiento Gástrico </a:t>
            </a:r>
            <a:endParaRPr lang="es-ES" dirty="0"/>
          </a:p>
        </p:txBody>
      </p:sp>
      <p:sp>
        <p:nvSpPr>
          <p:cNvPr id="4" name="3 Marcador de número de diapositiva"/>
          <p:cNvSpPr>
            <a:spLocks noGrp="1"/>
          </p:cNvSpPr>
          <p:nvPr>
            <p:ph type="sldNum" sz="quarter" idx="10"/>
          </p:nvPr>
        </p:nvSpPr>
        <p:spPr/>
        <p:txBody>
          <a:bodyPr/>
          <a:lstStyle/>
          <a:p>
            <a:fld id="{8B766C41-F766-4C03-8C0C-A1D7EB07DDE3}" type="slidenum">
              <a:rPr lang="es-ES" smtClean="0"/>
              <a:pPr/>
              <a:t>26</a:t>
            </a:fld>
            <a:endParaRPr lang="es-ES"/>
          </a:p>
        </p:txBody>
      </p:sp>
    </p:spTree>
    <p:extLst>
      <p:ext uri="{BB962C8B-B14F-4D97-AF65-F5344CB8AC3E}">
        <p14:creationId xmlns:p14="http://schemas.microsoft.com/office/powerpoint/2010/main" val="37411842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B766C41-F766-4C03-8C0C-A1D7EB07DDE3}" type="slidenum">
              <a:rPr lang="es-ES" smtClean="0"/>
              <a:pPr/>
              <a:t>27</a:t>
            </a:fld>
            <a:endParaRPr lang="es-ES"/>
          </a:p>
        </p:txBody>
      </p:sp>
    </p:spTree>
    <p:extLst>
      <p:ext uri="{BB962C8B-B14F-4D97-AF65-F5344CB8AC3E}">
        <p14:creationId xmlns:p14="http://schemas.microsoft.com/office/powerpoint/2010/main" val="428124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La función termorreguladora </a:t>
            </a:r>
            <a:r>
              <a:rPr lang="es-ES" sz="1200" kern="1200" dirty="0" smtClean="0">
                <a:solidFill>
                  <a:schemeClr val="tx1"/>
                </a:solidFill>
                <a:effectLst/>
                <a:latin typeface="+mn-lt"/>
                <a:ea typeface="+mn-ea"/>
                <a:cs typeface="+mn-cs"/>
              </a:rPr>
              <a:t>se ve afectada por la disfunción </a:t>
            </a:r>
            <a:r>
              <a:rPr lang="es-ES_tradnl" sz="1200" kern="1200" dirty="0" smtClean="0">
                <a:solidFill>
                  <a:schemeClr val="tx1"/>
                </a:solidFill>
                <a:effectLst/>
                <a:latin typeface="+mn-lt"/>
                <a:ea typeface="+mn-ea"/>
                <a:cs typeface="+mn-cs"/>
              </a:rPr>
              <a:t>simpática de la piel, provocando anormalidades en la sudoración y una falta de respuesta vasomotora a la temperatura corporal. El paciente se quejará de s</a:t>
            </a:r>
            <a:r>
              <a:rPr lang="es-ES" sz="1200" kern="1200" dirty="0" err="1" smtClean="0">
                <a:solidFill>
                  <a:schemeClr val="tx1"/>
                </a:solidFill>
                <a:effectLst/>
                <a:latin typeface="+mn-lt"/>
                <a:ea typeface="+mn-ea"/>
                <a:cs typeface="+mn-cs"/>
              </a:rPr>
              <a:t>equedad</a:t>
            </a:r>
            <a:r>
              <a:rPr lang="es-ES" sz="1200" kern="1200" dirty="0" smtClean="0">
                <a:solidFill>
                  <a:schemeClr val="tx1"/>
                </a:solidFill>
                <a:effectLst/>
                <a:latin typeface="+mn-lt"/>
                <a:ea typeface="+mn-ea"/>
                <a:cs typeface="+mn-cs"/>
              </a:rPr>
              <a:t> de piel , intolerancia al calor , “sudor </a:t>
            </a:r>
            <a:r>
              <a:rPr lang="es-ES" sz="1200" kern="1200" dirty="0" err="1" smtClean="0">
                <a:solidFill>
                  <a:schemeClr val="tx1"/>
                </a:solidFill>
                <a:effectLst/>
                <a:latin typeface="+mn-lt"/>
                <a:ea typeface="+mn-ea"/>
                <a:cs typeface="+mn-cs"/>
              </a:rPr>
              <a:t>gustatorio</a:t>
            </a:r>
            <a:r>
              <a:rPr lang="es-ES" sz="1200" kern="1200" dirty="0" smtClean="0">
                <a:solidFill>
                  <a:schemeClr val="tx1"/>
                </a:solidFill>
                <a:effectLst/>
                <a:latin typeface="+mn-lt"/>
                <a:ea typeface="+mn-ea"/>
                <a:cs typeface="+mn-cs"/>
              </a:rPr>
              <a:t>” (</a:t>
            </a:r>
            <a:r>
              <a:rPr lang="es-ES_tradnl" sz="1200" kern="1200" dirty="0" smtClean="0">
                <a:solidFill>
                  <a:schemeClr val="tx1"/>
                </a:solidFill>
                <a:effectLst/>
                <a:latin typeface="+mn-lt"/>
                <a:ea typeface="+mn-ea"/>
                <a:cs typeface="+mn-cs"/>
              </a:rPr>
              <a:t>hiperhidrosis en cara y segmento superior  relacionada tras la ingesta de determinados alimentos),etc..</a:t>
            </a:r>
          </a:p>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Es </a:t>
            </a:r>
            <a:r>
              <a:rPr lang="es-ES" sz="1200" kern="1200" dirty="0" smtClean="0">
                <a:solidFill>
                  <a:schemeClr val="tx1"/>
                </a:solidFill>
                <a:effectLst/>
                <a:latin typeface="+mn-lt"/>
                <a:ea typeface="+mn-ea"/>
                <a:cs typeface="+mn-cs"/>
              </a:rPr>
              <a:t>importante en la patogenia del pie diabético, ya que </a:t>
            </a:r>
            <a:r>
              <a:rPr lang="es-ES_tradnl" sz="1200" kern="1200" dirty="0" smtClean="0">
                <a:solidFill>
                  <a:schemeClr val="tx1"/>
                </a:solidFill>
                <a:effectLst/>
                <a:latin typeface="+mn-lt"/>
                <a:ea typeface="+mn-ea"/>
                <a:cs typeface="+mn-cs"/>
              </a:rPr>
              <a:t>la sequedad de piel distal conlleva el riesgo de </a:t>
            </a:r>
            <a:r>
              <a:rPr lang="es-ES_tradnl" sz="1200" kern="1200" dirty="0" err="1" smtClean="0">
                <a:solidFill>
                  <a:schemeClr val="tx1"/>
                </a:solidFill>
                <a:effectLst/>
                <a:latin typeface="+mn-lt"/>
                <a:ea typeface="+mn-ea"/>
                <a:cs typeface="+mn-cs"/>
              </a:rPr>
              <a:t>fisuraciones</a:t>
            </a:r>
            <a:r>
              <a:rPr lang="es-ES_tradnl" sz="1200" kern="1200" dirty="0" smtClean="0">
                <a:solidFill>
                  <a:schemeClr val="tx1"/>
                </a:solidFill>
                <a:effectLst/>
                <a:latin typeface="+mn-lt"/>
                <a:ea typeface="+mn-ea"/>
                <a:cs typeface="+mn-cs"/>
              </a:rPr>
              <a:t> e infecciones en los miembros inferiores, que supone un problema añadido al pie.</a:t>
            </a:r>
          </a:p>
          <a:p>
            <a:endParaRPr lang="es-ES" dirty="0" smtClean="0"/>
          </a:p>
          <a:p>
            <a:endParaRPr lang="es-E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Se caracteriza por  una respuesta menor del reflejo </a:t>
            </a:r>
            <a:r>
              <a:rPr lang="es-ES" sz="1200" kern="1200" dirty="0" err="1" smtClean="0">
                <a:solidFill>
                  <a:schemeClr val="tx1"/>
                </a:solidFill>
                <a:effectLst/>
                <a:latin typeface="+mn-lt"/>
                <a:ea typeface="+mn-ea"/>
                <a:cs typeface="+mn-cs"/>
              </a:rPr>
              <a:t>oculomotor</a:t>
            </a:r>
            <a:r>
              <a:rPr lang="es-ES" sz="1200" kern="1200" dirty="0" smtClean="0">
                <a:solidFill>
                  <a:schemeClr val="tx1"/>
                </a:solidFill>
                <a:effectLst/>
                <a:latin typeface="+mn-lt"/>
                <a:ea typeface="+mn-ea"/>
                <a:cs typeface="+mn-cs"/>
              </a:rPr>
              <a:t> a la luz y mayor dificultad de dilatación a la oscuridad, estando las pupilar en situación de miosis, lo que puede llevar a un deterioro de la visión nocturna.</a:t>
            </a:r>
            <a:endParaRPr lang="es-ES_tradnl" sz="1200" kern="1200" dirty="0" smtClean="0">
              <a:solidFill>
                <a:schemeClr val="tx1"/>
              </a:solidFill>
              <a:effectLst/>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8B766C41-F766-4C03-8C0C-A1D7EB07DDE3}" type="slidenum">
              <a:rPr lang="es-ES" smtClean="0"/>
              <a:pPr/>
              <a:t>28</a:t>
            </a:fld>
            <a:endParaRPr lang="es-ES"/>
          </a:p>
        </p:txBody>
      </p:sp>
    </p:spTree>
    <p:extLst>
      <p:ext uri="{BB962C8B-B14F-4D97-AF65-F5344CB8AC3E}">
        <p14:creationId xmlns:p14="http://schemas.microsoft.com/office/powerpoint/2010/main" val="40208364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eaLnBrk="1" hangingPunct="1">
              <a:spcBef>
                <a:spcPct val="0"/>
              </a:spcBef>
              <a:buFontTx/>
              <a:buNone/>
            </a:pPr>
            <a:r>
              <a:rPr lang="es-ES" altLang="es-ES" sz="1200" dirty="0" smtClean="0">
                <a:solidFill>
                  <a:srgbClr val="000000"/>
                </a:solidFill>
                <a:latin typeface="Arial" charset="0"/>
              </a:rPr>
              <a:t>Mecanismos de defensa frente a la hipoglucemia:</a:t>
            </a:r>
          </a:p>
          <a:p>
            <a:pPr eaLnBrk="1" hangingPunct="1">
              <a:spcBef>
                <a:spcPct val="0"/>
              </a:spcBef>
              <a:buFontTx/>
              <a:buNone/>
            </a:pPr>
            <a:r>
              <a:rPr lang="es-ES" altLang="es-ES" sz="1200" dirty="0" smtClean="0">
                <a:solidFill>
                  <a:srgbClr val="000000"/>
                </a:solidFill>
                <a:latin typeface="Arial" charset="0"/>
              </a:rPr>
              <a:t>      - Disminución de la secreción de insulina (perdida)</a:t>
            </a:r>
          </a:p>
          <a:p>
            <a:pPr eaLnBrk="1" hangingPunct="1">
              <a:spcBef>
                <a:spcPct val="0"/>
              </a:spcBef>
              <a:buFontTx/>
              <a:buNone/>
            </a:pPr>
            <a:r>
              <a:rPr lang="es-ES" altLang="es-ES" sz="1200" dirty="0" smtClean="0">
                <a:solidFill>
                  <a:srgbClr val="000000"/>
                </a:solidFill>
                <a:latin typeface="Arial" charset="0"/>
              </a:rPr>
              <a:t>      - Incremento de la secreción de </a:t>
            </a:r>
            <a:r>
              <a:rPr lang="es-ES" altLang="es-ES" sz="1200" dirty="0" err="1" smtClean="0">
                <a:solidFill>
                  <a:srgbClr val="000000"/>
                </a:solidFill>
                <a:latin typeface="Arial" charset="0"/>
              </a:rPr>
              <a:t>glucagón</a:t>
            </a:r>
            <a:r>
              <a:rPr lang="es-ES" altLang="es-ES" sz="1200" dirty="0" smtClean="0">
                <a:solidFill>
                  <a:srgbClr val="000000"/>
                </a:solidFill>
                <a:latin typeface="Arial" charset="0"/>
              </a:rPr>
              <a:t> (perdida en DM1 y DM2 avanzada)</a:t>
            </a:r>
          </a:p>
          <a:p>
            <a:pPr eaLnBrk="1" hangingPunct="1">
              <a:spcBef>
                <a:spcPct val="0"/>
              </a:spcBef>
              <a:buFontTx/>
              <a:buNone/>
            </a:pPr>
            <a:r>
              <a:rPr lang="es-ES" altLang="es-ES" sz="1200" dirty="0" smtClean="0">
                <a:solidFill>
                  <a:srgbClr val="000000"/>
                </a:solidFill>
                <a:latin typeface="Arial" charset="0"/>
              </a:rPr>
              <a:t>      - Incremento de </a:t>
            </a:r>
            <a:r>
              <a:rPr lang="es-ES" altLang="es-ES" sz="1200" dirty="0" err="1" smtClean="0">
                <a:solidFill>
                  <a:srgbClr val="000000"/>
                </a:solidFill>
                <a:latin typeface="Arial" charset="0"/>
              </a:rPr>
              <a:t>catecolaminas</a:t>
            </a:r>
            <a:r>
              <a:rPr lang="es-ES" altLang="es-ES" sz="1200" dirty="0" smtClean="0">
                <a:solidFill>
                  <a:srgbClr val="000000"/>
                </a:solidFill>
                <a:latin typeface="Arial" charset="0"/>
              </a:rPr>
              <a:t>:</a:t>
            </a:r>
          </a:p>
          <a:p>
            <a:pPr eaLnBrk="1" hangingPunct="1">
              <a:spcBef>
                <a:spcPct val="0"/>
              </a:spcBef>
              <a:buFontTx/>
              <a:buNone/>
            </a:pPr>
            <a:r>
              <a:rPr lang="es-ES" altLang="es-ES" sz="1200" dirty="0" smtClean="0">
                <a:solidFill>
                  <a:srgbClr val="000000"/>
                </a:solidFill>
                <a:latin typeface="Arial" charset="0"/>
              </a:rPr>
              <a:t>                       - Umbral disminuido si hipoglucemias frecuentes</a:t>
            </a:r>
          </a:p>
          <a:p>
            <a:pPr eaLnBrk="1" hangingPunct="1">
              <a:spcBef>
                <a:spcPct val="0"/>
              </a:spcBef>
              <a:buFontTx/>
              <a:buNone/>
            </a:pPr>
            <a:r>
              <a:rPr lang="es-ES" altLang="es-ES" sz="1200" dirty="0" smtClean="0">
                <a:solidFill>
                  <a:srgbClr val="000000"/>
                </a:solidFill>
                <a:latin typeface="Arial" charset="0"/>
              </a:rPr>
              <a:t>                       - Disminuido si Neuropatía autonómica</a:t>
            </a:r>
          </a:p>
          <a:p>
            <a:pPr eaLnBrk="1" hangingPunct="1">
              <a:spcBef>
                <a:spcPct val="0"/>
              </a:spcBef>
              <a:buFontTx/>
              <a:buNone/>
            </a:pPr>
            <a:r>
              <a:rPr lang="es-ES" altLang="es-ES" sz="1200" dirty="0" smtClean="0">
                <a:solidFill>
                  <a:srgbClr val="000000"/>
                </a:solidFill>
                <a:latin typeface="Arial" charset="0"/>
              </a:rPr>
              <a:t>      - Secreción de GH y </a:t>
            </a:r>
            <a:r>
              <a:rPr lang="es-ES" altLang="es-ES" sz="1200" dirty="0" err="1" smtClean="0">
                <a:solidFill>
                  <a:srgbClr val="000000"/>
                </a:solidFill>
                <a:latin typeface="Arial" charset="0"/>
              </a:rPr>
              <a:t>Cortisol</a:t>
            </a:r>
            <a:r>
              <a:rPr lang="es-ES" altLang="es-ES" sz="1200" dirty="0" smtClean="0">
                <a:solidFill>
                  <a:srgbClr val="000000"/>
                </a:solidFill>
                <a:latin typeface="Arial" charset="0"/>
              </a:rPr>
              <a:t> (tardíos)</a:t>
            </a:r>
          </a:p>
          <a:p>
            <a:pPr eaLnBrk="1" hangingPunct="1">
              <a:spcBef>
                <a:spcPct val="0"/>
              </a:spcBef>
              <a:buFontTx/>
              <a:buNone/>
            </a:pPr>
            <a:r>
              <a:rPr lang="es-ES" altLang="es-ES" sz="1200" dirty="0" smtClean="0">
                <a:solidFill>
                  <a:srgbClr val="000000"/>
                </a:solidFill>
                <a:latin typeface="Arial" charset="0"/>
              </a:rPr>
              <a:t>      - Reconocimiento clínico (disminuido con fármacos y </a:t>
            </a:r>
            <a:r>
              <a:rPr lang="es-ES" altLang="es-ES" sz="1200" dirty="0" err="1" smtClean="0">
                <a:solidFill>
                  <a:srgbClr val="000000"/>
                </a:solidFill>
                <a:latin typeface="Arial" charset="0"/>
              </a:rPr>
              <a:t>N.Autonómica</a:t>
            </a:r>
            <a:endParaRPr lang="es-ES" dirty="0"/>
          </a:p>
        </p:txBody>
      </p:sp>
      <p:sp>
        <p:nvSpPr>
          <p:cNvPr id="4" name="3 Marcador de número de diapositiva"/>
          <p:cNvSpPr>
            <a:spLocks noGrp="1"/>
          </p:cNvSpPr>
          <p:nvPr>
            <p:ph type="sldNum" sz="quarter" idx="10"/>
          </p:nvPr>
        </p:nvSpPr>
        <p:spPr/>
        <p:txBody>
          <a:bodyPr/>
          <a:lstStyle/>
          <a:p>
            <a:fld id="{8B766C41-F766-4C03-8C0C-A1D7EB07DDE3}" type="slidenum">
              <a:rPr lang="es-ES" smtClean="0"/>
              <a:pPr/>
              <a:t>29</a:t>
            </a:fld>
            <a:endParaRPr lang="es-ES"/>
          </a:p>
        </p:txBody>
      </p:sp>
    </p:spTree>
    <p:extLst>
      <p:ext uri="{BB962C8B-B14F-4D97-AF65-F5344CB8AC3E}">
        <p14:creationId xmlns:p14="http://schemas.microsoft.com/office/powerpoint/2010/main" val="17284774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85000" lnSpcReduction="10000"/>
          </a:bodyPr>
          <a:lstStyle/>
          <a:p>
            <a:pPr marL="265113" indent="-265113" eaLnBrk="1" hangingPunct="1">
              <a:spcBef>
                <a:spcPts val="600"/>
              </a:spcBef>
              <a:spcAft>
                <a:spcPts val="600"/>
              </a:spcAft>
              <a:buClr>
                <a:srgbClr val="00B7FF"/>
              </a:buClr>
              <a:buNone/>
            </a:pPr>
            <a:r>
              <a:rPr lang="es-ES" sz="2000" b="1" dirty="0" smtClean="0">
                <a:solidFill>
                  <a:srgbClr val="001965"/>
                </a:solidFill>
              </a:rPr>
              <a:t>La hipoglucemia confirmada por un SMCG suele pasar desapercibida:</a:t>
            </a:r>
          </a:p>
          <a:p>
            <a:pPr lvl="1" indent="-265113">
              <a:spcBef>
                <a:spcPts val="600"/>
              </a:spcBef>
              <a:spcAft>
                <a:spcPts val="600"/>
              </a:spcAft>
              <a:buClr>
                <a:srgbClr val="8B7D70"/>
              </a:buClr>
            </a:pPr>
            <a:r>
              <a:rPr lang="es-ES" sz="2000" b="1" dirty="0" smtClean="0">
                <a:solidFill>
                  <a:srgbClr val="0000FF"/>
                </a:solidFill>
              </a:rPr>
              <a:t>DM 1 </a:t>
            </a:r>
            <a:r>
              <a:rPr lang="es-ES" sz="2000" b="1" dirty="0" smtClean="0">
                <a:solidFill>
                  <a:srgbClr val="FF0066"/>
                </a:solidFill>
              </a:rPr>
              <a:t>63% </a:t>
            </a:r>
            <a:r>
              <a:rPr lang="es-ES" sz="2000" b="1" dirty="0" smtClean="0">
                <a:solidFill>
                  <a:srgbClr val="001965"/>
                </a:solidFill>
              </a:rPr>
              <a:t>de los pacientes (n=40)</a:t>
            </a:r>
          </a:p>
          <a:p>
            <a:pPr lvl="1" indent="-265113">
              <a:spcBef>
                <a:spcPts val="600"/>
              </a:spcBef>
              <a:spcAft>
                <a:spcPts val="600"/>
              </a:spcAft>
              <a:buClr>
                <a:srgbClr val="8B7D70"/>
              </a:buClr>
            </a:pPr>
            <a:r>
              <a:rPr lang="es-ES" sz="2000" b="1" dirty="0" smtClean="0">
                <a:solidFill>
                  <a:srgbClr val="0000FF"/>
                </a:solidFill>
              </a:rPr>
              <a:t>DM 2</a:t>
            </a:r>
            <a:r>
              <a:rPr lang="es-ES" sz="2000" b="1" dirty="0" smtClean="0">
                <a:solidFill>
                  <a:srgbClr val="001965"/>
                </a:solidFill>
              </a:rPr>
              <a:t> </a:t>
            </a:r>
            <a:r>
              <a:rPr lang="es-ES" sz="2000" b="1" dirty="0" smtClean="0">
                <a:solidFill>
                  <a:srgbClr val="FF0066"/>
                </a:solidFill>
              </a:rPr>
              <a:t>47%</a:t>
            </a:r>
            <a:r>
              <a:rPr lang="es-ES" sz="2000" b="1" dirty="0" smtClean="0">
                <a:solidFill>
                  <a:srgbClr val="001965"/>
                </a:solidFill>
              </a:rPr>
              <a:t> de los pacientes (n=30)</a:t>
            </a:r>
          </a:p>
          <a:p>
            <a:pPr marL="265113" indent="-265113" eaLnBrk="1" hangingPunct="1">
              <a:spcBef>
                <a:spcPts val="600"/>
              </a:spcBef>
              <a:spcAft>
                <a:spcPts val="600"/>
              </a:spcAft>
              <a:buClr>
                <a:srgbClr val="00B7FF"/>
              </a:buClr>
              <a:buNone/>
            </a:pPr>
            <a:endParaRPr lang="es-ES" sz="2000" b="1" dirty="0" smtClean="0">
              <a:solidFill>
                <a:srgbClr val="001965"/>
              </a:solidFill>
            </a:endParaRPr>
          </a:p>
          <a:p>
            <a:pPr marL="265113" indent="-265113" eaLnBrk="1" hangingPunct="1">
              <a:spcBef>
                <a:spcPts val="600"/>
              </a:spcBef>
              <a:spcAft>
                <a:spcPts val="600"/>
              </a:spcAft>
              <a:buClr>
                <a:srgbClr val="00B7FF"/>
              </a:buClr>
              <a:buNone/>
            </a:pPr>
            <a:endParaRPr lang="es-ES" sz="2000" b="1" dirty="0" smtClean="0">
              <a:solidFill>
                <a:srgbClr val="001965"/>
              </a:solidFill>
            </a:endParaRPr>
          </a:p>
          <a:p>
            <a:pPr marL="265113" indent="-265113" eaLnBrk="1" hangingPunct="1">
              <a:spcBef>
                <a:spcPts val="600"/>
              </a:spcBef>
              <a:spcAft>
                <a:spcPts val="600"/>
              </a:spcAft>
              <a:buClr>
                <a:srgbClr val="00B7FF"/>
              </a:buClr>
              <a:buNone/>
            </a:pPr>
            <a:r>
              <a:rPr lang="es-ES" sz="2000" b="1" dirty="0" smtClean="0">
                <a:solidFill>
                  <a:srgbClr val="001965"/>
                </a:solidFill>
              </a:rPr>
              <a:t>El </a:t>
            </a:r>
            <a:r>
              <a:rPr lang="es-ES" sz="2000" b="1" dirty="0" smtClean="0">
                <a:solidFill>
                  <a:srgbClr val="FF0066"/>
                </a:solidFill>
              </a:rPr>
              <a:t>74% </a:t>
            </a:r>
            <a:r>
              <a:rPr lang="es-ES" sz="2000" b="1" dirty="0" smtClean="0">
                <a:solidFill>
                  <a:srgbClr val="001965"/>
                </a:solidFill>
              </a:rPr>
              <a:t>de estos episodios se produjeron por la </a:t>
            </a:r>
            <a:r>
              <a:rPr lang="es-ES" sz="2000" b="1" dirty="0" smtClean="0">
                <a:solidFill>
                  <a:srgbClr val="FF0066"/>
                </a:solidFill>
              </a:rPr>
              <a:t>noche </a:t>
            </a:r>
          </a:p>
          <a:p>
            <a:endParaRPr lang="es-E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s-ES_tradnl" sz="2400" dirty="0" smtClean="0">
                <a:cs typeface="Arial" pitchFamily="34" charset="0"/>
              </a:rPr>
              <a:t>La frecuencia de hipoglucemias es mayor y menos reconocible cuanto </a:t>
            </a:r>
            <a:r>
              <a:rPr lang="es-ES_tradnl" sz="2400" b="1" dirty="0" smtClean="0">
                <a:cs typeface="Arial" pitchFamily="34" charset="0"/>
              </a:rPr>
              <a:t>más larga es la evolución </a:t>
            </a:r>
            <a:r>
              <a:rPr lang="es-ES_tradnl" sz="2400" dirty="0" smtClean="0">
                <a:cs typeface="Arial" pitchFamily="34" charset="0"/>
              </a:rPr>
              <a:t>de la DM2 y en los pacientes de </a:t>
            </a:r>
            <a:r>
              <a:rPr lang="es-ES_tradnl" sz="2400" b="1" dirty="0" smtClean="0">
                <a:cs typeface="Arial" pitchFamily="34" charset="0"/>
              </a:rPr>
              <a:t>edad avanzada </a:t>
            </a:r>
            <a:r>
              <a:rPr lang="es-ES_tradnl" sz="2400" dirty="0" smtClean="0">
                <a:cs typeface="Arial" pitchFamily="34" charset="0"/>
              </a:rPr>
              <a:t>o con complicaciones (</a:t>
            </a:r>
            <a:r>
              <a:rPr lang="es-ES_tradnl" sz="2400" b="1" dirty="0" smtClean="0">
                <a:cs typeface="Arial" pitchFamily="34" charset="0"/>
              </a:rPr>
              <a:t>neuropatía</a:t>
            </a:r>
            <a:r>
              <a:rPr lang="es-ES_tradnl" sz="2400" dirty="0" smtClean="0">
                <a:cs typeface="Arial" pitchFamily="34" charset="0"/>
              </a:rPr>
              <a:t>)</a:t>
            </a:r>
          </a:p>
          <a:p>
            <a:endParaRPr lang="es-ES" dirty="0"/>
          </a:p>
        </p:txBody>
      </p:sp>
      <p:sp>
        <p:nvSpPr>
          <p:cNvPr id="4" name="3 Marcador de número de diapositiva"/>
          <p:cNvSpPr>
            <a:spLocks noGrp="1"/>
          </p:cNvSpPr>
          <p:nvPr>
            <p:ph type="sldNum" sz="quarter" idx="10"/>
          </p:nvPr>
        </p:nvSpPr>
        <p:spPr/>
        <p:txBody>
          <a:bodyPr/>
          <a:lstStyle/>
          <a:p>
            <a:fld id="{8B766C41-F766-4C03-8C0C-A1D7EB07DDE3}" type="slidenum">
              <a:rPr lang="es-ES" smtClean="0"/>
              <a:pPr/>
              <a:t>30</a:t>
            </a:fld>
            <a:endParaRPr lang="es-ES"/>
          </a:p>
        </p:txBody>
      </p:sp>
    </p:spTree>
    <p:extLst>
      <p:ext uri="{BB962C8B-B14F-4D97-AF65-F5344CB8AC3E}">
        <p14:creationId xmlns:p14="http://schemas.microsoft.com/office/powerpoint/2010/main" val="1507177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7F49829-B7A6-4752-98FC-CDAC12F53A37}" type="slidenum">
              <a:rPr lang="es-ES" smtClean="0"/>
              <a:pPr/>
              <a:t>3</a:t>
            </a:fld>
            <a:endParaRPr lang="es-ES"/>
          </a:p>
        </p:txBody>
      </p:sp>
    </p:spTree>
    <p:extLst>
      <p:ext uri="{BB962C8B-B14F-4D97-AF65-F5344CB8AC3E}">
        <p14:creationId xmlns:p14="http://schemas.microsoft.com/office/powerpoint/2010/main" val="9266424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El mejor:</a:t>
            </a:r>
          </a:p>
          <a:p>
            <a:pPr marL="0" indent="0">
              <a:buNone/>
            </a:pPr>
            <a:r>
              <a:rPr lang="es-ES" dirty="0" smtClean="0"/>
              <a:t>Prevención o retraso en su aparición, a través de un buen control metabólico e integral  de la diabetes </a:t>
            </a:r>
            <a:r>
              <a:rPr lang="es-ES" dirty="0" err="1" smtClean="0"/>
              <a:t>mellitus</a:t>
            </a:r>
            <a:endParaRPr lang="es-ES" dirty="0" smtClean="0"/>
          </a:p>
          <a:p>
            <a:r>
              <a:rPr lang="es-ES" dirty="0" smtClean="0"/>
              <a:t>El resto:</a:t>
            </a:r>
          </a:p>
          <a:p>
            <a:pPr marL="0" indent="0">
              <a:buNone/>
            </a:pPr>
            <a:r>
              <a:rPr lang="es-ES" dirty="0" smtClean="0"/>
              <a:t>Sintomático y con pocas alternativas</a:t>
            </a:r>
          </a:p>
          <a:p>
            <a:pPr marL="0" indent="0">
              <a:buNone/>
            </a:pPr>
            <a:endParaRPr lang="es-ES" dirty="0"/>
          </a:p>
        </p:txBody>
      </p:sp>
      <p:sp>
        <p:nvSpPr>
          <p:cNvPr id="4" name="3 Marcador de número de diapositiva"/>
          <p:cNvSpPr>
            <a:spLocks noGrp="1"/>
          </p:cNvSpPr>
          <p:nvPr>
            <p:ph type="sldNum" sz="quarter" idx="10"/>
          </p:nvPr>
        </p:nvSpPr>
        <p:spPr/>
        <p:txBody>
          <a:bodyPr/>
          <a:lstStyle/>
          <a:p>
            <a:fld id="{8B766C41-F766-4C03-8C0C-A1D7EB07DDE3}" type="slidenum">
              <a:rPr lang="es-ES" smtClean="0"/>
              <a:pPr/>
              <a:t>31</a:t>
            </a:fld>
            <a:endParaRPr lang="es-ES"/>
          </a:p>
        </p:txBody>
      </p:sp>
    </p:spTree>
    <p:extLst>
      <p:ext uri="{BB962C8B-B14F-4D97-AF65-F5344CB8AC3E}">
        <p14:creationId xmlns:p14="http://schemas.microsoft.com/office/powerpoint/2010/main" val="2975406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473781A-EDBF-428C-94F3-9E39509C9822}" type="slidenum">
              <a:rPr lang="es-ES" smtClean="0"/>
              <a:pPr/>
              <a:t>4</a:t>
            </a:fld>
            <a:endParaRPr lang="es-ES"/>
          </a:p>
        </p:txBody>
      </p:sp>
    </p:spTree>
    <p:extLst>
      <p:ext uri="{BB962C8B-B14F-4D97-AF65-F5344CB8AC3E}">
        <p14:creationId xmlns:p14="http://schemas.microsoft.com/office/powerpoint/2010/main" val="2616875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10000"/>
          </a:bodyPr>
          <a:lstStyle/>
          <a:p>
            <a:r>
              <a:rPr lang="es-ES" dirty="0" smtClean="0"/>
              <a:t>Respuesta :</a:t>
            </a:r>
            <a:r>
              <a:rPr lang="es-ES" b="1" dirty="0" smtClean="0"/>
              <a:t>3 </a:t>
            </a:r>
          </a:p>
          <a:p>
            <a:endParaRPr lang="es-ES" b="1" dirty="0" smtClean="0"/>
          </a:p>
          <a:p>
            <a:r>
              <a:rPr lang="es-ES" b="0" dirty="0" smtClean="0"/>
              <a:t>La PNDS con afectación de fibras gruesas (</a:t>
            </a:r>
            <a:r>
              <a:rPr lang="es-ES" b="0" dirty="0" err="1" smtClean="0"/>
              <a:t>mielinicas</a:t>
            </a:r>
            <a:r>
              <a:rPr lang="es-ES" b="0" dirty="0" smtClean="0"/>
              <a:t> ) se caracteriza por </a:t>
            </a:r>
            <a:r>
              <a:rPr lang="es-ES" b="0" dirty="0" err="1" smtClean="0"/>
              <a:t>alteracion</a:t>
            </a:r>
            <a:r>
              <a:rPr lang="es-ES" b="0" dirty="0" smtClean="0"/>
              <a:t> de la sensibilidad postural y vibratoria, la abolición de los reflejos tendinosos profundos y la disminución de la fuerza muscular. </a:t>
            </a:r>
          </a:p>
          <a:p>
            <a:endParaRPr lang="es-ES" dirty="0" smtClean="0"/>
          </a:p>
          <a:p>
            <a:r>
              <a:rPr lang="es-ES" dirty="0" smtClean="0"/>
              <a:t>El pie isquémico</a:t>
            </a:r>
            <a:r>
              <a:rPr lang="es-ES" baseline="0" dirty="0" smtClean="0"/>
              <a:t> se caracteriza por frialdad y ausencia de pulsos periféricos.</a:t>
            </a:r>
          </a:p>
          <a:p>
            <a:r>
              <a:rPr lang="es-ES" baseline="0" dirty="0" smtClean="0"/>
              <a:t>La HbA1 de 8,1%  se corresponde con una glucemia media estimada de 185 mg/dl cifra limite del dintel renal; habitualmente no se acompaña de sensación de cansancio, habar que investigar otras causas </a:t>
            </a:r>
          </a:p>
          <a:p>
            <a:endParaRPr lang="es-ES" baseline="0" dirty="0" smtClean="0"/>
          </a:p>
          <a:p>
            <a:r>
              <a:rPr lang="es-ES" baseline="0" dirty="0" smtClean="0"/>
              <a:t>La PNSD no es específica de la diabetes , de hecho es necesario hacer el diagnostico diferencial </a:t>
            </a:r>
          </a:p>
          <a:p>
            <a:pPr eaLnBrk="1" hangingPunct="1">
              <a:spcBef>
                <a:spcPct val="0"/>
              </a:spcBef>
              <a:buFontTx/>
              <a:buNone/>
            </a:pPr>
            <a:r>
              <a:rPr lang="es-ES" altLang="es-ES" sz="1200" dirty="0" smtClean="0">
                <a:solidFill>
                  <a:srgbClr val="000000"/>
                </a:solidFill>
                <a:latin typeface="Arial" charset="0"/>
              </a:rPr>
              <a:t>Diagnóstico diferencial:</a:t>
            </a:r>
          </a:p>
          <a:p>
            <a:pPr eaLnBrk="1" hangingPunct="1">
              <a:spcBef>
                <a:spcPct val="0"/>
              </a:spcBef>
              <a:buFontTx/>
              <a:buNone/>
            </a:pPr>
            <a:r>
              <a:rPr lang="es-ES" altLang="es-ES" sz="1200" dirty="0" smtClean="0">
                <a:solidFill>
                  <a:srgbClr val="000000"/>
                </a:solidFill>
                <a:latin typeface="Arial" charset="0"/>
              </a:rPr>
              <a:t>   - Polineuropatía familiar</a:t>
            </a:r>
          </a:p>
          <a:p>
            <a:pPr eaLnBrk="1" hangingPunct="1">
              <a:spcBef>
                <a:spcPct val="0"/>
              </a:spcBef>
              <a:buFontTx/>
              <a:buNone/>
            </a:pPr>
            <a:r>
              <a:rPr lang="es-ES" altLang="es-ES" sz="1200" dirty="0" smtClean="0">
                <a:solidFill>
                  <a:srgbClr val="000000"/>
                </a:solidFill>
                <a:latin typeface="Arial" charset="0"/>
              </a:rPr>
              <a:t>   - Déficit de B12 (</a:t>
            </a:r>
            <a:r>
              <a:rPr lang="es-ES" altLang="es-ES" sz="1200" dirty="0" err="1" smtClean="0">
                <a:solidFill>
                  <a:srgbClr val="000000"/>
                </a:solidFill>
                <a:latin typeface="Arial" charset="0"/>
              </a:rPr>
              <a:t>Metformina</a:t>
            </a:r>
            <a:r>
              <a:rPr lang="es-ES" altLang="es-ES" sz="1200" dirty="0" smtClean="0">
                <a:solidFill>
                  <a:srgbClr val="000000"/>
                </a:solidFill>
                <a:latin typeface="Arial" charset="0"/>
              </a:rPr>
              <a:t>)</a:t>
            </a:r>
          </a:p>
          <a:p>
            <a:pPr eaLnBrk="1" hangingPunct="1">
              <a:spcBef>
                <a:spcPct val="0"/>
              </a:spcBef>
              <a:buFontTx/>
              <a:buNone/>
            </a:pPr>
            <a:r>
              <a:rPr lang="es-ES" altLang="es-ES" sz="1200" dirty="0" smtClean="0">
                <a:solidFill>
                  <a:srgbClr val="000000"/>
                </a:solidFill>
                <a:latin typeface="Arial" charset="0"/>
              </a:rPr>
              <a:t>   - Alcoholismo</a:t>
            </a:r>
          </a:p>
          <a:p>
            <a:pPr eaLnBrk="1" hangingPunct="1">
              <a:spcBef>
                <a:spcPct val="0"/>
              </a:spcBef>
              <a:buFontTx/>
              <a:buNone/>
            </a:pPr>
            <a:r>
              <a:rPr lang="es-ES" altLang="es-ES" sz="1200" dirty="0" smtClean="0">
                <a:solidFill>
                  <a:srgbClr val="000000"/>
                </a:solidFill>
                <a:latin typeface="Arial" charset="0"/>
              </a:rPr>
              <a:t>   - Déficit de </a:t>
            </a:r>
            <a:r>
              <a:rPr lang="es-ES" altLang="es-ES" sz="1200" dirty="0" err="1" smtClean="0">
                <a:solidFill>
                  <a:srgbClr val="000000"/>
                </a:solidFill>
                <a:latin typeface="Arial" charset="0"/>
              </a:rPr>
              <a:t>folato</a:t>
            </a:r>
            <a:endParaRPr lang="es-ES" altLang="es-ES" sz="1200" dirty="0" smtClean="0">
              <a:solidFill>
                <a:srgbClr val="000000"/>
              </a:solidFill>
              <a:latin typeface="Arial" charset="0"/>
            </a:endParaRPr>
          </a:p>
          <a:p>
            <a:pPr eaLnBrk="1" hangingPunct="1">
              <a:spcBef>
                <a:spcPct val="0"/>
              </a:spcBef>
              <a:buFontTx/>
              <a:buNone/>
            </a:pPr>
            <a:r>
              <a:rPr lang="es-ES" altLang="es-ES" sz="1200" dirty="0" smtClean="0">
                <a:solidFill>
                  <a:srgbClr val="000000"/>
                </a:solidFill>
                <a:latin typeface="Arial" charset="0"/>
              </a:rPr>
              <a:t>   - Enfermedad de </a:t>
            </a:r>
            <a:r>
              <a:rPr lang="es-ES" altLang="es-ES" sz="1200" dirty="0" err="1" smtClean="0">
                <a:solidFill>
                  <a:srgbClr val="000000"/>
                </a:solidFill>
                <a:latin typeface="Arial" charset="0"/>
              </a:rPr>
              <a:t>Lyme</a:t>
            </a:r>
            <a:endParaRPr lang="es-ES" altLang="es-ES" sz="1200" dirty="0" smtClean="0">
              <a:solidFill>
                <a:srgbClr val="000000"/>
              </a:solidFill>
              <a:latin typeface="Arial" charset="0"/>
            </a:endParaRPr>
          </a:p>
          <a:p>
            <a:pPr eaLnBrk="1" hangingPunct="1">
              <a:spcBef>
                <a:spcPct val="0"/>
              </a:spcBef>
              <a:buFontTx/>
              <a:buNone/>
            </a:pPr>
            <a:r>
              <a:rPr lang="es-ES" altLang="es-ES" sz="1200" dirty="0" smtClean="0">
                <a:solidFill>
                  <a:srgbClr val="000000"/>
                </a:solidFill>
                <a:latin typeface="Arial" charset="0"/>
              </a:rPr>
              <a:t>   - Intoxicación por metales pesados</a:t>
            </a:r>
          </a:p>
          <a:p>
            <a:pPr eaLnBrk="1" hangingPunct="1">
              <a:spcBef>
                <a:spcPct val="0"/>
              </a:spcBef>
              <a:buFontTx/>
              <a:buNone/>
            </a:pPr>
            <a:r>
              <a:rPr lang="es-ES" altLang="es-ES" sz="1200" dirty="0" smtClean="0">
                <a:solidFill>
                  <a:srgbClr val="000000"/>
                </a:solidFill>
                <a:latin typeface="Arial" charset="0"/>
              </a:rPr>
              <a:t>   - </a:t>
            </a:r>
            <a:r>
              <a:rPr lang="es-ES" altLang="es-ES" sz="1200" dirty="0" err="1" smtClean="0">
                <a:solidFill>
                  <a:srgbClr val="000000"/>
                </a:solidFill>
                <a:latin typeface="Arial" charset="0"/>
              </a:rPr>
              <a:t>Citotoxinas</a:t>
            </a:r>
            <a:endParaRPr lang="es-ES" altLang="es-ES" sz="1200" dirty="0" smtClean="0">
              <a:solidFill>
                <a:srgbClr val="000000"/>
              </a:solidFill>
              <a:latin typeface="Arial" charset="0"/>
            </a:endParaRPr>
          </a:p>
          <a:p>
            <a:pPr eaLnBrk="1" hangingPunct="1">
              <a:spcBef>
                <a:spcPct val="0"/>
              </a:spcBef>
              <a:buFontTx/>
              <a:buNone/>
            </a:pPr>
            <a:r>
              <a:rPr lang="es-ES" altLang="es-ES" sz="1200" dirty="0" smtClean="0">
                <a:solidFill>
                  <a:srgbClr val="000000"/>
                </a:solidFill>
                <a:latin typeface="Arial" charset="0"/>
              </a:rPr>
              <a:t>   - Inmune</a:t>
            </a:r>
          </a:p>
          <a:p>
            <a:pPr eaLnBrk="1" hangingPunct="1">
              <a:spcBef>
                <a:spcPct val="0"/>
              </a:spcBef>
              <a:buFontTx/>
              <a:buNone/>
            </a:pPr>
            <a:r>
              <a:rPr lang="es-ES" altLang="es-ES" sz="1200" dirty="0" smtClean="0">
                <a:solidFill>
                  <a:srgbClr val="000000"/>
                </a:solidFill>
                <a:latin typeface="Arial" charset="0"/>
              </a:rPr>
              <a:t>   - </a:t>
            </a:r>
            <a:r>
              <a:rPr lang="es-ES" altLang="es-ES" sz="1200" dirty="0" err="1" smtClean="0">
                <a:solidFill>
                  <a:srgbClr val="000000"/>
                </a:solidFill>
                <a:latin typeface="Arial" charset="0"/>
              </a:rPr>
              <a:t>Paraneoplásica</a:t>
            </a:r>
            <a:endParaRPr lang="es-ES" altLang="es-ES" sz="1200" dirty="0" smtClean="0">
              <a:solidFill>
                <a:srgbClr val="000000"/>
              </a:solidFill>
              <a:latin typeface="Arial" charset="0"/>
            </a:endParaRPr>
          </a:p>
          <a:p>
            <a:pPr eaLnBrk="1" hangingPunct="1">
              <a:spcBef>
                <a:spcPct val="0"/>
              </a:spcBef>
              <a:buFontTx/>
              <a:buNone/>
            </a:pPr>
            <a:r>
              <a:rPr lang="es-ES" altLang="es-ES" sz="1200" dirty="0" smtClean="0">
                <a:solidFill>
                  <a:srgbClr val="000000"/>
                </a:solidFill>
                <a:latin typeface="Arial" charset="0"/>
              </a:rPr>
              <a:t>   - Fármacos</a:t>
            </a:r>
          </a:p>
          <a:p>
            <a:pPr eaLnBrk="1" hangingPunct="1">
              <a:spcBef>
                <a:spcPct val="0"/>
              </a:spcBef>
              <a:buFontTx/>
              <a:buNone/>
            </a:pPr>
            <a:r>
              <a:rPr lang="es-ES_tradnl" altLang="es-ES" sz="1200" dirty="0" smtClean="0">
                <a:solidFill>
                  <a:srgbClr val="000000"/>
                </a:solidFill>
                <a:latin typeface="Arial" charset="0"/>
              </a:rPr>
              <a:t>   - Vasculitis</a:t>
            </a: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1473781A-EDBF-428C-94F3-9E39509C9822}" type="slidenum">
              <a:rPr lang="es-ES" smtClean="0"/>
              <a:pPr/>
              <a:t>5</a:t>
            </a:fld>
            <a:endParaRPr lang="es-ES"/>
          </a:p>
        </p:txBody>
      </p:sp>
    </p:spTree>
    <p:extLst>
      <p:ext uri="{BB962C8B-B14F-4D97-AF65-F5344CB8AC3E}">
        <p14:creationId xmlns:p14="http://schemas.microsoft.com/office/powerpoint/2010/main" val="2085917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55000" lnSpcReduction="20000"/>
          </a:bodyPr>
          <a:lstStyle/>
          <a:p>
            <a:pPr>
              <a:lnSpc>
                <a:spcPct val="80000"/>
              </a:lnSpc>
              <a:buFont typeface="Wingdings" pitchFamily="2" charset="2"/>
              <a:buChar char="ü"/>
            </a:pPr>
            <a:r>
              <a:rPr lang="es-ES_tradnl" b="1" dirty="0" smtClean="0"/>
              <a:t> </a:t>
            </a:r>
            <a:r>
              <a:rPr lang="es-ES" sz="1200" b="1" u="sng" dirty="0" smtClean="0">
                <a:solidFill>
                  <a:srgbClr val="FFFF00"/>
                </a:solidFill>
              </a:rPr>
              <a:t>Sensibilidad táctil</a:t>
            </a:r>
            <a:r>
              <a:rPr lang="es-ES" sz="1200" b="1" dirty="0" smtClean="0"/>
              <a:t> </a:t>
            </a:r>
            <a:r>
              <a:rPr lang="es-ES" sz="1200" b="1" dirty="0" smtClean="0">
                <a:solidFill>
                  <a:schemeClr val="bg1"/>
                </a:solidFill>
              </a:rPr>
              <a:t>monofilamento de </a:t>
            </a:r>
            <a:r>
              <a:rPr lang="es-ES" sz="1200" b="1" dirty="0" err="1" smtClean="0">
                <a:solidFill>
                  <a:schemeClr val="bg1"/>
                </a:solidFill>
              </a:rPr>
              <a:t>Semmes-Weinstein</a:t>
            </a:r>
            <a:r>
              <a:rPr lang="es-ES" sz="1200" b="1" dirty="0" smtClean="0">
                <a:solidFill>
                  <a:schemeClr val="bg1"/>
                </a:solidFill>
              </a:rPr>
              <a:t> 5.07 (10 gr)</a:t>
            </a:r>
          </a:p>
          <a:p>
            <a:pPr>
              <a:lnSpc>
                <a:spcPct val="80000"/>
              </a:lnSpc>
              <a:buFont typeface="Wingdings" pitchFamily="2" charset="2"/>
              <a:buChar char="ü"/>
            </a:pPr>
            <a:endParaRPr lang="es-ES" sz="1200" b="1" dirty="0" smtClean="0">
              <a:solidFill>
                <a:schemeClr val="bg1"/>
              </a:solidFill>
            </a:endParaRPr>
          </a:p>
          <a:p>
            <a:pPr>
              <a:lnSpc>
                <a:spcPct val="80000"/>
              </a:lnSpc>
              <a:buFont typeface="Wingdings" pitchFamily="2" charset="2"/>
              <a:buChar char="ü"/>
            </a:pPr>
            <a:r>
              <a:rPr lang="es-ES" sz="1200" b="1" u="sng" dirty="0" smtClean="0">
                <a:solidFill>
                  <a:srgbClr val="FFFF00"/>
                </a:solidFill>
              </a:rPr>
              <a:t>Sensibilidad vibratoria</a:t>
            </a:r>
            <a:r>
              <a:rPr lang="es-ES" sz="1200" b="1" dirty="0" smtClean="0"/>
              <a:t> </a:t>
            </a:r>
            <a:r>
              <a:rPr lang="es-ES" sz="1200" b="1" dirty="0" smtClean="0">
                <a:solidFill>
                  <a:schemeClr val="bg1"/>
                </a:solidFill>
              </a:rPr>
              <a:t>diapasón 128 Hz en la base de la uña del primer dedo de cada pie, 1º MTF, </a:t>
            </a:r>
            <a:r>
              <a:rPr lang="es-ES" sz="1200" b="1" dirty="0" err="1" smtClean="0">
                <a:solidFill>
                  <a:schemeClr val="bg1"/>
                </a:solidFill>
              </a:rPr>
              <a:t>maleolos</a:t>
            </a:r>
            <a:endParaRPr lang="es-ES" sz="1200" b="1" dirty="0" smtClean="0">
              <a:solidFill>
                <a:schemeClr val="bg1"/>
              </a:solidFill>
            </a:endParaRPr>
          </a:p>
          <a:p>
            <a:pPr>
              <a:lnSpc>
                <a:spcPct val="80000"/>
              </a:lnSpc>
              <a:buFont typeface="Wingdings" pitchFamily="2" charset="2"/>
              <a:buChar char="ü"/>
            </a:pPr>
            <a:endParaRPr lang="es-ES" sz="1200" b="1" dirty="0" smtClean="0">
              <a:solidFill>
                <a:srgbClr val="FF0066"/>
              </a:solidFill>
            </a:endParaRPr>
          </a:p>
          <a:p>
            <a:pPr>
              <a:lnSpc>
                <a:spcPct val="80000"/>
              </a:lnSpc>
              <a:buFont typeface="Wingdings" pitchFamily="2" charset="2"/>
              <a:buChar char="ü"/>
            </a:pPr>
            <a:r>
              <a:rPr lang="es-ES" sz="1200" b="1" dirty="0" smtClean="0">
                <a:solidFill>
                  <a:srgbClr val="00CCFF"/>
                </a:solidFill>
              </a:rPr>
              <a:t>Sensibilidad dolorosa y térmica</a:t>
            </a:r>
            <a:r>
              <a:rPr lang="es-ES" sz="1200" b="1" dirty="0" smtClean="0">
                <a:solidFill>
                  <a:schemeClr val="bg1"/>
                </a:solidFill>
              </a:rPr>
              <a:t> dolor al pinchazo (raíz de la uña de primero o segundo dedo) y temperatura (si se detecta o no el frío del diapasón o barras).</a:t>
            </a:r>
          </a:p>
          <a:p>
            <a:pPr>
              <a:lnSpc>
                <a:spcPct val="80000"/>
              </a:lnSpc>
              <a:buFont typeface="Wingdings" pitchFamily="2" charset="2"/>
              <a:buChar char="ü"/>
            </a:pPr>
            <a:endParaRPr lang="es-ES" sz="1200" b="1" dirty="0" smtClean="0">
              <a:solidFill>
                <a:schemeClr val="bg1"/>
              </a:solidFill>
            </a:endParaRPr>
          </a:p>
          <a:p>
            <a:pPr>
              <a:lnSpc>
                <a:spcPct val="80000"/>
              </a:lnSpc>
              <a:buFont typeface="Wingdings" pitchFamily="2" charset="2"/>
              <a:buChar char="ü"/>
            </a:pPr>
            <a:r>
              <a:rPr lang="es-ES" sz="1200" b="1" dirty="0" smtClean="0">
                <a:solidFill>
                  <a:srgbClr val="00CCFF"/>
                </a:solidFill>
              </a:rPr>
              <a:t>Reflejo </a:t>
            </a:r>
            <a:r>
              <a:rPr lang="es-ES" sz="1200" b="1" dirty="0" err="1" smtClean="0">
                <a:solidFill>
                  <a:srgbClr val="00CCFF"/>
                </a:solidFill>
              </a:rPr>
              <a:t>aquíleo</a:t>
            </a:r>
            <a:endParaRPr lang="es-ES_tradnl" dirty="0" smtClean="0"/>
          </a:p>
          <a:p>
            <a:endParaRPr lang="es-ES_tradnl" b="1" dirty="0" smtClean="0"/>
          </a:p>
          <a:p>
            <a:r>
              <a:rPr lang="es-ES_tradnl" b="1" dirty="0" smtClean="0"/>
              <a:t>Diapasón de 128 Hz</a:t>
            </a:r>
          </a:p>
          <a:p>
            <a:r>
              <a:rPr lang="es-ES_tradnl" dirty="0" smtClean="0"/>
              <a:t>Recomendaciones de  </a:t>
            </a:r>
            <a:r>
              <a:rPr lang="es-ES_tradnl" dirty="0" err="1" smtClean="0"/>
              <a:t>The</a:t>
            </a:r>
            <a:r>
              <a:rPr lang="es-ES_tradnl" dirty="0" smtClean="0"/>
              <a:t> Michigan </a:t>
            </a:r>
            <a:r>
              <a:rPr lang="es-ES_tradnl" dirty="0" err="1" smtClean="0"/>
              <a:t>Neurophaty</a:t>
            </a:r>
            <a:r>
              <a:rPr lang="es-ES_tradnl" dirty="0" smtClean="0"/>
              <a:t> </a:t>
            </a:r>
            <a:r>
              <a:rPr lang="es-ES_tradnl" dirty="0" err="1" smtClean="0"/>
              <a:t>Screening</a:t>
            </a:r>
            <a:r>
              <a:rPr lang="es-ES_tradnl" dirty="0" smtClean="0"/>
              <a:t> </a:t>
            </a:r>
            <a:r>
              <a:rPr lang="es-ES_tradnl" dirty="0" err="1" smtClean="0"/>
              <a:t>Instrument</a:t>
            </a:r>
            <a:endParaRPr lang="es-ES_tradnl" b="1" dirty="0" smtClean="0"/>
          </a:p>
          <a:p>
            <a:r>
              <a:rPr lang="es-ES_tradnl" dirty="0" smtClean="0"/>
              <a:t>Situar al paciente preferiblemente en una camilla de exploración, en decúbito supino, con ambos miembros inferiores desnudos. Coger el diapasón por la base y percutir sobre la palma de la mano </a:t>
            </a:r>
            <a:r>
              <a:rPr lang="es-ES_tradnl" dirty="0" err="1" smtClean="0"/>
              <a:t>contralateral</a:t>
            </a:r>
            <a:r>
              <a:rPr lang="es-ES_tradnl" dirty="0" smtClean="0"/>
              <a:t> para que empiece a vibrar. El paciente debe estar con los ojos cerrados. Colocar la base del diapasón sobre la articulación metacarpo-falángica proximal del 1º dedo de una de las manos. Medimos el tiempo que el paciente nota la vibración. Aplicar el diapasón sobre la articulación metatarso-falángica proximal del 1º dedo del pie y en ambos </a:t>
            </a:r>
            <a:r>
              <a:rPr lang="es-ES_tradnl" dirty="0" err="1" smtClean="0"/>
              <a:t>maleolos</a:t>
            </a:r>
            <a:r>
              <a:rPr lang="es-ES_tradnl" dirty="0" smtClean="0"/>
              <a:t>. El paciente debe avisarnos del preciso instante en que deja de percibir la vibración, tomando nota del tiempo transcurrido.</a:t>
            </a:r>
          </a:p>
          <a:p>
            <a:r>
              <a:rPr lang="es-ES_tradnl" dirty="0" smtClean="0"/>
              <a:t>La valoración del índice vibratorio puede ser:</a:t>
            </a:r>
          </a:p>
          <a:p>
            <a:r>
              <a:rPr lang="es-ES_tradnl" dirty="0" smtClean="0"/>
              <a:t>Normal: diferencia pulgar/dedo gordo &lt;10 </a:t>
            </a:r>
            <a:r>
              <a:rPr lang="es-ES_tradnl" dirty="0" err="1" smtClean="0"/>
              <a:t>seg</a:t>
            </a:r>
            <a:r>
              <a:rPr lang="es-ES_tradnl" dirty="0" smtClean="0"/>
              <a:t>.</a:t>
            </a:r>
          </a:p>
          <a:p>
            <a:r>
              <a:rPr lang="es-ES_tradnl" dirty="0" smtClean="0"/>
              <a:t>Reducido: diferencia pulgar/dedo gordo </a:t>
            </a:r>
            <a:r>
              <a:rPr lang="es-ES_tradnl" dirty="0" smtClean="0">
                <a:cs typeface="Arial" charset="0"/>
              </a:rPr>
              <a:t>≥</a:t>
            </a:r>
            <a:r>
              <a:rPr lang="es-ES_tradnl" dirty="0" smtClean="0"/>
              <a:t>10 </a:t>
            </a:r>
            <a:r>
              <a:rPr lang="es-ES_tradnl" dirty="0" err="1" smtClean="0"/>
              <a:t>seg</a:t>
            </a:r>
            <a:r>
              <a:rPr lang="es-ES_tradnl" dirty="0" smtClean="0"/>
              <a:t>.</a:t>
            </a:r>
          </a:p>
          <a:p>
            <a:r>
              <a:rPr lang="es-ES_tradnl" dirty="0" smtClean="0"/>
              <a:t>Ausente: vibración no detectada.</a:t>
            </a:r>
          </a:p>
          <a:p>
            <a:r>
              <a:rPr lang="es-ES_tradnl" dirty="0" smtClean="0"/>
              <a:t>Una forma aproximada más rápida sería considerar vibración </a:t>
            </a:r>
            <a:r>
              <a:rPr lang="es-ES_tradnl" dirty="0" err="1" smtClean="0"/>
              <a:t>disminuída</a:t>
            </a:r>
            <a:r>
              <a:rPr lang="es-ES_tradnl" dirty="0" smtClean="0"/>
              <a:t> en pie si es &lt; 15-20 </a:t>
            </a:r>
            <a:r>
              <a:rPr lang="es-ES_tradnl" dirty="0" err="1" smtClean="0"/>
              <a:t>seg</a:t>
            </a:r>
            <a:r>
              <a:rPr lang="es-ES_tradnl" dirty="0" smtClean="0"/>
              <a:t>.</a:t>
            </a:r>
          </a:p>
          <a:p>
            <a:r>
              <a:rPr lang="es-ES_tradnl" dirty="0" smtClean="0"/>
              <a:t>Diapasón de </a:t>
            </a:r>
            <a:r>
              <a:rPr lang="es-ES_tradnl" dirty="0" err="1" smtClean="0"/>
              <a:t>Rydel-Seiffer</a:t>
            </a:r>
            <a:r>
              <a:rPr lang="es-ES_tradnl" dirty="0" smtClean="0"/>
              <a:t>(con sordinas vibra a 64 Hz</a:t>
            </a:r>
            <a:r>
              <a:rPr lang="es-ES" dirty="0" smtClean="0"/>
              <a:t>)</a:t>
            </a:r>
            <a:r>
              <a:rPr lang="es-ES_tradnl" dirty="0" smtClean="0"/>
              <a:t> : Lleva unas sordinas graduadas de 0 a 8 con un triángulo negro y otro blanco.</a:t>
            </a:r>
          </a:p>
          <a:p>
            <a:r>
              <a:rPr lang="es-ES_tradnl" dirty="0" smtClean="0"/>
              <a:t>Cuando lo hacemos vibrar, los triángulos se van cruzando formando un triángulo o un aspa.</a:t>
            </a:r>
          </a:p>
          <a:p>
            <a:r>
              <a:rPr lang="es-ES_tradnl" dirty="0" smtClean="0"/>
              <a:t>El paciente nos avisa cuando deja de notar la vibración y en ese momento vemos en qué nº está el vértice de cruce de ambos triángulos. Es normal de 6 a 8 (4 a 8 en &gt; 60 años).</a:t>
            </a:r>
            <a:endParaRPr lang="es-ES" dirty="0" smtClean="0"/>
          </a:p>
          <a:p>
            <a:endParaRPr lang="es-ES_tradnl" b="1" dirty="0" smtClean="0"/>
          </a:p>
          <a:p>
            <a:r>
              <a:rPr lang="es-ES_tradnl" b="1" dirty="0" smtClean="0"/>
              <a:t>El Monofilamento: </a:t>
            </a:r>
          </a:p>
          <a:p>
            <a:r>
              <a:rPr lang="es-ES_tradnl" dirty="0" smtClean="0"/>
              <a:t>Desarrollado por Frey a finales de 1800, usando pelos de caballo</a:t>
            </a:r>
          </a:p>
          <a:p>
            <a:r>
              <a:rPr lang="es-ES_tradnl" dirty="0" err="1" smtClean="0"/>
              <a:t>Semmes</a:t>
            </a:r>
            <a:r>
              <a:rPr lang="es-ES_tradnl" dirty="0" smtClean="0"/>
              <a:t> y </a:t>
            </a:r>
            <a:r>
              <a:rPr lang="es-ES_tradnl" dirty="0" err="1" smtClean="0"/>
              <a:t>Weinstein</a:t>
            </a:r>
            <a:r>
              <a:rPr lang="es-ES_tradnl" dirty="0" smtClean="0"/>
              <a:t> revivieron la técnica a finales de 1950 para el estudio de neuropatía en veteranos con daños cerebrales, usando un filamento de nylon insertado en un mango de plástico.</a:t>
            </a:r>
          </a:p>
          <a:p>
            <a:r>
              <a:rPr lang="es-ES_tradnl" dirty="0" smtClean="0"/>
              <a:t>El primero que usó el monofilamento en pacientes con diabetes fue </a:t>
            </a:r>
            <a:r>
              <a:rPr lang="es-ES_tradnl" dirty="0" err="1" smtClean="0"/>
              <a:t>Brand</a:t>
            </a:r>
            <a:r>
              <a:rPr lang="es-ES_tradnl" dirty="0" smtClean="0"/>
              <a:t>, un médico misionero. Cuando estaba en la India observó que los pacientes con lepra en los que ocurría una úlcera seguían usando la extremidad sin dolor, impidiendo la curación. Se </a:t>
            </a:r>
            <a:r>
              <a:rPr lang="es-ES_tradnl" dirty="0" err="1" smtClean="0"/>
              <a:t>dió</a:t>
            </a:r>
            <a:r>
              <a:rPr lang="es-ES_tradnl" dirty="0" smtClean="0"/>
              <a:t> cuenta de que estos pacientes tenían neuropatía periférica más que “falta de riego” como se pensaba hasta entonces y que si se protegían con un molde de escayola, la úlcera curaba. Este manejo revolucionó el cuidado de las personas con lepra en todo el mundo.</a:t>
            </a:r>
          </a:p>
          <a:p>
            <a:r>
              <a:rPr lang="es-ES_tradnl" dirty="0" smtClean="0"/>
              <a:t>En 1965 vino a </a:t>
            </a:r>
            <a:r>
              <a:rPr lang="es-ES_tradnl" dirty="0" err="1" smtClean="0"/>
              <a:t>Lousiana</a:t>
            </a:r>
            <a:r>
              <a:rPr lang="es-ES_tradnl" dirty="0" smtClean="0"/>
              <a:t> para dirigir una leprosería del sistema público de salud y continuó investigando sobre la extremidad insensible. Se dio cuenta que las personas con diabetes sufrían lesiones similares</a:t>
            </a:r>
            <a:endParaRPr lang="es-ES" dirty="0" smtClean="0"/>
          </a:p>
          <a:p>
            <a:r>
              <a:rPr lang="es-ES_tradnl" dirty="0" smtClean="0"/>
              <a:t>Tiene la propiedad de una columna que se doble y produce una fuerza cuantificable reproducible independiente de la fuerza que se aplique en el mango. La presión aplicada es la fuerza dividida por la superficie de la piel donde se aplica por lo que puede variar con el ángulo que forma con la piel.</a:t>
            </a:r>
          </a:p>
          <a:p>
            <a:r>
              <a:rPr lang="es-ES_tradnl" dirty="0" smtClean="0"/>
              <a:t>Los monofilamentos están disponibles en tamaños de 1,65 a 6,65.</a:t>
            </a:r>
            <a:endParaRPr lang="es-ES" dirty="0" smtClean="0"/>
          </a:p>
          <a:p>
            <a:pPr>
              <a:spcBef>
                <a:spcPct val="50000"/>
              </a:spcBef>
              <a:buFontTx/>
              <a:buChar char="•"/>
            </a:pPr>
            <a:r>
              <a:rPr lang="es-ES_tradnl" b="1" dirty="0" smtClean="0">
                <a:solidFill>
                  <a:schemeClr val="bg1"/>
                </a:solidFill>
              </a:rPr>
              <a:t>Cuando se curva ejerce una presión determinada independiente de la fuerza que se aplique</a:t>
            </a:r>
          </a:p>
          <a:p>
            <a:pPr>
              <a:spcBef>
                <a:spcPct val="50000"/>
              </a:spcBef>
              <a:buFontTx/>
              <a:buChar char="•"/>
            </a:pPr>
            <a:r>
              <a:rPr lang="es-ES_tradnl" b="1" dirty="0" smtClean="0">
                <a:solidFill>
                  <a:schemeClr val="bg1"/>
                </a:solidFill>
              </a:rPr>
              <a:t>La presión depende de la superficie de aplicación, por lo que varía con el ángulo</a:t>
            </a:r>
          </a:p>
          <a:p>
            <a:pPr>
              <a:spcBef>
                <a:spcPct val="50000"/>
              </a:spcBef>
              <a:buFontTx/>
              <a:buChar char="•"/>
            </a:pPr>
            <a:r>
              <a:rPr lang="es-ES_tradnl" b="1" dirty="0" smtClean="0">
                <a:solidFill>
                  <a:schemeClr val="bg1"/>
                </a:solidFill>
              </a:rPr>
              <a:t>Calibrados según la presión que ejerzan. El 5.07 corresponde a 10 gr.</a:t>
            </a:r>
          </a:p>
          <a:p>
            <a:endParaRPr lang="es-ES" dirty="0"/>
          </a:p>
        </p:txBody>
      </p:sp>
      <p:sp>
        <p:nvSpPr>
          <p:cNvPr id="4" name="3 Marcador de número de diapositiva"/>
          <p:cNvSpPr>
            <a:spLocks noGrp="1"/>
          </p:cNvSpPr>
          <p:nvPr>
            <p:ph type="sldNum" sz="quarter" idx="10"/>
          </p:nvPr>
        </p:nvSpPr>
        <p:spPr/>
        <p:txBody>
          <a:bodyPr/>
          <a:lstStyle/>
          <a:p>
            <a:fld id="{D7F49829-B7A6-4752-98FC-CDAC12F53A37}" type="slidenum">
              <a:rPr lang="es-ES" smtClean="0"/>
              <a:pPr/>
              <a:t>6</a:t>
            </a:fld>
            <a:endParaRPr lang="es-ES"/>
          </a:p>
        </p:txBody>
      </p:sp>
    </p:spTree>
    <p:extLst>
      <p:ext uri="{BB962C8B-B14F-4D97-AF65-F5344CB8AC3E}">
        <p14:creationId xmlns:p14="http://schemas.microsoft.com/office/powerpoint/2010/main" val="1693172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eaLnBrk="1" hangingPunct="1">
              <a:spcBef>
                <a:spcPct val="0"/>
              </a:spcBef>
              <a:buFontTx/>
              <a:buNone/>
            </a:pPr>
            <a:r>
              <a:rPr lang="es-ES" altLang="es-ES" sz="2000" dirty="0" smtClean="0"/>
              <a:t>Neuropatía diabética típica</a:t>
            </a:r>
            <a:r>
              <a:rPr lang="es-ES" altLang="es-ES" sz="2000" baseline="0" dirty="0" smtClean="0"/>
              <a:t> es </a:t>
            </a:r>
            <a:r>
              <a:rPr lang="es-ES" altLang="es-ES" sz="1200" dirty="0" smtClean="0"/>
              <a:t>Simétrica y tiene una progresión distal a proximal</a:t>
            </a:r>
          </a:p>
          <a:p>
            <a:pPr eaLnBrk="1" hangingPunct="1">
              <a:spcBef>
                <a:spcPct val="0"/>
              </a:spcBef>
              <a:buFontTx/>
              <a:buNone/>
            </a:pPr>
            <a:r>
              <a:rPr lang="es-ES" altLang="es-ES" sz="1200" dirty="0" smtClean="0"/>
              <a:t>Los </a:t>
            </a:r>
            <a:r>
              <a:rPr lang="es-ES" altLang="es-ES" sz="1200" dirty="0" err="1" smtClean="0"/>
              <a:t>sintomas</a:t>
            </a:r>
            <a:r>
              <a:rPr lang="es-ES" altLang="es-ES" sz="1200" dirty="0" smtClean="0"/>
              <a:t> iniciales mas frecuentes son la</a:t>
            </a:r>
            <a:r>
              <a:rPr lang="es-ES" altLang="es-ES" sz="1200" baseline="0" dirty="0" smtClean="0"/>
              <a:t> </a:t>
            </a:r>
            <a:r>
              <a:rPr lang="es-ES" altLang="es-ES" sz="1200" baseline="0" dirty="0" err="1" smtClean="0"/>
              <a:t>alodinia</a:t>
            </a:r>
            <a:r>
              <a:rPr lang="es-ES" altLang="es-ES" sz="1200" baseline="0" dirty="0" smtClean="0"/>
              <a:t> (</a:t>
            </a:r>
            <a:r>
              <a:rPr lang="es-ES" dirty="0" smtClean="0"/>
              <a:t>estímulos habitualmente indoloros son dolorosos) </a:t>
            </a:r>
            <a:r>
              <a:rPr lang="es-ES" altLang="es-ES" sz="1200" baseline="0" dirty="0" smtClean="0"/>
              <a:t>y la hiperalgesia al pinchazo</a:t>
            </a:r>
          </a:p>
          <a:p>
            <a:pPr eaLnBrk="1" hangingPunct="1">
              <a:spcBef>
                <a:spcPct val="0"/>
              </a:spcBef>
              <a:buFontTx/>
              <a:buNone/>
            </a:pPr>
            <a:r>
              <a:rPr lang="es-ES" altLang="es-ES" sz="1200" baseline="0" dirty="0" smtClean="0"/>
              <a:t> </a:t>
            </a:r>
            <a:r>
              <a:rPr lang="es-ES" altLang="es-ES" sz="1200" b="1" i="1" kern="1200" dirty="0" err="1" smtClean="0">
                <a:solidFill>
                  <a:srgbClr val="000000"/>
                </a:solidFill>
                <a:latin typeface="Arial" charset="0"/>
                <a:ea typeface="+mn-ea"/>
                <a:cs typeface="+mn-cs"/>
              </a:rPr>
              <a:t>Evolucion</a:t>
            </a:r>
            <a:r>
              <a:rPr lang="es-ES" altLang="es-ES" sz="1200" b="1" i="1" kern="1200" dirty="0" smtClean="0">
                <a:solidFill>
                  <a:srgbClr val="000000"/>
                </a:solidFill>
                <a:latin typeface="Arial" charset="0"/>
                <a:ea typeface="+mn-ea"/>
                <a:cs typeface="+mn-cs"/>
              </a:rPr>
              <a:t> </a:t>
            </a:r>
            <a:r>
              <a:rPr lang="es-ES" altLang="es-ES" sz="1200" b="1" i="1" dirty="0" smtClean="0">
                <a:solidFill>
                  <a:srgbClr val="000000"/>
                </a:solidFill>
                <a:latin typeface="Arial" charset="0"/>
              </a:rPr>
              <a:t>Clínica:</a:t>
            </a:r>
          </a:p>
          <a:p>
            <a:pPr eaLnBrk="1" hangingPunct="1">
              <a:spcBef>
                <a:spcPct val="0"/>
              </a:spcBef>
              <a:buFontTx/>
              <a:buNone/>
            </a:pPr>
            <a:r>
              <a:rPr lang="es-ES" altLang="es-ES" sz="1200" dirty="0" smtClean="0">
                <a:solidFill>
                  <a:srgbClr val="000000"/>
                </a:solidFill>
                <a:latin typeface="Arial" charset="0"/>
              </a:rPr>
              <a:t>Síntomas: parestesias, calambres o </a:t>
            </a:r>
            <a:r>
              <a:rPr lang="es-ES" altLang="es-ES" sz="1200" dirty="0" err="1" smtClean="0">
                <a:solidFill>
                  <a:srgbClr val="000000"/>
                </a:solidFill>
                <a:latin typeface="Arial" charset="0"/>
              </a:rPr>
              <a:t>alodinia</a:t>
            </a:r>
            <a:r>
              <a:rPr lang="es-ES" altLang="es-ES" sz="1200" dirty="0" smtClean="0">
                <a:solidFill>
                  <a:srgbClr val="000000"/>
                </a:solidFill>
                <a:latin typeface="Arial" charset="0"/>
              </a:rPr>
              <a:t> (dolor ante estímulo no doloroso)</a:t>
            </a:r>
          </a:p>
          <a:p>
            <a:pPr eaLnBrk="1" hangingPunct="1">
              <a:spcBef>
                <a:spcPct val="0"/>
              </a:spcBef>
              <a:buFontTx/>
              <a:buNone/>
            </a:pPr>
            <a:r>
              <a:rPr lang="es-ES" altLang="es-ES" sz="1200" dirty="0" smtClean="0">
                <a:solidFill>
                  <a:srgbClr val="000000"/>
                </a:solidFill>
                <a:latin typeface="Arial" charset="0"/>
              </a:rPr>
              <a:t>Signos: alteración de sensibilidad (monofilamento, vibratoria) o abolición de reflejos </a:t>
            </a:r>
            <a:r>
              <a:rPr lang="es-ES" altLang="es-ES" sz="1200" dirty="0" err="1" smtClean="0">
                <a:solidFill>
                  <a:srgbClr val="000000"/>
                </a:solidFill>
                <a:latin typeface="Arial" charset="0"/>
              </a:rPr>
              <a:t>aquíleos</a:t>
            </a:r>
            <a:r>
              <a:rPr lang="es-ES" altLang="es-ES" sz="1200" dirty="0" smtClean="0">
                <a:solidFill>
                  <a:srgbClr val="000000"/>
                </a:solidFill>
                <a:latin typeface="Arial" charset="0"/>
              </a:rPr>
              <a:t>.</a:t>
            </a:r>
          </a:p>
          <a:p>
            <a:pPr eaLnBrk="1" hangingPunct="1">
              <a:spcBef>
                <a:spcPct val="0"/>
              </a:spcBef>
              <a:buFontTx/>
              <a:buNone/>
            </a:pPr>
            <a:endParaRPr lang="es-ES" altLang="es-ES" sz="1200" dirty="0" smtClean="0"/>
          </a:p>
          <a:p>
            <a:endParaRPr lang="es-ES" dirty="0"/>
          </a:p>
        </p:txBody>
      </p:sp>
      <p:sp>
        <p:nvSpPr>
          <p:cNvPr id="4" name="3 Marcador de número de diapositiva"/>
          <p:cNvSpPr>
            <a:spLocks noGrp="1"/>
          </p:cNvSpPr>
          <p:nvPr>
            <p:ph type="sldNum" sz="quarter" idx="10"/>
          </p:nvPr>
        </p:nvSpPr>
        <p:spPr/>
        <p:txBody>
          <a:bodyPr/>
          <a:lstStyle/>
          <a:p>
            <a:fld id="{D7F49829-B7A6-4752-98FC-CDAC12F53A37}" type="slidenum">
              <a:rPr lang="es-ES" smtClean="0"/>
              <a:pPr/>
              <a:t>7</a:t>
            </a:fld>
            <a:endParaRPr lang="es-ES"/>
          </a:p>
        </p:txBody>
      </p:sp>
    </p:spTree>
    <p:extLst>
      <p:ext uri="{BB962C8B-B14F-4D97-AF65-F5344CB8AC3E}">
        <p14:creationId xmlns:p14="http://schemas.microsoft.com/office/powerpoint/2010/main" val="735388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473781A-EDBF-428C-94F3-9E39509C9822}" type="slidenum">
              <a:rPr lang="es-ES" smtClean="0"/>
              <a:pPr/>
              <a:t>8</a:t>
            </a:fld>
            <a:endParaRPr lang="es-ES"/>
          </a:p>
        </p:txBody>
      </p:sp>
    </p:spTree>
    <p:extLst>
      <p:ext uri="{BB962C8B-B14F-4D97-AF65-F5344CB8AC3E}">
        <p14:creationId xmlns:p14="http://schemas.microsoft.com/office/powerpoint/2010/main" val="858272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Respuesta:4</a:t>
            </a:r>
            <a:endParaRPr lang="es-ES" dirty="0"/>
          </a:p>
        </p:txBody>
      </p:sp>
      <p:sp>
        <p:nvSpPr>
          <p:cNvPr id="4" name="3 Marcador de número de diapositiva"/>
          <p:cNvSpPr>
            <a:spLocks noGrp="1"/>
          </p:cNvSpPr>
          <p:nvPr>
            <p:ph type="sldNum" sz="quarter" idx="10"/>
          </p:nvPr>
        </p:nvSpPr>
        <p:spPr/>
        <p:txBody>
          <a:bodyPr/>
          <a:lstStyle/>
          <a:p>
            <a:fld id="{1473781A-EDBF-428C-94F3-9E39509C9822}" type="slidenum">
              <a:rPr lang="es-ES" smtClean="0"/>
              <a:pPr/>
              <a:t>9</a:t>
            </a:fld>
            <a:endParaRPr lang="es-ES"/>
          </a:p>
        </p:txBody>
      </p:sp>
    </p:spTree>
    <p:extLst>
      <p:ext uri="{BB962C8B-B14F-4D97-AF65-F5344CB8AC3E}">
        <p14:creationId xmlns:p14="http://schemas.microsoft.com/office/powerpoint/2010/main" val="20859171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Diapositiva de portada">
    <p:bg>
      <p:bgPr>
        <a:blipFill dpi="0" rotWithShape="1">
          <a:blip r:embed="rId2" cstate="print">
            <a:alphaModFix amt="70000"/>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3789040"/>
            <a:ext cx="10534651" cy="1285884"/>
          </a:xfrm>
          <a:solidFill>
            <a:srgbClr val="FFFFFF">
              <a:alpha val="50196"/>
            </a:srgbClr>
          </a:solidFill>
        </p:spPr>
        <p:txBody>
          <a:bodyPr>
            <a:noAutofit/>
          </a:bodyPr>
          <a:lstStyle>
            <a:lvl1pPr algn="l">
              <a:defRPr sz="4000" b="1">
                <a:solidFill>
                  <a:schemeClr val="tx2"/>
                </a:solidFill>
                <a:latin typeface="+mn-lt"/>
              </a:defRPr>
            </a:lvl1pPr>
          </a:lstStyle>
          <a:p>
            <a:r>
              <a:rPr lang="es-ES" smtClean="0"/>
              <a:t>Haga clic para modificar el estilo de título del patrón</a:t>
            </a:r>
            <a:endParaRPr lang="es-ES" dirty="0"/>
          </a:p>
        </p:txBody>
      </p:sp>
      <p:sp>
        <p:nvSpPr>
          <p:cNvPr id="3" name="2 Subtítulo"/>
          <p:cNvSpPr>
            <a:spLocks noGrp="1"/>
          </p:cNvSpPr>
          <p:nvPr>
            <p:ph type="subTitle" idx="1"/>
          </p:nvPr>
        </p:nvSpPr>
        <p:spPr>
          <a:xfrm>
            <a:off x="895350" y="5146330"/>
            <a:ext cx="10553701" cy="914420"/>
          </a:xfrm>
          <a:solidFill>
            <a:srgbClr val="FFFFFF">
              <a:alpha val="50196"/>
            </a:srgbClr>
          </a:solidFill>
        </p:spPr>
        <p:txBody>
          <a:bodyPr>
            <a:normAutofit/>
          </a:bodyPr>
          <a:lstStyle>
            <a:lvl1pPr marL="0" indent="0" algn="l">
              <a:buNone/>
              <a:defRPr sz="2800" b="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dirty="0"/>
          </a:p>
        </p:txBody>
      </p:sp>
      <p:cxnSp>
        <p:nvCxnSpPr>
          <p:cNvPr id="12" name="11 Conector recto"/>
          <p:cNvCxnSpPr/>
          <p:nvPr userDrawn="1"/>
        </p:nvCxnSpPr>
        <p:spPr>
          <a:xfrm rot="5400000">
            <a:off x="298684" y="4417949"/>
            <a:ext cx="1116000" cy="1059"/>
          </a:xfrm>
          <a:prstGeom prst="line">
            <a:avLst/>
          </a:prstGeom>
          <a:ln w="123825" cap="rnd" cmpd="thickThi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userDrawn="1"/>
        </p:nvCxnSpPr>
        <p:spPr>
          <a:xfrm rot="5400000">
            <a:off x="497780" y="5585923"/>
            <a:ext cx="720000" cy="1059"/>
          </a:xfrm>
          <a:prstGeom prst="line">
            <a:avLst/>
          </a:prstGeom>
          <a:ln w="123825" cap="rnd" cmpd="thickThi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 name="Imagen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27568" y="6132300"/>
            <a:ext cx="2088232" cy="609068"/>
          </a:xfrm>
          <a:prstGeom prst="rect">
            <a:avLst/>
          </a:prstGeom>
        </p:spPr>
      </p:pic>
      <p:pic>
        <p:nvPicPr>
          <p:cNvPr id="4" name="Imagen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2400" y="115200"/>
            <a:ext cx="5803200" cy="935086"/>
          </a:xfrm>
          <a:prstGeom prst="rect">
            <a:avLst/>
          </a:prstGeom>
        </p:spPr>
      </p:pic>
    </p:spTree>
    <p:extLst>
      <p:ext uri="{BB962C8B-B14F-4D97-AF65-F5344CB8AC3E}">
        <p14:creationId xmlns:p14="http://schemas.microsoft.com/office/powerpoint/2010/main" val="294811023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a AAP">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7"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17" name="Imagen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12" name="Imagen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8800" y="6447600"/>
            <a:ext cx="2972697" cy="291600"/>
          </a:xfrm>
          <a:prstGeom prst="rect">
            <a:avLst/>
          </a:prstGeom>
        </p:spPr>
      </p:pic>
      <p:pic>
        <p:nvPicPr>
          <p:cNvPr id="8"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graphicFrame>
        <p:nvGraphicFramePr>
          <p:cNvPr id="9" name="4 Tabla"/>
          <p:cNvGraphicFramePr>
            <a:graphicFrameLocks noGrp="1"/>
          </p:cNvGraphicFramePr>
          <p:nvPr userDrawn="1">
            <p:extLst>
              <p:ext uri="{D42A27DB-BD31-4B8C-83A1-F6EECF244321}">
                <p14:modId xmlns:p14="http://schemas.microsoft.com/office/powerpoint/2010/main" val="3904415832"/>
              </p:ext>
            </p:extLst>
          </p:nvPr>
        </p:nvGraphicFramePr>
        <p:xfrm>
          <a:off x="1775520" y="908720"/>
          <a:ext cx="8724031" cy="4705346"/>
        </p:xfrm>
        <a:graphic>
          <a:graphicData uri="http://schemas.openxmlformats.org/drawingml/2006/table">
            <a:tbl>
              <a:tblPr firstRow="1" bandRow="1">
                <a:tableStyleId>{5C22544A-7EE6-4342-B048-85BDC9FD1C3A}</a:tableStyleId>
              </a:tblPr>
              <a:tblGrid>
                <a:gridCol w="3846760"/>
                <a:gridCol w="4877271"/>
              </a:tblGrid>
              <a:tr h="3657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bg1"/>
                          </a:solidFill>
                          <a:effectLst/>
                          <a:latin typeface="+mn-lt"/>
                          <a:cs typeface="Times New Roman" pitchFamily="18" charset="0"/>
                        </a:rPr>
                        <a:t>Clase</a:t>
                      </a:r>
                      <a:endParaRPr kumimoji="0" lang="es-ES" sz="1800" b="0" i="0" u="none" strike="noStrike" cap="none" normalizeH="0" baseline="0" dirty="0" smtClean="0">
                        <a:ln>
                          <a:noFill/>
                        </a:ln>
                        <a:solidFill>
                          <a:schemeClr val="bg1"/>
                        </a:solidFill>
                        <a:effectLst/>
                        <a:latin typeface="+mn-lt"/>
                        <a:cs typeface="Times New Roman" pitchFamily="18" charset="0"/>
                      </a:endParaRPr>
                    </a:p>
                  </a:txBody>
                  <a:tcPr marT="45721" marB="45721" anchor="b" horzOverflow="overflow">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bg1"/>
                          </a:solidFill>
                          <a:effectLst/>
                          <a:latin typeface="+mn-lt"/>
                          <a:cs typeface="Times New Roman" pitchFamily="18" charset="0"/>
                        </a:rPr>
                        <a:t>Principio activo</a:t>
                      </a:r>
                      <a:endParaRPr kumimoji="0" lang="es-ES" sz="1800" b="0" i="0" u="none" strike="noStrike" cap="none" normalizeH="0" baseline="0" dirty="0" smtClean="0">
                        <a:ln>
                          <a:noFill/>
                        </a:ln>
                        <a:solidFill>
                          <a:schemeClr val="bg1"/>
                        </a:solidFill>
                        <a:effectLst/>
                        <a:latin typeface="+mn-lt"/>
                        <a:cs typeface="Times New Roman" pitchFamily="18" charset="0"/>
                      </a:endParaRPr>
                    </a:p>
                  </a:txBody>
                  <a:tcPr marT="45721" marB="45721" anchor="b" horzOverflow="overflow">
                    <a:solidFill>
                      <a:schemeClr val="tx1"/>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Times New Roman" pitchFamily="18" charset="0"/>
                        </a:rPr>
                        <a:t>I ( muy alta)</a:t>
                      </a: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Propionato</a:t>
                      </a:r>
                      <a:r>
                        <a:rPr kumimoji="0" lang="es-ES" sz="1600" b="0" i="0" u="none" strike="noStrike" cap="none" normalizeH="0" baseline="0" dirty="0" smtClean="0">
                          <a:ln>
                            <a:noFill/>
                          </a:ln>
                          <a:solidFill>
                            <a:schemeClr val="accent1"/>
                          </a:solidFill>
                          <a:effectLst/>
                          <a:latin typeface="+mn-lt"/>
                          <a:cs typeface="Times New Roman" pitchFamily="18" charset="0"/>
                        </a:rPr>
                        <a:t> </a:t>
                      </a:r>
                      <a:r>
                        <a:rPr kumimoji="0" lang="es-ES" sz="1600" b="0" i="0" u="none" strike="noStrike" cap="none" normalizeH="0" baseline="0" dirty="0" err="1" smtClean="0">
                          <a:ln>
                            <a:noFill/>
                          </a:ln>
                          <a:solidFill>
                            <a:schemeClr val="accent1"/>
                          </a:solidFill>
                          <a:effectLst/>
                          <a:latin typeface="+mn-lt"/>
                          <a:cs typeface="Times New Roman" pitchFamily="18" charset="0"/>
                        </a:rPr>
                        <a:t>clobetasol</a:t>
                      </a:r>
                      <a:r>
                        <a:rPr kumimoji="0" lang="es-ES" sz="1600" b="0" i="0" u="none" strike="noStrike" cap="none" normalizeH="0" baseline="0" dirty="0" smtClean="0">
                          <a:ln>
                            <a:noFill/>
                          </a:ln>
                          <a:solidFill>
                            <a:schemeClr val="accent1"/>
                          </a:solidFill>
                          <a:effectLst/>
                          <a:latin typeface="+mn-lt"/>
                          <a:cs typeface="Times New Roman" pitchFamily="18" charset="0"/>
                        </a:rPr>
                        <a:t> 0,05%</a:t>
                      </a: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Times New Roman" pitchFamily="18" charset="0"/>
                        </a:rPr>
                        <a:t>II (potencia alta)</a:t>
                      </a:r>
                      <a:endParaRPr kumimoji="0" lang="es-ES" sz="1600" b="0" i="0" u="none" strike="noStrike" cap="none" normalizeH="0" baseline="0" dirty="0" smtClean="0">
                        <a:ln>
                          <a:noFill/>
                        </a:ln>
                        <a:solidFill>
                          <a:srgbClr val="C00000"/>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Times New Roman" pitchFamily="18" charset="0"/>
                        </a:rPr>
                        <a:t>Prednicarbato</a:t>
                      </a:r>
                      <a:r>
                        <a:rPr kumimoji="0" lang="es-ES" sz="1600" b="1" i="0" u="none" strike="noStrike" cap="none" normalizeH="0" baseline="0" dirty="0" smtClean="0">
                          <a:ln>
                            <a:noFill/>
                          </a:ln>
                          <a:solidFill>
                            <a:srgbClr val="C00000"/>
                          </a:solidFill>
                          <a:effectLst/>
                          <a:latin typeface="+mn-lt"/>
                          <a:cs typeface="Times New Roman" pitchFamily="18" charset="0"/>
                        </a:rPr>
                        <a:t> 0,25%  </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Times New Roman" pitchFamily="18" charset="0"/>
                        </a:rPr>
                        <a:t>Mometasona</a:t>
                      </a:r>
                      <a:r>
                        <a:rPr kumimoji="0" lang="es-ES" sz="1600" b="1" i="0" u="none" strike="noStrike" cap="none" normalizeH="0" baseline="0" dirty="0" smtClean="0">
                          <a:ln>
                            <a:noFill/>
                          </a:ln>
                          <a:solidFill>
                            <a:srgbClr val="C00000"/>
                          </a:solidFill>
                          <a:effectLst/>
                          <a:latin typeface="+mn-lt"/>
                          <a:cs typeface="Times New Roman" pitchFamily="18" charset="0"/>
                        </a:rPr>
                        <a:t> 0,1%</a:t>
                      </a: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Times New Roman" pitchFamily="18" charset="0"/>
                        </a:rPr>
                        <a:t>Metilprednisolona</a:t>
                      </a:r>
                      <a:r>
                        <a:rPr kumimoji="0" lang="es-ES" sz="1600" b="1" i="0" u="none" strike="noStrike" cap="none" normalizeH="0" baseline="0" dirty="0" smtClean="0">
                          <a:ln>
                            <a:noFill/>
                          </a:ln>
                          <a:solidFill>
                            <a:srgbClr val="C00000"/>
                          </a:solidFill>
                          <a:effectLst/>
                          <a:latin typeface="+mn-lt"/>
                          <a:cs typeface="Times New Roman" pitchFamily="18" charset="0"/>
                        </a:rPr>
                        <a:t> 0,1%</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Betametasona</a:t>
                      </a:r>
                      <a:endParaRPr kumimoji="0" lang="es-ES" sz="1600" b="0"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Beclometasona</a:t>
                      </a:r>
                      <a:endParaRPr kumimoji="0" lang="es-ES" sz="1600" b="0"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smtClean="0">
                        <a:ln>
                          <a:noFill/>
                        </a:ln>
                        <a:solidFill>
                          <a:schemeClr val="accent1"/>
                        </a:solidFill>
                        <a:effectLst/>
                        <a:latin typeface="+mn-lt"/>
                        <a:cs typeface="Times New Roman" pitchFamily="18" charset="0"/>
                      </a:endParaRP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Arial" pitchFamily="34" charset="0"/>
                        </a:rPr>
                        <a:t>Propionato</a:t>
                      </a:r>
                      <a:r>
                        <a:rPr kumimoji="0" lang="es-ES" sz="1600" b="1" i="0" u="none" strike="noStrike" cap="none" normalizeH="0" baseline="0" dirty="0" smtClean="0">
                          <a:ln>
                            <a:noFill/>
                          </a:ln>
                          <a:solidFill>
                            <a:srgbClr val="C00000"/>
                          </a:solidFill>
                          <a:effectLst/>
                          <a:latin typeface="+mn-lt"/>
                          <a:cs typeface="Arial" pitchFamily="34" charset="0"/>
                        </a:rPr>
                        <a:t> </a:t>
                      </a:r>
                      <a:r>
                        <a:rPr kumimoji="0" lang="es-ES" sz="1600" b="1" i="0" u="none" strike="noStrike" cap="none" normalizeH="0" baseline="0" dirty="0" err="1" smtClean="0">
                          <a:ln>
                            <a:noFill/>
                          </a:ln>
                          <a:solidFill>
                            <a:srgbClr val="C00000"/>
                          </a:solidFill>
                          <a:effectLst/>
                          <a:latin typeface="+mn-lt"/>
                          <a:cs typeface="Arial" pitchFamily="34" charset="0"/>
                        </a:rPr>
                        <a:t>fluticasona</a:t>
                      </a:r>
                      <a:endParaRPr kumimoji="0" lang="es-ES" sz="1600" b="1" i="0" u="none" strike="noStrike" cap="none" normalizeH="0" baseline="0" dirty="0" smtClean="0">
                        <a:ln>
                          <a:noFill/>
                        </a:ln>
                        <a:solidFill>
                          <a:srgbClr val="C00000"/>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Times New Roman" pitchFamily="18" charset="0"/>
                        </a:rPr>
                        <a:t> III (potencia intermedia)</a:t>
                      </a:r>
                      <a:endParaRPr kumimoji="0" lang="es-ES" sz="1600" b="0" i="0" u="none" strike="noStrike" cap="none" normalizeH="0" baseline="0" dirty="0" smtClean="0">
                        <a:ln>
                          <a:noFill/>
                        </a:ln>
                        <a:solidFill>
                          <a:srgbClr val="C00000"/>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Clobetasona</a:t>
                      </a:r>
                      <a:r>
                        <a:rPr kumimoji="0" lang="es-ES" sz="1600" b="0" i="0" u="none" strike="noStrike" cap="none" normalizeH="0" baseline="0" dirty="0" smtClean="0">
                          <a:ln>
                            <a:noFill/>
                          </a:ln>
                          <a:solidFill>
                            <a:schemeClr val="accent1"/>
                          </a:solidFill>
                          <a:effectLst/>
                          <a:latin typeface="+mn-lt"/>
                          <a:cs typeface="Times New Roman" pitchFamily="18" charset="0"/>
                        </a:rPr>
                        <a:t> 0,05%</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accent1"/>
                          </a:solidFill>
                          <a:effectLst/>
                          <a:latin typeface="+mn-lt"/>
                          <a:cs typeface="Times New Roman" pitchFamily="18" charset="0"/>
                        </a:rPr>
                        <a:t> </a:t>
                      </a:r>
                      <a:endParaRPr kumimoji="0" lang="es-ES" sz="1600" b="0" i="0" u="none" strike="noStrike" cap="none" normalizeH="0" baseline="0" smtClean="0">
                        <a:ln>
                          <a:noFill/>
                        </a:ln>
                        <a:solidFill>
                          <a:schemeClr val="accent1"/>
                        </a:solidFill>
                        <a:effectLst/>
                        <a:latin typeface="+mn-lt"/>
                        <a:cs typeface="Times New Roman" pitchFamily="18" charset="0"/>
                      </a:endParaRP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Hidrocortisona </a:t>
                      </a:r>
                      <a:r>
                        <a:rPr kumimoji="0" lang="es-ES" sz="1600" b="0" i="0" u="none" strike="noStrike" cap="none" normalizeH="0" baseline="0" dirty="0" err="1" smtClean="0">
                          <a:ln>
                            <a:noFill/>
                          </a:ln>
                          <a:solidFill>
                            <a:schemeClr val="accent1"/>
                          </a:solidFill>
                          <a:effectLst/>
                          <a:latin typeface="+mn-lt"/>
                          <a:cs typeface="Times New Roman" pitchFamily="18" charset="0"/>
                        </a:rPr>
                        <a:t>aceponato</a:t>
                      </a:r>
                      <a:endParaRPr kumimoji="0" lang="es-ES" sz="1600" b="0"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accent1"/>
                          </a:solidFill>
                          <a:effectLst/>
                          <a:latin typeface="+mn-lt"/>
                          <a:cs typeface="Times New Roman" pitchFamily="18" charset="0"/>
                        </a:rPr>
                        <a:t> </a:t>
                      </a:r>
                      <a:endParaRPr kumimoji="0" lang="es-ES" sz="1600" b="0" i="0" u="none" strike="noStrike" cap="none" normalizeH="0" baseline="0" smtClean="0">
                        <a:ln>
                          <a:noFill/>
                        </a:ln>
                        <a:solidFill>
                          <a:schemeClr val="accent1"/>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Hidrocortisona butirato</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smtClean="0">
                        <a:ln>
                          <a:noFill/>
                        </a:ln>
                        <a:solidFill>
                          <a:schemeClr val="accent1"/>
                        </a:solidFill>
                        <a:effectLst/>
                        <a:latin typeface="+mn-lt"/>
                        <a:cs typeface="Arial" pitchFamily="34" charset="0"/>
                      </a:endParaRP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Ac </a:t>
                      </a:r>
                      <a:r>
                        <a:rPr kumimoji="0" lang="es-ES" sz="1600" b="0" i="0" u="none" strike="noStrike" cap="none" normalizeH="0" baseline="0" dirty="0" err="1" smtClean="0">
                          <a:ln>
                            <a:noFill/>
                          </a:ln>
                          <a:solidFill>
                            <a:schemeClr val="accent1"/>
                          </a:solidFill>
                          <a:effectLst/>
                          <a:latin typeface="+mn-lt"/>
                          <a:cs typeface="Times New Roman" pitchFamily="18" charset="0"/>
                        </a:rPr>
                        <a:t>fluocinolona</a:t>
                      </a:r>
                      <a:endParaRPr kumimoji="0" lang="es-ES" sz="1600" b="1"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Arial" pitchFamily="34" charset="0"/>
                        </a:rPr>
                        <a:t>IV (potencia baja)</a:t>
                      </a:r>
                      <a:endParaRPr kumimoji="0" lang="es-ES" sz="1600" b="0" i="0" u="none" strike="noStrike" cap="none" normalizeH="0" baseline="0" dirty="0" smtClean="0">
                        <a:ln>
                          <a:noFill/>
                        </a:ln>
                        <a:solidFill>
                          <a:srgbClr val="C00000"/>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Hidrocortisona acetato</a:t>
                      </a:r>
                    </a:p>
                  </a:txBody>
                  <a:tcPr marT="45721" marB="45721" anchor="ctr" horzOverflow="overflow">
                    <a:solidFill>
                      <a:srgbClr val="E8ECF5"/>
                    </a:solidFill>
                  </a:tcPr>
                </a:tc>
              </a:tr>
            </a:tbl>
          </a:graphicData>
        </a:graphic>
      </p:graphicFrame>
    </p:spTree>
    <p:extLst>
      <p:ext uri="{BB962C8B-B14F-4D97-AF65-F5344CB8AC3E}">
        <p14:creationId xmlns:p14="http://schemas.microsoft.com/office/powerpoint/2010/main" val="3914798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ítulo y objeto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609600" y="159904"/>
            <a:ext cx="10972800" cy="604800"/>
          </a:xfrm>
          <a:noFill/>
        </p:spPr>
        <p:txBody>
          <a:bodyPr>
            <a:noAutofit/>
          </a:bodyPr>
          <a:lstStyle>
            <a:lvl1pPr algn="ctr">
              <a:defRPr sz="3200" b="0" baseline="0">
                <a:solidFill>
                  <a:schemeClr val="accent1"/>
                </a:solidFill>
              </a:defRPr>
            </a:lvl1pPr>
          </a:lstStyle>
          <a:p>
            <a:r>
              <a:rPr lang="es-ES" dirty="0" smtClean="0"/>
              <a:t>Título de diapositiva: es obligatorio</a:t>
            </a:r>
            <a:endParaRPr lang="es-ES" dirty="0"/>
          </a:p>
        </p:txBody>
      </p:sp>
      <p:sp>
        <p:nvSpPr>
          <p:cNvPr id="3" name="2 Marcador de contenido"/>
          <p:cNvSpPr>
            <a:spLocks noGrp="1"/>
          </p:cNvSpPr>
          <p:nvPr>
            <p:ph idx="1"/>
          </p:nvPr>
        </p:nvSpPr>
        <p:spPr>
          <a:xfrm>
            <a:off x="0" y="1015675"/>
            <a:ext cx="11582400" cy="4592024"/>
          </a:xfrm>
        </p:spPr>
        <p:txBody>
          <a:bodyPr/>
          <a:lstStyle>
            <a:lvl1pPr marL="808038" indent="-265113">
              <a:buFontTx/>
              <a:buBlip>
                <a:blip r:embed="rId3"/>
              </a:buBlip>
              <a:defRPr sz="2800">
                <a:solidFill>
                  <a:schemeClr val="accent1"/>
                </a:solidFill>
              </a:defRPr>
            </a:lvl1pPr>
            <a:lvl2pPr marL="1524000" indent="-265113">
              <a:buClr>
                <a:schemeClr val="tx2"/>
              </a:buClr>
              <a:buSzPct val="100000"/>
              <a:buFont typeface="Wingdings" panose="05000000000000000000" pitchFamily="2" charset="2"/>
              <a:buChar char="v"/>
              <a:defRPr sz="2400">
                <a:solidFill>
                  <a:schemeClr val="accent1"/>
                </a:solidFill>
              </a:defRPr>
            </a:lvl2pPr>
            <a:lvl3pPr marL="2239963" indent="-265113">
              <a:buClr>
                <a:schemeClr val="tx2"/>
              </a:buClr>
              <a:buSzPct val="100000"/>
              <a:buFont typeface="Wingdings" panose="05000000000000000000" pitchFamily="2" charset="2"/>
              <a:buChar char="ü"/>
              <a:defRPr sz="2000">
                <a:solidFill>
                  <a:schemeClr val="accent1"/>
                </a:solidFill>
              </a:defRPr>
            </a:lvl3pPr>
            <a:lvl4pPr marL="2874963" indent="-184150">
              <a:buClr>
                <a:schemeClr val="tx2"/>
              </a:buClr>
              <a:defRPr sz="2000">
                <a:solidFill>
                  <a:schemeClr val="accent1"/>
                </a:solidFill>
              </a:defRPr>
            </a:lvl4pPr>
            <a:lvl5pPr marL="3590925" indent="-185738">
              <a:buClr>
                <a:schemeClr val="tx2"/>
              </a:buClr>
              <a:defRPr>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pic>
        <p:nvPicPr>
          <p:cNvPr id="12" name="11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43" y="6072206"/>
            <a:ext cx="4286280" cy="428628"/>
          </a:xfrm>
          <a:prstGeom prst="rect">
            <a:avLst/>
          </a:prstGeom>
        </p:spPr>
      </p:pic>
      <p:pic>
        <p:nvPicPr>
          <p:cNvPr id="9" name="8 Imagen" descr="2016 sin pie 300.png"/>
          <p:cNvPicPr>
            <a:picLocks noChangeAspect="1"/>
          </p:cNvPicPr>
          <p:nvPr userDrawn="1"/>
        </p:nvPicPr>
        <p:blipFill>
          <a:blip r:embed="rId5" cstate="print"/>
          <a:stretch>
            <a:fillRect/>
          </a:stretch>
        </p:blipFill>
        <p:spPr>
          <a:xfrm>
            <a:off x="163045" y="6462586"/>
            <a:ext cx="3932691" cy="288000"/>
          </a:xfrm>
          <a:prstGeom prst="rect">
            <a:avLst/>
          </a:prstGeom>
        </p:spPr>
      </p:pic>
      <p:pic>
        <p:nvPicPr>
          <p:cNvPr id="14" name="Imagen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648395" y="6227877"/>
            <a:ext cx="2347384" cy="513491"/>
          </a:xfrm>
          <a:prstGeom prst="rect">
            <a:avLst/>
          </a:prstGeom>
        </p:spPr>
      </p:pic>
      <p:sp>
        <p:nvSpPr>
          <p:cNvPr id="6" name="Marcador de texto 5"/>
          <p:cNvSpPr>
            <a:spLocks noGrp="1"/>
          </p:cNvSpPr>
          <p:nvPr>
            <p:ph type="body" sz="quarter" idx="10"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pic>
        <p:nvPicPr>
          <p:cNvPr id="11" name="6 Imagen" descr="doctors.png"/>
          <p:cNvPicPr>
            <a:picLocks noChangeAspect="1"/>
          </p:cNvPicPr>
          <p:nvPr userDrawn="1"/>
        </p:nvPicPr>
        <p:blipFill>
          <a:blip r:embed="rId7" cstate="print"/>
          <a:srcRect/>
          <a:stretch>
            <a:fillRect/>
          </a:stretch>
        </p:blipFill>
        <p:spPr bwMode="auto">
          <a:xfrm>
            <a:off x="4256592" y="5912218"/>
            <a:ext cx="2127440" cy="931144"/>
          </a:xfrm>
          <a:prstGeom prst="rect">
            <a:avLst/>
          </a:prstGeom>
          <a:noFill/>
          <a:ln w="9525">
            <a:noFill/>
            <a:miter lim="800000"/>
            <a:headEnd/>
            <a:tailEnd/>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ABBF79E8-7C37-454F-802D-FAF3C950748E}" type="slidenum">
              <a:rPr lang="es-ES"/>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los y subnivel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609600" y="159904"/>
            <a:ext cx="10972800" cy="604800"/>
          </a:xfrm>
          <a:noFill/>
        </p:spPr>
        <p:txBody>
          <a:bodyPr>
            <a:noAutofit/>
          </a:bodyPr>
          <a:lstStyle>
            <a:lvl1pPr algn="ctr">
              <a:defRPr sz="3200" b="1" baseline="0">
                <a:solidFill>
                  <a:schemeClr val="accent1"/>
                </a:solidFill>
              </a:defRPr>
            </a:lvl1pPr>
          </a:lstStyle>
          <a:p>
            <a:r>
              <a:rPr lang="es-ES" dirty="0" smtClean="0"/>
              <a:t>Título de diapositiva: es obligatorio</a:t>
            </a:r>
            <a:endParaRPr lang="es-ES" dirty="0"/>
          </a:p>
        </p:txBody>
      </p:sp>
      <p:sp>
        <p:nvSpPr>
          <p:cNvPr id="3" name="2 Marcador de contenido"/>
          <p:cNvSpPr>
            <a:spLocks noGrp="1"/>
          </p:cNvSpPr>
          <p:nvPr>
            <p:ph idx="1"/>
          </p:nvPr>
        </p:nvSpPr>
        <p:spPr>
          <a:xfrm>
            <a:off x="0" y="1015675"/>
            <a:ext cx="11582400" cy="4592024"/>
          </a:xfrm>
        </p:spPr>
        <p:txBody>
          <a:bodyPr>
            <a:normAutofit/>
          </a:bodyPr>
          <a:lstStyle>
            <a:lvl1pPr marL="808038" indent="-265113">
              <a:spcBef>
                <a:spcPts val="600"/>
              </a:spcBef>
              <a:buFontTx/>
              <a:buBlip>
                <a:blip r:embed="rId3"/>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2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2000">
                <a:solidFill>
                  <a:schemeClr val="accent1"/>
                </a:solidFill>
              </a:defRPr>
            </a:lvl3pPr>
            <a:lvl4pPr marL="2874963" indent="-184150">
              <a:spcBef>
                <a:spcPts val="600"/>
              </a:spcBef>
              <a:buClr>
                <a:schemeClr val="tx2"/>
              </a:buClr>
              <a:defRPr sz="2000">
                <a:solidFill>
                  <a:schemeClr val="accent1"/>
                </a:solidFill>
              </a:defRPr>
            </a:lvl4pPr>
            <a:lvl5pPr marL="3590925" indent="-185738">
              <a:spcBef>
                <a:spcPts val="600"/>
              </a:spcBef>
              <a:buClr>
                <a:schemeClr val="tx2"/>
              </a:buClr>
              <a:defRPr sz="20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6" name="Marcador de texto 5"/>
          <p:cNvSpPr>
            <a:spLocks noGrp="1"/>
          </p:cNvSpPr>
          <p:nvPr>
            <p:ph type="body" sz="quarter" idx="10"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pic>
        <p:nvPicPr>
          <p:cNvPr id="13" name="Imagen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4" name="Imagen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800" y="6447600"/>
            <a:ext cx="2972697" cy="291600"/>
          </a:xfrm>
          <a:prstGeom prst="rect">
            <a:avLst/>
          </a:prstGeom>
        </p:spPr>
      </p:pic>
      <p:pic>
        <p:nvPicPr>
          <p:cNvPr id="8" name="9 Imagen" descr="Heartbeat.png"/>
          <p:cNvPicPr>
            <a:picLocks noChangeAspect="1"/>
          </p:cNvPicPr>
          <p:nvPr userDrawn="1"/>
        </p:nvPicPr>
        <p:blipFill>
          <a:blip r:embed="rId6"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gunta interactiv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texto"/>
          <p:cNvSpPr>
            <a:spLocks noGrp="1"/>
          </p:cNvSpPr>
          <p:nvPr>
            <p:ph type="body" idx="1" hasCustomPrompt="1"/>
          </p:nvPr>
        </p:nvSpPr>
        <p:spPr>
          <a:xfrm>
            <a:off x="963084" y="2276872"/>
            <a:ext cx="10363200" cy="3330826"/>
          </a:xfrm>
        </p:spPr>
        <p:txBody>
          <a:bodyPr anchor="t"/>
          <a:lstStyle>
            <a:lvl1pPr marL="457200" indent="-457200">
              <a:spcBef>
                <a:spcPts val="600"/>
              </a:spcBef>
              <a:buClr>
                <a:schemeClr val="tx2"/>
              </a:buClr>
              <a:buFont typeface="+mj-lt"/>
              <a:buAutoNum type="arabicPeriod"/>
              <a:defRPr sz="2400" b="1"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Respuesta 1</a:t>
            </a:r>
          </a:p>
          <a:p>
            <a:pPr lvl="0"/>
            <a:r>
              <a:rPr lang="es-ES" dirty="0" smtClean="0"/>
              <a:t>Respuesta 2</a:t>
            </a:r>
          </a:p>
          <a:p>
            <a:pPr lvl="0"/>
            <a:r>
              <a:rPr lang="es-ES" dirty="0" smtClean="0"/>
              <a:t>Respuesta 3</a:t>
            </a:r>
          </a:p>
          <a:p>
            <a:pPr lvl="0"/>
            <a:r>
              <a:rPr lang="es-ES" dirty="0" smtClean="0"/>
              <a:t>Respuesta 4</a:t>
            </a:r>
          </a:p>
        </p:txBody>
      </p:sp>
      <p:sp>
        <p:nvSpPr>
          <p:cNvPr id="13" name="2 Marcador de texto"/>
          <p:cNvSpPr>
            <a:spLocks noGrp="1"/>
          </p:cNvSpPr>
          <p:nvPr>
            <p:ph type="body" idx="10" hasCustomPrompt="1"/>
          </p:nvPr>
        </p:nvSpPr>
        <p:spPr>
          <a:xfrm>
            <a:off x="963084" y="908721"/>
            <a:ext cx="10363200" cy="1035465"/>
          </a:xfrm>
        </p:spPr>
        <p:txBody>
          <a:bodyPr anchor="b">
            <a:normAutofit/>
          </a:bodyPr>
          <a:lstStyle>
            <a:lvl1pPr marL="0" indent="0" algn="ctr">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Enunciado de la pregunta X</a:t>
            </a:r>
          </a:p>
        </p:txBody>
      </p:sp>
      <p:sp>
        <p:nvSpPr>
          <p:cNvPr id="14" name="Marcador de texto 5"/>
          <p:cNvSpPr>
            <a:spLocks noGrp="1"/>
          </p:cNvSpPr>
          <p:nvPr>
            <p:ph type="body" sz="quarter" idx="11"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8"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Pregunta X</a:t>
            </a:r>
            <a:endParaRPr lang="es-ES" dirty="0"/>
          </a:p>
        </p:txBody>
      </p:sp>
      <p:pic>
        <p:nvPicPr>
          <p:cNvPr id="15" name="Imagen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16" name="Imagen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8800" y="6447600"/>
            <a:ext cx="2972697" cy="291600"/>
          </a:xfrm>
          <a:prstGeom prst="rect">
            <a:avLst/>
          </a:prstGeom>
        </p:spPr>
      </p:pic>
      <p:pic>
        <p:nvPicPr>
          <p:cNvPr id="9"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área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7" name="2 Marcador de contenido"/>
          <p:cNvSpPr>
            <a:spLocks noGrp="1"/>
          </p:cNvSpPr>
          <p:nvPr>
            <p:ph idx="10"/>
          </p:nvPr>
        </p:nvSpPr>
        <p:spPr>
          <a:xfrm>
            <a:off x="0" y="1015674"/>
            <a:ext cx="5999989" cy="4645574"/>
          </a:xfrm>
        </p:spPr>
        <p:txBody>
          <a:bodyPr/>
          <a:lstStyle>
            <a:lvl1pPr marL="808038" indent="-265113">
              <a:spcBef>
                <a:spcPts val="600"/>
              </a:spcBef>
              <a:buFontTx/>
              <a:buBlip>
                <a:blip r:embed="rId3"/>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2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2000">
                <a:solidFill>
                  <a:schemeClr val="accent1"/>
                </a:solidFill>
              </a:defRPr>
            </a:lvl3pPr>
            <a:lvl4pPr marL="2874963" indent="-184150">
              <a:spcBef>
                <a:spcPts val="600"/>
              </a:spcBef>
              <a:buClr>
                <a:schemeClr val="tx2"/>
              </a:buClr>
              <a:defRPr sz="2000">
                <a:solidFill>
                  <a:schemeClr val="accent1"/>
                </a:solidFill>
              </a:defRPr>
            </a:lvl4pPr>
            <a:lvl5pPr marL="3590925" indent="-185738">
              <a:spcBef>
                <a:spcPts val="600"/>
              </a:spcBef>
              <a:buClr>
                <a:schemeClr val="tx2"/>
              </a:buClr>
              <a:defRPr sz="20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4" name="Marcador de texto 5"/>
          <p:cNvSpPr>
            <a:spLocks noGrp="1"/>
          </p:cNvSpPr>
          <p:nvPr>
            <p:ph type="body" sz="quarter" idx="12"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5" name="2 Marcador de contenido"/>
          <p:cNvSpPr>
            <a:spLocks noGrp="1"/>
          </p:cNvSpPr>
          <p:nvPr>
            <p:ph idx="13"/>
          </p:nvPr>
        </p:nvSpPr>
        <p:spPr>
          <a:xfrm>
            <a:off x="6183808" y="1015674"/>
            <a:ext cx="5384800" cy="4645574"/>
          </a:xfrm>
        </p:spPr>
        <p:txBody>
          <a:bodyPr/>
          <a:lstStyle>
            <a:lvl1pPr marL="265113" indent="-265113">
              <a:spcBef>
                <a:spcPts val="600"/>
              </a:spcBef>
              <a:buFontTx/>
              <a:buBlip>
                <a:blip r:embed="rId3"/>
              </a:buBlip>
              <a:defRPr sz="2400">
                <a:solidFill>
                  <a:schemeClr val="accent1"/>
                </a:solidFill>
              </a:defRPr>
            </a:lvl1pPr>
            <a:lvl2pPr marL="981075" indent="-265113">
              <a:spcBef>
                <a:spcPts val="600"/>
              </a:spcBef>
              <a:buClr>
                <a:schemeClr val="tx2"/>
              </a:buClr>
              <a:buSzPct val="100000"/>
              <a:buFont typeface="Wingdings" panose="05000000000000000000" pitchFamily="2" charset="2"/>
              <a:buChar char="v"/>
              <a:defRPr sz="2200">
                <a:solidFill>
                  <a:schemeClr val="accent1"/>
                </a:solidFill>
              </a:defRPr>
            </a:lvl2pPr>
            <a:lvl3pPr marL="1709738" indent="-279400">
              <a:spcBef>
                <a:spcPts val="600"/>
              </a:spcBef>
              <a:buClr>
                <a:schemeClr val="tx2"/>
              </a:buClr>
              <a:buSzPct val="100000"/>
              <a:buFont typeface="Wingdings" panose="05000000000000000000" pitchFamily="2" charset="2"/>
              <a:buChar char="ü"/>
              <a:defRPr sz="2000">
                <a:solidFill>
                  <a:schemeClr val="accent1"/>
                </a:solidFill>
              </a:defRPr>
            </a:lvl3pPr>
            <a:lvl4pPr marL="2332038" indent="-184150">
              <a:spcBef>
                <a:spcPts val="600"/>
              </a:spcBef>
              <a:buClr>
                <a:schemeClr val="tx2"/>
              </a:buClr>
              <a:defRPr sz="2000">
                <a:solidFill>
                  <a:schemeClr val="accent1"/>
                </a:solidFill>
              </a:defRPr>
            </a:lvl4pPr>
            <a:lvl5pPr marL="3048000" indent="-173038">
              <a:spcBef>
                <a:spcPts val="600"/>
              </a:spcBef>
              <a:buClr>
                <a:schemeClr val="tx2"/>
              </a:buClr>
              <a:defRPr sz="20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8"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20" name="Imagen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11" name="Imagen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800" y="6447600"/>
            <a:ext cx="2972697" cy="291600"/>
          </a:xfrm>
          <a:prstGeom prst="rect">
            <a:avLst/>
          </a:prstGeom>
        </p:spPr>
      </p:pic>
      <p:pic>
        <p:nvPicPr>
          <p:cNvPr id="9" name="9 Imagen" descr="Heartbeat.png"/>
          <p:cNvPicPr>
            <a:picLocks noChangeAspect="1"/>
          </p:cNvPicPr>
          <p:nvPr userDrawn="1"/>
        </p:nvPicPr>
        <p:blipFill>
          <a:blip r:embed="rId6"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áreas con cabecera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609600" y="908721"/>
            <a:ext cx="5386917" cy="906115"/>
          </a:xfrm>
        </p:spPr>
        <p:txBody>
          <a:bodyPr anchor="b"/>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7" name="2 Marcador de texto"/>
          <p:cNvSpPr>
            <a:spLocks noGrp="1"/>
          </p:cNvSpPr>
          <p:nvPr>
            <p:ph type="body" idx="10"/>
          </p:nvPr>
        </p:nvSpPr>
        <p:spPr>
          <a:xfrm>
            <a:off x="6192011" y="908722"/>
            <a:ext cx="5386917" cy="906115"/>
          </a:xfrm>
        </p:spPr>
        <p:txBody>
          <a:bodyPr anchor="b"/>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8" name="2 Marcador de contenido"/>
          <p:cNvSpPr>
            <a:spLocks noGrp="1"/>
          </p:cNvSpPr>
          <p:nvPr>
            <p:ph idx="11"/>
          </p:nvPr>
        </p:nvSpPr>
        <p:spPr>
          <a:xfrm>
            <a:off x="-43" y="1886844"/>
            <a:ext cx="6000032" cy="3774405"/>
          </a:xfrm>
        </p:spPr>
        <p:txBody>
          <a:bodyPr/>
          <a:lstStyle>
            <a:lvl1pPr marL="808038" indent="-265113">
              <a:spcBef>
                <a:spcPts val="600"/>
              </a:spcBef>
              <a:buFontTx/>
              <a:buBlip>
                <a:blip r:embed="rId3"/>
              </a:buBlip>
              <a:defRPr sz="22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0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1800">
                <a:solidFill>
                  <a:schemeClr val="accent1"/>
                </a:solidFill>
              </a:defRPr>
            </a:lvl3pPr>
            <a:lvl4pPr marL="2874963" indent="-184150">
              <a:spcBef>
                <a:spcPts val="600"/>
              </a:spcBef>
              <a:buClr>
                <a:schemeClr val="tx2"/>
              </a:buClr>
              <a:defRPr sz="1800">
                <a:solidFill>
                  <a:schemeClr val="accent1"/>
                </a:solidFill>
              </a:defRPr>
            </a:lvl4pPr>
            <a:lvl5pPr marL="3590925" indent="-185738">
              <a:spcBef>
                <a:spcPts val="600"/>
              </a:spcBef>
              <a:buClr>
                <a:schemeClr val="tx2"/>
              </a:buClr>
              <a:defRPr sz="18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6"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21" name="2 Marcador de contenido"/>
          <p:cNvSpPr>
            <a:spLocks noGrp="1"/>
          </p:cNvSpPr>
          <p:nvPr>
            <p:ph idx="14"/>
          </p:nvPr>
        </p:nvSpPr>
        <p:spPr>
          <a:xfrm>
            <a:off x="6192011" y="1886844"/>
            <a:ext cx="5384800" cy="3774405"/>
          </a:xfrm>
        </p:spPr>
        <p:txBody>
          <a:bodyPr/>
          <a:lstStyle>
            <a:lvl1pPr marL="265113" indent="-265113">
              <a:spcBef>
                <a:spcPts val="600"/>
              </a:spcBef>
              <a:buFontTx/>
              <a:buBlip>
                <a:blip r:embed="rId3"/>
              </a:buBlip>
              <a:defRPr sz="2200">
                <a:solidFill>
                  <a:schemeClr val="accent1"/>
                </a:solidFill>
              </a:defRPr>
            </a:lvl1pPr>
            <a:lvl2pPr marL="981075" indent="-265113">
              <a:spcBef>
                <a:spcPts val="600"/>
              </a:spcBef>
              <a:buClr>
                <a:schemeClr val="tx2"/>
              </a:buClr>
              <a:buSzPct val="100000"/>
              <a:buFont typeface="Wingdings" panose="05000000000000000000" pitchFamily="2" charset="2"/>
              <a:buChar char="v"/>
              <a:defRPr sz="2000">
                <a:solidFill>
                  <a:schemeClr val="accent1"/>
                </a:solidFill>
              </a:defRPr>
            </a:lvl2pPr>
            <a:lvl3pPr marL="1709738" indent="-265113">
              <a:spcBef>
                <a:spcPts val="600"/>
              </a:spcBef>
              <a:buClr>
                <a:schemeClr val="tx2"/>
              </a:buClr>
              <a:buSzPct val="100000"/>
              <a:buFont typeface="Wingdings" panose="05000000000000000000" pitchFamily="2" charset="2"/>
              <a:buChar char="ü"/>
              <a:defRPr sz="1800">
                <a:solidFill>
                  <a:schemeClr val="accent1"/>
                </a:solidFill>
              </a:defRPr>
            </a:lvl3pPr>
            <a:lvl4pPr marL="2332038" indent="-184150">
              <a:spcBef>
                <a:spcPts val="600"/>
              </a:spcBef>
              <a:buClr>
                <a:schemeClr val="tx2"/>
              </a:buClr>
              <a:defRPr sz="1800">
                <a:solidFill>
                  <a:schemeClr val="accent1"/>
                </a:solidFill>
              </a:defRPr>
            </a:lvl4pPr>
            <a:lvl5pPr marL="3048000" indent="-173038">
              <a:spcBef>
                <a:spcPts val="600"/>
              </a:spcBef>
              <a:buClr>
                <a:schemeClr val="tx2"/>
              </a:buClr>
              <a:defRPr sz="18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22"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23" name="Imagen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13" name="Imagen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800" y="6447600"/>
            <a:ext cx="2972697" cy="291600"/>
          </a:xfrm>
          <a:prstGeom prst="rect">
            <a:avLst/>
          </a:prstGeom>
        </p:spPr>
      </p:pic>
      <p:pic>
        <p:nvPicPr>
          <p:cNvPr id="11" name="9 Imagen" descr="Heartbeat.png"/>
          <p:cNvPicPr>
            <a:picLocks noChangeAspect="1"/>
          </p:cNvPicPr>
          <p:nvPr userDrawn="1"/>
        </p:nvPicPr>
        <p:blipFill>
          <a:blip r:embed="rId6"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bierta sin estructur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3"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5"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16" name="Imagen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9" name="Imagen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8800" y="6447600"/>
            <a:ext cx="2972697" cy="291600"/>
          </a:xfrm>
          <a:prstGeom prst="rect">
            <a:avLst/>
          </a:prstGeom>
        </p:spPr>
      </p:pic>
      <p:pic>
        <p:nvPicPr>
          <p:cNvPr id="7"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enzo en blanc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pic>
        <p:nvPicPr>
          <p:cNvPr id="14" name="Imagen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8" name="Imagen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8800" y="6447600"/>
            <a:ext cx="2972697" cy="291600"/>
          </a:xfrm>
          <a:prstGeom prst="rect">
            <a:avLst/>
          </a:prstGeom>
        </p:spPr>
      </p:pic>
      <p:pic>
        <p:nvPicPr>
          <p:cNvPr id="6"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os áreas asimétrica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5" name="2 Marcador de texto"/>
          <p:cNvSpPr>
            <a:spLocks noGrp="1"/>
          </p:cNvSpPr>
          <p:nvPr>
            <p:ph type="body" idx="10"/>
          </p:nvPr>
        </p:nvSpPr>
        <p:spPr>
          <a:xfrm>
            <a:off x="609600" y="1484784"/>
            <a:ext cx="4085547" cy="690092"/>
          </a:xfrm>
        </p:spPr>
        <p:txBody>
          <a:bodyPr anchor="b">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2 Marcador de contenido"/>
          <p:cNvSpPr>
            <a:spLocks noGrp="1"/>
          </p:cNvSpPr>
          <p:nvPr>
            <p:ph idx="11"/>
          </p:nvPr>
        </p:nvSpPr>
        <p:spPr>
          <a:xfrm>
            <a:off x="1" y="2174876"/>
            <a:ext cx="4659993" cy="3486706"/>
          </a:xfrm>
        </p:spPr>
        <p:txBody>
          <a:bodyPr>
            <a:normAutofit/>
          </a:bodyPr>
          <a:lstStyle>
            <a:lvl1pPr marL="715963" indent="-185738">
              <a:spcBef>
                <a:spcPts val="600"/>
              </a:spcBef>
              <a:buFontTx/>
              <a:buBlip>
                <a:blip r:embed="rId3"/>
              </a:buBlip>
              <a:defRPr sz="1800">
                <a:solidFill>
                  <a:schemeClr val="accent1"/>
                </a:solidFill>
              </a:defRPr>
            </a:lvl1pPr>
            <a:lvl2pPr marL="1073150" indent="-173038">
              <a:spcBef>
                <a:spcPts val="600"/>
              </a:spcBef>
              <a:buClr>
                <a:schemeClr val="tx2"/>
              </a:buClr>
              <a:buSzPct val="100000"/>
              <a:buFont typeface="Wingdings" panose="05000000000000000000" pitchFamily="2" charset="2"/>
              <a:buChar char="v"/>
              <a:defRPr sz="1600">
                <a:solidFill>
                  <a:schemeClr val="accent1"/>
                </a:solidFill>
              </a:defRPr>
            </a:lvl2pPr>
            <a:lvl3pPr marL="1431925" indent="-173038">
              <a:spcBef>
                <a:spcPts val="600"/>
              </a:spcBef>
              <a:buClr>
                <a:schemeClr val="tx2"/>
              </a:buClr>
              <a:buSzPct val="100000"/>
              <a:buFont typeface="Wingdings" panose="05000000000000000000" pitchFamily="2" charset="2"/>
              <a:buChar char="ü"/>
              <a:defRPr sz="1400">
                <a:solidFill>
                  <a:schemeClr val="accent1"/>
                </a:solidFill>
              </a:defRPr>
            </a:lvl3pPr>
            <a:lvl4pPr marL="1789113" indent="-173038">
              <a:spcBef>
                <a:spcPts val="600"/>
              </a:spcBef>
              <a:buClr>
                <a:schemeClr val="tx2"/>
              </a:buClr>
              <a:defRPr sz="1400">
                <a:solidFill>
                  <a:schemeClr val="accent1"/>
                </a:solidFill>
              </a:defRPr>
            </a:lvl4pPr>
            <a:lvl5pPr marL="2146300" indent="-173038">
              <a:spcBef>
                <a:spcPts val="600"/>
              </a:spcBef>
              <a:buClr>
                <a:schemeClr val="tx2"/>
              </a:buClr>
              <a:defRPr sz="14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7" name="2 Marcador de contenido"/>
          <p:cNvSpPr>
            <a:spLocks noGrp="1"/>
          </p:cNvSpPr>
          <p:nvPr>
            <p:ph idx="1"/>
          </p:nvPr>
        </p:nvSpPr>
        <p:spPr>
          <a:xfrm>
            <a:off x="4695147" y="274640"/>
            <a:ext cx="6887253" cy="5386608"/>
          </a:xfrm>
        </p:spPr>
        <p:txBody>
          <a:bodyPr/>
          <a:lstStyle>
            <a:lvl1pPr marL="450850" indent="-266700">
              <a:spcBef>
                <a:spcPts val="600"/>
              </a:spcBef>
              <a:buFontTx/>
              <a:buBlip>
                <a:blip r:embed="rId3"/>
              </a:buBlip>
              <a:defRPr sz="2400">
                <a:solidFill>
                  <a:schemeClr val="accent1"/>
                </a:solidFill>
              </a:defRPr>
            </a:lvl1pPr>
            <a:lvl2pPr marL="1166813" indent="-265113">
              <a:spcBef>
                <a:spcPts val="600"/>
              </a:spcBef>
              <a:buClr>
                <a:schemeClr val="tx2"/>
              </a:buClr>
              <a:buSzPct val="100000"/>
              <a:buFont typeface="Wingdings" panose="05000000000000000000" pitchFamily="2" charset="2"/>
              <a:buChar char="v"/>
              <a:defRPr sz="2200">
                <a:solidFill>
                  <a:schemeClr val="accent1"/>
                </a:solidFill>
              </a:defRPr>
            </a:lvl2pPr>
            <a:lvl3pPr marL="1881188" indent="-265113">
              <a:spcBef>
                <a:spcPts val="600"/>
              </a:spcBef>
              <a:buClr>
                <a:schemeClr val="tx2"/>
              </a:buClr>
              <a:buSzPct val="100000"/>
              <a:buFont typeface="Wingdings" panose="05000000000000000000" pitchFamily="2" charset="2"/>
              <a:buChar char="ü"/>
              <a:defRPr sz="2000">
                <a:solidFill>
                  <a:schemeClr val="accent1"/>
                </a:solidFill>
              </a:defRPr>
            </a:lvl3pPr>
            <a:lvl4pPr marL="2517775" indent="-173038">
              <a:spcBef>
                <a:spcPts val="600"/>
              </a:spcBef>
              <a:buClr>
                <a:schemeClr val="tx2"/>
              </a:buClr>
              <a:defRPr>
                <a:solidFill>
                  <a:schemeClr val="accent1"/>
                </a:solidFill>
              </a:defRPr>
            </a:lvl4pPr>
            <a:lvl5pPr marL="3233738" indent="-185738">
              <a:spcBef>
                <a:spcPts val="600"/>
              </a:spcBef>
              <a:buClr>
                <a:schemeClr val="tx2"/>
              </a:buClr>
              <a:defRPr>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3" name="Título 2"/>
          <p:cNvSpPr>
            <a:spLocks noGrp="1"/>
          </p:cNvSpPr>
          <p:nvPr>
            <p:ph type="title" hasCustomPrompt="1"/>
          </p:nvPr>
        </p:nvSpPr>
        <p:spPr>
          <a:xfrm>
            <a:off x="609601" y="274639"/>
            <a:ext cx="4050393" cy="1210145"/>
          </a:xfrm>
        </p:spPr>
        <p:txBody>
          <a:bodyPr>
            <a:noAutofit/>
          </a:bodyPr>
          <a:lstStyle>
            <a:lvl1pPr>
              <a:defRPr sz="2400" b="1">
                <a:solidFill>
                  <a:schemeClr val="accent1"/>
                </a:solidFill>
              </a:defRPr>
            </a:lvl1pPr>
          </a:lstStyle>
          <a:p>
            <a:r>
              <a:rPr lang="es-ES" dirty="0" smtClean="0"/>
              <a:t>Título de diapositiva: es obligatorio</a:t>
            </a:r>
            <a:endParaRPr lang="es-ES" dirty="0"/>
          </a:p>
        </p:txBody>
      </p:sp>
      <p:sp>
        <p:nvSpPr>
          <p:cNvPr id="18"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pic>
        <p:nvPicPr>
          <p:cNvPr id="21" name="Imagen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13" name="Imagen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800" y="6447600"/>
            <a:ext cx="2972697" cy="291600"/>
          </a:xfrm>
          <a:prstGeom prst="rect">
            <a:avLst/>
          </a:prstGeom>
        </p:spPr>
      </p:pic>
      <p:pic>
        <p:nvPicPr>
          <p:cNvPr id="10" name="9 Imagen" descr="Heartbeat.png"/>
          <p:cNvPicPr>
            <a:picLocks noChangeAspect="1"/>
          </p:cNvPicPr>
          <p:nvPr userDrawn="1"/>
        </p:nvPicPr>
        <p:blipFill>
          <a:blip r:embed="rId6"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n y explicació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posición de imagen"/>
          <p:cNvSpPr>
            <a:spLocks noGrp="1"/>
          </p:cNvSpPr>
          <p:nvPr>
            <p:ph type="pic" idx="1"/>
          </p:nvPr>
        </p:nvSpPr>
        <p:spPr>
          <a:xfrm>
            <a:off x="3503712" y="908720"/>
            <a:ext cx="5183221" cy="216457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dirty="0"/>
          </a:p>
        </p:txBody>
      </p:sp>
      <p:sp>
        <p:nvSpPr>
          <p:cNvPr id="14"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6" name="2 Marcador de texto"/>
          <p:cNvSpPr>
            <a:spLocks noGrp="1"/>
          </p:cNvSpPr>
          <p:nvPr>
            <p:ph type="body" idx="10"/>
          </p:nvPr>
        </p:nvSpPr>
        <p:spPr>
          <a:xfrm>
            <a:off x="911424" y="3140968"/>
            <a:ext cx="10271787" cy="417054"/>
          </a:xfrm>
        </p:spPr>
        <p:txBody>
          <a:bodyPr anchor="b">
            <a:noAutofit/>
          </a:bodyPr>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8" name="2 Marcador de contenido"/>
          <p:cNvSpPr>
            <a:spLocks noGrp="1"/>
          </p:cNvSpPr>
          <p:nvPr>
            <p:ph idx="11"/>
          </p:nvPr>
        </p:nvSpPr>
        <p:spPr>
          <a:xfrm>
            <a:off x="0" y="3573016"/>
            <a:ext cx="11183211" cy="2088232"/>
          </a:xfrm>
        </p:spPr>
        <p:txBody>
          <a:bodyPr>
            <a:noAutofit/>
          </a:bodyPr>
          <a:lstStyle>
            <a:lvl1pPr marL="808038" indent="-265113">
              <a:spcBef>
                <a:spcPts val="600"/>
              </a:spcBef>
              <a:buFontTx/>
              <a:buBlip>
                <a:blip r:embed="rId3"/>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0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1600">
                <a:solidFill>
                  <a:schemeClr val="accent1"/>
                </a:solidFill>
              </a:defRPr>
            </a:lvl3pPr>
            <a:lvl4pPr marL="2874963" indent="-184150">
              <a:spcBef>
                <a:spcPts val="600"/>
              </a:spcBef>
              <a:buClr>
                <a:schemeClr val="tx2"/>
              </a:buClr>
              <a:defRPr sz="1600">
                <a:solidFill>
                  <a:schemeClr val="accent1"/>
                </a:solidFill>
              </a:defRPr>
            </a:lvl4pPr>
            <a:lvl5pPr marL="3590925" indent="-185738">
              <a:spcBef>
                <a:spcPts val="600"/>
              </a:spcBef>
              <a:buClr>
                <a:schemeClr val="tx2"/>
              </a:buClr>
              <a:defRPr sz="16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9"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21" name="Imagen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13" name="Imagen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800" y="6447600"/>
            <a:ext cx="2972697" cy="291600"/>
          </a:xfrm>
          <a:prstGeom prst="rect">
            <a:avLst/>
          </a:prstGeom>
        </p:spPr>
      </p:pic>
      <p:pic>
        <p:nvPicPr>
          <p:cNvPr id="10" name="9 Imagen" descr="Heartbeat.png"/>
          <p:cNvPicPr>
            <a:picLocks noChangeAspect="1"/>
          </p:cNvPicPr>
          <p:nvPr userDrawn="1"/>
        </p:nvPicPr>
        <p:blipFill>
          <a:blip r:embed="rId6"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34764A-3372-4F92-A04B-C6D954743B17}" type="datetimeFigureOut">
              <a:rPr lang="es-ES" smtClean="0"/>
              <a:pPr/>
              <a:t>07/03/2017</a:t>
            </a:fld>
            <a:endParaRPr lang="es-ES"/>
          </a:p>
        </p:txBody>
      </p:sp>
      <p:sp>
        <p:nvSpPr>
          <p:cNvPr id="5" name="4 Marcador de pie de página"/>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386E7-29ED-41AB-9506-B1B1EB43D00B}"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60"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61" r:id="rId11"/>
    <p:sldLayoutId id="214748367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es/url?sa=i&amp;rct=j&amp;q=&amp;esrc=s&amp;source=images&amp;cd=&amp;cad=rja&amp;uact=8&amp;ved=0ahUKEwji2t_HlqLJAhWLVRQKHcR0Cl4QjRwIBw&amp;url=http://es.slideshare.net/BrianHall/complicaciones-crnicas&amp;psig=AFQjCNGMkA8F366ir0mndXCFwXshARsqBQ&amp;ust=1448217979682829"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23.png"/><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ctrTitle"/>
          </p:nvPr>
        </p:nvSpPr>
        <p:spPr/>
        <p:txBody>
          <a:bodyPr/>
          <a:lstStyle/>
          <a:p>
            <a:r>
              <a:rPr lang="es-ES" dirty="0" smtClean="0"/>
              <a:t>"La frecuente olvidada neuropatía diabética"</a:t>
            </a:r>
            <a:endParaRPr lang="es-ES" dirty="0"/>
          </a:p>
        </p:txBody>
      </p:sp>
      <p:sp>
        <p:nvSpPr>
          <p:cNvPr id="7" name="2 Subtítulo"/>
          <p:cNvSpPr>
            <a:spLocks noGrp="1"/>
          </p:cNvSpPr>
          <p:nvPr>
            <p:ph type="subTitle" idx="1"/>
          </p:nvPr>
        </p:nvSpPr>
        <p:spPr/>
        <p:txBody>
          <a:bodyPr>
            <a:normAutofit lnSpcReduction="10000"/>
          </a:bodyPr>
          <a:lstStyle/>
          <a:p>
            <a:r>
              <a:rPr lang="es-ES" dirty="0" smtClean="0"/>
              <a:t>Dra. Sara Artola Menéndez. Médico de Familia</a:t>
            </a:r>
            <a:r>
              <a:rPr lang="es-ES" dirty="0"/>
              <a:t>. </a:t>
            </a:r>
            <a:r>
              <a:rPr lang="es-ES" dirty="0" smtClean="0"/>
              <a:t>Centro de Salud </a:t>
            </a:r>
            <a:r>
              <a:rPr lang="es-ES" dirty="0" smtClean="0"/>
              <a:t>María </a:t>
            </a:r>
            <a:r>
              <a:rPr lang="es-ES" dirty="0"/>
              <a:t>Jesús </a:t>
            </a:r>
            <a:r>
              <a:rPr lang="es-ES" dirty="0" err="1" smtClean="0"/>
              <a:t>Hereza</a:t>
            </a:r>
            <a:r>
              <a:rPr lang="es-ES" dirty="0" smtClean="0"/>
              <a:t>. </a:t>
            </a:r>
            <a:r>
              <a:rPr lang="es-ES" dirty="0" smtClean="0"/>
              <a:t>Leganés, Madrid</a:t>
            </a:r>
            <a:endParaRPr lang="pt-B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0"/>
          </p:nvPr>
        </p:nvSpPr>
        <p:spPr>
          <a:xfrm>
            <a:off x="-326839" y="690116"/>
            <a:ext cx="5386917" cy="906115"/>
          </a:xfrm>
        </p:spPr>
        <p:txBody>
          <a:bodyPr/>
          <a:lstStyle/>
          <a:p>
            <a:r>
              <a:rPr lang="es-ES" dirty="0" smtClean="0"/>
              <a:t>Más síntomas que signos:</a:t>
            </a:r>
            <a:endParaRPr lang="es-ES" dirty="0"/>
          </a:p>
        </p:txBody>
      </p:sp>
      <p:sp>
        <p:nvSpPr>
          <p:cNvPr id="7" name="Marcador de texto 6"/>
          <p:cNvSpPr>
            <a:spLocks noGrp="1"/>
          </p:cNvSpPr>
          <p:nvPr>
            <p:ph type="body" sz="quarter" idx="13"/>
          </p:nvPr>
        </p:nvSpPr>
        <p:spPr/>
        <p:txBody>
          <a:bodyPr>
            <a:normAutofit lnSpcReduction="10000"/>
          </a:bodyPr>
          <a:lstStyle/>
          <a:p>
            <a:endParaRPr lang="es-ES"/>
          </a:p>
        </p:txBody>
      </p:sp>
      <p:sp>
        <p:nvSpPr>
          <p:cNvPr id="17" name="Marcador de contenido 16"/>
          <p:cNvSpPr>
            <a:spLocks noGrp="1"/>
          </p:cNvSpPr>
          <p:nvPr>
            <p:ph idx="14"/>
          </p:nvPr>
        </p:nvSpPr>
        <p:spPr>
          <a:xfrm>
            <a:off x="678557" y="1830622"/>
            <a:ext cx="5384800" cy="3774405"/>
          </a:xfrm>
        </p:spPr>
        <p:txBody>
          <a:bodyPr>
            <a:normAutofit lnSpcReduction="10000"/>
          </a:bodyPr>
          <a:lstStyle/>
          <a:p>
            <a:r>
              <a:rPr lang="es-ES" dirty="0" smtClean="0"/>
              <a:t>Dolor de tipo de fibras C.</a:t>
            </a:r>
          </a:p>
          <a:p>
            <a:r>
              <a:rPr lang="es-ES" dirty="0" smtClean="0"/>
              <a:t>Afecta funcionalmente:</a:t>
            </a:r>
          </a:p>
          <a:p>
            <a:pPr lvl="1"/>
            <a:r>
              <a:rPr lang="es-ES" dirty="0" smtClean="0"/>
              <a:t>Función autonómica.</a:t>
            </a:r>
          </a:p>
          <a:p>
            <a:pPr lvl="1"/>
            <a:r>
              <a:rPr lang="es-ES" dirty="0" smtClean="0"/>
              <a:t>Percepción térmica del calor.</a:t>
            </a:r>
          </a:p>
          <a:p>
            <a:r>
              <a:rPr lang="es-ES" dirty="0" smtClean="0"/>
              <a:t>No se detecta claramente en EMG.</a:t>
            </a:r>
          </a:p>
          <a:p>
            <a:r>
              <a:rPr lang="es-ES" dirty="0" smtClean="0"/>
              <a:t>Pies de riesgo:</a:t>
            </a:r>
          </a:p>
          <a:p>
            <a:pPr lvl="1"/>
            <a:r>
              <a:rPr lang="es-ES" dirty="0" smtClean="0"/>
              <a:t>Detección con monofilamento 1,0 g.</a:t>
            </a:r>
          </a:p>
          <a:p>
            <a:pPr lvl="1"/>
            <a:r>
              <a:rPr lang="es-ES" dirty="0" smtClean="0"/>
              <a:t>Afectación autonómica.</a:t>
            </a:r>
          </a:p>
          <a:p>
            <a:r>
              <a:rPr lang="es-ES" dirty="0" smtClean="0"/>
              <a:t>Diagnóstico:</a:t>
            </a:r>
          </a:p>
          <a:p>
            <a:pPr lvl="1"/>
            <a:r>
              <a:rPr lang="es-ES" dirty="0" smtClean="0"/>
              <a:t>Punch cutáneo, tinción PGP 9.5.</a:t>
            </a:r>
            <a:endParaRPr lang="es-ES" dirty="0"/>
          </a:p>
        </p:txBody>
      </p:sp>
      <p:sp>
        <p:nvSpPr>
          <p:cNvPr id="6" name="3 CuadroTexto"/>
          <p:cNvSpPr txBox="1">
            <a:spLocks noGrp="1" noChangeArrowheads="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s-ES" altLang="es-ES" dirty="0">
                <a:solidFill>
                  <a:schemeClr val="accent1"/>
                </a:solidFill>
                <a:latin typeface="+mj-lt"/>
              </a:rPr>
              <a:t>Polineuropatía sensitivo-motora (fibras finas)</a:t>
            </a:r>
          </a:p>
        </p:txBody>
      </p:sp>
      <p:sp>
        <p:nvSpPr>
          <p:cNvPr id="9" name="6 CuadroTexto"/>
          <p:cNvSpPr txBox="1">
            <a:spLocks noChangeArrowheads="1"/>
          </p:cNvSpPr>
          <p:nvPr/>
        </p:nvSpPr>
        <p:spPr bwMode="auto">
          <a:xfrm>
            <a:off x="5951984" y="4091057"/>
            <a:ext cx="3420429" cy="1477328"/>
          </a:xfrm>
          <a:prstGeom prst="rect">
            <a:avLst/>
          </a:prstGeom>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ES" altLang="es-ES" sz="1800" b="1" dirty="0" smtClean="0">
                <a:solidFill>
                  <a:schemeClr val="tx2"/>
                </a:solidFill>
                <a:latin typeface="+mj-lt"/>
              </a:rPr>
              <a:t>Neuropatía de fibras finas:</a:t>
            </a:r>
          </a:p>
          <a:p>
            <a:pPr eaLnBrk="1" hangingPunct="1">
              <a:spcBef>
                <a:spcPct val="0"/>
              </a:spcBef>
              <a:buFontTx/>
              <a:buNone/>
            </a:pPr>
            <a:r>
              <a:rPr lang="es-ES" altLang="es-ES" sz="1800" dirty="0" smtClean="0">
                <a:solidFill>
                  <a:schemeClr val="accent1"/>
                </a:solidFill>
                <a:latin typeface="+mj-lt"/>
              </a:rPr>
              <a:t>Pérdida sensitiva: </a:t>
            </a:r>
            <a:r>
              <a:rPr lang="es-ES" altLang="es-ES" sz="1800" dirty="0" smtClean="0">
                <a:solidFill>
                  <a:schemeClr val="tx2"/>
                </a:solidFill>
                <a:latin typeface="+mj-lt"/>
              </a:rPr>
              <a:t>0 </a:t>
            </a:r>
            <a:r>
              <a:rPr lang="es-ES" altLang="es-ES" sz="1800" dirty="0" smtClean="0">
                <a:solidFill>
                  <a:schemeClr val="tx2"/>
                </a:solidFill>
                <a:latin typeface="+mj-lt"/>
                <a:sym typeface="Wingdings" panose="05000000000000000000" pitchFamily="2" charset="2"/>
              </a:rPr>
              <a:t> +.</a:t>
            </a:r>
          </a:p>
          <a:p>
            <a:pPr eaLnBrk="1" hangingPunct="1">
              <a:spcBef>
                <a:spcPct val="0"/>
              </a:spcBef>
              <a:buNone/>
            </a:pPr>
            <a:r>
              <a:rPr lang="es-ES" altLang="es-ES" sz="1800" dirty="0" smtClean="0">
                <a:solidFill>
                  <a:schemeClr val="accent1"/>
                </a:solidFill>
                <a:latin typeface="+mj-lt"/>
                <a:sym typeface="Wingdings" panose="05000000000000000000" pitchFamily="2" charset="2"/>
              </a:rPr>
              <a:t>Dolor: </a:t>
            </a:r>
            <a:r>
              <a:rPr lang="es-ES" altLang="es-ES" sz="1800" dirty="0" smtClean="0">
                <a:solidFill>
                  <a:schemeClr val="tx2"/>
                </a:solidFill>
                <a:sym typeface="Wingdings" panose="05000000000000000000" pitchFamily="2" charset="2"/>
              </a:rPr>
              <a:t>+</a:t>
            </a:r>
            <a:r>
              <a:rPr lang="es-ES" altLang="es-ES" sz="1800" dirty="0" smtClean="0">
                <a:solidFill>
                  <a:schemeClr val="tx2"/>
                </a:solidFill>
              </a:rPr>
              <a:t> </a:t>
            </a:r>
            <a:r>
              <a:rPr lang="es-ES" altLang="es-ES" sz="1800" dirty="0">
                <a:solidFill>
                  <a:schemeClr val="tx2"/>
                </a:solidFill>
                <a:sym typeface="Wingdings" panose="05000000000000000000" pitchFamily="2" charset="2"/>
              </a:rPr>
              <a:t> </a:t>
            </a:r>
            <a:r>
              <a:rPr lang="es-ES" altLang="es-ES" sz="1800" dirty="0" smtClean="0">
                <a:solidFill>
                  <a:schemeClr val="tx2"/>
                </a:solidFill>
                <a:sym typeface="Wingdings" panose="05000000000000000000" pitchFamily="2" charset="2"/>
              </a:rPr>
              <a:t>+++.</a:t>
            </a:r>
          </a:p>
          <a:p>
            <a:pPr eaLnBrk="1" hangingPunct="1">
              <a:spcBef>
                <a:spcPct val="0"/>
              </a:spcBef>
              <a:buNone/>
            </a:pPr>
            <a:r>
              <a:rPr lang="es-ES" altLang="es-ES" sz="1800" dirty="0" smtClean="0">
                <a:solidFill>
                  <a:schemeClr val="accent1"/>
                </a:solidFill>
                <a:sym typeface="Wingdings" panose="05000000000000000000" pitchFamily="2" charset="2"/>
              </a:rPr>
              <a:t>Reflejos tendinosos: </a:t>
            </a:r>
            <a:r>
              <a:rPr lang="es-ES" altLang="es-ES" sz="1800" b="1" dirty="0">
                <a:solidFill>
                  <a:schemeClr val="tx2"/>
                </a:solidFill>
                <a:sym typeface="Wingdings" panose="05000000000000000000" pitchFamily="2" charset="2"/>
              </a:rPr>
              <a:t>N</a:t>
            </a:r>
            <a:r>
              <a:rPr lang="es-ES" altLang="es-ES" sz="1800" b="1" dirty="0" smtClean="0">
                <a:solidFill>
                  <a:schemeClr val="tx2"/>
                </a:solidFill>
              </a:rPr>
              <a:t> </a:t>
            </a:r>
            <a:r>
              <a:rPr lang="es-ES" altLang="es-ES" sz="1800" b="1" dirty="0">
                <a:solidFill>
                  <a:schemeClr val="tx2"/>
                </a:solidFill>
                <a:sym typeface="Wingdings" panose="05000000000000000000" pitchFamily="2" charset="2"/>
              </a:rPr>
              <a:t> </a:t>
            </a:r>
            <a:r>
              <a:rPr lang="es-ES" altLang="es-ES" sz="1800" b="1" dirty="0" smtClean="0">
                <a:solidFill>
                  <a:schemeClr val="tx2"/>
                </a:solidFill>
                <a:sym typeface="Wingdings" panose="05000000000000000000" pitchFamily="2" charset="2"/>
              </a:rPr>
              <a:t>.</a:t>
            </a:r>
          </a:p>
          <a:p>
            <a:pPr eaLnBrk="1" hangingPunct="1">
              <a:spcBef>
                <a:spcPct val="0"/>
              </a:spcBef>
              <a:buNone/>
            </a:pPr>
            <a:r>
              <a:rPr lang="es-ES" altLang="es-ES" sz="1800" dirty="0" err="1" smtClean="0">
                <a:solidFill>
                  <a:schemeClr val="accent1"/>
                </a:solidFill>
                <a:sym typeface="Wingdings" panose="05000000000000000000" pitchFamily="2" charset="2"/>
              </a:rPr>
              <a:t>Défict</a:t>
            </a:r>
            <a:r>
              <a:rPr lang="es-ES" altLang="es-ES" sz="1800" dirty="0" smtClean="0">
                <a:solidFill>
                  <a:schemeClr val="accent1"/>
                </a:solidFill>
                <a:sym typeface="Wingdings" panose="05000000000000000000" pitchFamily="2" charset="2"/>
              </a:rPr>
              <a:t> motor: </a:t>
            </a:r>
            <a:r>
              <a:rPr lang="es-ES" altLang="es-ES" sz="1800" b="1" dirty="0" smtClean="0">
                <a:solidFill>
                  <a:schemeClr val="tx2"/>
                </a:solidFill>
              </a:rPr>
              <a:t>0.</a:t>
            </a:r>
            <a:endParaRPr lang="es-ES" altLang="es-ES" sz="1800" b="1" dirty="0">
              <a:solidFill>
                <a:schemeClr val="tx2"/>
              </a:solidFill>
              <a:sym typeface="Wingdings" panose="05000000000000000000" pitchFamily="2" charset="2"/>
            </a:endParaRPr>
          </a:p>
        </p:txBody>
      </p:sp>
      <p:pic>
        <p:nvPicPr>
          <p:cNvPr id="10" name="Picture 2" descr="http://webdelpeque.com/wp-content/uploads/2014/12/El-Cuerpo-Humano.gif"/>
          <p:cNvPicPr>
            <a:picLocks noChangeAspect="1" noChangeArrowheads="1"/>
          </p:cNvPicPr>
          <p:nvPr/>
        </p:nvPicPr>
        <p:blipFill rotWithShape="1">
          <a:blip r:embed="rId3">
            <a:extLst>
              <a:ext uri="{28A0092B-C50C-407E-A947-70E740481C1C}">
                <a14:useLocalDpi xmlns:a14="http://schemas.microsoft.com/office/drawing/2010/main" val="0"/>
              </a:ext>
            </a:extLst>
          </a:blip>
          <a:srcRect r="55354"/>
          <a:stretch/>
        </p:blipFill>
        <p:spPr bwMode="auto">
          <a:xfrm>
            <a:off x="9408368" y="899381"/>
            <a:ext cx="2088232" cy="3897771"/>
          </a:xfrm>
          <a:prstGeom prst="rect">
            <a:avLst/>
          </a:prstGeom>
          <a:noFill/>
          <a:extLst>
            <a:ext uri="{909E8E84-426E-40DD-AFC4-6F175D3DCCD1}">
              <a14:hiddenFill xmlns:a14="http://schemas.microsoft.com/office/drawing/2010/main">
                <a:solidFill>
                  <a:srgbClr val="FFFFFF"/>
                </a:solidFill>
              </a14:hiddenFill>
            </a:ext>
          </a:extLst>
        </p:spPr>
      </p:pic>
      <p:sp>
        <p:nvSpPr>
          <p:cNvPr id="11" name="Forma libre 10"/>
          <p:cNvSpPr/>
          <p:nvPr/>
        </p:nvSpPr>
        <p:spPr bwMode="auto">
          <a:xfrm>
            <a:off x="10172424" y="4167464"/>
            <a:ext cx="253538" cy="569421"/>
          </a:xfrm>
          <a:custGeom>
            <a:avLst/>
            <a:gdLst>
              <a:gd name="connsiteX0" fmla="*/ 224443 w 253538"/>
              <a:gd name="connsiteY0" fmla="*/ 0 h 569421"/>
              <a:gd name="connsiteX1" fmla="*/ 0 w 253538"/>
              <a:gd name="connsiteY1" fmla="*/ 12469 h 569421"/>
              <a:gd name="connsiteX2" fmla="*/ 83127 w 253538"/>
              <a:gd name="connsiteY2" fmla="*/ 211974 h 569421"/>
              <a:gd name="connsiteX3" fmla="*/ 112221 w 253538"/>
              <a:gd name="connsiteY3" fmla="*/ 270163 h 569421"/>
              <a:gd name="connsiteX4" fmla="*/ 128847 w 253538"/>
              <a:gd name="connsiteY4" fmla="*/ 324196 h 569421"/>
              <a:gd name="connsiteX5" fmla="*/ 128847 w 253538"/>
              <a:gd name="connsiteY5" fmla="*/ 423949 h 569421"/>
              <a:gd name="connsiteX6" fmla="*/ 24938 w 253538"/>
              <a:gd name="connsiteY6" fmla="*/ 490450 h 569421"/>
              <a:gd name="connsiteX7" fmla="*/ 20781 w 253538"/>
              <a:gd name="connsiteY7" fmla="*/ 544483 h 569421"/>
              <a:gd name="connsiteX8" fmla="*/ 70658 w 253538"/>
              <a:gd name="connsiteY8" fmla="*/ 565265 h 569421"/>
              <a:gd name="connsiteX9" fmla="*/ 137160 w 253538"/>
              <a:gd name="connsiteY9" fmla="*/ 569421 h 569421"/>
              <a:gd name="connsiteX10" fmla="*/ 236912 w 253538"/>
              <a:gd name="connsiteY10" fmla="*/ 540327 h 569421"/>
              <a:gd name="connsiteX11" fmla="*/ 253538 w 253538"/>
              <a:gd name="connsiteY11" fmla="*/ 390698 h 569421"/>
              <a:gd name="connsiteX12" fmla="*/ 232756 w 253538"/>
              <a:gd name="connsiteY12" fmla="*/ 336665 h 569421"/>
              <a:gd name="connsiteX13" fmla="*/ 224443 w 253538"/>
              <a:gd name="connsiteY13" fmla="*/ 0 h 56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538" h="569421">
                <a:moveTo>
                  <a:pt x="224443" y="0"/>
                </a:moveTo>
                <a:lnTo>
                  <a:pt x="0" y="12469"/>
                </a:lnTo>
                <a:lnTo>
                  <a:pt x="83127" y="211974"/>
                </a:lnTo>
                <a:lnTo>
                  <a:pt x="112221" y="270163"/>
                </a:lnTo>
                <a:lnTo>
                  <a:pt x="128847" y="324196"/>
                </a:lnTo>
                <a:lnTo>
                  <a:pt x="128847" y="423949"/>
                </a:lnTo>
                <a:lnTo>
                  <a:pt x="24938" y="490450"/>
                </a:lnTo>
                <a:lnTo>
                  <a:pt x="20781" y="544483"/>
                </a:lnTo>
                <a:lnTo>
                  <a:pt x="70658" y="565265"/>
                </a:lnTo>
                <a:lnTo>
                  <a:pt x="137160" y="569421"/>
                </a:lnTo>
                <a:lnTo>
                  <a:pt x="236912" y="540327"/>
                </a:lnTo>
                <a:lnTo>
                  <a:pt x="253538" y="390698"/>
                </a:lnTo>
                <a:lnTo>
                  <a:pt x="232756" y="336665"/>
                </a:lnTo>
                <a:lnTo>
                  <a:pt x="224443" y="0"/>
                </a:lnTo>
                <a:close/>
              </a:path>
            </a:pathLst>
          </a:custGeom>
          <a:solidFill>
            <a:srgbClr val="000000"/>
          </a:solidFill>
          <a:ln w="28575">
            <a:solidFill>
              <a:srgbClr val="000000"/>
            </a:solidFill>
            <a:miter lim="800000"/>
            <a:headEnd/>
            <a:tailEnd/>
          </a:ln>
          <a:effectLst/>
        </p:spPr>
        <p:txBody>
          <a:bodyPr lIns="92075" tIns="46038" rIns="92075" bIns="46038" rtlCol="0" anchor="ctr">
            <a:spAutoFit/>
          </a:bodyPr>
          <a:lstStyle/>
          <a:p>
            <a:pPr algn="ctr" eaLnBrk="0" hangingPunct="0"/>
            <a:endParaRPr lang="es-ES" sz="2000" b="1">
              <a:latin typeface="Times New Roman" pitchFamily="18" charset="0"/>
            </a:endParaRPr>
          </a:p>
        </p:txBody>
      </p:sp>
      <p:sp>
        <p:nvSpPr>
          <p:cNvPr id="12" name="Forma libre 11"/>
          <p:cNvSpPr/>
          <p:nvPr/>
        </p:nvSpPr>
        <p:spPr bwMode="auto">
          <a:xfrm>
            <a:off x="10395288" y="4154994"/>
            <a:ext cx="261851" cy="569422"/>
          </a:xfrm>
          <a:custGeom>
            <a:avLst/>
            <a:gdLst>
              <a:gd name="connsiteX0" fmla="*/ 245226 w 261851"/>
              <a:gd name="connsiteY0" fmla="*/ 0 h 569422"/>
              <a:gd name="connsiteX1" fmla="*/ 16626 w 261851"/>
              <a:gd name="connsiteY1" fmla="*/ 0 h 569422"/>
              <a:gd name="connsiteX2" fmla="*/ 20782 w 261851"/>
              <a:gd name="connsiteY2" fmla="*/ 141317 h 569422"/>
              <a:gd name="connsiteX3" fmla="*/ 24938 w 261851"/>
              <a:gd name="connsiteY3" fmla="*/ 266008 h 569422"/>
              <a:gd name="connsiteX4" fmla="*/ 24938 w 261851"/>
              <a:gd name="connsiteY4" fmla="*/ 365760 h 569422"/>
              <a:gd name="connsiteX5" fmla="*/ 8313 w 261851"/>
              <a:gd name="connsiteY5" fmla="*/ 432262 h 569422"/>
              <a:gd name="connsiteX6" fmla="*/ 0 w 261851"/>
              <a:gd name="connsiteY6" fmla="*/ 486295 h 569422"/>
              <a:gd name="connsiteX7" fmla="*/ 24938 w 261851"/>
              <a:gd name="connsiteY7" fmla="*/ 565266 h 569422"/>
              <a:gd name="connsiteX8" fmla="*/ 133004 w 261851"/>
              <a:gd name="connsiteY8" fmla="*/ 569422 h 569422"/>
              <a:gd name="connsiteX9" fmla="*/ 220288 w 261851"/>
              <a:gd name="connsiteY9" fmla="*/ 569422 h 569422"/>
              <a:gd name="connsiteX10" fmla="*/ 261851 w 261851"/>
              <a:gd name="connsiteY10" fmla="*/ 548640 h 569422"/>
              <a:gd name="connsiteX11" fmla="*/ 249382 w 261851"/>
              <a:gd name="connsiteY11" fmla="*/ 511233 h 569422"/>
              <a:gd name="connsiteX12" fmla="*/ 162098 w 261851"/>
              <a:gd name="connsiteY12" fmla="*/ 453044 h 569422"/>
              <a:gd name="connsiteX13" fmla="*/ 149629 w 261851"/>
              <a:gd name="connsiteY13" fmla="*/ 407324 h 569422"/>
              <a:gd name="connsiteX14" fmla="*/ 149629 w 261851"/>
              <a:gd name="connsiteY14" fmla="*/ 382386 h 569422"/>
              <a:gd name="connsiteX15" fmla="*/ 245226 w 261851"/>
              <a:gd name="connsiteY15" fmla="*/ 0 h 56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1851" h="569422">
                <a:moveTo>
                  <a:pt x="245226" y="0"/>
                </a:moveTo>
                <a:lnTo>
                  <a:pt x="16626" y="0"/>
                </a:lnTo>
                <a:lnTo>
                  <a:pt x="20782" y="141317"/>
                </a:lnTo>
                <a:lnTo>
                  <a:pt x="24938" y="266008"/>
                </a:lnTo>
                <a:lnTo>
                  <a:pt x="24938" y="365760"/>
                </a:lnTo>
                <a:lnTo>
                  <a:pt x="8313" y="432262"/>
                </a:lnTo>
                <a:lnTo>
                  <a:pt x="0" y="486295"/>
                </a:lnTo>
                <a:lnTo>
                  <a:pt x="24938" y="565266"/>
                </a:lnTo>
                <a:lnTo>
                  <a:pt x="133004" y="569422"/>
                </a:lnTo>
                <a:lnTo>
                  <a:pt x="220288" y="569422"/>
                </a:lnTo>
                <a:lnTo>
                  <a:pt x="261851" y="548640"/>
                </a:lnTo>
                <a:lnTo>
                  <a:pt x="249382" y="511233"/>
                </a:lnTo>
                <a:lnTo>
                  <a:pt x="162098" y="453044"/>
                </a:lnTo>
                <a:lnTo>
                  <a:pt x="149629" y="407324"/>
                </a:lnTo>
                <a:lnTo>
                  <a:pt x="149629" y="382386"/>
                </a:lnTo>
                <a:lnTo>
                  <a:pt x="245226" y="0"/>
                </a:lnTo>
                <a:close/>
              </a:path>
            </a:pathLst>
          </a:custGeom>
          <a:solidFill>
            <a:srgbClr val="000000"/>
          </a:solidFill>
          <a:ln w="28575">
            <a:solidFill>
              <a:srgbClr val="000000"/>
            </a:solidFill>
            <a:miter lim="800000"/>
            <a:headEnd/>
            <a:tailEnd/>
          </a:ln>
          <a:effectLst/>
        </p:spPr>
        <p:txBody>
          <a:bodyPr lIns="92075" tIns="46038" rIns="92075" bIns="46038" rtlCol="0" anchor="ctr">
            <a:spAutoFit/>
          </a:bodyPr>
          <a:lstStyle/>
          <a:p>
            <a:pPr algn="ctr" eaLnBrk="0" hangingPunct="0"/>
            <a:endParaRPr lang="es-ES" sz="2000" b="1">
              <a:latin typeface="Times New Roman" pitchFamily="18" charset="0"/>
            </a:endParaRPr>
          </a:p>
        </p:txBody>
      </p:sp>
      <p:sp>
        <p:nvSpPr>
          <p:cNvPr id="13" name="Forma libre 12"/>
          <p:cNvSpPr/>
          <p:nvPr/>
        </p:nvSpPr>
        <p:spPr bwMode="auto">
          <a:xfrm>
            <a:off x="10116812" y="3552322"/>
            <a:ext cx="261851" cy="602672"/>
          </a:xfrm>
          <a:custGeom>
            <a:avLst/>
            <a:gdLst>
              <a:gd name="connsiteX0" fmla="*/ 232756 w 261851"/>
              <a:gd name="connsiteY0" fmla="*/ 0 h 602672"/>
              <a:gd name="connsiteX1" fmla="*/ 4156 w 261851"/>
              <a:gd name="connsiteY1" fmla="*/ 0 h 602672"/>
              <a:gd name="connsiteX2" fmla="*/ 33251 w 261851"/>
              <a:gd name="connsiteY2" fmla="*/ 99752 h 602672"/>
              <a:gd name="connsiteX3" fmla="*/ 45720 w 261851"/>
              <a:gd name="connsiteY3" fmla="*/ 162098 h 602672"/>
              <a:gd name="connsiteX4" fmla="*/ 41564 w 261851"/>
              <a:gd name="connsiteY4" fmla="*/ 266007 h 602672"/>
              <a:gd name="connsiteX5" fmla="*/ 20782 w 261851"/>
              <a:gd name="connsiteY5" fmla="*/ 361603 h 602672"/>
              <a:gd name="connsiteX6" fmla="*/ 4156 w 261851"/>
              <a:gd name="connsiteY6" fmla="*/ 407323 h 602672"/>
              <a:gd name="connsiteX7" fmla="*/ 4156 w 261851"/>
              <a:gd name="connsiteY7" fmla="*/ 490451 h 602672"/>
              <a:gd name="connsiteX8" fmla="*/ 0 w 261851"/>
              <a:gd name="connsiteY8" fmla="*/ 602672 h 602672"/>
              <a:gd name="connsiteX9" fmla="*/ 245225 w 261851"/>
              <a:gd name="connsiteY9" fmla="*/ 590203 h 602672"/>
              <a:gd name="connsiteX10" fmla="*/ 253538 w 261851"/>
              <a:gd name="connsiteY10" fmla="*/ 469669 h 602672"/>
              <a:gd name="connsiteX11" fmla="*/ 211974 w 261851"/>
              <a:gd name="connsiteY11" fmla="*/ 378229 h 602672"/>
              <a:gd name="connsiteX12" fmla="*/ 216131 w 261851"/>
              <a:gd name="connsiteY12" fmla="*/ 328352 h 602672"/>
              <a:gd name="connsiteX13" fmla="*/ 261851 w 261851"/>
              <a:gd name="connsiteY13" fmla="*/ 245225 h 602672"/>
              <a:gd name="connsiteX14" fmla="*/ 232756 w 261851"/>
              <a:gd name="connsiteY14" fmla="*/ 0 h 60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851" h="602672">
                <a:moveTo>
                  <a:pt x="232756" y="0"/>
                </a:moveTo>
                <a:lnTo>
                  <a:pt x="4156" y="0"/>
                </a:lnTo>
                <a:lnTo>
                  <a:pt x="33251" y="99752"/>
                </a:lnTo>
                <a:lnTo>
                  <a:pt x="45720" y="162098"/>
                </a:lnTo>
                <a:lnTo>
                  <a:pt x="41564" y="266007"/>
                </a:lnTo>
                <a:lnTo>
                  <a:pt x="20782" y="361603"/>
                </a:lnTo>
                <a:lnTo>
                  <a:pt x="4156" y="407323"/>
                </a:lnTo>
                <a:lnTo>
                  <a:pt x="4156" y="490451"/>
                </a:lnTo>
                <a:lnTo>
                  <a:pt x="0" y="602672"/>
                </a:lnTo>
                <a:lnTo>
                  <a:pt x="245225" y="590203"/>
                </a:lnTo>
                <a:lnTo>
                  <a:pt x="253538" y="469669"/>
                </a:lnTo>
                <a:lnTo>
                  <a:pt x="211974" y="378229"/>
                </a:lnTo>
                <a:lnTo>
                  <a:pt x="216131" y="328352"/>
                </a:lnTo>
                <a:lnTo>
                  <a:pt x="261851" y="245225"/>
                </a:lnTo>
                <a:lnTo>
                  <a:pt x="232756" y="0"/>
                </a:lnTo>
                <a:close/>
              </a:path>
            </a:pathLst>
          </a:custGeom>
          <a:solidFill>
            <a:schemeClr val="bg1">
              <a:lumMod val="65000"/>
            </a:schemeClr>
          </a:solidFill>
          <a:ln w="28575">
            <a:solidFill>
              <a:schemeClr val="bg1">
                <a:lumMod val="50000"/>
              </a:schemeClr>
            </a:solidFill>
            <a:miter lim="800000"/>
            <a:headEnd/>
            <a:tailEnd/>
          </a:ln>
          <a:effectLst/>
        </p:spPr>
        <p:txBody>
          <a:bodyPr lIns="92075" tIns="46038" rIns="92075" bIns="46038" rtlCol="0" anchor="ctr">
            <a:spAutoFit/>
          </a:bodyPr>
          <a:lstStyle/>
          <a:p>
            <a:pPr algn="ctr" eaLnBrk="0" hangingPunct="0"/>
            <a:endParaRPr lang="es-ES" sz="2000" b="1">
              <a:latin typeface="Times New Roman" pitchFamily="18" charset="0"/>
            </a:endParaRPr>
          </a:p>
        </p:txBody>
      </p:sp>
      <p:sp>
        <p:nvSpPr>
          <p:cNvPr id="14" name="Forma libre 13"/>
          <p:cNvSpPr/>
          <p:nvPr/>
        </p:nvSpPr>
        <p:spPr bwMode="auto">
          <a:xfrm>
            <a:off x="10395288" y="3535696"/>
            <a:ext cx="278477" cy="602673"/>
          </a:xfrm>
          <a:custGeom>
            <a:avLst/>
            <a:gdLst>
              <a:gd name="connsiteX0" fmla="*/ 224444 w 278477"/>
              <a:gd name="connsiteY0" fmla="*/ 0 h 602673"/>
              <a:gd name="connsiteX1" fmla="*/ 12469 w 278477"/>
              <a:gd name="connsiteY1" fmla="*/ 4157 h 602673"/>
              <a:gd name="connsiteX2" fmla="*/ 12469 w 278477"/>
              <a:gd name="connsiteY2" fmla="*/ 153786 h 602673"/>
              <a:gd name="connsiteX3" fmla="*/ 33251 w 278477"/>
              <a:gd name="connsiteY3" fmla="*/ 328353 h 602673"/>
              <a:gd name="connsiteX4" fmla="*/ 0 w 278477"/>
              <a:gd name="connsiteY4" fmla="*/ 477982 h 602673"/>
              <a:gd name="connsiteX5" fmla="*/ 4157 w 278477"/>
              <a:gd name="connsiteY5" fmla="*/ 577735 h 602673"/>
              <a:gd name="connsiteX6" fmla="*/ 8313 w 278477"/>
              <a:gd name="connsiteY6" fmla="*/ 602673 h 602673"/>
              <a:gd name="connsiteX7" fmla="*/ 245226 w 278477"/>
              <a:gd name="connsiteY7" fmla="*/ 602673 h 602673"/>
              <a:gd name="connsiteX8" fmla="*/ 278477 w 278477"/>
              <a:gd name="connsiteY8" fmla="*/ 498764 h 602673"/>
              <a:gd name="connsiteX9" fmla="*/ 270164 w 278477"/>
              <a:gd name="connsiteY9" fmla="*/ 403168 h 602673"/>
              <a:gd name="connsiteX10" fmla="*/ 220288 w 278477"/>
              <a:gd name="connsiteY10" fmla="*/ 286789 h 602673"/>
              <a:gd name="connsiteX11" fmla="*/ 220288 w 278477"/>
              <a:gd name="connsiteY11" fmla="*/ 116378 h 602673"/>
              <a:gd name="connsiteX12" fmla="*/ 191193 w 278477"/>
              <a:gd name="connsiteY12" fmla="*/ 95597 h 602673"/>
              <a:gd name="connsiteX13" fmla="*/ 224444 w 278477"/>
              <a:gd name="connsiteY13" fmla="*/ 0 h 60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8477" h="602673">
                <a:moveTo>
                  <a:pt x="224444" y="0"/>
                </a:moveTo>
                <a:lnTo>
                  <a:pt x="12469" y="4157"/>
                </a:lnTo>
                <a:lnTo>
                  <a:pt x="12469" y="153786"/>
                </a:lnTo>
                <a:lnTo>
                  <a:pt x="33251" y="328353"/>
                </a:lnTo>
                <a:lnTo>
                  <a:pt x="0" y="477982"/>
                </a:lnTo>
                <a:lnTo>
                  <a:pt x="4157" y="577735"/>
                </a:lnTo>
                <a:lnTo>
                  <a:pt x="8313" y="602673"/>
                </a:lnTo>
                <a:lnTo>
                  <a:pt x="245226" y="602673"/>
                </a:lnTo>
                <a:lnTo>
                  <a:pt x="278477" y="498764"/>
                </a:lnTo>
                <a:lnTo>
                  <a:pt x="270164" y="403168"/>
                </a:lnTo>
                <a:lnTo>
                  <a:pt x="220288" y="286789"/>
                </a:lnTo>
                <a:lnTo>
                  <a:pt x="220288" y="116378"/>
                </a:lnTo>
                <a:lnTo>
                  <a:pt x="191193" y="95597"/>
                </a:lnTo>
                <a:lnTo>
                  <a:pt x="224444" y="0"/>
                </a:lnTo>
                <a:close/>
              </a:path>
            </a:pathLst>
          </a:custGeom>
          <a:solidFill>
            <a:schemeClr val="bg1">
              <a:lumMod val="65000"/>
            </a:schemeClr>
          </a:solidFill>
          <a:ln w="28575">
            <a:solidFill>
              <a:schemeClr val="bg1">
                <a:lumMod val="50000"/>
              </a:schemeClr>
            </a:solidFill>
            <a:miter lim="800000"/>
            <a:headEnd/>
            <a:tailEnd/>
          </a:ln>
          <a:effectLst/>
        </p:spPr>
        <p:txBody>
          <a:bodyPr lIns="92075" tIns="46038" rIns="92075" bIns="46038" rtlCol="0" anchor="ctr">
            <a:spAutoFit/>
          </a:bodyPr>
          <a:lstStyle/>
          <a:p>
            <a:pPr algn="ctr" eaLnBrk="0" hangingPunct="0"/>
            <a:endParaRPr lang="es-ES" sz="2000" b="1">
              <a:latin typeface="Times New Roman" pitchFamily="18" charset="0"/>
            </a:endParaRPr>
          </a:p>
        </p:txBody>
      </p:sp>
      <p:sp>
        <p:nvSpPr>
          <p:cNvPr id="15" name="Forma libre 14"/>
          <p:cNvSpPr/>
          <p:nvPr/>
        </p:nvSpPr>
        <p:spPr bwMode="auto">
          <a:xfrm>
            <a:off x="9480888" y="2791707"/>
            <a:ext cx="336666" cy="515389"/>
          </a:xfrm>
          <a:custGeom>
            <a:avLst/>
            <a:gdLst>
              <a:gd name="connsiteX0" fmla="*/ 336666 w 336666"/>
              <a:gd name="connsiteY0" fmla="*/ 20782 h 515389"/>
              <a:gd name="connsiteX1" fmla="*/ 178724 w 336666"/>
              <a:gd name="connsiteY1" fmla="*/ 0 h 515389"/>
              <a:gd name="connsiteX2" fmla="*/ 149629 w 336666"/>
              <a:gd name="connsiteY2" fmla="*/ 66502 h 515389"/>
              <a:gd name="connsiteX3" fmla="*/ 58189 w 336666"/>
              <a:gd name="connsiteY3" fmla="*/ 162098 h 515389"/>
              <a:gd name="connsiteX4" fmla="*/ 12469 w 336666"/>
              <a:gd name="connsiteY4" fmla="*/ 257695 h 515389"/>
              <a:gd name="connsiteX5" fmla="*/ 0 w 336666"/>
              <a:gd name="connsiteY5" fmla="*/ 299258 h 515389"/>
              <a:gd name="connsiteX6" fmla="*/ 83128 w 336666"/>
              <a:gd name="connsiteY6" fmla="*/ 249382 h 515389"/>
              <a:gd name="connsiteX7" fmla="*/ 83128 w 336666"/>
              <a:gd name="connsiteY7" fmla="*/ 490451 h 515389"/>
              <a:gd name="connsiteX8" fmla="*/ 108066 w 336666"/>
              <a:gd name="connsiteY8" fmla="*/ 482138 h 515389"/>
              <a:gd name="connsiteX9" fmla="*/ 137160 w 336666"/>
              <a:gd name="connsiteY9" fmla="*/ 511233 h 515389"/>
              <a:gd name="connsiteX10" fmla="*/ 153786 w 336666"/>
              <a:gd name="connsiteY10" fmla="*/ 502920 h 515389"/>
              <a:gd name="connsiteX11" fmla="*/ 191193 w 336666"/>
              <a:gd name="connsiteY11" fmla="*/ 515389 h 515389"/>
              <a:gd name="connsiteX12" fmla="*/ 211975 w 336666"/>
              <a:gd name="connsiteY12" fmla="*/ 465513 h 515389"/>
              <a:gd name="connsiteX13" fmla="*/ 245226 w 336666"/>
              <a:gd name="connsiteY13" fmla="*/ 461357 h 515389"/>
              <a:gd name="connsiteX14" fmla="*/ 282633 w 336666"/>
              <a:gd name="connsiteY14" fmla="*/ 328353 h 515389"/>
              <a:gd name="connsiteX15" fmla="*/ 295102 w 336666"/>
              <a:gd name="connsiteY15" fmla="*/ 166255 h 515389"/>
              <a:gd name="connsiteX16" fmla="*/ 336666 w 336666"/>
              <a:gd name="connsiteY16" fmla="*/ 20782 h 515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6666" h="515389">
                <a:moveTo>
                  <a:pt x="336666" y="20782"/>
                </a:moveTo>
                <a:lnTo>
                  <a:pt x="178724" y="0"/>
                </a:lnTo>
                <a:lnTo>
                  <a:pt x="149629" y="66502"/>
                </a:lnTo>
                <a:lnTo>
                  <a:pt x="58189" y="162098"/>
                </a:lnTo>
                <a:lnTo>
                  <a:pt x="12469" y="257695"/>
                </a:lnTo>
                <a:lnTo>
                  <a:pt x="0" y="299258"/>
                </a:lnTo>
                <a:lnTo>
                  <a:pt x="83128" y="249382"/>
                </a:lnTo>
                <a:lnTo>
                  <a:pt x="83128" y="490451"/>
                </a:lnTo>
                <a:lnTo>
                  <a:pt x="108066" y="482138"/>
                </a:lnTo>
                <a:lnTo>
                  <a:pt x="137160" y="511233"/>
                </a:lnTo>
                <a:lnTo>
                  <a:pt x="153786" y="502920"/>
                </a:lnTo>
                <a:lnTo>
                  <a:pt x="191193" y="515389"/>
                </a:lnTo>
                <a:lnTo>
                  <a:pt x="211975" y="465513"/>
                </a:lnTo>
                <a:lnTo>
                  <a:pt x="245226" y="461357"/>
                </a:lnTo>
                <a:lnTo>
                  <a:pt x="282633" y="328353"/>
                </a:lnTo>
                <a:lnTo>
                  <a:pt x="295102" y="166255"/>
                </a:lnTo>
                <a:lnTo>
                  <a:pt x="336666" y="20782"/>
                </a:lnTo>
                <a:close/>
              </a:path>
            </a:pathLst>
          </a:custGeom>
          <a:solidFill>
            <a:srgbClr val="A6A6A6">
              <a:alpha val="34902"/>
            </a:srgbClr>
          </a:solidFill>
          <a:ln w="28575">
            <a:solidFill>
              <a:schemeClr val="bg1">
                <a:lumMod val="50000"/>
              </a:schemeClr>
            </a:solidFill>
            <a:miter lim="800000"/>
            <a:headEnd/>
            <a:tailEnd/>
          </a:ln>
          <a:effectLst/>
        </p:spPr>
        <p:txBody>
          <a:bodyPr lIns="92075" tIns="46038" rIns="92075" bIns="46038" rtlCol="0" anchor="ctr">
            <a:spAutoFit/>
          </a:bodyPr>
          <a:lstStyle/>
          <a:p>
            <a:pPr algn="ctr" eaLnBrk="0" hangingPunct="0"/>
            <a:endParaRPr lang="es-ES" sz="2000" b="1">
              <a:latin typeface="Times New Roman" pitchFamily="18" charset="0"/>
            </a:endParaRPr>
          </a:p>
        </p:txBody>
      </p:sp>
      <p:sp>
        <p:nvSpPr>
          <p:cNvPr id="16" name="Forma libre 15"/>
          <p:cNvSpPr/>
          <p:nvPr/>
        </p:nvSpPr>
        <p:spPr bwMode="auto">
          <a:xfrm>
            <a:off x="10960554" y="2795864"/>
            <a:ext cx="328352" cy="498763"/>
          </a:xfrm>
          <a:custGeom>
            <a:avLst/>
            <a:gdLst>
              <a:gd name="connsiteX0" fmla="*/ 0 w 328352"/>
              <a:gd name="connsiteY0" fmla="*/ 12469 h 498763"/>
              <a:gd name="connsiteX1" fmla="*/ 0 w 328352"/>
              <a:gd name="connsiteY1" fmla="*/ 12469 h 498763"/>
              <a:gd name="connsiteX2" fmla="*/ 145472 w 328352"/>
              <a:gd name="connsiteY2" fmla="*/ 0 h 498763"/>
              <a:gd name="connsiteX3" fmla="*/ 153785 w 328352"/>
              <a:gd name="connsiteY3" fmla="*/ 49876 h 498763"/>
              <a:gd name="connsiteX4" fmla="*/ 270163 w 328352"/>
              <a:gd name="connsiteY4" fmla="*/ 157941 h 498763"/>
              <a:gd name="connsiteX5" fmla="*/ 328352 w 328352"/>
              <a:gd name="connsiteY5" fmla="*/ 257694 h 498763"/>
              <a:gd name="connsiteX6" fmla="*/ 320040 w 328352"/>
              <a:gd name="connsiteY6" fmla="*/ 286789 h 498763"/>
              <a:gd name="connsiteX7" fmla="*/ 249382 w 328352"/>
              <a:gd name="connsiteY7" fmla="*/ 257694 h 498763"/>
              <a:gd name="connsiteX8" fmla="*/ 241069 w 328352"/>
              <a:gd name="connsiteY8" fmla="*/ 432261 h 498763"/>
              <a:gd name="connsiteX9" fmla="*/ 199505 w 328352"/>
              <a:gd name="connsiteY9" fmla="*/ 469669 h 498763"/>
              <a:gd name="connsiteX10" fmla="*/ 187036 w 328352"/>
              <a:gd name="connsiteY10" fmla="*/ 498763 h 498763"/>
              <a:gd name="connsiteX11" fmla="*/ 141316 w 328352"/>
              <a:gd name="connsiteY11" fmla="*/ 473825 h 498763"/>
              <a:gd name="connsiteX12" fmla="*/ 91440 w 328352"/>
              <a:gd name="connsiteY12" fmla="*/ 440574 h 498763"/>
              <a:gd name="connsiteX13" fmla="*/ 66502 w 328352"/>
              <a:gd name="connsiteY13" fmla="*/ 419792 h 498763"/>
              <a:gd name="connsiteX14" fmla="*/ 45720 w 328352"/>
              <a:gd name="connsiteY14" fmla="*/ 290945 h 498763"/>
              <a:gd name="connsiteX15" fmla="*/ 37407 w 328352"/>
              <a:gd name="connsiteY15" fmla="*/ 224443 h 498763"/>
              <a:gd name="connsiteX16" fmla="*/ 29094 w 328352"/>
              <a:gd name="connsiteY16" fmla="*/ 116378 h 498763"/>
              <a:gd name="connsiteX17" fmla="*/ 0 w 328352"/>
              <a:gd name="connsiteY17" fmla="*/ 12469 h 49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8352" h="498763">
                <a:moveTo>
                  <a:pt x="0" y="12469"/>
                </a:moveTo>
                <a:lnTo>
                  <a:pt x="0" y="12469"/>
                </a:lnTo>
                <a:lnTo>
                  <a:pt x="145472" y="0"/>
                </a:lnTo>
                <a:lnTo>
                  <a:pt x="153785" y="49876"/>
                </a:lnTo>
                <a:lnTo>
                  <a:pt x="270163" y="157941"/>
                </a:lnTo>
                <a:lnTo>
                  <a:pt x="328352" y="257694"/>
                </a:lnTo>
                <a:lnTo>
                  <a:pt x="320040" y="286789"/>
                </a:lnTo>
                <a:lnTo>
                  <a:pt x="249382" y="257694"/>
                </a:lnTo>
                <a:lnTo>
                  <a:pt x="241069" y="432261"/>
                </a:lnTo>
                <a:lnTo>
                  <a:pt x="199505" y="469669"/>
                </a:lnTo>
                <a:lnTo>
                  <a:pt x="187036" y="498763"/>
                </a:lnTo>
                <a:lnTo>
                  <a:pt x="141316" y="473825"/>
                </a:lnTo>
                <a:lnTo>
                  <a:pt x="91440" y="440574"/>
                </a:lnTo>
                <a:lnTo>
                  <a:pt x="66502" y="419792"/>
                </a:lnTo>
                <a:lnTo>
                  <a:pt x="45720" y="290945"/>
                </a:lnTo>
                <a:lnTo>
                  <a:pt x="37407" y="224443"/>
                </a:lnTo>
                <a:lnTo>
                  <a:pt x="29094" y="116378"/>
                </a:lnTo>
                <a:lnTo>
                  <a:pt x="0" y="12469"/>
                </a:lnTo>
                <a:close/>
              </a:path>
            </a:pathLst>
          </a:custGeom>
          <a:solidFill>
            <a:srgbClr val="A6A6A6">
              <a:alpha val="34902"/>
            </a:srgbClr>
          </a:solidFill>
          <a:ln w="28575">
            <a:solidFill>
              <a:schemeClr val="bg1">
                <a:lumMod val="50000"/>
              </a:schemeClr>
            </a:solidFill>
            <a:miter lim="800000"/>
            <a:headEnd/>
            <a:tailEnd/>
          </a:ln>
          <a:effectLst/>
        </p:spPr>
        <p:txBody>
          <a:bodyPr lIns="92075" tIns="46038" rIns="92075" bIns="46038" rtlCol="0" anchor="ctr">
            <a:spAutoFit/>
          </a:bodyPr>
          <a:lstStyle/>
          <a:p>
            <a:pPr algn="ctr" eaLnBrk="0" hangingPunct="0"/>
            <a:endParaRPr lang="es-ES" sz="2000" b="1">
              <a:latin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texto 9"/>
          <p:cNvSpPr>
            <a:spLocks noGrp="1"/>
          </p:cNvSpPr>
          <p:nvPr>
            <p:ph type="body" sz="quarter" idx="13"/>
          </p:nvPr>
        </p:nvSpPr>
        <p:spPr/>
        <p:txBody>
          <a:bodyPr>
            <a:normAutofit lnSpcReduction="10000"/>
          </a:bodyPr>
          <a:lstStyle/>
          <a:p>
            <a:endParaRPr lang="es-ES"/>
          </a:p>
        </p:txBody>
      </p:sp>
      <p:sp>
        <p:nvSpPr>
          <p:cNvPr id="5" name="4 Título"/>
          <p:cNvSpPr>
            <a:spLocks noGrp="1"/>
          </p:cNvSpPr>
          <p:nvPr>
            <p:ph type="title"/>
          </p:nvPr>
        </p:nvSpPr>
        <p:spPr/>
        <p:txBody>
          <a:bodyPr/>
          <a:lstStyle/>
          <a:p>
            <a:r>
              <a:rPr lang="es-ES" dirty="0" smtClean="0"/>
              <a:t>Tipos de neuropatía </a:t>
            </a:r>
            <a:endParaRPr lang="es-ES" dirty="0"/>
          </a:p>
        </p:txBody>
      </p:sp>
      <p:pic>
        <p:nvPicPr>
          <p:cNvPr id="6" name="Picture 2" descr="http://image.slidesharecdn.com/complicacionescrnicas7-090620212735-phpapp01/95/complicaciones-crnicas-37-728.jpg?cb=1245533319">
            <a:hlinkClick r:id="rId3"/>
          </p:cNvPr>
          <p:cNvPicPr>
            <a:picLocks noChangeAspect="1" noChangeArrowheads="1"/>
          </p:cNvPicPr>
          <p:nvPr/>
        </p:nvPicPr>
        <p:blipFill>
          <a:blip r:embed="rId4" cstate="print"/>
          <a:srcRect t="20333"/>
          <a:stretch>
            <a:fillRect/>
          </a:stretch>
        </p:blipFill>
        <p:spPr bwMode="auto">
          <a:xfrm>
            <a:off x="1523492" y="946209"/>
            <a:ext cx="7920880" cy="5070261"/>
          </a:xfrm>
          <a:prstGeom prst="rect">
            <a:avLst/>
          </a:prstGeom>
          <a:solidFill>
            <a:schemeClr val="bg1"/>
          </a:solidFill>
        </p:spPr>
      </p:pic>
      <p:sp>
        <p:nvSpPr>
          <p:cNvPr id="2" name="CuadroTexto 1"/>
          <p:cNvSpPr txBox="1"/>
          <p:nvPr/>
        </p:nvSpPr>
        <p:spPr>
          <a:xfrm>
            <a:off x="6023992" y="4437112"/>
            <a:ext cx="2940448" cy="1534495"/>
          </a:xfrm>
          <a:prstGeom prst="rect">
            <a:avLst/>
          </a:prstGeom>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ctr">
            <a:noAutofit/>
          </a:bodyPr>
          <a:lstStyle/>
          <a:p>
            <a:pPr algn="ctr"/>
            <a:r>
              <a:rPr lang="es-ES" b="1" dirty="0" smtClean="0">
                <a:solidFill>
                  <a:schemeClr val="accent1"/>
                </a:solidFill>
              </a:rPr>
              <a:t>El mejor control de glucosa previene y evita las neuropatías que pueden incluso dejar a la persona en silla de ruedas.</a:t>
            </a:r>
          </a:p>
        </p:txBody>
      </p:sp>
      <p:sp>
        <p:nvSpPr>
          <p:cNvPr id="7" name="CuadroTexto 6"/>
          <p:cNvSpPr txBox="1"/>
          <p:nvPr/>
        </p:nvSpPr>
        <p:spPr>
          <a:xfrm>
            <a:off x="2068492" y="1503429"/>
            <a:ext cx="2618473" cy="368691"/>
          </a:xfrm>
          <a:prstGeom prst="rect">
            <a:avLst/>
          </a:prstGeom>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ctr">
            <a:noAutofit/>
          </a:bodyPr>
          <a:lstStyle/>
          <a:p>
            <a:pPr algn="ctr"/>
            <a:r>
              <a:rPr lang="es-ES" b="1" dirty="0" smtClean="0">
                <a:solidFill>
                  <a:schemeClr val="tx2"/>
                </a:solidFill>
              </a:rPr>
              <a:t>Neuropatía autonómica</a:t>
            </a:r>
          </a:p>
        </p:txBody>
      </p:sp>
      <p:sp>
        <p:nvSpPr>
          <p:cNvPr id="8" name="CuadroTexto 7"/>
          <p:cNvSpPr txBox="1"/>
          <p:nvPr/>
        </p:nvSpPr>
        <p:spPr>
          <a:xfrm>
            <a:off x="6349513" y="1013021"/>
            <a:ext cx="2165985" cy="368691"/>
          </a:xfrm>
          <a:prstGeom prst="rect">
            <a:avLst/>
          </a:prstGeom>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ctr">
            <a:noAutofit/>
          </a:bodyPr>
          <a:lstStyle/>
          <a:p>
            <a:pPr algn="ctr"/>
            <a:r>
              <a:rPr lang="es-ES" b="1" dirty="0" smtClean="0">
                <a:solidFill>
                  <a:schemeClr val="tx2"/>
                </a:solidFill>
              </a:rPr>
              <a:t>Neuropatías focales</a:t>
            </a:r>
          </a:p>
        </p:txBody>
      </p:sp>
      <p:sp>
        <p:nvSpPr>
          <p:cNvPr id="9" name="CuadroTexto 8"/>
          <p:cNvSpPr txBox="1"/>
          <p:nvPr/>
        </p:nvSpPr>
        <p:spPr>
          <a:xfrm>
            <a:off x="2135560" y="4149080"/>
            <a:ext cx="2160240" cy="368691"/>
          </a:xfrm>
          <a:prstGeom prst="rect">
            <a:avLst/>
          </a:prstGeom>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ctr">
            <a:noAutofit/>
          </a:bodyPr>
          <a:lstStyle/>
          <a:p>
            <a:pPr algn="ctr"/>
            <a:r>
              <a:rPr lang="es-ES" b="1" dirty="0" smtClean="0">
                <a:solidFill>
                  <a:schemeClr val="tx2"/>
                </a:solidFill>
              </a:rPr>
              <a:t>Neuropatías difusas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572" name="Rectangle 4"/>
          <p:cNvSpPr>
            <a:spLocks noChangeArrowheads="1"/>
          </p:cNvSpPr>
          <p:nvPr/>
        </p:nvSpPr>
        <p:spPr bwMode="auto">
          <a:xfrm>
            <a:off x="1230783" y="1556792"/>
            <a:ext cx="2128913" cy="333944"/>
          </a:xfrm>
          <a:prstGeom prst="rect">
            <a:avLst/>
          </a:prstGeom>
          <a:noFill/>
          <a:ln w="28575">
            <a:solidFill>
              <a:srgbClr val="004586"/>
            </a:solidFill>
            <a:miter lim="800000"/>
            <a:headEnd/>
            <a:tailEnd/>
          </a:ln>
          <a:effectLst/>
        </p:spPr>
        <p:txBody>
          <a:bodyPr lIns="92075" tIns="57600" rIns="92075" bIns="46038">
            <a:spAutoFit/>
          </a:bodyPr>
          <a:lstStyle/>
          <a:p>
            <a:pPr algn="ctr" eaLnBrk="0" hangingPunct="0">
              <a:lnSpc>
                <a:spcPct val="70000"/>
              </a:lnSpc>
            </a:pPr>
            <a:r>
              <a:rPr lang="es-ES_tradnl" sz="2000" b="1" dirty="0">
                <a:solidFill>
                  <a:srgbClr val="C00000"/>
                </a:solidFill>
                <a:latin typeface="+mj-lt"/>
              </a:rPr>
              <a:t>Motora</a:t>
            </a:r>
          </a:p>
        </p:txBody>
      </p:sp>
      <p:sp>
        <p:nvSpPr>
          <p:cNvPr id="1005573" name="Rectangle 5"/>
          <p:cNvSpPr>
            <a:spLocks noChangeArrowheads="1"/>
          </p:cNvSpPr>
          <p:nvPr/>
        </p:nvSpPr>
        <p:spPr bwMode="auto">
          <a:xfrm>
            <a:off x="1256166" y="2708920"/>
            <a:ext cx="1887506" cy="369974"/>
          </a:xfrm>
          <a:prstGeom prst="rect">
            <a:avLst/>
          </a:prstGeom>
          <a:noFill/>
          <a:ln w="28575">
            <a:solidFill>
              <a:schemeClr val="accent1"/>
            </a:solidFill>
            <a:miter lim="800000"/>
            <a:headEnd/>
            <a:tailEnd/>
          </a:ln>
          <a:effectLst/>
        </p:spPr>
        <p:txBody>
          <a:bodyPr lIns="92075" tIns="46038" rIns="92075" bIns="46038">
            <a:spAutoFit/>
          </a:bodyPr>
          <a:lstStyle/>
          <a:p>
            <a:pPr algn="ctr" eaLnBrk="0" hangingPunct="0"/>
            <a:r>
              <a:rPr lang="es-ES_tradnl" b="1" dirty="0">
                <a:solidFill>
                  <a:srgbClr val="004586"/>
                </a:solidFill>
                <a:latin typeface="+mj-lt"/>
              </a:rPr>
              <a:t>Atrofia muscular</a:t>
            </a:r>
          </a:p>
        </p:txBody>
      </p:sp>
      <p:sp>
        <p:nvSpPr>
          <p:cNvPr id="1005574" name="Rectangle 6"/>
          <p:cNvSpPr>
            <a:spLocks noChangeArrowheads="1"/>
          </p:cNvSpPr>
          <p:nvPr/>
        </p:nvSpPr>
        <p:spPr bwMode="auto">
          <a:xfrm>
            <a:off x="4643163" y="188640"/>
            <a:ext cx="2697438" cy="462307"/>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lIns="92075" tIns="46038" rIns="92075" bIns="46038">
            <a:spAutoFit/>
          </a:bodyPr>
          <a:lstStyle/>
          <a:p>
            <a:pPr algn="ctr" eaLnBrk="0" hangingPunct="0"/>
            <a:r>
              <a:rPr lang="es-ES_tradnl" sz="2400" b="1" dirty="0">
                <a:latin typeface="+mj-lt"/>
              </a:rPr>
              <a:t>NEUROPATÍA</a:t>
            </a:r>
          </a:p>
        </p:txBody>
      </p:sp>
      <p:sp>
        <p:nvSpPr>
          <p:cNvPr id="1005575" name="Rectangle 7"/>
          <p:cNvSpPr>
            <a:spLocks noChangeArrowheads="1"/>
          </p:cNvSpPr>
          <p:nvPr/>
        </p:nvSpPr>
        <p:spPr bwMode="auto">
          <a:xfrm>
            <a:off x="4687740" y="1557442"/>
            <a:ext cx="2272356" cy="359390"/>
          </a:xfrm>
          <a:prstGeom prst="rect">
            <a:avLst/>
          </a:prstGeom>
          <a:noFill/>
          <a:ln w="28575">
            <a:solidFill>
              <a:srgbClr val="004586"/>
            </a:solidFill>
            <a:miter lim="800000"/>
            <a:headEnd/>
            <a:tailEnd/>
          </a:ln>
          <a:effectLst/>
        </p:spPr>
        <p:txBody>
          <a:bodyPr lIns="92075" tIns="82800" rIns="92075" bIns="46038" anchor="ctr" anchorCtr="1">
            <a:spAutoFit/>
          </a:bodyPr>
          <a:lstStyle/>
          <a:p>
            <a:pPr algn="ctr" eaLnBrk="0" hangingPunct="0">
              <a:lnSpc>
                <a:spcPct val="70000"/>
              </a:lnSpc>
            </a:pPr>
            <a:r>
              <a:rPr lang="es-ES_tradnl" sz="2000" b="1" dirty="0">
                <a:solidFill>
                  <a:srgbClr val="C00000"/>
                </a:solidFill>
                <a:latin typeface="+mj-lt"/>
              </a:rPr>
              <a:t>Sensitiva</a:t>
            </a:r>
            <a:endParaRPr lang="es-ES_tradnl" sz="2000" b="1" dirty="0">
              <a:solidFill>
                <a:srgbClr val="C00000"/>
              </a:solidFill>
              <a:latin typeface="+mj-lt"/>
              <a:sym typeface="Symbol" pitchFamily="18" charset="2"/>
            </a:endParaRPr>
          </a:p>
        </p:txBody>
      </p:sp>
      <p:sp>
        <p:nvSpPr>
          <p:cNvPr id="1005576" name="Line 8"/>
          <p:cNvSpPr>
            <a:spLocks noChangeShapeType="1"/>
          </p:cNvSpPr>
          <p:nvPr/>
        </p:nvSpPr>
        <p:spPr bwMode="auto">
          <a:xfrm>
            <a:off x="2132062" y="1883376"/>
            <a:ext cx="3498" cy="854194"/>
          </a:xfrm>
          <a:prstGeom prst="line">
            <a:avLst/>
          </a:prstGeom>
          <a:noFill/>
          <a:ln w="28575">
            <a:solidFill>
              <a:srgbClr val="004586"/>
            </a:solidFill>
            <a:round/>
            <a:headEnd type="none" w="sm" len="sm"/>
            <a:tailEnd type="stealth" w="med" len="med"/>
          </a:ln>
          <a:effectLst/>
        </p:spPr>
        <p:txBody>
          <a:bodyPr wrap="none" anchor="ctr"/>
          <a:lstStyle/>
          <a:p>
            <a:endParaRPr lang="es-ES">
              <a:latin typeface="+mj-lt"/>
            </a:endParaRPr>
          </a:p>
        </p:txBody>
      </p:sp>
      <p:sp>
        <p:nvSpPr>
          <p:cNvPr id="1005577" name="Line 9"/>
          <p:cNvSpPr>
            <a:spLocks noChangeShapeType="1"/>
          </p:cNvSpPr>
          <p:nvPr/>
        </p:nvSpPr>
        <p:spPr bwMode="auto">
          <a:xfrm flipH="1">
            <a:off x="10519434" y="3034148"/>
            <a:ext cx="689135" cy="538867"/>
          </a:xfrm>
          <a:prstGeom prst="line">
            <a:avLst/>
          </a:prstGeom>
          <a:noFill/>
          <a:ln w="28575">
            <a:solidFill>
              <a:schemeClr val="accent1"/>
            </a:solidFill>
            <a:round/>
            <a:headEnd type="none" w="sm" len="sm"/>
            <a:tailEnd type="stealth" w="med" len="med"/>
          </a:ln>
          <a:effectLst/>
        </p:spPr>
        <p:txBody>
          <a:bodyPr wrap="none" anchor="ctr"/>
          <a:lstStyle/>
          <a:p>
            <a:endParaRPr lang="es-ES">
              <a:latin typeface="+mj-lt"/>
            </a:endParaRPr>
          </a:p>
        </p:txBody>
      </p:sp>
      <p:sp>
        <p:nvSpPr>
          <p:cNvPr id="1005578" name="Rectangle 10"/>
          <p:cNvSpPr>
            <a:spLocks noChangeArrowheads="1"/>
          </p:cNvSpPr>
          <p:nvPr/>
        </p:nvSpPr>
        <p:spPr bwMode="auto">
          <a:xfrm>
            <a:off x="774214" y="3501008"/>
            <a:ext cx="2585482" cy="646973"/>
          </a:xfrm>
          <a:prstGeom prst="rect">
            <a:avLst/>
          </a:prstGeom>
          <a:noFill/>
          <a:ln w="28575">
            <a:solidFill>
              <a:schemeClr val="accent1"/>
            </a:solidFill>
            <a:miter lim="800000"/>
            <a:headEnd/>
            <a:tailEnd/>
          </a:ln>
          <a:effectLst/>
        </p:spPr>
        <p:txBody>
          <a:bodyPr lIns="92075" tIns="46038" rIns="92075" bIns="46038">
            <a:spAutoFit/>
          </a:bodyPr>
          <a:lstStyle/>
          <a:p>
            <a:pPr algn="ctr" eaLnBrk="0" hangingPunct="0"/>
            <a:r>
              <a:rPr lang="es-ES_tradnl" b="1" dirty="0">
                <a:solidFill>
                  <a:srgbClr val="004586"/>
                </a:solidFill>
                <a:latin typeface="+mj-lt"/>
              </a:rPr>
              <a:t>Deformidades del pie, cambios de presión</a:t>
            </a:r>
          </a:p>
        </p:txBody>
      </p:sp>
      <p:sp>
        <p:nvSpPr>
          <p:cNvPr id="1005579" name="Line 11"/>
          <p:cNvSpPr>
            <a:spLocks noChangeShapeType="1"/>
          </p:cNvSpPr>
          <p:nvPr/>
        </p:nvSpPr>
        <p:spPr bwMode="auto">
          <a:xfrm>
            <a:off x="8458643" y="2737570"/>
            <a:ext cx="1741814" cy="849094"/>
          </a:xfrm>
          <a:prstGeom prst="line">
            <a:avLst/>
          </a:prstGeom>
          <a:noFill/>
          <a:ln w="28575">
            <a:solidFill>
              <a:schemeClr val="accent1"/>
            </a:solidFill>
            <a:round/>
            <a:headEnd type="none" w="sm" len="sm"/>
            <a:tailEnd type="stealth" w="med" len="med"/>
          </a:ln>
          <a:effectLst/>
        </p:spPr>
        <p:txBody>
          <a:bodyPr wrap="none" anchor="ctr"/>
          <a:lstStyle/>
          <a:p>
            <a:endParaRPr lang="es-ES">
              <a:latin typeface="+mj-lt"/>
            </a:endParaRPr>
          </a:p>
        </p:txBody>
      </p:sp>
      <p:sp>
        <p:nvSpPr>
          <p:cNvPr id="1005580" name="Rectangle 12"/>
          <p:cNvSpPr>
            <a:spLocks noChangeArrowheads="1"/>
          </p:cNvSpPr>
          <p:nvPr/>
        </p:nvSpPr>
        <p:spPr bwMode="auto">
          <a:xfrm>
            <a:off x="4740015" y="2544447"/>
            <a:ext cx="2122284" cy="923972"/>
          </a:xfrm>
          <a:prstGeom prst="rect">
            <a:avLst/>
          </a:prstGeom>
          <a:noFill/>
          <a:ln w="28575">
            <a:solidFill>
              <a:schemeClr val="accent1"/>
            </a:solidFill>
            <a:miter lim="800000"/>
            <a:headEnd/>
            <a:tailEnd/>
          </a:ln>
          <a:effectLst/>
        </p:spPr>
        <p:txBody>
          <a:bodyPr wrap="square" lIns="92075" tIns="46038" rIns="92075" bIns="46038">
            <a:spAutoFit/>
          </a:bodyPr>
          <a:lstStyle/>
          <a:p>
            <a:pPr algn="ctr" eaLnBrk="0" hangingPunct="0"/>
            <a:r>
              <a:rPr lang="es-ES_tradnl" b="1" dirty="0" smtClean="0">
                <a:solidFill>
                  <a:srgbClr val="004586"/>
                </a:solidFill>
                <a:latin typeface="+mj-lt"/>
              </a:rPr>
              <a:t>Pérdida de la sensibilidad protectora</a:t>
            </a:r>
            <a:endParaRPr lang="es-ES_tradnl" b="1" dirty="0">
              <a:solidFill>
                <a:srgbClr val="004586"/>
              </a:solidFill>
              <a:latin typeface="+mj-lt"/>
            </a:endParaRPr>
          </a:p>
        </p:txBody>
      </p:sp>
      <p:sp>
        <p:nvSpPr>
          <p:cNvPr id="1005581" name="Rectangle 13"/>
          <p:cNvSpPr>
            <a:spLocks noChangeArrowheads="1"/>
          </p:cNvSpPr>
          <p:nvPr/>
        </p:nvSpPr>
        <p:spPr bwMode="auto">
          <a:xfrm>
            <a:off x="9187794" y="3586664"/>
            <a:ext cx="2380814" cy="646973"/>
          </a:xfrm>
          <a:prstGeom prst="rect">
            <a:avLst/>
          </a:prstGeom>
          <a:noFill/>
          <a:ln w="28575">
            <a:solidFill>
              <a:schemeClr val="accent1"/>
            </a:solidFill>
            <a:miter lim="800000"/>
            <a:headEnd/>
            <a:tailEnd/>
          </a:ln>
          <a:effectLst/>
        </p:spPr>
        <p:txBody>
          <a:bodyPr lIns="92075" tIns="46038" rIns="92075" bIns="46038">
            <a:spAutoFit/>
          </a:bodyPr>
          <a:lstStyle/>
          <a:p>
            <a:pPr algn="ctr" eaLnBrk="0" hangingPunct="0"/>
            <a:r>
              <a:rPr lang="es-ES_tradnl" b="1" dirty="0" smtClean="0">
                <a:solidFill>
                  <a:srgbClr val="004586"/>
                </a:solidFill>
                <a:latin typeface="+mj-lt"/>
              </a:rPr>
              <a:t>Piel seca, fisuras.</a:t>
            </a:r>
            <a:endParaRPr lang="es-ES_tradnl" b="1" dirty="0">
              <a:solidFill>
                <a:srgbClr val="004586"/>
              </a:solidFill>
              <a:latin typeface="+mj-lt"/>
            </a:endParaRPr>
          </a:p>
          <a:p>
            <a:pPr algn="ctr" eaLnBrk="0" hangingPunct="0"/>
            <a:r>
              <a:rPr lang="es-ES_tradnl" b="1" dirty="0" smtClean="0">
                <a:solidFill>
                  <a:srgbClr val="004586"/>
                </a:solidFill>
                <a:latin typeface="+mj-lt"/>
              </a:rPr>
              <a:t>Maceración</a:t>
            </a:r>
            <a:endParaRPr lang="es-ES_tradnl" b="1" dirty="0">
              <a:solidFill>
                <a:srgbClr val="004586"/>
              </a:solidFill>
              <a:latin typeface="+mj-lt"/>
            </a:endParaRPr>
          </a:p>
        </p:txBody>
      </p:sp>
      <p:sp>
        <p:nvSpPr>
          <p:cNvPr id="1005582" name="Rectangle 14"/>
          <p:cNvSpPr>
            <a:spLocks noChangeArrowheads="1"/>
          </p:cNvSpPr>
          <p:nvPr/>
        </p:nvSpPr>
        <p:spPr bwMode="auto">
          <a:xfrm>
            <a:off x="7061072" y="2353014"/>
            <a:ext cx="1950482" cy="369974"/>
          </a:xfrm>
          <a:prstGeom prst="rect">
            <a:avLst/>
          </a:prstGeom>
          <a:noFill/>
          <a:ln w="28575">
            <a:solidFill>
              <a:schemeClr val="accent1"/>
            </a:solidFill>
            <a:miter lim="800000"/>
            <a:headEnd/>
            <a:tailEnd/>
          </a:ln>
          <a:effectLst/>
        </p:spPr>
        <p:txBody>
          <a:bodyPr lIns="92075" tIns="46038" rIns="92075" bIns="46038">
            <a:spAutoFit/>
          </a:bodyPr>
          <a:lstStyle/>
          <a:p>
            <a:pPr algn="ctr" eaLnBrk="0" hangingPunct="0"/>
            <a:r>
              <a:rPr lang="es-ES_tradnl" b="1" dirty="0">
                <a:solidFill>
                  <a:srgbClr val="004586"/>
                </a:solidFill>
                <a:latin typeface="+mj-lt"/>
              </a:rPr>
              <a:t>Alteración </a:t>
            </a:r>
            <a:r>
              <a:rPr lang="es-ES_tradnl" b="1" dirty="0" err="1">
                <a:solidFill>
                  <a:srgbClr val="004586"/>
                </a:solidFill>
                <a:latin typeface="+mj-lt"/>
              </a:rPr>
              <a:t>sudoral</a:t>
            </a:r>
            <a:endParaRPr lang="es-ES_tradnl" b="1" dirty="0">
              <a:solidFill>
                <a:srgbClr val="004586"/>
              </a:solidFill>
              <a:latin typeface="+mj-lt"/>
            </a:endParaRPr>
          </a:p>
        </p:txBody>
      </p:sp>
      <p:sp>
        <p:nvSpPr>
          <p:cNvPr id="1005586" name="Line 18"/>
          <p:cNvSpPr>
            <a:spLocks noChangeShapeType="1"/>
          </p:cNvSpPr>
          <p:nvPr/>
        </p:nvSpPr>
        <p:spPr bwMode="auto">
          <a:xfrm>
            <a:off x="2132062" y="4149491"/>
            <a:ext cx="3498" cy="904558"/>
          </a:xfrm>
          <a:prstGeom prst="line">
            <a:avLst/>
          </a:prstGeom>
          <a:noFill/>
          <a:ln w="28575">
            <a:solidFill>
              <a:schemeClr val="accent1"/>
            </a:solidFill>
            <a:round/>
            <a:headEnd type="none" w="sm" len="sm"/>
            <a:tailEnd type="stealth" w="med" len="med"/>
          </a:ln>
          <a:effectLst/>
        </p:spPr>
        <p:txBody>
          <a:bodyPr wrap="none" anchor="ctr"/>
          <a:lstStyle/>
          <a:p>
            <a:endParaRPr lang="es-ES">
              <a:latin typeface="+mj-lt"/>
            </a:endParaRPr>
          </a:p>
        </p:txBody>
      </p:sp>
      <p:sp>
        <p:nvSpPr>
          <p:cNvPr id="1005587" name="Line 19"/>
          <p:cNvSpPr>
            <a:spLocks noChangeShapeType="1"/>
          </p:cNvSpPr>
          <p:nvPr/>
        </p:nvSpPr>
        <p:spPr bwMode="auto">
          <a:xfrm>
            <a:off x="2135560" y="3140968"/>
            <a:ext cx="0" cy="358775"/>
          </a:xfrm>
          <a:prstGeom prst="line">
            <a:avLst/>
          </a:prstGeom>
          <a:noFill/>
          <a:ln w="28575">
            <a:solidFill>
              <a:schemeClr val="accent1"/>
            </a:solidFill>
            <a:round/>
            <a:headEnd type="none" w="sm" len="sm"/>
            <a:tailEnd type="stealth" w="med" len="med"/>
          </a:ln>
          <a:effectLst/>
        </p:spPr>
        <p:txBody>
          <a:bodyPr wrap="none" anchor="ctr"/>
          <a:lstStyle/>
          <a:p>
            <a:endParaRPr lang="es-ES">
              <a:latin typeface="+mj-lt"/>
            </a:endParaRPr>
          </a:p>
        </p:txBody>
      </p:sp>
      <p:sp>
        <p:nvSpPr>
          <p:cNvPr id="1005588" name="Rectangle 20"/>
          <p:cNvSpPr>
            <a:spLocks noChangeArrowheads="1"/>
          </p:cNvSpPr>
          <p:nvPr/>
        </p:nvSpPr>
        <p:spPr bwMode="auto">
          <a:xfrm>
            <a:off x="9466755" y="2110176"/>
            <a:ext cx="2588494" cy="923973"/>
          </a:xfrm>
          <a:prstGeom prst="rect">
            <a:avLst/>
          </a:prstGeom>
          <a:noFill/>
          <a:ln w="28575">
            <a:solidFill>
              <a:schemeClr val="accent1"/>
            </a:solidFill>
            <a:miter lim="800000"/>
            <a:headEnd/>
            <a:tailEnd/>
          </a:ln>
          <a:effectLst/>
        </p:spPr>
        <p:txBody>
          <a:bodyPr wrap="square" lIns="92075" tIns="46038" rIns="92075" bIns="46038">
            <a:spAutoFit/>
          </a:bodyPr>
          <a:lstStyle/>
          <a:p>
            <a:pPr algn="ctr" eaLnBrk="0" hangingPunct="0"/>
            <a:r>
              <a:rPr lang="es-ES_tradnl" b="1" dirty="0">
                <a:solidFill>
                  <a:srgbClr val="004586"/>
                </a:solidFill>
                <a:latin typeface="+mj-lt"/>
              </a:rPr>
              <a:t>Alteración de la regulación del </a:t>
            </a:r>
            <a:r>
              <a:rPr lang="es-ES_tradnl" b="1" dirty="0" smtClean="0">
                <a:solidFill>
                  <a:srgbClr val="004586"/>
                </a:solidFill>
                <a:latin typeface="+mj-lt"/>
              </a:rPr>
              <a:t>flujo sanguíneo</a:t>
            </a:r>
            <a:endParaRPr lang="es-ES_tradnl" b="1" dirty="0">
              <a:solidFill>
                <a:srgbClr val="004586"/>
              </a:solidFill>
              <a:latin typeface="+mj-lt"/>
            </a:endParaRPr>
          </a:p>
        </p:txBody>
      </p:sp>
      <p:sp>
        <p:nvSpPr>
          <p:cNvPr id="1005589" name="Rectangle 21"/>
          <p:cNvSpPr>
            <a:spLocks noChangeArrowheads="1"/>
          </p:cNvSpPr>
          <p:nvPr/>
        </p:nvSpPr>
        <p:spPr bwMode="auto">
          <a:xfrm>
            <a:off x="8505802" y="1455336"/>
            <a:ext cx="2062437" cy="400752"/>
          </a:xfrm>
          <a:prstGeom prst="rect">
            <a:avLst/>
          </a:prstGeom>
          <a:noFill/>
          <a:ln w="28575">
            <a:solidFill>
              <a:srgbClr val="004586"/>
            </a:solidFill>
            <a:miter lim="800000"/>
            <a:headEnd/>
            <a:tailEnd/>
          </a:ln>
          <a:effectLst/>
        </p:spPr>
        <p:txBody>
          <a:bodyPr lIns="92075" tIns="46038" rIns="92075" bIns="46038">
            <a:spAutoFit/>
          </a:bodyPr>
          <a:lstStyle/>
          <a:p>
            <a:pPr algn="ctr" eaLnBrk="0" hangingPunct="0"/>
            <a:r>
              <a:rPr lang="es-ES_tradnl" sz="2000" b="1" dirty="0" smtClean="0">
                <a:solidFill>
                  <a:srgbClr val="C00000"/>
                </a:solidFill>
                <a:latin typeface="+mj-lt"/>
              </a:rPr>
              <a:t>Autonómica</a:t>
            </a:r>
            <a:endParaRPr lang="es-ES_tradnl" sz="2000" b="1" dirty="0">
              <a:solidFill>
                <a:srgbClr val="C00000"/>
              </a:solidFill>
              <a:latin typeface="+mj-lt"/>
            </a:endParaRPr>
          </a:p>
        </p:txBody>
      </p:sp>
      <p:sp>
        <p:nvSpPr>
          <p:cNvPr id="1005590" name="Rectangle 22"/>
          <p:cNvSpPr>
            <a:spLocks noChangeArrowheads="1"/>
          </p:cNvSpPr>
          <p:nvPr/>
        </p:nvSpPr>
        <p:spPr bwMode="auto">
          <a:xfrm>
            <a:off x="1124681" y="5044472"/>
            <a:ext cx="1946983" cy="400752"/>
          </a:xfrm>
          <a:prstGeom prst="rect">
            <a:avLst/>
          </a:prstGeom>
          <a:noFill/>
          <a:ln w="28575">
            <a:solidFill>
              <a:schemeClr val="accent1"/>
            </a:solidFill>
            <a:miter lim="800000"/>
            <a:headEnd/>
            <a:tailEnd/>
          </a:ln>
          <a:effectLst/>
        </p:spPr>
        <p:txBody>
          <a:bodyPr lIns="92075" tIns="46038" rIns="92075" bIns="46038">
            <a:spAutoFit/>
          </a:bodyPr>
          <a:lstStyle/>
          <a:p>
            <a:pPr algn="ctr" eaLnBrk="0" hangingPunct="0"/>
            <a:r>
              <a:rPr lang="es-ES_tradnl" sz="2000" b="1" dirty="0" smtClean="0">
                <a:solidFill>
                  <a:srgbClr val="004586"/>
                </a:solidFill>
                <a:latin typeface="+mj-lt"/>
              </a:rPr>
              <a:t>Callos</a:t>
            </a:r>
            <a:endParaRPr lang="es-ES_tradnl" sz="2000" b="1" dirty="0">
              <a:solidFill>
                <a:srgbClr val="004586"/>
              </a:solidFill>
              <a:latin typeface="+mj-lt"/>
            </a:endParaRPr>
          </a:p>
        </p:txBody>
      </p:sp>
      <p:sp>
        <p:nvSpPr>
          <p:cNvPr id="1005598" name="Line 30"/>
          <p:cNvSpPr>
            <a:spLocks noChangeShapeType="1"/>
          </p:cNvSpPr>
          <p:nvPr/>
        </p:nvSpPr>
        <p:spPr bwMode="auto">
          <a:xfrm flipH="1">
            <a:off x="3044447" y="692696"/>
            <a:ext cx="2558962" cy="864096"/>
          </a:xfrm>
          <a:prstGeom prst="line">
            <a:avLst/>
          </a:prstGeom>
          <a:noFill/>
          <a:ln w="28575">
            <a:solidFill>
              <a:srgbClr val="004586"/>
            </a:solidFill>
            <a:round/>
            <a:headEnd/>
            <a:tailEnd type="triangle"/>
          </a:ln>
          <a:effectLst/>
        </p:spPr>
        <p:txBody>
          <a:bodyPr/>
          <a:lstStyle/>
          <a:p>
            <a:endParaRPr lang="es-ES">
              <a:latin typeface="+mj-lt"/>
            </a:endParaRPr>
          </a:p>
        </p:txBody>
      </p:sp>
      <p:sp>
        <p:nvSpPr>
          <p:cNvPr id="1005599" name="Line 31"/>
          <p:cNvSpPr>
            <a:spLocks noChangeShapeType="1"/>
          </p:cNvSpPr>
          <p:nvPr/>
        </p:nvSpPr>
        <p:spPr bwMode="auto">
          <a:xfrm>
            <a:off x="6128294" y="692696"/>
            <a:ext cx="2776018" cy="738045"/>
          </a:xfrm>
          <a:prstGeom prst="line">
            <a:avLst/>
          </a:prstGeom>
          <a:noFill/>
          <a:ln w="28575">
            <a:solidFill>
              <a:srgbClr val="004586"/>
            </a:solidFill>
            <a:round/>
            <a:headEnd/>
            <a:tailEnd type="triangle"/>
          </a:ln>
          <a:effectLst/>
        </p:spPr>
        <p:txBody>
          <a:bodyPr/>
          <a:lstStyle/>
          <a:p>
            <a:endParaRPr lang="es-ES">
              <a:latin typeface="+mj-lt"/>
            </a:endParaRPr>
          </a:p>
        </p:txBody>
      </p:sp>
      <p:sp>
        <p:nvSpPr>
          <p:cNvPr id="1005600" name="Line 32"/>
          <p:cNvSpPr>
            <a:spLocks noChangeShapeType="1"/>
          </p:cNvSpPr>
          <p:nvPr/>
        </p:nvSpPr>
        <p:spPr bwMode="auto">
          <a:xfrm flipH="1">
            <a:off x="8239899" y="1901490"/>
            <a:ext cx="988360" cy="431800"/>
          </a:xfrm>
          <a:prstGeom prst="line">
            <a:avLst/>
          </a:prstGeom>
          <a:noFill/>
          <a:ln w="28575">
            <a:solidFill>
              <a:schemeClr val="accent1"/>
            </a:solidFill>
            <a:round/>
            <a:headEnd type="none" w="sm" len="sm"/>
            <a:tailEnd type="stealth" w="med" len="med"/>
          </a:ln>
          <a:effectLst/>
        </p:spPr>
        <p:txBody>
          <a:bodyPr wrap="none" anchor="ctr"/>
          <a:lstStyle/>
          <a:p>
            <a:endParaRPr lang="es-ES">
              <a:latin typeface="+mj-lt"/>
            </a:endParaRPr>
          </a:p>
        </p:txBody>
      </p:sp>
      <p:sp>
        <p:nvSpPr>
          <p:cNvPr id="1005601" name="Line 33"/>
          <p:cNvSpPr>
            <a:spLocks noChangeShapeType="1"/>
          </p:cNvSpPr>
          <p:nvPr/>
        </p:nvSpPr>
        <p:spPr bwMode="auto">
          <a:xfrm>
            <a:off x="10305503" y="1883376"/>
            <a:ext cx="525471" cy="216917"/>
          </a:xfrm>
          <a:prstGeom prst="line">
            <a:avLst/>
          </a:prstGeom>
          <a:noFill/>
          <a:ln w="28575">
            <a:solidFill>
              <a:schemeClr val="accent1"/>
            </a:solidFill>
            <a:round/>
            <a:headEnd type="none" w="sm" len="sm"/>
            <a:tailEnd type="stealth" w="med" len="med"/>
          </a:ln>
          <a:effectLst/>
        </p:spPr>
        <p:txBody>
          <a:bodyPr wrap="none" anchor="ctr"/>
          <a:lstStyle/>
          <a:p>
            <a:endParaRPr lang="es-ES">
              <a:latin typeface="+mj-lt"/>
            </a:endParaRPr>
          </a:p>
        </p:txBody>
      </p:sp>
      <p:pic>
        <p:nvPicPr>
          <p:cNvPr id="24" name="Picture 36" descr="anatomia"/>
          <p:cNvPicPr>
            <a:picLocks noChangeAspect="1" noChangeArrowheads="1"/>
          </p:cNvPicPr>
          <p:nvPr/>
        </p:nvPicPr>
        <p:blipFill>
          <a:blip r:embed="rId3" cstate="print"/>
          <a:srcRect/>
          <a:stretch>
            <a:fillRect/>
          </a:stretch>
        </p:blipFill>
        <p:spPr bwMode="auto">
          <a:xfrm>
            <a:off x="4848749" y="3663458"/>
            <a:ext cx="3187564" cy="2434426"/>
          </a:xfrm>
          <a:prstGeom prst="rect">
            <a:avLst/>
          </a:prstGeom>
          <a:noFill/>
        </p:spPr>
      </p:pic>
      <p:sp>
        <p:nvSpPr>
          <p:cNvPr id="2" name="Marcador de texto 1"/>
          <p:cNvSpPr>
            <a:spLocks noGrp="1"/>
          </p:cNvSpPr>
          <p:nvPr>
            <p:ph type="body" sz="quarter" idx="13"/>
          </p:nvPr>
        </p:nvSpPr>
        <p:spPr>
          <a:xfrm>
            <a:off x="490221" y="5942150"/>
            <a:ext cx="11582443" cy="295162"/>
          </a:xfrm>
        </p:spPr>
        <p:txBody>
          <a:bodyPr>
            <a:normAutofit/>
          </a:bodyPr>
          <a:lstStyle/>
          <a:p>
            <a:r>
              <a:rPr lang="es-ES" altLang="es-ES" sz="1200" dirty="0" err="1">
                <a:solidFill>
                  <a:schemeClr val="bg1">
                    <a:lumMod val="50000"/>
                  </a:schemeClr>
                </a:solidFill>
              </a:rPr>
              <a:t>Whittermore</a:t>
            </a:r>
            <a:r>
              <a:rPr lang="es-ES" altLang="es-ES" sz="1200" dirty="0">
                <a:solidFill>
                  <a:schemeClr val="bg1">
                    <a:lumMod val="50000"/>
                  </a:schemeClr>
                </a:solidFill>
              </a:rPr>
              <a:t>. </a:t>
            </a:r>
            <a:r>
              <a:rPr lang="es-ES" altLang="es-ES" sz="1200" dirty="0" err="1">
                <a:solidFill>
                  <a:schemeClr val="bg1">
                    <a:lumMod val="50000"/>
                  </a:schemeClr>
                </a:solidFill>
              </a:rPr>
              <a:t>Advances</a:t>
            </a:r>
            <a:r>
              <a:rPr lang="es-ES" altLang="es-ES" sz="1200" dirty="0">
                <a:solidFill>
                  <a:schemeClr val="bg1">
                    <a:lumMod val="50000"/>
                  </a:schemeClr>
                </a:solidFill>
              </a:rPr>
              <a:t> in Vascular </a:t>
            </a:r>
            <a:r>
              <a:rPr lang="es-ES" altLang="es-ES" sz="1200" dirty="0" err="1">
                <a:solidFill>
                  <a:schemeClr val="bg1">
                    <a:lumMod val="50000"/>
                  </a:schemeClr>
                </a:solidFill>
              </a:rPr>
              <a:t>Surgery</a:t>
            </a:r>
            <a:r>
              <a:rPr lang="es-ES" altLang="es-ES" sz="1200" dirty="0">
                <a:solidFill>
                  <a:schemeClr val="bg1">
                    <a:lumMod val="50000"/>
                  </a:schemeClr>
                </a:solidFill>
              </a:rPr>
              <a:t> 2010, </a:t>
            </a:r>
            <a:r>
              <a:rPr lang="es-ES" altLang="es-ES" sz="1200" dirty="0" err="1">
                <a:solidFill>
                  <a:schemeClr val="bg1">
                    <a:lumMod val="50000"/>
                  </a:schemeClr>
                </a:solidFill>
              </a:rPr>
              <a:t>vol</a:t>
            </a:r>
            <a:r>
              <a:rPr lang="es-ES" altLang="es-ES" sz="1200" dirty="0">
                <a:solidFill>
                  <a:schemeClr val="bg1">
                    <a:lumMod val="50000"/>
                  </a:schemeClr>
                </a:solidFill>
              </a:rPr>
              <a:t> 10</a:t>
            </a:r>
          </a:p>
          <a:p>
            <a:endParaRPr lang="es-ES" dirty="0"/>
          </a:p>
        </p:txBody>
      </p:sp>
      <p:sp>
        <p:nvSpPr>
          <p:cNvPr id="26" name="Line 8"/>
          <p:cNvSpPr>
            <a:spLocks noChangeShapeType="1"/>
          </p:cNvSpPr>
          <p:nvPr/>
        </p:nvSpPr>
        <p:spPr bwMode="auto">
          <a:xfrm flipH="1">
            <a:off x="5823917" y="1958717"/>
            <a:ext cx="5083" cy="566468"/>
          </a:xfrm>
          <a:prstGeom prst="line">
            <a:avLst/>
          </a:prstGeom>
          <a:noFill/>
          <a:ln w="28575">
            <a:solidFill>
              <a:srgbClr val="004586"/>
            </a:solidFill>
            <a:round/>
            <a:headEnd type="none" w="sm" len="sm"/>
            <a:tailEnd type="stealth" w="med" len="med"/>
          </a:ln>
          <a:effectLst/>
        </p:spPr>
        <p:txBody>
          <a:bodyPr wrap="none" anchor="ctr"/>
          <a:lstStyle/>
          <a:p>
            <a:endParaRPr lang="es-ES">
              <a:latin typeface="+mj-lt"/>
            </a:endParaRPr>
          </a:p>
        </p:txBody>
      </p:sp>
      <p:sp>
        <p:nvSpPr>
          <p:cNvPr id="27" name="Line 8"/>
          <p:cNvSpPr>
            <a:spLocks noChangeShapeType="1"/>
          </p:cNvSpPr>
          <p:nvPr/>
        </p:nvSpPr>
        <p:spPr bwMode="auto">
          <a:xfrm flipH="1">
            <a:off x="5823917" y="689434"/>
            <a:ext cx="0" cy="867357"/>
          </a:xfrm>
          <a:prstGeom prst="line">
            <a:avLst/>
          </a:prstGeom>
          <a:noFill/>
          <a:ln w="28575">
            <a:solidFill>
              <a:srgbClr val="004586"/>
            </a:solidFill>
            <a:round/>
            <a:headEnd type="none" w="sm" len="sm"/>
            <a:tailEnd type="stealth" w="med" len="med"/>
          </a:ln>
          <a:effectLst/>
        </p:spPr>
        <p:txBody>
          <a:bodyPr wrap="none" anchor="ctr"/>
          <a:lstStyle/>
          <a:p>
            <a:endParaRPr lang="es-ES">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6" fill="hold" grpId="0" nodeType="clickEffect">
                                  <p:stCondLst>
                                    <p:cond delay="0"/>
                                  </p:stCondLst>
                                  <p:childTnLst>
                                    <p:anim calcmode="lin" valueType="num">
                                      <p:cBhvr additive="base">
                                        <p:cTn id="6" dur="500"/>
                                        <p:tgtEl>
                                          <p:spTgt spid="1005575"/>
                                        </p:tgtEl>
                                        <p:attrNameLst>
                                          <p:attrName>ppt_x</p:attrName>
                                        </p:attrNameLst>
                                      </p:cBhvr>
                                      <p:tavLst>
                                        <p:tav tm="0">
                                          <p:val>
                                            <p:strVal val="ppt_x"/>
                                          </p:val>
                                        </p:tav>
                                        <p:tav tm="100000">
                                          <p:val>
                                            <p:strVal val="1+ppt_w/2"/>
                                          </p:val>
                                        </p:tav>
                                      </p:tavLst>
                                    </p:anim>
                                    <p:anim calcmode="lin" valueType="num">
                                      <p:cBhvr additive="base">
                                        <p:cTn id="7" dur="500"/>
                                        <p:tgtEl>
                                          <p:spTgt spid="1005575"/>
                                        </p:tgtEl>
                                        <p:attrNameLst>
                                          <p:attrName>ppt_y</p:attrName>
                                        </p:attrNameLst>
                                      </p:cBhvr>
                                      <p:tavLst>
                                        <p:tav tm="0">
                                          <p:val>
                                            <p:strVal val="ppt_y"/>
                                          </p:val>
                                        </p:tav>
                                        <p:tav tm="100000">
                                          <p:val>
                                            <p:strVal val="1+ppt_h/2"/>
                                          </p:val>
                                        </p:tav>
                                      </p:tavLst>
                                    </p:anim>
                                    <p:set>
                                      <p:cBhvr>
                                        <p:cTn id="8" dur="1" fill="hold">
                                          <p:stCondLst>
                                            <p:cond delay="499"/>
                                          </p:stCondLst>
                                        </p:cTn>
                                        <p:tgtEl>
                                          <p:spTgt spid="1005575"/>
                                        </p:tgtEl>
                                        <p:attrNameLst>
                                          <p:attrName>style.visibility</p:attrName>
                                        </p:attrNameLst>
                                      </p:cBhvr>
                                      <p:to>
                                        <p:strVal val="hidden"/>
                                      </p:to>
                                    </p:set>
                                  </p:childTnLst>
                                </p:cTn>
                              </p:par>
                              <p:par>
                                <p:cTn id="9" presetID="2" presetClass="exit" presetSubtype="6" fill="hold" grpId="0" nodeType="withEffect">
                                  <p:stCondLst>
                                    <p:cond delay="0"/>
                                  </p:stCondLst>
                                  <p:childTnLst>
                                    <p:anim calcmode="lin" valueType="num">
                                      <p:cBhvr additive="base">
                                        <p:cTn id="10" dur="500"/>
                                        <p:tgtEl>
                                          <p:spTgt spid="1005577"/>
                                        </p:tgtEl>
                                        <p:attrNameLst>
                                          <p:attrName>ppt_x</p:attrName>
                                        </p:attrNameLst>
                                      </p:cBhvr>
                                      <p:tavLst>
                                        <p:tav tm="0">
                                          <p:val>
                                            <p:strVal val="ppt_x"/>
                                          </p:val>
                                        </p:tav>
                                        <p:tav tm="100000">
                                          <p:val>
                                            <p:strVal val="1+ppt_w/2"/>
                                          </p:val>
                                        </p:tav>
                                      </p:tavLst>
                                    </p:anim>
                                    <p:anim calcmode="lin" valueType="num">
                                      <p:cBhvr additive="base">
                                        <p:cTn id="11" dur="500"/>
                                        <p:tgtEl>
                                          <p:spTgt spid="1005577"/>
                                        </p:tgtEl>
                                        <p:attrNameLst>
                                          <p:attrName>ppt_y</p:attrName>
                                        </p:attrNameLst>
                                      </p:cBhvr>
                                      <p:tavLst>
                                        <p:tav tm="0">
                                          <p:val>
                                            <p:strVal val="ppt_y"/>
                                          </p:val>
                                        </p:tav>
                                        <p:tav tm="100000">
                                          <p:val>
                                            <p:strVal val="1+ppt_h/2"/>
                                          </p:val>
                                        </p:tav>
                                      </p:tavLst>
                                    </p:anim>
                                    <p:set>
                                      <p:cBhvr>
                                        <p:cTn id="12" dur="1" fill="hold">
                                          <p:stCondLst>
                                            <p:cond delay="499"/>
                                          </p:stCondLst>
                                        </p:cTn>
                                        <p:tgtEl>
                                          <p:spTgt spid="1005577"/>
                                        </p:tgtEl>
                                        <p:attrNameLst>
                                          <p:attrName>style.visibility</p:attrName>
                                        </p:attrNameLst>
                                      </p:cBhvr>
                                      <p:to>
                                        <p:strVal val="hidden"/>
                                      </p:to>
                                    </p:set>
                                  </p:childTnLst>
                                </p:cTn>
                              </p:par>
                              <p:par>
                                <p:cTn id="13" presetID="2" presetClass="exit" presetSubtype="6" fill="hold" grpId="0" nodeType="withEffect">
                                  <p:stCondLst>
                                    <p:cond delay="0"/>
                                  </p:stCondLst>
                                  <p:childTnLst>
                                    <p:anim calcmode="lin" valueType="num">
                                      <p:cBhvr additive="base">
                                        <p:cTn id="14" dur="500"/>
                                        <p:tgtEl>
                                          <p:spTgt spid="1005579"/>
                                        </p:tgtEl>
                                        <p:attrNameLst>
                                          <p:attrName>ppt_x</p:attrName>
                                        </p:attrNameLst>
                                      </p:cBhvr>
                                      <p:tavLst>
                                        <p:tav tm="0">
                                          <p:val>
                                            <p:strVal val="ppt_x"/>
                                          </p:val>
                                        </p:tav>
                                        <p:tav tm="100000">
                                          <p:val>
                                            <p:strVal val="1+ppt_w/2"/>
                                          </p:val>
                                        </p:tav>
                                      </p:tavLst>
                                    </p:anim>
                                    <p:anim calcmode="lin" valueType="num">
                                      <p:cBhvr additive="base">
                                        <p:cTn id="15" dur="500"/>
                                        <p:tgtEl>
                                          <p:spTgt spid="1005579"/>
                                        </p:tgtEl>
                                        <p:attrNameLst>
                                          <p:attrName>ppt_y</p:attrName>
                                        </p:attrNameLst>
                                      </p:cBhvr>
                                      <p:tavLst>
                                        <p:tav tm="0">
                                          <p:val>
                                            <p:strVal val="ppt_y"/>
                                          </p:val>
                                        </p:tav>
                                        <p:tav tm="100000">
                                          <p:val>
                                            <p:strVal val="1+ppt_h/2"/>
                                          </p:val>
                                        </p:tav>
                                      </p:tavLst>
                                    </p:anim>
                                    <p:set>
                                      <p:cBhvr>
                                        <p:cTn id="16" dur="1" fill="hold">
                                          <p:stCondLst>
                                            <p:cond delay="499"/>
                                          </p:stCondLst>
                                        </p:cTn>
                                        <p:tgtEl>
                                          <p:spTgt spid="1005579"/>
                                        </p:tgtEl>
                                        <p:attrNameLst>
                                          <p:attrName>style.visibility</p:attrName>
                                        </p:attrNameLst>
                                      </p:cBhvr>
                                      <p:to>
                                        <p:strVal val="hidden"/>
                                      </p:to>
                                    </p:set>
                                  </p:childTnLst>
                                </p:cTn>
                              </p:par>
                              <p:par>
                                <p:cTn id="17" presetID="2" presetClass="exit" presetSubtype="6" fill="hold" grpId="0" nodeType="withEffect">
                                  <p:stCondLst>
                                    <p:cond delay="0"/>
                                  </p:stCondLst>
                                  <p:childTnLst>
                                    <p:anim calcmode="lin" valueType="num">
                                      <p:cBhvr additive="base">
                                        <p:cTn id="18" dur="500"/>
                                        <p:tgtEl>
                                          <p:spTgt spid="1005580"/>
                                        </p:tgtEl>
                                        <p:attrNameLst>
                                          <p:attrName>ppt_x</p:attrName>
                                        </p:attrNameLst>
                                      </p:cBhvr>
                                      <p:tavLst>
                                        <p:tav tm="0">
                                          <p:val>
                                            <p:strVal val="ppt_x"/>
                                          </p:val>
                                        </p:tav>
                                        <p:tav tm="100000">
                                          <p:val>
                                            <p:strVal val="1+ppt_w/2"/>
                                          </p:val>
                                        </p:tav>
                                      </p:tavLst>
                                    </p:anim>
                                    <p:anim calcmode="lin" valueType="num">
                                      <p:cBhvr additive="base">
                                        <p:cTn id="19" dur="500"/>
                                        <p:tgtEl>
                                          <p:spTgt spid="1005580"/>
                                        </p:tgtEl>
                                        <p:attrNameLst>
                                          <p:attrName>ppt_y</p:attrName>
                                        </p:attrNameLst>
                                      </p:cBhvr>
                                      <p:tavLst>
                                        <p:tav tm="0">
                                          <p:val>
                                            <p:strVal val="ppt_y"/>
                                          </p:val>
                                        </p:tav>
                                        <p:tav tm="100000">
                                          <p:val>
                                            <p:strVal val="1+ppt_h/2"/>
                                          </p:val>
                                        </p:tav>
                                      </p:tavLst>
                                    </p:anim>
                                    <p:set>
                                      <p:cBhvr>
                                        <p:cTn id="20" dur="1" fill="hold">
                                          <p:stCondLst>
                                            <p:cond delay="499"/>
                                          </p:stCondLst>
                                        </p:cTn>
                                        <p:tgtEl>
                                          <p:spTgt spid="1005580"/>
                                        </p:tgtEl>
                                        <p:attrNameLst>
                                          <p:attrName>style.visibility</p:attrName>
                                        </p:attrNameLst>
                                      </p:cBhvr>
                                      <p:to>
                                        <p:strVal val="hidden"/>
                                      </p:to>
                                    </p:set>
                                  </p:childTnLst>
                                </p:cTn>
                              </p:par>
                              <p:par>
                                <p:cTn id="21" presetID="2" presetClass="exit" presetSubtype="6" fill="hold" grpId="0" nodeType="withEffect">
                                  <p:stCondLst>
                                    <p:cond delay="0"/>
                                  </p:stCondLst>
                                  <p:childTnLst>
                                    <p:anim calcmode="lin" valueType="num">
                                      <p:cBhvr additive="base">
                                        <p:cTn id="22" dur="500"/>
                                        <p:tgtEl>
                                          <p:spTgt spid="1005581"/>
                                        </p:tgtEl>
                                        <p:attrNameLst>
                                          <p:attrName>ppt_x</p:attrName>
                                        </p:attrNameLst>
                                      </p:cBhvr>
                                      <p:tavLst>
                                        <p:tav tm="0">
                                          <p:val>
                                            <p:strVal val="ppt_x"/>
                                          </p:val>
                                        </p:tav>
                                        <p:tav tm="100000">
                                          <p:val>
                                            <p:strVal val="1+ppt_w/2"/>
                                          </p:val>
                                        </p:tav>
                                      </p:tavLst>
                                    </p:anim>
                                    <p:anim calcmode="lin" valueType="num">
                                      <p:cBhvr additive="base">
                                        <p:cTn id="23" dur="500"/>
                                        <p:tgtEl>
                                          <p:spTgt spid="1005581"/>
                                        </p:tgtEl>
                                        <p:attrNameLst>
                                          <p:attrName>ppt_y</p:attrName>
                                        </p:attrNameLst>
                                      </p:cBhvr>
                                      <p:tavLst>
                                        <p:tav tm="0">
                                          <p:val>
                                            <p:strVal val="ppt_y"/>
                                          </p:val>
                                        </p:tav>
                                        <p:tav tm="100000">
                                          <p:val>
                                            <p:strVal val="1+ppt_h/2"/>
                                          </p:val>
                                        </p:tav>
                                      </p:tavLst>
                                    </p:anim>
                                    <p:set>
                                      <p:cBhvr>
                                        <p:cTn id="24" dur="1" fill="hold">
                                          <p:stCondLst>
                                            <p:cond delay="499"/>
                                          </p:stCondLst>
                                        </p:cTn>
                                        <p:tgtEl>
                                          <p:spTgt spid="1005581"/>
                                        </p:tgtEl>
                                        <p:attrNameLst>
                                          <p:attrName>style.visibility</p:attrName>
                                        </p:attrNameLst>
                                      </p:cBhvr>
                                      <p:to>
                                        <p:strVal val="hidden"/>
                                      </p:to>
                                    </p:set>
                                  </p:childTnLst>
                                </p:cTn>
                              </p:par>
                              <p:par>
                                <p:cTn id="25" presetID="2" presetClass="exit" presetSubtype="6" fill="hold" grpId="0" nodeType="withEffect">
                                  <p:stCondLst>
                                    <p:cond delay="0"/>
                                  </p:stCondLst>
                                  <p:childTnLst>
                                    <p:anim calcmode="lin" valueType="num">
                                      <p:cBhvr additive="base">
                                        <p:cTn id="26" dur="500"/>
                                        <p:tgtEl>
                                          <p:spTgt spid="1005582"/>
                                        </p:tgtEl>
                                        <p:attrNameLst>
                                          <p:attrName>ppt_x</p:attrName>
                                        </p:attrNameLst>
                                      </p:cBhvr>
                                      <p:tavLst>
                                        <p:tav tm="0">
                                          <p:val>
                                            <p:strVal val="ppt_x"/>
                                          </p:val>
                                        </p:tav>
                                        <p:tav tm="100000">
                                          <p:val>
                                            <p:strVal val="1+ppt_w/2"/>
                                          </p:val>
                                        </p:tav>
                                      </p:tavLst>
                                    </p:anim>
                                    <p:anim calcmode="lin" valueType="num">
                                      <p:cBhvr additive="base">
                                        <p:cTn id="27" dur="500"/>
                                        <p:tgtEl>
                                          <p:spTgt spid="1005582"/>
                                        </p:tgtEl>
                                        <p:attrNameLst>
                                          <p:attrName>ppt_y</p:attrName>
                                        </p:attrNameLst>
                                      </p:cBhvr>
                                      <p:tavLst>
                                        <p:tav tm="0">
                                          <p:val>
                                            <p:strVal val="ppt_y"/>
                                          </p:val>
                                        </p:tav>
                                        <p:tav tm="100000">
                                          <p:val>
                                            <p:strVal val="1+ppt_h/2"/>
                                          </p:val>
                                        </p:tav>
                                      </p:tavLst>
                                    </p:anim>
                                    <p:set>
                                      <p:cBhvr>
                                        <p:cTn id="28" dur="1" fill="hold">
                                          <p:stCondLst>
                                            <p:cond delay="499"/>
                                          </p:stCondLst>
                                        </p:cTn>
                                        <p:tgtEl>
                                          <p:spTgt spid="1005582"/>
                                        </p:tgtEl>
                                        <p:attrNameLst>
                                          <p:attrName>style.visibility</p:attrName>
                                        </p:attrNameLst>
                                      </p:cBhvr>
                                      <p:to>
                                        <p:strVal val="hidden"/>
                                      </p:to>
                                    </p:set>
                                  </p:childTnLst>
                                </p:cTn>
                              </p:par>
                              <p:par>
                                <p:cTn id="29" presetID="2" presetClass="exit" presetSubtype="6" fill="hold" grpId="0" nodeType="withEffect">
                                  <p:stCondLst>
                                    <p:cond delay="0"/>
                                  </p:stCondLst>
                                  <p:childTnLst>
                                    <p:anim calcmode="lin" valueType="num">
                                      <p:cBhvr additive="base">
                                        <p:cTn id="30" dur="500"/>
                                        <p:tgtEl>
                                          <p:spTgt spid="1005588"/>
                                        </p:tgtEl>
                                        <p:attrNameLst>
                                          <p:attrName>ppt_x</p:attrName>
                                        </p:attrNameLst>
                                      </p:cBhvr>
                                      <p:tavLst>
                                        <p:tav tm="0">
                                          <p:val>
                                            <p:strVal val="ppt_x"/>
                                          </p:val>
                                        </p:tav>
                                        <p:tav tm="100000">
                                          <p:val>
                                            <p:strVal val="1+ppt_w/2"/>
                                          </p:val>
                                        </p:tav>
                                      </p:tavLst>
                                    </p:anim>
                                    <p:anim calcmode="lin" valueType="num">
                                      <p:cBhvr additive="base">
                                        <p:cTn id="31" dur="500"/>
                                        <p:tgtEl>
                                          <p:spTgt spid="1005588"/>
                                        </p:tgtEl>
                                        <p:attrNameLst>
                                          <p:attrName>ppt_y</p:attrName>
                                        </p:attrNameLst>
                                      </p:cBhvr>
                                      <p:tavLst>
                                        <p:tav tm="0">
                                          <p:val>
                                            <p:strVal val="ppt_y"/>
                                          </p:val>
                                        </p:tav>
                                        <p:tav tm="100000">
                                          <p:val>
                                            <p:strVal val="1+ppt_h/2"/>
                                          </p:val>
                                        </p:tav>
                                      </p:tavLst>
                                    </p:anim>
                                    <p:set>
                                      <p:cBhvr>
                                        <p:cTn id="32" dur="1" fill="hold">
                                          <p:stCondLst>
                                            <p:cond delay="499"/>
                                          </p:stCondLst>
                                        </p:cTn>
                                        <p:tgtEl>
                                          <p:spTgt spid="1005588"/>
                                        </p:tgtEl>
                                        <p:attrNameLst>
                                          <p:attrName>style.visibility</p:attrName>
                                        </p:attrNameLst>
                                      </p:cBhvr>
                                      <p:to>
                                        <p:strVal val="hidden"/>
                                      </p:to>
                                    </p:set>
                                  </p:childTnLst>
                                </p:cTn>
                              </p:par>
                              <p:par>
                                <p:cTn id="33" presetID="2" presetClass="exit" presetSubtype="6" fill="hold" grpId="0" nodeType="withEffect">
                                  <p:stCondLst>
                                    <p:cond delay="0"/>
                                  </p:stCondLst>
                                  <p:childTnLst>
                                    <p:anim calcmode="lin" valueType="num">
                                      <p:cBhvr additive="base">
                                        <p:cTn id="34" dur="500"/>
                                        <p:tgtEl>
                                          <p:spTgt spid="1005589"/>
                                        </p:tgtEl>
                                        <p:attrNameLst>
                                          <p:attrName>ppt_x</p:attrName>
                                        </p:attrNameLst>
                                      </p:cBhvr>
                                      <p:tavLst>
                                        <p:tav tm="0">
                                          <p:val>
                                            <p:strVal val="ppt_x"/>
                                          </p:val>
                                        </p:tav>
                                        <p:tav tm="100000">
                                          <p:val>
                                            <p:strVal val="1+ppt_w/2"/>
                                          </p:val>
                                        </p:tav>
                                      </p:tavLst>
                                    </p:anim>
                                    <p:anim calcmode="lin" valueType="num">
                                      <p:cBhvr additive="base">
                                        <p:cTn id="35" dur="500"/>
                                        <p:tgtEl>
                                          <p:spTgt spid="1005589"/>
                                        </p:tgtEl>
                                        <p:attrNameLst>
                                          <p:attrName>ppt_y</p:attrName>
                                        </p:attrNameLst>
                                      </p:cBhvr>
                                      <p:tavLst>
                                        <p:tav tm="0">
                                          <p:val>
                                            <p:strVal val="ppt_y"/>
                                          </p:val>
                                        </p:tav>
                                        <p:tav tm="100000">
                                          <p:val>
                                            <p:strVal val="1+ppt_h/2"/>
                                          </p:val>
                                        </p:tav>
                                      </p:tavLst>
                                    </p:anim>
                                    <p:set>
                                      <p:cBhvr>
                                        <p:cTn id="36" dur="1" fill="hold">
                                          <p:stCondLst>
                                            <p:cond delay="499"/>
                                          </p:stCondLst>
                                        </p:cTn>
                                        <p:tgtEl>
                                          <p:spTgt spid="1005589"/>
                                        </p:tgtEl>
                                        <p:attrNameLst>
                                          <p:attrName>style.visibility</p:attrName>
                                        </p:attrNameLst>
                                      </p:cBhvr>
                                      <p:to>
                                        <p:strVal val="hidden"/>
                                      </p:to>
                                    </p:set>
                                  </p:childTnLst>
                                </p:cTn>
                              </p:par>
                              <p:par>
                                <p:cTn id="37" presetID="2" presetClass="exit" presetSubtype="6" fill="hold" grpId="0" nodeType="withEffect">
                                  <p:stCondLst>
                                    <p:cond delay="0"/>
                                  </p:stCondLst>
                                  <p:childTnLst>
                                    <p:anim calcmode="lin" valueType="num">
                                      <p:cBhvr additive="base">
                                        <p:cTn id="38" dur="500"/>
                                        <p:tgtEl>
                                          <p:spTgt spid="1005599"/>
                                        </p:tgtEl>
                                        <p:attrNameLst>
                                          <p:attrName>ppt_x</p:attrName>
                                        </p:attrNameLst>
                                      </p:cBhvr>
                                      <p:tavLst>
                                        <p:tav tm="0">
                                          <p:val>
                                            <p:strVal val="ppt_x"/>
                                          </p:val>
                                        </p:tav>
                                        <p:tav tm="100000">
                                          <p:val>
                                            <p:strVal val="1+ppt_w/2"/>
                                          </p:val>
                                        </p:tav>
                                      </p:tavLst>
                                    </p:anim>
                                    <p:anim calcmode="lin" valueType="num">
                                      <p:cBhvr additive="base">
                                        <p:cTn id="39" dur="500"/>
                                        <p:tgtEl>
                                          <p:spTgt spid="1005599"/>
                                        </p:tgtEl>
                                        <p:attrNameLst>
                                          <p:attrName>ppt_y</p:attrName>
                                        </p:attrNameLst>
                                      </p:cBhvr>
                                      <p:tavLst>
                                        <p:tav tm="0">
                                          <p:val>
                                            <p:strVal val="ppt_y"/>
                                          </p:val>
                                        </p:tav>
                                        <p:tav tm="100000">
                                          <p:val>
                                            <p:strVal val="1+ppt_h/2"/>
                                          </p:val>
                                        </p:tav>
                                      </p:tavLst>
                                    </p:anim>
                                    <p:set>
                                      <p:cBhvr>
                                        <p:cTn id="40" dur="1" fill="hold">
                                          <p:stCondLst>
                                            <p:cond delay="499"/>
                                          </p:stCondLst>
                                        </p:cTn>
                                        <p:tgtEl>
                                          <p:spTgt spid="1005599"/>
                                        </p:tgtEl>
                                        <p:attrNameLst>
                                          <p:attrName>style.visibility</p:attrName>
                                        </p:attrNameLst>
                                      </p:cBhvr>
                                      <p:to>
                                        <p:strVal val="hidden"/>
                                      </p:to>
                                    </p:set>
                                  </p:childTnLst>
                                </p:cTn>
                              </p:par>
                              <p:par>
                                <p:cTn id="41" presetID="2" presetClass="exit" presetSubtype="6" fill="hold" grpId="0" nodeType="withEffect">
                                  <p:stCondLst>
                                    <p:cond delay="0"/>
                                  </p:stCondLst>
                                  <p:childTnLst>
                                    <p:anim calcmode="lin" valueType="num">
                                      <p:cBhvr additive="base">
                                        <p:cTn id="42" dur="500"/>
                                        <p:tgtEl>
                                          <p:spTgt spid="1005600"/>
                                        </p:tgtEl>
                                        <p:attrNameLst>
                                          <p:attrName>ppt_x</p:attrName>
                                        </p:attrNameLst>
                                      </p:cBhvr>
                                      <p:tavLst>
                                        <p:tav tm="0">
                                          <p:val>
                                            <p:strVal val="ppt_x"/>
                                          </p:val>
                                        </p:tav>
                                        <p:tav tm="100000">
                                          <p:val>
                                            <p:strVal val="1+ppt_w/2"/>
                                          </p:val>
                                        </p:tav>
                                      </p:tavLst>
                                    </p:anim>
                                    <p:anim calcmode="lin" valueType="num">
                                      <p:cBhvr additive="base">
                                        <p:cTn id="43" dur="500"/>
                                        <p:tgtEl>
                                          <p:spTgt spid="1005600"/>
                                        </p:tgtEl>
                                        <p:attrNameLst>
                                          <p:attrName>ppt_y</p:attrName>
                                        </p:attrNameLst>
                                      </p:cBhvr>
                                      <p:tavLst>
                                        <p:tav tm="0">
                                          <p:val>
                                            <p:strVal val="ppt_y"/>
                                          </p:val>
                                        </p:tav>
                                        <p:tav tm="100000">
                                          <p:val>
                                            <p:strVal val="1+ppt_h/2"/>
                                          </p:val>
                                        </p:tav>
                                      </p:tavLst>
                                    </p:anim>
                                    <p:set>
                                      <p:cBhvr>
                                        <p:cTn id="44" dur="1" fill="hold">
                                          <p:stCondLst>
                                            <p:cond delay="499"/>
                                          </p:stCondLst>
                                        </p:cTn>
                                        <p:tgtEl>
                                          <p:spTgt spid="1005600"/>
                                        </p:tgtEl>
                                        <p:attrNameLst>
                                          <p:attrName>style.visibility</p:attrName>
                                        </p:attrNameLst>
                                      </p:cBhvr>
                                      <p:to>
                                        <p:strVal val="hidden"/>
                                      </p:to>
                                    </p:set>
                                  </p:childTnLst>
                                </p:cTn>
                              </p:par>
                              <p:par>
                                <p:cTn id="45" presetID="2" presetClass="exit" presetSubtype="6" fill="hold" grpId="0" nodeType="withEffect">
                                  <p:stCondLst>
                                    <p:cond delay="0"/>
                                  </p:stCondLst>
                                  <p:childTnLst>
                                    <p:anim calcmode="lin" valueType="num">
                                      <p:cBhvr additive="base">
                                        <p:cTn id="46" dur="500"/>
                                        <p:tgtEl>
                                          <p:spTgt spid="1005601"/>
                                        </p:tgtEl>
                                        <p:attrNameLst>
                                          <p:attrName>ppt_x</p:attrName>
                                        </p:attrNameLst>
                                      </p:cBhvr>
                                      <p:tavLst>
                                        <p:tav tm="0">
                                          <p:val>
                                            <p:strVal val="ppt_x"/>
                                          </p:val>
                                        </p:tav>
                                        <p:tav tm="100000">
                                          <p:val>
                                            <p:strVal val="1+ppt_w/2"/>
                                          </p:val>
                                        </p:tav>
                                      </p:tavLst>
                                    </p:anim>
                                    <p:anim calcmode="lin" valueType="num">
                                      <p:cBhvr additive="base">
                                        <p:cTn id="47" dur="500"/>
                                        <p:tgtEl>
                                          <p:spTgt spid="1005601"/>
                                        </p:tgtEl>
                                        <p:attrNameLst>
                                          <p:attrName>ppt_y</p:attrName>
                                        </p:attrNameLst>
                                      </p:cBhvr>
                                      <p:tavLst>
                                        <p:tav tm="0">
                                          <p:val>
                                            <p:strVal val="ppt_y"/>
                                          </p:val>
                                        </p:tav>
                                        <p:tav tm="100000">
                                          <p:val>
                                            <p:strVal val="1+ppt_h/2"/>
                                          </p:val>
                                        </p:tav>
                                      </p:tavLst>
                                    </p:anim>
                                    <p:set>
                                      <p:cBhvr>
                                        <p:cTn id="48" dur="1" fill="hold">
                                          <p:stCondLst>
                                            <p:cond delay="499"/>
                                          </p:stCondLst>
                                        </p:cTn>
                                        <p:tgtEl>
                                          <p:spTgt spid="1005601"/>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7" presetClass="entr" presetSubtype="10" fill="hold" nodeType="click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fltVal val="0"/>
                                          </p:val>
                                        </p:tav>
                                        <p:tav tm="100000">
                                          <p:val>
                                            <p:strVal val="#ppt_w"/>
                                          </p:val>
                                        </p:tav>
                                      </p:tavLst>
                                    </p:anim>
                                    <p:anim calcmode="lin" valueType="num">
                                      <p:cBhvr>
                                        <p:cTn id="54" dur="5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5575" grpId="0" animBg="1"/>
      <p:bldP spid="1005577" grpId="0" animBg="1"/>
      <p:bldP spid="1005579" grpId="0" animBg="1"/>
      <p:bldP spid="1005580" grpId="0" animBg="1"/>
      <p:bldP spid="1005581" grpId="0" animBg="1"/>
      <p:bldP spid="1005582" grpId="0" animBg="1"/>
      <p:bldP spid="1005588" grpId="0" animBg="1"/>
      <p:bldP spid="1005589" grpId="0" animBg="1"/>
      <p:bldP spid="1005599" grpId="0" animBg="1"/>
      <p:bldP spid="1005600" grpId="0" animBg="1"/>
      <p:bldP spid="100560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572" name="Rectangle 4"/>
          <p:cNvSpPr>
            <a:spLocks noChangeArrowheads="1"/>
          </p:cNvSpPr>
          <p:nvPr/>
        </p:nvSpPr>
        <p:spPr bwMode="auto">
          <a:xfrm>
            <a:off x="1230783" y="1556792"/>
            <a:ext cx="2128913" cy="333944"/>
          </a:xfrm>
          <a:prstGeom prst="rect">
            <a:avLst/>
          </a:prstGeom>
          <a:noFill/>
          <a:ln w="28575">
            <a:solidFill>
              <a:srgbClr val="004586"/>
            </a:solidFill>
            <a:miter lim="800000"/>
            <a:headEnd/>
            <a:tailEnd/>
          </a:ln>
          <a:effectLst/>
        </p:spPr>
        <p:txBody>
          <a:bodyPr lIns="92075" tIns="57600" rIns="92075" bIns="46038">
            <a:spAutoFit/>
          </a:bodyPr>
          <a:lstStyle/>
          <a:p>
            <a:pPr algn="ctr" eaLnBrk="0" hangingPunct="0">
              <a:lnSpc>
                <a:spcPct val="70000"/>
              </a:lnSpc>
            </a:pPr>
            <a:r>
              <a:rPr lang="es-ES_tradnl" sz="2000" b="1" dirty="0">
                <a:solidFill>
                  <a:srgbClr val="C00000"/>
                </a:solidFill>
                <a:latin typeface="+mj-lt"/>
              </a:rPr>
              <a:t>Motora</a:t>
            </a:r>
          </a:p>
        </p:txBody>
      </p:sp>
      <p:sp>
        <p:nvSpPr>
          <p:cNvPr id="1005573" name="Rectangle 5"/>
          <p:cNvSpPr>
            <a:spLocks noChangeArrowheads="1"/>
          </p:cNvSpPr>
          <p:nvPr/>
        </p:nvSpPr>
        <p:spPr bwMode="auto">
          <a:xfrm>
            <a:off x="1256166" y="2708920"/>
            <a:ext cx="1887506" cy="369974"/>
          </a:xfrm>
          <a:prstGeom prst="rect">
            <a:avLst/>
          </a:prstGeom>
          <a:noFill/>
          <a:ln w="28575">
            <a:solidFill>
              <a:schemeClr val="accent1"/>
            </a:solidFill>
            <a:miter lim="800000"/>
            <a:headEnd/>
            <a:tailEnd/>
          </a:ln>
          <a:effectLst/>
        </p:spPr>
        <p:txBody>
          <a:bodyPr lIns="92075" tIns="46038" rIns="92075" bIns="46038">
            <a:spAutoFit/>
          </a:bodyPr>
          <a:lstStyle/>
          <a:p>
            <a:pPr algn="ctr" eaLnBrk="0" hangingPunct="0"/>
            <a:r>
              <a:rPr lang="es-ES_tradnl" b="1" dirty="0">
                <a:solidFill>
                  <a:srgbClr val="004586"/>
                </a:solidFill>
                <a:latin typeface="+mj-lt"/>
              </a:rPr>
              <a:t>Atrofia muscular</a:t>
            </a:r>
          </a:p>
        </p:txBody>
      </p:sp>
      <p:sp>
        <p:nvSpPr>
          <p:cNvPr id="1005574" name="Rectangle 6"/>
          <p:cNvSpPr>
            <a:spLocks noChangeArrowheads="1"/>
          </p:cNvSpPr>
          <p:nvPr/>
        </p:nvSpPr>
        <p:spPr bwMode="auto">
          <a:xfrm>
            <a:off x="4643163" y="188640"/>
            <a:ext cx="2697438" cy="462307"/>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lIns="92075" tIns="46038" rIns="92075" bIns="46038">
            <a:spAutoFit/>
          </a:bodyPr>
          <a:lstStyle/>
          <a:p>
            <a:pPr algn="ctr" eaLnBrk="0" hangingPunct="0"/>
            <a:r>
              <a:rPr lang="es-ES_tradnl" sz="2400" b="1" dirty="0">
                <a:latin typeface="+mj-lt"/>
              </a:rPr>
              <a:t>NEUROPATÍA</a:t>
            </a:r>
          </a:p>
        </p:txBody>
      </p:sp>
      <p:sp>
        <p:nvSpPr>
          <p:cNvPr id="1005575" name="Rectangle 7"/>
          <p:cNvSpPr>
            <a:spLocks noChangeArrowheads="1"/>
          </p:cNvSpPr>
          <p:nvPr/>
        </p:nvSpPr>
        <p:spPr bwMode="auto">
          <a:xfrm>
            <a:off x="4687740" y="1557442"/>
            <a:ext cx="2272356" cy="359390"/>
          </a:xfrm>
          <a:prstGeom prst="rect">
            <a:avLst/>
          </a:prstGeom>
          <a:noFill/>
          <a:ln w="28575">
            <a:solidFill>
              <a:srgbClr val="004586"/>
            </a:solidFill>
            <a:miter lim="800000"/>
            <a:headEnd/>
            <a:tailEnd/>
          </a:ln>
          <a:effectLst/>
        </p:spPr>
        <p:txBody>
          <a:bodyPr lIns="92075" tIns="82800" rIns="92075" bIns="46038" anchor="ctr" anchorCtr="1">
            <a:spAutoFit/>
          </a:bodyPr>
          <a:lstStyle/>
          <a:p>
            <a:pPr algn="ctr" eaLnBrk="0" hangingPunct="0">
              <a:lnSpc>
                <a:spcPct val="70000"/>
              </a:lnSpc>
            </a:pPr>
            <a:r>
              <a:rPr lang="es-ES_tradnl" sz="2000" b="1" dirty="0">
                <a:solidFill>
                  <a:srgbClr val="C00000"/>
                </a:solidFill>
                <a:latin typeface="+mj-lt"/>
              </a:rPr>
              <a:t>Sensitiva</a:t>
            </a:r>
            <a:endParaRPr lang="es-ES_tradnl" sz="2000" b="1" dirty="0">
              <a:solidFill>
                <a:srgbClr val="C00000"/>
              </a:solidFill>
              <a:latin typeface="+mj-lt"/>
              <a:sym typeface="Symbol" pitchFamily="18" charset="2"/>
            </a:endParaRPr>
          </a:p>
        </p:txBody>
      </p:sp>
      <p:sp>
        <p:nvSpPr>
          <p:cNvPr id="1005576" name="Line 8"/>
          <p:cNvSpPr>
            <a:spLocks noChangeShapeType="1"/>
          </p:cNvSpPr>
          <p:nvPr/>
        </p:nvSpPr>
        <p:spPr bwMode="auto">
          <a:xfrm>
            <a:off x="2132062" y="1883376"/>
            <a:ext cx="3498" cy="854194"/>
          </a:xfrm>
          <a:prstGeom prst="line">
            <a:avLst/>
          </a:prstGeom>
          <a:noFill/>
          <a:ln w="28575">
            <a:solidFill>
              <a:srgbClr val="004586"/>
            </a:solidFill>
            <a:round/>
            <a:headEnd type="none" w="sm" len="sm"/>
            <a:tailEnd type="stealth" w="med" len="med"/>
          </a:ln>
          <a:effectLst/>
        </p:spPr>
        <p:txBody>
          <a:bodyPr wrap="none" anchor="ctr"/>
          <a:lstStyle/>
          <a:p>
            <a:endParaRPr lang="es-ES">
              <a:latin typeface="+mj-lt"/>
            </a:endParaRPr>
          </a:p>
        </p:txBody>
      </p:sp>
      <p:sp>
        <p:nvSpPr>
          <p:cNvPr id="1005577" name="Line 9"/>
          <p:cNvSpPr>
            <a:spLocks noChangeShapeType="1"/>
          </p:cNvSpPr>
          <p:nvPr/>
        </p:nvSpPr>
        <p:spPr bwMode="auto">
          <a:xfrm flipH="1">
            <a:off x="10519434" y="3034148"/>
            <a:ext cx="689135" cy="538867"/>
          </a:xfrm>
          <a:prstGeom prst="line">
            <a:avLst/>
          </a:prstGeom>
          <a:noFill/>
          <a:ln w="28575">
            <a:solidFill>
              <a:schemeClr val="accent1"/>
            </a:solidFill>
            <a:round/>
            <a:headEnd type="none" w="sm" len="sm"/>
            <a:tailEnd type="stealth" w="med" len="med"/>
          </a:ln>
          <a:effectLst/>
        </p:spPr>
        <p:txBody>
          <a:bodyPr wrap="none" anchor="ctr"/>
          <a:lstStyle/>
          <a:p>
            <a:endParaRPr lang="es-ES">
              <a:latin typeface="+mj-lt"/>
            </a:endParaRPr>
          </a:p>
        </p:txBody>
      </p:sp>
      <p:sp>
        <p:nvSpPr>
          <p:cNvPr id="1005578" name="Rectangle 10"/>
          <p:cNvSpPr>
            <a:spLocks noChangeArrowheads="1"/>
          </p:cNvSpPr>
          <p:nvPr/>
        </p:nvSpPr>
        <p:spPr bwMode="auto">
          <a:xfrm>
            <a:off x="774214" y="3501008"/>
            <a:ext cx="2585482" cy="646973"/>
          </a:xfrm>
          <a:prstGeom prst="rect">
            <a:avLst/>
          </a:prstGeom>
          <a:noFill/>
          <a:ln w="28575">
            <a:solidFill>
              <a:schemeClr val="accent1"/>
            </a:solidFill>
            <a:miter lim="800000"/>
            <a:headEnd/>
            <a:tailEnd/>
          </a:ln>
          <a:effectLst/>
        </p:spPr>
        <p:txBody>
          <a:bodyPr lIns="92075" tIns="46038" rIns="92075" bIns="46038">
            <a:spAutoFit/>
          </a:bodyPr>
          <a:lstStyle/>
          <a:p>
            <a:pPr algn="ctr" eaLnBrk="0" hangingPunct="0"/>
            <a:r>
              <a:rPr lang="es-ES_tradnl" b="1" dirty="0">
                <a:solidFill>
                  <a:srgbClr val="004586"/>
                </a:solidFill>
                <a:latin typeface="+mj-lt"/>
              </a:rPr>
              <a:t>Deformidades del pie, cambios de presión</a:t>
            </a:r>
          </a:p>
        </p:txBody>
      </p:sp>
      <p:sp>
        <p:nvSpPr>
          <p:cNvPr id="1005579" name="Line 11"/>
          <p:cNvSpPr>
            <a:spLocks noChangeShapeType="1"/>
          </p:cNvSpPr>
          <p:nvPr/>
        </p:nvSpPr>
        <p:spPr bwMode="auto">
          <a:xfrm>
            <a:off x="8458643" y="2737570"/>
            <a:ext cx="1741814" cy="849094"/>
          </a:xfrm>
          <a:prstGeom prst="line">
            <a:avLst/>
          </a:prstGeom>
          <a:noFill/>
          <a:ln w="28575">
            <a:solidFill>
              <a:schemeClr val="accent1"/>
            </a:solidFill>
            <a:round/>
            <a:headEnd type="none" w="sm" len="sm"/>
            <a:tailEnd type="stealth" w="med" len="med"/>
          </a:ln>
          <a:effectLst/>
        </p:spPr>
        <p:txBody>
          <a:bodyPr wrap="none" anchor="ctr"/>
          <a:lstStyle/>
          <a:p>
            <a:endParaRPr lang="es-ES">
              <a:latin typeface="+mj-lt"/>
            </a:endParaRPr>
          </a:p>
        </p:txBody>
      </p:sp>
      <p:sp>
        <p:nvSpPr>
          <p:cNvPr id="1005580" name="Rectangle 12"/>
          <p:cNvSpPr>
            <a:spLocks noChangeArrowheads="1"/>
          </p:cNvSpPr>
          <p:nvPr/>
        </p:nvSpPr>
        <p:spPr bwMode="auto">
          <a:xfrm>
            <a:off x="4740015" y="2544447"/>
            <a:ext cx="2122284" cy="923972"/>
          </a:xfrm>
          <a:prstGeom prst="rect">
            <a:avLst/>
          </a:prstGeom>
          <a:noFill/>
          <a:ln w="28575">
            <a:solidFill>
              <a:schemeClr val="accent1"/>
            </a:solidFill>
            <a:miter lim="800000"/>
            <a:headEnd/>
            <a:tailEnd/>
          </a:ln>
          <a:effectLst/>
        </p:spPr>
        <p:txBody>
          <a:bodyPr wrap="square" lIns="92075" tIns="46038" rIns="92075" bIns="46038">
            <a:spAutoFit/>
          </a:bodyPr>
          <a:lstStyle/>
          <a:p>
            <a:pPr algn="ctr" eaLnBrk="0" hangingPunct="0"/>
            <a:r>
              <a:rPr lang="es-ES_tradnl" b="1" dirty="0" smtClean="0">
                <a:solidFill>
                  <a:srgbClr val="004586"/>
                </a:solidFill>
                <a:latin typeface="+mj-lt"/>
              </a:rPr>
              <a:t>Pérdida de la sensibilidad protectora</a:t>
            </a:r>
            <a:endParaRPr lang="es-ES_tradnl" b="1" dirty="0">
              <a:solidFill>
                <a:srgbClr val="004586"/>
              </a:solidFill>
              <a:latin typeface="+mj-lt"/>
            </a:endParaRPr>
          </a:p>
        </p:txBody>
      </p:sp>
      <p:sp>
        <p:nvSpPr>
          <p:cNvPr id="1005581" name="Rectangle 13"/>
          <p:cNvSpPr>
            <a:spLocks noChangeArrowheads="1"/>
          </p:cNvSpPr>
          <p:nvPr/>
        </p:nvSpPr>
        <p:spPr bwMode="auto">
          <a:xfrm>
            <a:off x="9187794" y="3586664"/>
            <a:ext cx="2380814" cy="646973"/>
          </a:xfrm>
          <a:prstGeom prst="rect">
            <a:avLst/>
          </a:prstGeom>
          <a:noFill/>
          <a:ln w="28575">
            <a:solidFill>
              <a:schemeClr val="accent1"/>
            </a:solidFill>
            <a:miter lim="800000"/>
            <a:headEnd/>
            <a:tailEnd/>
          </a:ln>
          <a:effectLst/>
        </p:spPr>
        <p:txBody>
          <a:bodyPr lIns="92075" tIns="46038" rIns="92075" bIns="46038">
            <a:spAutoFit/>
          </a:bodyPr>
          <a:lstStyle/>
          <a:p>
            <a:pPr algn="ctr" eaLnBrk="0" hangingPunct="0"/>
            <a:r>
              <a:rPr lang="es-ES_tradnl" b="1" dirty="0" smtClean="0">
                <a:solidFill>
                  <a:srgbClr val="004586"/>
                </a:solidFill>
                <a:latin typeface="+mj-lt"/>
              </a:rPr>
              <a:t>Piel seca, fisuras.</a:t>
            </a:r>
            <a:endParaRPr lang="es-ES_tradnl" b="1" dirty="0">
              <a:solidFill>
                <a:srgbClr val="004586"/>
              </a:solidFill>
              <a:latin typeface="+mj-lt"/>
            </a:endParaRPr>
          </a:p>
          <a:p>
            <a:pPr algn="ctr" eaLnBrk="0" hangingPunct="0"/>
            <a:r>
              <a:rPr lang="es-ES_tradnl" b="1" dirty="0" smtClean="0">
                <a:solidFill>
                  <a:srgbClr val="004586"/>
                </a:solidFill>
                <a:latin typeface="+mj-lt"/>
              </a:rPr>
              <a:t>Maceración</a:t>
            </a:r>
            <a:endParaRPr lang="es-ES_tradnl" b="1" dirty="0">
              <a:solidFill>
                <a:srgbClr val="004586"/>
              </a:solidFill>
              <a:latin typeface="+mj-lt"/>
            </a:endParaRPr>
          </a:p>
        </p:txBody>
      </p:sp>
      <p:sp>
        <p:nvSpPr>
          <p:cNvPr id="1005582" name="Rectangle 14"/>
          <p:cNvSpPr>
            <a:spLocks noChangeArrowheads="1"/>
          </p:cNvSpPr>
          <p:nvPr/>
        </p:nvSpPr>
        <p:spPr bwMode="auto">
          <a:xfrm>
            <a:off x="7061072" y="2353014"/>
            <a:ext cx="1950482" cy="369974"/>
          </a:xfrm>
          <a:prstGeom prst="rect">
            <a:avLst/>
          </a:prstGeom>
          <a:noFill/>
          <a:ln w="28575">
            <a:solidFill>
              <a:schemeClr val="accent1"/>
            </a:solidFill>
            <a:miter lim="800000"/>
            <a:headEnd/>
            <a:tailEnd/>
          </a:ln>
          <a:effectLst/>
        </p:spPr>
        <p:txBody>
          <a:bodyPr lIns="92075" tIns="46038" rIns="92075" bIns="46038">
            <a:spAutoFit/>
          </a:bodyPr>
          <a:lstStyle/>
          <a:p>
            <a:pPr algn="ctr" eaLnBrk="0" hangingPunct="0"/>
            <a:r>
              <a:rPr lang="es-ES_tradnl" b="1" dirty="0">
                <a:solidFill>
                  <a:srgbClr val="004586"/>
                </a:solidFill>
                <a:latin typeface="+mj-lt"/>
              </a:rPr>
              <a:t>Alteración </a:t>
            </a:r>
            <a:r>
              <a:rPr lang="es-ES_tradnl" b="1" dirty="0" err="1">
                <a:solidFill>
                  <a:srgbClr val="004586"/>
                </a:solidFill>
                <a:latin typeface="+mj-lt"/>
              </a:rPr>
              <a:t>sudoral</a:t>
            </a:r>
            <a:endParaRPr lang="es-ES_tradnl" b="1" dirty="0">
              <a:solidFill>
                <a:srgbClr val="004586"/>
              </a:solidFill>
              <a:latin typeface="+mj-lt"/>
            </a:endParaRPr>
          </a:p>
        </p:txBody>
      </p:sp>
      <p:sp>
        <p:nvSpPr>
          <p:cNvPr id="1005586" name="Line 18"/>
          <p:cNvSpPr>
            <a:spLocks noChangeShapeType="1"/>
          </p:cNvSpPr>
          <p:nvPr/>
        </p:nvSpPr>
        <p:spPr bwMode="auto">
          <a:xfrm>
            <a:off x="2132062" y="4149491"/>
            <a:ext cx="3498" cy="904558"/>
          </a:xfrm>
          <a:prstGeom prst="line">
            <a:avLst/>
          </a:prstGeom>
          <a:noFill/>
          <a:ln w="28575">
            <a:solidFill>
              <a:schemeClr val="accent1"/>
            </a:solidFill>
            <a:round/>
            <a:headEnd type="none" w="sm" len="sm"/>
            <a:tailEnd type="stealth" w="med" len="med"/>
          </a:ln>
          <a:effectLst/>
        </p:spPr>
        <p:txBody>
          <a:bodyPr wrap="none" anchor="ctr"/>
          <a:lstStyle/>
          <a:p>
            <a:endParaRPr lang="es-ES">
              <a:latin typeface="+mj-lt"/>
            </a:endParaRPr>
          </a:p>
        </p:txBody>
      </p:sp>
      <p:sp>
        <p:nvSpPr>
          <p:cNvPr id="1005587" name="Line 19"/>
          <p:cNvSpPr>
            <a:spLocks noChangeShapeType="1"/>
          </p:cNvSpPr>
          <p:nvPr/>
        </p:nvSpPr>
        <p:spPr bwMode="auto">
          <a:xfrm>
            <a:off x="2135560" y="3140968"/>
            <a:ext cx="0" cy="358775"/>
          </a:xfrm>
          <a:prstGeom prst="line">
            <a:avLst/>
          </a:prstGeom>
          <a:noFill/>
          <a:ln w="28575">
            <a:solidFill>
              <a:schemeClr val="accent1"/>
            </a:solidFill>
            <a:round/>
            <a:headEnd type="none" w="sm" len="sm"/>
            <a:tailEnd type="stealth" w="med" len="med"/>
          </a:ln>
          <a:effectLst/>
        </p:spPr>
        <p:txBody>
          <a:bodyPr wrap="none" anchor="ctr"/>
          <a:lstStyle/>
          <a:p>
            <a:endParaRPr lang="es-ES">
              <a:latin typeface="+mj-lt"/>
            </a:endParaRPr>
          </a:p>
        </p:txBody>
      </p:sp>
      <p:sp>
        <p:nvSpPr>
          <p:cNvPr id="1005588" name="Rectangle 20"/>
          <p:cNvSpPr>
            <a:spLocks noChangeArrowheads="1"/>
          </p:cNvSpPr>
          <p:nvPr/>
        </p:nvSpPr>
        <p:spPr bwMode="auto">
          <a:xfrm>
            <a:off x="9466755" y="2110176"/>
            <a:ext cx="2588494" cy="923973"/>
          </a:xfrm>
          <a:prstGeom prst="rect">
            <a:avLst/>
          </a:prstGeom>
          <a:noFill/>
          <a:ln w="28575">
            <a:solidFill>
              <a:schemeClr val="accent1"/>
            </a:solidFill>
            <a:miter lim="800000"/>
            <a:headEnd/>
            <a:tailEnd/>
          </a:ln>
          <a:effectLst/>
        </p:spPr>
        <p:txBody>
          <a:bodyPr wrap="square" lIns="92075" tIns="46038" rIns="92075" bIns="46038">
            <a:spAutoFit/>
          </a:bodyPr>
          <a:lstStyle/>
          <a:p>
            <a:pPr algn="ctr" eaLnBrk="0" hangingPunct="0"/>
            <a:r>
              <a:rPr lang="es-ES_tradnl" b="1" dirty="0">
                <a:solidFill>
                  <a:srgbClr val="004586"/>
                </a:solidFill>
                <a:latin typeface="+mj-lt"/>
              </a:rPr>
              <a:t>Alteración de la regulación del </a:t>
            </a:r>
            <a:r>
              <a:rPr lang="es-ES_tradnl" b="1" dirty="0" smtClean="0">
                <a:solidFill>
                  <a:srgbClr val="004586"/>
                </a:solidFill>
                <a:latin typeface="+mj-lt"/>
              </a:rPr>
              <a:t>flujo sanguíneo</a:t>
            </a:r>
            <a:endParaRPr lang="es-ES_tradnl" b="1" dirty="0">
              <a:solidFill>
                <a:srgbClr val="004586"/>
              </a:solidFill>
              <a:latin typeface="+mj-lt"/>
            </a:endParaRPr>
          </a:p>
        </p:txBody>
      </p:sp>
      <p:sp>
        <p:nvSpPr>
          <p:cNvPr id="1005589" name="Rectangle 21"/>
          <p:cNvSpPr>
            <a:spLocks noChangeArrowheads="1"/>
          </p:cNvSpPr>
          <p:nvPr/>
        </p:nvSpPr>
        <p:spPr bwMode="auto">
          <a:xfrm>
            <a:off x="8505802" y="1455336"/>
            <a:ext cx="2062437" cy="400752"/>
          </a:xfrm>
          <a:prstGeom prst="rect">
            <a:avLst/>
          </a:prstGeom>
          <a:noFill/>
          <a:ln w="28575">
            <a:solidFill>
              <a:srgbClr val="004586"/>
            </a:solidFill>
            <a:miter lim="800000"/>
            <a:headEnd/>
            <a:tailEnd/>
          </a:ln>
          <a:effectLst/>
        </p:spPr>
        <p:txBody>
          <a:bodyPr lIns="92075" tIns="46038" rIns="92075" bIns="46038">
            <a:spAutoFit/>
          </a:bodyPr>
          <a:lstStyle/>
          <a:p>
            <a:pPr algn="ctr" eaLnBrk="0" hangingPunct="0"/>
            <a:r>
              <a:rPr lang="es-ES_tradnl" sz="2000" b="1" dirty="0" smtClean="0">
                <a:solidFill>
                  <a:srgbClr val="C00000"/>
                </a:solidFill>
                <a:latin typeface="+mj-lt"/>
              </a:rPr>
              <a:t>Autonómica</a:t>
            </a:r>
            <a:endParaRPr lang="es-ES_tradnl" sz="2000" b="1" dirty="0">
              <a:solidFill>
                <a:srgbClr val="C00000"/>
              </a:solidFill>
              <a:latin typeface="+mj-lt"/>
            </a:endParaRPr>
          </a:p>
        </p:txBody>
      </p:sp>
      <p:sp>
        <p:nvSpPr>
          <p:cNvPr id="1005590" name="Rectangle 22"/>
          <p:cNvSpPr>
            <a:spLocks noChangeArrowheads="1"/>
          </p:cNvSpPr>
          <p:nvPr/>
        </p:nvSpPr>
        <p:spPr bwMode="auto">
          <a:xfrm>
            <a:off x="1124681" y="5044472"/>
            <a:ext cx="1946983" cy="400752"/>
          </a:xfrm>
          <a:prstGeom prst="rect">
            <a:avLst/>
          </a:prstGeom>
          <a:noFill/>
          <a:ln w="28575">
            <a:solidFill>
              <a:schemeClr val="accent1"/>
            </a:solidFill>
            <a:miter lim="800000"/>
            <a:headEnd/>
            <a:tailEnd/>
          </a:ln>
          <a:effectLst/>
        </p:spPr>
        <p:txBody>
          <a:bodyPr lIns="92075" tIns="46038" rIns="92075" bIns="46038">
            <a:spAutoFit/>
          </a:bodyPr>
          <a:lstStyle/>
          <a:p>
            <a:pPr algn="ctr" eaLnBrk="0" hangingPunct="0"/>
            <a:r>
              <a:rPr lang="es-ES_tradnl" sz="2000" b="1" dirty="0" smtClean="0">
                <a:solidFill>
                  <a:srgbClr val="004586"/>
                </a:solidFill>
                <a:latin typeface="+mj-lt"/>
              </a:rPr>
              <a:t>Callosidades</a:t>
            </a:r>
            <a:endParaRPr lang="es-ES_tradnl" sz="2000" b="1" dirty="0">
              <a:solidFill>
                <a:srgbClr val="004586"/>
              </a:solidFill>
              <a:latin typeface="+mj-lt"/>
            </a:endParaRPr>
          </a:p>
        </p:txBody>
      </p:sp>
      <p:sp>
        <p:nvSpPr>
          <p:cNvPr id="1005598" name="Line 30"/>
          <p:cNvSpPr>
            <a:spLocks noChangeShapeType="1"/>
          </p:cNvSpPr>
          <p:nvPr/>
        </p:nvSpPr>
        <p:spPr bwMode="auto">
          <a:xfrm flipH="1">
            <a:off x="3044447" y="692696"/>
            <a:ext cx="2558962" cy="864096"/>
          </a:xfrm>
          <a:prstGeom prst="line">
            <a:avLst/>
          </a:prstGeom>
          <a:noFill/>
          <a:ln w="28575">
            <a:solidFill>
              <a:srgbClr val="004586"/>
            </a:solidFill>
            <a:round/>
            <a:headEnd/>
            <a:tailEnd type="triangle"/>
          </a:ln>
          <a:effectLst/>
        </p:spPr>
        <p:txBody>
          <a:bodyPr/>
          <a:lstStyle/>
          <a:p>
            <a:endParaRPr lang="es-ES">
              <a:latin typeface="+mj-lt"/>
            </a:endParaRPr>
          </a:p>
        </p:txBody>
      </p:sp>
      <p:sp>
        <p:nvSpPr>
          <p:cNvPr id="1005599" name="Line 31"/>
          <p:cNvSpPr>
            <a:spLocks noChangeShapeType="1"/>
          </p:cNvSpPr>
          <p:nvPr/>
        </p:nvSpPr>
        <p:spPr bwMode="auto">
          <a:xfrm>
            <a:off x="6128294" y="692696"/>
            <a:ext cx="2776018" cy="738045"/>
          </a:xfrm>
          <a:prstGeom prst="line">
            <a:avLst/>
          </a:prstGeom>
          <a:noFill/>
          <a:ln w="28575">
            <a:solidFill>
              <a:srgbClr val="004586"/>
            </a:solidFill>
            <a:round/>
            <a:headEnd/>
            <a:tailEnd type="triangle"/>
          </a:ln>
          <a:effectLst/>
        </p:spPr>
        <p:txBody>
          <a:bodyPr/>
          <a:lstStyle/>
          <a:p>
            <a:endParaRPr lang="es-ES">
              <a:latin typeface="+mj-lt"/>
            </a:endParaRPr>
          </a:p>
        </p:txBody>
      </p:sp>
      <p:sp>
        <p:nvSpPr>
          <p:cNvPr id="1005600" name="Line 32"/>
          <p:cNvSpPr>
            <a:spLocks noChangeShapeType="1"/>
          </p:cNvSpPr>
          <p:nvPr/>
        </p:nvSpPr>
        <p:spPr bwMode="auto">
          <a:xfrm flipH="1">
            <a:off x="8239899" y="1901490"/>
            <a:ext cx="988360" cy="431800"/>
          </a:xfrm>
          <a:prstGeom prst="line">
            <a:avLst/>
          </a:prstGeom>
          <a:noFill/>
          <a:ln w="28575">
            <a:solidFill>
              <a:schemeClr val="accent1"/>
            </a:solidFill>
            <a:round/>
            <a:headEnd type="none" w="sm" len="sm"/>
            <a:tailEnd type="stealth" w="med" len="med"/>
          </a:ln>
          <a:effectLst/>
        </p:spPr>
        <p:txBody>
          <a:bodyPr wrap="none" anchor="ctr"/>
          <a:lstStyle/>
          <a:p>
            <a:endParaRPr lang="es-ES">
              <a:latin typeface="+mj-lt"/>
            </a:endParaRPr>
          </a:p>
        </p:txBody>
      </p:sp>
      <p:sp>
        <p:nvSpPr>
          <p:cNvPr id="1005601" name="Line 33"/>
          <p:cNvSpPr>
            <a:spLocks noChangeShapeType="1"/>
          </p:cNvSpPr>
          <p:nvPr/>
        </p:nvSpPr>
        <p:spPr bwMode="auto">
          <a:xfrm>
            <a:off x="10305503" y="1883376"/>
            <a:ext cx="525471" cy="216917"/>
          </a:xfrm>
          <a:prstGeom prst="line">
            <a:avLst/>
          </a:prstGeom>
          <a:noFill/>
          <a:ln w="28575">
            <a:solidFill>
              <a:schemeClr val="accent1"/>
            </a:solidFill>
            <a:round/>
            <a:headEnd type="none" w="sm" len="sm"/>
            <a:tailEnd type="stealth" w="med" len="med"/>
          </a:ln>
          <a:effectLst/>
        </p:spPr>
        <p:txBody>
          <a:bodyPr wrap="none" anchor="ctr"/>
          <a:lstStyle/>
          <a:p>
            <a:endParaRPr lang="es-ES">
              <a:latin typeface="+mj-lt"/>
            </a:endParaRPr>
          </a:p>
        </p:txBody>
      </p:sp>
      <p:sp>
        <p:nvSpPr>
          <p:cNvPr id="2" name="Marcador de texto 1"/>
          <p:cNvSpPr>
            <a:spLocks noGrp="1"/>
          </p:cNvSpPr>
          <p:nvPr>
            <p:ph type="body" sz="quarter" idx="13"/>
          </p:nvPr>
        </p:nvSpPr>
        <p:spPr>
          <a:xfrm>
            <a:off x="490221" y="5942150"/>
            <a:ext cx="11582443" cy="295162"/>
          </a:xfrm>
        </p:spPr>
        <p:txBody>
          <a:bodyPr>
            <a:normAutofit/>
          </a:bodyPr>
          <a:lstStyle/>
          <a:p>
            <a:r>
              <a:rPr lang="es-ES" altLang="es-ES" sz="1200" dirty="0" err="1">
                <a:solidFill>
                  <a:schemeClr val="bg1">
                    <a:lumMod val="50000"/>
                  </a:schemeClr>
                </a:solidFill>
              </a:rPr>
              <a:t>Whittermore</a:t>
            </a:r>
            <a:r>
              <a:rPr lang="es-ES" altLang="es-ES" sz="1200" dirty="0">
                <a:solidFill>
                  <a:schemeClr val="bg1">
                    <a:lumMod val="50000"/>
                  </a:schemeClr>
                </a:solidFill>
              </a:rPr>
              <a:t>. </a:t>
            </a:r>
            <a:r>
              <a:rPr lang="es-ES" altLang="es-ES" sz="1200" dirty="0" err="1">
                <a:solidFill>
                  <a:schemeClr val="bg1">
                    <a:lumMod val="50000"/>
                  </a:schemeClr>
                </a:solidFill>
              </a:rPr>
              <a:t>Advances</a:t>
            </a:r>
            <a:r>
              <a:rPr lang="es-ES" altLang="es-ES" sz="1200" dirty="0">
                <a:solidFill>
                  <a:schemeClr val="bg1">
                    <a:lumMod val="50000"/>
                  </a:schemeClr>
                </a:solidFill>
              </a:rPr>
              <a:t> in Vascular </a:t>
            </a:r>
            <a:r>
              <a:rPr lang="es-ES" altLang="es-ES" sz="1200" dirty="0" err="1">
                <a:solidFill>
                  <a:schemeClr val="bg1">
                    <a:lumMod val="50000"/>
                  </a:schemeClr>
                </a:solidFill>
              </a:rPr>
              <a:t>Surgery</a:t>
            </a:r>
            <a:r>
              <a:rPr lang="es-ES" altLang="es-ES" sz="1200" dirty="0">
                <a:solidFill>
                  <a:schemeClr val="bg1">
                    <a:lumMod val="50000"/>
                  </a:schemeClr>
                </a:solidFill>
              </a:rPr>
              <a:t> 2010, </a:t>
            </a:r>
            <a:r>
              <a:rPr lang="es-ES" altLang="es-ES" sz="1200" dirty="0" err="1">
                <a:solidFill>
                  <a:schemeClr val="bg1">
                    <a:lumMod val="50000"/>
                  </a:schemeClr>
                </a:solidFill>
              </a:rPr>
              <a:t>vol</a:t>
            </a:r>
            <a:r>
              <a:rPr lang="es-ES" altLang="es-ES" sz="1200" dirty="0">
                <a:solidFill>
                  <a:schemeClr val="bg1">
                    <a:lumMod val="50000"/>
                  </a:schemeClr>
                </a:solidFill>
              </a:rPr>
              <a:t> 10</a:t>
            </a:r>
          </a:p>
          <a:p>
            <a:endParaRPr lang="es-ES" dirty="0"/>
          </a:p>
        </p:txBody>
      </p:sp>
      <p:sp>
        <p:nvSpPr>
          <p:cNvPr id="26" name="Line 8"/>
          <p:cNvSpPr>
            <a:spLocks noChangeShapeType="1"/>
          </p:cNvSpPr>
          <p:nvPr/>
        </p:nvSpPr>
        <p:spPr bwMode="auto">
          <a:xfrm flipH="1">
            <a:off x="5823917" y="1958717"/>
            <a:ext cx="5083" cy="566468"/>
          </a:xfrm>
          <a:prstGeom prst="line">
            <a:avLst/>
          </a:prstGeom>
          <a:noFill/>
          <a:ln w="28575">
            <a:solidFill>
              <a:srgbClr val="004586"/>
            </a:solidFill>
            <a:round/>
            <a:headEnd type="none" w="sm" len="sm"/>
            <a:tailEnd type="stealth" w="med" len="med"/>
          </a:ln>
          <a:effectLst/>
        </p:spPr>
        <p:txBody>
          <a:bodyPr wrap="none" anchor="ctr"/>
          <a:lstStyle/>
          <a:p>
            <a:endParaRPr lang="es-ES">
              <a:latin typeface="+mj-lt"/>
            </a:endParaRPr>
          </a:p>
        </p:txBody>
      </p:sp>
      <p:sp>
        <p:nvSpPr>
          <p:cNvPr id="27" name="Line 8"/>
          <p:cNvSpPr>
            <a:spLocks noChangeShapeType="1"/>
          </p:cNvSpPr>
          <p:nvPr/>
        </p:nvSpPr>
        <p:spPr bwMode="auto">
          <a:xfrm flipH="1">
            <a:off x="5823917" y="689434"/>
            <a:ext cx="0" cy="867357"/>
          </a:xfrm>
          <a:prstGeom prst="line">
            <a:avLst/>
          </a:prstGeom>
          <a:noFill/>
          <a:ln w="28575">
            <a:solidFill>
              <a:srgbClr val="004586"/>
            </a:solidFill>
            <a:round/>
            <a:headEnd type="none" w="sm" len="sm"/>
            <a:tailEnd type="stealth" w="med" len="med"/>
          </a:ln>
          <a:effectLst/>
        </p:spPr>
        <p:txBody>
          <a:bodyPr wrap="none" anchor="ctr"/>
          <a:lstStyle/>
          <a:p>
            <a:endParaRPr lang="es-ES">
              <a:latin typeface="+mj-lt"/>
            </a:endParaRPr>
          </a:p>
        </p:txBody>
      </p:sp>
      <p:sp>
        <p:nvSpPr>
          <p:cNvPr id="28" name="Rectangle 24"/>
          <p:cNvSpPr>
            <a:spLocks noChangeArrowheads="1"/>
          </p:cNvSpPr>
          <p:nvPr/>
        </p:nvSpPr>
        <p:spPr bwMode="auto">
          <a:xfrm>
            <a:off x="9036814" y="4860379"/>
            <a:ext cx="2747818" cy="369974"/>
          </a:xfrm>
          <a:prstGeom prst="rect">
            <a:avLst/>
          </a:prstGeom>
          <a:noFill/>
          <a:ln w="28575">
            <a:solidFill>
              <a:schemeClr val="accent1"/>
            </a:solidFill>
            <a:miter lim="800000"/>
            <a:headEnd/>
            <a:tailEnd/>
          </a:ln>
          <a:effectLst/>
        </p:spPr>
        <p:txBody>
          <a:bodyPr lIns="92075" tIns="46038" rIns="92075" bIns="46038" anchor="ctr" anchorCtr="0">
            <a:spAutoFit/>
          </a:bodyPr>
          <a:lstStyle/>
          <a:p>
            <a:pPr algn="ctr" eaLnBrk="0" hangingPunct="0"/>
            <a:r>
              <a:rPr lang="es-ES_tradnl" b="1" dirty="0">
                <a:solidFill>
                  <a:srgbClr val="004586"/>
                </a:solidFill>
                <a:latin typeface="+mj-lt"/>
                <a:sym typeface="Symbol" pitchFamily="18" charset="2"/>
              </a:rPr>
              <a:t> </a:t>
            </a:r>
            <a:r>
              <a:rPr lang="es-ES_tradnl" b="1" dirty="0">
                <a:solidFill>
                  <a:srgbClr val="004586"/>
                </a:solidFill>
                <a:latin typeface="+mj-lt"/>
              </a:rPr>
              <a:t>Reabsorción ósea</a:t>
            </a:r>
          </a:p>
        </p:txBody>
      </p:sp>
      <p:sp>
        <p:nvSpPr>
          <p:cNvPr id="29" name="Rectangle 26"/>
          <p:cNvSpPr>
            <a:spLocks noChangeArrowheads="1"/>
          </p:cNvSpPr>
          <p:nvPr/>
        </p:nvSpPr>
        <p:spPr bwMode="auto">
          <a:xfrm>
            <a:off x="5848633" y="4860379"/>
            <a:ext cx="2357197" cy="369974"/>
          </a:xfrm>
          <a:prstGeom prst="rect">
            <a:avLst/>
          </a:prstGeom>
          <a:noFill/>
          <a:ln w="28575">
            <a:solidFill>
              <a:schemeClr val="accent1"/>
            </a:solidFill>
            <a:miter lim="800000"/>
            <a:headEnd/>
            <a:tailEnd/>
          </a:ln>
          <a:effectLst/>
        </p:spPr>
        <p:txBody>
          <a:bodyPr lIns="92075" tIns="46038" rIns="92075" bIns="46038">
            <a:spAutoFit/>
          </a:bodyPr>
          <a:lstStyle/>
          <a:p>
            <a:pPr algn="ctr" eaLnBrk="0" hangingPunct="0"/>
            <a:r>
              <a:rPr lang="es-ES_tradnl" b="1" dirty="0">
                <a:solidFill>
                  <a:srgbClr val="004586"/>
                </a:solidFill>
                <a:latin typeface="+mj-lt"/>
              </a:rPr>
              <a:t>Colapso articular</a:t>
            </a:r>
          </a:p>
        </p:txBody>
      </p:sp>
      <p:sp>
        <p:nvSpPr>
          <p:cNvPr id="30" name="Rectangle 27"/>
          <p:cNvSpPr>
            <a:spLocks noChangeArrowheads="1"/>
          </p:cNvSpPr>
          <p:nvPr/>
        </p:nvSpPr>
        <p:spPr bwMode="auto">
          <a:xfrm>
            <a:off x="5783979" y="5491262"/>
            <a:ext cx="2969105" cy="369974"/>
          </a:xfrm>
          <a:prstGeom prst="rect">
            <a:avLst/>
          </a:prstGeom>
          <a:noFill/>
          <a:ln w="28575">
            <a:solidFill>
              <a:schemeClr val="accent1"/>
            </a:solidFill>
            <a:miter lim="800000"/>
            <a:headEnd/>
            <a:tailEnd/>
          </a:ln>
          <a:effectLst/>
        </p:spPr>
        <p:txBody>
          <a:bodyPr lIns="92075" tIns="46038" rIns="92075" bIns="46038" anchor="ctr" anchorCtr="0">
            <a:spAutoFit/>
          </a:bodyPr>
          <a:lstStyle/>
          <a:p>
            <a:pPr algn="ctr" eaLnBrk="0" hangingPunct="0"/>
            <a:r>
              <a:rPr lang="es-ES_tradnl" b="1" dirty="0">
                <a:solidFill>
                  <a:schemeClr val="tx2"/>
                </a:solidFill>
                <a:latin typeface="+mj-lt"/>
              </a:rPr>
              <a:t>PIE DE CHARCOT</a:t>
            </a:r>
          </a:p>
        </p:txBody>
      </p:sp>
      <p:sp>
        <p:nvSpPr>
          <p:cNvPr id="31" name="Line 28"/>
          <p:cNvSpPr>
            <a:spLocks noChangeShapeType="1"/>
          </p:cNvSpPr>
          <p:nvPr/>
        </p:nvSpPr>
        <p:spPr bwMode="auto">
          <a:xfrm>
            <a:off x="7267472" y="5237941"/>
            <a:ext cx="0" cy="196273"/>
          </a:xfrm>
          <a:prstGeom prst="line">
            <a:avLst/>
          </a:prstGeom>
          <a:noFill/>
          <a:ln w="28575">
            <a:solidFill>
              <a:srgbClr val="4F81BD"/>
            </a:solidFill>
            <a:prstDash val="sysDot"/>
            <a:round/>
            <a:headEnd/>
            <a:tailEnd/>
          </a:ln>
          <a:effectLst/>
        </p:spPr>
        <p:txBody>
          <a:bodyPr/>
          <a:lstStyle/>
          <a:p>
            <a:endParaRPr lang="es-ES">
              <a:latin typeface="+mj-lt"/>
            </a:endParaRPr>
          </a:p>
        </p:txBody>
      </p:sp>
      <p:sp>
        <p:nvSpPr>
          <p:cNvPr id="32" name="Line 29"/>
          <p:cNvSpPr>
            <a:spLocks noChangeShapeType="1"/>
          </p:cNvSpPr>
          <p:nvPr/>
        </p:nvSpPr>
        <p:spPr bwMode="auto">
          <a:xfrm flipH="1">
            <a:off x="8349859" y="5059462"/>
            <a:ext cx="523394" cy="0"/>
          </a:xfrm>
          <a:prstGeom prst="line">
            <a:avLst/>
          </a:prstGeom>
          <a:noFill/>
          <a:ln w="28575">
            <a:solidFill>
              <a:srgbClr val="4F81BD"/>
            </a:solidFill>
            <a:prstDash val="sysDot"/>
            <a:round/>
            <a:headEnd/>
            <a:tailEnd/>
          </a:ln>
          <a:effectLst/>
        </p:spPr>
        <p:txBody>
          <a:bodyPr/>
          <a:lstStyle/>
          <a:p>
            <a:endParaRPr lang="es-ES">
              <a:latin typeface="+mj-lt"/>
            </a:endParaRPr>
          </a:p>
        </p:txBody>
      </p:sp>
      <p:sp>
        <p:nvSpPr>
          <p:cNvPr id="33" name="Line 25"/>
          <p:cNvSpPr>
            <a:spLocks noChangeShapeType="1"/>
          </p:cNvSpPr>
          <p:nvPr/>
        </p:nvSpPr>
        <p:spPr bwMode="auto">
          <a:xfrm>
            <a:off x="11928648" y="3573015"/>
            <a:ext cx="0" cy="1701512"/>
          </a:xfrm>
          <a:prstGeom prst="line">
            <a:avLst/>
          </a:prstGeom>
          <a:noFill/>
          <a:ln w="28575">
            <a:solidFill>
              <a:schemeClr val="accent1"/>
            </a:solidFill>
            <a:prstDash val="sysDot"/>
            <a:round/>
            <a:headEnd/>
            <a:tailEnd/>
          </a:ln>
          <a:effectLst/>
        </p:spPr>
        <p:txBody>
          <a:bodyPr/>
          <a:lstStyle/>
          <a:p>
            <a:endParaRPr lang="es-ES">
              <a:latin typeface="+mj-lt"/>
            </a:endParaRPr>
          </a:p>
        </p:txBody>
      </p:sp>
    </p:spTree>
    <p:extLst>
      <p:ext uri="{BB962C8B-B14F-4D97-AF65-F5344CB8AC3E}">
        <p14:creationId xmlns:p14="http://schemas.microsoft.com/office/powerpoint/2010/main" val="104367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6" fill="hold" grpId="0" nodeType="clickEffect">
                                  <p:stCondLst>
                                    <p:cond delay="0"/>
                                  </p:stCondLst>
                                  <p:childTnLst>
                                    <p:anim calcmode="lin" valueType="num">
                                      <p:cBhvr additive="base">
                                        <p:cTn id="6" dur="500"/>
                                        <p:tgtEl>
                                          <p:spTgt spid="1005575"/>
                                        </p:tgtEl>
                                        <p:attrNameLst>
                                          <p:attrName>ppt_x</p:attrName>
                                        </p:attrNameLst>
                                      </p:cBhvr>
                                      <p:tavLst>
                                        <p:tav tm="0">
                                          <p:val>
                                            <p:strVal val="ppt_x"/>
                                          </p:val>
                                        </p:tav>
                                        <p:tav tm="100000">
                                          <p:val>
                                            <p:strVal val="1+ppt_w/2"/>
                                          </p:val>
                                        </p:tav>
                                      </p:tavLst>
                                    </p:anim>
                                    <p:anim calcmode="lin" valueType="num">
                                      <p:cBhvr additive="base">
                                        <p:cTn id="7" dur="500"/>
                                        <p:tgtEl>
                                          <p:spTgt spid="1005575"/>
                                        </p:tgtEl>
                                        <p:attrNameLst>
                                          <p:attrName>ppt_y</p:attrName>
                                        </p:attrNameLst>
                                      </p:cBhvr>
                                      <p:tavLst>
                                        <p:tav tm="0">
                                          <p:val>
                                            <p:strVal val="ppt_y"/>
                                          </p:val>
                                        </p:tav>
                                        <p:tav tm="100000">
                                          <p:val>
                                            <p:strVal val="1+ppt_h/2"/>
                                          </p:val>
                                        </p:tav>
                                      </p:tavLst>
                                    </p:anim>
                                    <p:set>
                                      <p:cBhvr>
                                        <p:cTn id="8" dur="1" fill="hold">
                                          <p:stCondLst>
                                            <p:cond delay="499"/>
                                          </p:stCondLst>
                                        </p:cTn>
                                        <p:tgtEl>
                                          <p:spTgt spid="1005575"/>
                                        </p:tgtEl>
                                        <p:attrNameLst>
                                          <p:attrName>style.visibility</p:attrName>
                                        </p:attrNameLst>
                                      </p:cBhvr>
                                      <p:to>
                                        <p:strVal val="hidden"/>
                                      </p:to>
                                    </p:set>
                                  </p:childTnLst>
                                </p:cTn>
                              </p:par>
                              <p:par>
                                <p:cTn id="9" presetID="2" presetClass="exit" presetSubtype="6" fill="hold" grpId="0" nodeType="withEffect">
                                  <p:stCondLst>
                                    <p:cond delay="0"/>
                                  </p:stCondLst>
                                  <p:childTnLst>
                                    <p:anim calcmode="lin" valueType="num">
                                      <p:cBhvr additive="base">
                                        <p:cTn id="10" dur="500"/>
                                        <p:tgtEl>
                                          <p:spTgt spid="1005577"/>
                                        </p:tgtEl>
                                        <p:attrNameLst>
                                          <p:attrName>ppt_x</p:attrName>
                                        </p:attrNameLst>
                                      </p:cBhvr>
                                      <p:tavLst>
                                        <p:tav tm="0">
                                          <p:val>
                                            <p:strVal val="ppt_x"/>
                                          </p:val>
                                        </p:tav>
                                        <p:tav tm="100000">
                                          <p:val>
                                            <p:strVal val="1+ppt_w/2"/>
                                          </p:val>
                                        </p:tav>
                                      </p:tavLst>
                                    </p:anim>
                                    <p:anim calcmode="lin" valueType="num">
                                      <p:cBhvr additive="base">
                                        <p:cTn id="11" dur="500"/>
                                        <p:tgtEl>
                                          <p:spTgt spid="1005577"/>
                                        </p:tgtEl>
                                        <p:attrNameLst>
                                          <p:attrName>ppt_y</p:attrName>
                                        </p:attrNameLst>
                                      </p:cBhvr>
                                      <p:tavLst>
                                        <p:tav tm="0">
                                          <p:val>
                                            <p:strVal val="ppt_y"/>
                                          </p:val>
                                        </p:tav>
                                        <p:tav tm="100000">
                                          <p:val>
                                            <p:strVal val="1+ppt_h/2"/>
                                          </p:val>
                                        </p:tav>
                                      </p:tavLst>
                                    </p:anim>
                                    <p:set>
                                      <p:cBhvr>
                                        <p:cTn id="12" dur="1" fill="hold">
                                          <p:stCondLst>
                                            <p:cond delay="499"/>
                                          </p:stCondLst>
                                        </p:cTn>
                                        <p:tgtEl>
                                          <p:spTgt spid="1005577"/>
                                        </p:tgtEl>
                                        <p:attrNameLst>
                                          <p:attrName>style.visibility</p:attrName>
                                        </p:attrNameLst>
                                      </p:cBhvr>
                                      <p:to>
                                        <p:strVal val="hidden"/>
                                      </p:to>
                                    </p:set>
                                  </p:childTnLst>
                                </p:cTn>
                              </p:par>
                              <p:par>
                                <p:cTn id="13" presetID="2" presetClass="exit" presetSubtype="6" fill="hold" grpId="0" nodeType="withEffect">
                                  <p:stCondLst>
                                    <p:cond delay="0"/>
                                  </p:stCondLst>
                                  <p:childTnLst>
                                    <p:anim calcmode="lin" valueType="num">
                                      <p:cBhvr additive="base">
                                        <p:cTn id="14" dur="500"/>
                                        <p:tgtEl>
                                          <p:spTgt spid="1005579"/>
                                        </p:tgtEl>
                                        <p:attrNameLst>
                                          <p:attrName>ppt_x</p:attrName>
                                        </p:attrNameLst>
                                      </p:cBhvr>
                                      <p:tavLst>
                                        <p:tav tm="0">
                                          <p:val>
                                            <p:strVal val="ppt_x"/>
                                          </p:val>
                                        </p:tav>
                                        <p:tav tm="100000">
                                          <p:val>
                                            <p:strVal val="1+ppt_w/2"/>
                                          </p:val>
                                        </p:tav>
                                      </p:tavLst>
                                    </p:anim>
                                    <p:anim calcmode="lin" valueType="num">
                                      <p:cBhvr additive="base">
                                        <p:cTn id="15" dur="500"/>
                                        <p:tgtEl>
                                          <p:spTgt spid="1005579"/>
                                        </p:tgtEl>
                                        <p:attrNameLst>
                                          <p:attrName>ppt_y</p:attrName>
                                        </p:attrNameLst>
                                      </p:cBhvr>
                                      <p:tavLst>
                                        <p:tav tm="0">
                                          <p:val>
                                            <p:strVal val="ppt_y"/>
                                          </p:val>
                                        </p:tav>
                                        <p:tav tm="100000">
                                          <p:val>
                                            <p:strVal val="1+ppt_h/2"/>
                                          </p:val>
                                        </p:tav>
                                      </p:tavLst>
                                    </p:anim>
                                    <p:set>
                                      <p:cBhvr>
                                        <p:cTn id="16" dur="1" fill="hold">
                                          <p:stCondLst>
                                            <p:cond delay="499"/>
                                          </p:stCondLst>
                                        </p:cTn>
                                        <p:tgtEl>
                                          <p:spTgt spid="1005579"/>
                                        </p:tgtEl>
                                        <p:attrNameLst>
                                          <p:attrName>style.visibility</p:attrName>
                                        </p:attrNameLst>
                                      </p:cBhvr>
                                      <p:to>
                                        <p:strVal val="hidden"/>
                                      </p:to>
                                    </p:set>
                                  </p:childTnLst>
                                </p:cTn>
                              </p:par>
                              <p:par>
                                <p:cTn id="17" presetID="2" presetClass="exit" presetSubtype="6" fill="hold" grpId="0" nodeType="withEffect">
                                  <p:stCondLst>
                                    <p:cond delay="0"/>
                                  </p:stCondLst>
                                  <p:childTnLst>
                                    <p:anim calcmode="lin" valueType="num">
                                      <p:cBhvr additive="base">
                                        <p:cTn id="18" dur="500"/>
                                        <p:tgtEl>
                                          <p:spTgt spid="1005580"/>
                                        </p:tgtEl>
                                        <p:attrNameLst>
                                          <p:attrName>ppt_x</p:attrName>
                                        </p:attrNameLst>
                                      </p:cBhvr>
                                      <p:tavLst>
                                        <p:tav tm="0">
                                          <p:val>
                                            <p:strVal val="ppt_x"/>
                                          </p:val>
                                        </p:tav>
                                        <p:tav tm="100000">
                                          <p:val>
                                            <p:strVal val="1+ppt_w/2"/>
                                          </p:val>
                                        </p:tav>
                                      </p:tavLst>
                                    </p:anim>
                                    <p:anim calcmode="lin" valueType="num">
                                      <p:cBhvr additive="base">
                                        <p:cTn id="19" dur="500"/>
                                        <p:tgtEl>
                                          <p:spTgt spid="1005580"/>
                                        </p:tgtEl>
                                        <p:attrNameLst>
                                          <p:attrName>ppt_y</p:attrName>
                                        </p:attrNameLst>
                                      </p:cBhvr>
                                      <p:tavLst>
                                        <p:tav tm="0">
                                          <p:val>
                                            <p:strVal val="ppt_y"/>
                                          </p:val>
                                        </p:tav>
                                        <p:tav tm="100000">
                                          <p:val>
                                            <p:strVal val="1+ppt_h/2"/>
                                          </p:val>
                                        </p:tav>
                                      </p:tavLst>
                                    </p:anim>
                                    <p:set>
                                      <p:cBhvr>
                                        <p:cTn id="20" dur="1" fill="hold">
                                          <p:stCondLst>
                                            <p:cond delay="499"/>
                                          </p:stCondLst>
                                        </p:cTn>
                                        <p:tgtEl>
                                          <p:spTgt spid="1005580"/>
                                        </p:tgtEl>
                                        <p:attrNameLst>
                                          <p:attrName>style.visibility</p:attrName>
                                        </p:attrNameLst>
                                      </p:cBhvr>
                                      <p:to>
                                        <p:strVal val="hidden"/>
                                      </p:to>
                                    </p:set>
                                  </p:childTnLst>
                                </p:cTn>
                              </p:par>
                              <p:par>
                                <p:cTn id="21" presetID="2" presetClass="exit" presetSubtype="6" fill="hold" grpId="0" nodeType="withEffect">
                                  <p:stCondLst>
                                    <p:cond delay="0"/>
                                  </p:stCondLst>
                                  <p:childTnLst>
                                    <p:anim calcmode="lin" valueType="num">
                                      <p:cBhvr additive="base">
                                        <p:cTn id="22" dur="500"/>
                                        <p:tgtEl>
                                          <p:spTgt spid="1005581"/>
                                        </p:tgtEl>
                                        <p:attrNameLst>
                                          <p:attrName>ppt_x</p:attrName>
                                        </p:attrNameLst>
                                      </p:cBhvr>
                                      <p:tavLst>
                                        <p:tav tm="0">
                                          <p:val>
                                            <p:strVal val="ppt_x"/>
                                          </p:val>
                                        </p:tav>
                                        <p:tav tm="100000">
                                          <p:val>
                                            <p:strVal val="1+ppt_w/2"/>
                                          </p:val>
                                        </p:tav>
                                      </p:tavLst>
                                    </p:anim>
                                    <p:anim calcmode="lin" valueType="num">
                                      <p:cBhvr additive="base">
                                        <p:cTn id="23" dur="500"/>
                                        <p:tgtEl>
                                          <p:spTgt spid="1005581"/>
                                        </p:tgtEl>
                                        <p:attrNameLst>
                                          <p:attrName>ppt_y</p:attrName>
                                        </p:attrNameLst>
                                      </p:cBhvr>
                                      <p:tavLst>
                                        <p:tav tm="0">
                                          <p:val>
                                            <p:strVal val="ppt_y"/>
                                          </p:val>
                                        </p:tav>
                                        <p:tav tm="100000">
                                          <p:val>
                                            <p:strVal val="1+ppt_h/2"/>
                                          </p:val>
                                        </p:tav>
                                      </p:tavLst>
                                    </p:anim>
                                    <p:set>
                                      <p:cBhvr>
                                        <p:cTn id="24" dur="1" fill="hold">
                                          <p:stCondLst>
                                            <p:cond delay="499"/>
                                          </p:stCondLst>
                                        </p:cTn>
                                        <p:tgtEl>
                                          <p:spTgt spid="1005581"/>
                                        </p:tgtEl>
                                        <p:attrNameLst>
                                          <p:attrName>style.visibility</p:attrName>
                                        </p:attrNameLst>
                                      </p:cBhvr>
                                      <p:to>
                                        <p:strVal val="hidden"/>
                                      </p:to>
                                    </p:set>
                                  </p:childTnLst>
                                </p:cTn>
                              </p:par>
                              <p:par>
                                <p:cTn id="25" presetID="2" presetClass="exit" presetSubtype="6" fill="hold" grpId="0" nodeType="withEffect">
                                  <p:stCondLst>
                                    <p:cond delay="0"/>
                                  </p:stCondLst>
                                  <p:childTnLst>
                                    <p:anim calcmode="lin" valueType="num">
                                      <p:cBhvr additive="base">
                                        <p:cTn id="26" dur="500"/>
                                        <p:tgtEl>
                                          <p:spTgt spid="1005582"/>
                                        </p:tgtEl>
                                        <p:attrNameLst>
                                          <p:attrName>ppt_x</p:attrName>
                                        </p:attrNameLst>
                                      </p:cBhvr>
                                      <p:tavLst>
                                        <p:tav tm="0">
                                          <p:val>
                                            <p:strVal val="ppt_x"/>
                                          </p:val>
                                        </p:tav>
                                        <p:tav tm="100000">
                                          <p:val>
                                            <p:strVal val="1+ppt_w/2"/>
                                          </p:val>
                                        </p:tav>
                                      </p:tavLst>
                                    </p:anim>
                                    <p:anim calcmode="lin" valueType="num">
                                      <p:cBhvr additive="base">
                                        <p:cTn id="27" dur="500"/>
                                        <p:tgtEl>
                                          <p:spTgt spid="1005582"/>
                                        </p:tgtEl>
                                        <p:attrNameLst>
                                          <p:attrName>ppt_y</p:attrName>
                                        </p:attrNameLst>
                                      </p:cBhvr>
                                      <p:tavLst>
                                        <p:tav tm="0">
                                          <p:val>
                                            <p:strVal val="ppt_y"/>
                                          </p:val>
                                        </p:tav>
                                        <p:tav tm="100000">
                                          <p:val>
                                            <p:strVal val="1+ppt_h/2"/>
                                          </p:val>
                                        </p:tav>
                                      </p:tavLst>
                                    </p:anim>
                                    <p:set>
                                      <p:cBhvr>
                                        <p:cTn id="28" dur="1" fill="hold">
                                          <p:stCondLst>
                                            <p:cond delay="499"/>
                                          </p:stCondLst>
                                        </p:cTn>
                                        <p:tgtEl>
                                          <p:spTgt spid="1005582"/>
                                        </p:tgtEl>
                                        <p:attrNameLst>
                                          <p:attrName>style.visibility</p:attrName>
                                        </p:attrNameLst>
                                      </p:cBhvr>
                                      <p:to>
                                        <p:strVal val="hidden"/>
                                      </p:to>
                                    </p:set>
                                  </p:childTnLst>
                                </p:cTn>
                              </p:par>
                              <p:par>
                                <p:cTn id="29" presetID="2" presetClass="exit" presetSubtype="6" fill="hold" grpId="0" nodeType="withEffect">
                                  <p:stCondLst>
                                    <p:cond delay="0"/>
                                  </p:stCondLst>
                                  <p:childTnLst>
                                    <p:anim calcmode="lin" valueType="num">
                                      <p:cBhvr additive="base">
                                        <p:cTn id="30" dur="500"/>
                                        <p:tgtEl>
                                          <p:spTgt spid="1005588"/>
                                        </p:tgtEl>
                                        <p:attrNameLst>
                                          <p:attrName>ppt_x</p:attrName>
                                        </p:attrNameLst>
                                      </p:cBhvr>
                                      <p:tavLst>
                                        <p:tav tm="0">
                                          <p:val>
                                            <p:strVal val="ppt_x"/>
                                          </p:val>
                                        </p:tav>
                                        <p:tav tm="100000">
                                          <p:val>
                                            <p:strVal val="1+ppt_w/2"/>
                                          </p:val>
                                        </p:tav>
                                      </p:tavLst>
                                    </p:anim>
                                    <p:anim calcmode="lin" valueType="num">
                                      <p:cBhvr additive="base">
                                        <p:cTn id="31" dur="500"/>
                                        <p:tgtEl>
                                          <p:spTgt spid="1005588"/>
                                        </p:tgtEl>
                                        <p:attrNameLst>
                                          <p:attrName>ppt_y</p:attrName>
                                        </p:attrNameLst>
                                      </p:cBhvr>
                                      <p:tavLst>
                                        <p:tav tm="0">
                                          <p:val>
                                            <p:strVal val="ppt_y"/>
                                          </p:val>
                                        </p:tav>
                                        <p:tav tm="100000">
                                          <p:val>
                                            <p:strVal val="1+ppt_h/2"/>
                                          </p:val>
                                        </p:tav>
                                      </p:tavLst>
                                    </p:anim>
                                    <p:set>
                                      <p:cBhvr>
                                        <p:cTn id="32" dur="1" fill="hold">
                                          <p:stCondLst>
                                            <p:cond delay="499"/>
                                          </p:stCondLst>
                                        </p:cTn>
                                        <p:tgtEl>
                                          <p:spTgt spid="1005588"/>
                                        </p:tgtEl>
                                        <p:attrNameLst>
                                          <p:attrName>style.visibility</p:attrName>
                                        </p:attrNameLst>
                                      </p:cBhvr>
                                      <p:to>
                                        <p:strVal val="hidden"/>
                                      </p:to>
                                    </p:set>
                                  </p:childTnLst>
                                </p:cTn>
                              </p:par>
                              <p:par>
                                <p:cTn id="33" presetID="2" presetClass="exit" presetSubtype="6" fill="hold" grpId="0" nodeType="withEffect">
                                  <p:stCondLst>
                                    <p:cond delay="0"/>
                                  </p:stCondLst>
                                  <p:childTnLst>
                                    <p:anim calcmode="lin" valueType="num">
                                      <p:cBhvr additive="base">
                                        <p:cTn id="34" dur="500"/>
                                        <p:tgtEl>
                                          <p:spTgt spid="1005589"/>
                                        </p:tgtEl>
                                        <p:attrNameLst>
                                          <p:attrName>ppt_x</p:attrName>
                                        </p:attrNameLst>
                                      </p:cBhvr>
                                      <p:tavLst>
                                        <p:tav tm="0">
                                          <p:val>
                                            <p:strVal val="ppt_x"/>
                                          </p:val>
                                        </p:tav>
                                        <p:tav tm="100000">
                                          <p:val>
                                            <p:strVal val="1+ppt_w/2"/>
                                          </p:val>
                                        </p:tav>
                                      </p:tavLst>
                                    </p:anim>
                                    <p:anim calcmode="lin" valueType="num">
                                      <p:cBhvr additive="base">
                                        <p:cTn id="35" dur="500"/>
                                        <p:tgtEl>
                                          <p:spTgt spid="1005589"/>
                                        </p:tgtEl>
                                        <p:attrNameLst>
                                          <p:attrName>ppt_y</p:attrName>
                                        </p:attrNameLst>
                                      </p:cBhvr>
                                      <p:tavLst>
                                        <p:tav tm="0">
                                          <p:val>
                                            <p:strVal val="ppt_y"/>
                                          </p:val>
                                        </p:tav>
                                        <p:tav tm="100000">
                                          <p:val>
                                            <p:strVal val="1+ppt_h/2"/>
                                          </p:val>
                                        </p:tav>
                                      </p:tavLst>
                                    </p:anim>
                                    <p:set>
                                      <p:cBhvr>
                                        <p:cTn id="36" dur="1" fill="hold">
                                          <p:stCondLst>
                                            <p:cond delay="499"/>
                                          </p:stCondLst>
                                        </p:cTn>
                                        <p:tgtEl>
                                          <p:spTgt spid="1005589"/>
                                        </p:tgtEl>
                                        <p:attrNameLst>
                                          <p:attrName>style.visibility</p:attrName>
                                        </p:attrNameLst>
                                      </p:cBhvr>
                                      <p:to>
                                        <p:strVal val="hidden"/>
                                      </p:to>
                                    </p:set>
                                  </p:childTnLst>
                                </p:cTn>
                              </p:par>
                              <p:par>
                                <p:cTn id="37" presetID="2" presetClass="exit" presetSubtype="6" fill="hold" grpId="0" nodeType="withEffect">
                                  <p:stCondLst>
                                    <p:cond delay="0"/>
                                  </p:stCondLst>
                                  <p:childTnLst>
                                    <p:anim calcmode="lin" valueType="num">
                                      <p:cBhvr additive="base">
                                        <p:cTn id="38" dur="500"/>
                                        <p:tgtEl>
                                          <p:spTgt spid="1005599"/>
                                        </p:tgtEl>
                                        <p:attrNameLst>
                                          <p:attrName>ppt_x</p:attrName>
                                        </p:attrNameLst>
                                      </p:cBhvr>
                                      <p:tavLst>
                                        <p:tav tm="0">
                                          <p:val>
                                            <p:strVal val="ppt_x"/>
                                          </p:val>
                                        </p:tav>
                                        <p:tav tm="100000">
                                          <p:val>
                                            <p:strVal val="1+ppt_w/2"/>
                                          </p:val>
                                        </p:tav>
                                      </p:tavLst>
                                    </p:anim>
                                    <p:anim calcmode="lin" valueType="num">
                                      <p:cBhvr additive="base">
                                        <p:cTn id="39" dur="500"/>
                                        <p:tgtEl>
                                          <p:spTgt spid="1005599"/>
                                        </p:tgtEl>
                                        <p:attrNameLst>
                                          <p:attrName>ppt_y</p:attrName>
                                        </p:attrNameLst>
                                      </p:cBhvr>
                                      <p:tavLst>
                                        <p:tav tm="0">
                                          <p:val>
                                            <p:strVal val="ppt_y"/>
                                          </p:val>
                                        </p:tav>
                                        <p:tav tm="100000">
                                          <p:val>
                                            <p:strVal val="1+ppt_h/2"/>
                                          </p:val>
                                        </p:tav>
                                      </p:tavLst>
                                    </p:anim>
                                    <p:set>
                                      <p:cBhvr>
                                        <p:cTn id="40" dur="1" fill="hold">
                                          <p:stCondLst>
                                            <p:cond delay="499"/>
                                          </p:stCondLst>
                                        </p:cTn>
                                        <p:tgtEl>
                                          <p:spTgt spid="1005599"/>
                                        </p:tgtEl>
                                        <p:attrNameLst>
                                          <p:attrName>style.visibility</p:attrName>
                                        </p:attrNameLst>
                                      </p:cBhvr>
                                      <p:to>
                                        <p:strVal val="hidden"/>
                                      </p:to>
                                    </p:set>
                                  </p:childTnLst>
                                </p:cTn>
                              </p:par>
                              <p:par>
                                <p:cTn id="41" presetID="2" presetClass="exit" presetSubtype="6" fill="hold" grpId="0" nodeType="withEffect">
                                  <p:stCondLst>
                                    <p:cond delay="0"/>
                                  </p:stCondLst>
                                  <p:childTnLst>
                                    <p:anim calcmode="lin" valueType="num">
                                      <p:cBhvr additive="base">
                                        <p:cTn id="42" dur="500"/>
                                        <p:tgtEl>
                                          <p:spTgt spid="1005600"/>
                                        </p:tgtEl>
                                        <p:attrNameLst>
                                          <p:attrName>ppt_x</p:attrName>
                                        </p:attrNameLst>
                                      </p:cBhvr>
                                      <p:tavLst>
                                        <p:tav tm="0">
                                          <p:val>
                                            <p:strVal val="ppt_x"/>
                                          </p:val>
                                        </p:tav>
                                        <p:tav tm="100000">
                                          <p:val>
                                            <p:strVal val="1+ppt_w/2"/>
                                          </p:val>
                                        </p:tav>
                                      </p:tavLst>
                                    </p:anim>
                                    <p:anim calcmode="lin" valueType="num">
                                      <p:cBhvr additive="base">
                                        <p:cTn id="43" dur="500"/>
                                        <p:tgtEl>
                                          <p:spTgt spid="1005600"/>
                                        </p:tgtEl>
                                        <p:attrNameLst>
                                          <p:attrName>ppt_y</p:attrName>
                                        </p:attrNameLst>
                                      </p:cBhvr>
                                      <p:tavLst>
                                        <p:tav tm="0">
                                          <p:val>
                                            <p:strVal val="ppt_y"/>
                                          </p:val>
                                        </p:tav>
                                        <p:tav tm="100000">
                                          <p:val>
                                            <p:strVal val="1+ppt_h/2"/>
                                          </p:val>
                                        </p:tav>
                                      </p:tavLst>
                                    </p:anim>
                                    <p:set>
                                      <p:cBhvr>
                                        <p:cTn id="44" dur="1" fill="hold">
                                          <p:stCondLst>
                                            <p:cond delay="499"/>
                                          </p:stCondLst>
                                        </p:cTn>
                                        <p:tgtEl>
                                          <p:spTgt spid="1005600"/>
                                        </p:tgtEl>
                                        <p:attrNameLst>
                                          <p:attrName>style.visibility</p:attrName>
                                        </p:attrNameLst>
                                      </p:cBhvr>
                                      <p:to>
                                        <p:strVal val="hidden"/>
                                      </p:to>
                                    </p:set>
                                  </p:childTnLst>
                                </p:cTn>
                              </p:par>
                              <p:par>
                                <p:cTn id="45" presetID="2" presetClass="exit" presetSubtype="6" fill="hold" grpId="0" nodeType="withEffect">
                                  <p:stCondLst>
                                    <p:cond delay="0"/>
                                  </p:stCondLst>
                                  <p:childTnLst>
                                    <p:anim calcmode="lin" valueType="num">
                                      <p:cBhvr additive="base">
                                        <p:cTn id="46" dur="500"/>
                                        <p:tgtEl>
                                          <p:spTgt spid="1005601"/>
                                        </p:tgtEl>
                                        <p:attrNameLst>
                                          <p:attrName>ppt_x</p:attrName>
                                        </p:attrNameLst>
                                      </p:cBhvr>
                                      <p:tavLst>
                                        <p:tav tm="0">
                                          <p:val>
                                            <p:strVal val="ppt_x"/>
                                          </p:val>
                                        </p:tav>
                                        <p:tav tm="100000">
                                          <p:val>
                                            <p:strVal val="1+ppt_w/2"/>
                                          </p:val>
                                        </p:tav>
                                      </p:tavLst>
                                    </p:anim>
                                    <p:anim calcmode="lin" valueType="num">
                                      <p:cBhvr additive="base">
                                        <p:cTn id="47" dur="500"/>
                                        <p:tgtEl>
                                          <p:spTgt spid="1005601"/>
                                        </p:tgtEl>
                                        <p:attrNameLst>
                                          <p:attrName>ppt_y</p:attrName>
                                        </p:attrNameLst>
                                      </p:cBhvr>
                                      <p:tavLst>
                                        <p:tav tm="0">
                                          <p:val>
                                            <p:strVal val="ppt_y"/>
                                          </p:val>
                                        </p:tav>
                                        <p:tav tm="100000">
                                          <p:val>
                                            <p:strVal val="1+ppt_h/2"/>
                                          </p:val>
                                        </p:tav>
                                      </p:tavLst>
                                    </p:anim>
                                    <p:set>
                                      <p:cBhvr>
                                        <p:cTn id="48" dur="1" fill="hold">
                                          <p:stCondLst>
                                            <p:cond delay="499"/>
                                          </p:stCondLst>
                                        </p:cTn>
                                        <p:tgtEl>
                                          <p:spTgt spid="1005601"/>
                                        </p:tgtEl>
                                        <p:attrNameLst>
                                          <p:attrName>style.visibility</p:attrName>
                                        </p:attrNameLst>
                                      </p:cBhvr>
                                      <p:to>
                                        <p:strVal val="hidden"/>
                                      </p:to>
                                    </p:set>
                                  </p:childTnLst>
                                </p:cTn>
                              </p:par>
                            </p:childTnLst>
                          </p:cTn>
                        </p:par>
                        <p:par>
                          <p:cTn id="49" fill="hold">
                            <p:stCondLst>
                              <p:cond delay="500"/>
                            </p:stCondLst>
                            <p:childTnLst>
                              <p:par>
                                <p:cTn id="50" presetID="17" presetClass="entr" presetSubtype="1"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1000" fill="hold"/>
                                        <p:tgtEl>
                                          <p:spTgt spid="28"/>
                                        </p:tgtEl>
                                        <p:attrNameLst>
                                          <p:attrName>ppt_x</p:attrName>
                                        </p:attrNameLst>
                                      </p:cBhvr>
                                      <p:tavLst>
                                        <p:tav tm="0">
                                          <p:val>
                                            <p:strVal val="#ppt_x"/>
                                          </p:val>
                                        </p:tav>
                                        <p:tav tm="100000">
                                          <p:val>
                                            <p:strVal val="#ppt_x"/>
                                          </p:val>
                                        </p:tav>
                                      </p:tavLst>
                                    </p:anim>
                                    <p:anim calcmode="lin" valueType="num">
                                      <p:cBhvr>
                                        <p:cTn id="53" dur="1000" fill="hold"/>
                                        <p:tgtEl>
                                          <p:spTgt spid="28"/>
                                        </p:tgtEl>
                                        <p:attrNameLst>
                                          <p:attrName>ppt_y</p:attrName>
                                        </p:attrNameLst>
                                      </p:cBhvr>
                                      <p:tavLst>
                                        <p:tav tm="0">
                                          <p:val>
                                            <p:strVal val="#ppt_y-#ppt_h/2"/>
                                          </p:val>
                                        </p:tav>
                                        <p:tav tm="100000">
                                          <p:val>
                                            <p:strVal val="#ppt_y"/>
                                          </p:val>
                                        </p:tav>
                                      </p:tavLst>
                                    </p:anim>
                                    <p:anim calcmode="lin" valueType="num">
                                      <p:cBhvr>
                                        <p:cTn id="54" dur="1000" fill="hold"/>
                                        <p:tgtEl>
                                          <p:spTgt spid="28"/>
                                        </p:tgtEl>
                                        <p:attrNameLst>
                                          <p:attrName>ppt_w</p:attrName>
                                        </p:attrNameLst>
                                      </p:cBhvr>
                                      <p:tavLst>
                                        <p:tav tm="0">
                                          <p:val>
                                            <p:strVal val="#ppt_w"/>
                                          </p:val>
                                        </p:tav>
                                        <p:tav tm="100000">
                                          <p:val>
                                            <p:strVal val="#ppt_w"/>
                                          </p:val>
                                        </p:tav>
                                      </p:tavLst>
                                    </p:anim>
                                    <p:anim calcmode="lin" valueType="num">
                                      <p:cBhvr>
                                        <p:cTn id="55" dur="1000" fill="hold"/>
                                        <p:tgtEl>
                                          <p:spTgt spid="28"/>
                                        </p:tgtEl>
                                        <p:attrNameLst>
                                          <p:attrName>ppt_h</p:attrName>
                                        </p:attrNameLst>
                                      </p:cBhvr>
                                      <p:tavLst>
                                        <p:tav tm="0">
                                          <p:val>
                                            <p:fltVal val="0"/>
                                          </p:val>
                                        </p:tav>
                                        <p:tav tm="100000">
                                          <p:val>
                                            <p:strVal val="#ppt_h"/>
                                          </p:val>
                                        </p:tav>
                                      </p:tavLst>
                                    </p:anim>
                                  </p:childTnLst>
                                </p:cTn>
                              </p:par>
                            </p:childTnLst>
                          </p:cTn>
                        </p:par>
                        <p:par>
                          <p:cTn id="56" fill="hold">
                            <p:stCondLst>
                              <p:cond delay="1500"/>
                            </p:stCondLst>
                            <p:childTnLst>
                              <p:par>
                                <p:cTn id="57" presetID="17" presetClass="entr" presetSubtype="2" fill="hold" grpId="0" nodeType="afterEffect">
                                  <p:stCondLst>
                                    <p:cond delay="50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ppt_x</p:attrName>
                                        </p:attrNameLst>
                                      </p:cBhvr>
                                      <p:tavLst>
                                        <p:tav tm="0">
                                          <p:val>
                                            <p:strVal val="#ppt_x+#ppt_w/2"/>
                                          </p:val>
                                        </p:tav>
                                        <p:tav tm="100000">
                                          <p:val>
                                            <p:strVal val="#ppt_x"/>
                                          </p:val>
                                        </p:tav>
                                      </p:tavLst>
                                    </p:anim>
                                    <p:anim calcmode="lin" valueType="num">
                                      <p:cBhvr>
                                        <p:cTn id="60" dur="500" fill="hold"/>
                                        <p:tgtEl>
                                          <p:spTgt spid="32"/>
                                        </p:tgtEl>
                                        <p:attrNameLst>
                                          <p:attrName>ppt_y</p:attrName>
                                        </p:attrNameLst>
                                      </p:cBhvr>
                                      <p:tavLst>
                                        <p:tav tm="0">
                                          <p:val>
                                            <p:strVal val="#ppt_y"/>
                                          </p:val>
                                        </p:tav>
                                        <p:tav tm="100000">
                                          <p:val>
                                            <p:strVal val="#ppt_y"/>
                                          </p:val>
                                        </p:tav>
                                      </p:tavLst>
                                    </p:anim>
                                    <p:anim calcmode="lin" valueType="num">
                                      <p:cBhvr>
                                        <p:cTn id="61" dur="500" fill="hold"/>
                                        <p:tgtEl>
                                          <p:spTgt spid="32"/>
                                        </p:tgtEl>
                                        <p:attrNameLst>
                                          <p:attrName>ppt_w</p:attrName>
                                        </p:attrNameLst>
                                      </p:cBhvr>
                                      <p:tavLst>
                                        <p:tav tm="0">
                                          <p:val>
                                            <p:fltVal val="0"/>
                                          </p:val>
                                        </p:tav>
                                        <p:tav tm="100000">
                                          <p:val>
                                            <p:strVal val="#ppt_w"/>
                                          </p:val>
                                        </p:tav>
                                      </p:tavLst>
                                    </p:anim>
                                    <p:anim calcmode="lin" valueType="num">
                                      <p:cBhvr>
                                        <p:cTn id="62" dur="500" fill="hold"/>
                                        <p:tgtEl>
                                          <p:spTgt spid="32"/>
                                        </p:tgtEl>
                                        <p:attrNameLst>
                                          <p:attrName>ppt_h</p:attrName>
                                        </p:attrNameLst>
                                      </p:cBhvr>
                                      <p:tavLst>
                                        <p:tav tm="0">
                                          <p:val>
                                            <p:strVal val="#ppt_h"/>
                                          </p:val>
                                        </p:tav>
                                        <p:tav tm="100000">
                                          <p:val>
                                            <p:strVal val="#ppt_h"/>
                                          </p:val>
                                        </p:tav>
                                      </p:tavLst>
                                    </p:anim>
                                  </p:childTnLst>
                                </p:cTn>
                              </p:par>
                            </p:childTnLst>
                          </p:cTn>
                        </p:par>
                        <p:par>
                          <p:cTn id="63" fill="hold">
                            <p:stCondLst>
                              <p:cond delay="2500"/>
                            </p:stCondLst>
                            <p:childTnLst>
                              <p:par>
                                <p:cTn id="64" presetID="17" presetClass="entr" presetSubtype="1" fill="hold" grpId="0" nodeType="afterEffect">
                                  <p:stCondLst>
                                    <p:cond delay="500"/>
                                  </p:stCondLst>
                                  <p:childTnLst>
                                    <p:set>
                                      <p:cBhvr>
                                        <p:cTn id="65" dur="1" fill="hold">
                                          <p:stCondLst>
                                            <p:cond delay="0"/>
                                          </p:stCondLst>
                                        </p:cTn>
                                        <p:tgtEl>
                                          <p:spTgt spid="29"/>
                                        </p:tgtEl>
                                        <p:attrNameLst>
                                          <p:attrName>style.visibility</p:attrName>
                                        </p:attrNameLst>
                                      </p:cBhvr>
                                      <p:to>
                                        <p:strVal val="visible"/>
                                      </p:to>
                                    </p:se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ppt_h/2"/>
                                          </p:val>
                                        </p:tav>
                                        <p:tav tm="100000">
                                          <p:val>
                                            <p:strVal val="#ppt_y"/>
                                          </p:val>
                                        </p:tav>
                                      </p:tavLst>
                                    </p:anim>
                                    <p:anim calcmode="lin" valueType="num">
                                      <p:cBhvr>
                                        <p:cTn id="68" dur="1000" fill="hold"/>
                                        <p:tgtEl>
                                          <p:spTgt spid="29"/>
                                        </p:tgtEl>
                                        <p:attrNameLst>
                                          <p:attrName>ppt_w</p:attrName>
                                        </p:attrNameLst>
                                      </p:cBhvr>
                                      <p:tavLst>
                                        <p:tav tm="0">
                                          <p:val>
                                            <p:strVal val="#ppt_w"/>
                                          </p:val>
                                        </p:tav>
                                        <p:tav tm="100000">
                                          <p:val>
                                            <p:strVal val="#ppt_w"/>
                                          </p:val>
                                        </p:tav>
                                      </p:tavLst>
                                    </p:anim>
                                    <p:anim calcmode="lin" valueType="num">
                                      <p:cBhvr>
                                        <p:cTn id="69" dur="1000" fill="hold"/>
                                        <p:tgtEl>
                                          <p:spTgt spid="29"/>
                                        </p:tgtEl>
                                        <p:attrNameLst>
                                          <p:attrName>ppt_h</p:attrName>
                                        </p:attrNameLst>
                                      </p:cBhvr>
                                      <p:tavLst>
                                        <p:tav tm="0">
                                          <p:val>
                                            <p:fltVal val="0"/>
                                          </p:val>
                                        </p:tav>
                                        <p:tav tm="100000">
                                          <p:val>
                                            <p:strVal val="#ppt_h"/>
                                          </p:val>
                                        </p:tav>
                                      </p:tavLst>
                                    </p:anim>
                                  </p:childTnLst>
                                </p:cTn>
                              </p:par>
                            </p:childTnLst>
                          </p:cTn>
                        </p:par>
                        <p:par>
                          <p:cTn id="70" fill="hold">
                            <p:stCondLst>
                              <p:cond delay="4000"/>
                            </p:stCondLst>
                            <p:childTnLst>
                              <p:par>
                                <p:cTn id="71" presetID="17" presetClass="entr" presetSubtype="1" fill="hold" grpId="0" nodeType="afterEffect">
                                  <p:stCondLst>
                                    <p:cond delay="50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ppt_x</p:attrName>
                                        </p:attrNameLst>
                                      </p:cBhvr>
                                      <p:tavLst>
                                        <p:tav tm="0">
                                          <p:val>
                                            <p:strVal val="#ppt_x"/>
                                          </p:val>
                                        </p:tav>
                                        <p:tav tm="100000">
                                          <p:val>
                                            <p:strVal val="#ppt_x"/>
                                          </p:val>
                                        </p:tav>
                                      </p:tavLst>
                                    </p:anim>
                                    <p:anim calcmode="lin" valueType="num">
                                      <p:cBhvr>
                                        <p:cTn id="74" dur="500" fill="hold"/>
                                        <p:tgtEl>
                                          <p:spTgt spid="31"/>
                                        </p:tgtEl>
                                        <p:attrNameLst>
                                          <p:attrName>ppt_y</p:attrName>
                                        </p:attrNameLst>
                                      </p:cBhvr>
                                      <p:tavLst>
                                        <p:tav tm="0">
                                          <p:val>
                                            <p:strVal val="#ppt_y-#ppt_h/2"/>
                                          </p:val>
                                        </p:tav>
                                        <p:tav tm="100000">
                                          <p:val>
                                            <p:strVal val="#ppt_y"/>
                                          </p:val>
                                        </p:tav>
                                      </p:tavLst>
                                    </p:anim>
                                    <p:anim calcmode="lin" valueType="num">
                                      <p:cBhvr>
                                        <p:cTn id="75" dur="500" fill="hold"/>
                                        <p:tgtEl>
                                          <p:spTgt spid="31"/>
                                        </p:tgtEl>
                                        <p:attrNameLst>
                                          <p:attrName>ppt_w</p:attrName>
                                        </p:attrNameLst>
                                      </p:cBhvr>
                                      <p:tavLst>
                                        <p:tav tm="0">
                                          <p:val>
                                            <p:strVal val="#ppt_w"/>
                                          </p:val>
                                        </p:tav>
                                        <p:tav tm="100000">
                                          <p:val>
                                            <p:strVal val="#ppt_w"/>
                                          </p:val>
                                        </p:tav>
                                      </p:tavLst>
                                    </p:anim>
                                    <p:anim calcmode="lin" valueType="num">
                                      <p:cBhvr>
                                        <p:cTn id="76" dur="500" fill="hold"/>
                                        <p:tgtEl>
                                          <p:spTgt spid="31"/>
                                        </p:tgtEl>
                                        <p:attrNameLst>
                                          <p:attrName>ppt_h</p:attrName>
                                        </p:attrNameLst>
                                      </p:cBhvr>
                                      <p:tavLst>
                                        <p:tav tm="0">
                                          <p:val>
                                            <p:fltVal val="0"/>
                                          </p:val>
                                        </p:tav>
                                        <p:tav tm="100000">
                                          <p:val>
                                            <p:strVal val="#ppt_h"/>
                                          </p:val>
                                        </p:tav>
                                      </p:tavLst>
                                    </p:anim>
                                  </p:childTnLst>
                                </p:cTn>
                              </p:par>
                            </p:childTnLst>
                          </p:cTn>
                        </p:par>
                        <p:par>
                          <p:cTn id="77" fill="hold">
                            <p:stCondLst>
                              <p:cond delay="5000"/>
                            </p:stCondLst>
                            <p:childTnLst>
                              <p:par>
                                <p:cTn id="78" presetID="17" presetClass="entr" presetSubtype="1" fill="hold" grpId="0" nodeType="afterEffect">
                                  <p:stCondLst>
                                    <p:cond delay="500"/>
                                  </p:stCondLst>
                                  <p:childTnLst>
                                    <p:set>
                                      <p:cBhvr>
                                        <p:cTn id="79" dur="1" fill="hold">
                                          <p:stCondLst>
                                            <p:cond delay="0"/>
                                          </p:stCondLst>
                                        </p:cTn>
                                        <p:tgtEl>
                                          <p:spTgt spid="30"/>
                                        </p:tgtEl>
                                        <p:attrNameLst>
                                          <p:attrName>style.visibility</p:attrName>
                                        </p:attrNameLst>
                                      </p:cBhvr>
                                      <p:to>
                                        <p:strVal val="visible"/>
                                      </p:to>
                                    </p:set>
                                    <p:anim calcmode="lin" valueType="num">
                                      <p:cBhvr>
                                        <p:cTn id="80" dur="1000" fill="hold"/>
                                        <p:tgtEl>
                                          <p:spTgt spid="30"/>
                                        </p:tgtEl>
                                        <p:attrNameLst>
                                          <p:attrName>ppt_x</p:attrName>
                                        </p:attrNameLst>
                                      </p:cBhvr>
                                      <p:tavLst>
                                        <p:tav tm="0">
                                          <p:val>
                                            <p:strVal val="#ppt_x"/>
                                          </p:val>
                                        </p:tav>
                                        <p:tav tm="100000">
                                          <p:val>
                                            <p:strVal val="#ppt_x"/>
                                          </p:val>
                                        </p:tav>
                                      </p:tavLst>
                                    </p:anim>
                                    <p:anim calcmode="lin" valueType="num">
                                      <p:cBhvr>
                                        <p:cTn id="81" dur="1000" fill="hold"/>
                                        <p:tgtEl>
                                          <p:spTgt spid="30"/>
                                        </p:tgtEl>
                                        <p:attrNameLst>
                                          <p:attrName>ppt_y</p:attrName>
                                        </p:attrNameLst>
                                      </p:cBhvr>
                                      <p:tavLst>
                                        <p:tav tm="0">
                                          <p:val>
                                            <p:strVal val="#ppt_y-#ppt_h/2"/>
                                          </p:val>
                                        </p:tav>
                                        <p:tav tm="100000">
                                          <p:val>
                                            <p:strVal val="#ppt_y"/>
                                          </p:val>
                                        </p:tav>
                                      </p:tavLst>
                                    </p:anim>
                                    <p:anim calcmode="lin" valueType="num">
                                      <p:cBhvr>
                                        <p:cTn id="82" dur="1000" fill="hold"/>
                                        <p:tgtEl>
                                          <p:spTgt spid="30"/>
                                        </p:tgtEl>
                                        <p:attrNameLst>
                                          <p:attrName>ppt_w</p:attrName>
                                        </p:attrNameLst>
                                      </p:cBhvr>
                                      <p:tavLst>
                                        <p:tav tm="0">
                                          <p:val>
                                            <p:strVal val="#ppt_w"/>
                                          </p:val>
                                        </p:tav>
                                        <p:tav tm="100000">
                                          <p:val>
                                            <p:strVal val="#ppt_w"/>
                                          </p:val>
                                        </p:tav>
                                      </p:tavLst>
                                    </p:anim>
                                    <p:anim calcmode="lin" valueType="num">
                                      <p:cBhvr>
                                        <p:cTn id="83" dur="1000" fill="hold"/>
                                        <p:tgtEl>
                                          <p:spTgt spid="30"/>
                                        </p:tgtEl>
                                        <p:attrNameLst>
                                          <p:attrName>ppt_h</p:attrName>
                                        </p:attrNameLst>
                                      </p:cBhvr>
                                      <p:tavLst>
                                        <p:tav tm="0">
                                          <p:val>
                                            <p:fltVal val="0"/>
                                          </p:val>
                                        </p:tav>
                                        <p:tav tm="100000">
                                          <p:val>
                                            <p:strVal val="#ppt_h"/>
                                          </p:val>
                                        </p:tav>
                                      </p:tavLst>
                                    </p:anim>
                                  </p:childTnLst>
                                </p:cTn>
                              </p:par>
                            </p:childTnLst>
                          </p:cTn>
                        </p:par>
                      </p:childTnLst>
                    </p:cTn>
                  </p:par>
                  <p:par>
                    <p:cTn id="84" fill="hold">
                      <p:stCondLst>
                        <p:cond delay="indefinite"/>
                      </p:stCondLst>
                      <p:childTnLst>
                        <p:par>
                          <p:cTn id="85" fill="hold">
                            <p:stCondLst>
                              <p:cond delay="0"/>
                            </p:stCondLst>
                            <p:childTnLst>
                              <p:par>
                                <p:cTn id="86" presetID="17" presetClass="entr" presetSubtype="1" fill="hold" grpId="0" nodeType="clickEffect">
                                  <p:stCondLst>
                                    <p:cond delay="0"/>
                                  </p:stCondLst>
                                  <p:childTnLst>
                                    <p:set>
                                      <p:cBhvr>
                                        <p:cTn id="87" dur="1" fill="hold">
                                          <p:stCondLst>
                                            <p:cond delay="0"/>
                                          </p:stCondLst>
                                        </p:cTn>
                                        <p:tgtEl>
                                          <p:spTgt spid="33"/>
                                        </p:tgtEl>
                                        <p:attrNameLst>
                                          <p:attrName>style.visibility</p:attrName>
                                        </p:attrNameLst>
                                      </p:cBhvr>
                                      <p:to>
                                        <p:strVal val="visible"/>
                                      </p:to>
                                    </p:set>
                                    <p:anim calcmode="lin" valueType="num">
                                      <p:cBhvr>
                                        <p:cTn id="88" dur="500" fill="hold"/>
                                        <p:tgtEl>
                                          <p:spTgt spid="33"/>
                                        </p:tgtEl>
                                        <p:attrNameLst>
                                          <p:attrName>ppt_x</p:attrName>
                                        </p:attrNameLst>
                                      </p:cBhvr>
                                      <p:tavLst>
                                        <p:tav tm="0">
                                          <p:val>
                                            <p:strVal val="#ppt_x"/>
                                          </p:val>
                                        </p:tav>
                                        <p:tav tm="100000">
                                          <p:val>
                                            <p:strVal val="#ppt_x"/>
                                          </p:val>
                                        </p:tav>
                                      </p:tavLst>
                                    </p:anim>
                                    <p:anim calcmode="lin" valueType="num">
                                      <p:cBhvr>
                                        <p:cTn id="89" dur="500" fill="hold"/>
                                        <p:tgtEl>
                                          <p:spTgt spid="33"/>
                                        </p:tgtEl>
                                        <p:attrNameLst>
                                          <p:attrName>ppt_y</p:attrName>
                                        </p:attrNameLst>
                                      </p:cBhvr>
                                      <p:tavLst>
                                        <p:tav tm="0">
                                          <p:val>
                                            <p:strVal val="#ppt_y-#ppt_h/2"/>
                                          </p:val>
                                        </p:tav>
                                        <p:tav tm="100000">
                                          <p:val>
                                            <p:strVal val="#ppt_y"/>
                                          </p:val>
                                        </p:tav>
                                      </p:tavLst>
                                    </p:anim>
                                    <p:anim calcmode="lin" valueType="num">
                                      <p:cBhvr>
                                        <p:cTn id="90" dur="500" fill="hold"/>
                                        <p:tgtEl>
                                          <p:spTgt spid="33"/>
                                        </p:tgtEl>
                                        <p:attrNameLst>
                                          <p:attrName>ppt_w</p:attrName>
                                        </p:attrNameLst>
                                      </p:cBhvr>
                                      <p:tavLst>
                                        <p:tav tm="0">
                                          <p:val>
                                            <p:strVal val="#ppt_w"/>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5575" grpId="0" animBg="1"/>
      <p:bldP spid="1005577" grpId="0" animBg="1"/>
      <p:bldP spid="1005579" grpId="0" animBg="1"/>
      <p:bldP spid="1005580" grpId="0" animBg="1"/>
      <p:bldP spid="1005581" grpId="0" animBg="1"/>
      <p:bldP spid="1005582" grpId="0" animBg="1"/>
      <p:bldP spid="1005588" grpId="0" animBg="1"/>
      <p:bldP spid="1005589" grpId="0" animBg="1"/>
      <p:bldP spid="1005599" grpId="0" animBg="1"/>
      <p:bldP spid="1005600" grpId="0" animBg="1"/>
      <p:bldP spid="1005601" grpId="0" animBg="1"/>
      <p:bldP spid="28" grpId="0" animBg="1"/>
      <p:bldP spid="29" grpId="0" animBg="1"/>
      <p:bldP spid="30" grpId="0" animBg="1"/>
      <p:bldP spid="31" grpId="0" animBg="1"/>
      <p:bldP spid="32" grpId="0" animBg="1"/>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572" name="Rectangle 4"/>
          <p:cNvSpPr>
            <a:spLocks noChangeArrowheads="1"/>
          </p:cNvSpPr>
          <p:nvPr/>
        </p:nvSpPr>
        <p:spPr bwMode="auto">
          <a:xfrm>
            <a:off x="1230783" y="1556792"/>
            <a:ext cx="2128913" cy="333944"/>
          </a:xfrm>
          <a:prstGeom prst="rect">
            <a:avLst/>
          </a:prstGeom>
          <a:noFill/>
          <a:ln w="28575">
            <a:solidFill>
              <a:srgbClr val="004586"/>
            </a:solidFill>
            <a:miter lim="800000"/>
            <a:headEnd/>
            <a:tailEnd/>
          </a:ln>
          <a:effectLst/>
        </p:spPr>
        <p:txBody>
          <a:bodyPr lIns="92075" tIns="57600" rIns="92075" bIns="46038">
            <a:spAutoFit/>
          </a:bodyPr>
          <a:lstStyle/>
          <a:p>
            <a:pPr algn="ctr" eaLnBrk="0" hangingPunct="0">
              <a:lnSpc>
                <a:spcPct val="70000"/>
              </a:lnSpc>
            </a:pPr>
            <a:r>
              <a:rPr lang="es-ES_tradnl" sz="2000" b="1" dirty="0">
                <a:solidFill>
                  <a:srgbClr val="C00000"/>
                </a:solidFill>
                <a:latin typeface="+mj-lt"/>
              </a:rPr>
              <a:t>Motora</a:t>
            </a:r>
          </a:p>
        </p:txBody>
      </p:sp>
      <p:sp>
        <p:nvSpPr>
          <p:cNvPr id="1005573" name="Rectangle 5"/>
          <p:cNvSpPr>
            <a:spLocks noChangeArrowheads="1"/>
          </p:cNvSpPr>
          <p:nvPr/>
        </p:nvSpPr>
        <p:spPr bwMode="auto">
          <a:xfrm>
            <a:off x="1256166" y="2708920"/>
            <a:ext cx="1887506" cy="369974"/>
          </a:xfrm>
          <a:prstGeom prst="rect">
            <a:avLst/>
          </a:prstGeom>
          <a:noFill/>
          <a:ln w="28575">
            <a:solidFill>
              <a:schemeClr val="accent1"/>
            </a:solidFill>
            <a:miter lim="800000"/>
            <a:headEnd/>
            <a:tailEnd/>
          </a:ln>
          <a:effectLst/>
        </p:spPr>
        <p:txBody>
          <a:bodyPr lIns="92075" tIns="46038" rIns="92075" bIns="46038">
            <a:spAutoFit/>
          </a:bodyPr>
          <a:lstStyle/>
          <a:p>
            <a:pPr algn="ctr" eaLnBrk="0" hangingPunct="0"/>
            <a:r>
              <a:rPr lang="es-ES_tradnl" b="1" dirty="0">
                <a:solidFill>
                  <a:srgbClr val="004586"/>
                </a:solidFill>
                <a:latin typeface="+mj-lt"/>
              </a:rPr>
              <a:t>Atrofia muscular</a:t>
            </a:r>
          </a:p>
        </p:txBody>
      </p:sp>
      <p:sp>
        <p:nvSpPr>
          <p:cNvPr id="1005574" name="Rectangle 6"/>
          <p:cNvSpPr>
            <a:spLocks noChangeArrowheads="1"/>
          </p:cNvSpPr>
          <p:nvPr/>
        </p:nvSpPr>
        <p:spPr bwMode="auto">
          <a:xfrm>
            <a:off x="4643163" y="188640"/>
            <a:ext cx="2697438" cy="462307"/>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lIns="92075" tIns="46038" rIns="92075" bIns="46038">
            <a:spAutoFit/>
          </a:bodyPr>
          <a:lstStyle/>
          <a:p>
            <a:pPr algn="ctr" eaLnBrk="0" hangingPunct="0"/>
            <a:r>
              <a:rPr lang="es-ES_tradnl" sz="2400" b="1" dirty="0">
                <a:latin typeface="+mj-lt"/>
              </a:rPr>
              <a:t>NEUROPATÍA</a:t>
            </a:r>
          </a:p>
        </p:txBody>
      </p:sp>
      <p:sp>
        <p:nvSpPr>
          <p:cNvPr id="1005575" name="Rectangle 7"/>
          <p:cNvSpPr>
            <a:spLocks noChangeArrowheads="1"/>
          </p:cNvSpPr>
          <p:nvPr/>
        </p:nvSpPr>
        <p:spPr bwMode="auto">
          <a:xfrm>
            <a:off x="4687740" y="1557442"/>
            <a:ext cx="2272356" cy="359390"/>
          </a:xfrm>
          <a:prstGeom prst="rect">
            <a:avLst/>
          </a:prstGeom>
          <a:noFill/>
          <a:ln w="28575">
            <a:solidFill>
              <a:srgbClr val="004586"/>
            </a:solidFill>
            <a:miter lim="800000"/>
            <a:headEnd/>
            <a:tailEnd/>
          </a:ln>
          <a:effectLst/>
        </p:spPr>
        <p:txBody>
          <a:bodyPr lIns="92075" tIns="82800" rIns="92075" bIns="46038" anchor="ctr" anchorCtr="1">
            <a:spAutoFit/>
          </a:bodyPr>
          <a:lstStyle/>
          <a:p>
            <a:pPr algn="ctr" eaLnBrk="0" hangingPunct="0">
              <a:lnSpc>
                <a:spcPct val="70000"/>
              </a:lnSpc>
            </a:pPr>
            <a:r>
              <a:rPr lang="es-ES_tradnl" sz="2000" b="1" dirty="0">
                <a:solidFill>
                  <a:srgbClr val="C00000"/>
                </a:solidFill>
                <a:latin typeface="+mj-lt"/>
              </a:rPr>
              <a:t>Sensitiva</a:t>
            </a:r>
            <a:endParaRPr lang="es-ES_tradnl" sz="2000" b="1" dirty="0">
              <a:solidFill>
                <a:srgbClr val="C00000"/>
              </a:solidFill>
              <a:latin typeface="+mj-lt"/>
              <a:sym typeface="Symbol" pitchFamily="18" charset="2"/>
            </a:endParaRPr>
          </a:p>
        </p:txBody>
      </p:sp>
      <p:sp>
        <p:nvSpPr>
          <p:cNvPr id="1005576" name="Line 8"/>
          <p:cNvSpPr>
            <a:spLocks noChangeShapeType="1"/>
          </p:cNvSpPr>
          <p:nvPr/>
        </p:nvSpPr>
        <p:spPr bwMode="auto">
          <a:xfrm>
            <a:off x="2132062" y="1883376"/>
            <a:ext cx="3498" cy="854194"/>
          </a:xfrm>
          <a:prstGeom prst="line">
            <a:avLst/>
          </a:prstGeom>
          <a:noFill/>
          <a:ln w="28575">
            <a:solidFill>
              <a:srgbClr val="004586"/>
            </a:solidFill>
            <a:round/>
            <a:headEnd type="none" w="sm" len="sm"/>
            <a:tailEnd type="stealth" w="med" len="med"/>
          </a:ln>
          <a:effectLst/>
        </p:spPr>
        <p:txBody>
          <a:bodyPr wrap="none" anchor="ctr"/>
          <a:lstStyle/>
          <a:p>
            <a:endParaRPr lang="es-ES">
              <a:latin typeface="+mj-lt"/>
            </a:endParaRPr>
          </a:p>
        </p:txBody>
      </p:sp>
      <p:sp>
        <p:nvSpPr>
          <p:cNvPr id="1005577" name="Line 9"/>
          <p:cNvSpPr>
            <a:spLocks noChangeShapeType="1"/>
          </p:cNvSpPr>
          <p:nvPr/>
        </p:nvSpPr>
        <p:spPr bwMode="auto">
          <a:xfrm flipH="1">
            <a:off x="10519434" y="3034148"/>
            <a:ext cx="689135" cy="538867"/>
          </a:xfrm>
          <a:prstGeom prst="line">
            <a:avLst/>
          </a:prstGeom>
          <a:noFill/>
          <a:ln w="28575">
            <a:solidFill>
              <a:schemeClr val="accent1"/>
            </a:solidFill>
            <a:round/>
            <a:headEnd type="none" w="sm" len="sm"/>
            <a:tailEnd type="stealth" w="med" len="med"/>
          </a:ln>
          <a:effectLst/>
        </p:spPr>
        <p:txBody>
          <a:bodyPr wrap="none" anchor="ctr"/>
          <a:lstStyle/>
          <a:p>
            <a:endParaRPr lang="es-ES">
              <a:latin typeface="+mj-lt"/>
            </a:endParaRPr>
          </a:p>
        </p:txBody>
      </p:sp>
      <p:sp>
        <p:nvSpPr>
          <p:cNvPr id="1005578" name="Rectangle 10"/>
          <p:cNvSpPr>
            <a:spLocks noChangeArrowheads="1"/>
          </p:cNvSpPr>
          <p:nvPr/>
        </p:nvSpPr>
        <p:spPr bwMode="auto">
          <a:xfrm>
            <a:off x="774214" y="3501008"/>
            <a:ext cx="2585482" cy="646973"/>
          </a:xfrm>
          <a:prstGeom prst="rect">
            <a:avLst/>
          </a:prstGeom>
          <a:noFill/>
          <a:ln w="28575">
            <a:solidFill>
              <a:schemeClr val="accent1"/>
            </a:solidFill>
            <a:miter lim="800000"/>
            <a:headEnd/>
            <a:tailEnd/>
          </a:ln>
          <a:effectLst/>
        </p:spPr>
        <p:txBody>
          <a:bodyPr lIns="92075" tIns="46038" rIns="92075" bIns="46038">
            <a:spAutoFit/>
          </a:bodyPr>
          <a:lstStyle/>
          <a:p>
            <a:pPr algn="ctr" eaLnBrk="0" hangingPunct="0"/>
            <a:r>
              <a:rPr lang="es-ES_tradnl" b="1" dirty="0">
                <a:solidFill>
                  <a:srgbClr val="004586"/>
                </a:solidFill>
                <a:latin typeface="+mj-lt"/>
              </a:rPr>
              <a:t>Deformidades del pie, cambios de presión</a:t>
            </a:r>
          </a:p>
        </p:txBody>
      </p:sp>
      <p:sp>
        <p:nvSpPr>
          <p:cNvPr id="1005579" name="Line 11"/>
          <p:cNvSpPr>
            <a:spLocks noChangeShapeType="1"/>
          </p:cNvSpPr>
          <p:nvPr/>
        </p:nvSpPr>
        <p:spPr bwMode="auto">
          <a:xfrm>
            <a:off x="8458643" y="2737570"/>
            <a:ext cx="1741814" cy="849094"/>
          </a:xfrm>
          <a:prstGeom prst="line">
            <a:avLst/>
          </a:prstGeom>
          <a:noFill/>
          <a:ln w="28575">
            <a:solidFill>
              <a:schemeClr val="accent1"/>
            </a:solidFill>
            <a:round/>
            <a:headEnd type="none" w="sm" len="sm"/>
            <a:tailEnd type="stealth" w="med" len="med"/>
          </a:ln>
          <a:effectLst/>
        </p:spPr>
        <p:txBody>
          <a:bodyPr wrap="none" anchor="ctr"/>
          <a:lstStyle/>
          <a:p>
            <a:endParaRPr lang="es-ES">
              <a:latin typeface="+mj-lt"/>
            </a:endParaRPr>
          </a:p>
        </p:txBody>
      </p:sp>
      <p:sp>
        <p:nvSpPr>
          <p:cNvPr id="1005580" name="Rectangle 12"/>
          <p:cNvSpPr>
            <a:spLocks noChangeArrowheads="1"/>
          </p:cNvSpPr>
          <p:nvPr/>
        </p:nvSpPr>
        <p:spPr bwMode="auto">
          <a:xfrm>
            <a:off x="4740015" y="2544447"/>
            <a:ext cx="2122284" cy="923972"/>
          </a:xfrm>
          <a:prstGeom prst="rect">
            <a:avLst/>
          </a:prstGeom>
          <a:noFill/>
          <a:ln w="28575">
            <a:solidFill>
              <a:schemeClr val="accent1"/>
            </a:solidFill>
            <a:miter lim="800000"/>
            <a:headEnd/>
            <a:tailEnd/>
          </a:ln>
          <a:effectLst/>
        </p:spPr>
        <p:txBody>
          <a:bodyPr wrap="square" lIns="92075" tIns="46038" rIns="92075" bIns="46038">
            <a:spAutoFit/>
          </a:bodyPr>
          <a:lstStyle/>
          <a:p>
            <a:pPr algn="ctr" eaLnBrk="0" hangingPunct="0"/>
            <a:r>
              <a:rPr lang="es-ES_tradnl" b="1" dirty="0" smtClean="0">
                <a:solidFill>
                  <a:srgbClr val="004586"/>
                </a:solidFill>
                <a:latin typeface="+mj-lt"/>
              </a:rPr>
              <a:t>Pérdida de la sensibilidad protectora</a:t>
            </a:r>
            <a:endParaRPr lang="es-ES_tradnl" b="1" dirty="0">
              <a:solidFill>
                <a:srgbClr val="004586"/>
              </a:solidFill>
              <a:latin typeface="+mj-lt"/>
            </a:endParaRPr>
          </a:p>
        </p:txBody>
      </p:sp>
      <p:sp>
        <p:nvSpPr>
          <p:cNvPr id="1005581" name="Rectangle 13"/>
          <p:cNvSpPr>
            <a:spLocks noChangeArrowheads="1"/>
          </p:cNvSpPr>
          <p:nvPr/>
        </p:nvSpPr>
        <p:spPr bwMode="auto">
          <a:xfrm>
            <a:off x="9187794" y="3586664"/>
            <a:ext cx="2380814" cy="646973"/>
          </a:xfrm>
          <a:prstGeom prst="rect">
            <a:avLst/>
          </a:prstGeom>
          <a:noFill/>
          <a:ln w="28575">
            <a:solidFill>
              <a:schemeClr val="accent1"/>
            </a:solidFill>
            <a:miter lim="800000"/>
            <a:headEnd/>
            <a:tailEnd/>
          </a:ln>
          <a:effectLst/>
        </p:spPr>
        <p:txBody>
          <a:bodyPr lIns="92075" tIns="46038" rIns="92075" bIns="46038">
            <a:spAutoFit/>
          </a:bodyPr>
          <a:lstStyle/>
          <a:p>
            <a:pPr algn="ctr" eaLnBrk="0" hangingPunct="0"/>
            <a:r>
              <a:rPr lang="es-ES_tradnl" b="1" dirty="0" smtClean="0">
                <a:solidFill>
                  <a:srgbClr val="004586"/>
                </a:solidFill>
                <a:latin typeface="+mj-lt"/>
              </a:rPr>
              <a:t>Piel seca, fisuras.</a:t>
            </a:r>
            <a:endParaRPr lang="es-ES_tradnl" b="1" dirty="0">
              <a:solidFill>
                <a:srgbClr val="004586"/>
              </a:solidFill>
              <a:latin typeface="+mj-lt"/>
            </a:endParaRPr>
          </a:p>
          <a:p>
            <a:pPr algn="ctr" eaLnBrk="0" hangingPunct="0"/>
            <a:r>
              <a:rPr lang="es-ES_tradnl" b="1" dirty="0" smtClean="0">
                <a:solidFill>
                  <a:srgbClr val="004586"/>
                </a:solidFill>
                <a:latin typeface="+mj-lt"/>
              </a:rPr>
              <a:t>Maceración</a:t>
            </a:r>
            <a:endParaRPr lang="es-ES_tradnl" b="1" dirty="0">
              <a:solidFill>
                <a:srgbClr val="004586"/>
              </a:solidFill>
              <a:latin typeface="+mj-lt"/>
            </a:endParaRPr>
          </a:p>
        </p:txBody>
      </p:sp>
      <p:sp>
        <p:nvSpPr>
          <p:cNvPr id="1005582" name="Rectangle 14"/>
          <p:cNvSpPr>
            <a:spLocks noChangeArrowheads="1"/>
          </p:cNvSpPr>
          <p:nvPr/>
        </p:nvSpPr>
        <p:spPr bwMode="auto">
          <a:xfrm>
            <a:off x="7061072" y="2353014"/>
            <a:ext cx="1950482" cy="369974"/>
          </a:xfrm>
          <a:prstGeom prst="rect">
            <a:avLst/>
          </a:prstGeom>
          <a:noFill/>
          <a:ln w="28575">
            <a:solidFill>
              <a:schemeClr val="accent1"/>
            </a:solidFill>
            <a:miter lim="800000"/>
            <a:headEnd/>
            <a:tailEnd/>
          </a:ln>
          <a:effectLst/>
        </p:spPr>
        <p:txBody>
          <a:bodyPr lIns="92075" tIns="46038" rIns="92075" bIns="46038">
            <a:spAutoFit/>
          </a:bodyPr>
          <a:lstStyle/>
          <a:p>
            <a:pPr algn="ctr" eaLnBrk="0" hangingPunct="0"/>
            <a:r>
              <a:rPr lang="es-ES_tradnl" b="1" dirty="0">
                <a:solidFill>
                  <a:srgbClr val="004586"/>
                </a:solidFill>
                <a:latin typeface="+mj-lt"/>
              </a:rPr>
              <a:t>Alteración </a:t>
            </a:r>
            <a:r>
              <a:rPr lang="es-ES_tradnl" b="1" dirty="0" err="1">
                <a:solidFill>
                  <a:srgbClr val="004586"/>
                </a:solidFill>
                <a:latin typeface="+mj-lt"/>
              </a:rPr>
              <a:t>sudoral</a:t>
            </a:r>
            <a:endParaRPr lang="es-ES_tradnl" b="1" dirty="0">
              <a:solidFill>
                <a:srgbClr val="004586"/>
              </a:solidFill>
              <a:latin typeface="+mj-lt"/>
            </a:endParaRPr>
          </a:p>
        </p:txBody>
      </p:sp>
      <p:sp>
        <p:nvSpPr>
          <p:cNvPr id="1005586" name="Line 18"/>
          <p:cNvSpPr>
            <a:spLocks noChangeShapeType="1"/>
          </p:cNvSpPr>
          <p:nvPr/>
        </p:nvSpPr>
        <p:spPr bwMode="auto">
          <a:xfrm>
            <a:off x="2132062" y="4149491"/>
            <a:ext cx="3498" cy="904558"/>
          </a:xfrm>
          <a:prstGeom prst="line">
            <a:avLst/>
          </a:prstGeom>
          <a:noFill/>
          <a:ln w="28575">
            <a:solidFill>
              <a:schemeClr val="accent1"/>
            </a:solidFill>
            <a:round/>
            <a:headEnd type="none" w="sm" len="sm"/>
            <a:tailEnd type="stealth" w="med" len="med"/>
          </a:ln>
          <a:effectLst/>
        </p:spPr>
        <p:txBody>
          <a:bodyPr wrap="none" anchor="ctr"/>
          <a:lstStyle/>
          <a:p>
            <a:endParaRPr lang="es-ES">
              <a:latin typeface="+mj-lt"/>
            </a:endParaRPr>
          </a:p>
        </p:txBody>
      </p:sp>
      <p:sp>
        <p:nvSpPr>
          <p:cNvPr id="1005587" name="Line 19"/>
          <p:cNvSpPr>
            <a:spLocks noChangeShapeType="1"/>
          </p:cNvSpPr>
          <p:nvPr/>
        </p:nvSpPr>
        <p:spPr bwMode="auto">
          <a:xfrm>
            <a:off x="2135560" y="3140968"/>
            <a:ext cx="0" cy="358775"/>
          </a:xfrm>
          <a:prstGeom prst="line">
            <a:avLst/>
          </a:prstGeom>
          <a:noFill/>
          <a:ln w="28575">
            <a:solidFill>
              <a:schemeClr val="accent1"/>
            </a:solidFill>
            <a:round/>
            <a:headEnd type="none" w="sm" len="sm"/>
            <a:tailEnd type="stealth" w="med" len="med"/>
          </a:ln>
          <a:effectLst/>
        </p:spPr>
        <p:txBody>
          <a:bodyPr wrap="none" anchor="ctr"/>
          <a:lstStyle/>
          <a:p>
            <a:endParaRPr lang="es-ES">
              <a:latin typeface="+mj-lt"/>
            </a:endParaRPr>
          </a:p>
        </p:txBody>
      </p:sp>
      <p:sp>
        <p:nvSpPr>
          <p:cNvPr id="1005588" name="Rectangle 20"/>
          <p:cNvSpPr>
            <a:spLocks noChangeArrowheads="1"/>
          </p:cNvSpPr>
          <p:nvPr/>
        </p:nvSpPr>
        <p:spPr bwMode="auto">
          <a:xfrm>
            <a:off x="9466755" y="2110176"/>
            <a:ext cx="2588494" cy="923973"/>
          </a:xfrm>
          <a:prstGeom prst="rect">
            <a:avLst/>
          </a:prstGeom>
          <a:noFill/>
          <a:ln w="28575">
            <a:solidFill>
              <a:schemeClr val="accent1"/>
            </a:solidFill>
            <a:miter lim="800000"/>
            <a:headEnd/>
            <a:tailEnd/>
          </a:ln>
          <a:effectLst/>
        </p:spPr>
        <p:txBody>
          <a:bodyPr wrap="square" lIns="92075" tIns="46038" rIns="92075" bIns="46038">
            <a:spAutoFit/>
          </a:bodyPr>
          <a:lstStyle/>
          <a:p>
            <a:pPr algn="ctr" eaLnBrk="0" hangingPunct="0"/>
            <a:r>
              <a:rPr lang="es-ES_tradnl" b="1" dirty="0">
                <a:solidFill>
                  <a:srgbClr val="004586"/>
                </a:solidFill>
                <a:latin typeface="+mj-lt"/>
              </a:rPr>
              <a:t>Alteración de la regulación del </a:t>
            </a:r>
            <a:r>
              <a:rPr lang="es-ES_tradnl" b="1" dirty="0" smtClean="0">
                <a:solidFill>
                  <a:srgbClr val="004586"/>
                </a:solidFill>
                <a:latin typeface="+mj-lt"/>
              </a:rPr>
              <a:t>flujo sanguíneo</a:t>
            </a:r>
            <a:endParaRPr lang="es-ES_tradnl" b="1" dirty="0">
              <a:solidFill>
                <a:srgbClr val="004586"/>
              </a:solidFill>
              <a:latin typeface="+mj-lt"/>
            </a:endParaRPr>
          </a:p>
        </p:txBody>
      </p:sp>
      <p:sp>
        <p:nvSpPr>
          <p:cNvPr id="1005589" name="Rectangle 21"/>
          <p:cNvSpPr>
            <a:spLocks noChangeArrowheads="1"/>
          </p:cNvSpPr>
          <p:nvPr/>
        </p:nvSpPr>
        <p:spPr bwMode="auto">
          <a:xfrm>
            <a:off x="8505802" y="1455336"/>
            <a:ext cx="2062437" cy="400752"/>
          </a:xfrm>
          <a:prstGeom prst="rect">
            <a:avLst/>
          </a:prstGeom>
          <a:noFill/>
          <a:ln w="28575">
            <a:solidFill>
              <a:srgbClr val="004586"/>
            </a:solidFill>
            <a:miter lim="800000"/>
            <a:headEnd/>
            <a:tailEnd/>
          </a:ln>
          <a:effectLst/>
        </p:spPr>
        <p:txBody>
          <a:bodyPr lIns="92075" tIns="46038" rIns="92075" bIns="46038">
            <a:spAutoFit/>
          </a:bodyPr>
          <a:lstStyle/>
          <a:p>
            <a:pPr algn="ctr" eaLnBrk="0" hangingPunct="0"/>
            <a:r>
              <a:rPr lang="es-ES_tradnl" sz="2000" b="1" dirty="0" smtClean="0">
                <a:solidFill>
                  <a:srgbClr val="C00000"/>
                </a:solidFill>
                <a:latin typeface="+mj-lt"/>
              </a:rPr>
              <a:t>Autonómica</a:t>
            </a:r>
            <a:endParaRPr lang="es-ES_tradnl" sz="2000" b="1" dirty="0">
              <a:solidFill>
                <a:srgbClr val="C00000"/>
              </a:solidFill>
              <a:latin typeface="+mj-lt"/>
            </a:endParaRPr>
          </a:p>
        </p:txBody>
      </p:sp>
      <p:sp>
        <p:nvSpPr>
          <p:cNvPr id="1005590" name="Rectangle 22"/>
          <p:cNvSpPr>
            <a:spLocks noChangeArrowheads="1"/>
          </p:cNvSpPr>
          <p:nvPr/>
        </p:nvSpPr>
        <p:spPr bwMode="auto">
          <a:xfrm>
            <a:off x="1124681" y="5044472"/>
            <a:ext cx="1946983" cy="400752"/>
          </a:xfrm>
          <a:prstGeom prst="rect">
            <a:avLst/>
          </a:prstGeom>
          <a:noFill/>
          <a:ln w="28575">
            <a:solidFill>
              <a:schemeClr val="accent1"/>
            </a:solidFill>
            <a:miter lim="800000"/>
            <a:headEnd/>
            <a:tailEnd/>
          </a:ln>
          <a:effectLst/>
        </p:spPr>
        <p:txBody>
          <a:bodyPr lIns="92075" tIns="46038" rIns="92075" bIns="46038">
            <a:spAutoFit/>
          </a:bodyPr>
          <a:lstStyle/>
          <a:p>
            <a:pPr algn="ctr" eaLnBrk="0" hangingPunct="0"/>
            <a:r>
              <a:rPr lang="es-ES_tradnl" sz="2000" b="1" dirty="0" smtClean="0">
                <a:solidFill>
                  <a:srgbClr val="004586"/>
                </a:solidFill>
                <a:latin typeface="+mj-lt"/>
              </a:rPr>
              <a:t>Callosidades</a:t>
            </a:r>
            <a:endParaRPr lang="es-ES_tradnl" sz="2000" b="1" dirty="0">
              <a:solidFill>
                <a:srgbClr val="004586"/>
              </a:solidFill>
              <a:latin typeface="+mj-lt"/>
            </a:endParaRPr>
          </a:p>
        </p:txBody>
      </p:sp>
      <p:sp>
        <p:nvSpPr>
          <p:cNvPr id="1005598" name="Line 30"/>
          <p:cNvSpPr>
            <a:spLocks noChangeShapeType="1"/>
          </p:cNvSpPr>
          <p:nvPr/>
        </p:nvSpPr>
        <p:spPr bwMode="auto">
          <a:xfrm flipH="1">
            <a:off x="3044447" y="692696"/>
            <a:ext cx="2558962" cy="864096"/>
          </a:xfrm>
          <a:prstGeom prst="line">
            <a:avLst/>
          </a:prstGeom>
          <a:noFill/>
          <a:ln w="28575">
            <a:solidFill>
              <a:srgbClr val="004586"/>
            </a:solidFill>
            <a:round/>
            <a:headEnd/>
            <a:tailEnd type="triangle"/>
          </a:ln>
          <a:effectLst/>
        </p:spPr>
        <p:txBody>
          <a:bodyPr/>
          <a:lstStyle/>
          <a:p>
            <a:endParaRPr lang="es-ES">
              <a:latin typeface="+mj-lt"/>
            </a:endParaRPr>
          </a:p>
        </p:txBody>
      </p:sp>
      <p:sp>
        <p:nvSpPr>
          <p:cNvPr id="1005599" name="Line 31"/>
          <p:cNvSpPr>
            <a:spLocks noChangeShapeType="1"/>
          </p:cNvSpPr>
          <p:nvPr/>
        </p:nvSpPr>
        <p:spPr bwMode="auto">
          <a:xfrm>
            <a:off x="6128294" y="692696"/>
            <a:ext cx="2776018" cy="738045"/>
          </a:xfrm>
          <a:prstGeom prst="line">
            <a:avLst/>
          </a:prstGeom>
          <a:noFill/>
          <a:ln w="28575">
            <a:solidFill>
              <a:srgbClr val="004586"/>
            </a:solidFill>
            <a:round/>
            <a:headEnd/>
            <a:tailEnd type="triangle"/>
          </a:ln>
          <a:effectLst/>
        </p:spPr>
        <p:txBody>
          <a:bodyPr/>
          <a:lstStyle/>
          <a:p>
            <a:endParaRPr lang="es-ES">
              <a:latin typeface="+mj-lt"/>
            </a:endParaRPr>
          </a:p>
        </p:txBody>
      </p:sp>
      <p:sp>
        <p:nvSpPr>
          <p:cNvPr id="1005600" name="Line 32"/>
          <p:cNvSpPr>
            <a:spLocks noChangeShapeType="1"/>
          </p:cNvSpPr>
          <p:nvPr/>
        </p:nvSpPr>
        <p:spPr bwMode="auto">
          <a:xfrm flipH="1">
            <a:off x="8239899" y="1901490"/>
            <a:ext cx="988360" cy="431800"/>
          </a:xfrm>
          <a:prstGeom prst="line">
            <a:avLst/>
          </a:prstGeom>
          <a:noFill/>
          <a:ln w="28575">
            <a:solidFill>
              <a:schemeClr val="accent1"/>
            </a:solidFill>
            <a:round/>
            <a:headEnd type="none" w="sm" len="sm"/>
            <a:tailEnd type="stealth" w="med" len="med"/>
          </a:ln>
          <a:effectLst/>
        </p:spPr>
        <p:txBody>
          <a:bodyPr wrap="none" anchor="ctr"/>
          <a:lstStyle/>
          <a:p>
            <a:endParaRPr lang="es-ES">
              <a:latin typeface="+mj-lt"/>
            </a:endParaRPr>
          </a:p>
        </p:txBody>
      </p:sp>
      <p:sp>
        <p:nvSpPr>
          <p:cNvPr id="1005601" name="Line 33"/>
          <p:cNvSpPr>
            <a:spLocks noChangeShapeType="1"/>
          </p:cNvSpPr>
          <p:nvPr/>
        </p:nvSpPr>
        <p:spPr bwMode="auto">
          <a:xfrm>
            <a:off x="10305503" y="1883376"/>
            <a:ext cx="525471" cy="216917"/>
          </a:xfrm>
          <a:prstGeom prst="line">
            <a:avLst/>
          </a:prstGeom>
          <a:noFill/>
          <a:ln w="28575">
            <a:solidFill>
              <a:schemeClr val="accent1"/>
            </a:solidFill>
            <a:round/>
            <a:headEnd type="none" w="sm" len="sm"/>
            <a:tailEnd type="stealth" w="med" len="med"/>
          </a:ln>
          <a:effectLst/>
        </p:spPr>
        <p:txBody>
          <a:bodyPr wrap="none" anchor="ctr"/>
          <a:lstStyle/>
          <a:p>
            <a:endParaRPr lang="es-ES">
              <a:latin typeface="+mj-lt"/>
            </a:endParaRPr>
          </a:p>
        </p:txBody>
      </p:sp>
      <p:sp>
        <p:nvSpPr>
          <p:cNvPr id="2" name="Marcador de texto 1"/>
          <p:cNvSpPr>
            <a:spLocks noGrp="1"/>
          </p:cNvSpPr>
          <p:nvPr>
            <p:ph type="body" sz="quarter" idx="13"/>
          </p:nvPr>
        </p:nvSpPr>
        <p:spPr>
          <a:xfrm>
            <a:off x="490221" y="5942150"/>
            <a:ext cx="11582443" cy="295162"/>
          </a:xfrm>
        </p:spPr>
        <p:txBody>
          <a:bodyPr>
            <a:normAutofit/>
          </a:bodyPr>
          <a:lstStyle/>
          <a:p>
            <a:r>
              <a:rPr lang="es-ES" altLang="es-ES" sz="1200" dirty="0" err="1">
                <a:solidFill>
                  <a:schemeClr val="bg1">
                    <a:lumMod val="50000"/>
                  </a:schemeClr>
                </a:solidFill>
              </a:rPr>
              <a:t>Whittermore</a:t>
            </a:r>
            <a:r>
              <a:rPr lang="es-ES" altLang="es-ES" sz="1200" dirty="0">
                <a:solidFill>
                  <a:schemeClr val="bg1">
                    <a:lumMod val="50000"/>
                  </a:schemeClr>
                </a:solidFill>
              </a:rPr>
              <a:t>. </a:t>
            </a:r>
            <a:r>
              <a:rPr lang="es-ES" altLang="es-ES" sz="1200" dirty="0" err="1">
                <a:solidFill>
                  <a:schemeClr val="bg1">
                    <a:lumMod val="50000"/>
                  </a:schemeClr>
                </a:solidFill>
              </a:rPr>
              <a:t>Advances</a:t>
            </a:r>
            <a:r>
              <a:rPr lang="es-ES" altLang="es-ES" sz="1200" dirty="0">
                <a:solidFill>
                  <a:schemeClr val="bg1">
                    <a:lumMod val="50000"/>
                  </a:schemeClr>
                </a:solidFill>
              </a:rPr>
              <a:t> in Vascular </a:t>
            </a:r>
            <a:r>
              <a:rPr lang="es-ES" altLang="es-ES" sz="1200" dirty="0" err="1">
                <a:solidFill>
                  <a:schemeClr val="bg1">
                    <a:lumMod val="50000"/>
                  </a:schemeClr>
                </a:solidFill>
              </a:rPr>
              <a:t>Surgery</a:t>
            </a:r>
            <a:r>
              <a:rPr lang="es-ES" altLang="es-ES" sz="1200" dirty="0">
                <a:solidFill>
                  <a:schemeClr val="bg1">
                    <a:lumMod val="50000"/>
                  </a:schemeClr>
                </a:solidFill>
              </a:rPr>
              <a:t> 2010, </a:t>
            </a:r>
            <a:r>
              <a:rPr lang="es-ES" altLang="es-ES" sz="1200" dirty="0" err="1">
                <a:solidFill>
                  <a:schemeClr val="bg1">
                    <a:lumMod val="50000"/>
                  </a:schemeClr>
                </a:solidFill>
              </a:rPr>
              <a:t>vol</a:t>
            </a:r>
            <a:r>
              <a:rPr lang="es-ES" altLang="es-ES" sz="1200" dirty="0">
                <a:solidFill>
                  <a:schemeClr val="bg1">
                    <a:lumMod val="50000"/>
                  </a:schemeClr>
                </a:solidFill>
              </a:rPr>
              <a:t> 10</a:t>
            </a:r>
          </a:p>
          <a:p>
            <a:endParaRPr lang="es-ES" dirty="0"/>
          </a:p>
        </p:txBody>
      </p:sp>
      <p:sp>
        <p:nvSpPr>
          <p:cNvPr id="26" name="Line 8"/>
          <p:cNvSpPr>
            <a:spLocks noChangeShapeType="1"/>
          </p:cNvSpPr>
          <p:nvPr/>
        </p:nvSpPr>
        <p:spPr bwMode="auto">
          <a:xfrm flipH="1">
            <a:off x="5823917" y="1958717"/>
            <a:ext cx="5083" cy="566468"/>
          </a:xfrm>
          <a:prstGeom prst="line">
            <a:avLst/>
          </a:prstGeom>
          <a:noFill/>
          <a:ln w="28575">
            <a:solidFill>
              <a:srgbClr val="004586"/>
            </a:solidFill>
            <a:round/>
            <a:headEnd type="none" w="sm" len="sm"/>
            <a:tailEnd type="stealth" w="med" len="med"/>
          </a:ln>
          <a:effectLst/>
        </p:spPr>
        <p:txBody>
          <a:bodyPr wrap="none" anchor="ctr"/>
          <a:lstStyle/>
          <a:p>
            <a:endParaRPr lang="es-ES">
              <a:latin typeface="+mj-lt"/>
            </a:endParaRPr>
          </a:p>
        </p:txBody>
      </p:sp>
      <p:sp>
        <p:nvSpPr>
          <p:cNvPr id="27" name="Line 8"/>
          <p:cNvSpPr>
            <a:spLocks noChangeShapeType="1"/>
          </p:cNvSpPr>
          <p:nvPr/>
        </p:nvSpPr>
        <p:spPr bwMode="auto">
          <a:xfrm flipH="1">
            <a:off x="5823917" y="689434"/>
            <a:ext cx="0" cy="867357"/>
          </a:xfrm>
          <a:prstGeom prst="line">
            <a:avLst/>
          </a:prstGeom>
          <a:noFill/>
          <a:ln w="28575">
            <a:solidFill>
              <a:srgbClr val="004586"/>
            </a:solidFill>
            <a:round/>
            <a:headEnd type="none" w="sm" len="sm"/>
            <a:tailEnd type="stealth" w="med" len="med"/>
          </a:ln>
          <a:effectLst/>
        </p:spPr>
        <p:txBody>
          <a:bodyPr wrap="none" anchor="ctr"/>
          <a:lstStyle/>
          <a:p>
            <a:endParaRPr lang="es-ES">
              <a:latin typeface="+mj-lt"/>
            </a:endParaRPr>
          </a:p>
        </p:txBody>
      </p:sp>
      <p:sp>
        <p:nvSpPr>
          <p:cNvPr id="34" name="Line 24"/>
          <p:cNvSpPr>
            <a:spLocks noChangeShapeType="1"/>
          </p:cNvSpPr>
          <p:nvPr/>
        </p:nvSpPr>
        <p:spPr bwMode="auto">
          <a:xfrm>
            <a:off x="6976606" y="1958717"/>
            <a:ext cx="0" cy="2880591"/>
          </a:xfrm>
          <a:prstGeom prst="line">
            <a:avLst/>
          </a:prstGeom>
          <a:noFill/>
          <a:ln w="28575">
            <a:solidFill>
              <a:srgbClr val="4F81BD"/>
            </a:solidFill>
            <a:prstDash val="sysDot"/>
            <a:round/>
            <a:headEnd/>
            <a:tailEnd/>
          </a:ln>
          <a:effectLst/>
        </p:spPr>
        <p:txBody>
          <a:bodyPr/>
          <a:lstStyle/>
          <a:p>
            <a:endParaRPr lang="es-ES">
              <a:solidFill>
                <a:schemeClr val="accent1"/>
              </a:solidFill>
              <a:latin typeface="+mj-lt"/>
            </a:endParaRPr>
          </a:p>
        </p:txBody>
      </p:sp>
      <p:sp>
        <p:nvSpPr>
          <p:cNvPr id="35" name="Rectangle 25"/>
          <p:cNvSpPr>
            <a:spLocks noChangeArrowheads="1"/>
          </p:cNvSpPr>
          <p:nvPr/>
        </p:nvSpPr>
        <p:spPr bwMode="auto">
          <a:xfrm>
            <a:off x="5345871" y="4932119"/>
            <a:ext cx="3665683" cy="1200971"/>
          </a:xfrm>
          <a:prstGeom prst="rect">
            <a:avLst/>
          </a:prstGeom>
          <a:noFill/>
          <a:ln w="28575">
            <a:solidFill>
              <a:srgbClr val="4F81BD"/>
            </a:solidFill>
            <a:miter lim="800000"/>
            <a:headEnd/>
            <a:tailEnd/>
          </a:ln>
          <a:effectLst/>
        </p:spPr>
        <p:txBody>
          <a:bodyPr lIns="92075" tIns="46038" rIns="92075" bIns="46038" anchor="ctr" anchorCtr="0">
            <a:spAutoFit/>
          </a:bodyPr>
          <a:lstStyle/>
          <a:p>
            <a:pPr algn="ctr" eaLnBrk="0" hangingPunct="0"/>
            <a:r>
              <a:rPr lang="es-ES_tradnl" b="1" dirty="0">
                <a:solidFill>
                  <a:schemeClr val="accent1"/>
                </a:solidFill>
                <a:latin typeface="+mj-lt"/>
              </a:rPr>
              <a:t>Sintomatología (en calcetín):</a:t>
            </a:r>
          </a:p>
          <a:p>
            <a:pPr algn="ctr" eaLnBrk="0" hangingPunct="0"/>
            <a:r>
              <a:rPr lang="es-ES_tradnl" b="1" dirty="0">
                <a:solidFill>
                  <a:schemeClr val="accent1"/>
                </a:solidFill>
                <a:latin typeface="+mj-lt"/>
              </a:rPr>
              <a:t>Parestesias, disestesias, calambres</a:t>
            </a:r>
          </a:p>
          <a:p>
            <a:pPr algn="ctr" eaLnBrk="0" hangingPunct="0"/>
            <a:r>
              <a:rPr lang="es-ES_tradnl" b="1" dirty="0">
                <a:solidFill>
                  <a:schemeClr val="accent1"/>
                </a:solidFill>
                <a:latin typeface="+mj-lt"/>
              </a:rPr>
              <a:t>Predominio </a:t>
            </a:r>
            <a:r>
              <a:rPr lang="es-ES_tradnl" b="1" dirty="0" smtClean="0">
                <a:solidFill>
                  <a:schemeClr val="accent1"/>
                </a:solidFill>
                <a:latin typeface="+mj-lt"/>
              </a:rPr>
              <a:t>nocturno</a:t>
            </a:r>
          </a:p>
          <a:p>
            <a:pPr algn="ctr" eaLnBrk="0" hangingPunct="0"/>
            <a:r>
              <a:rPr lang="es-ES_tradnl" b="1" dirty="0" smtClean="0">
                <a:solidFill>
                  <a:schemeClr val="tx2"/>
                </a:solidFill>
                <a:latin typeface="+mj-lt"/>
              </a:rPr>
              <a:t>PNDS</a:t>
            </a:r>
            <a:endParaRPr lang="es-ES_tradnl" b="1" dirty="0">
              <a:solidFill>
                <a:schemeClr val="tx2"/>
              </a:solidFill>
              <a:latin typeface="+mj-lt"/>
            </a:endParaRPr>
          </a:p>
        </p:txBody>
      </p:sp>
    </p:spTree>
    <p:extLst>
      <p:ext uri="{BB962C8B-B14F-4D97-AF65-F5344CB8AC3E}">
        <p14:creationId xmlns:p14="http://schemas.microsoft.com/office/powerpoint/2010/main" val="350319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6" fill="hold" grpId="0" nodeType="clickEffect">
                                  <p:stCondLst>
                                    <p:cond delay="0"/>
                                  </p:stCondLst>
                                  <p:childTnLst>
                                    <p:anim calcmode="lin" valueType="num">
                                      <p:cBhvr additive="base">
                                        <p:cTn id="6" dur="500"/>
                                        <p:tgtEl>
                                          <p:spTgt spid="1005575"/>
                                        </p:tgtEl>
                                        <p:attrNameLst>
                                          <p:attrName>ppt_x</p:attrName>
                                        </p:attrNameLst>
                                      </p:cBhvr>
                                      <p:tavLst>
                                        <p:tav tm="0">
                                          <p:val>
                                            <p:strVal val="ppt_x"/>
                                          </p:val>
                                        </p:tav>
                                        <p:tav tm="100000">
                                          <p:val>
                                            <p:strVal val="1+ppt_w/2"/>
                                          </p:val>
                                        </p:tav>
                                      </p:tavLst>
                                    </p:anim>
                                    <p:anim calcmode="lin" valueType="num">
                                      <p:cBhvr additive="base">
                                        <p:cTn id="7" dur="500"/>
                                        <p:tgtEl>
                                          <p:spTgt spid="1005575"/>
                                        </p:tgtEl>
                                        <p:attrNameLst>
                                          <p:attrName>ppt_y</p:attrName>
                                        </p:attrNameLst>
                                      </p:cBhvr>
                                      <p:tavLst>
                                        <p:tav tm="0">
                                          <p:val>
                                            <p:strVal val="ppt_y"/>
                                          </p:val>
                                        </p:tav>
                                        <p:tav tm="100000">
                                          <p:val>
                                            <p:strVal val="1+ppt_h/2"/>
                                          </p:val>
                                        </p:tav>
                                      </p:tavLst>
                                    </p:anim>
                                    <p:set>
                                      <p:cBhvr>
                                        <p:cTn id="8" dur="1" fill="hold">
                                          <p:stCondLst>
                                            <p:cond delay="499"/>
                                          </p:stCondLst>
                                        </p:cTn>
                                        <p:tgtEl>
                                          <p:spTgt spid="1005575"/>
                                        </p:tgtEl>
                                        <p:attrNameLst>
                                          <p:attrName>style.visibility</p:attrName>
                                        </p:attrNameLst>
                                      </p:cBhvr>
                                      <p:to>
                                        <p:strVal val="hidden"/>
                                      </p:to>
                                    </p:set>
                                  </p:childTnLst>
                                </p:cTn>
                              </p:par>
                              <p:par>
                                <p:cTn id="9" presetID="2" presetClass="exit" presetSubtype="6" fill="hold" grpId="0" nodeType="withEffect">
                                  <p:stCondLst>
                                    <p:cond delay="0"/>
                                  </p:stCondLst>
                                  <p:childTnLst>
                                    <p:anim calcmode="lin" valueType="num">
                                      <p:cBhvr additive="base">
                                        <p:cTn id="10" dur="500"/>
                                        <p:tgtEl>
                                          <p:spTgt spid="1005577"/>
                                        </p:tgtEl>
                                        <p:attrNameLst>
                                          <p:attrName>ppt_x</p:attrName>
                                        </p:attrNameLst>
                                      </p:cBhvr>
                                      <p:tavLst>
                                        <p:tav tm="0">
                                          <p:val>
                                            <p:strVal val="ppt_x"/>
                                          </p:val>
                                        </p:tav>
                                        <p:tav tm="100000">
                                          <p:val>
                                            <p:strVal val="1+ppt_w/2"/>
                                          </p:val>
                                        </p:tav>
                                      </p:tavLst>
                                    </p:anim>
                                    <p:anim calcmode="lin" valueType="num">
                                      <p:cBhvr additive="base">
                                        <p:cTn id="11" dur="500"/>
                                        <p:tgtEl>
                                          <p:spTgt spid="1005577"/>
                                        </p:tgtEl>
                                        <p:attrNameLst>
                                          <p:attrName>ppt_y</p:attrName>
                                        </p:attrNameLst>
                                      </p:cBhvr>
                                      <p:tavLst>
                                        <p:tav tm="0">
                                          <p:val>
                                            <p:strVal val="ppt_y"/>
                                          </p:val>
                                        </p:tav>
                                        <p:tav tm="100000">
                                          <p:val>
                                            <p:strVal val="1+ppt_h/2"/>
                                          </p:val>
                                        </p:tav>
                                      </p:tavLst>
                                    </p:anim>
                                    <p:set>
                                      <p:cBhvr>
                                        <p:cTn id="12" dur="1" fill="hold">
                                          <p:stCondLst>
                                            <p:cond delay="499"/>
                                          </p:stCondLst>
                                        </p:cTn>
                                        <p:tgtEl>
                                          <p:spTgt spid="1005577"/>
                                        </p:tgtEl>
                                        <p:attrNameLst>
                                          <p:attrName>style.visibility</p:attrName>
                                        </p:attrNameLst>
                                      </p:cBhvr>
                                      <p:to>
                                        <p:strVal val="hidden"/>
                                      </p:to>
                                    </p:set>
                                  </p:childTnLst>
                                </p:cTn>
                              </p:par>
                              <p:par>
                                <p:cTn id="13" presetID="2" presetClass="exit" presetSubtype="6" fill="hold" grpId="0" nodeType="withEffect">
                                  <p:stCondLst>
                                    <p:cond delay="0"/>
                                  </p:stCondLst>
                                  <p:childTnLst>
                                    <p:anim calcmode="lin" valueType="num">
                                      <p:cBhvr additive="base">
                                        <p:cTn id="14" dur="500"/>
                                        <p:tgtEl>
                                          <p:spTgt spid="1005579"/>
                                        </p:tgtEl>
                                        <p:attrNameLst>
                                          <p:attrName>ppt_x</p:attrName>
                                        </p:attrNameLst>
                                      </p:cBhvr>
                                      <p:tavLst>
                                        <p:tav tm="0">
                                          <p:val>
                                            <p:strVal val="ppt_x"/>
                                          </p:val>
                                        </p:tav>
                                        <p:tav tm="100000">
                                          <p:val>
                                            <p:strVal val="1+ppt_w/2"/>
                                          </p:val>
                                        </p:tav>
                                      </p:tavLst>
                                    </p:anim>
                                    <p:anim calcmode="lin" valueType="num">
                                      <p:cBhvr additive="base">
                                        <p:cTn id="15" dur="500"/>
                                        <p:tgtEl>
                                          <p:spTgt spid="1005579"/>
                                        </p:tgtEl>
                                        <p:attrNameLst>
                                          <p:attrName>ppt_y</p:attrName>
                                        </p:attrNameLst>
                                      </p:cBhvr>
                                      <p:tavLst>
                                        <p:tav tm="0">
                                          <p:val>
                                            <p:strVal val="ppt_y"/>
                                          </p:val>
                                        </p:tav>
                                        <p:tav tm="100000">
                                          <p:val>
                                            <p:strVal val="1+ppt_h/2"/>
                                          </p:val>
                                        </p:tav>
                                      </p:tavLst>
                                    </p:anim>
                                    <p:set>
                                      <p:cBhvr>
                                        <p:cTn id="16" dur="1" fill="hold">
                                          <p:stCondLst>
                                            <p:cond delay="499"/>
                                          </p:stCondLst>
                                        </p:cTn>
                                        <p:tgtEl>
                                          <p:spTgt spid="1005579"/>
                                        </p:tgtEl>
                                        <p:attrNameLst>
                                          <p:attrName>style.visibility</p:attrName>
                                        </p:attrNameLst>
                                      </p:cBhvr>
                                      <p:to>
                                        <p:strVal val="hidden"/>
                                      </p:to>
                                    </p:set>
                                  </p:childTnLst>
                                </p:cTn>
                              </p:par>
                              <p:par>
                                <p:cTn id="17" presetID="2" presetClass="exit" presetSubtype="6" fill="hold" grpId="0" nodeType="withEffect">
                                  <p:stCondLst>
                                    <p:cond delay="0"/>
                                  </p:stCondLst>
                                  <p:childTnLst>
                                    <p:anim calcmode="lin" valueType="num">
                                      <p:cBhvr additive="base">
                                        <p:cTn id="18" dur="500"/>
                                        <p:tgtEl>
                                          <p:spTgt spid="1005580"/>
                                        </p:tgtEl>
                                        <p:attrNameLst>
                                          <p:attrName>ppt_x</p:attrName>
                                        </p:attrNameLst>
                                      </p:cBhvr>
                                      <p:tavLst>
                                        <p:tav tm="0">
                                          <p:val>
                                            <p:strVal val="ppt_x"/>
                                          </p:val>
                                        </p:tav>
                                        <p:tav tm="100000">
                                          <p:val>
                                            <p:strVal val="1+ppt_w/2"/>
                                          </p:val>
                                        </p:tav>
                                      </p:tavLst>
                                    </p:anim>
                                    <p:anim calcmode="lin" valueType="num">
                                      <p:cBhvr additive="base">
                                        <p:cTn id="19" dur="500"/>
                                        <p:tgtEl>
                                          <p:spTgt spid="1005580"/>
                                        </p:tgtEl>
                                        <p:attrNameLst>
                                          <p:attrName>ppt_y</p:attrName>
                                        </p:attrNameLst>
                                      </p:cBhvr>
                                      <p:tavLst>
                                        <p:tav tm="0">
                                          <p:val>
                                            <p:strVal val="ppt_y"/>
                                          </p:val>
                                        </p:tav>
                                        <p:tav tm="100000">
                                          <p:val>
                                            <p:strVal val="1+ppt_h/2"/>
                                          </p:val>
                                        </p:tav>
                                      </p:tavLst>
                                    </p:anim>
                                    <p:set>
                                      <p:cBhvr>
                                        <p:cTn id="20" dur="1" fill="hold">
                                          <p:stCondLst>
                                            <p:cond delay="499"/>
                                          </p:stCondLst>
                                        </p:cTn>
                                        <p:tgtEl>
                                          <p:spTgt spid="1005580"/>
                                        </p:tgtEl>
                                        <p:attrNameLst>
                                          <p:attrName>style.visibility</p:attrName>
                                        </p:attrNameLst>
                                      </p:cBhvr>
                                      <p:to>
                                        <p:strVal val="hidden"/>
                                      </p:to>
                                    </p:set>
                                  </p:childTnLst>
                                </p:cTn>
                              </p:par>
                              <p:par>
                                <p:cTn id="21" presetID="2" presetClass="exit" presetSubtype="6" fill="hold" grpId="0" nodeType="withEffect">
                                  <p:stCondLst>
                                    <p:cond delay="0"/>
                                  </p:stCondLst>
                                  <p:childTnLst>
                                    <p:anim calcmode="lin" valueType="num">
                                      <p:cBhvr additive="base">
                                        <p:cTn id="22" dur="500"/>
                                        <p:tgtEl>
                                          <p:spTgt spid="1005581"/>
                                        </p:tgtEl>
                                        <p:attrNameLst>
                                          <p:attrName>ppt_x</p:attrName>
                                        </p:attrNameLst>
                                      </p:cBhvr>
                                      <p:tavLst>
                                        <p:tav tm="0">
                                          <p:val>
                                            <p:strVal val="ppt_x"/>
                                          </p:val>
                                        </p:tav>
                                        <p:tav tm="100000">
                                          <p:val>
                                            <p:strVal val="1+ppt_w/2"/>
                                          </p:val>
                                        </p:tav>
                                      </p:tavLst>
                                    </p:anim>
                                    <p:anim calcmode="lin" valueType="num">
                                      <p:cBhvr additive="base">
                                        <p:cTn id="23" dur="500"/>
                                        <p:tgtEl>
                                          <p:spTgt spid="1005581"/>
                                        </p:tgtEl>
                                        <p:attrNameLst>
                                          <p:attrName>ppt_y</p:attrName>
                                        </p:attrNameLst>
                                      </p:cBhvr>
                                      <p:tavLst>
                                        <p:tav tm="0">
                                          <p:val>
                                            <p:strVal val="ppt_y"/>
                                          </p:val>
                                        </p:tav>
                                        <p:tav tm="100000">
                                          <p:val>
                                            <p:strVal val="1+ppt_h/2"/>
                                          </p:val>
                                        </p:tav>
                                      </p:tavLst>
                                    </p:anim>
                                    <p:set>
                                      <p:cBhvr>
                                        <p:cTn id="24" dur="1" fill="hold">
                                          <p:stCondLst>
                                            <p:cond delay="499"/>
                                          </p:stCondLst>
                                        </p:cTn>
                                        <p:tgtEl>
                                          <p:spTgt spid="1005581"/>
                                        </p:tgtEl>
                                        <p:attrNameLst>
                                          <p:attrName>style.visibility</p:attrName>
                                        </p:attrNameLst>
                                      </p:cBhvr>
                                      <p:to>
                                        <p:strVal val="hidden"/>
                                      </p:to>
                                    </p:set>
                                  </p:childTnLst>
                                </p:cTn>
                              </p:par>
                              <p:par>
                                <p:cTn id="25" presetID="2" presetClass="exit" presetSubtype="6" fill="hold" grpId="0" nodeType="withEffect">
                                  <p:stCondLst>
                                    <p:cond delay="0"/>
                                  </p:stCondLst>
                                  <p:childTnLst>
                                    <p:anim calcmode="lin" valueType="num">
                                      <p:cBhvr additive="base">
                                        <p:cTn id="26" dur="500"/>
                                        <p:tgtEl>
                                          <p:spTgt spid="1005582"/>
                                        </p:tgtEl>
                                        <p:attrNameLst>
                                          <p:attrName>ppt_x</p:attrName>
                                        </p:attrNameLst>
                                      </p:cBhvr>
                                      <p:tavLst>
                                        <p:tav tm="0">
                                          <p:val>
                                            <p:strVal val="ppt_x"/>
                                          </p:val>
                                        </p:tav>
                                        <p:tav tm="100000">
                                          <p:val>
                                            <p:strVal val="1+ppt_w/2"/>
                                          </p:val>
                                        </p:tav>
                                      </p:tavLst>
                                    </p:anim>
                                    <p:anim calcmode="lin" valueType="num">
                                      <p:cBhvr additive="base">
                                        <p:cTn id="27" dur="500"/>
                                        <p:tgtEl>
                                          <p:spTgt spid="1005582"/>
                                        </p:tgtEl>
                                        <p:attrNameLst>
                                          <p:attrName>ppt_y</p:attrName>
                                        </p:attrNameLst>
                                      </p:cBhvr>
                                      <p:tavLst>
                                        <p:tav tm="0">
                                          <p:val>
                                            <p:strVal val="ppt_y"/>
                                          </p:val>
                                        </p:tav>
                                        <p:tav tm="100000">
                                          <p:val>
                                            <p:strVal val="1+ppt_h/2"/>
                                          </p:val>
                                        </p:tav>
                                      </p:tavLst>
                                    </p:anim>
                                    <p:set>
                                      <p:cBhvr>
                                        <p:cTn id="28" dur="1" fill="hold">
                                          <p:stCondLst>
                                            <p:cond delay="499"/>
                                          </p:stCondLst>
                                        </p:cTn>
                                        <p:tgtEl>
                                          <p:spTgt spid="1005582"/>
                                        </p:tgtEl>
                                        <p:attrNameLst>
                                          <p:attrName>style.visibility</p:attrName>
                                        </p:attrNameLst>
                                      </p:cBhvr>
                                      <p:to>
                                        <p:strVal val="hidden"/>
                                      </p:to>
                                    </p:set>
                                  </p:childTnLst>
                                </p:cTn>
                              </p:par>
                              <p:par>
                                <p:cTn id="29" presetID="2" presetClass="exit" presetSubtype="6" fill="hold" grpId="0" nodeType="withEffect">
                                  <p:stCondLst>
                                    <p:cond delay="0"/>
                                  </p:stCondLst>
                                  <p:childTnLst>
                                    <p:anim calcmode="lin" valueType="num">
                                      <p:cBhvr additive="base">
                                        <p:cTn id="30" dur="500"/>
                                        <p:tgtEl>
                                          <p:spTgt spid="1005588"/>
                                        </p:tgtEl>
                                        <p:attrNameLst>
                                          <p:attrName>ppt_x</p:attrName>
                                        </p:attrNameLst>
                                      </p:cBhvr>
                                      <p:tavLst>
                                        <p:tav tm="0">
                                          <p:val>
                                            <p:strVal val="ppt_x"/>
                                          </p:val>
                                        </p:tav>
                                        <p:tav tm="100000">
                                          <p:val>
                                            <p:strVal val="1+ppt_w/2"/>
                                          </p:val>
                                        </p:tav>
                                      </p:tavLst>
                                    </p:anim>
                                    <p:anim calcmode="lin" valueType="num">
                                      <p:cBhvr additive="base">
                                        <p:cTn id="31" dur="500"/>
                                        <p:tgtEl>
                                          <p:spTgt spid="1005588"/>
                                        </p:tgtEl>
                                        <p:attrNameLst>
                                          <p:attrName>ppt_y</p:attrName>
                                        </p:attrNameLst>
                                      </p:cBhvr>
                                      <p:tavLst>
                                        <p:tav tm="0">
                                          <p:val>
                                            <p:strVal val="ppt_y"/>
                                          </p:val>
                                        </p:tav>
                                        <p:tav tm="100000">
                                          <p:val>
                                            <p:strVal val="1+ppt_h/2"/>
                                          </p:val>
                                        </p:tav>
                                      </p:tavLst>
                                    </p:anim>
                                    <p:set>
                                      <p:cBhvr>
                                        <p:cTn id="32" dur="1" fill="hold">
                                          <p:stCondLst>
                                            <p:cond delay="499"/>
                                          </p:stCondLst>
                                        </p:cTn>
                                        <p:tgtEl>
                                          <p:spTgt spid="1005588"/>
                                        </p:tgtEl>
                                        <p:attrNameLst>
                                          <p:attrName>style.visibility</p:attrName>
                                        </p:attrNameLst>
                                      </p:cBhvr>
                                      <p:to>
                                        <p:strVal val="hidden"/>
                                      </p:to>
                                    </p:set>
                                  </p:childTnLst>
                                </p:cTn>
                              </p:par>
                              <p:par>
                                <p:cTn id="33" presetID="2" presetClass="exit" presetSubtype="6" fill="hold" grpId="0" nodeType="withEffect">
                                  <p:stCondLst>
                                    <p:cond delay="0"/>
                                  </p:stCondLst>
                                  <p:childTnLst>
                                    <p:anim calcmode="lin" valueType="num">
                                      <p:cBhvr additive="base">
                                        <p:cTn id="34" dur="500"/>
                                        <p:tgtEl>
                                          <p:spTgt spid="1005589"/>
                                        </p:tgtEl>
                                        <p:attrNameLst>
                                          <p:attrName>ppt_x</p:attrName>
                                        </p:attrNameLst>
                                      </p:cBhvr>
                                      <p:tavLst>
                                        <p:tav tm="0">
                                          <p:val>
                                            <p:strVal val="ppt_x"/>
                                          </p:val>
                                        </p:tav>
                                        <p:tav tm="100000">
                                          <p:val>
                                            <p:strVal val="1+ppt_w/2"/>
                                          </p:val>
                                        </p:tav>
                                      </p:tavLst>
                                    </p:anim>
                                    <p:anim calcmode="lin" valueType="num">
                                      <p:cBhvr additive="base">
                                        <p:cTn id="35" dur="500"/>
                                        <p:tgtEl>
                                          <p:spTgt spid="1005589"/>
                                        </p:tgtEl>
                                        <p:attrNameLst>
                                          <p:attrName>ppt_y</p:attrName>
                                        </p:attrNameLst>
                                      </p:cBhvr>
                                      <p:tavLst>
                                        <p:tav tm="0">
                                          <p:val>
                                            <p:strVal val="ppt_y"/>
                                          </p:val>
                                        </p:tav>
                                        <p:tav tm="100000">
                                          <p:val>
                                            <p:strVal val="1+ppt_h/2"/>
                                          </p:val>
                                        </p:tav>
                                      </p:tavLst>
                                    </p:anim>
                                    <p:set>
                                      <p:cBhvr>
                                        <p:cTn id="36" dur="1" fill="hold">
                                          <p:stCondLst>
                                            <p:cond delay="499"/>
                                          </p:stCondLst>
                                        </p:cTn>
                                        <p:tgtEl>
                                          <p:spTgt spid="1005589"/>
                                        </p:tgtEl>
                                        <p:attrNameLst>
                                          <p:attrName>style.visibility</p:attrName>
                                        </p:attrNameLst>
                                      </p:cBhvr>
                                      <p:to>
                                        <p:strVal val="hidden"/>
                                      </p:to>
                                    </p:set>
                                  </p:childTnLst>
                                </p:cTn>
                              </p:par>
                              <p:par>
                                <p:cTn id="37" presetID="2" presetClass="exit" presetSubtype="6" fill="hold" grpId="0" nodeType="withEffect">
                                  <p:stCondLst>
                                    <p:cond delay="0"/>
                                  </p:stCondLst>
                                  <p:childTnLst>
                                    <p:anim calcmode="lin" valueType="num">
                                      <p:cBhvr additive="base">
                                        <p:cTn id="38" dur="500"/>
                                        <p:tgtEl>
                                          <p:spTgt spid="1005599"/>
                                        </p:tgtEl>
                                        <p:attrNameLst>
                                          <p:attrName>ppt_x</p:attrName>
                                        </p:attrNameLst>
                                      </p:cBhvr>
                                      <p:tavLst>
                                        <p:tav tm="0">
                                          <p:val>
                                            <p:strVal val="ppt_x"/>
                                          </p:val>
                                        </p:tav>
                                        <p:tav tm="100000">
                                          <p:val>
                                            <p:strVal val="1+ppt_w/2"/>
                                          </p:val>
                                        </p:tav>
                                      </p:tavLst>
                                    </p:anim>
                                    <p:anim calcmode="lin" valueType="num">
                                      <p:cBhvr additive="base">
                                        <p:cTn id="39" dur="500"/>
                                        <p:tgtEl>
                                          <p:spTgt spid="1005599"/>
                                        </p:tgtEl>
                                        <p:attrNameLst>
                                          <p:attrName>ppt_y</p:attrName>
                                        </p:attrNameLst>
                                      </p:cBhvr>
                                      <p:tavLst>
                                        <p:tav tm="0">
                                          <p:val>
                                            <p:strVal val="ppt_y"/>
                                          </p:val>
                                        </p:tav>
                                        <p:tav tm="100000">
                                          <p:val>
                                            <p:strVal val="1+ppt_h/2"/>
                                          </p:val>
                                        </p:tav>
                                      </p:tavLst>
                                    </p:anim>
                                    <p:set>
                                      <p:cBhvr>
                                        <p:cTn id="40" dur="1" fill="hold">
                                          <p:stCondLst>
                                            <p:cond delay="499"/>
                                          </p:stCondLst>
                                        </p:cTn>
                                        <p:tgtEl>
                                          <p:spTgt spid="1005599"/>
                                        </p:tgtEl>
                                        <p:attrNameLst>
                                          <p:attrName>style.visibility</p:attrName>
                                        </p:attrNameLst>
                                      </p:cBhvr>
                                      <p:to>
                                        <p:strVal val="hidden"/>
                                      </p:to>
                                    </p:set>
                                  </p:childTnLst>
                                </p:cTn>
                              </p:par>
                              <p:par>
                                <p:cTn id="41" presetID="2" presetClass="exit" presetSubtype="6" fill="hold" grpId="0" nodeType="withEffect">
                                  <p:stCondLst>
                                    <p:cond delay="0"/>
                                  </p:stCondLst>
                                  <p:childTnLst>
                                    <p:anim calcmode="lin" valueType="num">
                                      <p:cBhvr additive="base">
                                        <p:cTn id="42" dur="500"/>
                                        <p:tgtEl>
                                          <p:spTgt spid="1005600"/>
                                        </p:tgtEl>
                                        <p:attrNameLst>
                                          <p:attrName>ppt_x</p:attrName>
                                        </p:attrNameLst>
                                      </p:cBhvr>
                                      <p:tavLst>
                                        <p:tav tm="0">
                                          <p:val>
                                            <p:strVal val="ppt_x"/>
                                          </p:val>
                                        </p:tav>
                                        <p:tav tm="100000">
                                          <p:val>
                                            <p:strVal val="1+ppt_w/2"/>
                                          </p:val>
                                        </p:tav>
                                      </p:tavLst>
                                    </p:anim>
                                    <p:anim calcmode="lin" valueType="num">
                                      <p:cBhvr additive="base">
                                        <p:cTn id="43" dur="500"/>
                                        <p:tgtEl>
                                          <p:spTgt spid="1005600"/>
                                        </p:tgtEl>
                                        <p:attrNameLst>
                                          <p:attrName>ppt_y</p:attrName>
                                        </p:attrNameLst>
                                      </p:cBhvr>
                                      <p:tavLst>
                                        <p:tav tm="0">
                                          <p:val>
                                            <p:strVal val="ppt_y"/>
                                          </p:val>
                                        </p:tav>
                                        <p:tav tm="100000">
                                          <p:val>
                                            <p:strVal val="1+ppt_h/2"/>
                                          </p:val>
                                        </p:tav>
                                      </p:tavLst>
                                    </p:anim>
                                    <p:set>
                                      <p:cBhvr>
                                        <p:cTn id="44" dur="1" fill="hold">
                                          <p:stCondLst>
                                            <p:cond delay="499"/>
                                          </p:stCondLst>
                                        </p:cTn>
                                        <p:tgtEl>
                                          <p:spTgt spid="1005600"/>
                                        </p:tgtEl>
                                        <p:attrNameLst>
                                          <p:attrName>style.visibility</p:attrName>
                                        </p:attrNameLst>
                                      </p:cBhvr>
                                      <p:to>
                                        <p:strVal val="hidden"/>
                                      </p:to>
                                    </p:set>
                                  </p:childTnLst>
                                </p:cTn>
                              </p:par>
                              <p:par>
                                <p:cTn id="45" presetID="2" presetClass="exit" presetSubtype="6" fill="hold" grpId="0" nodeType="withEffect">
                                  <p:stCondLst>
                                    <p:cond delay="0"/>
                                  </p:stCondLst>
                                  <p:childTnLst>
                                    <p:anim calcmode="lin" valueType="num">
                                      <p:cBhvr additive="base">
                                        <p:cTn id="46" dur="500"/>
                                        <p:tgtEl>
                                          <p:spTgt spid="1005601"/>
                                        </p:tgtEl>
                                        <p:attrNameLst>
                                          <p:attrName>ppt_x</p:attrName>
                                        </p:attrNameLst>
                                      </p:cBhvr>
                                      <p:tavLst>
                                        <p:tav tm="0">
                                          <p:val>
                                            <p:strVal val="ppt_x"/>
                                          </p:val>
                                        </p:tav>
                                        <p:tav tm="100000">
                                          <p:val>
                                            <p:strVal val="1+ppt_w/2"/>
                                          </p:val>
                                        </p:tav>
                                      </p:tavLst>
                                    </p:anim>
                                    <p:anim calcmode="lin" valueType="num">
                                      <p:cBhvr additive="base">
                                        <p:cTn id="47" dur="500"/>
                                        <p:tgtEl>
                                          <p:spTgt spid="1005601"/>
                                        </p:tgtEl>
                                        <p:attrNameLst>
                                          <p:attrName>ppt_y</p:attrName>
                                        </p:attrNameLst>
                                      </p:cBhvr>
                                      <p:tavLst>
                                        <p:tav tm="0">
                                          <p:val>
                                            <p:strVal val="ppt_y"/>
                                          </p:val>
                                        </p:tav>
                                        <p:tav tm="100000">
                                          <p:val>
                                            <p:strVal val="1+ppt_h/2"/>
                                          </p:val>
                                        </p:tav>
                                      </p:tavLst>
                                    </p:anim>
                                    <p:set>
                                      <p:cBhvr>
                                        <p:cTn id="48" dur="1" fill="hold">
                                          <p:stCondLst>
                                            <p:cond delay="499"/>
                                          </p:stCondLst>
                                        </p:cTn>
                                        <p:tgtEl>
                                          <p:spTgt spid="1005601"/>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7" presetClass="entr" presetSubtype="1" fill="hold" grpId="0" nodeType="click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p:cTn id="53" dur="500" fill="hold"/>
                                        <p:tgtEl>
                                          <p:spTgt spid="34"/>
                                        </p:tgtEl>
                                        <p:attrNameLst>
                                          <p:attrName>ppt_x</p:attrName>
                                        </p:attrNameLst>
                                      </p:cBhvr>
                                      <p:tavLst>
                                        <p:tav tm="0">
                                          <p:val>
                                            <p:strVal val="#ppt_x"/>
                                          </p:val>
                                        </p:tav>
                                        <p:tav tm="100000">
                                          <p:val>
                                            <p:strVal val="#ppt_x"/>
                                          </p:val>
                                        </p:tav>
                                      </p:tavLst>
                                    </p:anim>
                                    <p:anim calcmode="lin" valueType="num">
                                      <p:cBhvr>
                                        <p:cTn id="54" dur="500" fill="hold"/>
                                        <p:tgtEl>
                                          <p:spTgt spid="34"/>
                                        </p:tgtEl>
                                        <p:attrNameLst>
                                          <p:attrName>ppt_y</p:attrName>
                                        </p:attrNameLst>
                                      </p:cBhvr>
                                      <p:tavLst>
                                        <p:tav tm="0">
                                          <p:val>
                                            <p:strVal val="#ppt_y-#ppt_h/2"/>
                                          </p:val>
                                        </p:tav>
                                        <p:tav tm="100000">
                                          <p:val>
                                            <p:strVal val="#ppt_y"/>
                                          </p:val>
                                        </p:tav>
                                      </p:tavLst>
                                    </p:anim>
                                    <p:anim calcmode="lin" valueType="num">
                                      <p:cBhvr>
                                        <p:cTn id="55" dur="500" fill="hold"/>
                                        <p:tgtEl>
                                          <p:spTgt spid="34"/>
                                        </p:tgtEl>
                                        <p:attrNameLst>
                                          <p:attrName>ppt_w</p:attrName>
                                        </p:attrNameLst>
                                      </p:cBhvr>
                                      <p:tavLst>
                                        <p:tav tm="0">
                                          <p:val>
                                            <p:strVal val="#ppt_w"/>
                                          </p:val>
                                        </p:tav>
                                        <p:tav tm="100000">
                                          <p:val>
                                            <p:strVal val="#ppt_w"/>
                                          </p:val>
                                        </p:tav>
                                      </p:tavLst>
                                    </p:anim>
                                    <p:anim calcmode="lin" valueType="num">
                                      <p:cBhvr>
                                        <p:cTn id="56" dur="500" fill="hold"/>
                                        <p:tgtEl>
                                          <p:spTgt spid="34"/>
                                        </p:tgtEl>
                                        <p:attrNameLst>
                                          <p:attrName>ppt_h</p:attrName>
                                        </p:attrNameLst>
                                      </p:cBhvr>
                                      <p:tavLst>
                                        <p:tav tm="0">
                                          <p:val>
                                            <p:fltVal val="0"/>
                                          </p:val>
                                        </p:tav>
                                        <p:tav tm="100000">
                                          <p:val>
                                            <p:strVal val="#ppt_h"/>
                                          </p:val>
                                        </p:tav>
                                      </p:tavLst>
                                    </p:anim>
                                  </p:childTnLst>
                                </p:cTn>
                              </p:par>
                            </p:childTnLst>
                          </p:cTn>
                        </p:par>
                        <p:par>
                          <p:cTn id="57" fill="hold">
                            <p:stCondLst>
                              <p:cond delay="500"/>
                            </p:stCondLst>
                            <p:childTnLst>
                              <p:par>
                                <p:cTn id="58" presetID="17" presetClass="entr" presetSubtype="1" fill="hold" grpId="0" nodeType="afterEffect">
                                  <p:stCondLst>
                                    <p:cond delay="500"/>
                                  </p:stCondLst>
                                  <p:childTnLst>
                                    <p:set>
                                      <p:cBhvr>
                                        <p:cTn id="59" dur="1" fill="hold">
                                          <p:stCondLst>
                                            <p:cond delay="0"/>
                                          </p:stCondLst>
                                        </p:cTn>
                                        <p:tgtEl>
                                          <p:spTgt spid="35"/>
                                        </p:tgtEl>
                                        <p:attrNameLst>
                                          <p:attrName>style.visibility</p:attrName>
                                        </p:attrNameLst>
                                      </p:cBhvr>
                                      <p:to>
                                        <p:strVal val="visible"/>
                                      </p:to>
                                    </p:se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ppt_h/2"/>
                                          </p:val>
                                        </p:tav>
                                        <p:tav tm="100000">
                                          <p:val>
                                            <p:strVal val="#ppt_y"/>
                                          </p:val>
                                        </p:tav>
                                      </p:tavLst>
                                    </p:anim>
                                    <p:anim calcmode="lin" valueType="num">
                                      <p:cBhvr>
                                        <p:cTn id="62" dur="1000" fill="hold"/>
                                        <p:tgtEl>
                                          <p:spTgt spid="35"/>
                                        </p:tgtEl>
                                        <p:attrNameLst>
                                          <p:attrName>ppt_w</p:attrName>
                                        </p:attrNameLst>
                                      </p:cBhvr>
                                      <p:tavLst>
                                        <p:tav tm="0">
                                          <p:val>
                                            <p:strVal val="#ppt_w"/>
                                          </p:val>
                                        </p:tav>
                                        <p:tav tm="100000">
                                          <p:val>
                                            <p:strVal val="#ppt_w"/>
                                          </p:val>
                                        </p:tav>
                                      </p:tavLst>
                                    </p:anim>
                                    <p:anim calcmode="lin" valueType="num">
                                      <p:cBhvr>
                                        <p:cTn id="63" dur="1000" fill="hold"/>
                                        <p:tgtEl>
                                          <p:spTgt spid="3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5575" grpId="0" animBg="1"/>
      <p:bldP spid="1005577" grpId="0" animBg="1"/>
      <p:bldP spid="1005579" grpId="0" animBg="1"/>
      <p:bldP spid="1005580" grpId="0" animBg="1"/>
      <p:bldP spid="1005581" grpId="0" animBg="1"/>
      <p:bldP spid="1005582" grpId="0" animBg="1"/>
      <p:bldP spid="1005588" grpId="0" animBg="1"/>
      <p:bldP spid="1005589" grpId="0" animBg="1"/>
      <p:bldP spid="1005599" grpId="0" animBg="1"/>
      <p:bldP spid="1005600" grpId="0" animBg="1"/>
      <p:bldP spid="1005601" grpId="0" animBg="1"/>
      <p:bldP spid="34" grpId="0" animBg="1"/>
      <p:bldP spid="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3"/>
          </p:nvPr>
        </p:nvSpPr>
        <p:spPr>
          <a:xfrm>
            <a:off x="143396" y="5877272"/>
            <a:ext cx="11582443" cy="295162"/>
          </a:xfrm>
        </p:spPr>
        <p:txBody>
          <a:bodyPr>
            <a:normAutofit/>
          </a:bodyPr>
          <a:lstStyle/>
          <a:p>
            <a:r>
              <a:rPr lang="es-ES" sz="1200" dirty="0"/>
              <a:t>Samper Bernal D et al. </a:t>
            </a:r>
            <a:r>
              <a:rPr lang="es-ES" sz="1200" dirty="0" err="1"/>
              <a:t>Etiologia</a:t>
            </a:r>
            <a:r>
              <a:rPr lang="es-ES" sz="1200" dirty="0"/>
              <a:t> y Manejo de la </a:t>
            </a:r>
            <a:r>
              <a:rPr lang="es-ES" sz="1200" dirty="0" err="1"/>
              <a:t>Neuropatia</a:t>
            </a:r>
            <a:r>
              <a:rPr lang="es-ES" sz="1200" dirty="0"/>
              <a:t> </a:t>
            </a:r>
            <a:r>
              <a:rPr lang="es-ES" sz="1200" dirty="0" err="1"/>
              <a:t>diabetica</a:t>
            </a:r>
            <a:r>
              <a:rPr lang="es-ES" sz="1200" dirty="0"/>
              <a:t> dolorosa. </a:t>
            </a:r>
            <a:r>
              <a:rPr lang="es-ES" sz="1200" dirty="0" err="1"/>
              <a:t>Rev</a:t>
            </a:r>
            <a:r>
              <a:rPr lang="es-ES" sz="1200" dirty="0"/>
              <a:t> </a:t>
            </a:r>
            <a:r>
              <a:rPr lang="es-ES" sz="1200" dirty="0" err="1"/>
              <a:t>Soc</a:t>
            </a:r>
            <a:r>
              <a:rPr lang="es-ES" sz="1200" dirty="0"/>
              <a:t> Esp Dolor 2010;17 (6) 286-297 </a:t>
            </a:r>
          </a:p>
        </p:txBody>
      </p:sp>
      <p:sp>
        <p:nvSpPr>
          <p:cNvPr id="3" name="Título 2"/>
          <p:cNvSpPr>
            <a:spLocks noGrp="1"/>
          </p:cNvSpPr>
          <p:nvPr>
            <p:ph type="title"/>
          </p:nvPr>
        </p:nvSpPr>
        <p:spPr/>
        <p:txBody>
          <a:bodyPr/>
          <a:lstStyle/>
          <a:p>
            <a:r>
              <a:rPr lang="es-ES" dirty="0" smtClean="0">
                <a:solidFill>
                  <a:srgbClr val="004586"/>
                </a:solidFill>
              </a:rPr>
              <a:t>Tratamiento de la neuropatía diabética dolorosa</a:t>
            </a:r>
            <a:endParaRPr lang="es-ES" dirty="0">
              <a:solidFill>
                <a:srgbClr val="004586"/>
              </a:solidFill>
            </a:endParaRPr>
          </a:p>
        </p:txBody>
      </p:sp>
      <p:pic>
        <p:nvPicPr>
          <p:cNvPr id="4" name="Imagen 3"/>
          <p:cNvPicPr>
            <a:picLocks noChangeAspect="1"/>
          </p:cNvPicPr>
          <p:nvPr/>
        </p:nvPicPr>
        <p:blipFill rotWithShape="1">
          <a:blip r:embed="rId2"/>
          <a:srcRect t="5362"/>
          <a:stretch/>
        </p:blipFill>
        <p:spPr>
          <a:xfrm>
            <a:off x="2279576" y="908924"/>
            <a:ext cx="6820696" cy="4896339"/>
          </a:xfrm>
          <a:prstGeom prst="rect">
            <a:avLst/>
          </a:prstGeom>
        </p:spPr>
      </p:pic>
      <p:sp>
        <p:nvSpPr>
          <p:cNvPr id="5" name="7 Rectángulo"/>
          <p:cNvSpPr/>
          <p:nvPr/>
        </p:nvSpPr>
        <p:spPr bwMode="auto">
          <a:xfrm>
            <a:off x="5883744" y="1268760"/>
            <a:ext cx="2232248" cy="216024"/>
          </a:xfrm>
          <a:prstGeom prst="rect">
            <a:avLst/>
          </a:prstGeom>
          <a:solidFill>
            <a:srgbClr val="FF0000">
              <a:alpha val="29000"/>
            </a:srgbClr>
          </a:solidFill>
          <a:ln w="28575">
            <a:solidFill>
              <a:srgbClr val="FF0000"/>
            </a:solidFill>
            <a:miter lim="800000"/>
            <a:headEnd/>
            <a:tailEnd/>
          </a:ln>
          <a:effectLst/>
        </p:spPr>
        <p:txBody>
          <a:bodyPr lIns="92075" tIns="46038" rIns="92075" bIns="46038" rtlCol="0" anchor="ctr">
            <a:spAutoFit/>
          </a:bodyPr>
          <a:lstStyle/>
          <a:p>
            <a:pPr algn="ctr" eaLnBrk="0" hangingPunct="0"/>
            <a:endParaRPr lang="es-ES" sz="2000" b="1">
              <a:latin typeface="Times New Roman" pitchFamily="18" charset="0"/>
            </a:endParaRPr>
          </a:p>
        </p:txBody>
      </p:sp>
      <p:sp>
        <p:nvSpPr>
          <p:cNvPr id="6" name="8 Rectángulo"/>
          <p:cNvSpPr/>
          <p:nvPr/>
        </p:nvSpPr>
        <p:spPr bwMode="auto">
          <a:xfrm>
            <a:off x="5843252" y="1844840"/>
            <a:ext cx="2701020" cy="144000"/>
          </a:xfrm>
          <a:prstGeom prst="rect">
            <a:avLst/>
          </a:prstGeom>
          <a:solidFill>
            <a:srgbClr val="FF0000">
              <a:alpha val="29000"/>
            </a:srgbClr>
          </a:solidFill>
          <a:ln w="28575">
            <a:solidFill>
              <a:srgbClr val="FF0000"/>
            </a:solidFill>
            <a:miter lim="800000"/>
            <a:headEnd/>
            <a:tailEnd/>
          </a:ln>
          <a:effectLst/>
        </p:spPr>
        <p:txBody>
          <a:bodyPr lIns="92075" tIns="46038" rIns="92075" bIns="46038" rtlCol="0" anchor="ctr">
            <a:spAutoFit/>
          </a:bodyPr>
          <a:lstStyle/>
          <a:p>
            <a:pPr algn="ctr" eaLnBrk="0" hangingPunct="0"/>
            <a:endParaRPr lang="es-ES" sz="2000" b="1">
              <a:latin typeface="Times New Roman" pitchFamily="18" charset="0"/>
            </a:endParaRPr>
          </a:p>
        </p:txBody>
      </p:sp>
      <p:sp>
        <p:nvSpPr>
          <p:cNvPr id="7" name="9 Rectángulo"/>
          <p:cNvSpPr/>
          <p:nvPr/>
        </p:nvSpPr>
        <p:spPr bwMode="auto">
          <a:xfrm>
            <a:off x="5840372" y="2096781"/>
            <a:ext cx="2455473" cy="440827"/>
          </a:xfrm>
          <a:prstGeom prst="rect">
            <a:avLst/>
          </a:prstGeom>
          <a:solidFill>
            <a:srgbClr val="FF0000">
              <a:alpha val="29000"/>
            </a:srgbClr>
          </a:solidFill>
          <a:ln w="28575">
            <a:solidFill>
              <a:srgbClr val="FF0000"/>
            </a:solidFill>
            <a:miter lim="800000"/>
            <a:headEnd/>
            <a:tailEnd/>
          </a:ln>
          <a:effectLst/>
        </p:spPr>
        <p:txBody>
          <a:bodyPr wrap="square" lIns="92075" tIns="46038" rIns="92075" bIns="46038" rtlCol="0" anchor="ctr">
            <a:spAutoFit/>
          </a:bodyPr>
          <a:lstStyle/>
          <a:p>
            <a:pPr algn="ctr" eaLnBrk="0" hangingPunct="0"/>
            <a:endParaRPr lang="es-ES" sz="2000" b="1">
              <a:latin typeface="Times New Roman" pitchFamily="18" charset="0"/>
            </a:endParaRPr>
          </a:p>
        </p:txBody>
      </p:sp>
      <p:sp>
        <p:nvSpPr>
          <p:cNvPr id="8" name="10 Rectángulo"/>
          <p:cNvSpPr/>
          <p:nvPr/>
        </p:nvSpPr>
        <p:spPr bwMode="auto">
          <a:xfrm>
            <a:off x="3151208" y="2488188"/>
            <a:ext cx="1605785" cy="220732"/>
          </a:xfrm>
          <a:prstGeom prst="rect">
            <a:avLst/>
          </a:prstGeom>
          <a:solidFill>
            <a:srgbClr val="FF0000">
              <a:alpha val="29000"/>
            </a:srgbClr>
          </a:solidFill>
          <a:ln w="28575">
            <a:solidFill>
              <a:srgbClr val="FF0000"/>
            </a:solidFill>
            <a:miter lim="800000"/>
            <a:headEnd/>
            <a:tailEnd/>
          </a:ln>
          <a:effectLst/>
        </p:spPr>
        <p:txBody>
          <a:bodyPr wrap="square" lIns="92075" tIns="46038" rIns="92075" bIns="46038" rtlCol="0" anchor="ctr">
            <a:spAutoFit/>
          </a:bodyPr>
          <a:lstStyle/>
          <a:p>
            <a:pPr algn="ctr" eaLnBrk="0" hangingPunct="0"/>
            <a:endParaRPr lang="es-ES" sz="2000" b="1">
              <a:latin typeface="Times New Roman" pitchFamily="18" charset="0"/>
            </a:endParaRPr>
          </a:p>
        </p:txBody>
      </p:sp>
      <p:sp>
        <p:nvSpPr>
          <p:cNvPr id="9" name="11 Rectángulo"/>
          <p:cNvSpPr/>
          <p:nvPr/>
        </p:nvSpPr>
        <p:spPr bwMode="auto">
          <a:xfrm>
            <a:off x="5840384" y="2897648"/>
            <a:ext cx="2455200" cy="196364"/>
          </a:xfrm>
          <a:prstGeom prst="rect">
            <a:avLst/>
          </a:prstGeom>
          <a:solidFill>
            <a:srgbClr val="FF0000">
              <a:alpha val="29000"/>
            </a:srgbClr>
          </a:solidFill>
          <a:ln w="28575">
            <a:solidFill>
              <a:srgbClr val="FF0000"/>
            </a:solidFill>
            <a:miter lim="800000"/>
            <a:headEnd/>
            <a:tailEnd/>
          </a:ln>
          <a:effectLst/>
        </p:spPr>
        <p:txBody>
          <a:bodyPr wrap="square" lIns="92075" tIns="46038" rIns="92075" bIns="46038" rtlCol="0" anchor="ctr">
            <a:spAutoFit/>
          </a:bodyPr>
          <a:lstStyle/>
          <a:p>
            <a:pPr algn="ctr" eaLnBrk="0" hangingPunct="0"/>
            <a:endParaRPr lang="es-ES" sz="2000" b="1">
              <a:latin typeface="Times New Roman" pitchFamily="18" charset="0"/>
            </a:endParaRPr>
          </a:p>
        </p:txBody>
      </p:sp>
      <p:sp>
        <p:nvSpPr>
          <p:cNvPr id="10" name="12 Rectángulo"/>
          <p:cNvSpPr/>
          <p:nvPr/>
        </p:nvSpPr>
        <p:spPr bwMode="auto">
          <a:xfrm>
            <a:off x="3215680" y="5553256"/>
            <a:ext cx="3910041" cy="180000"/>
          </a:xfrm>
          <a:prstGeom prst="rect">
            <a:avLst/>
          </a:prstGeom>
          <a:solidFill>
            <a:srgbClr val="FF0000">
              <a:alpha val="29000"/>
            </a:srgbClr>
          </a:solidFill>
          <a:ln w="28575">
            <a:solidFill>
              <a:srgbClr val="FF0000"/>
            </a:solidFill>
            <a:miter lim="800000"/>
            <a:headEnd/>
            <a:tailEnd/>
          </a:ln>
          <a:effectLst/>
        </p:spPr>
        <p:txBody>
          <a:bodyPr wrap="square" lIns="92075" tIns="46038" rIns="92075" bIns="46038" rtlCol="0" anchor="ctr">
            <a:spAutoFit/>
          </a:bodyPr>
          <a:lstStyle/>
          <a:p>
            <a:pPr algn="ctr" eaLnBrk="0" hangingPunct="0"/>
            <a:endParaRPr lang="es-ES" sz="2000" b="1">
              <a:latin typeface="Times New Roman" pitchFamily="18" charset="0"/>
            </a:endParaRPr>
          </a:p>
        </p:txBody>
      </p:sp>
    </p:spTree>
    <p:extLst>
      <p:ext uri="{BB962C8B-B14F-4D97-AF65-F5344CB8AC3E}">
        <p14:creationId xmlns:p14="http://schemas.microsoft.com/office/powerpoint/2010/main" val="3402371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quarter" idx="13"/>
          </p:nvPr>
        </p:nvSpPr>
        <p:spPr>
          <a:xfrm>
            <a:off x="-43" y="5928968"/>
            <a:ext cx="11582443" cy="295162"/>
          </a:xfrm>
        </p:spPr>
        <p:txBody>
          <a:bodyPr>
            <a:normAutofit/>
          </a:bodyPr>
          <a:lstStyle/>
          <a:p>
            <a:r>
              <a:rPr lang="es-ES" sz="1200" dirty="0" smtClean="0"/>
              <a:t>Pop-</a:t>
            </a:r>
            <a:r>
              <a:rPr lang="es-ES" sz="1200" dirty="0" err="1" smtClean="0"/>
              <a:t>Busui</a:t>
            </a:r>
            <a:r>
              <a:rPr lang="es-ES" sz="1200" dirty="0" smtClean="0"/>
              <a:t> R. et al, </a:t>
            </a:r>
            <a:r>
              <a:rPr lang="en-US" sz="1200" dirty="0" smtClean="0"/>
              <a:t>Diabetic Neuropathy: A Position Statement by the American Diabetes Association. Diabetes Care 2017 Jan; 40(1): 136-154</a:t>
            </a:r>
          </a:p>
          <a:p>
            <a:endParaRPr lang="es-ES" dirty="0"/>
          </a:p>
        </p:txBody>
      </p:sp>
      <p:sp>
        <p:nvSpPr>
          <p:cNvPr id="2" name="1 Título"/>
          <p:cNvSpPr>
            <a:spLocks noGrp="1"/>
          </p:cNvSpPr>
          <p:nvPr>
            <p:ph type="title"/>
          </p:nvPr>
        </p:nvSpPr>
        <p:spPr/>
        <p:txBody>
          <a:bodyPr/>
          <a:lstStyle/>
          <a:p>
            <a:r>
              <a:rPr lang="es-ES" dirty="0" smtClean="0"/>
              <a:t>Tratamiento neuropatía diabética (Consenso ADA 2017)</a:t>
            </a:r>
            <a:endParaRPr lang="es-ES" dirty="0"/>
          </a:p>
        </p:txBody>
      </p:sp>
      <p:pic>
        <p:nvPicPr>
          <p:cNvPr id="5" name="Imagen 4"/>
          <p:cNvPicPr>
            <a:picLocks noChangeAspect="1"/>
          </p:cNvPicPr>
          <p:nvPr/>
        </p:nvPicPr>
        <p:blipFill>
          <a:blip r:embed="rId3"/>
          <a:stretch>
            <a:fillRect/>
          </a:stretch>
        </p:blipFill>
        <p:spPr>
          <a:xfrm>
            <a:off x="2423592" y="764704"/>
            <a:ext cx="6725702" cy="5164264"/>
          </a:xfrm>
          <a:prstGeom prst="rect">
            <a:avLst/>
          </a:prstGeom>
        </p:spPr>
      </p:pic>
      <p:sp>
        <p:nvSpPr>
          <p:cNvPr id="10" name="5 Rectángulo"/>
          <p:cNvSpPr/>
          <p:nvPr/>
        </p:nvSpPr>
        <p:spPr bwMode="auto">
          <a:xfrm>
            <a:off x="2241948" y="3070336"/>
            <a:ext cx="2376264" cy="400752"/>
          </a:xfrm>
          <a:prstGeom prst="rect">
            <a:avLst/>
          </a:prstGeom>
          <a:solidFill>
            <a:srgbClr val="FF0000">
              <a:alpha val="29000"/>
            </a:srgbClr>
          </a:solidFill>
          <a:ln w="28575">
            <a:solidFill>
              <a:srgbClr val="FF0000"/>
            </a:solidFill>
            <a:miter lim="800000"/>
            <a:headEnd/>
            <a:tailEnd/>
          </a:ln>
          <a:effectLst/>
        </p:spPr>
        <p:txBody>
          <a:bodyPr wrap="square" lIns="92075" tIns="46038" rIns="92075" bIns="46038" rtlCol="0" anchor="ctr">
            <a:spAutoFit/>
          </a:bodyPr>
          <a:lstStyle/>
          <a:p>
            <a:pPr algn="ctr" eaLnBrk="0" hangingPunct="0"/>
            <a:endParaRPr lang="es-ES" sz="2000" b="1">
              <a:latin typeface="Times New Roman" pitchFamily="18" charset="0"/>
            </a:endParaRPr>
          </a:p>
        </p:txBody>
      </p:sp>
      <p:sp>
        <p:nvSpPr>
          <p:cNvPr id="11" name="6 Rectángulo"/>
          <p:cNvSpPr/>
          <p:nvPr/>
        </p:nvSpPr>
        <p:spPr bwMode="auto">
          <a:xfrm>
            <a:off x="4675054" y="3369750"/>
            <a:ext cx="2232248" cy="216024"/>
          </a:xfrm>
          <a:prstGeom prst="rect">
            <a:avLst/>
          </a:prstGeom>
          <a:solidFill>
            <a:srgbClr val="FF0000">
              <a:alpha val="29000"/>
            </a:srgbClr>
          </a:solidFill>
          <a:ln w="28575">
            <a:solidFill>
              <a:srgbClr val="FF0000"/>
            </a:solidFill>
            <a:miter lim="800000"/>
            <a:headEnd/>
            <a:tailEnd/>
          </a:ln>
          <a:effectLst/>
        </p:spPr>
        <p:txBody>
          <a:bodyPr lIns="92075" tIns="46038" rIns="92075" bIns="46038" rtlCol="0" anchor="ctr">
            <a:spAutoFit/>
          </a:bodyPr>
          <a:lstStyle/>
          <a:p>
            <a:pPr algn="ctr" eaLnBrk="0" hangingPunct="0"/>
            <a:endParaRPr lang="es-ES" sz="2000" b="1">
              <a:latin typeface="Times New Roman" pitchFamily="18" charset="0"/>
            </a:endParaRPr>
          </a:p>
        </p:txBody>
      </p:sp>
      <p:sp>
        <p:nvSpPr>
          <p:cNvPr id="12" name="7 Rectángulo"/>
          <p:cNvSpPr/>
          <p:nvPr/>
        </p:nvSpPr>
        <p:spPr bwMode="auto">
          <a:xfrm>
            <a:off x="6965518" y="2996952"/>
            <a:ext cx="2298834" cy="588822"/>
          </a:xfrm>
          <a:prstGeom prst="rect">
            <a:avLst/>
          </a:prstGeom>
          <a:solidFill>
            <a:srgbClr val="FF0000">
              <a:alpha val="29000"/>
            </a:srgbClr>
          </a:solidFill>
          <a:ln w="28575">
            <a:solidFill>
              <a:srgbClr val="FF0000"/>
            </a:solidFill>
            <a:miter lim="800000"/>
            <a:headEnd/>
            <a:tailEnd/>
          </a:ln>
          <a:effectLst/>
        </p:spPr>
        <p:txBody>
          <a:bodyPr wrap="square" lIns="92075" tIns="46038" rIns="92075" bIns="46038" rtlCol="0" anchor="ctr">
            <a:spAutoFit/>
          </a:bodyPr>
          <a:lstStyle/>
          <a:p>
            <a:pPr algn="ctr" eaLnBrk="0" hangingPunct="0"/>
            <a:endParaRPr lang="es-ES" sz="2000" b="1">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Caso clínico 3 (I)</a:t>
            </a:r>
            <a:endParaRPr lang="es-ES" dirty="0"/>
          </a:p>
        </p:txBody>
      </p:sp>
      <p:sp>
        <p:nvSpPr>
          <p:cNvPr id="3" name="2 Marcador de contenido"/>
          <p:cNvSpPr>
            <a:spLocks noGrp="1"/>
          </p:cNvSpPr>
          <p:nvPr>
            <p:ph idx="1"/>
          </p:nvPr>
        </p:nvSpPr>
        <p:spPr>
          <a:xfrm>
            <a:off x="0" y="836712"/>
            <a:ext cx="11712624" cy="5328592"/>
          </a:xfrm>
        </p:spPr>
        <p:txBody>
          <a:bodyPr>
            <a:normAutofit/>
          </a:bodyPr>
          <a:lstStyle/>
          <a:p>
            <a:r>
              <a:rPr lang="es-ES" dirty="0" smtClean="0"/>
              <a:t>Carlos, de 70 años, consulta por  haber  presentado dos </a:t>
            </a:r>
            <a:r>
              <a:rPr lang="es-ES" dirty="0" smtClean="0">
                <a:solidFill>
                  <a:schemeClr val="tx2"/>
                </a:solidFill>
              </a:rPr>
              <a:t>episodios de mareo y </a:t>
            </a:r>
            <a:r>
              <a:rPr lang="es-ES" dirty="0" err="1" smtClean="0">
                <a:solidFill>
                  <a:schemeClr val="tx2"/>
                </a:solidFill>
              </a:rPr>
              <a:t>presíncope</a:t>
            </a:r>
            <a:r>
              <a:rPr lang="es-ES" dirty="0" smtClean="0">
                <a:solidFill>
                  <a:schemeClr val="tx2"/>
                </a:solidFill>
              </a:rPr>
              <a:t> nocturno</a:t>
            </a:r>
            <a:r>
              <a:rPr lang="es-ES" dirty="0" smtClean="0"/>
              <a:t>, uno tras la micción con </a:t>
            </a:r>
            <a:r>
              <a:rPr lang="es-ES" dirty="0" smtClean="0">
                <a:solidFill>
                  <a:schemeClr val="tx2"/>
                </a:solidFill>
              </a:rPr>
              <a:t>taquicardia </a:t>
            </a:r>
            <a:r>
              <a:rPr lang="es-ES" dirty="0" err="1" smtClean="0">
                <a:solidFill>
                  <a:schemeClr val="tx2"/>
                </a:solidFill>
              </a:rPr>
              <a:t>autolimitada</a:t>
            </a:r>
            <a:r>
              <a:rPr lang="es-ES" dirty="0" smtClean="0">
                <a:solidFill>
                  <a:schemeClr val="tx2"/>
                </a:solidFill>
              </a:rPr>
              <a:t> </a:t>
            </a:r>
            <a:r>
              <a:rPr lang="es-ES" dirty="0" smtClean="0"/>
              <a:t>y </a:t>
            </a:r>
            <a:r>
              <a:rPr lang="es-ES" dirty="0" smtClean="0">
                <a:solidFill>
                  <a:schemeClr val="tx2"/>
                </a:solidFill>
              </a:rPr>
              <a:t>sudoración</a:t>
            </a:r>
            <a:r>
              <a:rPr lang="es-ES" dirty="0" smtClean="0">
                <a:solidFill>
                  <a:srgbClr val="FF0000"/>
                </a:solidFill>
              </a:rPr>
              <a:t> </a:t>
            </a:r>
            <a:r>
              <a:rPr lang="es-ES" dirty="0" smtClean="0"/>
              <a:t>de </a:t>
            </a:r>
            <a:r>
              <a:rPr lang="es-ES" dirty="0" smtClean="0">
                <a:solidFill>
                  <a:schemeClr val="tx2"/>
                </a:solidFill>
              </a:rPr>
              <a:t>varios minutos</a:t>
            </a:r>
            <a:r>
              <a:rPr lang="es-ES" dirty="0" smtClean="0">
                <a:solidFill>
                  <a:srgbClr val="FF0000"/>
                </a:solidFill>
              </a:rPr>
              <a:t>. </a:t>
            </a:r>
            <a:r>
              <a:rPr lang="es-ES" dirty="0" smtClean="0"/>
              <a:t>No se objetivaron hipoglucemias acompañantes.</a:t>
            </a:r>
            <a:endParaRPr lang="es-ES" dirty="0" smtClean="0">
              <a:solidFill>
                <a:srgbClr val="FF0000"/>
              </a:solidFill>
            </a:endParaRPr>
          </a:p>
          <a:p>
            <a:r>
              <a:rPr lang="es-ES" altLang="es-ES" dirty="0" smtClean="0">
                <a:solidFill>
                  <a:schemeClr val="tx2"/>
                </a:solidFill>
                <a:ea typeface="ＭＳ Ｐゴシック" pitchFamily="34" charset="-128"/>
              </a:rPr>
              <a:t>Antecedentes personales:</a:t>
            </a:r>
            <a:endParaRPr lang="es-ES" dirty="0" smtClean="0">
              <a:solidFill>
                <a:schemeClr val="tx2"/>
              </a:solidFill>
            </a:endParaRPr>
          </a:p>
          <a:p>
            <a:pPr lvl="1"/>
            <a:r>
              <a:rPr lang="en-US" altLang="es-ES_tradnl" sz="2400" dirty="0" smtClean="0"/>
              <a:t>Diabetes </a:t>
            </a:r>
            <a:r>
              <a:rPr lang="en-US" altLang="es-ES_tradnl" sz="2400" dirty="0" err="1" smtClean="0"/>
              <a:t>conocida</a:t>
            </a:r>
            <a:r>
              <a:rPr lang="en-US" altLang="es-ES_tradnl" sz="2400" dirty="0" smtClean="0"/>
              <a:t> </a:t>
            </a:r>
            <a:r>
              <a:rPr lang="en-US" altLang="es-ES_tradnl" sz="2400" dirty="0" err="1" smtClean="0"/>
              <a:t>desde</a:t>
            </a:r>
            <a:r>
              <a:rPr lang="en-US" altLang="es-ES_tradnl" sz="2400" dirty="0" smtClean="0"/>
              <a:t> </a:t>
            </a:r>
            <a:r>
              <a:rPr lang="en-US" altLang="es-ES_tradnl" sz="2400" dirty="0" err="1" smtClean="0"/>
              <a:t>hace</a:t>
            </a:r>
            <a:r>
              <a:rPr lang="en-US" altLang="es-ES_tradnl" sz="2400" dirty="0" smtClean="0"/>
              <a:t> 11 </a:t>
            </a:r>
            <a:r>
              <a:rPr lang="en-US" altLang="es-ES_tradnl" sz="2400" dirty="0" err="1" smtClean="0"/>
              <a:t>años</a:t>
            </a:r>
            <a:r>
              <a:rPr lang="en-US" altLang="es-ES_tradnl" sz="2400" dirty="0" smtClean="0"/>
              <a:t>.</a:t>
            </a:r>
          </a:p>
          <a:p>
            <a:pPr lvl="1"/>
            <a:r>
              <a:rPr lang="en-US" altLang="es-ES_tradnl" sz="2400" dirty="0" smtClean="0"/>
              <a:t>HTA </a:t>
            </a:r>
            <a:r>
              <a:rPr lang="en-US" altLang="es-ES_tradnl" sz="2400" dirty="0" err="1" smtClean="0"/>
              <a:t>grado</a:t>
            </a:r>
            <a:r>
              <a:rPr lang="en-US" altLang="es-ES_tradnl" sz="2400" dirty="0" smtClean="0"/>
              <a:t> 2 </a:t>
            </a:r>
            <a:r>
              <a:rPr lang="en-US" altLang="es-ES_tradnl" sz="2400" dirty="0" err="1" smtClean="0"/>
              <a:t>desde</a:t>
            </a:r>
            <a:r>
              <a:rPr lang="en-US" altLang="es-ES_tradnl" sz="2400" dirty="0" smtClean="0"/>
              <a:t> los 57 </a:t>
            </a:r>
            <a:r>
              <a:rPr lang="en-US" altLang="es-ES_tradnl" sz="2400" dirty="0" err="1" smtClean="0"/>
              <a:t>años</a:t>
            </a:r>
            <a:r>
              <a:rPr lang="en-US" altLang="es-ES_tradnl" sz="2400" dirty="0" smtClean="0"/>
              <a:t>.</a:t>
            </a:r>
          </a:p>
          <a:p>
            <a:pPr lvl="1"/>
            <a:r>
              <a:rPr lang="en-US" altLang="es-ES_tradnl" sz="2400" dirty="0" err="1" smtClean="0"/>
              <a:t>Dislipemia</a:t>
            </a:r>
            <a:r>
              <a:rPr lang="en-US" altLang="es-ES_tradnl" sz="2400" dirty="0" smtClean="0"/>
              <a:t> </a:t>
            </a:r>
            <a:r>
              <a:rPr lang="en-US" altLang="es-ES_tradnl" sz="2400" dirty="0" err="1" smtClean="0"/>
              <a:t>aterog</a:t>
            </a:r>
            <a:r>
              <a:rPr lang="es-ES" altLang="es-ES_tradnl" sz="2400" dirty="0" err="1" smtClean="0"/>
              <a:t>énica</a:t>
            </a:r>
            <a:r>
              <a:rPr lang="es-ES" altLang="es-ES_tradnl" sz="2400" dirty="0" smtClean="0"/>
              <a:t>.</a:t>
            </a:r>
            <a:endParaRPr lang="en-US" altLang="es-ES_tradnl" sz="2400" dirty="0" smtClean="0"/>
          </a:p>
          <a:p>
            <a:pPr lvl="1"/>
            <a:r>
              <a:rPr lang="en-US" altLang="es-ES_tradnl" sz="2400" dirty="0" err="1" smtClean="0"/>
              <a:t>Exfumador</a:t>
            </a:r>
            <a:r>
              <a:rPr lang="en-US" altLang="es-ES_tradnl" sz="2400" dirty="0" smtClean="0"/>
              <a:t> de 15 </a:t>
            </a:r>
            <a:r>
              <a:rPr lang="en-US" altLang="es-ES_tradnl" sz="2400" dirty="0" err="1" smtClean="0"/>
              <a:t>paquetes</a:t>
            </a:r>
            <a:r>
              <a:rPr lang="en-US" altLang="es-ES_tradnl" sz="2400" dirty="0" smtClean="0"/>
              <a:t>/</a:t>
            </a:r>
            <a:r>
              <a:rPr lang="en-US" altLang="es-ES_tradnl" sz="2400" dirty="0" err="1" smtClean="0"/>
              <a:t>año</a:t>
            </a:r>
            <a:r>
              <a:rPr lang="en-US" altLang="es-ES_tradnl" sz="2400" dirty="0" smtClean="0"/>
              <a:t>.</a:t>
            </a:r>
            <a:endParaRPr lang="es-ES" sz="2400" dirty="0" smtClean="0"/>
          </a:p>
          <a:p>
            <a:r>
              <a:rPr lang="es-ES" dirty="0" smtClean="0">
                <a:solidFill>
                  <a:schemeClr val="tx2"/>
                </a:solidFill>
              </a:rPr>
              <a:t>Exploración Física:</a:t>
            </a:r>
          </a:p>
          <a:p>
            <a:pPr lvl="1"/>
            <a:r>
              <a:rPr lang="es-ES" sz="2400" dirty="0" smtClean="0"/>
              <a:t>AC rítmico no soplos.</a:t>
            </a:r>
          </a:p>
          <a:p>
            <a:pPr lvl="1"/>
            <a:r>
              <a:rPr lang="es-ES" sz="2400" dirty="0" smtClean="0"/>
              <a:t>AP hipoventilación bases.</a:t>
            </a:r>
          </a:p>
          <a:p>
            <a:pPr lvl="1"/>
            <a:r>
              <a:rPr lang="es-ES" sz="2400" dirty="0" smtClean="0"/>
              <a:t>Abdomen: hepatomegalia de 2 cm. </a:t>
            </a:r>
          </a:p>
          <a:p>
            <a:pPr>
              <a:buNone/>
            </a:pPr>
            <a:endParaRPr lang="es-E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Caso clínico 3 (II)</a:t>
            </a:r>
            <a:endParaRPr lang="es-ES" dirty="0"/>
          </a:p>
        </p:txBody>
      </p:sp>
      <p:sp>
        <p:nvSpPr>
          <p:cNvPr id="4" name="3 Marcador de texto"/>
          <p:cNvSpPr>
            <a:spLocks noGrp="1"/>
          </p:cNvSpPr>
          <p:nvPr>
            <p:ph type="body" sz="quarter" idx="10"/>
          </p:nvPr>
        </p:nvSpPr>
        <p:spPr>
          <a:xfrm>
            <a:off x="0" y="5661248"/>
            <a:ext cx="11582443" cy="295162"/>
          </a:xfrm>
        </p:spPr>
        <p:txBody>
          <a:bodyPr>
            <a:normAutofit lnSpcReduction="10000"/>
          </a:bodyPr>
          <a:lstStyle/>
          <a:p>
            <a:endParaRPr lang="es-ES" dirty="0">
              <a:latin typeface="+mj-lt"/>
            </a:endParaRPr>
          </a:p>
        </p:txBody>
      </p:sp>
      <p:graphicFrame>
        <p:nvGraphicFramePr>
          <p:cNvPr id="5" name="Marcador de contenido 6"/>
          <p:cNvGraphicFramePr>
            <a:graphicFrameLocks noGrp="1"/>
          </p:cNvGraphicFramePr>
          <p:nvPr>
            <p:extLst>
              <p:ext uri="{D42A27DB-BD31-4B8C-83A1-F6EECF244321}">
                <p14:modId xmlns:p14="http://schemas.microsoft.com/office/powerpoint/2010/main" val="1424365675"/>
              </p:ext>
            </p:extLst>
          </p:nvPr>
        </p:nvGraphicFramePr>
        <p:xfrm>
          <a:off x="6023992" y="822920"/>
          <a:ext cx="4464496" cy="5486400"/>
        </p:xfrm>
        <a:graphic>
          <a:graphicData uri="http://schemas.openxmlformats.org/drawingml/2006/table">
            <a:tbl>
              <a:tblPr/>
              <a:tblGrid>
                <a:gridCol w="1831666"/>
                <a:gridCol w="2632830"/>
              </a:tblGrid>
              <a:tr h="300038">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altLang="es-ES_tradnl" sz="1800" b="1" i="0" u="none" strike="noStrike" cap="none" normalizeH="0" baseline="0" dirty="0" smtClean="0">
                          <a:ln>
                            <a:noFill/>
                          </a:ln>
                          <a:solidFill>
                            <a:schemeClr val="bg1"/>
                          </a:solidFill>
                          <a:effectLst/>
                          <a:latin typeface="+mj-lt"/>
                          <a:ea typeface="ＭＳ Ｐゴシック" charset="-128"/>
                        </a:rPr>
                        <a:t>Prueba</a:t>
                      </a:r>
                      <a:endParaRPr kumimoji="0" lang="es-ES_tradnl" altLang="es-ES_tradnl" sz="1800" b="1" i="0" u="none" strike="noStrike" cap="none" normalizeH="0" baseline="0" dirty="0">
                        <a:ln>
                          <a:noFill/>
                        </a:ln>
                        <a:solidFill>
                          <a:schemeClr val="bg1"/>
                        </a:solidFill>
                        <a:effectLst/>
                        <a:latin typeface="+mj-lt"/>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altLang="es-ES_tradnl" sz="1800" b="1" i="0" u="none" strike="noStrike" cap="none" normalizeH="0" baseline="0" dirty="0">
                          <a:ln>
                            <a:noFill/>
                          </a:ln>
                          <a:solidFill>
                            <a:schemeClr val="bg1"/>
                          </a:solidFill>
                          <a:effectLst/>
                          <a:latin typeface="+mj-lt"/>
                          <a:ea typeface="ＭＳ Ｐゴシック" charset="-128"/>
                        </a:rPr>
                        <a:t>Valores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00038">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altLang="es-ES_tradnl" sz="1800" b="0" i="0" u="none" strike="noStrike" cap="none" normalizeH="0" baseline="0" dirty="0">
                          <a:ln>
                            <a:noFill/>
                          </a:ln>
                          <a:solidFill>
                            <a:schemeClr val="accent1"/>
                          </a:solidFill>
                          <a:effectLst/>
                          <a:latin typeface="+mj-lt"/>
                          <a:ea typeface="ＭＳ Ｐゴシック" charset="-128"/>
                        </a:rPr>
                        <a:t>Glucemia</a:t>
                      </a:r>
                      <a:endParaRPr kumimoji="0" lang="es-ES_tradnl" altLang="es-ES_tradnl" sz="1800" b="1" i="0" u="none" strike="noStrike" cap="none" normalizeH="0" baseline="0" dirty="0">
                        <a:ln>
                          <a:noFill/>
                        </a:ln>
                        <a:solidFill>
                          <a:schemeClr val="accent1"/>
                        </a:solidFill>
                        <a:effectLst/>
                        <a:latin typeface="+mj-lt"/>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altLang="es-ES_tradnl" sz="1800" b="0" i="0" u="none" strike="noStrike" cap="none" normalizeH="0" baseline="0" dirty="0" smtClean="0">
                          <a:ln>
                            <a:noFill/>
                          </a:ln>
                          <a:solidFill>
                            <a:schemeClr val="accent1"/>
                          </a:solidFill>
                          <a:effectLst/>
                          <a:latin typeface="+mj-lt"/>
                          <a:ea typeface="ＭＳ Ｐゴシック" charset="-128"/>
                        </a:rPr>
                        <a:t>124 </a:t>
                      </a:r>
                      <a:r>
                        <a:rPr kumimoji="0" lang="es-ES_tradnl" altLang="es-ES_tradnl" sz="1800" b="0" i="0" u="none" strike="noStrike" cap="none" normalizeH="0" baseline="0" dirty="0">
                          <a:ln>
                            <a:noFill/>
                          </a:ln>
                          <a:solidFill>
                            <a:schemeClr val="accent1"/>
                          </a:solidFill>
                          <a:effectLst/>
                          <a:latin typeface="+mj-lt"/>
                          <a:ea typeface="ＭＳ Ｐゴシック" charset="-128"/>
                        </a:rPr>
                        <a:t>mg/dl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DE0E8"/>
                    </a:solidFill>
                  </a:tcPr>
                </a:tc>
              </a:tr>
              <a:tr h="300038">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altLang="es-ES_tradnl" sz="1800" b="0" i="0" u="none" strike="noStrike" cap="none" normalizeH="0" baseline="0" dirty="0">
                          <a:ln>
                            <a:noFill/>
                          </a:ln>
                          <a:solidFill>
                            <a:schemeClr val="accent1"/>
                          </a:solidFill>
                          <a:effectLst/>
                          <a:latin typeface="+mj-lt"/>
                          <a:ea typeface="ＭＳ Ｐゴシック" charset="-128"/>
                        </a:rPr>
                        <a:t>HbA1c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altLang="es-ES_tradnl" sz="1800" b="0" i="0" u="none" strike="noStrike" cap="none" normalizeH="0" baseline="0" dirty="0">
                          <a:ln>
                            <a:noFill/>
                          </a:ln>
                          <a:solidFill>
                            <a:schemeClr val="accent1"/>
                          </a:solidFill>
                          <a:effectLst/>
                          <a:latin typeface="+mj-lt"/>
                          <a:ea typeface="ＭＳ Ｐゴシック" charset="-128"/>
                        </a:rPr>
                        <a:t> </a:t>
                      </a:r>
                      <a:r>
                        <a:rPr kumimoji="0" lang="es-ES_tradnl" altLang="es-ES_tradnl" sz="1800" b="1" i="0" u="none" strike="noStrike" cap="none" normalizeH="0" baseline="0" dirty="0" smtClean="0">
                          <a:ln>
                            <a:noFill/>
                          </a:ln>
                          <a:solidFill>
                            <a:schemeClr val="tx2"/>
                          </a:solidFill>
                          <a:effectLst/>
                          <a:latin typeface="+mj-lt"/>
                          <a:ea typeface="ＭＳ Ｐゴシック" charset="-128"/>
                        </a:rPr>
                        <a:t>7,2 </a:t>
                      </a:r>
                      <a:r>
                        <a:rPr kumimoji="0" lang="es-ES_tradnl" altLang="es-ES_tradnl" sz="1800" b="1" i="0" u="none" strike="noStrike" cap="none" normalizeH="0" baseline="0" dirty="0">
                          <a:ln>
                            <a:noFill/>
                          </a:ln>
                          <a:solidFill>
                            <a:schemeClr val="tx2"/>
                          </a:solidFill>
                          <a:effectLst/>
                          <a:latin typeface="+mj-lt"/>
                          <a:ea typeface="ＭＳ Ｐゴシック" charset="-128"/>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r h="300038">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altLang="es-ES_tradnl" sz="1800" b="0" i="0" u="none" strike="noStrike" cap="none" normalizeH="0" baseline="0" dirty="0">
                          <a:ln>
                            <a:noFill/>
                          </a:ln>
                          <a:solidFill>
                            <a:schemeClr val="accent1"/>
                          </a:solidFill>
                          <a:effectLst/>
                          <a:latin typeface="+mj-lt"/>
                          <a:ea typeface="ＭＳ Ｐゴシック" charset="-128"/>
                        </a:rPr>
                        <a:t>Col total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altLang="es-ES_tradnl" sz="1800" b="0" i="0" u="none" strike="noStrike" cap="none" normalizeH="0" baseline="0" dirty="0">
                          <a:ln>
                            <a:noFill/>
                          </a:ln>
                          <a:solidFill>
                            <a:schemeClr val="accent1"/>
                          </a:solidFill>
                          <a:effectLst/>
                          <a:latin typeface="+mj-lt"/>
                          <a:ea typeface="ＭＳ Ｐゴシック" charset="-128"/>
                        </a:rPr>
                        <a:t> 170 mg/dl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r>
              <a:tr h="300038">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altLang="es-ES_tradnl" sz="1800" b="0" i="0" u="none" strike="noStrike" cap="none" normalizeH="0" baseline="0" dirty="0">
                          <a:ln>
                            <a:noFill/>
                          </a:ln>
                          <a:solidFill>
                            <a:schemeClr val="accent1"/>
                          </a:solidFill>
                          <a:effectLst/>
                          <a:latin typeface="+mj-lt"/>
                          <a:ea typeface="ＭＳ Ｐゴシック" charset="-128"/>
                        </a:rPr>
                        <a:t>Col </a:t>
                      </a:r>
                      <a:r>
                        <a:rPr kumimoji="0" lang="es-ES_tradnl" altLang="es-ES_tradnl" sz="1800" b="0" i="0" u="none" strike="noStrike" cap="none" normalizeH="0" baseline="0" dirty="0" err="1">
                          <a:ln>
                            <a:noFill/>
                          </a:ln>
                          <a:solidFill>
                            <a:schemeClr val="accent1"/>
                          </a:solidFill>
                          <a:effectLst/>
                          <a:latin typeface="+mj-lt"/>
                          <a:ea typeface="ＭＳ Ｐゴシック" charset="-128"/>
                        </a:rPr>
                        <a:t>Hdl</a:t>
                      </a:r>
                      <a:endParaRPr kumimoji="0" lang="es-ES_tradnl" altLang="es-ES_tradnl" sz="1800" b="0" i="0" u="none" strike="noStrike" cap="none" normalizeH="0" baseline="0" dirty="0">
                        <a:ln>
                          <a:noFill/>
                        </a:ln>
                        <a:solidFill>
                          <a:schemeClr val="accent1"/>
                        </a:solidFill>
                        <a:effectLst/>
                        <a:latin typeface="+mj-lt"/>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altLang="es-ES_tradnl" sz="1800" b="0" i="0" u="none" strike="noStrike" cap="none" normalizeH="0" baseline="0" dirty="0">
                          <a:ln>
                            <a:noFill/>
                          </a:ln>
                          <a:solidFill>
                            <a:schemeClr val="accent1"/>
                          </a:solidFill>
                          <a:effectLst/>
                          <a:latin typeface="+mj-lt"/>
                          <a:ea typeface="ＭＳ Ｐゴシック" charset="-128"/>
                        </a:rPr>
                        <a:t> </a:t>
                      </a:r>
                      <a:r>
                        <a:rPr kumimoji="0" lang="es-ES_tradnl" altLang="es-ES_tradnl" sz="1800" b="1" i="0" u="none" strike="noStrike" cap="none" normalizeH="0" baseline="0" dirty="0" smtClean="0">
                          <a:ln>
                            <a:noFill/>
                          </a:ln>
                          <a:solidFill>
                            <a:schemeClr val="tx2"/>
                          </a:solidFill>
                          <a:effectLst/>
                          <a:latin typeface="+mj-lt"/>
                          <a:ea typeface="ＭＳ Ｐゴシック" charset="-128"/>
                        </a:rPr>
                        <a:t>37 </a:t>
                      </a:r>
                      <a:r>
                        <a:rPr kumimoji="0" lang="es-ES_tradnl" altLang="es-ES_tradnl" sz="1800" b="1" i="0" u="none" strike="noStrike" cap="none" normalizeH="0" baseline="0" dirty="0">
                          <a:ln>
                            <a:noFill/>
                          </a:ln>
                          <a:solidFill>
                            <a:schemeClr val="tx2"/>
                          </a:solidFill>
                          <a:effectLst/>
                          <a:latin typeface="+mj-lt"/>
                          <a:ea typeface="ＭＳ Ｐゴシック" charset="-128"/>
                        </a:rPr>
                        <a:t>mg/dl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r>
              <a:tr h="300038">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altLang="es-ES_tradnl" sz="1800" b="0" i="0" u="none" strike="noStrike" cap="none" normalizeH="0" baseline="0" dirty="0">
                          <a:ln>
                            <a:noFill/>
                          </a:ln>
                          <a:solidFill>
                            <a:schemeClr val="accent1"/>
                          </a:solidFill>
                          <a:effectLst/>
                          <a:latin typeface="+mj-lt"/>
                          <a:ea typeface="ＭＳ Ｐゴシック" charset="-128"/>
                        </a:rPr>
                        <a:t>Col LDL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altLang="es-ES_tradnl" sz="1800" b="0" i="0" u="none" strike="noStrike" cap="none" normalizeH="0" baseline="0" dirty="0">
                          <a:ln>
                            <a:noFill/>
                          </a:ln>
                          <a:solidFill>
                            <a:schemeClr val="accent1"/>
                          </a:solidFill>
                          <a:effectLst/>
                          <a:latin typeface="+mj-lt"/>
                          <a:ea typeface="ＭＳ Ｐゴシック" charset="-128"/>
                        </a:rPr>
                        <a:t> </a:t>
                      </a:r>
                      <a:r>
                        <a:rPr kumimoji="0" lang="es-ES_tradnl" altLang="es-ES_tradnl" sz="1800" b="0" i="0" u="none" strike="noStrike" cap="none" normalizeH="0" baseline="0" dirty="0" smtClean="0">
                          <a:ln>
                            <a:noFill/>
                          </a:ln>
                          <a:solidFill>
                            <a:schemeClr val="accent1"/>
                          </a:solidFill>
                          <a:effectLst/>
                          <a:latin typeface="+mj-lt"/>
                          <a:ea typeface="ＭＳ Ｐゴシック" charset="-128"/>
                        </a:rPr>
                        <a:t>99 </a:t>
                      </a:r>
                      <a:r>
                        <a:rPr kumimoji="0" lang="es-ES_tradnl" altLang="es-ES_tradnl" sz="1800" b="0" i="0" u="none" strike="noStrike" cap="none" normalizeH="0" baseline="0" dirty="0">
                          <a:ln>
                            <a:noFill/>
                          </a:ln>
                          <a:solidFill>
                            <a:schemeClr val="accent1"/>
                          </a:solidFill>
                          <a:effectLst/>
                          <a:latin typeface="+mj-lt"/>
                          <a:ea typeface="ＭＳ Ｐゴシック" charset="-128"/>
                        </a:rPr>
                        <a:t>mg/dl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r>
              <a:tr h="300038">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altLang="es-ES_tradnl" sz="1800" b="0" i="0" u="none" strike="noStrike" cap="none" normalizeH="0" baseline="0" dirty="0" err="1">
                          <a:ln>
                            <a:noFill/>
                          </a:ln>
                          <a:solidFill>
                            <a:schemeClr val="accent1"/>
                          </a:solidFill>
                          <a:effectLst/>
                          <a:latin typeface="+mj-lt"/>
                          <a:ea typeface="ＭＳ Ｐゴシック" charset="-128"/>
                        </a:rPr>
                        <a:t>Tri</a:t>
                      </a:r>
                      <a:endParaRPr kumimoji="0" lang="es-ES_tradnl" altLang="es-ES_tradnl" sz="1800" b="0" i="0" u="none" strike="noStrike" cap="none" normalizeH="0" baseline="0" dirty="0">
                        <a:ln>
                          <a:noFill/>
                        </a:ln>
                        <a:solidFill>
                          <a:schemeClr val="accent1"/>
                        </a:solidFill>
                        <a:effectLst/>
                        <a:latin typeface="+mj-lt"/>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altLang="es-ES_tradnl" sz="1800" b="1" i="0" u="none" strike="noStrike" cap="none" normalizeH="0" baseline="0" dirty="0">
                          <a:ln>
                            <a:noFill/>
                          </a:ln>
                          <a:solidFill>
                            <a:schemeClr val="tx2"/>
                          </a:solidFill>
                          <a:effectLst/>
                          <a:latin typeface="+mj-lt"/>
                          <a:ea typeface="ＭＳ Ｐゴシック" charset="-128"/>
                        </a:rPr>
                        <a:t> </a:t>
                      </a:r>
                      <a:r>
                        <a:rPr kumimoji="0" lang="es-ES_tradnl" altLang="es-ES_tradnl" sz="1800" b="1" i="0" u="none" strike="noStrike" cap="none" normalizeH="0" baseline="0" dirty="0" smtClean="0">
                          <a:ln>
                            <a:noFill/>
                          </a:ln>
                          <a:solidFill>
                            <a:schemeClr val="tx2"/>
                          </a:solidFill>
                          <a:effectLst/>
                          <a:latin typeface="+mj-lt"/>
                          <a:ea typeface="ＭＳ Ｐゴシック" charset="-128"/>
                        </a:rPr>
                        <a:t>170 </a:t>
                      </a:r>
                      <a:r>
                        <a:rPr kumimoji="0" lang="es-ES_tradnl" altLang="es-ES_tradnl" sz="1800" b="1" i="0" u="none" strike="noStrike" cap="none" normalizeH="0" baseline="0" dirty="0">
                          <a:ln>
                            <a:noFill/>
                          </a:ln>
                          <a:solidFill>
                            <a:schemeClr val="tx2"/>
                          </a:solidFill>
                          <a:effectLst/>
                          <a:latin typeface="+mj-lt"/>
                          <a:ea typeface="ＭＳ Ｐゴシック" charset="-128"/>
                        </a:rPr>
                        <a:t>mg/dl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r h="300038">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altLang="es-ES_tradnl" sz="1800" b="0" i="0" u="none" strike="noStrike" cap="none" normalizeH="0" baseline="0" dirty="0">
                          <a:ln>
                            <a:noFill/>
                          </a:ln>
                          <a:solidFill>
                            <a:schemeClr val="accent1"/>
                          </a:solidFill>
                          <a:effectLst/>
                          <a:latin typeface="+mj-lt"/>
                          <a:ea typeface="ＭＳ Ｐゴシック" charset="-128"/>
                        </a:rPr>
                        <a:t>Cr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altLang="es-ES_tradnl" sz="1800" b="0" i="1" u="none" strike="noStrike" cap="none" normalizeH="0" baseline="0" dirty="0">
                          <a:ln>
                            <a:noFill/>
                          </a:ln>
                          <a:solidFill>
                            <a:schemeClr val="accent1"/>
                          </a:solidFill>
                          <a:effectLst/>
                          <a:latin typeface="+mj-lt"/>
                          <a:ea typeface="ＭＳ Ｐゴシック" charset="-128"/>
                        </a:rPr>
                        <a:t> </a:t>
                      </a:r>
                      <a:r>
                        <a:rPr kumimoji="0" lang="es-ES_tradnl" altLang="es-ES_tradnl" sz="1800" b="0" i="1" u="none" strike="noStrike" cap="none" normalizeH="0" baseline="0" dirty="0" smtClean="0">
                          <a:ln>
                            <a:noFill/>
                          </a:ln>
                          <a:solidFill>
                            <a:schemeClr val="accent1"/>
                          </a:solidFill>
                          <a:effectLst/>
                          <a:latin typeface="+mj-lt"/>
                          <a:ea typeface="ＭＳ Ｐゴシック" charset="-128"/>
                        </a:rPr>
                        <a:t>1 </a:t>
                      </a:r>
                      <a:r>
                        <a:rPr kumimoji="0" lang="es-ES_tradnl" altLang="es-ES_tradnl" sz="1800" b="0" i="1" u="none" strike="noStrike" cap="none" normalizeH="0" baseline="0" dirty="0">
                          <a:ln>
                            <a:noFill/>
                          </a:ln>
                          <a:solidFill>
                            <a:schemeClr val="accent1"/>
                          </a:solidFill>
                          <a:effectLst/>
                          <a:latin typeface="+mj-lt"/>
                          <a:ea typeface="ＭＳ Ｐゴシック" charset="-128"/>
                        </a:rPr>
                        <a:t>mg/dl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r>
              <a:tr h="300038">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altLang="es-ES_tradnl" sz="1800" b="0" i="0" u="none" strike="noStrike" cap="none" normalizeH="0" baseline="0" dirty="0" err="1">
                          <a:ln>
                            <a:noFill/>
                          </a:ln>
                          <a:solidFill>
                            <a:schemeClr val="accent1"/>
                          </a:solidFill>
                          <a:effectLst/>
                          <a:latin typeface="+mj-lt"/>
                          <a:ea typeface="ＭＳ Ｐゴシック" charset="-128"/>
                        </a:rPr>
                        <a:t>Na</a:t>
                      </a:r>
                      <a:endParaRPr kumimoji="0" lang="es-ES_tradnl" altLang="es-ES_tradnl" sz="1800" b="0" i="0" u="none" strike="noStrike" cap="none" normalizeH="0" baseline="0" dirty="0">
                        <a:ln>
                          <a:noFill/>
                        </a:ln>
                        <a:solidFill>
                          <a:schemeClr val="accent1"/>
                        </a:solidFill>
                        <a:effectLst/>
                        <a:latin typeface="+mj-lt"/>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altLang="es-ES_tradnl" sz="1800" b="0" i="0" u="none" strike="noStrike" cap="none" normalizeH="0" baseline="0" dirty="0">
                          <a:ln>
                            <a:noFill/>
                          </a:ln>
                          <a:solidFill>
                            <a:schemeClr val="accent1"/>
                          </a:solidFill>
                          <a:effectLst/>
                          <a:latin typeface="+mj-lt"/>
                          <a:ea typeface="ＭＳ Ｐゴシック" charset="-128"/>
                        </a:rPr>
                        <a:t> 142 </a:t>
                      </a:r>
                      <a:r>
                        <a:rPr kumimoji="0" lang="es-ES_tradnl" altLang="es-ES_tradnl" sz="1800" b="0" i="0" u="none" strike="noStrike" cap="none" normalizeH="0" baseline="0" dirty="0" err="1">
                          <a:ln>
                            <a:noFill/>
                          </a:ln>
                          <a:solidFill>
                            <a:schemeClr val="accent1"/>
                          </a:solidFill>
                          <a:effectLst/>
                          <a:latin typeface="+mj-lt"/>
                          <a:ea typeface="ＭＳ Ｐゴシック" charset="-128"/>
                        </a:rPr>
                        <a:t>meq</a:t>
                      </a:r>
                      <a:r>
                        <a:rPr kumimoji="0" lang="es-ES_tradnl" altLang="es-ES_tradnl" sz="1800" b="0" i="0" u="none" strike="noStrike" cap="none" normalizeH="0" baseline="0" dirty="0">
                          <a:ln>
                            <a:noFill/>
                          </a:ln>
                          <a:solidFill>
                            <a:schemeClr val="accent1"/>
                          </a:solidFill>
                          <a:effectLst/>
                          <a:latin typeface="+mj-lt"/>
                          <a:ea typeface="ＭＳ Ｐゴシック" charset="-128"/>
                        </a:rPr>
                        <a:t>/l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r h="300038">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altLang="es-ES_tradnl" sz="1800" b="0" i="0" u="none" strike="noStrike" cap="none" normalizeH="0" baseline="0" dirty="0">
                          <a:ln>
                            <a:noFill/>
                          </a:ln>
                          <a:solidFill>
                            <a:schemeClr val="accent1"/>
                          </a:solidFill>
                          <a:effectLst/>
                          <a:latin typeface="+mj-lt"/>
                          <a:ea typeface="ＭＳ Ｐゴシック" charset="-128"/>
                        </a:rPr>
                        <a:t>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altLang="es-ES_tradnl" sz="1800" b="0" i="0" u="none" strike="noStrike" cap="none" normalizeH="0" baseline="0" dirty="0">
                          <a:ln>
                            <a:noFill/>
                          </a:ln>
                          <a:solidFill>
                            <a:schemeClr val="accent1"/>
                          </a:solidFill>
                          <a:effectLst/>
                          <a:latin typeface="+mj-lt"/>
                          <a:ea typeface="ＭＳ Ｐゴシック" charset="-128"/>
                        </a:rPr>
                        <a:t> 4.8 </a:t>
                      </a:r>
                      <a:r>
                        <a:rPr kumimoji="0" lang="es-ES_tradnl" altLang="es-ES_tradnl" sz="1800" b="0" i="0" u="none" strike="noStrike" cap="none" normalizeH="0" baseline="0" dirty="0" err="1">
                          <a:ln>
                            <a:noFill/>
                          </a:ln>
                          <a:solidFill>
                            <a:schemeClr val="accent1"/>
                          </a:solidFill>
                          <a:effectLst/>
                          <a:latin typeface="+mj-lt"/>
                          <a:ea typeface="ＭＳ Ｐゴシック" charset="-128"/>
                        </a:rPr>
                        <a:t>meq</a:t>
                      </a:r>
                      <a:r>
                        <a:rPr kumimoji="0" lang="es-ES_tradnl" altLang="es-ES_tradnl" sz="1800" b="0" i="0" u="none" strike="noStrike" cap="none" normalizeH="0" baseline="0" dirty="0">
                          <a:ln>
                            <a:noFill/>
                          </a:ln>
                          <a:solidFill>
                            <a:schemeClr val="accent1"/>
                          </a:solidFill>
                          <a:effectLst/>
                          <a:latin typeface="+mj-lt"/>
                          <a:ea typeface="ＭＳ Ｐゴシック" charset="-128"/>
                        </a:rPr>
                        <a:t>/l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r>
              <a:tr h="300038">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altLang="es-ES_tradnl" sz="1800" b="0" i="0" u="none" strike="noStrike" cap="none" normalizeH="0" baseline="0" dirty="0" err="1" smtClean="0">
                          <a:ln>
                            <a:noFill/>
                          </a:ln>
                          <a:solidFill>
                            <a:schemeClr val="accent1"/>
                          </a:solidFill>
                          <a:effectLst/>
                          <a:latin typeface="+mj-lt"/>
                          <a:ea typeface="ＭＳ Ｐゴシック" charset="-128"/>
                        </a:rPr>
                        <a:t>Alb</a:t>
                      </a:r>
                      <a:r>
                        <a:rPr kumimoji="0" lang="es-ES_tradnl" altLang="es-ES_tradnl" sz="1800" b="0" i="0" u="none" strike="noStrike" cap="none" normalizeH="0" baseline="0" dirty="0" smtClean="0">
                          <a:ln>
                            <a:noFill/>
                          </a:ln>
                          <a:solidFill>
                            <a:schemeClr val="accent1"/>
                          </a:solidFill>
                          <a:effectLst/>
                          <a:latin typeface="+mj-lt"/>
                          <a:ea typeface="ＭＳ Ｐゴシック" charset="-128"/>
                        </a:rPr>
                        <a:t>/Cr</a:t>
                      </a:r>
                      <a:endParaRPr kumimoji="0" lang="es-ES_tradnl" altLang="es-ES_tradnl" sz="1800" b="0" i="0" u="none" strike="noStrike" cap="none" normalizeH="0" baseline="0" dirty="0">
                        <a:ln>
                          <a:noFill/>
                        </a:ln>
                        <a:solidFill>
                          <a:schemeClr val="accent1"/>
                        </a:solidFill>
                        <a:effectLst/>
                        <a:latin typeface="+mj-lt"/>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altLang="es-ES_tradnl" sz="1800" b="0" i="0" u="none" strike="noStrike" cap="none" normalizeH="0" baseline="0" dirty="0">
                          <a:ln>
                            <a:noFill/>
                          </a:ln>
                          <a:solidFill>
                            <a:schemeClr val="accent1"/>
                          </a:solidFill>
                          <a:effectLst/>
                          <a:latin typeface="+mj-lt"/>
                          <a:ea typeface="ＭＳ Ｐゴシック" charset="-128"/>
                        </a:rPr>
                        <a:t> 17.4 </a:t>
                      </a:r>
                      <a:r>
                        <a:rPr kumimoji="0" lang="es-ES_tradnl" altLang="es-ES_tradnl" sz="1800" b="0" i="0" u="none" strike="noStrike" cap="none" normalizeH="0" baseline="0" dirty="0" err="1">
                          <a:ln>
                            <a:noFill/>
                          </a:ln>
                          <a:solidFill>
                            <a:schemeClr val="accent1"/>
                          </a:solidFill>
                          <a:effectLst/>
                          <a:latin typeface="+mj-lt"/>
                          <a:ea typeface="ＭＳ Ｐゴシック" charset="-128"/>
                        </a:rPr>
                        <a:t>mcg</a:t>
                      </a:r>
                      <a:r>
                        <a:rPr kumimoji="0" lang="es-ES_tradnl" altLang="es-ES_tradnl" sz="1800" b="0" i="0" u="none" strike="noStrike" cap="none" normalizeH="0" baseline="0" dirty="0">
                          <a:ln>
                            <a:noFill/>
                          </a:ln>
                          <a:solidFill>
                            <a:schemeClr val="accent1"/>
                          </a:solidFill>
                          <a:effectLst/>
                          <a:latin typeface="+mj-lt"/>
                          <a:ea typeface="ＭＳ Ｐゴシック" charset="-128"/>
                        </a:rPr>
                        <a:t>/mg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r h="300038">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altLang="es-ES_tradnl" sz="1800" b="0" i="0" u="none" strike="noStrike" cap="none" normalizeH="0" baseline="0" dirty="0">
                          <a:ln>
                            <a:noFill/>
                          </a:ln>
                          <a:solidFill>
                            <a:schemeClr val="accent1"/>
                          </a:solidFill>
                          <a:effectLst/>
                          <a:latin typeface="+mj-lt"/>
                          <a:ea typeface="ＭＳ Ｐゴシック" charset="-128"/>
                        </a:rPr>
                        <a:t>FG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altLang="es-ES_tradnl" sz="1800" b="0" i="0" u="none" strike="noStrike" cap="none" normalizeH="0" baseline="0" dirty="0">
                          <a:ln>
                            <a:noFill/>
                          </a:ln>
                          <a:solidFill>
                            <a:schemeClr val="accent1"/>
                          </a:solidFill>
                          <a:effectLst/>
                          <a:latin typeface="+mj-lt"/>
                          <a:ea typeface="ＭＳ Ｐゴシック" charset="-128"/>
                        </a:rPr>
                        <a:t> </a:t>
                      </a:r>
                      <a:r>
                        <a:rPr kumimoji="0" lang="es-ES_tradnl" altLang="es-ES_tradnl" sz="1800" b="0" i="0" u="none" strike="noStrike" cap="none" normalizeH="0" baseline="0" dirty="0" smtClean="0">
                          <a:ln>
                            <a:noFill/>
                          </a:ln>
                          <a:solidFill>
                            <a:schemeClr val="accent1"/>
                          </a:solidFill>
                          <a:effectLst/>
                          <a:latin typeface="+mj-lt"/>
                          <a:ea typeface="ＭＳ Ｐゴシック" charset="-128"/>
                        </a:rPr>
                        <a:t>68 </a:t>
                      </a:r>
                      <a:r>
                        <a:rPr kumimoji="0" lang="es-ES_tradnl" altLang="es-ES_tradnl" sz="1800" b="0" i="0" u="none" strike="noStrike" cap="none" normalizeH="0" baseline="0" dirty="0">
                          <a:ln>
                            <a:noFill/>
                          </a:ln>
                          <a:solidFill>
                            <a:schemeClr val="accent1"/>
                          </a:solidFill>
                          <a:effectLst/>
                          <a:latin typeface="+mj-lt"/>
                          <a:ea typeface="ＭＳ Ｐゴシック" charset="-128"/>
                        </a:rPr>
                        <a:t>ml/min/1,73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r>
              <a:tr h="300038">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altLang="es-ES_tradnl" sz="1800" b="0" i="0" u="none" strike="noStrike" cap="none" normalizeH="0" baseline="0" dirty="0">
                          <a:ln>
                            <a:noFill/>
                          </a:ln>
                          <a:solidFill>
                            <a:schemeClr val="accent1"/>
                          </a:solidFill>
                          <a:effectLst/>
                          <a:latin typeface="+mj-lt"/>
                          <a:ea typeface="ＭＳ Ｐゴシック" charset="-128"/>
                        </a:rPr>
                        <a:t>GPT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altLang="es-ES_tradnl" sz="1800" b="0" i="0" u="none" strike="noStrike" cap="none" normalizeH="0" baseline="0" dirty="0">
                          <a:ln>
                            <a:noFill/>
                          </a:ln>
                          <a:solidFill>
                            <a:schemeClr val="accent1"/>
                          </a:solidFill>
                          <a:effectLst/>
                          <a:latin typeface="+mj-lt"/>
                          <a:ea typeface="ＭＳ Ｐゴシック" charset="-128"/>
                        </a:rPr>
                        <a:t> </a:t>
                      </a:r>
                      <a:r>
                        <a:rPr kumimoji="0" lang="es-ES_tradnl" altLang="es-ES_tradnl" sz="1800" b="0" i="0" u="none" strike="noStrike" cap="none" normalizeH="0" baseline="0" dirty="0" smtClean="0">
                          <a:ln>
                            <a:noFill/>
                          </a:ln>
                          <a:solidFill>
                            <a:schemeClr val="accent1"/>
                          </a:solidFill>
                          <a:effectLst/>
                          <a:latin typeface="+mj-lt"/>
                          <a:ea typeface="ＭＳ Ｐゴシック" charset="-128"/>
                        </a:rPr>
                        <a:t>42 </a:t>
                      </a:r>
                      <a:r>
                        <a:rPr kumimoji="0" lang="es-ES_tradnl" altLang="es-ES_tradnl" sz="1800" b="0" i="0" u="none" strike="noStrike" cap="none" normalizeH="0" baseline="0" dirty="0" err="1">
                          <a:ln>
                            <a:noFill/>
                          </a:ln>
                          <a:solidFill>
                            <a:schemeClr val="accent1"/>
                          </a:solidFill>
                          <a:effectLst/>
                          <a:latin typeface="+mj-lt"/>
                          <a:ea typeface="ＭＳ Ｐゴシック" charset="-128"/>
                        </a:rPr>
                        <a:t>mU</a:t>
                      </a:r>
                      <a:r>
                        <a:rPr kumimoji="0" lang="es-ES_tradnl" altLang="es-ES_tradnl" sz="1800" b="0" i="0" u="none" strike="noStrike" cap="none" normalizeH="0" baseline="0" dirty="0">
                          <a:ln>
                            <a:noFill/>
                          </a:ln>
                          <a:solidFill>
                            <a:schemeClr val="accent1"/>
                          </a:solidFill>
                          <a:effectLst/>
                          <a:latin typeface="+mj-lt"/>
                          <a:ea typeface="ＭＳ Ｐゴシック" charset="-128"/>
                        </a:rPr>
                        <a:t>/ml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r h="300038">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altLang="es-ES_tradnl" sz="1800" b="0" i="0" u="none" strike="noStrike" cap="none" normalizeH="0" baseline="0" dirty="0">
                          <a:ln>
                            <a:noFill/>
                          </a:ln>
                          <a:solidFill>
                            <a:schemeClr val="accent1"/>
                          </a:solidFill>
                          <a:effectLst/>
                          <a:latin typeface="+mj-lt"/>
                          <a:ea typeface="ＭＳ Ｐゴシック" charset="-128"/>
                        </a:rPr>
                        <a:t>GGT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altLang="es-ES_tradnl" sz="1800" b="0" i="0" u="none" strike="noStrike" cap="none" normalizeH="0" baseline="0" dirty="0">
                          <a:ln>
                            <a:noFill/>
                          </a:ln>
                          <a:solidFill>
                            <a:schemeClr val="accent1"/>
                          </a:solidFill>
                          <a:effectLst/>
                          <a:latin typeface="+mj-lt"/>
                          <a:ea typeface="ＭＳ Ｐゴシック" charset="-128"/>
                        </a:rPr>
                        <a:t> </a:t>
                      </a:r>
                      <a:r>
                        <a:rPr kumimoji="0" lang="es-ES_tradnl" altLang="es-ES_tradnl" sz="1800" b="0" i="0" u="none" strike="noStrike" cap="none" normalizeH="0" baseline="0" dirty="0" smtClean="0">
                          <a:ln>
                            <a:noFill/>
                          </a:ln>
                          <a:solidFill>
                            <a:schemeClr val="accent1"/>
                          </a:solidFill>
                          <a:effectLst/>
                          <a:latin typeface="+mj-lt"/>
                          <a:ea typeface="ＭＳ Ｐゴシック" charset="-128"/>
                        </a:rPr>
                        <a:t>60 </a:t>
                      </a:r>
                      <a:r>
                        <a:rPr kumimoji="0" lang="es-ES_tradnl" altLang="es-ES_tradnl" sz="1800" b="0" i="0" u="none" strike="noStrike" cap="none" normalizeH="0" baseline="0" dirty="0" err="1">
                          <a:ln>
                            <a:noFill/>
                          </a:ln>
                          <a:solidFill>
                            <a:schemeClr val="accent1"/>
                          </a:solidFill>
                          <a:effectLst/>
                          <a:latin typeface="+mj-lt"/>
                          <a:ea typeface="ＭＳ Ｐゴシック" charset="-128"/>
                        </a:rPr>
                        <a:t>mU</a:t>
                      </a:r>
                      <a:r>
                        <a:rPr kumimoji="0" lang="es-ES_tradnl" altLang="es-ES_tradnl" sz="1800" b="0" i="0" u="none" strike="noStrike" cap="none" normalizeH="0" baseline="0" dirty="0">
                          <a:ln>
                            <a:noFill/>
                          </a:ln>
                          <a:solidFill>
                            <a:schemeClr val="accent1"/>
                          </a:solidFill>
                          <a:effectLst/>
                          <a:latin typeface="+mj-lt"/>
                          <a:ea typeface="ＭＳ Ｐゴシック" charset="-128"/>
                        </a:rPr>
                        <a:t>/ml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r>
              <a:tr h="135944">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altLang="es-ES_tradnl" sz="1800" b="0" i="0" u="none" strike="noStrike" cap="none" normalizeH="0" baseline="0" dirty="0">
                          <a:ln>
                            <a:noFill/>
                          </a:ln>
                          <a:solidFill>
                            <a:schemeClr val="accent1"/>
                          </a:solidFill>
                          <a:effectLst/>
                          <a:latin typeface="+mj-lt"/>
                          <a:ea typeface="ＭＳ Ｐゴシック" charset="-128"/>
                        </a:rPr>
                        <a:t>Urato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37931725" indent="-37474525"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altLang="es-ES_tradnl" sz="1800" b="0" i="0" u="none" strike="noStrike" cap="none" normalizeH="0" baseline="0" dirty="0">
                          <a:ln>
                            <a:noFill/>
                          </a:ln>
                          <a:solidFill>
                            <a:schemeClr val="accent1"/>
                          </a:solidFill>
                          <a:effectLst/>
                          <a:latin typeface="+mj-lt"/>
                          <a:ea typeface="ＭＳ Ｐゴシック" charset="-128"/>
                        </a:rPr>
                        <a:t> </a:t>
                      </a:r>
                      <a:r>
                        <a:rPr kumimoji="0" lang="es-ES_tradnl" altLang="es-ES_tradnl" sz="1800" b="0" i="0" u="none" strike="noStrike" cap="none" normalizeH="0" baseline="0" dirty="0" smtClean="0">
                          <a:ln>
                            <a:noFill/>
                          </a:ln>
                          <a:solidFill>
                            <a:schemeClr val="accent1"/>
                          </a:solidFill>
                          <a:effectLst/>
                          <a:latin typeface="+mj-lt"/>
                          <a:ea typeface="ＭＳ Ｐゴシック" charset="-128"/>
                        </a:rPr>
                        <a:t>6.9 </a:t>
                      </a:r>
                      <a:r>
                        <a:rPr kumimoji="0" lang="es-ES_tradnl" altLang="es-ES_tradnl" sz="1800" b="0" i="0" u="none" strike="noStrike" cap="none" normalizeH="0" baseline="0" dirty="0">
                          <a:ln>
                            <a:noFill/>
                          </a:ln>
                          <a:solidFill>
                            <a:schemeClr val="accent1"/>
                          </a:solidFill>
                          <a:effectLst/>
                          <a:latin typeface="+mj-lt"/>
                          <a:ea typeface="ＭＳ Ｐゴシック" charset="-128"/>
                        </a:rPr>
                        <a:t>mg/dl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bl>
          </a:graphicData>
        </a:graphic>
      </p:graphicFrame>
      <p:graphicFrame>
        <p:nvGraphicFramePr>
          <p:cNvPr id="6" name="Tabla 4"/>
          <p:cNvGraphicFramePr>
            <a:graphicFrameLocks noGrp="1"/>
          </p:cNvGraphicFramePr>
          <p:nvPr>
            <p:extLst>
              <p:ext uri="{D42A27DB-BD31-4B8C-83A1-F6EECF244321}">
                <p14:modId xmlns:p14="http://schemas.microsoft.com/office/powerpoint/2010/main" val="1408073788"/>
              </p:ext>
            </p:extLst>
          </p:nvPr>
        </p:nvGraphicFramePr>
        <p:xfrm>
          <a:off x="1199456" y="1844824"/>
          <a:ext cx="3744415" cy="2780548"/>
        </p:xfrm>
        <a:graphic>
          <a:graphicData uri="http://schemas.openxmlformats.org/drawingml/2006/table">
            <a:tbl>
              <a:tblPr/>
              <a:tblGrid>
                <a:gridCol w="1927880"/>
                <a:gridCol w="1816535"/>
              </a:tblGrid>
              <a:tr h="383558">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37931725" indent="-37474525" defTabSz="457200"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altLang="es-ES_tradnl" sz="2000" b="1" i="0" u="none" strike="noStrike" cap="none" normalizeH="0" baseline="0" dirty="0">
                          <a:ln>
                            <a:noFill/>
                          </a:ln>
                          <a:solidFill>
                            <a:schemeClr val="accent1"/>
                          </a:solidFill>
                          <a:effectLst/>
                          <a:latin typeface="+mj-lt"/>
                          <a:ea typeface="ＭＳ Ｐゴシック" charset="-128"/>
                        </a:rPr>
                        <a:t>TA sistólica</a:t>
                      </a:r>
                    </a:p>
                  </a:txBody>
                  <a:tcPr marT="45710" marB="4571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37931725" indent="-37474525" defTabSz="457200"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altLang="es-ES_tradnl" sz="2000" b="1" i="0" u="none" strike="noStrike" cap="none" normalizeH="0" baseline="0" dirty="0" smtClean="0">
                          <a:ln>
                            <a:noFill/>
                          </a:ln>
                          <a:solidFill>
                            <a:schemeClr val="accent1"/>
                          </a:solidFill>
                          <a:effectLst/>
                          <a:latin typeface="+mj-lt"/>
                          <a:ea typeface="ＭＳ Ｐゴシック" charset="-128"/>
                        </a:rPr>
                        <a:t>144 </a:t>
                      </a:r>
                      <a:r>
                        <a:rPr kumimoji="0" lang="es-ES_tradnl" altLang="es-ES_tradnl" sz="2000" b="1" i="0" u="none" strike="noStrike" cap="none" normalizeH="0" baseline="0" dirty="0" err="1">
                          <a:ln>
                            <a:noFill/>
                          </a:ln>
                          <a:solidFill>
                            <a:schemeClr val="accent1"/>
                          </a:solidFill>
                          <a:effectLst/>
                          <a:latin typeface="+mj-lt"/>
                          <a:ea typeface="ＭＳ Ｐゴシック" charset="-128"/>
                        </a:rPr>
                        <a:t>mmHg</a:t>
                      </a:r>
                      <a:endParaRPr kumimoji="0" lang="es-ES_tradnl" altLang="es-ES_tradnl" sz="2000" b="1" i="0" u="none" strike="noStrike" cap="none" normalizeH="0" baseline="0" dirty="0">
                        <a:ln>
                          <a:noFill/>
                        </a:ln>
                        <a:solidFill>
                          <a:schemeClr val="accent1"/>
                        </a:solidFill>
                        <a:effectLst/>
                        <a:latin typeface="+mj-lt"/>
                        <a:ea typeface="ＭＳ Ｐゴシック" charset="-128"/>
                      </a:endParaRPr>
                    </a:p>
                  </a:txBody>
                  <a:tcPr marT="45710" marB="4571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r>
              <a:tr h="401461">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37931725" indent="-37474525" defTabSz="457200"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altLang="es-ES_tradnl" sz="2000" b="1" i="0" u="none" strike="noStrike" cap="none" normalizeH="0" baseline="0" dirty="0">
                          <a:ln>
                            <a:noFill/>
                          </a:ln>
                          <a:solidFill>
                            <a:schemeClr val="accent1"/>
                          </a:solidFill>
                          <a:effectLst/>
                          <a:latin typeface="+mj-lt"/>
                          <a:ea typeface="ＭＳ Ｐゴシック" charset="-128"/>
                        </a:rPr>
                        <a:t>TA Diastólica</a:t>
                      </a:r>
                    </a:p>
                  </a:txBody>
                  <a:tcPr marT="45710" marB="4571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3F4"/>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37931725" indent="-37474525" defTabSz="457200"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altLang="es-ES_tradnl" sz="2000" b="1" i="0" u="none" strike="noStrike" cap="none" normalizeH="0" baseline="0" dirty="0" smtClean="0">
                          <a:ln>
                            <a:noFill/>
                          </a:ln>
                          <a:solidFill>
                            <a:schemeClr val="accent1"/>
                          </a:solidFill>
                          <a:effectLst/>
                          <a:latin typeface="+mj-lt"/>
                          <a:ea typeface="ＭＳ Ｐゴシック" charset="-128"/>
                        </a:rPr>
                        <a:t>92 </a:t>
                      </a:r>
                      <a:r>
                        <a:rPr kumimoji="0" lang="es-ES_tradnl" altLang="es-ES_tradnl" sz="2000" b="1" i="0" u="none" strike="noStrike" cap="none" normalizeH="0" baseline="0" dirty="0" err="1">
                          <a:ln>
                            <a:noFill/>
                          </a:ln>
                          <a:solidFill>
                            <a:schemeClr val="accent1"/>
                          </a:solidFill>
                          <a:effectLst/>
                          <a:latin typeface="+mj-lt"/>
                          <a:ea typeface="ＭＳ Ｐゴシック" charset="-128"/>
                        </a:rPr>
                        <a:t>mmHg</a:t>
                      </a:r>
                      <a:endParaRPr kumimoji="0" lang="es-ES_tradnl" altLang="es-ES_tradnl" sz="2000" b="1" i="0" u="none" strike="noStrike" cap="none" normalizeH="0" baseline="0" dirty="0">
                        <a:ln>
                          <a:noFill/>
                        </a:ln>
                        <a:solidFill>
                          <a:schemeClr val="accent1"/>
                        </a:solidFill>
                        <a:effectLst/>
                        <a:latin typeface="+mj-lt"/>
                        <a:ea typeface="ＭＳ Ｐゴシック" charset="-128"/>
                      </a:endParaRPr>
                    </a:p>
                  </a:txBody>
                  <a:tcPr marT="45710" marB="4571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3F4"/>
                    </a:solidFill>
                  </a:tcPr>
                </a:tc>
              </a:tr>
              <a:tr h="349315">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37931725" indent="-37474525" defTabSz="457200"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altLang="es-ES_tradnl" sz="2000" b="1" i="0" u="none" strike="noStrike" cap="none" normalizeH="0" baseline="0" dirty="0">
                          <a:ln>
                            <a:noFill/>
                          </a:ln>
                          <a:solidFill>
                            <a:schemeClr val="accent1"/>
                          </a:solidFill>
                          <a:effectLst/>
                          <a:latin typeface="+mj-lt"/>
                          <a:ea typeface="ＭＳ Ｐゴシック" charset="-128"/>
                        </a:rPr>
                        <a:t>FC</a:t>
                      </a:r>
                    </a:p>
                  </a:txBody>
                  <a:tcPr marT="45710" marB="4571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37931725" indent="-37474525" defTabSz="457200"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altLang="es-ES_tradnl" sz="2000" b="1" i="0" u="none" strike="noStrike" cap="none" normalizeH="0" baseline="0" dirty="0" smtClean="0">
                          <a:ln>
                            <a:noFill/>
                          </a:ln>
                          <a:solidFill>
                            <a:schemeClr val="tx2"/>
                          </a:solidFill>
                          <a:effectLst/>
                          <a:latin typeface="+mj-lt"/>
                          <a:ea typeface="ＭＳ Ｐゴシック" charset="-128"/>
                        </a:rPr>
                        <a:t>95</a:t>
                      </a:r>
                      <a:r>
                        <a:rPr kumimoji="0" lang="es-ES_tradnl" altLang="es-ES_tradnl" sz="2000" b="1" i="0" u="none" strike="noStrike" cap="none" normalizeH="0" baseline="0" dirty="0" smtClean="0">
                          <a:ln>
                            <a:noFill/>
                          </a:ln>
                          <a:solidFill>
                            <a:schemeClr val="accent1"/>
                          </a:solidFill>
                          <a:effectLst/>
                          <a:latin typeface="+mj-lt"/>
                          <a:ea typeface="ＭＳ Ｐゴシック" charset="-128"/>
                        </a:rPr>
                        <a:t> pm</a:t>
                      </a:r>
                      <a:endParaRPr kumimoji="0" lang="es-ES_tradnl" altLang="es-ES_tradnl" sz="2000" b="1" i="0" u="none" strike="noStrike" cap="none" normalizeH="0" baseline="0" dirty="0">
                        <a:ln>
                          <a:noFill/>
                        </a:ln>
                        <a:solidFill>
                          <a:schemeClr val="accent1"/>
                        </a:solidFill>
                        <a:effectLst/>
                        <a:latin typeface="+mj-lt"/>
                        <a:ea typeface="ＭＳ Ｐゴシック" charset="-128"/>
                      </a:endParaRPr>
                    </a:p>
                  </a:txBody>
                  <a:tcPr marT="45710" marB="4571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r>
              <a:tr h="383558">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37931725" indent="-37474525" defTabSz="457200"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altLang="es-ES_tradnl" sz="2000" b="1" i="0" u="none" strike="noStrike" cap="none" normalizeH="0" baseline="0">
                          <a:ln>
                            <a:noFill/>
                          </a:ln>
                          <a:solidFill>
                            <a:schemeClr val="accent1"/>
                          </a:solidFill>
                          <a:effectLst/>
                          <a:latin typeface="+mj-lt"/>
                          <a:ea typeface="ＭＳ Ｐゴシック" charset="-128"/>
                        </a:rPr>
                        <a:t>Talla</a:t>
                      </a:r>
                    </a:p>
                  </a:txBody>
                  <a:tcPr marT="45710" marB="4571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3F4"/>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37931725" indent="-37474525" defTabSz="457200"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altLang="es-ES_tradnl" sz="2000" b="1" i="0" u="none" strike="noStrike" cap="none" normalizeH="0" baseline="0" dirty="0" smtClean="0">
                          <a:ln>
                            <a:noFill/>
                          </a:ln>
                          <a:solidFill>
                            <a:schemeClr val="accent1"/>
                          </a:solidFill>
                          <a:effectLst/>
                          <a:latin typeface="+mj-lt"/>
                          <a:ea typeface="ＭＳ Ｐゴシック" charset="-128"/>
                        </a:rPr>
                        <a:t>166 </a:t>
                      </a:r>
                      <a:r>
                        <a:rPr kumimoji="0" lang="es-ES_tradnl" altLang="es-ES_tradnl" sz="2000" b="1" i="0" u="none" strike="noStrike" cap="none" normalizeH="0" baseline="0" dirty="0">
                          <a:ln>
                            <a:noFill/>
                          </a:ln>
                          <a:solidFill>
                            <a:schemeClr val="accent1"/>
                          </a:solidFill>
                          <a:effectLst/>
                          <a:latin typeface="+mj-lt"/>
                          <a:ea typeface="ＭＳ Ｐゴシック" charset="-128"/>
                        </a:rPr>
                        <a:t>cm</a:t>
                      </a:r>
                    </a:p>
                  </a:txBody>
                  <a:tcPr marT="45710" marB="4571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3F4"/>
                    </a:solidFill>
                  </a:tcPr>
                </a:tc>
              </a:tr>
              <a:tr h="383558">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37931725" indent="-37474525" defTabSz="457200"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altLang="es-ES_tradnl" sz="2000" b="1" i="0" u="none" strike="noStrike" cap="none" normalizeH="0" baseline="0">
                          <a:ln>
                            <a:noFill/>
                          </a:ln>
                          <a:solidFill>
                            <a:schemeClr val="accent1"/>
                          </a:solidFill>
                          <a:effectLst/>
                          <a:latin typeface="+mj-lt"/>
                          <a:ea typeface="ＭＳ Ｐゴシック" charset="-128"/>
                        </a:rPr>
                        <a:t>Peso</a:t>
                      </a:r>
                    </a:p>
                  </a:txBody>
                  <a:tcPr marT="45710" marB="4571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37931725" indent="-37474525" defTabSz="457200"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altLang="es-ES_tradnl" sz="2000" b="1" i="0" u="none" strike="noStrike" cap="none" normalizeH="0" baseline="0" dirty="0" smtClean="0">
                          <a:ln>
                            <a:noFill/>
                          </a:ln>
                          <a:solidFill>
                            <a:schemeClr val="accent1"/>
                          </a:solidFill>
                          <a:effectLst/>
                          <a:latin typeface="+mj-lt"/>
                          <a:ea typeface="ＭＳ Ｐゴシック" charset="-128"/>
                        </a:rPr>
                        <a:t>86.5  </a:t>
                      </a:r>
                      <a:r>
                        <a:rPr kumimoji="0" lang="es-ES_tradnl" altLang="es-ES_tradnl" sz="2000" b="1" i="0" u="none" strike="noStrike" cap="none" normalizeH="0" baseline="0" dirty="0">
                          <a:ln>
                            <a:noFill/>
                          </a:ln>
                          <a:solidFill>
                            <a:schemeClr val="accent1"/>
                          </a:solidFill>
                          <a:effectLst/>
                          <a:latin typeface="+mj-lt"/>
                          <a:ea typeface="ＭＳ Ｐゴシック" charset="-128"/>
                        </a:rPr>
                        <a:t>kg</a:t>
                      </a:r>
                    </a:p>
                  </a:txBody>
                  <a:tcPr marT="45710" marB="4571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r>
              <a:tr h="397987">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37931725" indent="-37474525" defTabSz="457200"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altLang="es-ES_tradnl" sz="2000" b="1" i="0" u="none" strike="noStrike" cap="none" normalizeH="0" baseline="0" dirty="0">
                          <a:ln>
                            <a:noFill/>
                          </a:ln>
                          <a:solidFill>
                            <a:schemeClr val="accent1"/>
                          </a:solidFill>
                          <a:effectLst/>
                          <a:latin typeface="+mj-lt"/>
                          <a:ea typeface="ＭＳ Ｐゴシック" charset="-128"/>
                        </a:rPr>
                        <a:t>IMC</a:t>
                      </a:r>
                    </a:p>
                  </a:txBody>
                  <a:tcPr marT="45710" marB="4571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3F4"/>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37931725" indent="-37474525" defTabSz="457200" eaLnBrk="0" hangingPunct="0">
                        <a:spcBef>
                          <a:spcPct val="20000"/>
                        </a:spcBef>
                        <a:buFont typeface="Arial" charset="0"/>
                        <a:defRPr sz="2400">
                          <a:solidFill>
                            <a:schemeClr val="tx1"/>
                          </a:solidFill>
                          <a:latin typeface="Calibri" charset="0"/>
                          <a:ea typeface="ＭＳ Ｐゴシック" charset="-128"/>
                        </a:defRPr>
                      </a:lvl2pPr>
                      <a:lvl3pPr eaLnBrk="0" hangingPunct="0">
                        <a:spcBef>
                          <a:spcPct val="20000"/>
                        </a:spcBef>
                        <a:defRPr sz="2000">
                          <a:solidFill>
                            <a:schemeClr val="tx1"/>
                          </a:solidFill>
                          <a:latin typeface="Calibri" charset="0"/>
                          <a:ea typeface="ＭＳ Ｐゴシック" charset="-128"/>
                        </a:defRPr>
                      </a:lvl3pPr>
                      <a:lvl4pPr eaLnBrk="0" hangingPunct="0">
                        <a:spcBef>
                          <a:spcPct val="20000"/>
                        </a:spcBef>
                        <a:defRPr>
                          <a:solidFill>
                            <a:schemeClr val="tx1"/>
                          </a:solidFill>
                          <a:latin typeface="Calibri" charset="0"/>
                          <a:ea typeface="ＭＳ Ｐゴシック" charset="-128"/>
                        </a:defRPr>
                      </a:lvl4pPr>
                      <a:lvl5pPr eaLnBrk="0" hangingPunct="0">
                        <a:spcBef>
                          <a:spcPct val="20000"/>
                        </a:spcBef>
                        <a:defRPr>
                          <a:solidFill>
                            <a:schemeClr val="tx1"/>
                          </a:solidFill>
                          <a:latin typeface="Calibri" charset="0"/>
                          <a:ea typeface="ＭＳ Ｐゴシック" charset="-128"/>
                        </a:defRPr>
                      </a:lvl5pPr>
                      <a:lvl6pPr marL="457200" eaLnBrk="0" fontAlgn="base" hangingPunct="0">
                        <a:spcBef>
                          <a:spcPct val="20000"/>
                        </a:spcBef>
                        <a:spcAft>
                          <a:spcPct val="0"/>
                        </a:spcAft>
                        <a:defRPr>
                          <a:solidFill>
                            <a:schemeClr val="tx1"/>
                          </a:solidFill>
                          <a:latin typeface="Calibri" charset="0"/>
                          <a:ea typeface="ＭＳ Ｐゴシック" charset="-128"/>
                        </a:defRPr>
                      </a:lvl6pPr>
                      <a:lvl7pPr marL="914400" eaLnBrk="0" fontAlgn="base" hangingPunct="0">
                        <a:spcBef>
                          <a:spcPct val="20000"/>
                        </a:spcBef>
                        <a:spcAft>
                          <a:spcPct val="0"/>
                        </a:spcAft>
                        <a:defRPr>
                          <a:solidFill>
                            <a:schemeClr val="tx1"/>
                          </a:solidFill>
                          <a:latin typeface="Calibri" charset="0"/>
                          <a:ea typeface="ＭＳ Ｐゴシック" charset="-128"/>
                        </a:defRPr>
                      </a:lvl7pPr>
                      <a:lvl8pPr marL="1371600" eaLnBrk="0" fontAlgn="base" hangingPunct="0">
                        <a:spcBef>
                          <a:spcPct val="20000"/>
                        </a:spcBef>
                        <a:spcAft>
                          <a:spcPct val="0"/>
                        </a:spcAft>
                        <a:defRPr>
                          <a:solidFill>
                            <a:schemeClr val="tx1"/>
                          </a:solidFill>
                          <a:latin typeface="Calibri" charset="0"/>
                          <a:ea typeface="ＭＳ Ｐゴシック" charset="-128"/>
                        </a:defRPr>
                      </a:lvl8pPr>
                      <a:lvl9pPr marL="1828800" eaLnBrk="0" fontAlgn="base" hangingPunct="0">
                        <a:spcBef>
                          <a:spcPct val="20000"/>
                        </a:spcBef>
                        <a:spcAft>
                          <a:spcPct val="0"/>
                        </a:spcAft>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altLang="es-ES_tradnl" sz="2000" b="1" i="0" u="none" strike="noStrike" cap="none" normalizeH="0" baseline="0" dirty="0" smtClean="0">
                          <a:ln>
                            <a:noFill/>
                          </a:ln>
                          <a:solidFill>
                            <a:schemeClr val="tx2"/>
                          </a:solidFill>
                          <a:effectLst/>
                          <a:latin typeface="+mj-lt"/>
                          <a:ea typeface="ＭＳ Ｐゴシック" charset="-128"/>
                        </a:rPr>
                        <a:t>30.6</a:t>
                      </a:r>
                      <a:r>
                        <a:rPr kumimoji="0" lang="es-ES_tradnl" altLang="es-ES_tradnl" sz="2000" b="1" i="0" u="none" strike="noStrike" cap="none" normalizeH="0" baseline="0" dirty="0" smtClean="0">
                          <a:ln>
                            <a:noFill/>
                          </a:ln>
                          <a:solidFill>
                            <a:schemeClr val="accent1"/>
                          </a:solidFill>
                          <a:effectLst/>
                          <a:latin typeface="+mj-lt"/>
                          <a:ea typeface="ＭＳ Ｐゴシック" charset="-128"/>
                        </a:rPr>
                        <a:t> </a:t>
                      </a:r>
                      <a:r>
                        <a:rPr kumimoji="0" lang="es-ES_tradnl" altLang="es-ES_tradnl" sz="2000" b="1" i="0" u="none" strike="noStrike" cap="none" normalizeH="0" baseline="0" dirty="0">
                          <a:ln>
                            <a:noFill/>
                          </a:ln>
                          <a:solidFill>
                            <a:schemeClr val="accent1"/>
                          </a:solidFill>
                          <a:effectLst/>
                          <a:latin typeface="+mj-lt"/>
                          <a:ea typeface="ＭＳ Ｐゴシック" charset="-128"/>
                        </a:rPr>
                        <a:t>Kg/m2</a:t>
                      </a:r>
                    </a:p>
                  </a:txBody>
                  <a:tcPr marT="45710" marB="4571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3F4"/>
                    </a:solidFill>
                  </a:tcPr>
                </a:tc>
              </a:tr>
              <a:tr h="38186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altLang="es-ES_tradnl" sz="2000" b="1" i="0" u="none" strike="noStrike" cap="none" normalizeH="0" baseline="0" dirty="0" smtClean="0">
                          <a:ln>
                            <a:noFill/>
                          </a:ln>
                          <a:solidFill>
                            <a:schemeClr val="accent1"/>
                          </a:solidFill>
                          <a:effectLst/>
                          <a:latin typeface="+mj-lt"/>
                          <a:ea typeface="ＭＳ Ｐゴシック" charset="-128"/>
                        </a:rPr>
                        <a:t>P. Abdominal </a:t>
                      </a:r>
                      <a:endParaRPr kumimoji="0" lang="es-ES_tradnl" altLang="es-ES_tradnl" sz="2000" b="1" i="0" u="none" strike="noStrike" cap="none" normalizeH="0" baseline="0" dirty="0">
                        <a:ln>
                          <a:noFill/>
                        </a:ln>
                        <a:solidFill>
                          <a:schemeClr val="accent1"/>
                        </a:solidFill>
                        <a:effectLst/>
                        <a:latin typeface="+mj-lt"/>
                        <a:ea typeface="ＭＳ Ｐゴシック" charset="-128"/>
                      </a:endParaRPr>
                    </a:p>
                  </a:txBody>
                  <a:tcPr marT="45710" marB="4571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altLang="es-ES_tradnl" sz="2000" b="1" i="0" u="none" strike="noStrike" cap="none" normalizeH="0" baseline="0" dirty="0" smtClean="0">
                          <a:ln>
                            <a:noFill/>
                          </a:ln>
                          <a:solidFill>
                            <a:schemeClr val="tx2"/>
                          </a:solidFill>
                          <a:effectLst/>
                          <a:latin typeface="+mj-lt"/>
                          <a:ea typeface="ＭＳ Ｐゴシック" charset="-128"/>
                        </a:rPr>
                        <a:t>102 </a:t>
                      </a:r>
                      <a:r>
                        <a:rPr kumimoji="0" lang="es-ES_tradnl" altLang="es-ES_tradnl" sz="2000" b="1" i="0" u="none" strike="noStrike" cap="none" normalizeH="0" baseline="0" dirty="0" smtClean="0">
                          <a:ln>
                            <a:noFill/>
                          </a:ln>
                          <a:solidFill>
                            <a:schemeClr val="accent1"/>
                          </a:solidFill>
                          <a:effectLst/>
                          <a:latin typeface="+mj-lt"/>
                          <a:ea typeface="ＭＳ Ｐゴシック" charset="-128"/>
                        </a:rPr>
                        <a:t>cm</a:t>
                      </a:r>
                      <a:endParaRPr kumimoji="0" lang="es-ES_tradnl" altLang="es-ES_tradnl" sz="2000" b="1" i="0" u="none" strike="noStrike" cap="none" normalizeH="0" baseline="0" dirty="0">
                        <a:ln>
                          <a:noFill/>
                        </a:ln>
                        <a:solidFill>
                          <a:schemeClr val="accent1"/>
                        </a:solidFill>
                        <a:effectLst/>
                        <a:latin typeface="+mj-lt"/>
                        <a:ea typeface="ＭＳ Ｐゴシック" charset="-128"/>
                      </a:endParaRPr>
                    </a:p>
                  </a:txBody>
                  <a:tcPr marT="45710" marB="4571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3F4"/>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idx="1"/>
          </p:nvPr>
        </p:nvSpPr>
        <p:spPr/>
        <p:txBody>
          <a:bodyPr>
            <a:normAutofit/>
          </a:bodyPr>
          <a:lstStyle/>
          <a:p>
            <a:r>
              <a:rPr lang="es-ES" dirty="0" smtClean="0"/>
              <a:t>Determinación de péptido </a:t>
            </a:r>
            <a:r>
              <a:rPr lang="es-ES" dirty="0" err="1"/>
              <a:t>n</a:t>
            </a:r>
            <a:r>
              <a:rPr lang="es-ES" dirty="0" err="1" smtClean="0"/>
              <a:t>atriurético</a:t>
            </a:r>
            <a:r>
              <a:rPr lang="es-ES" dirty="0" smtClean="0"/>
              <a:t>.</a:t>
            </a:r>
          </a:p>
          <a:p>
            <a:r>
              <a:rPr lang="es-ES" dirty="0" smtClean="0"/>
              <a:t>Un RX Tórax.</a:t>
            </a:r>
          </a:p>
          <a:p>
            <a:r>
              <a:rPr lang="es-ES" dirty="0" smtClean="0"/>
              <a:t>Un ECG con tira de ritmo.</a:t>
            </a:r>
          </a:p>
          <a:p>
            <a:r>
              <a:rPr lang="es-ES" dirty="0" smtClean="0"/>
              <a:t>Un TAC craneal.</a:t>
            </a:r>
          </a:p>
        </p:txBody>
      </p:sp>
      <p:sp>
        <p:nvSpPr>
          <p:cNvPr id="7" name="6 Marcador de texto"/>
          <p:cNvSpPr>
            <a:spLocks noGrp="1"/>
          </p:cNvSpPr>
          <p:nvPr>
            <p:ph type="body" idx="10"/>
          </p:nvPr>
        </p:nvSpPr>
        <p:spPr>
          <a:xfrm>
            <a:off x="649222" y="836713"/>
            <a:ext cx="10893556" cy="1035465"/>
          </a:xfrm>
        </p:spPr>
        <p:txBody>
          <a:bodyPr/>
          <a:lstStyle/>
          <a:p>
            <a:r>
              <a:rPr lang="es-ES" dirty="0" smtClean="0"/>
              <a:t>Descartada la hipoglucemia, ¿</a:t>
            </a:r>
            <a:r>
              <a:rPr lang="es-ES" dirty="0"/>
              <a:t>q</a:t>
            </a:r>
            <a:r>
              <a:rPr lang="es-ES" dirty="0" smtClean="0"/>
              <a:t>ué exploración considera más adecuada?</a:t>
            </a:r>
            <a:endParaRPr lang="es-ES" dirty="0"/>
          </a:p>
        </p:txBody>
      </p:sp>
      <p:sp>
        <p:nvSpPr>
          <p:cNvPr id="8" name="7 Marcador de texto"/>
          <p:cNvSpPr>
            <a:spLocks noGrp="1"/>
          </p:cNvSpPr>
          <p:nvPr>
            <p:ph type="body" sz="quarter" idx="11"/>
          </p:nvPr>
        </p:nvSpPr>
        <p:spPr/>
        <p:txBody>
          <a:bodyPr>
            <a:normAutofit lnSpcReduction="10000"/>
          </a:bodyPr>
          <a:lstStyle/>
          <a:p>
            <a:endParaRPr lang="es-ES" dirty="0"/>
          </a:p>
        </p:txBody>
      </p:sp>
      <p:sp>
        <p:nvSpPr>
          <p:cNvPr id="5" name="4 Título"/>
          <p:cNvSpPr>
            <a:spLocks noGrp="1"/>
          </p:cNvSpPr>
          <p:nvPr>
            <p:ph type="title"/>
          </p:nvPr>
        </p:nvSpPr>
        <p:spPr/>
        <p:txBody>
          <a:bodyPr/>
          <a:lstStyle/>
          <a:p>
            <a:r>
              <a:rPr lang="es-ES" dirty="0" smtClean="0"/>
              <a:t>Pregunta 3</a:t>
            </a:r>
            <a:endParaRPr lang="es-ES" dirty="0"/>
          </a:p>
        </p:txBody>
      </p:sp>
    </p:spTree>
    <p:extLst>
      <p:ext uri="{BB962C8B-B14F-4D97-AF65-F5344CB8AC3E}">
        <p14:creationId xmlns:p14="http://schemas.microsoft.com/office/powerpoint/2010/main" val="34915324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Caso </a:t>
            </a:r>
            <a:r>
              <a:rPr lang="es-ES" dirty="0"/>
              <a:t>c</a:t>
            </a:r>
            <a:r>
              <a:rPr lang="es-ES" dirty="0" smtClean="0"/>
              <a:t>línico 1 (I)</a:t>
            </a:r>
            <a:endParaRPr lang="es-ES" dirty="0"/>
          </a:p>
        </p:txBody>
      </p:sp>
      <p:sp>
        <p:nvSpPr>
          <p:cNvPr id="3" name="Marcador de contenido 2"/>
          <p:cNvSpPr>
            <a:spLocks noGrp="1"/>
          </p:cNvSpPr>
          <p:nvPr>
            <p:ph idx="1"/>
          </p:nvPr>
        </p:nvSpPr>
        <p:spPr>
          <a:xfrm>
            <a:off x="0" y="764704"/>
            <a:ext cx="11582400" cy="4592024"/>
          </a:xfrm>
        </p:spPr>
        <p:txBody>
          <a:bodyPr>
            <a:noAutofit/>
          </a:bodyPr>
          <a:lstStyle/>
          <a:p>
            <a:pPr>
              <a:buBlip>
                <a:blip r:embed="rId3"/>
              </a:buBlip>
            </a:pPr>
            <a:r>
              <a:rPr lang="es-ES" dirty="0" smtClean="0"/>
              <a:t>Juan, </a:t>
            </a:r>
            <a:r>
              <a:rPr lang="es-ES" dirty="0" smtClean="0">
                <a:solidFill>
                  <a:srgbClr val="C00000"/>
                </a:solidFill>
              </a:rPr>
              <a:t>52 años</a:t>
            </a:r>
            <a:r>
              <a:rPr lang="es-ES" dirty="0" smtClean="0"/>
              <a:t>, desde hace </a:t>
            </a:r>
            <a:r>
              <a:rPr lang="es-ES" dirty="0">
                <a:solidFill>
                  <a:srgbClr val="C00000"/>
                </a:solidFill>
              </a:rPr>
              <a:t>unos </a:t>
            </a:r>
            <a:r>
              <a:rPr lang="es-ES" dirty="0" smtClean="0">
                <a:solidFill>
                  <a:srgbClr val="C00000"/>
                </a:solidFill>
              </a:rPr>
              <a:t>4-5 </a:t>
            </a:r>
            <a:r>
              <a:rPr lang="es-ES" dirty="0">
                <a:solidFill>
                  <a:srgbClr val="C00000"/>
                </a:solidFill>
              </a:rPr>
              <a:t>meses</a:t>
            </a:r>
            <a:r>
              <a:rPr lang="es-ES" dirty="0"/>
              <a:t>, </a:t>
            </a:r>
            <a:r>
              <a:rPr lang="es-ES" dirty="0" smtClean="0"/>
              <a:t>nota hormigueos en las plantas de los pies. A veces le impide dormir. Su trabajo le obliga a viajar mucho y últimamente se nota más cansado.</a:t>
            </a:r>
          </a:p>
          <a:p>
            <a:pPr>
              <a:defRPr/>
            </a:pPr>
            <a:r>
              <a:rPr lang="es-ES" altLang="es-ES" dirty="0">
                <a:solidFill>
                  <a:srgbClr val="C5000B"/>
                </a:solidFill>
                <a:ea typeface="ＭＳ Ｐゴシック" pitchFamily="34" charset="-128"/>
              </a:rPr>
              <a:t>Antecedentes personales: </a:t>
            </a:r>
          </a:p>
          <a:p>
            <a:pPr lvl="1">
              <a:defRPr/>
            </a:pPr>
            <a:r>
              <a:rPr lang="es-ES" altLang="es-ES" sz="2400" dirty="0">
                <a:solidFill>
                  <a:srgbClr val="C5000B"/>
                </a:solidFill>
                <a:ea typeface="ＭＳ Ｐゴシック" pitchFamily="34" charset="-128"/>
              </a:rPr>
              <a:t>HTA</a:t>
            </a:r>
            <a:r>
              <a:rPr lang="es-ES" altLang="es-ES" sz="2400" dirty="0">
                <a:ea typeface="ＭＳ Ｐゴシック" pitchFamily="34" charset="-128"/>
              </a:rPr>
              <a:t> </a:t>
            </a:r>
            <a:r>
              <a:rPr lang="es-ES" altLang="es-ES" sz="2400" dirty="0" smtClean="0">
                <a:ea typeface="ＭＳ Ｐゴシック" pitchFamily="34" charset="-128"/>
              </a:rPr>
              <a:t>diagnosticado a los 46 años. En tratamiento actual </a:t>
            </a:r>
            <a:r>
              <a:rPr lang="es-ES" altLang="es-ES" sz="2400" dirty="0" err="1" smtClean="0">
                <a:ea typeface="ＭＳ Ｐゴシック" pitchFamily="34" charset="-128"/>
              </a:rPr>
              <a:t>i</a:t>
            </a:r>
            <a:r>
              <a:rPr lang="es-ES" altLang="es-ES" sz="2400" dirty="0" err="1" smtClean="0">
                <a:ea typeface="ＭＳ Ｐゴシック" pitchFamily="34" charset="-128"/>
              </a:rPr>
              <a:t>rbesartán</a:t>
            </a:r>
            <a:r>
              <a:rPr lang="es-ES" altLang="es-ES" sz="2400" dirty="0" smtClean="0">
                <a:ea typeface="ＭＳ Ｐゴシック" pitchFamily="34" charset="-128"/>
              </a:rPr>
              <a:t> </a:t>
            </a:r>
            <a:r>
              <a:rPr lang="es-ES" altLang="es-ES" sz="2400" dirty="0" smtClean="0">
                <a:ea typeface="ＭＳ Ｐゴシック" pitchFamily="34" charset="-128"/>
              </a:rPr>
              <a:t>300 mg+ HCTZ 25 1-0-0; </a:t>
            </a:r>
            <a:r>
              <a:rPr lang="es-ES" altLang="es-ES" sz="2400" dirty="0" err="1">
                <a:ea typeface="ＭＳ Ｐゴシック" pitchFamily="34" charset="-128"/>
              </a:rPr>
              <a:t>a</a:t>
            </a:r>
            <a:r>
              <a:rPr lang="es-ES" altLang="es-ES" sz="2400" dirty="0" err="1" smtClean="0">
                <a:ea typeface="ＭＳ Ｐゴシック" pitchFamily="34" charset="-128"/>
              </a:rPr>
              <a:t>mlodipino</a:t>
            </a:r>
            <a:r>
              <a:rPr lang="es-ES" altLang="es-ES" sz="2400" dirty="0" smtClean="0">
                <a:ea typeface="ＭＳ Ｐゴシック" pitchFamily="34" charset="-128"/>
              </a:rPr>
              <a:t> </a:t>
            </a:r>
            <a:r>
              <a:rPr lang="es-ES" altLang="es-ES" sz="2400" dirty="0" smtClean="0">
                <a:ea typeface="ＭＳ Ｐゴシック" pitchFamily="34" charset="-128"/>
              </a:rPr>
              <a:t>5, 0-0-1.</a:t>
            </a:r>
            <a:endParaRPr lang="es-ES" altLang="es-ES" sz="2400" dirty="0">
              <a:ea typeface="ＭＳ Ｐゴシック" pitchFamily="34" charset="-128"/>
            </a:endParaRPr>
          </a:p>
          <a:p>
            <a:pPr lvl="1">
              <a:defRPr/>
            </a:pPr>
            <a:r>
              <a:rPr lang="es-ES" altLang="es-ES" sz="2400" dirty="0">
                <a:solidFill>
                  <a:srgbClr val="C5000B"/>
                </a:solidFill>
                <a:ea typeface="ＭＳ Ｐゴシック" pitchFamily="34" charset="-128"/>
              </a:rPr>
              <a:t>Obesidad </a:t>
            </a:r>
            <a:r>
              <a:rPr lang="es-ES" altLang="es-ES" sz="2400" dirty="0" smtClean="0">
                <a:ea typeface="ＭＳ Ｐゴシック" pitchFamily="34" charset="-128"/>
              </a:rPr>
              <a:t>grado 2 </a:t>
            </a:r>
            <a:r>
              <a:rPr lang="es-ES" altLang="es-ES" sz="2400" dirty="0" smtClean="0">
                <a:ea typeface="ＭＳ Ｐゴシック" pitchFamily="34" charset="-128"/>
              </a:rPr>
              <a:t>(IMC:36,9</a:t>
            </a:r>
            <a:r>
              <a:rPr lang="es-ES" altLang="es-ES" sz="2400" dirty="0" smtClean="0">
                <a:ea typeface="ＭＳ Ｐゴシック" pitchFamily="34" charset="-128"/>
              </a:rPr>
              <a:t>).</a:t>
            </a:r>
            <a:endParaRPr lang="es-ES" altLang="es-ES" sz="2400" dirty="0">
              <a:ea typeface="ＭＳ Ｐゴシック" pitchFamily="34" charset="-128"/>
            </a:endParaRPr>
          </a:p>
          <a:p>
            <a:pPr lvl="1">
              <a:defRPr/>
            </a:pPr>
            <a:r>
              <a:rPr lang="es-ES" altLang="es-ES" sz="2400" dirty="0">
                <a:solidFill>
                  <a:srgbClr val="C5000B"/>
                </a:solidFill>
                <a:ea typeface="ＭＳ Ｐゴシック" pitchFamily="34" charset="-128"/>
              </a:rPr>
              <a:t>Hipercolesterolemia</a:t>
            </a:r>
            <a:r>
              <a:rPr lang="es-ES" altLang="es-ES" sz="2400" dirty="0">
                <a:ea typeface="ＭＳ Ｐゴシック" pitchFamily="34" charset="-128"/>
              </a:rPr>
              <a:t> en tratamiento </a:t>
            </a:r>
            <a:r>
              <a:rPr lang="es-ES" altLang="es-ES" sz="2400" dirty="0" err="1">
                <a:ea typeface="ＭＳ Ｐゴシック" pitchFamily="34" charset="-128"/>
              </a:rPr>
              <a:t>a</a:t>
            </a:r>
            <a:r>
              <a:rPr lang="es-ES" altLang="es-ES" sz="2400" dirty="0" err="1" smtClean="0">
                <a:ea typeface="ＭＳ Ｐゴシック" pitchFamily="34" charset="-128"/>
              </a:rPr>
              <a:t>torvastatina</a:t>
            </a:r>
            <a:r>
              <a:rPr lang="es-ES" altLang="es-ES" sz="2400" dirty="0" smtClean="0">
                <a:ea typeface="ＭＳ Ｐゴシック" pitchFamily="34" charset="-128"/>
              </a:rPr>
              <a:t> </a:t>
            </a:r>
            <a:r>
              <a:rPr lang="es-ES" altLang="es-ES" sz="2400" dirty="0" smtClean="0">
                <a:ea typeface="ＭＳ Ｐゴシック" pitchFamily="34" charset="-128"/>
              </a:rPr>
              <a:t>40, 0-0-1.</a:t>
            </a:r>
            <a:endParaRPr lang="es-ES" altLang="es-ES" sz="2400" dirty="0">
              <a:ea typeface="ＭＳ Ｐゴシック" pitchFamily="34" charset="-128"/>
            </a:endParaRPr>
          </a:p>
          <a:p>
            <a:pPr lvl="1">
              <a:defRPr/>
            </a:pPr>
            <a:r>
              <a:rPr lang="es-ES" altLang="es-ES" sz="2400" dirty="0">
                <a:solidFill>
                  <a:srgbClr val="C5000B"/>
                </a:solidFill>
                <a:ea typeface="ＭＳ Ｐゴシック" pitchFamily="34" charset="-128"/>
              </a:rPr>
              <a:t>Fumador</a:t>
            </a:r>
            <a:r>
              <a:rPr lang="es-ES" altLang="es-ES" sz="2400" dirty="0">
                <a:ea typeface="ＭＳ Ｐゴシック" pitchFamily="34" charset="-128"/>
              </a:rPr>
              <a:t> de 1 paquete/día </a:t>
            </a:r>
            <a:r>
              <a:rPr lang="es-ES" altLang="es-ES" sz="2400" dirty="0" smtClean="0">
                <a:ea typeface="ＭＳ Ｐゴシック" pitchFamily="34" charset="-128"/>
              </a:rPr>
              <a:t>(</a:t>
            </a:r>
            <a:r>
              <a:rPr lang="es-ES" altLang="es-ES" sz="2400" dirty="0">
                <a:ea typeface="ＭＳ Ｐゴシック" pitchFamily="34" charset="-128"/>
              </a:rPr>
              <a:t>41 </a:t>
            </a:r>
            <a:r>
              <a:rPr lang="es-ES" altLang="es-ES" sz="2400" dirty="0" smtClean="0">
                <a:ea typeface="ＭＳ Ｐゴシック" pitchFamily="34" charset="-128"/>
              </a:rPr>
              <a:t>paquete-año).</a:t>
            </a:r>
            <a:endParaRPr lang="es-ES" altLang="es-ES" sz="2400" dirty="0">
              <a:ea typeface="ＭＳ Ｐゴシック" pitchFamily="34" charset="-128"/>
            </a:endParaRPr>
          </a:p>
          <a:p>
            <a:pPr lvl="1">
              <a:defRPr/>
            </a:pPr>
            <a:r>
              <a:rPr lang="es-ES" altLang="es-ES" sz="2400" dirty="0" smtClean="0">
                <a:ea typeface="ＭＳ Ｐゴシック" pitchFamily="34" charset="-128"/>
              </a:rPr>
              <a:t>Bebedor moderado </a:t>
            </a:r>
            <a:r>
              <a:rPr lang="es-ES" sz="2400" dirty="0" smtClean="0"/>
              <a:t>10 </a:t>
            </a:r>
            <a:r>
              <a:rPr lang="es-ES" sz="2400" dirty="0"/>
              <a:t>a </a:t>
            </a:r>
            <a:r>
              <a:rPr lang="es-ES" sz="2400" dirty="0" smtClean="0"/>
              <a:t>12 unidades </a:t>
            </a:r>
            <a:r>
              <a:rPr lang="es-ES" altLang="es-ES" sz="2400" dirty="0" smtClean="0">
                <a:ea typeface="ＭＳ Ｐゴシック" pitchFamily="34" charset="-128"/>
              </a:rPr>
              <a:t>de alcohol/semana.</a:t>
            </a:r>
            <a:endParaRPr lang="es-ES" altLang="es-ES" sz="2400" dirty="0">
              <a:ea typeface="ＭＳ Ｐゴシック" pitchFamily="34" charset="-128"/>
            </a:endParaRPr>
          </a:p>
          <a:p>
            <a:pPr lvl="1">
              <a:defRPr/>
            </a:pPr>
            <a:r>
              <a:rPr lang="es-ES" altLang="es-ES" sz="2400" dirty="0">
                <a:ea typeface="ＭＳ Ｐゴシック" pitchFamily="34" charset="-128"/>
              </a:rPr>
              <a:t>Hábito de vida </a:t>
            </a:r>
            <a:r>
              <a:rPr lang="es-ES" altLang="es-ES" sz="2400" dirty="0" smtClean="0">
                <a:solidFill>
                  <a:srgbClr val="C5000B"/>
                </a:solidFill>
                <a:ea typeface="ＭＳ Ｐゴシック" pitchFamily="34" charset="-128"/>
              </a:rPr>
              <a:t>sedentario.</a:t>
            </a:r>
            <a:endParaRPr lang="es-ES" altLang="es-ES" sz="2400" dirty="0">
              <a:solidFill>
                <a:srgbClr val="C5000B"/>
              </a:solidFill>
              <a:ea typeface="ＭＳ Ｐゴシック" pitchFamily="34" charset="-128"/>
            </a:endParaRPr>
          </a:p>
          <a:p>
            <a:r>
              <a:rPr lang="es-ES" dirty="0" smtClean="0">
                <a:solidFill>
                  <a:srgbClr val="C00000"/>
                </a:solidFill>
              </a:rPr>
              <a:t>An</a:t>
            </a:r>
            <a:r>
              <a:rPr lang="es-ES" dirty="0" smtClean="0">
                <a:solidFill>
                  <a:schemeClr val="tx2"/>
                </a:solidFill>
              </a:rPr>
              <a:t>tecedentes familiares: </a:t>
            </a:r>
          </a:p>
          <a:p>
            <a:pPr lvl="1"/>
            <a:r>
              <a:rPr lang="es-ES" sz="2400" dirty="0" smtClean="0">
                <a:solidFill>
                  <a:schemeClr val="tx2"/>
                </a:solidFill>
              </a:rPr>
              <a:t>HTA </a:t>
            </a:r>
            <a:r>
              <a:rPr lang="es-ES" sz="2400" dirty="0" smtClean="0"/>
              <a:t>(padre y madre), </a:t>
            </a:r>
            <a:r>
              <a:rPr lang="es-ES" sz="2400" dirty="0" smtClean="0">
                <a:solidFill>
                  <a:srgbClr val="C00000"/>
                </a:solidFill>
              </a:rPr>
              <a:t>DM tipo 2 </a:t>
            </a:r>
            <a:r>
              <a:rPr lang="es-ES" sz="2400" dirty="0" smtClean="0"/>
              <a:t>(madre).</a:t>
            </a:r>
          </a:p>
        </p:txBody>
      </p:sp>
    </p:spTree>
    <p:extLst>
      <p:ext uri="{BB962C8B-B14F-4D97-AF65-F5344CB8AC3E}">
        <p14:creationId xmlns:p14="http://schemas.microsoft.com/office/powerpoint/2010/main" val="2489750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idx="1"/>
          </p:nvPr>
        </p:nvSpPr>
        <p:spPr>
          <a:xfrm>
            <a:off x="-672752" y="548680"/>
            <a:ext cx="5386917" cy="906115"/>
          </a:xfrm>
        </p:spPr>
        <p:txBody>
          <a:bodyPr>
            <a:normAutofit/>
          </a:bodyPr>
          <a:lstStyle/>
          <a:p>
            <a:r>
              <a:rPr lang="es-ES" dirty="0" smtClean="0"/>
              <a:t>Clínica:</a:t>
            </a:r>
          </a:p>
        </p:txBody>
      </p:sp>
      <p:sp>
        <p:nvSpPr>
          <p:cNvPr id="2" name="Marcador de texto 1"/>
          <p:cNvSpPr>
            <a:spLocks noGrp="1"/>
          </p:cNvSpPr>
          <p:nvPr>
            <p:ph type="body" idx="10"/>
          </p:nvPr>
        </p:nvSpPr>
        <p:spPr>
          <a:xfrm>
            <a:off x="4741531" y="548680"/>
            <a:ext cx="5386917" cy="906115"/>
          </a:xfrm>
        </p:spPr>
        <p:txBody>
          <a:bodyPr/>
          <a:lstStyle/>
          <a:p>
            <a:r>
              <a:rPr lang="es-ES" dirty="0" smtClean="0"/>
              <a:t>Subclínica:</a:t>
            </a:r>
            <a:endParaRPr lang="es-ES" dirty="0"/>
          </a:p>
        </p:txBody>
      </p:sp>
      <p:sp>
        <p:nvSpPr>
          <p:cNvPr id="3" name="Marcador de contenido 2"/>
          <p:cNvSpPr>
            <a:spLocks noGrp="1"/>
          </p:cNvSpPr>
          <p:nvPr>
            <p:ph idx="11"/>
          </p:nvPr>
        </p:nvSpPr>
        <p:spPr>
          <a:xfrm>
            <a:off x="191344" y="1556792"/>
            <a:ext cx="4507914" cy="3774405"/>
          </a:xfrm>
        </p:spPr>
        <p:txBody>
          <a:bodyPr/>
          <a:lstStyle/>
          <a:p>
            <a:r>
              <a:rPr lang="es-ES" dirty="0" smtClean="0"/>
              <a:t>Taquicardia en reposo.</a:t>
            </a:r>
          </a:p>
          <a:p>
            <a:r>
              <a:rPr lang="es-ES" dirty="0" smtClean="0"/>
              <a:t>Intolerancia al ejercicio.</a:t>
            </a:r>
          </a:p>
          <a:p>
            <a:r>
              <a:rPr lang="es-ES" dirty="0" smtClean="0"/>
              <a:t>Hipotensión ortostática.</a:t>
            </a:r>
          </a:p>
          <a:p>
            <a:r>
              <a:rPr lang="es-ES" dirty="0" smtClean="0"/>
              <a:t>Inestabilidad.</a:t>
            </a:r>
          </a:p>
          <a:p>
            <a:r>
              <a:rPr lang="es-ES" dirty="0" err="1" smtClean="0"/>
              <a:t>Intraoperatoria</a:t>
            </a:r>
            <a:r>
              <a:rPr lang="es-ES" dirty="0" smtClean="0"/>
              <a:t>.</a:t>
            </a:r>
          </a:p>
          <a:p>
            <a:r>
              <a:rPr lang="es-ES" dirty="0" smtClean="0"/>
              <a:t>Infarto de miocardio e isquemia silente.</a:t>
            </a:r>
            <a:endParaRPr lang="es-ES" dirty="0"/>
          </a:p>
        </p:txBody>
      </p:sp>
      <p:sp>
        <p:nvSpPr>
          <p:cNvPr id="14" name="Marcador de texto 13"/>
          <p:cNvSpPr>
            <a:spLocks noGrp="1"/>
          </p:cNvSpPr>
          <p:nvPr>
            <p:ph type="body" sz="quarter" idx="13"/>
          </p:nvPr>
        </p:nvSpPr>
        <p:spPr>
          <a:xfrm>
            <a:off x="562229" y="5870142"/>
            <a:ext cx="11582443" cy="295162"/>
          </a:xfrm>
        </p:spPr>
        <p:txBody>
          <a:bodyPr>
            <a:normAutofit/>
          </a:bodyPr>
          <a:lstStyle/>
          <a:p>
            <a:r>
              <a:rPr lang="es-ES" sz="1200" dirty="0" err="1"/>
              <a:t>Vinik</a:t>
            </a:r>
            <a:r>
              <a:rPr lang="es-ES" sz="1200" dirty="0"/>
              <a:t> AI, </a:t>
            </a:r>
            <a:r>
              <a:rPr lang="es-ES" sz="1200" dirty="0" err="1"/>
              <a:t>Erbas</a:t>
            </a:r>
            <a:r>
              <a:rPr lang="es-ES" sz="1200" dirty="0"/>
              <a:t> T. </a:t>
            </a:r>
            <a:r>
              <a:rPr lang="es-ES" sz="1200" dirty="0" err="1"/>
              <a:t>Diabetic</a:t>
            </a:r>
            <a:r>
              <a:rPr lang="es-ES" sz="1200" dirty="0"/>
              <a:t> </a:t>
            </a:r>
            <a:r>
              <a:rPr lang="es-ES" sz="1200" dirty="0" err="1"/>
              <a:t>autonomic</a:t>
            </a:r>
            <a:r>
              <a:rPr lang="es-ES" sz="1200" dirty="0"/>
              <a:t> </a:t>
            </a:r>
            <a:r>
              <a:rPr lang="es-ES" sz="1200" dirty="0" err="1"/>
              <a:t>neuropathy</a:t>
            </a:r>
            <a:r>
              <a:rPr lang="es-ES" sz="1200" dirty="0"/>
              <a:t>. </a:t>
            </a:r>
            <a:r>
              <a:rPr lang="es-ES" sz="1200" dirty="0" err="1"/>
              <a:t>Handb</a:t>
            </a:r>
            <a:r>
              <a:rPr lang="es-ES" sz="1200" dirty="0"/>
              <a:t> </a:t>
            </a:r>
            <a:r>
              <a:rPr lang="es-ES" sz="1200" dirty="0" err="1"/>
              <a:t>Clin</a:t>
            </a:r>
            <a:r>
              <a:rPr lang="es-ES" sz="1200" dirty="0"/>
              <a:t> </a:t>
            </a:r>
            <a:r>
              <a:rPr lang="es-ES" sz="1200" dirty="0" err="1"/>
              <a:t>Neurol</a:t>
            </a:r>
            <a:r>
              <a:rPr lang="es-ES" sz="1200" dirty="0"/>
              <a:t> 2013; 117:279</a:t>
            </a:r>
          </a:p>
          <a:p>
            <a:endParaRPr lang="es-ES" dirty="0"/>
          </a:p>
        </p:txBody>
      </p:sp>
      <p:sp>
        <p:nvSpPr>
          <p:cNvPr id="15" name="Marcador de contenido 14"/>
          <p:cNvSpPr>
            <a:spLocks noGrp="1"/>
          </p:cNvSpPr>
          <p:nvPr>
            <p:ph idx="14"/>
          </p:nvPr>
        </p:nvSpPr>
        <p:spPr>
          <a:xfrm>
            <a:off x="4871864" y="1556792"/>
            <a:ext cx="5408803" cy="667563"/>
          </a:xfrm>
        </p:spPr>
        <p:txBody>
          <a:bodyPr/>
          <a:lstStyle/>
          <a:p>
            <a:r>
              <a:rPr lang="es-ES" dirty="0" smtClean="0"/>
              <a:t>Se detecta por los test cardiovasculares:</a:t>
            </a:r>
          </a:p>
          <a:p>
            <a:pPr marL="0" indent="0">
              <a:buNone/>
            </a:pPr>
            <a:endParaRPr lang="es-ES" dirty="0"/>
          </a:p>
        </p:txBody>
      </p:sp>
      <p:sp>
        <p:nvSpPr>
          <p:cNvPr id="5" name="4 Título"/>
          <p:cNvSpPr>
            <a:spLocks noGrp="1"/>
          </p:cNvSpPr>
          <p:nvPr>
            <p:ph type="title"/>
          </p:nvPr>
        </p:nvSpPr>
        <p:spPr/>
        <p:txBody>
          <a:bodyPr/>
          <a:lstStyle/>
          <a:p>
            <a:r>
              <a:rPr lang="es-ES" dirty="0"/>
              <a:t>Neuropatía autonómica </a:t>
            </a:r>
            <a:r>
              <a:rPr lang="es-ES" dirty="0" smtClean="0"/>
              <a:t>cardiovascular</a:t>
            </a:r>
            <a:endParaRPr lang="es-ES" dirty="0"/>
          </a:p>
        </p:txBody>
      </p:sp>
      <p:grpSp>
        <p:nvGrpSpPr>
          <p:cNvPr id="10" name="9 Grupo"/>
          <p:cNvGrpSpPr/>
          <p:nvPr/>
        </p:nvGrpSpPr>
        <p:grpSpPr>
          <a:xfrm>
            <a:off x="1898847" y="4581128"/>
            <a:ext cx="8229601" cy="905192"/>
            <a:chOff x="-1227584" y="0"/>
            <a:chExt cx="8229601" cy="905192"/>
          </a:xfrm>
        </p:grpSpPr>
        <p:sp>
          <p:nvSpPr>
            <p:cNvPr id="11" name="10 Rectángulo redondeado"/>
            <p:cNvSpPr/>
            <p:nvPr/>
          </p:nvSpPr>
          <p:spPr>
            <a:xfrm>
              <a:off x="-1227584" y="0"/>
              <a:ext cx="8229601" cy="905192"/>
            </a:xfrm>
            <a:prstGeom prst="roundRect">
              <a:avLst>
                <a:gd name="adj" fmla="val 10000"/>
              </a:avLst>
            </a:prstGeom>
          </p:spPr>
          <p:style>
            <a:lnRef idx="3">
              <a:schemeClr val="lt1"/>
            </a:lnRef>
            <a:fillRef idx="1">
              <a:schemeClr val="accent1"/>
            </a:fillRef>
            <a:effectRef idx="1">
              <a:schemeClr val="accent1"/>
            </a:effectRef>
            <a:fontRef idx="minor">
              <a:schemeClr val="lt1"/>
            </a:fontRef>
          </p:style>
        </p:sp>
        <p:sp>
          <p:nvSpPr>
            <p:cNvPr id="12" name="11 Rectángulo"/>
            <p:cNvSpPr/>
            <p:nvPr/>
          </p:nvSpPr>
          <p:spPr>
            <a:xfrm>
              <a:off x="-1201072" y="26512"/>
              <a:ext cx="8176577" cy="852168"/>
            </a:xfrm>
            <a:prstGeom prst="rect">
              <a:avLst/>
            </a:prstGeom>
          </p:spPr>
          <p:style>
            <a:lnRef idx="3">
              <a:schemeClr val="lt1"/>
            </a:lnRef>
            <a:fillRef idx="1">
              <a:schemeClr val="accent1"/>
            </a:fillRef>
            <a:effectRef idx="1">
              <a:schemeClr val="accent1"/>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t>TASA DE MORTALIDAD A LOS 5 AÑOS</a:t>
              </a:r>
            </a:p>
            <a:p>
              <a:pPr lvl="0" algn="ctr" defTabSz="889000">
                <a:lnSpc>
                  <a:spcPct val="90000"/>
                </a:lnSpc>
                <a:spcBef>
                  <a:spcPct val="0"/>
                </a:spcBef>
                <a:spcAft>
                  <a:spcPct val="35000"/>
                </a:spcAft>
              </a:pPr>
              <a:r>
                <a:rPr lang="es-ES" sz="2000" b="1" kern="1200" dirty="0" smtClean="0"/>
                <a:t>ES TRES VECES MAYOR EN PACIENTES CON NAD </a:t>
              </a:r>
              <a:endParaRPr lang="es-ES" sz="2000" b="1" kern="1200" dirty="0"/>
            </a:p>
          </p:txBody>
        </p:sp>
      </p:grpSp>
      <p:sp>
        <p:nvSpPr>
          <p:cNvPr id="16" name="Marcador de contenido 2"/>
          <p:cNvSpPr txBox="1">
            <a:spLocks/>
          </p:cNvSpPr>
          <p:nvPr/>
        </p:nvSpPr>
        <p:spPr>
          <a:xfrm>
            <a:off x="3863752" y="2678931"/>
            <a:ext cx="4320480" cy="1326133"/>
          </a:xfrm>
          <a:prstGeom prst="rect">
            <a:avLst/>
          </a:prstGeom>
        </p:spPr>
        <p:txBody>
          <a:bodyPr vert="horz" lIns="91440" tIns="45720" rIns="91440" bIns="45720" rtlCol="0">
            <a:normAutofit fontScale="92500" lnSpcReduction="10000"/>
          </a:bodyPr>
          <a:lstStyle>
            <a:lvl1pPr marL="808038" indent="-265113" algn="l" defTabSz="914400" rtl="0" eaLnBrk="1" latinLnBrk="0" hangingPunct="1">
              <a:spcBef>
                <a:spcPts val="600"/>
              </a:spcBef>
              <a:buFontTx/>
              <a:buBlip>
                <a:blip r:embed="rId3"/>
              </a:buBlip>
              <a:defRPr sz="2200" kern="1200">
                <a:solidFill>
                  <a:schemeClr val="accent1"/>
                </a:solidFill>
                <a:latin typeface="+mn-lt"/>
                <a:ea typeface="+mn-ea"/>
                <a:cs typeface="+mn-cs"/>
              </a:defRPr>
            </a:lvl1pPr>
            <a:lvl2pPr marL="1524000" indent="-265113" algn="l" defTabSz="914400" rtl="0" eaLnBrk="1" latinLnBrk="0" hangingPunct="1">
              <a:spcBef>
                <a:spcPts val="600"/>
              </a:spcBef>
              <a:buClr>
                <a:schemeClr val="tx2"/>
              </a:buClr>
              <a:buSzPct val="100000"/>
              <a:buFont typeface="Wingdings" panose="05000000000000000000" pitchFamily="2" charset="2"/>
              <a:buChar char="v"/>
              <a:defRPr sz="2000" kern="1200">
                <a:solidFill>
                  <a:schemeClr val="accent1"/>
                </a:solidFill>
                <a:latin typeface="+mn-lt"/>
                <a:ea typeface="+mn-ea"/>
                <a:cs typeface="+mn-cs"/>
              </a:defRPr>
            </a:lvl2pPr>
            <a:lvl3pPr marL="2239963" indent="-265113" algn="l" defTabSz="914400" rtl="0" eaLnBrk="1" latinLnBrk="0" hangingPunct="1">
              <a:spcBef>
                <a:spcPts val="600"/>
              </a:spcBef>
              <a:buClr>
                <a:schemeClr val="tx2"/>
              </a:buClr>
              <a:buSzPct val="100000"/>
              <a:buFont typeface="Wingdings" panose="05000000000000000000" pitchFamily="2" charset="2"/>
              <a:buChar char="ü"/>
              <a:defRPr sz="1800" kern="1200">
                <a:solidFill>
                  <a:schemeClr val="accent1"/>
                </a:solidFill>
                <a:latin typeface="+mn-lt"/>
                <a:ea typeface="+mn-ea"/>
                <a:cs typeface="+mn-cs"/>
              </a:defRPr>
            </a:lvl3pPr>
            <a:lvl4pPr marL="2874963" indent="-184150" algn="l" defTabSz="914400" rtl="0" eaLnBrk="1" latinLnBrk="0" hangingPunct="1">
              <a:spcBef>
                <a:spcPts val="600"/>
              </a:spcBef>
              <a:buClr>
                <a:schemeClr val="tx2"/>
              </a:buClr>
              <a:buFont typeface="Arial" pitchFamily="34" charset="0"/>
              <a:buChar char="–"/>
              <a:defRPr sz="1800" kern="1200">
                <a:solidFill>
                  <a:schemeClr val="accent1"/>
                </a:solidFill>
                <a:latin typeface="+mn-lt"/>
                <a:ea typeface="+mn-ea"/>
                <a:cs typeface="+mn-cs"/>
              </a:defRPr>
            </a:lvl4pPr>
            <a:lvl5pPr marL="3590925" indent="-185738" algn="l" defTabSz="914400" rtl="0" eaLnBrk="1" latinLnBrk="0" hangingPunct="1">
              <a:spcBef>
                <a:spcPts val="600"/>
              </a:spcBef>
              <a:buClr>
                <a:schemeClr val="tx2"/>
              </a:buClr>
              <a:buFont typeface="Arial" pitchFamily="34" charset="0"/>
              <a:buChar char="»"/>
              <a:defRPr sz="18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42925" indent="0">
              <a:buNone/>
            </a:pPr>
            <a:r>
              <a:rPr lang="es-ES" b="1" dirty="0" smtClean="0"/>
              <a:t>Integridad parasimpática:</a:t>
            </a:r>
          </a:p>
          <a:p>
            <a:pPr marL="900113" indent="-273050"/>
            <a:r>
              <a:rPr lang="es-ES" dirty="0" smtClean="0"/>
              <a:t>Variabilidad de la frecuencia cardíaca a la respiración profunda..</a:t>
            </a:r>
          </a:p>
          <a:p>
            <a:pPr marL="542925" indent="0">
              <a:buNone/>
            </a:pPr>
            <a:endParaRPr lang="es-ES" dirty="0"/>
          </a:p>
        </p:txBody>
      </p:sp>
      <p:sp>
        <p:nvSpPr>
          <p:cNvPr id="17" name="Marcador de contenido 2"/>
          <p:cNvSpPr txBox="1">
            <a:spLocks/>
          </p:cNvSpPr>
          <p:nvPr/>
        </p:nvSpPr>
        <p:spPr>
          <a:xfrm>
            <a:off x="7897512" y="2708735"/>
            <a:ext cx="4103144" cy="1326133"/>
          </a:xfrm>
          <a:prstGeom prst="rect">
            <a:avLst/>
          </a:prstGeom>
        </p:spPr>
        <p:txBody>
          <a:bodyPr vert="horz" lIns="91440" tIns="45720" rIns="91440" bIns="45720" rtlCol="0">
            <a:normAutofit fontScale="92500" lnSpcReduction="20000"/>
          </a:bodyPr>
          <a:lstStyle>
            <a:lvl1pPr marL="808038" indent="-265113" algn="l" defTabSz="914400" rtl="0" eaLnBrk="1" latinLnBrk="0" hangingPunct="1">
              <a:spcBef>
                <a:spcPts val="600"/>
              </a:spcBef>
              <a:buFontTx/>
              <a:buBlip>
                <a:blip r:embed="rId3"/>
              </a:buBlip>
              <a:defRPr sz="2200" kern="1200">
                <a:solidFill>
                  <a:schemeClr val="accent1"/>
                </a:solidFill>
                <a:latin typeface="+mn-lt"/>
                <a:ea typeface="+mn-ea"/>
                <a:cs typeface="+mn-cs"/>
              </a:defRPr>
            </a:lvl1pPr>
            <a:lvl2pPr marL="1524000" indent="-265113" algn="l" defTabSz="914400" rtl="0" eaLnBrk="1" latinLnBrk="0" hangingPunct="1">
              <a:spcBef>
                <a:spcPts val="600"/>
              </a:spcBef>
              <a:buClr>
                <a:schemeClr val="tx2"/>
              </a:buClr>
              <a:buSzPct val="100000"/>
              <a:buFont typeface="Wingdings" panose="05000000000000000000" pitchFamily="2" charset="2"/>
              <a:buChar char="v"/>
              <a:defRPr sz="2000" kern="1200">
                <a:solidFill>
                  <a:schemeClr val="accent1"/>
                </a:solidFill>
                <a:latin typeface="+mn-lt"/>
                <a:ea typeface="+mn-ea"/>
                <a:cs typeface="+mn-cs"/>
              </a:defRPr>
            </a:lvl2pPr>
            <a:lvl3pPr marL="2239963" indent="-265113" algn="l" defTabSz="914400" rtl="0" eaLnBrk="1" latinLnBrk="0" hangingPunct="1">
              <a:spcBef>
                <a:spcPts val="600"/>
              </a:spcBef>
              <a:buClr>
                <a:schemeClr val="tx2"/>
              </a:buClr>
              <a:buSzPct val="100000"/>
              <a:buFont typeface="Wingdings" panose="05000000000000000000" pitchFamily="2" charset="2"/>
              <a:buChar char="ü"/>
              <a:defRPr sz="1800" kern="1200">
                <a:solidFill>
                  <a:schemeClr val="accent1"/>
                </a:solidFill>
                <a:latin typeface="+mn-lt"/>
                <a:ea typeface="+mn-ea"/>
                <a:cs typeface="+mn-cs"/>
              </a:defRPr>
            </a:lvl3pPr>
            <a:lvl4pPr marL="2874963" indent="-184150" algn="l" defTabSz="914400" rtl="0" eaLnBrk="1" latinLnBrk="0" hangingPunct="1">
              <a:spcBef>
                <a:spcPts val="600"/>
              </a:spcBef>
              <a:buClr>
                <a:schemeClr val="tx2"/>
              </a:buClr>
              <a:buFont typeface="Arial" pitchFamily="34" charset="0"/>
              <a:buChar char="–"/>
              <a:defRPr sz="1800" kern="1200">
                <a:solidFill>
                  <a:schemeClr val="accent1"/>
                </a:solidFill>
                <a:latin typeface="+mn-lt"/>
                <a:ea typeface="+mn-ea"/>
                <a:cs typeface="+mn-cs"/>
              </a:defRPr>
            </a:lvl4pPr>
            <a:lvl5pPr marL="3590925" indent="-185738" algn="l" defTabSz="914400" rtl="0" eaLnBrk="1" latinLnBrk="0" hangingPunct="1">
              <a:spcBef>
                <a:spcPts val="600"/>
              </a:spcBef>
              <a:buClr>
                <a:schemeClr val="tx2"/>
              </a:buClr>
              <a:buFont typeface="Arial" pitchFamily="34" charset="0"/>
              <a:buChar char="»"/>
              <a:defRPr sz="18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42925" indent="0">
              <a:buNone/>
            </a:pPr>
            <a:r>
              <a:rPr lang="es-ES" b="1" dirty="0" smtClean="0"/>
              <a:t>Integridad simpática:</a:t>
            </a:r>
          </a:p>
          <a:p>
            <a:pPr marL="900113" indent="-273050"/>
            <a:r>
              <a:rPr lang="es-ES" dirty="0" smtClean="0"/>
              <a:t>Caída postural de la PAS.</a:t>
            </a:r>
          </a:p>
          <a:p>
            <a:pPr marL="900113" indent="-273050"/>
            <a:r>
              <a:rPr lang="es-ES" dirty="0" smtClean="0"/>
              <a:t>Variabilidad de la FC a la respiración profunda.</a:t>
            </a:r>
          </a:p>
          <a:p>
            <a:pPr marL="542925" indent="0">
              <a:buNone/>
            </a:pPr>
            <a:endParaRPr lang="es-ES" dirty="0"/>
          </a:p>
        </p:txBody>
      </p:sp>
      <p:sp>
        <p:nvSpPr>
          <p:cNvPr id="18" name="Flecha abajo 17"/>
          <p:cNvSpPr/>
          <p:nvPr/>
        </p:nvSpPr>
        <p:spPr bwMode="auto">
          <a:xfrm rot="2215772">
            <a:off x="6077521" y="1980564"/>
            <a:ext cx="210091" cy="567672"/>
          </a:xfrm>
          <a:prstGeom prst="downArrow">
            <a:avLst/>
          </a:prstGeom>
          <a:solidFill>
            <a:srgbClr val="C00000"/>
          </a:solidFill>
          <a:ln w="28575">
            <a:solidFill>
              <a:srgbClr val="C00000"/>
            </a:solidFill>
            <a:miter lim="800000"/>
            <a:headEnd/>
            <a:tailEnd/>
          </a:ln>
          <a:effectLst/>
        </p:spPr>
        <p:txBody>
          <a:bodyPr lIns="92075" tIns="46038" rIns="92075" bIns="46038" rtlCol="0" anchor="ctr">
            <a:spAutoFit/>
          </a:bodyPr>
          <a:lstStyle/>
          <a:p>
            <a:pPr algn="ctr" eaLnBrk="0" hangingPunct="0"/>
            <a:endParaRPr lang="es-ES" sz="2000" b="1">
              <a:latin typeface="Times New Roman" pitchFamily="18" charset="0"/>
            </a:endParaRPr>
          </a:p>
        </p:txBody>
      </p:sp>
      <p:sp>
        <p:nvSpPr>
          <p:cNvPr id="20" name="Flecha derecha 19"/>
          <p:cNvSpPr/>
          <p:nvPr/>
        </p:nvSpPr>
        <p:spPr bwMode="auto">
          <a:xfrm rot="2624073">
            <a:off x="8373979" y="2118744"/>
            <a:ext cx="705179" cy="222822"/>
          </a:xfrm>
          <a:prstGeom prst="rightArrow">
            <a:avLst/>
          </a:prstGeom>
          <a:solidFill>
            <a:srgbClr val="C00000"/>
          </a:solidFill>
          <a:ln w="28575">
            <a:solidFill>
              <a:srgbClr val="C00000"/>
            </a:solidFill>
            <a:miter lim="800000"/>
            <a:headEnd/>
            <a:tailEnd/>
          </a:ln>
          <a:effectLst/>
        </p:spPr>
        <p:txBody>
          <a:bodyPr lIns="92075" tIns="46038" rIns="92075" bIns="46038" rtlCol="0" anchor="ctr">
            <a:spAutoFit/>
          </a:bodyPr>
          <a:lstStyle/>
          <a:p>
            <a:pPr algn="ctr" eaLnBrk="0" hangingPunct="0"/>
            <a:endParaRPr lang="es-ES" sz="2000" b="1">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4 Título"/>
          <p:cNvSpPr>
            <a:spLocks noGrp="1"/>
          </p:cNvSpPr>
          <p:nvPr>
            <p:ph type="title"/>
          </p:nvPr>
        </p:nvSpPr>
        <p:spPr/>
        <p:txBody>
          <a:bodyPr/>
          <a:lstStyle/>
          <a:p>
            <a:r>
              <a:rPr lang="es-ES" dirty="0" smtClean="0"/>
              <a:t>Test de </a:t>
            </a:r>
            <a:r>
              <a:rPr lang="es-ES" dirty="0" err="1" smtClean="0"/>
              <a:t>ortostatismo</a:t>
            </a:r>
            <a:endParaRPr lang="es-ES" dirty="0"/>
          </a:p>
        </p:txBody>
      </p:sp>
      <p:sp>
        <p:nvSpPr>
          <p:cNvPr id="2" name="Marcador de contenido 1"/>
          <p:cNvSpPr>
            <a:spLocks noGrp="1"/>
          </p:cNvSpPr>
          <p:nvPr>
            <p:ph idx="1"/>
          </p:nvPr>
        </p:nvSpPr>
        <p:spPr>
          <a:xfrm>
            <a:off x="0" y="764704"/>
            <a:ext cx="11582400" cy="4592024"/>
          </a:xfrm>
        </p:spPr>
        <p:txBody>
          <a:bodyPr/>
          <a:lstStyle/>
          <a:p>
            <a:pPr marL="542925" indent="0">
              <a:lnSpc>
                <a:spcPct val="150000"/>
              </a:lnSpc>
              <a:buClr>
                <a:srgbClr val="CC3399"/>
              </a:buClr>
              <a:buNone/>
            </a:pPr>
            <a:endParaRPr lang="es-ES" dirty="0"/>
          </a:p>
          <a:p>
            <a:r>
              <a:rPr lang="es-ES" sz="2800" dirty="0" smtClean="0"/>
              <a:t>Paciente </a:t>
            </a:r>
            <a:r>
              <a:rPr lang="es-ES" sz="2800" dirty="0"/>
              <a:t>inicialmente en supino 5 </a:t>
            </a:r>
            <a:r>
              <a:rPr lang="es-ES" sz="2800" dirty="0" smtClean="0"/>
              <a:t>minutos.</a:t>
            </a:r>
          </a:p>
          <a:p>
            <a:r>
              <a:rPr lang="es-ES" sz="2800" dirty="0"/>
              <a:t>Bipedestación 2 minutos.</a:t>
            </a:r>
          </a:p>
          <a:p>
            <a:r>
              <a:rPr lang="es-ES" sz="2800" dirty="0"/>
              <a:t>Respuesta:</a:t>
            </a:r>
          </a:p>
          <a:p>
            <a:pPr lvl="1"/>
            <a:r>
              <a:rPr lang="es-ES" sz="2400" b="1" dirty="0"/>
              <a:t>Normal</a:t>
            </a:r>
            <a:r>
              <a:rPr lang="es-ES" sz="2400" dirty="0"/>
              <a:t>: ligero descenso de la TA</a:t>
            </a:r>
            <a:r>
              <a:rPr lang="es-ES" sz="2400" dirty="0" smtClean="0"/>
              <a:t>.</a:t>
            </a:r>
          </a:p>
          <a:p>
            <a:pPr lvl="1"/>
            <a:r>
              <a:rPr lang="es-ES" sz="2400" dirty="0"/>
              <a:t>En</a:t>
            </a:r>
            <a:r>
              <a:rPr lang="es-ES" sz="2400" b="1" dirty="0">
                <a:solidFill>
                  <a:schemeClr val="tx2"/>
                </a:solidFill>
              </a:rPr>
              <a:t> NACV</a:t>
            </a:r>
            <a:r>
              <a:rPr lang="es-ES" sz="2400" dirty="0">
                <a:solidFill>
                  <a:schemeClr val="tx1"/>
                </a:solidFill>
              </a:rPr>
              <a:t>:    </a:t>
            </a:r>
            <a:r>
              <a:rPr lang="es-ES" sz="2400" b="1" dirty="0">
                <a:solidFill>
                  <a:schemeClr val="tx2"/>
                </a:solidFill>
              </a:rPr>
              <a:t>TAS &gt;30 mmHg o de TAD &gt;10 mmHg.</a:t>
            </a:r>
          </a:p>
          <a:p>
            <a:pPr lvl="1"/>
            <a:endParaRPr lang="es-ES" dirty="0"/>
          </a:p>
          <a:p>
            <a:pPr marL="542925" indent="0">
              <a:buNone/>
            </a:pPr>
            <a:endParaRPr lang="es-ES" dirty="0"/>
          </a:p>
        </p:txBody>
      </p:sp>
      <p:sp>
        <p:nvSpPr>
          <p:cNvPr id="8" name="2 Marcador de contenido"/>
          <p:cNvSpPr>
            <a:spLocks noGrp="1"/>
          </p:cNvSpPr>
          <p:nvPr>
            <p:ph type="body" sz="quarter" idx="10"/>
          </p:nvPr>
        </p:nvSpPr>
        <p:spPr/>
        <p:txBody>
          <a:bodyPr>
            <a:normAutofit lnSpcReduction="10000"/>
          </a:bodyPr>
          <a:lstStyle/>
          <a:p>
            <a:endParaRPr lang="es-ES" dirty="0"/>
          </a:p>
        </p:txBody>
      </p:sp>
      <p:grpSp>
        <p:nvGrpSpPr>
          <p:cNvPr id="9" name="8 Grupo"/>
          <p:cNvGrpSpPr/>
          <p:nvPr/>
        </p:nvGrpSpPr>
        <p:grpSpPr>
          <a:xfrm>
            <a:off x="1127448" y="4070526"/>
            <a:ext cx="8472942" cy="1878754"/>
            <a:chOff x="1871531" y="4653136"/>
            <a:chExt cx="8472942" cy="1878754"/>
          </a:xfrm>
        </p:grpSpPr>
        <p:pic>
          <p:nvPicPr>
            <p:cNvPr id="10" name="Picture 2" descr="http://wc1.smartdraw.com/examples/content/Examples/10_Healthcare/Medical_Process_&amp;_Procedures/Laying_Orthostatic_Hypotension_Test_L.jpg"/>
            <p:cNvPicPr>
              <a:picLocks noChangeAspect="1" noChangeArrowheads="1"/>
            </p:cNvPicPr>
            <p:nvPr/>
          </p:nvPicPr>
          <p:blipFill>
            <a:blip r:embed="rId3" cstate="print"/>
            <a:srcRect l="15263" t="22872" r="15602" b="18141"/>
            <a:stretch>
              <a:fillRect/>
            </a:stretch>
          </p:blipFill>
          <p:spPr bwMode="auto">
            <a:xfrm>
              <a:off x="1871531" y="4653136"/>
              <a:ext cx="3936437" cy="1878754"/>
            </a:xfrm>
            <a:prstGeom prst="rect">
              <a:avLst/>
            </a:prstGeom>
            <a:noFill/>
            <a:ln>
              <a:solidFill>
                <a:schemeClr val="accent1"/>
              </a:solidFill>
            </a:ln>
          </p:spPr>
        </p:pic>
        <p:sp>
          <p:nvSpPr>
            <p:cNvPr id="11" name="10 CuadroTexto"/>
            <p:cNvSpPr txBox="1"/>
            <p:nvPr/>
          </p:nvSpPr>
          <p:spPr>
            <a:xfrm>
              <a:off x="2927648" y="4941168"/>
              <a:ext cx="1056117"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S" b="1" dirty="0" smtClean="0">
                  <a:effectLst>
                    <a:outerShdw blurRad="38100" dist="38100" dir="2700000" algn="tl">
                      <a:srgbClr val="000000">
                        <a:alpha val="43137"/>
                      </a:srgbClr>
                    </a:outerShdw>
                  </a:effectLst>
                </a:rPr>
                <a:t>5 min</a:t>
              </a:r>
              <a:endParaRPr lang="es-ES" b="1" dirty="0">
                <a:effectLst>
                  <a:outerShdw blurRad="38100" dist="38100" dir="2700000" algn="tl">
                    <a:srgbClr val="000000">
                      <a:alpha val="43137"/>
                    </a:srgbClr>
                  </a:outerShdw>
                </a:effectLst>
              </a:endParaRPr>
            </a:p>
          </p:txBody>
        </p:sp>
        <p:sp>
          <p:nvSpPr>
            <p:cNvPr id="12" name="11 CuadroTexto"/>
            <p:cNvSpPr txBox="1"/>
            <p:nvPr/>
          </p:nvSpPr>
          <p:spPr>
            <a:xfrm>
              <a:off x="9264353" y="5085184"/>
              <a:ext cx="1080120"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S" b="1" dirty="0" smtClean="0">
                  <a:effectLst>
                    <a:outerShdw blurRad="38100" dist="38100" dir="2700000" algn="tl">
                      <a:srgbClr val="000000">
                        <a:alpha val="43137"/>
                      </a:srgbClr>
                    </a:outerShdw>
                  </a:effectLst>
                </a:rPr>
                <a:t>2 min</a:t>
              </a:r>
              <a:endParaRPr lang="es-ES" b="1" dirty="0">
                <a:effectLst>
                  <a:outerShdw blurRad="38100" dist="38100" dir="2700000" algn="tl">
                    <a:srgbClr val="000000">
                      <a:alpha val="43137"/>
                    </a:srgbClr>
                  </a:outerShdw>
                </a:effectLst>
              </a:endParaRPr>
            </a:p>
          </p:txBody>
        </p:sp>
      </p:grpSp>
      <p:pic>
        <p:nvPicPr>
          <p:cNvPr id="15" name="Picture 4" descr="http://wc1.smartdraw.com/examples/content/Examples/10_Healthcare/Cardiology_Diagrams/Standing_Orthostatic_Hypotension_Test_L.jpg"/>
          <p:cNvPicPr>
            <a:picLocks noChangeAspect="1" noChangeArrowheads="1"/>
          </p:cNvPicPr>
          <p:nvPr/>
        </p:nvPicPr>
        <p:blipFill>
          <a:blip r:embed="rId4" cstate="print"/>
          <a:srcRect l="9569" t="21523" r="7894" b="17496"/>
          <a:stretch>
            <a:fillRect/>
          </a:stretch>
        </p:blipFill>
        <p:spPr bwMode="auto">
          <a:xfrm>
            <a:off x="5807968" y="3998518"/>
            <a:ext cx="2592288" cy="1916039"/>
          </a:xfrm>
          <a:prstGeom prst="rect">
            <a:avLst/>
          </a:prstGeom>
          <a:noFill/>
          <a:ln>
            <a:solidFill>
              <a:schemeClr val="accent1"/>
            </a:solidFill>
          </a:ln>
        </p:spPr>
      </p:pic>
      <p:sp>
        <p:nvSpPr>
          <p:cNvPr id="16" name="15 Flecha abajo"/>
          <p:cNvSpPr/>
          <p:nvPr/>
        </p:nvSpPr>
        <p:spPr>
          <a:xfrm>
            <a:off x="2759630" y="3645024"/>
            <a:ext cx="384042" cy="432048"/>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3917762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S" altLang="es-ES" dirty="0" smtClean="0">
                <a:solidFill>
                  <a:srgbClr val="004586"/>
                </a:solidFill>
              </a:rPr>
              <a:t>Test diagnósticos de NACV</a:t>
            </a:r>
            <a:endParaRPr lang="es-ES" dirty="0">
              <a:solidFill>
                <a:srgbClr val="004586"/>
              </a:solidFill>
            </a:endParaRPr>
          </a:p>
        </p:txBody>
      </p:sp>
      <p:sp>
        <p:nvSpPr>
          <p:cNvPr id="2" name="Marcador de contenido 1"/>
          <p:cNvSpPr>
            <a:spLocks noGrp="1"/>
          </p:cNvSpPr>
          <p:nvPr>
            <p:ph idx="1"/>
          </p:nvPr>
        </p:nvSpPr>
        <p:spPr>
          <a:xfrm>
            <a:off x="0" y="1015675"/>
            <a:ext cx="8616280" cy="4592024"/>
          </a:xfrm>
        </p:spPr>
        <p:txBody>
          <a:bodyPr>
            <a:normAutofit fontScale="92500" lnSpcReduction="20000"/>
          </a:bodyPr>
          <a:lstStyle/>
          <a:p>
            <a:r>
              <a:rPr lang="es-ES" altLang="es-ES" dirty="0">
                <a:solidFill>
                  <a:schemeClr val="tx2"/>
                </a:solidFill>
              </a:rPr>
              <a:t>Variaciones de frecuencia cardiaca </a:t>
            </a:r>
            <a:r>
              <a:rPr lang="es-ES" altLang="es-ES" dirty="0" err="1">
                <a:solidFill>
                  <a:schemeClr val="tx2"/>
                </a:solidFill>
              </a:rPr>
              <a:t>max</a:t>
            </a:r>
            <a:r>
              <a:rPr lang="es-ES" altLang="es-ES" dirty="0">
                <a:solidFill>
                  <a:schemeClr val="tx2"/>
                </a:solidFill>
              </a:rPr>
              <a:t>. y min. con la respiración.</a:t>
            </a:r>
          </a:p>
          <a:p>
            <a:pPr lvl="1"/>
            <a:r>
              <a:rPr lang="es-ES" altLang="es-ES" sz="2400" dirty="0"/>
              <a:t>Normal &gt; 15, patológico &lt; 10</a:t>
            </a:r>
            <a:r>
              <a:rPr lang="es-ES" altLang="es-ES" sz="2400" dirty="0" smtClean="0"/>
              <a:t>.</a:t>
            </a:r>
          </a:p>
          <a:p>
            <a:r>
              <a:rPr lang="es-ES" dirty="0" smtClean="0"/>
              <a:t>Incremento de la FC a la </a:t>
            </a:r>
            <a:r>
              <a:rPr lang="es-ES" altLang="es-ES" dirty="0">
                <a:solidFill>
                  <a:schemeClr val="tx2"/>
                </a:solidFill>
              </a:rPr>
              <a:t>bipedestación</a:t>
            </a:r>
            <a:r>
              <a:rPr lang="es-ES" altLang="es-ES" dirty="0" smtClean="0">
                <a:solidFill>
                  <a:schemeClr val="tx2"/>
                </a:solidFill>
              </a:rPr>
              <a:t>.</a:t>
            </a:r>
          </a:p>
          <a:p>
            <a:pPr lvl="1"/>
            <a:r>
              <a:rPr lang="es-ES" sz="2400" dirty="0" smtClean="0"/>
              <a:t>Normal </a:t>
            </a:r>
            <a:r>
              <a:rPr lang="es-ES" sz="2400" dirty="0"/>
              <a:t>a los 15 </a:t>
            </a:r>
            <a:r>
              <a:rPr lang="es-ES" sz="2400" dirty="0" err="1"/>
              <a:t>seg</a:t>
            </a:r>
            <a:r>
              <a:rPr lang="es-ES" sz="2400" dirty="0"/>
              <a:t>.&gt;15, patológico &lt; 12.</a:t>
            </a:r>
            <a:endParaRPr lang="es-ES" altLang="es-ES" sz="2400" dirty="0"/>
          </a:p>
          <a:p>
            <a:r>
              <a:rPr lang="es-ES" altLang="es-ES" dirty="0">
                <a:solidFill>
                  <a:schemeClr val="tx2"/>
                </a:solidFill>
              </a:rPr>
              <a:t>Maniobra de </a:t>
            </a:r>
            <a:r>
              <a:rPr lang="es-ES" altLang="es-ES" dirty="0" err="1">
                <a:solidFill>
                  <a:schemeClr val="tx2"/>
                </a:solidFill>
              </a:rPr>
              <a:t>Valsalva</a:t>
            </a:r>
            <a:r>
              <a:rPr lang="es-ES" altLang="es-ES" dirty="0">
                <a:solidFill>
                  <a:schemeClr val="tx2"/>
                </a:solidFill>
              </a:rPr>
              <a:t> </a:t>
            </a:r>
            <a:r>
              <a:rPr lang="es-ES" altLang="es-ES" dirty="0"/>
              <a:t>(15 segundos) Razón entre la FC </a:t>
            </a:r>
            <a:r>
              <a:rPr lang="es-ES" altLang="es-ES" dirty="0" err="1"/>
              <a:t>max</a:t>
            </a:r>
            <a:r>
              <a:rPr lang="es-ES" altLang="es-ES" dirty="0"/>
              <a:t>. y la min</a:t>
            </a:r>
            <a:r>
              <a:rPr lang="es-ES" altLang="es-ES" dirty="0" smtClean="0"/>
              <a:t>.</a:t>
            </a:r>
          </a:p>
          <a:p>
            <a:pPr lvl="1"/>
            <a:r>
              <a:rPr lang="es-ES" altLang="es-ES" sz="2400" dirty="0"/>
              <a:t>RR más largo/RR más corto: &gt; 1,2, patológico &lt;1,2.</a:t>
            </a:r>
          </a:p>
          <a:p>
            <a:r>
              <a:rPr lang="es-ES" altLang="es-ES" dirty="0">
                <a:solidFill>
                  <a:schemeClr val="tx2"/>
                </a:solidFill>
              </a:rPr>
              <a:t>Descenso de TAS a la bipedestación</a:t>
            </a:r>
            <a:r>
              <a:rPr lang="es-ES" altLang="es-ES" dirty="0"/>
              <a:t>, tras 2 minutos.</a:t>
            </a:r>
          </a:p>
          <a:p>
            <a:pPr lvl="1"/>
            <a:r>
              <a:rPr lang="es-ES" altLang="es-ES" sz="2400" dirty="0"/>
              <a:t>&lt;10 mm Normal; 10 a 29 límite y &gt;30 patológico.</a:t>
            </a:r>
          </a:p>
          <a:p>
            <a:r>
              <a:rPr lang="es-ES" altLang="es-ES" dirty="0">
                <a:solidFill>
                  <a:schemeClr val="tx2"/>
                </a:solidFill>
              </a:rPr>
              <a:t>Elevación de la TAD tras ejercicio isométrico </a:t>
            </a:r>
            <a:r>
              <a:rPr lang="es-ES" altLang="es-ES" dirty="0"/>
              <a:t>(</a:t>
            </a:r>
            <a:r>
              <a:rPr lang="es-ES" altLang="es-ES" i="1" dirty="0" err="1"/>
              <a:t>hand.grip</a:t>
            </a:r>
            <a:r>
              <a:rPr lang="es-ES" altLang="es-ES" dirty="0"/>
              <a:t> 30%, 5 minutos</a:t>
            </a:r>
            <a:r>
              <a:rPr lang="es-ES" altLang="es-ES" dirty="0" smtClean="0"/>
              <a:t>).</a:t>
            </a:r>
          </a:p>
          <a:p>
            <a:pPr lvl="1"/>
            <a:r>
              <a:rPr lang="es-ES" altLang="es-ES" sz="2400" dirty="0"/>
              <a:t>&gt; 16 mm en brazo contralateral , patológico &lt; 10 mm Hg.</a:t>
            </a:r>
          </a:p>
          <a:p>
            <a:r>
              <a:rPr lang="es-ES" dirty="0" err="1" smtClean="0"/>
              <a:t>QTc</a:t>
            </a:r>
            <a:r>
              <a:rPr lang="es-ES" dirty="0" smtClean="0"/>
              <a:t> &gt;440.</a:t>
            </a:r>
            <a:endParaRPr lang="es-ES" dirty="0"/>
          </a:p>
        </p:txBody>
      </p:sp>
      <p:sp>
        <p:nvSpPr>
          <p:cNvPr id="3" name="Marcador de texto 2"/>
          <p:cNvSpPr>
            <a:spLocks noGrp="1"/>
          </p:cNvSpPr>
          <p:nvPr>
            <p:ph type="body" sz="quarter" idx="10"/>
          </p:nvPr>
        </p:nvSpPr>
        <p:spPr/>
        <p:txBody>
          <a:bodyPr>
            <a:normAutofit lnSpcReduction="10000"/>
          </a:bodyPr>
          <a:lstStyle/>
          <a:p>
            <a:endParaRPr lang="es-ES" dirty="0"/>
          </a:p>
        </p:txBody>
      </p:sp>
      <p:pic>
        <p:nvPicPr>
          <p:cNvPr id="8" name="Picture 2"/>
          <p:cNvPicPr>
            <a:picLocks noChangeAspect="1" noChangeArrowheads="1"/>
          </p:cNvPicPr>
          <p:nvPr/>
        </p:nvPicPr>
        <p:blipFill>
          <a:blip r:embed="rId3" cstate="print"/>
          <a:srcRect l="27391" t="10454" r="28334" b="6250"/>
          <a:stretch>
            <a:fillRect/>
          </a:stretch>
        </p:blipFill>
        <p:spPr bwMode="auto">
          <a:xfrm>
            <a:off x="8616280" y="1554428"/>
            <a:ext cx="3337998" cy="353075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S" dirty="0" smtClean="0"/>
              <a:t>Repercusiones clínicas de la NACV</a:t>
            </a:r>
            <a:endParaRPr lang="es-ES" dirty="0"/>
          </a:p>
        </p:txBody>
      </p:sp>
      <p:graphicFrame>
        <p:nvGraphicFramePr>
          <p:cNvPr id="7" name="6 Diagrama"/>
          <p:cNvGraphicFramePr/>
          <p:nvPr>
            <p:extLst>
              <p:ext uri="{D42A27DB-BD31-4B8C-83A1-F6EECF244321}">
                <p14:modId xmlns:p14="http://schemas.microsoft.com/office/powerpoint/2010/main" val="3557052197"/>
              </p:ext>
            </p:extLst>
          </p:nvPr>
        </p:nvGraphicFramePr>
        <p:xfrm>
          <a:off x="1979712" y="620688"/>
          <a:ext cx="7716688"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CuadroTexto"/>
          <p:cNvSpPr txBox="1"/>
          <p:nvPr/>
        </p:nvSpPr>
        <p:spPr>
          <a:xfrm>
            <a:off x="3131840" y="5445224"/>
            <a:ext cx="5412432"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dirty="0" smtClean="0">
                <a:solidFill>
                  <a:srgbClr val="004586"/>
                </a:solidFill>
                <a:latin typeface="+mj-lt"/>
              </a:rPr>
              <a:t>Aumento de mortalidad  CV incluso en fase </a:t>
            </a:r>
            <a:r>
              <a:rPr lang="es-ES" dirty="0" err="1" smtClean="0">
                <a:solidFill>
                  <a:srgbClr val="004586"/>
                </a:solidFill>
                <a:latin typeface="+mj-lt"/>
              </a:rPr>
              <a:t>subclínica</a:t>
            </a:r>
            <a:r>
              <a:rPr lang="es-ES" dirty="0" smtClean="0">
                <a:solidFill>
                  <a:srgbClr val="004586"/>
                </a:solidFill>
                <a:latin typeface="+mj-lt"/>
              </a:rPr>
              <a:t>.</a:t>
            </a:r>
          </a:p>
          <a:p>
            <a:r>
              <a:rPr lang="es-ES" dirty="0" err="1" smtClean="0">
                <a:solidFill>
                  <a:srgbClr val="004586"/>
                </a:solidFill>
                <a:latin typeface="+mj-lt"/>
              </a:rPr>
              <a:t>Sintomas</a:t>
            </a:r>
            <a:r>
              <a:rPr lang="es-ES" dirty="0" smtClean="0">
                <a:solidFill>
                  <a:srgbClr val="004586"/>
                </a:solidFill>
                <a:latin typeface="+mj-lt"/>
              </a:rPr>
              <a:t> </a:t>
            </a:r>
            <a:r>
              <a:rPr lang="es-ES" dirty="0" smtClean="0">
                <a:solidFill>
                  <a:srgbClr val="004586"/>
                </a:solidFill>
                <a:latin typeface="+mj-lt"/>
              </a:rPr>
              <a:t>isquémicos </a:t>
            </a:r>
            <a:r>
              <a:rPr lang="es-ES" dirty="0" smtClean="0">
                <a:solidFill>
                  <a:srgbClr val="004586"/>
                </a:solidFill>
                <a:latin typeface="+mj-lt"/>
              </a:rPr>
              <a:t>atípicos</a:t>
            </a:r>
            <a:endParaRPr lang="es-ES" dirty="0">
              <a:solidFill>
                <a:srgbClr val="004586"/>
              </a:solidFill>
              <a:latin typeface="+mj-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0"/>
            <a:r>
              <a:rPr lang="es-ES" dirty="0" smtClean="0"/>
              <a:t>Tratamiento  de la hipotensión ortostática</a:t>
            </a:r>
            <a:endParaRPr lang="es-ES" dirty="0"/>
          </a:p>
        </p:txBody>
      </p:sp>
      <p:sp>
        <p:nvSpPr>
          <p:cNvPr id="5" name="2 Marcador de contenido"/>
          <p:cNvSpPr>
            <a:spLocks noGrp="1"/>
          </p:cNvSpPr>
          <p:nvPr>
            <p:ph idx="1"/>
          </p:nvPr>
        </p:nvSpPr>
        <p:spPr>
          <a:xfrm>
            <a:off x="0" y="836712"/>
            <a:ext cx="6096000" cy="5256584"/>
          </a:xfrm>
        </p:spPr>
        <p:txBody>
          <a:bodyPr>
            <a:normAutofit/>
          </a:bodyPr>
          <a:lstStyle/>
          <a:p>
            <a:pPr algn="ctr">
              <a:lnSpc>
                <a:spcPct val="150000"/>
              </a:lnSpc>
              <a:buNone/>
            </a:pPr>
            <a:r>
              <a:rPr lang="es-ES" b="1" dirty="0" smtClean="0">
                <a:solidFill>
                  <a:schemeClr val="tx2"/>
                </a:solidFill>
                <a:latin typeface="+mj-lt"/>
              </a:rPr>
              <a:t>Medidas no farmacológicas:</a:t>
            </a:r>
          </a:p>
          <a:p>
            <a:pPr>
              <a:lnSpc>
                <a:spcPct val="160000"/>
              </a:lnSpc>
              <a:buClr>
                <a:srgbClr val="CC3399"/>
              </a:buClr>
            </a:pPr>
            <a:r>
              <a:rPr lang="es-ES" sz="1900" dirty="0" smtClean="0">
                <a:latin typeface="+mj-lt"/>
              </a:rPr>
              <a:t>Medias de compresión.</a:t>
            </a:r>
          </a:p>
          <a:p>
            <a:pPr>
              <a:buClr>
                <a:srgbClr val="CC3399"/>
              </a:buClr>
            </a:pPr>
            <a:r>
              <a:rPr lang="es-ES" sz="1900" dirty="0" smtClean="0">
                <a:latin typeface="+mj-lt"/>
              </a:rPr>
              <a:t>Aumento ingesta de líquidos (y sal?).</a:t>
            </a:r>
          </a:p>
          <a:p>
            <a:pPr>
              <a:lnSpc>
                <a:spcPct val="150000"/>
              </a:lnSpc>
              <a:buClr>
                <a:srgbClr val="CC3399"/>
              </a:buClr>
            </a:pPr>
            <a:r>
              <a:rPr lang="es-ES" sz="1900" dirty="0" smtClean="0">
                <a:latin typeface="+mj-lt"/>
              </a:rPr>
              <a:t>Evitar ambientes calurosos.</a:t>
            </a:r>
          </a:p>
          <a:p>
            <a:pPr>
              <a:buClr>
                <a:srgbClr val="CC3399"/>
              </a:buClr>
            </a:pPr>
            <a:r>
              <a:rPr lang="es-ES" sz="1900" dirty="0" smtClean="0">
                <a:latin typeface="+mj-lt"/>
              </a:rPr>
              <a:t>Transición gradual del supino a la bipedestación.</a:t>
            </a:r>
          </a:p>
          <a:p>
            <a:pPr>
              <a:lnSpc>
                <a:spcPct val="150000"/>
              </a:lnSpc>
              <a:buClr>
                <a:srgbClr val="CC3399"/>
              </a:buClr>
            </a:pPr>
            <a:r>
              <a:rPr lang="es-ES" sz="1900" dirty="0" smtClean="0">
                <a:latin typeface="+mj-lt"/>
              </a:rPr>
              <a:t>Evitar fármacos que la agravan: </a:t>
            </a:r>
            <a:r>
              <a:rPr lang="es-ES" sz="1900" dirty="0">
                <a:latin typeface="+mj-lt"/>
              </a:rPr>
              <a:t>A</a:t>
            </a:r>
            <a:r>
              <a:rPr lang="es-ES" sz="1900" dirty="0" smtClean="0">
                <a:latin typeface="+mj-lt"/>
              </a:rPr>
              <a:t>DT, </a:t>
            </a:r>
            <a:r>
              <a:rPr lang="es-ES" sz="1900" dirty="0" err="1" smtClean="0">
                <a:latin typeface="+mj-lt"/>
              </a:rPr>
              <a:t>fenotiacinas</a:t>
            </a:r>
            <a:r>
              <a:rPr lang="es-ES" sz="1900" dirty="0" smtClean="0">
                <a:latin typeface="+mj-lt"/>
              </a:rPr>
              <a:t>.</a:t>
            </a:r>
          </a:p>
          <a:p>
            <a:pPr>
              <a:buClr>
                <a:srgbClr val="CC3399"/>
              </a:buClr>
            </a:pPr>
            <a:r>
              <a:rPr lang="es-ES" sz="1900" dirty="0" smtClean="0">
                <a:latin typeface="+mj-lt"/>
              </a:rPr>
              <a:t>Comidas frecuentes y escasas (menor flujo </a:t>
            </a:r>
            <a:r>
              <a:rPr lang="es-ES" sz="1900" dirty="0" err="1" smtClean="0">
                <a:latin typeface="+mj-lt"/>
              </a:rPr>
              <a:t>esplácnico</a:t>
            </a:r>
            <a:r>
              <a:rPr lang="es-ES" sz="1900" dirty="0" smtClean="0">
                <a:latin typeface="+mj-lt"/>
              </a:rPr>
              <a:t>). Evitar comidas ricas en carbohidratos.</a:t>
            </a:r>
          </a:p>
          <a:p>
            <a:pPr>
              <a:lnSpc>
                <a:spcPct val="150000"/>
              </a:lnSpc>
              <a:buClr>
                <a:srgbClr val="CC3399"/>
              </a:buClr>
            </a:pPr>
            <a:r>
              <a:rPr lang="es-ES" sz="1900" dirty="0" smtClean="0">
                <a:latin typeface="+mj-lt"/>
              </a:rPr>
              <a:t>Cabecera de la cama elevada.</a:t>
            </a:r>
          </a:p>
          <a:p>
            <a:pPr>
              <a:buClr>
                <a:srgbClr val="CC3399"/>
              </a:buClr>
            </a:pPr>
            <a:r>
              <a:rPr lang="es-ES" sz="1900" dirty="0" smtClean="0">
                <a:latin typeface="+mj-lt"/>
              </a:rPr>
              <a:t>Maniobras de contrapresión: cruzar piernas, agacharse, tensar músculos.</a:t>
            </a:r>
          </a:p>
          <a:p>
            <a:pPr>
              <a:buNone/>
            </a:pPr>
            <a:endParaRPr lang="es-ES" dirty="0" smtClean="0"/>
          </a:p>
          <a:p>
            <a:pPr>
              <a:buNone/>
            </a:pPr>
            <a:endParaRPr lang="es-ES" dirty="0" smtClean="0"/>
          </a:p>
          <a:p>
            <a:pPr>
              <a:buNone/>
            </a:pPr>
            <a:endParaRPr lang="es-ES" dirty="0" smtClean="0"/>
          </a:p>
          <a:p>
            <a:pPr>
              <a:buNone/>
            </a:pPr>
            <a:endParaRPr lang="es-ES" dirty="0" smtClean="0"/>
          </a:p>
          <a:p>
            <a:endParaRPr lang="es-ES" dirty="0"/>
          </a:p>
        </p:txBody>
      </p:sp>
      <p:sp>
        <p:nvSpPr>
          <p:cNvPr id="7" name="2 Marcador de contenido"/>
          <p:cNvSpPr txBox="1">
            <a:spLocks/>
          </p:cNvSpPr>
          <p:nvPr/>
        </p:nvSpPr>
        <p:spPr>
          <a:xfrm>
            <a:off x="6096000" y="980728"/>
            <a:ext cx="6096000" cy="5472608"/>
          </a:xfrm>
          <a:prstGeom prst="rect">
            <a:avLst/>
          </a:prstGeom>
        </p:spPr>
        <p:txBody>
          <a:bodyPr vert="horz" lIns="91440" tIns="45720" rIns="91440" bIns="45720" rtlCol="0">
            <a:normAutofit/>
          </a:bodyPr>
          <a:lstStyle/>
          <a:p>
            <a:pPr marL="808038" marR="0" lvl="0" indent="-265113" algn="ctr" defTabSz="914400" rtl="0" eaLnBrk="1" fontAlgn="auto" latinLnBrk="0" hangingPunct="1">
              <a:lnSpc>
                <a:spcPct val="100000"/>
              </a:lnSpc>
              <a:spcBef>
                <a:spcPts val="600"/>
              </a:spcBef>
              <a:spcAft>
                <a:spcPts val="0"/>
              </a:spcAft>
              <a:buClrTx/>
              <a:buSzTx/>
              <a:buFontTx/>
              <a:buNone/>
              <a:tabLst/>
              <a:defRPr/>
            </a:pPr>
            <a:r>
              <a:rPr kumimoji="0" lang="es-ES" sz="2400" b="1" i="0" strike="noStrike" kern="1200" cap="none" spc="0" normalizeH="0" baseline="0" noProof="0" dirty="0" smtClean="0">
                <a:ln>
                  <a:noFill/>
                </a:ln>
                <a:solidFill>
                  <a:schemeClr val="tx2"/>
                </a:solidFill>
                <a:effectLst/>
                <a:uLnTx/>
                <a:uFillTx/>
                <a:latin typeface="+mj-lt"/>
                <a:ea typeface="+mn-ea"/>
                <a:cs typeface="+mn-cs"/>
              </a:rPr>
              <a:t>Medidas farmacológicas</a:t>
            </a:r>
            <a:r>
              <a:rPr kumimoji="0" lang="es-ES" sz="2400" b="1" i="0" u="none" strike="noStrike" kern="1200" cap="none" spc="0" normalizeH="0" baseline="0" noProof="0" dirty="0" smtClean="0">
                <a:ln>
                  <a:noFill/>
                </a:ln>
                <a:solidFill>
                  <a:schemeClr val="tx2"/>
                </a:solidFill>
                <a:effectLst/>
                <a:uLnTx/>
                <a:uFillTx/>
                <a:latin typeface="+mj-lt"/>
                <a:ea typeface="+mn-ea"/>
                <a:cs typeface="+mn-cs"/>
              </a:rPr>
              <a:t>:</a:t>
            </a:r>
          </a:p>
          <a:p>
            <a:pPr marL="808038" marR="0" lvl="0" indent="-265113" algn="l" defTabSz="914400" rtl="0" eaLnBrk="1" fontAlgn="auto" latinLnBrk="0" hangingPunct="1">
              <a:lnSpc>
                <a:spcPct val="170000"/>
              </a:lnSpc>
              <a:spcBef>
                <a:spcPts val="600"/>
              </a:spcBef>
              <a:spcAft>
                <a:spcPts val="0"/>
              </a:spcAft>
              <a:buClr>
                <a:srgbClr val="CC3399"/>
              </a:buClr>
              <a:buSzTx/>
              <a:buFontTx/>
              <a:buBlip>
                <a:blip r:embed="rId3"/>
              </a:buBlip>
              <a:tabLst/>
              <a:defRPr/>
            </a:pPr>
            <a:r>
              <a:rPr kumimoji="0" lang="es-ES" sz="1900" i="0" u="none" strike="noStrike" kern="1200" cap="none" spc="0" normalizeH="0" baseline="0" noProof="0" dirty="0" err="1" smtClean="0">
                <a:ln>
                  <a:noFill/>
                </a:ln>
                <a:solidFill>
                  <a:schemeClr val="tx2"/>
                </a:solidFill>
                <a:effectLst/>
                <a:uLnTx/>
                <a:uFillTx/>
                <a:latin typeface="+mj-lt"/>
                <a:ea typeface="+mn-ea"/>
                <a:cs typeface="+mn-cs"/>
              </a:rPr>
              <a:t>Fludrocortisona</a:t>
            </a:r>
            <a:r>
              <a:rPr kumimoji="0" lang="es-ES" sz="1900" i="0" u="none" strike="noStrike" kern="1200" cap="none" spc="0" normalizeH="0" baseline="0" noProof="0" dirty="0" smtClean="0">
                <a:ln>
                  <a:noFill/>
                </a:ln>
                <a:solidFill>
                  <a:schemeClr val="tx2"/>
                </a:solidFill>
                <a:effectLst/>
                <a:uLnTx/>
                <a:uFillTx/>
                <a:latin typeface="+mj-lt"/>
                <a:ea typeface="+mn-ea"/>
                <a:cs typeface="+mn-cs"/>
              </a:rPr>
              <a:t>: </a:t>
            </a:r>
          </a:p>
          <a:p>
            <a:pPr marL="1524000" marR="0" lvl="1" indent="-265113" algn="l" defTabSz="914400" rtl="0" eaLnBrk="1" fontAlgn="auto" latinLnBrk="0" hangingPunct="1">
              <a:lnSpc>
                <a:spcPct val="100000"/>
              </a:lnSpc>
              <a:spcBef>
                <a:spcPts val="600"/>
              </a:spcBef>
              <a:spcAft>
                <a:spcPts val="0"/>
              </a:spcAft>
              <a:buClr>
                <a:schemeClr val="tx2"/>
              </a:buClr>
              <a:buSzPct val="100000"/>
              <a:buFont typeface="Wingdings" panose="05000000000000000000" pitchFamily="2" charset="2"/>
              <a:buChar char="v"/>
              <a:tabLst/>
              <a:defRPr/>
            </a:pPr>
            <a:r>
              <a:rPr kumimoji="0" lang="es-ES" sz="1900" b="0" i="0" u="none" strike="noStrike" kern="1200" cap="none" spc="0" normalizeH="0" baseline="0" noProof="0" dirty="0" err="1" smtClean="0">
                <a:ln>
                  <a:noFill/>
                </a:ln>
                <a:solidFill>
                  <a:schemeClr val="accent1"/>
                </a:solidFill>
                <a:effectLst/>
                <a:uLnTx/>
                <a:uFillTx/>
                <a:latin typeface="+mj-lt"/>
                <a:ea typeface="+mn-ea"/>
                <a:cs typeface="+mn-cs"/>
              </a:rPr>
              <a:t>Mineralcorticoide</a:t>
            </a:r>
            <a:r>
              <a:rPr kumimoji="0" lang="es-ES" sz="1900" b="0" i="0" u="none" strike="noStrike" kern="1200" cap="none" spc="0" normalizeH="0" baseline="0" noProof="0" dirty="0" smtClean="0">
                <a:ln>
                  <a:noFill/>
                </a:ln>
                <a:solidFill>
                  <a:schemeClr val="accent1"/>
                </a:solidFill>
                <a:effectLst/>
                <a:uLnTx/>
                <a:uFillTx/>
                <a:latin typeface="+mj-lt"/>
                <a:ea typeface="+mn-ea"/>
                <a:cs typeface="+mn-cs"/>
              </a:rPr>
              <a:t> que aumenta </a:t>
            </a:r>
            <a:r>
              <a:rPr kumimoji="0" lang="es-ES" sz="1900" b="0" i="0" u="none" strike="noStrike" kern="1200" cap="none" spc="0" normalizeH="0" baseline="0" noProof="0" dirty="0" err="1" smtClean="0">
                <a:ln>
                  <a:noFill/>
                </a:ln>
                <a:solidFill>
                  <a:schemeClr val="accent1"/>
                </a:solidFill>
                <a:effectLst/>
                <a:uLnTx/>
                <a:uFillTx/>
                <a:latin typeface="+mj-lt"/>
                <a:ea typeface="+mn-ea"/>
                <a:cs typeface="+mn-cs"/>
              </a:rPr>
              <a:t>vol</a:t>
            </a:r>
            <a:r>
              <a:rPr kumimoji="0" lang="es-ES" sz="1900" b="0" i="0" u="none" strike="noStrike" kern="1200" cap="none" spc="0" normalizeH="0" baseline="0" noProof="0" dirty="0" smtClean="0">
                <a:ln>
                  <a:noFill/>
                </a:ln>
                <a:solidFill>
                  <a:schemeClr val="accent1"/>
                </a:solidFill>
                <a:effectLst/>
                <a:uLnTx/>
                <a:uFillTx/>
                <a:latin typeface="+mj-lt"/>
                <a:ea typeface="+mn-ea"/>
                <a:cs typeface="+mn-cs"/>
              </a:rPr>
              <a:t> plasmático.</a:t>
            </a:r>
          </a:p>
          <a:p>
            <a:pPr marL="1524000" marR="0" lvl="1" indent="-265113" algn="l" defTabSz="914400" rtl="0" eaLnBrk="1" fontAlgn="auto" latinLnBrk="0" hangingPunct="1">
              <a:lnSpc>
                <a:spcPct val="100000"/>
              </a:lnSpc>
              <a:spcBef>
                <a:spcPts val="600"/>
              </a:spcBef>
              <a:spcAft>
                <a:spcPts val="0"/>
              </a:spcAft>
              <a:buClr>
                <a:schemeClr val="tx2"/>
              </a:buClr>
              <a:buSzPct val="100000"/>
              <a:buFont typeface="Wingdings" panose="05000000000000000000" pitchFamily="2" charset="2"/>
              <a:buChar char="v"/>
              <a:tabLst/>
              <a:defRPr/>
            </a:pPr>
            <a:r>
              <a:rPr kumimoji="0" lang="es-ES" sz="1900" b="0" i="0" u="none" strike="noStrike" kern="1200" cap="none" spc="0" normalizeH="0" baseline="0" noProof="0" dirty="0" smtClean="0">
                <a:ln>
                  <a:noFill/>
                </a:ln>
                <a:solidFill>
                  <a:schemeClr val="accent1"/>
                </a:solidFill>
                <a:effectLst/>
                <a:uLnTx/>
                <a:uFillTx/>
                <a:latin typeface="+mj-lt"/>
                <a:ea typeface="+mn-ea"/>
                <a:cs typeface="+mn-cs"/>
              </a:rPr>
              <a:t>Efectos adversos: HTA supina, </a:t>
            </a:r>
            <a:r>
              <a:rPr kumimoji="0" lang="es-ES" sz="1900" b="0" i="0" u="none" strike="noStrike" kern="1200" cap="none" spc="0" normalizeH="0" baseline="0" noProof="0" dirty="0" err="1" smtClean="0">
                <a:ln>
                  <a:noFill/>
                </a:ln>
                <a:solidFill>
                  <a:schemeClr val="accent1"/>
                </a:solidFill>
                <a:effectLst/>
                <a:uLnTx/>
                <a:uFillTx/>
                <a:latin typeface="+mj-lt"/>
                <a:ea typeface="+mn-ea"/>
                <a:cs typeface="+mn-cs"/>
              </a:rPr>
              <a:t>hipoK</a:t>
            </a:r>
            <a:r>
              <a:rPr kumimoji="0" lang="es-ES" sz="1900" b="0" i="0" u="none" strike="noStrike" kern="1200" cap="none" spc="0" normalizeH="0" baseline="0" noProof="0" dirty="0" smtClean="0">
                <a:ln>
                  <a:noFill/>
                </a:ln>
                <a:solidFill>
                  <a:schemeClr val="accent1"/>
                </a:solidFill>
                <a:effectLst/>
                <a:uLnTx/>
                <a:uFillTx/>
                <a:latin typeface="+mj-lt"/>
                <a:ea typeface="+mn-ea"/>
                <a:cs typeface="+mn-cs"/>
              </a:rPr>
              <a:t>, ICC, edema.</a:t>
            </a:r>
          </a:p>
          <a:p>
            <a:pPr marL="808038" indent="-265113">
              <a:spcBef>
                <a:spcPts val="600"/>
              </a:spcBef>
              <a:buClr>
                <a:srgbClr val="CC3399"/>
              </a:buClr>
              <a:buBlip>
                <a:blip r:embed="rId3"/>
              </a:buBlip>
              <a:defRPr/>
            </a:pPr>
            <a:r>
              <a:rPr kumimoji="0" lang="es-ES" sz="1900" i="0" u="none" strike="noStrike" kern="1200" cap="none" spc="0" normalizeH="0" baseline="0" noProof="0" dirty="0" err="1" smtClean="0">
                <a:ln>
                  <a:noFill/>
                </a:ln>
                <a:solidFill>
                  <a:schemeClr val="tx2"/>
                </a:solidFill>
                <a:effectLst/>
                <a:uLnTx/>
                <a:uFillTx/>
                <a:latin typeface="+mj-lt"/>
                <a:ea typeface="+mn-ea"/>
                <a:cs typeface="+mn-cs"/>
              </a:rPr>
              <a:t>Midodrina</a:t>
            </a:r>
            <a:r>
              <a:rPr kumimoji="0" lang="es-ES" sz="1900" b="1" i="0" u="none" strike="noStrike" kern="1200" cap="none" spc="0" normalizeH="0" baseline="0" noProof="0" dirty="0" smtClean="0">
                <a:ln>
                  <a:noFill/>
                </a:ln>
                <a:solidFill>
                  <a:schemeClr val="tx2"/>
                </a:solidFill>
                <a:effectLst/>
                <a:uLnTx/>
                <a:uFillTx/>
                <a:latin typeface="+mj-lt"/>
                <a:ea typeface="+mn-ea"/>
                <a:cs typeface="+mn-cs"/>
              </a:rPr>
              <a:t>:</a:t>
            </a:r>
            <a:r>
              <a:rPr lang="es-ES" sz="1900" dirty="0" smtClean="0">
                <a:solidFill>
                  <a:schemeClr val="accent1"/>
                </a:solidFill>
                <a:latin typeface="+mj-lt"/>
              </a:rPr>
              <a:t>Dosis</a:t>
            </a:r>
            <a:r>
              <a:rPr lang="es-ES" sz="1900" dirty="0">
                <a:solidFill>
                  <a:schemeClr val="accent1"/>
                </a:solidFill>
                <a:latin typeface="+mj-lt"/>
              </a:rPr>
              <a:t>: 0,05-0,1 mg/día. Titular según respuesta hasta 0,3 mg/día.</a:t>
            </a:r>
          </a:p>
          <a:p>
            <a:pPr marL="808038" marR="0" lvl="0" indent="-265113" algn="l" defTabSz="914400" rtl="0" eaLnBrk="1" fontAlgn="auto" latinLnBrk="0" hangingPunct="1">
              <a:lnSpc>
                <a:spcPct val="100000"/>
              </a:lnSpc>
              <a:spcBef>
                <a:spcPts val="600"/>
              </a:spcBef>
              <a:spcAft>
                <a:spcPts val="0"/>
              </a:spcAft>
              <a:buClr>
                <a:srgbClr val="CC3399"/>
              </a:buClr>
              <a:buSzTx/>
              <a:buFontTx/>
              <a:buBlip>
                <a:blip r:embed="rId3"/>
              </a:buBlip>
              <a:tabLst/>
              <a:defRPr/>
            </a:pPr>
            <a:endParaRPr kumimoji="0" lang="es-ES" sz="1900" b="1" i="0" u="none" strike="noStrike" kern="1200" cap="none" spc="0" normalizeH="0" baseline="0" noProof="0" dirty="0" smtClean="0">
              <a:ln>
                <a:noFill/>
              </a:ln>
              <a:solidFill>
                <a:schemeClr val="tx2"/>
              </a:solidFill>
              <a:effectLst/>
              <a:uLnTx/>
              <a:uFillTx/>
              <a:latin typeface="+mj-lt"/>
              <a:ea typeface="+mn-ea"/>
              <a:cs typeface="+mn-cs"/>
            </a:endParaRPr>
          </a:p>
          <a:p>
            <a:pPr marL="1524000" marR="0" lvl="1" indent="-265113" algn="l" defTabSz="914400" rtl="0" eaLnBrk="1" fontAlgn="auto" latinLnBrk="0" hangingPunct="1">
              <a:lnSpc>
                <a:spcPct val="100000"/>
              </a:lnSpc>
              <a:spcBef>
                <a:spcPts val="600"/>
              </a:spcBef>
              <a:spcAft>
                <a:spcPts val="0"/>
              </a:spcAft>
              <a:buClr>
                <a:schemeClr val="tx2"/>
              </a:buClr>
              <a:buSzPct val="100000"/>
              <a:buFont typeface="Wingdings" panose="05000000000000000000" pitchFamily="2" charset="2"/>
              <a:buChar char="v"/>
              <a:tabLst/>
              <a:defRPr/>
            </a:pPr>
            <a:r>
              <a:rPr kumimoji="0" lang="es-ES" sz="1900" b="0" i="0" u="none" strike="noStrike" kern="1200" cap="none" spc="0" normalizeH="0" baseline="0" noProof="0" dirty="0" smtClean="0">
                <a:ln>
                  <a:noFill/>
                </a:ln>
                <a:solidFill>
                  <a:schemeClr val="accent1"/>
                </a:solidFill>
                <a:effectLst/>
                <a:uLnTx/>
                <a:uFillTx/>
                <a:latin typeface="+mj-lt"/>
                <a:ea typeface="+mn-ea"/>
                <a:cs typeface="+mn-cs"/>
              </a:rPr>
              <a:t>Agonista selectivo alfa.</a:t>
            </a:r>
          </a:p>
          <a:p>
            <a:pPr marL="1524000" marR="0" lvl="1" indent="-265113" algn="l" defTabSz="914400" rtl="0" eaLnBrk="1" fontAlgn="auto" latinLnBrk="0" hangingPunct="1">
              <a:lnSpc>
                <a:spcPct val="100000"/>
              </a:lnSpc>
              <a:spcBef>
                <a:spcPts val="600"/>
              </a:spcBef>
              <a:spcAft>
                <a:spcPts val="0"/>
              </a:spcAft>
              <a:buClr>
                <a:schemeClr val="tx2"/>
              </a:buClr>
              <a:buSzPct val="100000"/>
              <a:buFont typeface="Wingdings" panose="05000000000000000000" pitchFamily="2" charset="2"/>
              <a:buChar char="v"/>
              <a:tabLst/>
              <a:defRPr/>
            </a:pPr>
            <a:r>
              <a:rPr kumimoji="0" lang="es-ES" sz="1900" b="0" i="0" u="none" strike="noStrike" kern="1200" cap="none" spc="0" normalizeH="0" baseline="0" noProof="0" dirty="0" smtClean="0">
                <a:ln>
                  <a:noFill/>
                </a:ln>
                <a:solidFill>
                  <a:schemeClr val="accent1"/>
                </a:solidFill>
                <a:effectLst/>
                <a:uLnTx/>
                <a:uFillTx/>
                <a:latin typeface="+mj-lt"/>
                <a:ea typeface="+mn-ea"/>
                <a:cs typeface="+mn-cs"/>
              </a:rPr>
              <a:t>Efectos adversos: escalofríos, </a:t>
            </a:r>
            <a:r>
              <a:rPr kumimoji="0" lang="es-ES" sz="1900" b="0" i="0" u="none" strike="noStrike" kern="1200" cap="none" spc="0" normalizeH="0" baseline="0" noProof="0" dirty="0" err="1" smtClean="0">
                <a:ln>
                  <a:noFill/>
                </a:ln>
                <a:solidFill>
                  <a:schemeClr val="accent1"/>
                </a:solidFill>
                <a:effectLst/>
                <a:uLnTx/>
                <a:uFillTx/>
                <a:latin typeface="+mj-lt"/>
                <a:ea typeface="+mn-ea"/>
                <a:cs typeface="+mn-cs"/>
              </a:rPr>
              <a:t>piloerección</a:t>
            </a:r>
            <a:r>
              <a:rPr kumimoji="0" lang="es-ES" sz="1900" b="0" i="0" u="none" strike="noStrike" kern="1200" cap="none" spc="0" normalizeH="0" baseline="0" noProof="0" dirty="0" smtClean="0">
                <a:ln>
                  <a:noFill/>
                </a:ln>
                <a:solidFill>
                  <a:schemeClr val="accent1"/>
                </a:solidFill>
                <a:effectLst/>
                <a:uLnTx/>
                <a:uFillTx/>
                <a:latin typeface="+mj-lt"/>
                <a:ea typeface="+mn-ea"/>
                <a:cs typeface="+mn-cs"/>
              </a:rPr>
              <a:t>, prurito, HTA supina.</a:t>
            </a:r>
          </a:p>
          <a:p>
            <a:pPr marL="1524000" marR="0" lvl="1" indent="-265113" algn="l" defTabSz="914400" rtl="0" eaLnBrk="1" fontAlgn="auto" latinLnBrk="0" hangingPunct="1">
              <a:lnSpc>
                <a:spcPct val="100000"/>
              </a:lnSpc>
              <a:spcBef>
                <a:spcPts val="600"/>
              </a:spcBef>
              <a:spcAft>
                <a:spcPts val="0"/>
              </a:spcAft>
              <a:buClr>
                <a:schemeClr val="tx2"/>
              </a:buClr>
              <a:buSzPct val="100000"/>
              <a:buFont typeface="Wingdings" panose="05000000000000000000" pitchFamily="2" charset="2"/>
              <a:buChar char="v"/>
              <a:tabLst/>
              <a:defRPr/>
            </a:pPr>
            <a:r>
              <a:rPr kumimoji="0" lang="es-ES" sz="1900" b="0" i="0" u="none" strike="noStrike" kern="1200" cap="none" spc="0" normalizeH="0" baseline="0" noProof="0" dirty="0" smtClean="0">
                <a:ln>
                  <a:noFill/>
                </a:ln>
                <a:solidFill>
                  <a:schemeClr val="accent1"/>
                </a:solidFill>
                <a:effectLst/>
                <a:uLnTx/>
                <a:uFillTx/>
                <a:latin typeface="+mj-lt"/>
                <a:ea typeface="+mn-ea"/>
                <a:cs typeface="+mn-cs"/>
              </a:rPr>
              <a:t>Dosis: inicial 2.5 mg/8h, hasta 10 mg/8h</a:t>
            </a:r>
            <a:r>
              <a:rPr kumimoji="0" lang="es-ES" sz="2200" b="0" i="0" u="none" strike="noStrike" kern="1200" cap="none" spc="0" normalizeH="0" baseline="0" noProof="0" dirty="0" smtClean="0">
                <a:ln>
                  <a:noFill/>
                </a:ln>
                <a:solidFill>
                  <a:schemeClr val="accent1"/>
                </a:solidFill>
                <a:effectLst/>
                <a:uLnTx/>
                <a:uFillTx/>
                <a:latin typeface="+mj-lt"/>
                <a:ea typeface="+mn-ea"/>
                <a:cs typeface="+mn-cs"/>
              </a:rPr>
              <a:t>.</a:t>
            </a:r>
          </a:p>
          <a:p>
            <a:pPr marL="1524000" marR="0" lvl="1" indent="-265113" algn="l" defTabSz="914400" rtl="0" eaLnBrk="1" fontAlgn="auto" latinLnBrk="0" hangingPunct="1">
              <a:lnSpc>
                <a:spcPct val="100000"/>
              </a:lnSpc>
              <a:spcBef>
                <a:spcPts val="600"/>
              </a:spcBef>
              <a:spcAft>
                <a:spcPts val="0"/>
              </a:spcAft>
              <a:buClr>
                <a:schemeClr val="tx2"/>
              </a:buClr>
              <a:buSzPct val="100000"/>
              <a:buFont typeface="Wingdings" panose="05000000000000000000" pitchFamily="2" charset="2"/>
              <a:buChar char="v"/>
              <a:tabLst/>
              <a:defRPr/>
            </a:pPr>
            <a:endParaRPr kumimoji="0" lang="es-ES" sz="2200" b="0" i="0" u="none" strike="noStrike" kern="1200" cap="none" spc="0" normalizeH="0" baseline="0" noProof="0" dirty="0" smtClean="0">
              <a:ln>
                <a:noFill/>
              </a:ln>
              <a:solidFill>
                <a:srgbClr val="7030A0"/>
              </a:solidFill>
              <a:effectLst/>
              <a:uLnTx/>
              <a:uFillTx/>
              <a:latin typeface="+mn-lt"/>
              <a:ea typeface="+mn-ea"/>
              <a:cs typeface="+mn-cs"/>
            </a:endParaRPr>
          </a:p>
          <a:p>
            <a:pPr marL="808038" marR="0" lvl="0" indent="-265113" algn="l" defTabSz="914400" rtl="0" eaLnBrk="1" fontAlgn="auto" latinLnBrk="0" hangingPunct="1">
              <a:lnSpc>
                <a:spcPct val="100000"/>
              </a:lnSpc>
              <a:spcBef>
                <a:spcPts val="600"/>
              </a:spcBef>
              <a:spcAft>
                <a:spcPts val="0"/>
              </a:spcAft>
              <a:buClrTx/>
              <a:buSzTx/>
              <a:buFontTx/>
              <a:buNone/>
              <a:tabLst/>
              <a:defRPr/>
            </a:pPr>
            <a:endParaRPr kumimoji="0" lang="es-ES" sz="2400" b="0" i="0" u="none" strike="noStrike" kern="1200" cap="none" spc="0" normalizeH="0" baseline="0" noProof="0" dirty="0" smtClean="0">
              <a:ln>
                <a:noFill/>
              </a:ln>
              <a:solidFill>
                <a:schemeClr val="accent1"/>
              </a:solidFill>
              <a:effectLst/>
              <a:uLnTx/>
              <a:uFillTx/>
              <a:latin typeface="+mn-lt"/>
              <a:ea typeface="+mn-ea"/>
              <a:cs typeface="+mn-cs"/>
            </a:endParaRPr>
          </a:p>
          <a:p>
            <a:pPr marL="808038" marR="0" lvl="0" indent="-265113" algn="l" defTabSz="914400" rtl="0" eaLnBrk="1" fontAlgn="auto" latinLnBrk="0" hangingPunct="1">
              <a:lnSpc>
                <a:spcPct val="100000"/>
              </a:lnSpc>
              <a:spcBef>
                <a:spcPts val="600"/>
              </a:spcBef>
              <a:spcAft>
                <a:spcPts val="0"/>
              </a:spcAft>
              <a:buClrTx/>
              <a:buSzTx/>
              <a:buFontTx/>
              <a:buNone/>
              <a:tabLst/>
              <a:defRPr/>
            </a:pPr>
            <a:endParaRPr kumimoji="0" lang="es-ES" sz="2400" b="0" i="0" u="none" strike="noStrike" kern="1200" cap="none" spc="0" normalizeH="0" baseline="0" noProof="0" dirty="0" smtClean="0">
              <a:ln>
                <a:noFill/>
              </a:ln>
              <a:solidFill>
                <a:schemeClr val="accent1"/>
              </a:solidFill>
              <a:effectLst/>
              <a:uLnTx/>
              <a:uFillTx/>
              <a:latin typeface="+mn-lt"/>
              <a:ea typeface="+mn-ea"/>
              <a:cs typeface="+mn-cs"/>
            </a:endParaRPr>
          </a:p>
          <a:p>
            <a:pPr marL="808038" marR="0" lvl="0" indent="-265113" algn="l" defTabSz="914400" rtl="0" eaLnBrk="1" fontAlgn="auto" latinLnBrk="0" hangingPunct="1">
              <a:lnSpc>
                <a:spcPct val="100000"/>
              </a:lnSpc>
              <a:spcBef>
                <a:spcPts val="600"/>
              </a:spcBef>
              <a:spcAft>
                <a:spcPts val="0"/>
              </a:spcAft>
              <a:buClrTx/>
              <a:buSzTx/>
              <a:buFontTx/>
              <a:buNone/>
              <a:tabLst/>
              <a:defRPr/>
            </a:pPr>
            <a:endParaRPr kumimoji="0" lang="es-ES" sz="2400" b="0" i="0" u="none" strike="noStrike" kern="1200" cap="none" spc="0" normalizeH="0" baseline="0" noProof="0" dirty="0" smtClean="0">
              <a:ln>
                <a:noFill/>
              </a:ln>
              <a:solidFill>
                <a:schemeClr val="accent1"/>
              </a:solidFill>
              <a:effectLst/>
              <a:uLnTx/>
              <a:uFillTx/>
              <a:latin typeface="+mn-lt"/>
              <a:ea typeface="+mn-ea"/>
              <a:cs typeface="+mn-cs"/>
            </a:endParaRPr>
          </a:p>
          <a:p>
            <a:pPr marL="808038" marR="0" lvl="0" indent="-265113" algn="l" defTabSz="914400" rtl="0" eaLnBrk="1" fontAlgn="auto" latinLnBrk="0" hangingPunct="1">
              <a:lnSpc>
                <a:spcPct val="100000"/>
              </a:lnSpc>
              <a:spcBef>
                <a:spcPts val="600"/>
              </a:spcBef>
              <a:spcAft>
                <a:spcPts val="0"/>
              </a:spcAft>
              <a:buClrTx/>
              <a:buSzTx/>
              <a:buFontTx/>
              <a:buNone/>
              <a:tabLst/>
              <a:defRPr/>
            </a:pPr>
            <a:endParaRPr kumimoji="0" lang="es-ES" sz="2400" b="0" i="0" u="none" strike="noStrike" kern="1200" cap="none" spc="0" normalizeH="0" baseline="0" noProof="0" dirty="0" smtClean="0">
              <a:ln>
                <a:noFill/>
              </a:ln>
              <a:solidFill>
                <a:schemeClr val="accent1"/>
              </a:solidFill>
              <a:effectLst/>
              <a:uLnTx/>
              <a:uFillTx/>
              <a:latin typeface="+mn-lt"/>
              <a:ea typeface="+mn-ea"/>
              <a:cs typeface="+mn-cs"/>
            </a:endParaRPr>
          </a:p>
          <a:p>
            <a:pPr marL="808038" marR="0" lvl="0" indent="-265113" algn="l" defTabSz="914400" rtl="0" eaLnBrk="1" fontAlgn="auto" latinLnBrk="0" hangingPunct="1">
              <a:lnSpc>
                <a:spcPct val="100000"/>
              </a:lnSpc>
              <a:spcBef>
                <a:spcPts val="600"/>
              </a:spcBef>
              <a:spcAft>
                <a:spcPts val="0"/>
              </a:spcAft>
              <a:buClrTx/>
              <a:buSzTx/>
              <a:buFontTx/>
              <a:buNone/>
              <a:tabLst/>
              <a:defRPr/>
            </a:pPr>
            <a:endParaRPr kumimoji="0" lang="es-ES" sz="2400" b="0" i="0" u="none" strike="noStrike" kern="1200" cap="none" spc="0" normalizeH="0" baseline="0" noProof="0" dirty="0" smtClean="0">
              <a:ln>
                <a:noFill/>
              </a:ln>
              <a:solidFill>
                <a:schemeClr val="accent1"/>
              </a:solidFill>
              <a:effectLst/>
              <a:uLnTx/>
              <a:uFillTx/>
              <a:latin typeface="+mn-lt"/>
              <a:ea typeface="+mn-ea"/>
              <a:cs typeface="+mn-cs"/>
            </a:endParaRPr>
          </a:p>
          <a:p>
            <a:pPr marL="808038" marR="0" lvl="0" indent="-265113" algn="l" defTabSz="914400" rtl="0" eaLnBrk="1" fontAlgn="auto" latinLnBrk="0" hangingPunct="1">
              <a:lnSpc>
                <a:spcPct val="100000"/>
              </a:lnSpc>
              <a:spcBef>
                <a:spcPts val="600"/>
              </a:spcBef>
              <a:spcAft>
                <a:spcPts val="0"/>
              </a:spcAft>
              <a:buClrTx/>
              <a:buSzTx/>
              <a:buFontTx/>
              <a:buBlip>
                <a:blip r:embed="rId3"/>
              </a:buBlip>
              <a:tabLst/>
              <a:defRPr/>
            </a:pPr>
            <a:endParaRPr kumimoji="0" lang="es-ES" sz="2400" b="0" i="0" u="none" strike="noStrike" kern="1200" cap="none" spc="0" normalizeH="0" baseline="0" noProof="0" dirty="0">
              <a:ln>
                <a:noFill/>
              </a:ln>
              <a:solidFill>
                <a:schemeClr val="accent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Caso </a:t>
            </a:r>
            <a:r>
              <a:rPr lang="es-ES" b="1" dirty="0" smtClean="0"/>
              <a:t>clínico </a:t>
            </a:r>
            <a:r>
              <a:rPr lang="es-ES" dirty="0"/>
              <a:t>4</a:t>
            </a:r>
            <a:endParaRPr lang="es-ES" b="1" dirty="0"/>
          </a:p>
        </p:txBody>
      </p:sp>
      <p:sp>
        <p:nvSpPr>
          <p:cNvPr id="3" name="Marcador de contenido 2"/>
          <p:cNvSpPr>
            <a:spLocks noGrp="1"/>
          </p:cNvSpPr>
          <p:nvPr>
            <p:ph idx="1"/>
          </p:nvPr>
        </p:nvSpPr>
        <p:spPr>
          <a:xfrm>
            <a:off x="0" y="692696"/>
            <a:ext cx="11582400" cy="4592024"/>
          </a:xfrm>
        </p:spPr>
        <p:txBody>
          <a:bodyPr>
            <a:noAutofit/>
          </a:bodyPr>
          <a:lstStyle/>
          <a:p>
            <a:pPr>
              <a:buBlip>
                <a:blip r:embed="rId3"/>
              </a:buBlip>
            </a:pPr>
            <a:r>
              <a:rPr lang="es-ES" dirty="0" smtClean="0"/>
              <a:t>María de 75 años consulta preocupada por frecuentes </a:t>
            </a:r>
            <a:r>
              <a:rPr lang="es-ES" dirty="0" smtClean="0">
                <a:solidFill>
                  <a:schemeClr val="tx2"/>
                </a:solidFill>
              </a:rPr>
              <a:t>pérdidas de orina. </a:t>
            </a:r>
            <a:r>
              <a:rPr lang="es-ES" dirty="0" err="1" smtClean="0">
                <a:solidFill>
                  <a:schemeClr val="tx2"/>
                </a:solidFill>
              </a:rPr>
              <a:t>Nicturia</a:t>
            </a:r>
            <a:r>
              <a:rPr lang="es-ES" dirty="0" smtClean="0">
                <a:solidFill>
                  <a:schemeClr val="tx2"/>
                </a:solidFill>
              </a:rPr>
              <a:t> </a:t>
            </a:r>
            <a:r>
              <a:rPr lang="es-ES" dirty="0" smtClean="0"/>
              <a:t>de dos veces habitual.  Ha tenido </a:t>
            </a:r>
            <a:r>
              <a:rPr lang="es-ES" dirty="0" err="1" smtClean="0">
                <a:solidFill>
                  <a:schemeClr val="tx2"/>
                </a:solidFill>
              </a:rPr>
              <a:t>ITUs</a:t>
            </a:r>
            <a:r>
              <a:rPr lang="es-ES" dirty="0" smtClean="0">
                <a:solidFill>
                  <a:schemeClr val="tx2"/>
                </a:solidFill>
              </a:rPr>
              <a:t> frecuentes </a:t>
            </a:r>
            <a:r>
              <a:rPr lang="es-ES" dirty="0" smtClean="0"/>
              <a:t>uno o  dos episodios anuales en la ultima década. Deposiciones descontroladas con </a:t>
            </a:r>
            <a:r>
              <a:rPr lang="es-ES" dirty="0" smtClean="0">
                <a:solidFill>
                  <a:schemeClr val="tx2"/>
                </a:solidFill>
              </a:rPr>
              <a:t>diarreas semilíquidos.</a:t>
            </a:r>
            <a:endParaRPr lang="es-ES" altLang="es-ES" dirty="0" smtClean="0">
              <a:solidFill>
                <a:schemeClr val="tx2"/>
              </a:solidFill>
              <a:ea typeface="ＭＳ Ｐゴシック" pitchFamily="34" charset="-128"/>
            </a:endParaRPr>
          </a:p>
          <a:p>
            <a:pPr>
              <a:buBlip>
                <a:blip r:embed="rId3"/>
              </a:buBlip>
            </a:pPr>
            <a:r>
              <a:rPr lang="es-ES" altLang="es-ES" dirty="0" err="1" smtClean="0">
                <a:solidFill>
                  <a:schemeClr val="tx2"/>
                </a:solidFill>
                <a:ea typeface="ＭＳ Ｐゴシック" pitchFamily="34" charset="-128"/>
              </a:rPr>
              <a:t>Exploracion</a:t>
            </a:r>
            <a:r>
              <a:rPr lang="es-ES" altLang="es-ES" dirty="0" smtClean="0">
                <a:solidFill>
                  <a:schemeClr val="tx2"/>
                </a:solidFill>
                <a:ea typeface="ＭＳ Ｐゴシック" pitchFamily="34" charset="-128"/>
              </a:rPr>
              <a:t> física:</a:t>
            </a:r>
          </a:p>
          <a:p>
            <a:pPr lvl="1">
              <a:defRPr/>
            </a:pPr>
            <a:r>
              <a:rPr lang="es-ES" altLang="es-ES" sz="2400" dirty="0" smtClean="0"/>
              <a:t>En fondo de ojo: </a:t>
            </a:r>
            <a:r>
              <a:rPr lang="es-ES" altLang="es-ES" sz="2400" dirty="0" err="1" smtClean="0"/>
              <a:t>microaneurismas</a:t>
            </a:r>
            <a:r>
              <a:rPr lang="es-ES" altLang="es-ES" sz="2400" dirty="0" smtClean="0"/>
              <a:t> aislados.</a:t>
            </a:r>
          </a:p>
          <a:p>
            <a:pPr lvl="1">
              <a:defRPr/>
            </a:pPr>
            <a:r>
              <a:rPr lang="es-ES" altLang="es-ES" sz="2400" dirty="0" smtClean="0"/>
              <a:t>AC rítmica a 96/minuto. TA 146/89 mm </a:t>
            </a:r>
            <a:r>
              <a:rPr lang="es-ES" altLang="es-ES" sz="2400" dirty="0" err="1" smtClean="0"/>
              <a:t>Hg.</a:t>
            </a:r>
            <a:r>
              <a:rPr lang="es-ES" altLang="es-ES" sz="2400" dirty="0" smtClean="0"/>
              <a:t> </a:t>
            </a:r>
          </a:p>
          <a:p>
            <a:pPr lvl="1">
              <a:defRPr/>
            </a:pPr>
            <a:r>
              <a:rPr lang="es-ES" altLang="es-ES" sz="2400" dirty="0" smtClean="0"/>
              <a:t>Se palpan latidos pedios bilaterales, reflejos </a:t>
            </a:r>
            <a:r>
              <a:rPr lang="es-ES" altLang="es-ES" sz="2400" dirty="0" err="1" smtClean="0"/>
              <a:t>aquíleos</a:t>
            </a:r>
            <a:r>
              <a:rPr lang="es-ES" altLang="es-ES" sz="2400" dirty="0" smtClean="0"/>
              <a:t> presentes. Solo percibe, dudosamente, el monofilamento en un punto </a:t>
            </a:r>
            <a:r>
              <a:rPr lang="es-ES" altLang="es-ES" sz="2400" dirty="0" smtClean="0">
                <a:solidFill>
                  <a:schemeClr val="tx1">
                    <a:lumMod val="75000"/>
                  </a:schemeClr>
                </a:solidFill>
              </a:rPr>
              <a:t>de ambos pies</a:t>
            </a:r>
            <a:r>
              <a:rPr lang="es-ES" altLang="es-ES" sz="2400" dirty="0" smtClean="0"/>
              <a:t>.</a:t>
            </a:r>
          </a:p>
          <a:p>
            <a:pPr marL="808038" lvl="1">
              <a:buClrTx/>
              <a:buSzTx/>
              <a:buBlip>
                <a:blip r:embed="rId4"/>
              </a:buBlip>
              <a:defRPr/>
            </a:pPr>
            <a:r>
              <a:rPr lang="es-ES" altLang="es-ES" sz="2400" dirty="0" smtClean="0">
                <a:solidFill>
                  <a:srgbClr val="C5000B"/>
                </a:solidFill>
                <a:ea typeface="ＭＳ Ｐゴシック" pitchFamily="34" charset="-128"/>
              </a:rPr>
              <a:t>Control analítico (1 mes antes):</a:t>
            </a:r>
          </a:p>
          <a:p>
            <a:pPr marL="1601788" lvl="2" indent="-342900">
              <a:buSzTx/>
              <a:buFont typeface="Wingdings" panose="05000000000000000000" pitchFamily="2" charset="2"/>
              <a:buChar char="v"/>
              <a:defRPr/>
            </a:pPr>
            <a:r>
              <a:rPr lang="es-ES" altLang="es-ES" sz="2400" dirty="0" smtClean="0"/>
              <a:t>HbA1c: 8,5%. FG 48 </a:t>
            </a:r>
            <a:r>
              <a:rPr lang="es-ES_tradnl" altLang="es-ES_tradnl" sz="2400" dirty="0" smtClean="0"/>
              <a:t>ml/min/1,73.</a:t>
            </a:r>
            <a:endParaRPr lang="es-ES" altLang="es-ES" sz="2400" dirty="0" smtClean="0"/>
          </a:p>
          <a:p>
            <a:pPr marL="1601788" lvl="2" indent="-342900">
              <a:buSzTx/>
              <a:buFont typeface="Wingdings" panose="05000000000000000000" pitchFamily="2" charset="2"/>
              <a:buChar char="v"/>
              <a:defRPr/>
            </a:pPr>
            <a:r>
              <a:rPr lang="es-ES" altLang="es-ES" sz="2400" dirty="0" smtClean="0"/>
              <a:t>S. orina normal. </a:t>
            </a:r>
            <a:endParaRPr lang="es-ES" altLang="es-ES" sz="2400" dirty="0" smtClean="0">
              <a:solidFill>
                <a:srgbClr val="C5000B"/>
              </a:solidFill>
              <a:ea typeface="ＭＳ Ｐゴシック" pitchFamily="34" charset="-128"/>
            </a:endParaRPr>
          </a:p>
          <a:p>
            <a:pPr marL="808038" lvl="1">
              <a:buClrTx/>
              <a:buSzTx/>
              <a:buBlip>
                <a:blip r:embed="rId4"/>
              </a:buBlip>
              <a:defRPr/>
            </a:pPr>
            <a:r>
              <a:rPr lang="es-ES" altLang="es-ES" sz="2400" dirty="0" smtClean="0">
                <a:solidFill>
                  <a:srgbClr val="C5000B"/>
                </a:solidFill>
                <a:ea typeface="ＭＳ Ｐゴシック" pitchFamily="34" charset="-128"/>
              </a:rPr>
              <a:t>Tratamiento actual:</a:t>
            </a:r>
          </a:p>
          <a:p>
            <a:pPr marL="1601788" lvl="2" indent="-342900">
              <a:buSzTx/>
              <a:buFont typeface="Wingdings" panose="05000000000000000000" pitchFamily="2" charset="2"/>
              <a:buChar char="v"/>
              <a:defRPr/>
            </a:pPr>
            <a:r>
              <a:rPr lang="es-ES" altLang="es-ES" sz="2400" dirty="0" smtClean="0"/>
              <a:t>Metformina 850 mg (2 </a:t>
            </a:r>
            <a:r>
              <a:rPr lang="es-ES" altLang="es-ES" sz="2400" dirty="0" err="1" smtClean="0"/>
              <a:t>comp</a:t>
            </a:r>
            <a:r>
              <a:rPr lang="es-ES" altLang="es-ES" sz="2400" dirty="0" smtClean="0"/>
              <a:t>/día) y Insulina premezclada 30/70 (24-22-21u).</a:t>
            </a:r>
          </a:p>
        </p:txBody>
      </p:sp>
    </p:spTree>
    <p:extLst>
      <p:ext uri="{BB962C8B-B14F-4D97-AF65-F5344CB8AC3E}">
        <p14:creationId xmlns:p14="http://schemas.microsoft.com/office/powerpoint/2010/main" val="2489750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335360" y="404173"/>
            <a:ext cx="5386917" cy="906115"/>
          </a:xfrm>
        </p:spPr>
        <p:txBody>
          <a:bodyPr>
            <a:normAutofit/>
          </a:bodyPr>
          <a:lstStyle/>
          <a:p>
            <a:r>
              <a:rPr lang="es-ES" altLang="es-ES" b="0" dirty="0"/>
              <a:t>Manifestaciones clínicas</a:t>
            </a:r>
            <a:r>
              <a:rPr lang="es-ES" altLang="es-ES" sz="1800" b="0" dirty="0"/>
              <a:t>:                         </a:t>
            </a:r>
          </a:p>
        </p:txBody>
      </p:sp>
      <p:sp>
        <p:nvSpPr>
          <p:cNvPr id="3" name="Marcador de texto 2"/>
          <p:cNvSpPr>
            <a:spLocks noGrp="1"/>
          </p:cNvSpPr>
          <p:nvPr>
            <p:ph type="body" idx="10"/>
          </p:nvPr>
        </p:nvSpPr>
        <p:spPr>
          <a:xfrm>
            <a:off x="5159896" y="404664"/>
            <a:ext cx="5386917" cy="906115"/>
          </a:xfrm>
        </p:spPr>
        <p:txBody>
          <a:bodyPr>
            <a:normAutofit/>
          </a:bodyPr>
          <a:lstStyle/>
          <a:p>
            <a:r>
              <a:rPr lang="es-ES" altLang="es-ES" b="0" dirty="0"/>
              <a:t>Diagnostico </a:t>
            </a:r>
            <a:r>
              <a:rPr lang="es-ES" altLang="es-ES" b="0" dirty="0" smtClean="0"/>
              <a:t>diferencial</a:t>
            </a:r>
            <a:r>
              <a:rPr lang="es-ES" altLang="es-ES" b="0" dirty="0" smtClean="0"/>
              <a:t>:</a:t>
            </a:r>
            <a:endParaRPr lang="es-ES" altLang="es-ES" b="0" dirty="0"/>
          </a:p>
        </p:txBody>
      </p:sp>
      <p:sp>
        <p:nvSpPr>
          <p:cNvPr id="4" name="Marcador de texto 3"/>
          <p:cNvSpPr>
            <a:spLocks noGrp="1"/>
          </p:cNvSpPr>
          <p:nvPr>
            <p:ph type="body" sz="quarter" idx="13"/>
          </p:nvPr>
        </p:nvSpPr>
        <p:spPr/>
        <p:txBody>
          <a:bodyPr>
            <a:normAutofit lnSpcReduction="10000"/>
          </a:bodyPr>
          <a:lstStyle/>
          <a:p>
            <a:endParaRPr lang="es-ES"/>
          </a:p>
        </p:txBody>
      </p:sp>
      <p:sp>
        <p:nvSpPr>
          <p:cNvPr id="10" name="Marcador de contenido 9"/>
          <p:cNvSpPr>
            <a:spLocks noGrp="1"/>
          </p:cNvSpPr>
          <p:nvPr>
            <p:ph idx="14"/>
          </p:nvPr>
        </p:nvSpPr>
        <p:spPr>
          <a:xfrm>
            <a:off x="6528048" y="1484784"/>
            <a:ext cx="5384800" cy="3774405"/>
          </a:xfrm>
        </p:spPr>
        <p:txBody>
          <a:bodyPr/>
          <a:lstStyle/>
          <a:p>
            <a:r>
              <a:rPr lang="es-ES" altLang="es-ES" sz="2000" dirty="0" smtClean="0"/>
              <a:t>Estreñimiento.</a:t>
            </a:r>
          </a:p>
          <a:p>
            <a:r>
              <a:rPr lang="es-ES" altLang="es-ES" sz="2000" dirty="0" smtClean="0"/>
              <a:t>Diarrea.</a:t>
            </a:r>
          </a:p>
          <a:p>
            <a:r>
              <a:rPr lang="es-ES" altLang="es-ES" sz="2000" dirty="0"/>
              <a:t>Disfunción </a:t>
            </a:r>
            <a:r>
              <a:rPr lang="es-ES" altLang="es-ES" sz="2000" dirty="0" smtClean="0"/>
              <a:t>esofágica .                         </a:t>
            </a:r>
            <a:endParaRPr lang="es-ES" altLang="es-ES" sz="2000" dirty="0"/>
          </a:p>
          <a:p>
            <a:r>
              <a:rPr lang="es-ES" altLang="es-ES" sz="2000" dirty="0"/>
              <a:t>Incontinencia </a:t>
            </a:r>
            <a:r>
              <a:rPr lang="es-ES" altLang="es-ES" sz="2000" dirty="0" smtClean="0"/>
              <a:t>fecal.                              </a:t>
            </a:r>
            <a:endParaRPr lang="es-ES" altLang="es-ES" sz="2000" dirty="0"/>
          </a:p>
          <a:p>
            <a:r>
              <a:rPr lang="es-ES" altLang="es-ES" sz="2000" dirty="0" err="1" smtClean="0"/>
              <a:t>Gastroparesia</a:t>
            </a:r>
            <a:r>
              <a:rPr lang="es-ES" altLang="es-ES" sz="2000" dirty="0" smtClean="0"/>
              <a:t>.                                      </a:t>
            </a:r>
            <a:endParaRPr lang="es-ES" altLang="es-ES" sz="2000" dirty="0"/>
          </a:p>
          <a:p>
            <a:endParaRPr lang="es-ES" dirty="0"/>
          </a:p>
        </p:txBody>
      </p:sp>
      <p:sp>
        <p:nvSpPr>
          <p:cNvPr id="5" name="2 CuadroTexto"/>
          <p:cNvSpPr txBox="1">
            <a:spLocks noGrp="1" noChangeArrowheads="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ES" altLang="es-ES" dirty="0">
                <a:solidFill>
                  <a:schemeClr val="tx1">
                    <a:lumMod val="75000"/>
                  </a:schemeClr>
                </a:solidFill>
                <a:latin typeface="+mj-lt"/>
              </a:rPr>
              <a:t>Neuropatía autonómica gastrointestinal </a:t>
            </a:r>
          </a:p>
        </p:txBody>
      </p:sp>
      <p:sp>
        <p:nvSpPr>
          <p:cNvPr id="7" name="6 CuadroTexto"/>
          <p:cNvSpPr txBox="1"/>
          <p:nvPr/>
        </p:nvSpPr>
        <p:spPr>
          <a:xfrm>
            <a:off x="695400" y="3429000"/>
            <a:ext cx="4608512" cy="1584176"/>
          </a:xfrm>
          <a:prstGeom prst="rect">
            <a:avLst/>
          </a:prstGeom>
          <a:noFill/>
        </p:spPr>
        <p:txBody>
          <a:bodyPr vert="horz" wrap="square" lIns="91440" tIns="45720" rIns="91440" bIns="45720" rtlCol="0" anchor="ctr">
            <a:noAutofit/>
          </a:bodyPr>
          <a:lstStyle/>
          <a:p>
            <a:pPr algn="ctr"/>
            <a:endParaRPr lang="es-ES" sz="2400" dirty="0" smtClean="0"/>
          </a:p>
        </p:txBody>
      </p:sp>
      <p:pic>
        <p:nvPicPr>
          <p:cNvPr id="9" name="8 Imagen"/>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t="52440"/>
          <a:stretch/>
        </p:blipFill>
        <p:spPr>
          <a:xfrm>
            <a:off x="1361460" y="3573016"/>
            <a:ext cx="9469079" cy="2487549"/>
          </a:xfrm>
          <a:prstGeom prst="rect">
            <a:avLst/>
          </a:prstGeom>
        </p:spPr>
      </p:pic>
      <p:sp>
        <p:nvSpPr>
          <p:cNvPr id="11" name="Marcador de contenido 10"/>
          <p:cNvSpPr>
            <a:spLocks noGrp="1"/>
          </p:cNvSpPr>
          <p:nvPr>
            <p:ph idx="11"/>
          </p:nvPr>
        </p:nvSpPr>
        <p:spPr>
          <a:xfrm>
            <a:off x="1248096" y="1484784"/>
            <a:ext cx="6000032" cy="3774405"/>
          </a:xfrm>
        </p:spPr>
        <p:txBody>
          <a:bodyPr/>
          <a:lstStyle/>
          <a:p>
            <a:r>
              <a:rPr lang="es-ES" sz="2000" dirty="0"/>
              <a:t>Enfermedad </a:t>
            </a:r>
            <a:r>
              <a:rPr lang="es-ES" sz="2000" dirty="0" smtClean="0"/>
              <a:t>Biliar.</a:t>
            </a:r>
            <a:endParaRPr lang="es-ES" sz="2000" dirty="0"/>
          </a:p>
          <a:p>
            <a:r>
              <a:rPr lang="es-ES" sz="2000" dirty="0"/>
              <a:t>Medicamentos </a:t>
            </a:r>
            <a:r>
              <a:rPr lang="es-ES" sz="2000" dirty="0" smtClean="0"/>
              <a:t>(</a:t>
            </a:r>
            <a:r>
              <a:rPr lang="es-ES" sz="2000" dirty="0" err="1" smtClean="0"/>
              <a:t>metformina</a:t>
            </a:r>
            <a:r>
              <a:rPr lang="es-ES" sz="2000" dirty="0" smtClean="0"/>
              <a:t>).</a:t>
            </a:r>
            <a:endParaRPr lang="es-ES" sz="2000" dirty="0"/>
          </a:p>
          <a:p>
            <a:r>
              <a:rPr lang="es-ES" sz="2000" dirty="0" smtClean="0"/>
              <a:t>Obstrucción.</a:t>
            </a:r>
            <a:endParaRPr lang="es-ES" sz="2000" dirty="0"/>
          </a:p>
          <a:p>
            <a:r>
              <a:rPr lang="es-ES" sz="2000" dirty="0" smtClean="0"/>
              <a:t>Tumores.</a:t>
            </a:r>
          </a:p>
          <a:p>
            <a:r>
              <a:rPr lang="es-ES" sz="2000" dirty="0" smtClean="0"/>
              <a:t>Vómitos psicógenos.</a:t>
            </a:r>
            <a:endParaRPr lang="es-ES" sz="2000" dirty="0"/>
          </a:p>
          <a:p>
            <a:pPr marL="542925" indent="0">
              <a:buNone/>
            </a:pPr>
            <a:endParaRPr lang="es-ES" sz="3200" b="1" dirty="0"/>
          </a:p>
          <a:p>
            <a:endParaRPr lang="es-E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p:txBody>
          <a:bodyPr/>
          <a:lstStyle/>
          <a:p>
            <a:r>
              <a:rPr lang="es-ES" dirty="0"/>
              <a:t>Manifestaciones clínicas</a:t>
            </a:r>
            <a:endParaRPr lang="es-ES" dirty="0">
              <a:solidFill>
                <a:srgbClr val="FF0000"/>
              </a:solidFill>
            </a:endParaRPr>
          </a:p>
          <a:p>
            <a:endParaRPr lang="es-ES" dirty="0"/>
          </a:p>
        </p:txBody>
      </p:sp>
      <p:sp>
        <p:nvSpPr>
          <p:cNvPr id="4" name="Marcador de texto 3"/>
          <p:cNvSpPr>
            <a:spLocks noGrp="1"/>
          </p:cNvSpPr>
          <p:nvPr>
            <p:ph type="body" idx="10"/>
          </p:nvPr>
        </p:nvSpPr>
        <p:spPr/>
        <p:txBody>
          <a:bodyPr/>
          <a:lstStyle/>
          <a:p>
            <a:r>
              <a:rPr lang="es-ES" dirty="0"/>
              <a:t>Diagnóstico diferencial</a:t>
            </a:r>
          </a:p>
          <a:p>
            <a:endParaRPr lang="es-ES" dirty="0"/>
          </a:p>
        </p:txBody>
      </p:sp>
      <p:sp>
        <p:nvSpPr>
          <p:cNvPr id="11" name="Marcador de texto 10"/>
          <p:cNvSpPr>
            <a:spLocks noGrp="1"/>
          </p:cNvSpPr>
          <p:nvPr>
            <p:ph type="body" sz="quarter" idx="13"/>
          </p:nvPr>
        </p:nvSpPr>
        <p:spPr/>
        <p:txBody>
          <a:bodyPr>
            <a:normAutofit lnSpcReduction="10000"/>
          </a:bodyPr>
          <a:lstStyle/>
          <a:p>
            <a:endParaRPr lang="es-ES"/>
          </a:p>
        </p:txBody>
      </p:sp>
      <p:sp>
        <p:nvSpPr>
          <p:cNvPr id="12" name="Marcador de contenido 11"/>
          <p:cNvSpPr>
            <a:spLocks noGrp="1"/>
          </p:cNvSpPr>
          <p:nvPr>
            <p:ph idx="14"/>
          </p:nvPr>
        </p:nvSpPr>
        <p:spPr>
          <a:xfrm>
            <a:off x="1487488" y="1412776"/>
            <a:ext cx="5384800" cy="3774405"/>
          </a:xfrm>
        </p:spPr>
        <p:txBody>
          <a:bodyPr>
            <a:normAutofit/>
          </a:bodyPr>
          <a:lstStyle/>
          <a:p>
            <a:r>
              <a:rPr lang="es-ES" sz="1800" dirty="0" err="1" smtClean="0"/>
              <a:t>Polaquiuria</a:t>
            </a:r>
            <a:r>
              <a:rPr lang="es-ES" sz="1800" dirty="0" smtClean="0"/>
              <a:t>.</a:t>
            </a:r>
            <a:endParaRPr lang="es-ES" sz="1800" dirty="0"/>
          </a:p>
          <a:p>
            <a:r>
              <a:rPr lang="es-ES" sz="1800" dirty="0" err="1" smtClean="0"/>
              <a:t>Nocturia</a:t>
            </a:r>
            <a:r>
              <a:rPr lang="es-ES" sz="1800" dirty="0" smtClean="0"/>
              <a:t>.</a:t>
            </a:r>
            <a:endParaRPr lang="es-ES" sz="1800" dirty="0"/>
          </a:p>
          <a:p>
            <a:r>
              <a:rPr lang="es-ES" sz="1800" dirty="0" smtClean="0"/>
              <a:t>Retención.</a:t>
            </a:r>
            <a:endParaRPr lang="es-ES" sz="1800" dirty="0"/>
          </a:p>
          <a:p>
            <a:r>
              <a:rPr lang="es-ES" sz="1800" dirty="0" smtClean="0"/>
              <a:t>Incontinencia.</a:t>
            </a:r>
            <a:endParaRPr lang="es-ES" sz="1800" dirty="0"/>
          </a:p>
          <a:p>
            <a:r>
              <a:rPr lang="es-ES" sz="1800" dirty="0"/>
              <a:t>Infecciones de </a:t>
            </a:r>
            <a:r>
              <a:rPr lang="es-ES" sz="1800" dirty="0" smtClean="0"/>
              <a:t>repetición.</a:t>
            </a:r>
            <a:endParaRPr lang="es-ES" sz="1800" dirty="0"/>
          </a:p>
          <a:p>
            <a:r>
              <a:rPr lang="es-ES" sz="1800" dirty="0"/>
              <a:t>Disfunción eréctil (1</a:t>
            </a:r>
            <a:r>
              <a:rPr lang="es-ES" sz="1800" dirty="0" smtClean="0"/>
              <a:t>). </a:t>
            </a:r>
            <a:endParaRPr lang="es-ES" sz="1800" dirty="0"/>
          </a:p>
          <a:p>
            <a:r>
              <a:rPr lang="es-ES" sz="1800" dirty="0"/>
              <a:t>Sequedad </a:t>
            </a:r>
            <a:r>
              <a:rPr lang="es-ES" sz="1800" dirty="0" smtClean="0"/>
              <a:t>vaginal. </a:t>
            </a:r>
            <a:r>
              <a:rPr lang="es-ES" sz="1800" dirty="0" smtClean="0">
                <a:solidFill>
                  <a:srgbClr val="000000"/>
                </a:solidFill>
              </a:rPr>
              <a:t>                              </a:t>
            </a:r>
            <a:endParaRPr lang="es-ES" sz="1800" dirty="0">
              <a:solidFill>
                <a:srgbClr val="000000"/>
              </a:solidFill>
            </a:endParaRPr>
          </a:p>
        </p:txBody>
      </p:sp>
      <p:sp>
        <p:nvSpPr>
          <p:cNvPr id="5" name="2 CuadroTexto"/>
          <p:cNvSpPr txBox="1">
            <a:spLocks noGrp="1" noChangeArrowheads="1"/>
          </p:cNvSpPr>
          <p:nvPr>
            <p:ph type="title"/>
          </p:nvPr>
        </p:nvSpPr>
        <p:spPr bwMode="auto">
          <a:xfrm>
            <a:off x="609600" y="169917"/>
            <a:ext cx="10972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dirty="0">
                <a:solidFill>
                  <a:srgbClr val="004586"/>
                </a:solidFill>
                <a:latin typeface="+mj-lt"/>
              </a:rPr>
              <a:t>Neuropatía autonómica genitourinaria </a:t>
            </a:r>
          </a:p>
        </p:txBody>
      </p:sp>
      <p:sp>
        <p:nvSpPr>
          <p:cNvPr id="13" name="Marcador de contenido 11"/>
          <p:cNvSpPr txBox="1">
            <a:spLocks/>
          </p:cNvSpPr>
          <p:nvPr/>
        </p:nvSpPr>
        <p:spPr>
          <a:xfrm>
            <a:off x="7479952" y="1484784"/>
            <a:ext cx="5384800" cy="3774405"/>
          </a:xfrm>
          <a:prstGeom prst="rect">
            <a:avLst/>
          </a:prstGeom>
        </p:spPr>
        <p:txBody>
          <a:bodyPr vert="horz" lIns="91440" tIns="45720" rIns="91440" bIns="45720" rtlCol="0">
            <a:normAutofit/>
          </a:bodyPr>
          <a:lstStyle>
            <a:lvl1pPr marL="265113" indent="-265113" algn="l" defTabSz="914400" rtl="0" eaLnBrk="1" latinLnBrk="0" hangingPunct="1">
              <a:spcBef>
                <a:spcPts val="600"/>
              </a:spcBef>
              <a:buFontTx/>
              <a:buBlip>
                <a:blip r:embed="rId3"/>
              </a:buBlip>
              <a:defRPr sz="2200" kern="1200">
                <a:solidFill>
                  <a:schemeClr val="accent1"/>
                </a:solidFill>
                <a:latin typeface="+mn-lt"/>
                <a:ea typeface="+mn-ea"/>
                <a:cs typeface="+mn-cs"/>
              </a:defRPr>
            </a:lvl1pPr>
            <a:lvl2pPr marL="981075" indent="-265113" algn="l" defTabSz="914400" rtl="0" eaLnBrk="1" latinLnBrk="0" hangingPunct="1">
              <a:spcBef>
                <a:spcPts val="600"/>
              </a:spcBef>
              <a:buClr>
                <a:schemeClr val="tx2"/>
              </a:buClr>
              <a:buSzPct val="100000"/>
              <a:buFont typeface="Wingdings" panose="05000000000000000000" pitchFamily="2" charset="2"/>
              <a:buChar char="v"/>
              <a:defRPr sz="2000" kern="1200">
                <a:solidFill>
                  <a:schemeClr val="accent1"/>
                </a:solidFill>
                <a:latin typeface="+mn-lt"/>
                <a:ea typeface="+mn-ea"/>
                <a:cs typeface="+mn-cs"/>
              </a:defRPr>
            </a:lvl2pPr>
            <a:lvl3pPr marL="1709738" indent="-265113" algn="l" defTabSz="914400" rtl="0" eaLnBrk="1" latinLnBrk="0" hangingPunct="1">
              <a:spcBef>
                <a:spcPts val="600"/>
              </a:spcBef>
              <a:buClr>
                <a:schemeClr val="tx2"/>
              </a:buClr>
              <a:buSzPct val="100000"/>
              <a:buFont typeface="Wingdings" panose="05000000000000000000" pitchFamily="2" charset="2"/>
              <a:buChar char="ü"/>
              <a:defRPr sz="1800" kern="1200">
                <a:solidFill>
                  <a:schemeClr val="accent1"/>
                </a:solidFill>
                <a:latin typeface="+mn-lt"/>
                <a:ea typeface="+mn-ea"/>
                <a:cs typeface="+mn-cs"/>
              </a:defRPr>
            </a:lvl3pPr>
            <a:lvl4pPr marL="2332038" indent="-184150" algn="l" defTabSz="914400" rtl="0" eaLnBrk="1" latinLnBrk="0" hangingPunct="1">
              <a:spcBef>
                <a:spcPts val="600"/>
              </a:spcBef>
              <a:buClr>
                <a:schemeClr val="tx2"/>
              </a:buClr>
              <a:buFont typeface="Arial" pitchFamily="34" charset="0"/>
              <a:buChar char="–"/>
              <a:defRPr sz="1800" kern="1200">
                <a:solidFill>
                  <a:schemeClr val="accent1"/>
                </a:solidFill>
                <a:latin typeface="+mn-lt"/>
                <a:ea typeface="+mn-ea"/>
                <a:cs typeface="+mn-cs"/>
              </a:defRPr>
            </a:lvl4pPr>
            <a:lvl5pPr marL="3048000" indent="-173038" algn="l" defTabSz="914400" rtl="0" eaLnBrk="1" latinLnBrk="0" hangingPunct="1">
              <a:spcBef>
                <a:spcPts val="600"/>
              </a:spcBef>
              <a:buClr>
                <a:schemeClr val="tx2"/>
              </a:buClr>
              <a:buFont typeface="Arial" pitchFamily="34" charset="0"/>
              <a:buChar char="»"/>
              <a:defRPr sz="18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sz="1800" dirty="0" smtClean="0"/>
              <a:t>Alcoholismo.</a:t>
            </a:r>
          </a:p>
          <a:p>
            <a:r>
              <a:rPr lang="es-ES" sz="1800" dirty="0"/>
              <a:t>Patología </a:t>
            </a:r>
            <a:r>
              <a:rPr lang="es-ES" sz="1800" dirty="0" smtClean="0"/>
              <a:t>vascular.</a:t>
            </a:r>
            <a:endParaRPr lang="es-ES" sz="1800" dirty="0"/>
          </a:p>
          <a:p>
            <a:r>
              <a:rPr lang="es-ES" sz="1800" dirty="0" smtClean="0"/>
              <a:t>Cirugía </a:t>
            </a:r>
            <a:r>
              <a:rPr lang="es-ES" sz="1800" dirty="0"/>
              <a:t>genital y </a:t>
            </a:r>
            <a:r>
              <a:rPr lang="es-ES" sz="1800" dirty="0" smtClean="0"/>
              <a:t>pélvica.</a:t>
            </a:r>
          </a:p>
          <a:p>
            <a:r>
              <a:rPr lang="es-ES" sz="1800" dirty="0" smtClean="0"/>
              <a:t>Medicaciones.</a:t>
            </a:r>
            <a:endParaRPr lang="es-ES" sz="1800" dirty="0"/>
          </a:p>
          <a:p>
            <a:r>
              <a:rPr lang="es-ES" sz="1800" dirty="0" smtClean="0"/>
              <a:t>(1</a:t>
            </a:r>
            <a:r>
              <a:rPr lang="es-ES" sz="1800" dirty="0"/>
              <a:t>) </a:t>
            </a:r>
            <a:r>
              <a:rPr lang="es-ES" sz="1800" dirty="0" smtClean="0"/>
              <a:t>Psicógena.</a:t>
            </a:r>
            <a:endParaRPr lang="es-ES" sz="1800" dirty="0"/>
          </a:p>
        </p:txBody>
      </p:sp>
      <p:pic>
        <p:nvPicPr>
          <p:cNvPr id="14" name="5 Marcador de contenido"/>
          <p:cNvPicPr>
            <a:picLocks noGrp="1" noChangeAspect="1"/>
          </p:cNvPicPr>
          <p:nvPr>
            <p:ph idx="4294967295"/>
          </p:nvPr>
        </p:nvPicPr>
        <p:blipFill rotWithShape="1">
          <a:blip r:embed="rId4" cstate="print">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t="68975"/>
          <a:stretch/>
        </p:blipFill>
        <p:spPr>
          <a:xfrm>
            <a:off x="407368" y="4010496"/>
            <a:ext cx="11379200" cy="20828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NAD </a:t>
            </a:r>
            <a:r>
              <a:rPr lang="es-ES" b="1" dirty="0" err="1" smtClean="0"/>
              <a:t>Neurovascular</a:t>
            </a:r>
            <a:r>
              <a:rPr lang="es-ES" dirty="0" smtClean="0"/>
              <a:t>: función termorreguladora</a:t>
            </a:r>
            <a:endParaRPr lang="es-ES" dirty="0"/>
          </a:p>
        </p:txBody>
      </p:sp>
      <p:sp>
        <p:nvSpPr>
          <p:cNvPr id="5" name="Marcador de contenido 2"/>
          <p:cNvSpPr>
            <a:spLocks noGrp="1"/>
          </p:cNvSpPr>
          <p:nvPr>
            <p:ph idx="1"/>
          </p:nvPr>
        </p:nvSpPr>
        <p:spPr/>
        <p:txBody>
          <a:bodyPr/>
          <a:lstStyle/>
          <a:p>
            <a:r>
              <a:rPr lang="es-ES" dirty="0" smtClean="0"/>
              <a:t>Anormalidades en la sudoración.</a:t>
            </a:r>
          </a:p>
          <a:p>
            <a:r>
              <a:rPr lang="es-ES" dirty="0" smtClean="0"/>
              <a:t>Falta de respuesta vasomotora a la temperatura corporal. </a:t>
            </a:r>
            <a:endParaRPr lang="es-ES" dirty="0"/>
          </a:p>
        </p:txBody>
      </p:sp>
      <p:sp>
        <p:nvSpPr>
          <p:cNvPr id="3" name="Marcador de texto 2"/>
          <p:cNvSpPr>
            <a:spLocks noGrp="1"/>
          </p:cNvSpPr>
          <p:nvPr>
            <p:ph type="body" sz="quarter" idx="10"/>
          </p:nvPr>
        </p:nvSpPr>
        <p:spPr/>
        <p:txBody>
          <a:bodyPr>
            <a:normAutofit lnSpcReduction="10000"/>
          </a:bodyPr>
          <a:lstStyle/>
          <a:p>
            <a:endParaRPr lang="es-ES"/>
          </a:p>
        </p:txBody>
      </p:sp>
      <p:sp>
        <p:nvSpPr>
          <p:cNvPr id="6" name="CuadroTexto 4"/>
          <p:cNvSpPr txBox="1"/>
          <p:nvPr/>
        </p:nvSpPr>
        <p:spPr>
          <a:xfrm>
            <a:off x="2423592" y="2905780"/>
            <a:ext cx="7632848" cy="523220"/>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S" sz="2800" b="1" dirty="0"/>
              <a:t>I</a:t>
            </a:r>
            <a:r>
              <a:rPr lang="es-ES" sz="2800" b="1" dirty="0" smtClean="0"/>
              <a:t>mportante </a:t>
            </a:r>
            <a:r>
              <a:rPr lang="es-ES" sz="2800" b="1" dirty="0"/>
              <a:t>en la patogenia del pie </a:t>
            </a:r>
            <a:r>
              <a:rPr lang="es-ES" sz="2800" b="1" dirty="0" smtClean="0"/>
              <a:t>diabético.</a:t>
            </a:r>
            <a:r>
              <a:rPr lang="es-ES_tradnl" sz="2800" b="1" dirty="0" smtClean="0"/>
              <a:t> </a:t>
            </a:r>
            <a:endParaRPr lang="es-ES" sz="2800" b="1" dirty="0"/>
          </a:p>
        </p:txBody>
      </p:sp>
      <p:sp>
        <p:nvSpPr>
          <p:cNvPr id="7" name="6 Rectángulo"/>
          <p:cNvSpPr/>
          <p:nvPr/>
        </p:nvSpPr>
        <p:spPr>
          <a:xfrm>
            <a:off x="2135560" y="4149080"/>
            <a:ext cx="8640960" cy="584775"/>
          </a:xfrm>
          <a:prstGeom prst="rect">
            <a:avLst/>
          </a:prstGeom>
        </p:spPr>
        <p:txBody>
          <a:bodyPr wrap="square">
            <a:spAutoFit/>
          </a:bodyPr>
          <a:lstStyle/>
          <a:p>
            <a:r>
              <a:rPr lang="es-ES" sz="3200" b="1" dirty="0" smtClean="0">
                <a:solidFill>
                  <a:schemeClr val="accent1"/>
                </a:solidFill>
                <a:latin typeface="+mj-lt"/>
                <a:ea typeface="+mj-ea"/>
                <a:cs typeface="+mj-cs"/>
              </a:rPr>
              <a:t>Disfunción Pupilar: </a:t>
            </a:r>
            <a:r>
              <a:rPr lang="es-ES" sz="3200" dirty="0">
                <a:solidFill>
                  <a:schemeClr val="accent1"/>
                </a:solidFill>
                <a:latin typeface="+mj-lt"/>
                <a:ea typeface="+mj-ea"/>
                <a:cs typeface="+mj-cs"/>
              </a:rPr>
              <a:t>d</a:t>
            </a:r>
            <a:r>
              <a:rPr lang="es-ES" sz="3200" dirty="0" smtClean="0">
                <a:solidFill>
                  <a:schemeClr val="accent1"/>
                </a:solidFill>
                <a:latin typeface="+mj-lt"/>
                <a:ea typeface="+mj-ea"/>
                <a:cs typeface="+mj-cs"/>
              </a:rPr>
              <a:t>isminución </a:t>
            </a:r>
            <a:r>
              <a:rPr lang="es-ES" sz="3200" dirty="0" smtClean="0">
                <a:solidFill>
                  <a:schemeClr val="accent1"/>
                </a:solidFill>
                <a:latin typeface="+mj-lt"/>
                <a:ea typeface="+mj-ea"/>
                <a:cs typeface="+mj-cs"/>
              </a:rPr>
              <a:t>visión nocturna.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p:txBody>
          <a:bodyPr>
            <a:normAutofit/>
          </a:bodyPr>
          <a:lstStyle/>
          <a:p>
            <a:r>
              <a:rPr lang="es-ES" altLang="es-ES" b="1" dirty="0" smtClean="0">
                <a:solidFill>
                  <a:schemeClr val="tx1">
                    <a:lumMod val="75000"/>
                  </a:schemeClr>
                </a:solidFill>
              </a:rPr>
              <a:t>Neuropatía autonómica metabólica </a:t>
            </a:r>
            <a:endParaRPr lang="es-ES" altLang="es-ES" b="1" dirty="0">
              <a:solidFill>
                <a:schemeClr val="tx1">
                  <a:lumMod val="75000"/>
                </a:schemeClr>
              </a:solidFill>
            </a:endParaRPr>
          </a:p>
        </p:txBody>
      </p:sp>
      <p:sp>
        <p:nvSpPr>
          <p:cNvPr id="6" name="Marcador de contenido 2"/>
          <p:cNvSpPr>
            <a:spLocks noGrp="1"/>
          </p:cNvSpPr>
          <p:nvPr>
            <p:ph idx="1"/>
          </p:nvPr>
        </p:nvSpPr>
        <p:spPr/>
        <p:txBody>
          <a:bodyPr>
            <a:normAutofit/>
          </a:bodyPr>
          <a:lstStyle/>
          <a:p>
            <a:r>
              <a:rPr lang="es-ES" dirty="0" smtClean="0"/>
              <a:t>Falta de </a:t>
            </a:r>
            <a:r>
              <a:rPr lang="es-ES" dirty="0"/>
              <a:t>respuesta de las hormonas </a:t>
            </a:r>
            <a:r>
              <a:rPr lang="es-ES" dirty="0" err="1"/>
              <a:t>contrarreguladoras</a:t>
            </a:r>
            <a:r>
              <a:rPr lang="es-ES" dirty="0"/>
              <a:t> (glucagón, cortisol, hormona del crecimiento y adrenalina) ante una </a:t>
            </a:r>
            <a:r>
              <a:rPr lang="es-ES" dirty="0" smtClean="0"/>
              <a:t>hipoglucemia.</a:t>
            </a:r>
            <a:endParaRPr lang="es-ES" dirty="0" smtClean="0"/>
          </a:p>
          <a:p>
            <a:pPr marL="542925" indent="0">
              <a:buNone/>
            </a:pPr>
            <a:endParaRPr lang="es-ES" b="1" dirty="0" smtClean="0"/>
          </a:p>
          <a:p>
            <a:pPr marL="542925" indent="0">
              <a:buNone/>
            </a:pPr>
            <a:endParaRPr lang="es-ES" b="1" dirty="0"/>
          </a:p>
          <a:p>
            <a:pPr marL="542925" indent="0">
              <a:buNone/>
            </a:pPr>
            <a:endParaRPr lang="es-ES" b="1" dirty="0" smtClean="0"/>
          </a:p>
          <a:p>
            <a:pPr marL="542925" indent="0">
              <a:buNone/>
            </a:pPr>
            <a:endParaRPr lang="es-ES" b="1" dirty="0"/>
          </a:p>
          <a:p>
            <a:r>
              <a:rPr lang="es-ES" b="1" dirty="0" smtClean="0">
                <a:solidFill>
                  <a:srgbClr val="C00000"/>
                </a:solidFill>
              </a:rPr>
              <a:t>Hipoglucemia</a:t>
            </a:r>
            <a:r>
              <a:rPr lang="es-ES" dirty="0" smtClean="0">
                <a:solidFill>
                  <a:srgbClr val="C00000"/>
                </a:solidFill>
              </a:rPr>
              <a:t> </a:t>
            </a:r>
            <a:r>
              <a:rPr lang="es-ES" b="1" dirty="0" smtClean="0">
                <a:solidFill>
                  <a:srgbClr val="C00000"/>
                </a:solidFill>
              </a:rPr>
              <a:t>asintomática </a:t>
            </a:r>
            <a:r>
              <a:rPr lang="es-ES" b="1" dirty="0">
                <a:solidFill>
                  <a:srgbClr val="C00000"/>
                </a:solidFill>
              </a:rPr>
              <a:t>o inadvertida. </a:t>
            </a:r>
            <a:r>
              <a:rPr lang="es-ES" dirty="0" smtClean="0"/>
              <a:t>Glucemia </a:t>
            </a:r>
            <a:r>
              <a:rPr lang="es-ES" dirty="0"/>
              <a:t>en plasma &lt;70 mg/dl </a:t>
            </a:r>
            <a:r>
              <a:rPr lang="es-ES" b="1" dirty="0"/>
              <a:t>sin manifestaciones </a:t>
            </a:r>
            <a:r>
              <a:rPr lang="es-ES" dirty="0"/>
              <a:t>clínicas acompañantes. A veces nocturna.</a:t>
            </a:r>
          </a:p>
          <a:p>
            <a:pPr marL="0" indent="0">
              <a:buNone/>
            </a:pPr>
            <a:endParaRPr lang="es-ES" dirty="0" smtClean="0"/>
          </a:p>
          <a:p>
            <a:pPr marL="0" indent="0">
              <a:buNone/>
            </a:pPr>
            <a:endParaRPr lang="es-ES" dirty="0" smtClean="0"/>
          </a:p>
          <a:p>
            <a:pPr marL="0" indent="0">
              <a:buNone/>
            </a:pPr>
            <a:endParaRPr lang="es-ES" dirty="0"/>
          </a:p>
        </p:txBody>
      </p:sp>
      <p:sp>
        <p:nvSpPr>
          <p:cNvPr id="3" name="Marcador de texto 2"/>
          <p:cNvSpPr>
            <a:spLocks noGrp="1"/>
          </p:cNvSpPr>
          <p:nvPr>
            <p:ph type="body" sz="quarter" idx="10"/>
          </p:nvPr>
        </p:nvSpPr>
        <p:spPr/>
        <p:txBody>
          <a:bodyPr>
            <a:normAutofit lnSpcReduction="10000"/>
          </a:bodyPr>
          <a:lstStyle/>
          <a:p>
            <a:endParaRPr lang="es-ES"/>
          </a:p>
        </p:txBody>
      </p:sp>
      <p:sp>
        <p:nvSpPr>
          <p:cNvPr id="7" name="4 CuadroTexto"/>
          <p:cNvSpPr txBox="1">
            <a:spLocks noChangeArrowheads="1"/>
          </p:cNvSpPr>
          <p:nvPr/>
        </p:nvSpPr>
        <p:spPr bwMode="auto">
          <a:xfrm>
            <a:off x="3719736" y="2420888"/>
            <a:ext cx="4500563" cy="523875"/>
          </a:xfrm>
          <a:prstGeom prst="rect">
            <a:avLst/>
          </a:prstGeom>
          <a:ln>
            <a:headEnd/>
            <a:tailEnd/>
          </a:ln>
          <a:extLst/>
        </p:spPr>
        <p:style>
          <a:lnRef idx="3">
            <a:schemeClr val="lt1"/>
          </a:lnRef>
          <a:fillRef idx="1">
            <a:schemeClr val="accent1"/>
          </a:fillRef>
          <a:effectRef idx="1">
            <a:schemeClr val="accent1"/>
          </a:effectRef>
          <a:fontRef idx="minor">
            <a:schemeClr val="lt1"/>
          </a:fontRef>
        </p:style>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s-ES" altLang="es-ES" sz="2800" b="1" dirty="0">
                <a:solidFill>
                  <a:schemeClr val="bg1"/>
                </a:solidFill>
                <a:latin typeface="+mn-lt"/>
              </a:rPr>
              <a:t>Hipoglucemia inadvertida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Caso clínico 1 (II)</a:t>
            </a:r>
            <a:endParaRPr lang="es-ES" dirty="0"/>
          </a:p>
        </p:txBody>
      </p:sp>
      <p:sp>
        <p:nvSpPr>
          <p:cNvPr id="3" name="Marcador de texto 2"/>
          <p:cNvSpPr>
            <a:spLocks noGrp="1"/>
          </p:cNvSpPr>
          <p:nvPr>
            <p:ph type="body" sz="quarter" idx="10"/>
          </p:nvPr>
        </p:nvSpPr>
        <p:spPr/>
        <p:txBody>
          <a:bodyPr>
            <a:normAutofit lnSpcReduction="10000"/>
          </a:bodyPr>
          <a:lstStyle/>
          <a:p>
            <a:endParaRPr lang="es-ES"/>
          </a:p>
        </p:txBody>
      </p:sp>
      <p:sp>
        <p:nvSpPr>
          <p:cNvPr id="6" name="2 Marcador de contenido"/>
          <p:cNvSpPr txBox="1">
            <a:spLocks/>
          </p:cNvSpPr>
          <p:nvPr/>
        </p:nvSpPr>
        <p:spPr>
          <a:xfrm>
            <a:off x="304800" y="916964"/>
            <a:ext cx="11582400" cy="5248340"/>
          </a:xfrm>
          <a:prstGeom prst="rect">
            <a:avLst/>
          </a:prstGeom>
        </p:spPr>
        <p:txBody>
          <a:bodyPr vert="horz" lIns="91440" tIns="45720" rIns="91440" bIns="45720" rtlCol="0">
            <a:noAutofit/>
          </a:bodyPr>
          <a:lstStyle/>
          <a:p>
            <a:pPr marL="1524000" marR="0" lvl="1" indent="-265113" algn="l" defTabSz="914400" rtl="0" eaLnBrk="1" fontAlgn="auto" latinLnBrk="0" hangingPunct="1">
              <a:lnSpc>
                <a:spcPct val="100000"/>
              </a:lnSpc>
              <a:spcBef>
                <a:spcPct val="20000"/>
              </a:spcBef>
              <a:spcAft>
                <a:spcPts val="0"/>
              </a:spcAft>
              <a:buClr>
                <a:schemeClr val="tx2"/>
              </a:buClr>
              <a:buSzPct val="100000"/>
              <a:buFont typeface="Wingdings" panose="05000000000000000000" pitchFamily="2" charset="2"/>
              <a:buNone/>
              <a:tabLst/>
              <a:defRPr/>
            </a:pPr>
            <a:endParaRPr kumimoji="0" lang="es-ES" sz="2000" b="0" i="0" u="none" strike="noStrike" kern="1200" cap="none" spc="0" normalizeH="0" baseline="0" noProof="0" dirty="0" smtClean="0">
              <a:ln>
                <a:noFill/>
              </a:ln>
              <a:solidFill>
                <a:srgbClr val="C00000"/>
              </a:solidFill>
              <a:effectLst/>
              <a:uLnTx/>
              <a:uFillTx/>
              <a:latin typeface="+mn-lt"/>
              <a:ea typeface="+mn-ea"/>
              <a:cs typeface="+mn-cs"/>
            </a:endParaRPr>
          </a:p>
          <a:p>
            <a:pPr marL="808038" lvl="0" indent="-265113">
              <a:spcBef>
                <a:spcPct val="20000"/>
              </a:spcBef>
              <a:buBlip>
                <a:blip r:embed="rId3"/>
              </a:buBlip>
              <a:defRPr/>
            </a:pPr>
            <a:r>
              <a:rPr lang="es-ES" sz="2400" dirty="0">
                <a:solidFill>
                  <a:schemeClr val="accent1"/>
                </a:solidFill>
              </a:rPr>
              <a:t>Preguntado por </a:t>
            </a:r>
            <a:r>
              <a:rPr lang="es-ES" sz="2400" dirty="0">
                <a:solidFill>
                  <a:schemeClr val="tx2"/>
                </a:solidFill>
              </a:rPr>
              <a:t>otros síntomas de las </a:t>
            </a:r>
            <a:r>
              <a:rPr lang="es-ES" sz="2400" dirty="0" smtClean="0">
                <a:solidFill>
                  <a:schemeClr val="tx2"/>
                </a:solidFill>
              </a:rPr>
              <a:t>extremidades:</a:t>
            </a:r>
          </a:p>
          <a:p>
            <a:pPr marL="1609725" lvl="2" indent="-354013">
              <a:spcBef>
                <a:spcPct val="20000"/>
              </a:spcBef>
              <a:buClr>
                <a:srgbClr val="C00000"/>
              </a:buClr>
              <a:buFont typeface="Wingdings" panose="05000000000000000000" pitchFamily="2" charset="2"/>
              <a:buChar char="v"/>
              <a:defRPr/>
            </a:pPr>
            <a:r>
              <a:rPr lang="es-ES" sz="2400" dirty="0" smtClean="0">
                <a:solidFill>
                  <a:schemeClr val="accent1"/>
                </a:solidFill>
              </a:rPr>
              <a:t>En </a:t>
            </a:r>
            <a:r>
              <a:rPr lang="es-ES" sz="2400" dirty="0">
                <a:solidFill>
                  <a:schemeClr val="accent1"/>
                </a:solidFill>
              </a:rPr>
              <a:t>el último año ha </a:t>
            </a:r>
            <a:r>
              <a:rPr lang="es-ES" sz="2400" dirty="0" smtClean="0">
                <a:solidFill>
                  <a:schemeClr val="accent1"/>
                </a:solidFill>
              </a:rPr>
              <a:t>notado cierto </a:t>
            </a:r>
            <a:r>
              <a:rPr lang="es-ES" sz="2400" dirty="0">
                <a:solidFill>
                  <a:schemeClr val="tx2"/>
                </a:solidFill>
              </a:rPr>
              <a:t>acorchamiento en ambos pies.</a:t>
            </a:r>
          </a:p>
          <a:p>
            <a:pPr marL="1609725" lvl="2" indent="-354013">
              <a:spcBef>
                <a:spcPct val="20000"/>
              </a:spcBef>
              <a:buFont typeface="Wingdings" panose="05000000000000000000" pitchFamily="2" charset="2"/>
              <a:buChar char="v"/>
              <a:defRPr/>
            </a:pPr>
            <a:r>
              <a:rPr lang="es-ES" sz="2400" dirty="0">
                <a:solidFill>
                  <a:schemeClr val="tx2"/>
                </a:solidFill>
              </a:rPr>
              <a:t>Tropieza </a:t>
            </a:r>
            <a:r>
              <a:rPr lang="es-ES" sz="2400" dirty="0">
                <a:solidFill>
                  <a:schemeClr val="accent1"/>
                </a:solidFill>
              </a:rPr>
              <a:t>frecuentemente, y ha sufrido </a:t>
            </a:r>
            <a:r>
              <a:rPr lang="es-ES" sz="2400" dirty="0">
                <a:solidFill>
                  <a:schemeClr val="tx2"/>
                </a:solidFill>
              </a:rPr>
              <a:t>dos caídas </a:t>
            </a:r>
            <a:r>
              <a:rPr lang="es-ES" sz="2400" dirty="0">
                <a:solidFill>
                  <a:schemeClr val="accent1"/>
                </a:solidFill>
              </a:rPr>
              <a:t>en el </a:t>
            </a:r>
            <a:r>
              <a:rPr lang="es-ES" sz="2400" dirty="0" smtClean="0">
                <a:solidFill>
                  <a:schemeClr val="accent1"/>
                </a:solidFill>
              </a:rPr>
              <a:t>último </a:t>
            </a:r>
            <a:r>
              <a:rPr lang="es-ES" sz="2400" dirty="0" smtClean="0">
                <a:solidFill>
                  <a:schemeClr val="accent1"/>
                </a:solidFill>
              </a:rPr>
              <a:t>mes.</a:t>
            </a:r>
            <a:endParaRPr lang="es-ES" sz="2400" dirty="0">
              <a:solidFill>
                <a:schemeClr val="accent1"/>
              </a:solidFill>
            </a:endParaRPr>
          </a:p>
          <a:p>
            <a:pPr marL="808038" marR="0" lvl="0" indent="-265113" algn="l" defTabSz="914400" rtl="0" eaLnBrk="1" fontAlgn="auto" latinLnBrk="0" hangingPunct="1">
              <a:lnSpc>
                <a:spcPct val="100000"/>
              </a:lnSpc>
              <a:spcBef>
                <a:spcPct val="20000"/>
              </a:spcBef>
              <a:spcAft>
                <a:spcPts val="0"/>
              </a:spcAft>
              <a:buClrTx/>
              <a:buSzTx/>
              <a:buFontTx/>
              <a:buBlip>
                <a:blip r:embed="rId3"/>
              </a:buBlip>
              <a:tabLst/>
              <a:defRPr/>
            </a:pPr>
            <a:r>
              <a:rPr kumimoji="0" lang="es-ES" sz="2400" b="0" i="0" u="none" strike="noStrike" kern="1200" cap="none" spc="0" normalizeH="0" baseline="0" noProof="0" dirty="0" smtClean="0">
                <a:ln>
                  <a:noFill/>
                </a:ln>
                <a:solidFill>
                  <a:schemeClr val="tx2"/>
                </a:solidFill>
                <a:effectLst/>
                <a:uLnTx/>
                <a:uFillTx/>
              </a:rPr>
              <a:t>Control analítico (5 meses antes): </a:t>
            </a:r>
          </a:p>
          <a:p>
            <a:pPr marL="1609725" marR="0" lvl="1" indent="-350838" algn="l" defTabSz="914400" rtl="0" eaLnBrk="1" fontAlgn="auto" latinLnBrk="0" hangingPunct="1">
              <a:lnSpc>
                <a:spcPct val="100000"/>
              </a:lnSpc>
              <a:spcBef>
                <a:spcPct val="20000"/>
              </a:spcBef>
              <a:spcAft>
                <a:spcPts val="0"/>
              </a:spcAft>
              <a:buClr>
                <a:schemeClr val="tx2"/>
              </a:buClr>
              <a:buSzPct val="100000"/>
              <a:buFont typeface="Wingdings" panose="05000000000000000000" pitchFamily="2" charset="2"/>
              <a:buChar char="v"/>
              <a:tabLst/>
              <a:defRPr/>
            </a:pPr>
            <a:r>
              <a:rPr kumimoji="0" lang="es-ES" sz="2400" b="0" i="0" u="none" strike="noStrike" kern="1200" cap="none" spc="0" normalizeH="0" baseline="0" noProof="0" dirty="0" smtClean="0">
                <a:ln>
                  <a:noFill/>
                </a:ln>
                <a:solidFill>
                  <a:schemeClr val="accent1"/>
                </a:solidFill>
                <a:effectLst/>
                <a:uLnTx/>
                <a:uFillTx/>
              </a:rPr>
              <a:t>Glucemia 140 mg/dl.</a:t>
            </a:r>
          </a:p>
          <a:p>
            <a:pPr marL="1609725" marR="0" lvl="1" indent="-350838" algn="l" defTabSz="914400" rtl="0" eaLnBrk="1" fontAlgn="auto" latinLnBrk="0" hangingPunct="1">
              <a:lnSpc>
                <a:spcPct val="100000"/>
              </a:lnSpc>
              <a:spcBef>
                <a:spcPct val="20000"/>
              </a:spcBef>
              <a:spcAft>
                <a:spcPts val="0"/>
              </a:spcAft>
              <a:buClr>
                <a:schemeClr val="tx2"/>
              </a:buClr>
              <a:buSzPct val="100000"/>
              <a:buFont typeface="Wingdings" panose="05000000000000000000" pitchFamily="2" charset="2"/>
              <a:buChar char="v"/>
              <a:tabLst/>
              <a:defRPr/>
            </a:pPr>
            <a:r>
              <a:rPr kumimoji="0" lang="es-ES" sz="2400" b="0" i="0" u="none" strike="noStrike" kern="1200" cap="none" spc="0" normalizeH="0" baseline="0" noProof="0" dirty="0" smtClean="0">
                <a:ln>
                  <a:noFill/>
                </a:ln>
                <a:solidFill>
                  <a:schemeClr val="accent1"/>
                </a:solidFill>
                <a:effectLst/>
                <a:uLnTx/>
                <a:uFillTx/>
              </a:rPr>
              <a:t>HbA1c de 8,1%.</a:t>
            </a:r>
          </a:p>
          <a:p>
            <a:pPr marL="1609725" marR="0" lvl="1" indent="-350838" algn="l" defTabSz="914400" rtl="0" eaLnBrk="1" fontAlgn="auto" latinLnBrk="0" hangingPunct="1">
              <a:lnSpc>
                <a:spcPct val="100000"/>
              </a:lnSpc>
              <a:spcBef>
                <a:spcPct val="20000"/>
              </a:spcBef>
              <a:spcAft>
                <a:spcPts val="0"/>
              </a:spcAft>
              <a:buClr>
                <a:schemeClr val="tx2"/>
              </a:buClr>
              <a:buSzPct val="100000"/>
              <a:buFont typeface="Wingdings" panose="05000000000000000000" pitchFamily="2" charset="2"/>
              <a:buChar char="v"/>
              <a:tabLst/>
              <a:defRPr/>
            </a:pPr>
            <a:r>
              <a:rPr kumimoji="0" lang="es-ES" sz="2400" b="0" i="0" u="none" strike="noStrike" kern="1200" cap="none" spc="0" normalizeH="0" baseline="0" noProof="0" dirty="0" smtClean="0">
                <a:ln>
                  <a:noFill/>
                </a:ln>
                <a:solidFill>
                  <a:schemeClr val="accent1"/>
                </a:solidFill>
                <a:effectLst/>
                <a:uLnTx/>
                <a:uFillTx/>
              </a:rPr>
              <a:t>Colesterol total: 195 mg/dl:</a:t>
            </a:r>
          </a:p>
          <a:p>
            <a:pPr marL="2239963" marR="0" lvl="2" indent="-265113" algn="l" defTabSz="914400" rtl="0" eaLnBrk="1" fontAlgn="auto" latinLnBrk="0" hangingPunct="1">
              <a:lnSpc>
                <a:spcPct val="100000"/>
              </a:lnSpc>
              <a:spcBef>
                <a:spcPct val="20000"/>
              </a:spcBef>
              <a:spcAft>
                <a:spcPts val="0"/>
              </a:spcAft>
              <a:buClr>
                <a:schemeClr val="tx2"/>
              </a:buClr>
              <a:buSzPct val="100000"/>
              <a:buFont typeface="Wingdings" panose="05000000000000000000" pitchFamily="2" charset="2"/>
              <a:buChar char="ü"/>
              <a:tabLst/>
              <a:defRPr/>
            </a:pPr>
            <a:r>
              <a:rPr kumimoji="0" lang="es-ES" sz="2400" b="0" i="0" u="none" strike="noStrike" kern="1200" cap="none" spc="0" normalizeH="0" baseline="0" noProof="0" dirty="0" smtClean="0">
                <a:ln>
                  <a:noFill/>
                </a:ln>
                <a:solidFill>
                  <a:schemeClr val="accent1"/>
                </a:solidFill>
                <a:effectLst/>
                <a:uLnTx/>
                <a:uFillTx/>
              </a:rPr>
              <a:t>LDL: 90.</a:t>
            </a:r>
          </a:p>
          <a:p>
            <a:pPr marL="2239963" marR="0" lvl="2" indent="-265113" algn="l" defTabSz="914400" rtl="0" eaLnBrk="1" fontAlgn="auto" latinLnBrk="0" hangingPunct="1">
              <a:lnSpc>
                <a:spcPct val="100000"/>
              </a:lnSpc>
              <a:spcBef>
                <a:spcPct val="20000"/>
              </a:spcBef>
              <a:spcAft>
                <a:spcPts val="0"/>
              </a:spcAft>
              <a:buClr>
                <a:schemeClr val="tx2"/>
              </a:buClr>
              <a:buSzPct val="100000"/>
              <a:buFont typeface="Wingdings" panose="05000000000000000000" pitchFamily="2" charset="2"/>
              <a:buChar char="ü"/>
              <a:tabLst/>
              <a:defRPr/>
            </a:pPr>
            <a:r>
              <a:rPr kumimoji="0" lang="es-ES" sz="2400" b="0" i="0" u="none" strike="noStrike" kern="1200" cap="none" spc="0" normalizeH="0" baseline="0" noProof="0" dirty="0" smtClean="0">
                <a:ln>
                  <a:noFill/>
                </a:ln>
                <a:solidFill>
                  <a:schemeClr val="accent1"/>
                </a:solidFill>
                <a:effectLst/>
                <a:uLnTx/>
                <a:uFillTx/>
              </a:rPr>
              <a:t>HDL: 45 mg/dl.</a:t>
            </a:r>
          </a:p>
          <a:p>
            <a:pPr marL="2239963" marR="0" lvl="2" indent="-265113" algn="l" defTabSz="914400" rtl="0" eaLnBrk="1" fontAlgn="auto" latinLnBrk="0" hangingPunct="1">
              <a:lnSpc>
                <a:spcPct val="100000"/>
              </a:lnSpc>
              <a:spcBef>
                <a:spcPct val="20000"/>
              </a:spcBef>
              <a:spcAft>
                <a:spcPts val="0"/>
              </a:spcAft>
              <a:buClr>
                <a:schemeClr val="tx2"/>
              </a:buClr>
              <a:buSzPct val="100000"/>
              <a:buFont typeface="Wingdings" panose="05000000000000000000" pitchFamily="2" charset="2"/>
              <a:buChar char="ü"/>
              <a:tabLst/>
              <a:defRPr/>
            </a:pPr>
            <a:r>
              <a:rPr kumimoji="0" lang="es-ES" sz="2400" b="0" i="0" u="none" strike="noStrike" kern="1200" cap="none" spc="0" normalizeH="0" baseline="0" noProof="0" dirty="0" smtClean="0">
                <a:ln>
                  <a:noFill/>
                </a:ln>
                <a:solidFill>
                  <a:schemeClr val="accent1"/>
                </a:solidFill>
                <a:effectLst/>
                <a:uLnTx/>
                <a:uFillTx/>
              </a:rPr>
              <a:t>Triglicéridos: 298 mg/dl.</a:t>
            </a:r>
            <a:endParaRPr kumimoji="0" lang="es-ES" sz="2400" b="0" i="0" u="none" strike="noStrike" kern="1200" cap="none" spc="0" normalizeH="0" baseline="0" noProof="0" dirty="0" smtClean="0">
              <a:ln>
                <a:noFill/>
              </a:ln>
              <a:solidFill>
                <a:srgbClr val="C00000"/>
              </a:solidFill>
              <a:effectLst/>
              <a:uLnTx/>
              <a:uFillTx/>
            </a:endParaRPr>
          </a:p>
          <a:p>
            <a:pPr marL="808038" marR="0" lvl="0" indent="-265113" algn="l" defTabSz="914400" rtl="0" eaLnBrk="1" fontAlgn="auto" latinLnBrk="0" hangingPunct="1">
              <a:lnSpc>
                <a:spcPct val="100000"/>
              </a:lnSpc>
              <a:spcBef>
                <a:spcPct val="20000"/>
              </a:spcBef>
              <a:spcAft>
                <a:spcPts val="0"/>
              </a:spcAft>
              <a:buClrTx/>
              <a:buSzTx/>
              <a:buFontTx/>
              <a:buBlip>
                <a:blip r:embed="rId3"/>
              </a:buBlip>
              <a:tabLst/>
              <a:defRPr/>
            </a:pPr>
            <a:endParaRPr kumimoji="0" lang="es-ES" sz="2400" b="0" i="0" u="none" strike="noStrike" kern="1200" cap="none" spc="0" normalizeH="0" baseline="0" noProof="0" dirty="0">
              <a:ln>
                <a:noFill/>
              </a:ln>
              <a:solidFill>
                <a:schemeClr val="accent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quarter" idx="13"/>
          </p:nvPr>
        </p:nvSpPr>
        <p:spPr/>
        <p:txBody>
          <a:bodyPr>
            <a:normAutofit lnSpcReduction="10000"/>
          </a:bodyPr>
          <a:lstStyle/>
          <a:p>
            <a:endParaRPr lang="es-ES"/>
          </a:p>
        </p:txBody>
      </p:sp>
      <p:sp>
        <p:nvSpPr>
          <p:cNvPr id="2" name="1 Título"/>
          <p:cNvSpPr>
            <a:spLocks noGrp="1"/>
          </p:cNvSpPr>
          <p:nvPr>
            <p:ph type="title"/>
          </p:nvPr>
        </p:nvSpPr>
        <p:spPr/>
        <p:txBody>
          <a:bodyPr/>
          <a:lstStyle/>
          <a:p>
            <a:r>
              <a:rPr lang="es-ES" b="1" dirty="0" smtClean="0"/>
              <a:t> Tipos de hipoglucemias</a:t>
            </a:r>
            <a:endParaRPr lang="es-ES" b="1" dirty="0"/>
          </a:p>
        </p:txBody>
      </p:sp>
      <p:graphicFrame>
        <p:nvGraphicFramePr>
          <p:cNvPr id="5" name="Object 2"/>
          <p:cNvGraphicFramePr>
            <a:graphicFrameLocks noGrp="1" noChangeAspect="1"/>
          </p:cNvGraphicFramePr>
          <p:nvPr>
            <p:ph idx="4294967295"/>
            <p:extLst>
              <p:ext uri="{D42A27DB-BD31-4B8C-83A1-F6EECF244321}">
                <p14:modId xmlns:p14="http://schemas.microsoft.com/office/powerpoint/2010/main" val="2617965656"/>
              </p:ext>
            </p:extLst>
          </p:nvPr>
        </p:nvGraphicFramePr>
        <p:xfrm>
          <a:off x="2927176" y="956022"/>
          <a:ext cx="6553200" cy="4921250"/>
        </p:xfrm>
        <a:graphic>
          <a:graphicData uri="http://schemas.openxmlformats.org/presentationml/2006/ole">
            <mc:AlternateContent xmlns:mc="http://schemas.openxmlformats.org/markup-compatibility/2006">
              <mc:Choice xmlns:v="urn:schemas-microsoft-com:vml" Requires="v">
                <p:oleObj spid="_x0000_s2106" name="Image" r:id="rId4" imgW="10158730" imgH="7631746" progId="">
                  <p:embed/>
                </p:oleObj>
              </mc:Choice>
              <mc:Fallback>
                <p:oleObj name="Image" r:id="rId4" imgW="10158730" imgH="7631746"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7176" y="956022"/>
                        <a:ext cx="6553200" cy="4921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S" dirty="0" smtClean="0"/>
              <a:t>Neuropatía autonómica digestiva (NAD): Tratamiento </a:t>
            </a:r>
            <a:endParaRPr lang="es-ES" dirty="0"/>
          </a:p>
        </p:txBody>
      </p:sp>
      <p:sp>
        <p:nvSpPr>
          <p:cNvPr id="3" name="Marcador de contenido 2"/>
          <p:cNvSpPr>
            <a:spLocks noGrp="1"/>
          </p:cNvSpPr>
          <p:nvPr>
            <p:ph idx="1"/>
          </p:nvPr>
        </p:nvSpPr>
        <p:spPr/>
        <p:txBody>
          <a:bodyPr/>
          <a:lstStyle/>
          <a:p>
            <a:r>
              <a:rPr lang="es-ES" dirty="0">
                <a:solidFill>
                  <a:schemeClr val="tx2"/>
                </a:solidFill>
              </a:rPr>
              <a:t>NAD-digestivo: </a:t>
            </a:r>
          </a:p>
          <a:p>
            <a:pPr lvl="1"/>
            <a:r>
              <a:rPr lang="es-ES" dirty="0" err="1">
                <a:solidFill>
                  <a:schemeClr val="tx1">
                    <a:lumMod val="75000"/>
                  </a:schemeClr>
                </a:solidFill>
              </a:rPr>
              <a:t>Gastroparesia</a:t>
            </a:r>
            <a:r>
              <a:rPr lang="es-ES" dirty="0">
                <a:solidFill>
                  <a:schemeClr val="tx1">
                    <a:lumMod val="75000"/>
                  </a:schemeClr>
                </a:solidFill>
              </a:rPr>
              <a:t> no farmacológicas y valorar uso de </a:t>
            </a:r>
            <a:r>
              <a:rPr lang="es-ES" dirty="0" err="1">
                <a:solidFill>
                  <a:schemeClr val="tx1">
                    <a:lumMod val="75000"/>
                  </a:schemeClr>
                </a:solidFill>
              </a:rPr>
              <a:t>domperidona</a:t>
            </a:r>
            <a:r>
              <a:rPr lang="es-ES" dirty="0">
                <a:solidFill>
                  <a:schemeClr val="tx1">
                    <a:lumMod val="75000"/>
                  </a:schemeClr>
                </a:solidFill>
              </a:rPr>
              <a:t>, </a:t>
            </a:r>
            <a:r>
              <a:rPr lang="es-ES" dirty="0" err="1" smtClean="0">
                <a:solidFill>
                  <a:schemeClr val="tx1">
                    <a:lumMod val="75000"/>
                  </a:schemeClr>
                </a:solidFill>
              </a:rPr>
              <a:t>eritromicina</a:t>
            </a:r>
            <a:r>
              <a:rPr lang="es-ES" dirty="0" smtClean="0">
                <a:solidFill>
                  <a:schemeClr val="tx1">
                    <a:lumMod val="75000"/>
                  </a:schemeClr>
                </a:solidFill>
              </a:rPr>
              <a:t>, análogos </a:t>
            </a:r>
            <a:r>
              <a:rPr lang="es-ES" dirty="0" err="1">
                <a:solidFill>
                  <a:schemeClr val="tx1">
                    <a:lumMod val="75000"/>
                  </a:schemeClr>
                </a:solidFill>
              </a:rPr>
              <a:t>somatostatina</a:t>
            </a:r>
            <a:r>
              <a:rPr lang="es-ES" dirty="0">
                <a:solidFill>
                  <a:schemeClr val="tx1">
                    <a:lumMod val="75000"/>
                  </a:schemeClr>
                </a:solidFill>
              </a:rPr>
              <a:t>.</a:t>
            </a:r>
          </a:p>
          <a:p>
            <a:pPr lvl="1"/>
            <a:r>
              <a:rPr lang="es-ES" dirty="0">
                <a:solidFill>
                  <a:schemeClr val="tx1">
                    <a:lumMod val="75000"/>
                  </a:schemeClr>
                </a:solidFill>
              </a:rPr>
              <a:t>Diarrea: ensayar restricción de la fibra soluble y/o </a:t>
            </a:r>
            <a:r>
              <a:rPr lang="es-ES" dirty="0" smtClean="0">
                <a:solidFill>
                  <a:schemeClr val="tx1">
                    <a:lumMod val="75000"/>
                  </a:schemeClr>
                </a:solidFill>
              </a:rPr>
              <a:t>lactosa, </a:t>
            </a:r>
            <a:r>
              <a:rPr lang="es-ES" dirty="0" err="1" smtClean="0">
                <a:solidFill>
                  <a:schemeClr val="tx1">
                    <a:lumMod val="75000"/>
                  </a:schemeClr>
                </a:solidFill>
              </a:rPr>
              <a:t>cloperamida</a:t>
            </a:r>
            <a:r>
              <a:rPr lang="es-ES" dirty="0">
                <a:solidFill>
                  <a:schemeClr val="tx1">
                    <a:lumMod val="75000"/>
                  </a:schemeClr>
                </a:solidFill>
              </a:rPr>
              <a:t>, </a:t>
            </a:r>
            <a:r>
              <a:rPr lang="es-ES" dirty="0" smtClean="0">
                <a:solidFill>
                  <a:schemeClr val="tx1">
                    <a:lumMod val="75000"/>
                  </a:schemeClr>
                </a:solidFill>
              </a:rPr>
              <a:t>antibioterapia.</a:t>
            </a:r>
            <a:endParaRPr lang="es-ES" dirty="0">
              <a:solidFill>
                <a:schemeClr val="tx1">
                  <a:lumMod val="75000"/>
                </a:schemeClr>
              </a:solidFill>
            </a:endParaRPr>
          </a:p>
          <a:p>
            <a:r>
              <a:rPr lang="es-ES" dirty="0">
                <a:solidFill>
                  <a:schemeClr val="tx2"/>
                </a:solidFill>
              </a:rPr>
              <a:t>NAD-GU :</a:t>
            </a:r>
          </a:p>
          <a:p>
            <a:pPr lvl="1"/>
            <a:r>
              <a:rPr lang="es-ES" dirty="0">
                <a:solidFill>
                  <a:schemeClr val="tx1">
                    <a:lumMod val="75000"/>
                  </a:schemeClr>
                </a:solidFill>
              </a:rPr>
              <a:t>Vejiga: vaciar vejiga forma programada, maniobra de </a:t>
            </a:r>
            <a:r>
              <a:rPr lang="es-ES" dirty="0" err="1">
                <a:solidFill>
                  <a:schemeClr val="tx1">
                    <a:lumMod val="75000"/>
                  </a:schemeClr>
                </a:solidFill>
              </a:rPr>
              <a:t>Crede</a:t>
            </a:r>
            <a:r>
              <a:rPr lang="es-ES" dirty="0">
                <a:solidFill>
                  <a:schemeClr val="tx1">
                    <a:lumMod val="75000"/>
                  </a:schemeClr>
                </a:solidFill>
              </a:rPr>
              <a:t>, bloqueadores α-</a:t>
            </a:r>
            <a:r>
              <a:rPr lang="es-ES" dirty="0" err="1">
                <a:solidFill>
                  <a:schemeClr val="tx1">
                    <a:lumMod val="75000"/>
                  </a:schemeClr>
                </a:solidFill>
              </a:rPr>
              <a:t>adrenérgicos,betanecol</a:t>
            </a:r>
            <a:r>
              <a:rPr lang="es-ES" dirty="0">
                <a:solidFill>
                  <a:schemeClr val="tx1">
                    <a:lumMod val="75000"/>
                  </a:schemeClr>
                </a:solidFill>
              </a:rPr>
              <a:t> </a:t>
            </a:r>
            <a:r>
              <a:rPr lang="es-ES" dirty="0" smtClean="0">
                <a:solidFill>
                  <a:srgbClr val="C00000"/>
                </a:solidFill>
              </a:rPr>
              <a:t>¿?.</a:t>
            </a:r>
            <a:endParaRPr lang="es-ES" dirty="0">
              <a:solidFill>
                <a:srgbClr val="C00000"/>
              </a:solidFill>
            </a:endParaRPr>
          </a:p>
          <a:p>
            <a:pPr lvl="1"/>
            <a:r>
              <a:rPr lang="es-ES" dirty="0">
                <a:solidFill>
                  <a:schemeClr val="tx1">
                    <a:lumMod val="75000"/>
                  </a:schemeClr>
                </a:solidFill>
              </a:rPr>
              <a:t>Disfunción </a:t>
            </a:r>
            <a:r>
              <a:rPr lang="es-ES" dirty="0" smtClean="0">
                <a:solidFill>
                  <a:schemeClr val="tx1">
                    <a:lumMod val="75000"/>
                  </a:schemeClr>
                </a:solidFill>
              </a:rPr>
              <a:t>eréctil </a:t>
            </a:r>
            <a:r>
              <a:rPr lang="es-ES" dirty="0">
                <a:solidFill>
                  <a:schemeClr val="tx1">
                    <a:lumMod val="75000"/>
                  </a:schemeClr>
                </a:solidFill>
              </a:rPr>
              <a:t>: inhibidores de la 5-fosfodiesterasa </a:t>
            </a:r>
            <a:r>
              <a:rPr lang="es-ES" dirty="0" smtClean="0">
                <a:solidFill>
                  <a:schemeClr val="tx1">
                    <a:lumMod val="75000"/>
                  </a:schemeClr>
                </a:solidFill>
              </a:rPr>
              <a:t>.</a:t>
            </a:r>
            <a:endParaRPr lang="es-ES" dirty="0">
              <a:solidFill>
                <a:schemeClr val="tx1">
                  <a:lumMod val="75000"/>
                </a:schemeClr>
              </a:solidFill>
            </a:endParaRPr>
          </a:p>
          <a:p>
            <a:r>
              <a:rPr lang="es-ES" dirty="0">
                <a:solidFill>
                  <a:schemeClr val="tx2"/>
                </a:solidFill>
              </a:rPr>
              <a:t>NAD-metabólica: </a:t>
            </a:r>
          </a:p>
          <a:p>
            <a:pPr lvl="1"/>
            <a:r>
              <a:rPr lang="es-ES" dirty="0">
                <a:solidFill>
                  <a:schemeClr val="tx1">
                    <a:lumMod val="75000"/>
                  </a:schemeClr>
                </a:solidFill>
              </a:rPr>
              <a:t>Aumentar la frecuencia de controles glucémicos</a:t>
            </a:r>
            <a:r>
              <a:rPr lang="es-ES_tradnl" dirty="0">
                <a:solidFill>
                  <a:schemeClr val="tx1">
                    <a:lumMod val="75000"/>
                  </a:schemeClr>
                </a:solidFill>
              </a:rPr>
              <a:t> y evitar tratamientos </a:t>
            </a:r>
            <a:r>
              <a:rPr lang="es-ES_tradnl" dirty="0" smtClean="0">
                <a:solidFill>
                  <a:schemeClr val="tx1">
                    <a:lumMod val="75000"/>
                  </a:schemeClr>
                </a:solidFill>
              </a:rPr>
              <a:t>intensivos.</a:t>
            </a:r>
            <a:endParaRPr lang="es-ES" dirty="0">
              <a:solidFill>
                <a:schemeClr val="tx1">
                  <a:lumMod val="75000"/>
                </a:schemeClr>
              </a:solidFill>
            </a:endParaRPr>
          </a:p>
          <a:p>
            <a:pPr marL="542925" indent="0">
              <a:buNone/>
            </a:pPr>
            <a:endParaRPr lang="es-ES" dirty="0"/>
          </a:p>
        </p:txBody>
      </p:sp>
      <p:sp>
        <p:nvSpPr>
          <p:cNvPr id="2" name="1 Marcador de texto"/>
          <p:cNvSpPr>
            <a:spLocks noGrp="1"/>
          </p:cNvSpPr>
          <p:nvPr>
            <p:ph type="body" sz="quarter" idx="10"/>
          </p:nvPr>
        </p:nvSpPr>
        <p:spPr/>
        <p:txBody>
          <a:bodyPr>
            <a:noAutofit/>
          </a:bodyPr>
          <a:lstStyle/>
          <a:p>
            <a:endParaRPr lang="es-E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S" dirty="0" smtClean="0"/>
              <a:t>Neuropatía autonómica cardiovascular</a:t>
            </a:r>
            <a:endParaRPr lang="es-ES" dirty="0"/>
          </a:p>
        </p:txBody>
      </p:sp>
      <p:sp>
        <p:nvSpPr>
          <p:cNvPr id="7" name="Marcador de contenido 6"/>
          <p:cNvSpPr>
            <a:spLocks noGrp="1"/>
          </p:cNvSpPr>
          <p:nvPr>
            <p:ph idx="1"/>
          </p:nvPr>
        </p:nvSpPr>
        <p:spPr/>
        <p:txBody>
          <a:bodyPr>
            <a:normAutofit fontScale="92500" lnSpcReduction="20000"/>
          </a:bodyPr>
          <a:lstStyle/>
          <a:p>
            <a:pPr>
              <a:lnSpc>
                <a:spcPct val="110000"/>
              </a:lnSpc>
            </a:pPr>
            <a:r>
              <a:rPr lang="es-ES" sz="2600" dirty="0"/>
              <a:t>Prevalencia NACV en DM 20%.</a:t>
            </a:r>
          </a:p>
          <a:p>
            <a:pPr>
              <a:lnSpc>
                <a:spcPct val="110000"/>
              </a:lnSpc>
            </a:pPr>
            <a:r>
              <a:rPr lang="es-ES" sz="2600" dirty="0" smtClean="0"/>
              <a:t>Fase </a:t>
            </a:r>
            <a:r>
              <a:rPr lang="es-ES" sz="2600" dirty="0"/>
              <a:t>subclínica.</a:t>
            </a:r>
          </a:p>
          <a:p>
            <a:pPr>
              <a:lnSpc>
                <a:spcPct val="110000"/>
              </a:lnSpc>
            </a:pPr>
            <a:r>
              <a:rPr lang="es-ES" sz="2600" dirty="0" smtClean="0"/>
              <a:t>Variabilidad FC </a:t>
            </a:r>
            <a:r>
              <a:rPr lang="es-ES" sz="2600" dirty="0" smtClean="0">
                <a:sym typeface="Wingdings" panose="05000000000000000000" pitchFamily="2" charset="2"/>
              </a:rPr>
              <a:t></a:t>
            </a:r>
            <a:r>
              <a:rPr lang="es-ES" sz="2600" dirty="0" smtClean="0"/>
              <a:t>Taquicardia </a:t>
            </a:r>
            <a:r>
              <a:rPr lang="es-ES" sz="2600" dirty="0"/>
              <a:t>en </a:t>
            </a:r>
            <a:r>
              <a:rPr lang="es-ES" sz="2600" dirty="0" smtClean="0"/>
              <a:t>reposo</a:t>
            </a:r>
            <a:r>
              <a:rPr lang="es-ES" sz="2600" dirty="0">
                <a:sym typeface="Wingdings" panose="05000000000000000000" pitchFamily="2" charset="2"/>
              </a:rPr>
              <a:t> </a:t>
            </a:r>
            <a:r>
              <a:rPr lang="es-ES" sz="2600" dirty="0" smtClean="0"/>
              <a:t> </a:t>
            </a:r>
            <a:r>
              <a:rPr lang="es-ES" sz="2600" dirty="0"/>
              <a:t>intolerancia al </a:t>
            </a:r>
            <a:r>
              <a:rPr lang="es-ES" sz="2600" dirty="0" smtClean="0"/>
              <a:t>ejercicio</a:t>
            </a:r>
            <a:r>
              <a:rPr lang="es-ES" sz="2600" dirty="0">
                <a:sym typeface="Wingdings" panose="05000000000000000000" pitchFamily="2" charset="2"/>
              </a:rPr>
              <a:t> </a:t>
            </a:r>
            <a:r>
              <a:rPr lang="es-ES" sz="2600" dirty="0" smtClean="0"/>
              <a:t> </a:t>
            </a:r>
            <a:r>
              <a:rPr lang="es-ES" sz="2600" dirty="0" err="1"/>
              <a:t>hipoTA</a:t>
            </a:r>
            <a:r>
              <a:rPr lang="es-ES" sz="2600" dirty="0"/>
              <a:t> ortostática.</a:t>
            </a:r>
          </a:p>
          <a:p>
            <a:pPr>
              <a:lnSpc>
                <a:spcPct val="110000"/>
              </a:lnSpc>
            </a:pPr>
            <a:r>
              <a:rPr lang="es-ES" sz="2600" dirty="0" smtClean="0"/>
              <a:t>Triplica </a:t>
            </a:r>
            <a:r>
              <a:rPr lang="es-ES" sz="2600" dirty="0"/>
              <a:t>la mortalidad. Se asocia a morbilidad CV.</a:t>
            </a:r>
          </a:p>
          <a:p>
            <a:pPr>
              <a:lnSpc>
                <a:spcPct val="110000"/>
              </a:lnSpc>
            </a:pPr>
            <a:r>
              <a:rPr lang="es-ES" sz="2600" dirty="0" smtClean="0"/>
              <a:t>Estrategias </a:t>
            </a:r>
            <a:r>
              <a:rPr lang="es-ES" sz="2600" dirty="0"/>
              <a:t>de prevención y </a:t>
            </a:r>
            <a:r>
              <a:rPr lang="es-ES" sz="2600" dirty="0" smtClean="0"/>
              <a:t>tratamiento: </a:t>
            </a:r>
            <a:endParaRPr lang="es-ES" sz="2600" dirty="0"/>
          </a:p>
          <a:p>
            <a:pPr lvl="1">
              <a:lnSpc>
                <a:spcPct val="110000"/>
              </a:lnSpc>
            </a:pPr>
            <a:r>
              <a:rPr lang="es-ES" sz="2600" dirty="0" smtClean="0"/>
              <a:t>Control </a:t>
            </a:r>
            <a:r>
              <a:rPr lang="es-ES" sz="2600"/>
              <a:t>glucémico </a:t>
            </a:r>
            <a:r>
              <a:rPr lang="es-ES" sz="2600" smtClean="0"/>
              <a:t>estricto.</a:t>
            </a:r>
            <a:endParaRPr lang="es-ES" sz="2600" dirty="0" smtClean="0"/>
          </a:p>
          <a:p>
            <a:pPr lvl="1">
              <a:lnSpc>
                <a:spcPct val="110000"/>
              </a:lnSpc>
            </a:pPr>
            <a:r>
              <a:rPr lang="es-ES" sz="2600" dirty="0" smtClean="0"/>
              <a:t>Tratamiento tras  FRCV.</a:t>
            </a:r>
            <a:endParaRPr lang="es-ES" sz="2600" dirty="0"/>
          </a:p>
          <a:p>
            <a:pPr lvl="1">
              <a:lnSpc>
                <a:spcPct val="110000"/>
              </a:lnSpc>
            </a:pPr>
            <a:r>
              <a:rPr lang="es-ES" sz="2600" dirty="0" smtClean="0"/>
              <a:t>Cambios </a:t>
            </a:r>
            <a:r>
              <a:rPr lang="es-ES" sz="2600" dirty="0"/>
              <a:t>estilo vida.</a:t>
            </a:r>
          </a:p>
          <a:p>
            <a:pPr>
              <a:lnSpc>
                <a:spcPct val="110000"/>
              </a:lnSpc>
            </a:pPr>
            <a:r>
              <a:rPr lang="es-ES" sz="2600" dirty="0" smtClean="0"/>
              <a:t>Evaluación </a:t>
            </a:r>
            <a:r>
              <a:rPr lang="es-ES" sz="2600" dirty="0"/>
              <a:t>rutinaria relevante para diagnóstico, estratificación del riesgo y objetivos de control. </a:t>
            </a:r>
          </a:p>
          <a:p>
            <a:endParaRPr lang="es-ES" dirty="0"/>
          </a:p>
        </p:txBody>
      </p:sp>
      <p:sp>
        <p:nvSpPr>
          <p:cNvPr id="8" name="Marcador de texto 7"/>
          <p:cNvSpPr>
            <a:spLocks noGrp="1"/>
          </p:cNvSpPr>
          <p:nvPr>
            <p:ph type="body" sz="quarter" idx="10"/>
          </p:nvPr>
        </p:nvSpPr>
        <p:spPr/>
        <p:txBody>
          <a:bodyPr>
            <a:normAutofit lnSpcReduction="10000"/>
          </a:bodyPr>
          <a:lstStyle/>
          <a:p>
            <a:endParaRPr lang="es-ES"/>
          </a:p>
        </p:txBody>
      </p:sp>
    </p:spTree>
    <p:extLst>
      <p:ext uri="{BB962C8B-B14F-4D97-AF65-F5344CB8AC3E}">
        <p14:creationId xmlns:p14="http://schemas.microsoft.com/office/powerpoint/2010/main" val="2256873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Caso clínico </a:t>
            </a:r>
            <a:r>
              <a:rPr lang="es-ES" b="1" dirty="0"/>
              <a:t>1 (</a:t>
            </a:r>
            <a:r>
              <a:rPr lang="es-ES" b="1" dirty="0" smtClean="0"/>
              <a:t>III</a:t>
            </a:r>
            <a:r>
              <a:rPr lang="es-ES" b="1" dirty="0"/>
              <a:t>)</a:t>
            </a:r>
          </a:p>
        </p:txBody>
      </p:sp>
      <p:sp>
        <p:nvSpPr>
          <p:cNvPr id="6" name="5 Marcador de contenido"/>
          <p:cNvSpPr>
            <a:spLocks noGrp="1"/>
          </p:cNvSpPr>
          <p:nvPr>
            <p:ph idx="1"/>
          </p:nvPr>
        </p:nvSpPr>
        <p:spPr>
          <a:xfrm>
            <a:off x="0" y="1700808"/>
            <a:ext cx="11582400" cy="4592024"/>
          </a:xfrm>
        </p:spPr>
        <p:txBody>
          <a:bodyPr/>
          <a:lstStyle/>
          <a:p>
            <a:r>
              <a:rPr lang="es-ES" dirty="0" smtClean="0">
                <a:solidFill>
                  <a:schemeClr val="tx2"/>
                </a:solidFill>
              </a:rPr>
              <a:t>Exploración física:</a:t>
            </a:r>
          </a:p>
          <a:p>
            <a:pPr lvl="1"/>
            <a:r>
              <a:rPr lang="es-ES" sz="2400" dirty="0" smtClean="0"/>
              <a:t>Peso 98 Kg; Talla: 163 cm [IMC; 36,9 Kg/m</a:t>
            </a:r>
            <a:r>
              <a:rPr lang="es-ES" sz="2400" baseline="30000" dirty="0" smtClean="0"/>
              <a:t>2</a:t>
            </a:r>
            <a:r>
              <a:rPr lang="es-ES" sz="2400" dirty="0" smtClean="0"/>
              <a:t>].</a:t>
            </a:r>
            <a:r>
              <a:rPr lang="es-ES" sz="2400" baseline="30000" dirty="0" smtClean="0"/>
              <a:t>  </a:t>
            </a:r>
          </a:p>
          <a:p>
            <a:pPr lvl="1"/>
            <a:r>
              <a:rPr lang="es-ES" sz="2400" dirty="0" smtClean="0"/>
              <a:t>PA: 138/85 </a:t>
            </a:r>
            <a:r>
              <a:rPr lang="es-ES" sz="2400" dirty="0" err="1" smtClean="0"/>
              <a:t>mm.Hg</a:t>
            </a:r>
            <a:r>
              <a:rPr lang="es-ES" sz="2400" dirty="0" smtClean="0"/>
              <a:t>.</a:t>
            </a:r>
          </a:p>
          <a:p>
            <a:pPr marL="1609725" lvl="1" indent="-350838"/>
            <a:r>
              <a:rPr lang="es-ES" altLang="es-ES" sz="2400" dirty="0" smtClean="0">
                <a:solidFill>
                  <a:srgbClr val="004586"/>
                </a:solidFill>
              </a:rPr>
              <a:t>Buena coloración de ambos pies, calientes, hiperqueratosis plantar. Callosidades en dedos en garra. </a:t>
            </a:r>
            <a:r>
              <a:rPr lang="es-ES" altLang="es-ES" sz="2400" dirty="0" smtClean="0">
                <a:solidFill>
                  <a:srgbClr val="C00000"/>
                </a:solidFill>
              </a:rPr>
              <a:t>No</a:t>
            </a:r>
            <a:r>
              <a:rPr lang="es-ES" altLang="es-ES" sz="2400" dirty="0" smtClean="0">
                <a:solidFill>
                  <a:srgbClr val="004586"/>
                </a:solidFill>
              </a:rPr>
              <a:t> percibe la </a:t>
            </a:r>
            <a:r>
              <a:rPr lang="es-ES" altLang="es-ES" sz="2400" dirty="0" smtClean="0">
                <a:solidFill>
                  <a:srgbClr val="C00000"/>
                </a:solidFill>
              </a:rPr>
              <a:t>vibración </a:t>
            </a:r>
            <a:r>
              <a:rPr lang="es-ES" altLang="es-ES" sz="2400" dirty="0" smtClean="0">
                <a:solidFill>
                  <a:srgbClr val="004586"/>
                </a:solidFill>
              </a:rPr>
              <a:t>del diapasón  y percibe 4/6 puntos de exploración con </a:t>
            </a:r>
            <a:r>
              <a:rPr lang="es-ES" altLang="es-ES" sz="2400" dirty="0" smtClean="0">
                <a:solidFill>
                  <a:srgbClr val="C00000"/>
                </a:solidFill>
              </a:rPr>
              <a:t>monofilamento.</a:t>
            </a:r>
          </a:p>
          <a:p>
            <a:pPr lvl="1"/>
            <a:r>
              <a:rPr lang="es-ES" altLang="es-ES" sz="2400" dirty="0">
                <a:solidFill>
                  <a:srgbClr val="C00000"/>
                </a:solidFill>
              </a:rPr>
              <a:t>Ausencia de reflejos </a:t>
            </a:r>
            <a:r>
              <a:rPr lang="es-ES" altLang="es-ES" sz="2400" dirty="0" err="1">
                <a:solidFill>
                  <a:srgbClr val="C00000"/>
                </a:solidFill>
              </a:rPr>
              <a:t>aquíleo</a:t>
            </a:r>
            <a:r>
              <a:rPr lang="es-ES" altLang="es-ES" sz="2400" dirty="0">
                <a:solidFill>
                  <a:srgbClr val="C00000"/>
                </a:solidFill>
              </a:rPr>
              <a:t> y </a:t>
            </a:r>
            <a:r>
              <a:rPr lang="es-ES" altLang="es-ES" sz="2400" dirty="0" smtClean="0">
                <a:solidFill>
                  <a:srgbClr val="C00000"/>
                </a:solidFill>
              </a:rPr>
              <a:t>rotuliano.</a:t>
            </a:r>
          </a:p>
          <a:p>
            <a:pPr marL="542925" indent="0">
              <a:buNone/>
            </a:pPr>
            <a:endParaRPr lang="es-ES" dirty="0"/>
          </a:p>
        </p:txBody>
      </p:sp>
      <p:sp>
        <p:nvSpPr>
          <p:cNvPr id="3" name="Marcador de texto 2"/>
          <p:cNvSpPr>
            <a:spLocks noGrp="1"/>
          </p:cNvSpPr>
          <p:nvPr>
            <p:ph type="body" sz="quarter" idx="10"/>
          </p:nvPr>
        </p:nvSpPr>
        <p:spPr/>
        <p:txBody>
          <a:bodyPr>
            <a:normAutofit lnSpcReduction="10000"/>
          </a:bodyPr>
          <a:lstStyle/>
          <a:p>
            <a:endParaRPr lang="es-ES" dirty="0"/>
          </a:p>
        </p:txBody>
      </p:sp>
      <p:grpSp>
        <p:nvGrpSpPr>
          <p:cNvPr id="5" name="4 Grupo"/>
          <p:cNvGrpSpPr/>
          <p:nvPr/>
        </p:nvGrpSpPr>
        <p:grpSpPr>
          <a:xfrm>
            <a:off x="8976320" y="692696"/>
            <a:ext cx="1945065" cy="1800200"/>
            <a:chOff x="9624392" y="3429000"/>
            <a:chExt cx="1729041" cy="1512912"/>
          </a:xfrm>
        </p:grpSpPr>
        <p:pic>
          <p:nvPicPr>
            <p:cNvPr id="7" name="Picture 2"/>
            <p:cNvPicPr>
              <a:picLocks noChangeAspect="1" noChangeArrowheads="1"/>
            </p:cNvPicPr>
            <p:nvPr/>
          </p:nvPicPr>
          <p:blipFill>
            <a:blip r:embed="rId3" cstate="print"/>
            <a:srcRect/>
            <a:stretch>
              <a:fillRect/>
            </a:stretch>
          </p:blipFill>
          <p:spPr bwMode="auto">
            <a:xfrm>
              <a:off x="9624392" y="3429000"/>
              <a:ext cx="1729041" cy="151291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p:cNvSpPr/>
            <p:nvPr/>
          </p:nvSpPr>
          <p:spPr>
            <a:xfrm>
              <a:off x="9984432" y="3645024"/>
              <a:ext cx="480053" cy="144016"/>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42305832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idx="1"/>
          </p:nvPr>
        </p:nvSpPr>
        <p:spPr/>
        <p:txBody>
          <a:bodyPr>
            <a:normAutofit/>
          </a:bodyPr>
          <a:lstStyle/>
          <a:p>
            <a:r>
              <a:rPr lang="es-ES" dirty="0" smtClean="0"/>
              <a:t>Impresiona de afectación vascular periférica.</a:t>
            </a:r>
          </a:p>
          <a:p>
            <a:r>
              <a:rPr lang="es-ES" dirty="0" smtClean="0"/>
              <a:t>La presencia de los síntomas y su gravedad se relaciona con el mal control metabólico.</a:t>
            </a:r>
          </a:p>
          <a:p>
            <a:r>
              <a:rPr lang="es-ES" dirty="0" smtClean="0"/>
              <a:t>Podría tratarse de una polineuropatía distal simétrica con afectación de fibras gruesas. </a:t>
            </a:r>
          </a:p>
          <a:p>
            <a:r>
              <a:rPr lang="es-ES" dirty="0" smtClean="0"/>
              <a:t>La polineuropatía sensitiva distal y simétrica es específica de la diabetes. </a:t>
            </a:r>
            <a:endParaRPr lang="es-ES" dirty="0"/>
          </a:p>
        </p:txBody>
      </p:sp>
      <p:sp>
        <p:nvSpPr>
          <p:cNvPr id="7" name="6 Marcador de texto"/>
          <p:cNvSpPr>
            <a:spLocks noGrp="1"/>
          </p:cNvSpPr>
          <p:nvPr>
            <p:ph type="body" idx="10"/>
          </p:nvPr>
        </p:nvSpPr>
        <p:spPr/>
        <p:txBody>
          <a:bodyPr/>
          <a:lstStyle/>
          <a:p>
            <a:r>
              <a:rPr lang="es-ES" dirty="0" smtClean="0"/>
              <a:t>En relación con los síntomas y signos del paciente, ¿cuál de las siguientes afirmaciones es cierta?</a:t>
            </a:r>
            <a:endParaRPr lang="es-ES" dirty="0"/>
          </a:p>
        </p:txBody>
      </p:sp>
      <p:sp>
        <p:nvSpPr>
          <p:cNvPr id="8" name="7 Marcador de texto"/>
          <p:cNvSpPr>
            <a:spLocks noGrp="1"/>
          </p:cNvSpPr>
          <p:nvPr>
            <p:ph type="body" sz="quarter" idx="11"/>
          </p:nvPr>
        </p:nvSpPr>
        <p:spPr/>
        <p:txBody>
          <a:bodyPr>
            <a:normAutofit lnSpcReduction="10000"/>
          </a:bodyPr>
          <a:lstStyle/>
          <a:p>
            <a:endParaRPr lang="es-ES"/>
          </a:p>
        </p:txBody>
      </p:sp>
      <p:sp>
        <p:nvSpPr>
          <p:cNvPr id="5" name="4 Título"/>
          <p:cNvSpPr>
            <a:spLocks noGrp="1"/>
          </p:cNvSpPr>
          <p:nvPr>
            <p:ph type="title"/>
          </p:nvPr>
        </p:nvSpPr>
        <p:spPr/>
        <p:txBody>
          <a:bodyPr/>
          <a:lstStyle/>
          <a:p>
            <a:r>
              <a:rPr lang="es-ES" dirty="0" smtClean="0"/>
              <a:t>Pregunta 1</a:t>
            </a:r>
            <a:endParaRPr lang="es-ES" dirty="0"/>
          </a:p>
        </p:txBody>
      </p:sp>
    </p:spTree>
    <p:extLst>
      <p:ext uri="{BB962C8B-B14F-4D97-AF65-F5344CB8AC3E}">
        <p14:creationId xmlns:p14="http://schemas.microsoft.com/office/powerpoint/2010/main" val="3491532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4 CuadroTexto"/>
          <p:cNvSpPr txBox="1">
            <a:spLocks noGrp="1" noChangeArrowheads="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s-ES" altLang="es-ES" b="1" dirty="0" smtClean="0">
                <a:solidFill>
                  <a:schemeClr val="accent1"/>
                </a:solidFill>
                <a:latin typeface="+mj-lt"/>
              </a:rPr>
              <a:t>Exploraciones básicas de la neuropatía diabética</a:t>
            </a:r>
            <a:endParaRPr lang="es-ES" altLang="es-ES" b="1" dirty="0">
              <a:solidFill>
                <a:schemeClr val="accent1"/>
              </a:solidFill>
              <a:latin typeface="+mj-lt"/>
            </a:endParaRPr>
          </a:p>
        </p:txBody>
      </p:sp>
      <p:pic>
        <p:nvPicPr>
          <p:cNvPr id="5" name="Picture 2"/>
          <p:cNvPicPr>
            <a:picLocks noGrp="1" noChangeAspect="1" noChangeArrowheads="1"/>
          </p:cNvPicPr>
          <p:nvPr>
            <p:ph idx="4294967295"/>
          </p:nvPr>
        </p:nvPicPr>
        <p:blipFill rotWithShape="1">
          <a:blip r:embed="rId3" cstate="print">
            <a:lum bright="-20000" contrast="20000"/>
            <a:extLst>
              <a:ext uri="{28A0092B-C50C-407E-A947-70E740481C1C}">
                <a14:useLocalDpi xmlns:a14="http://schemas.microsoft.com/office/drawing/2010/main" val="0"/>
              </a:ext>
            </a:extLst>
          </a:blip>
          <a:srcRect l="25195" t="46150" r="16797" b="19376"/>
          <a:stretch/>
        </p:blipFill>
        <p:spPr bwMode="auto">
          <a:xfrm>
            <a:off x="4755420" y="1617531"/>
            <a:ext cx="6858000" cy="1910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CuadroTexto"/>
          <p:cNvSpPr txBox="1">
            <a:spLocks noChangeArrowheads="1"/>
          </p:cNvSpPr>
          <p:nvPr/>
        </p:nvSpPr>
        <p:spPr bwMode="auto">
          <a:xfrm>
            <a:off x="3503712" y="4543960"/>
            <a:ext cx="6048672" cy="1200329"/>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ES" altLang="es-ES" sz="1800" dirty="0" smtClean="0">
                <a:solidFill>
                  <a:schemeClr val="accent1"/>
                </a:solidFill>
                <a:latin typeface="+mn-lt"/>
              </a:rPr>
              <a:t>Sensibilidad vibratoria con diapasón de 128Hz.</a:t>
            </a:r>
          </a:p>
          <a:p>
            <a:pPr eaLnBrk="1" hangingPunct="1">
              <a:spcBef>
                <a:spcPct val="0"/>
              </a:spcBef>
              <a:buFontTx/>
              <a:buNone/>
            </a:pPr>
            <a:r>
              <a:rPr lang="es-ES" altLang="es-ES" sz="1800" dirty="0" smtClean="0">
                <a:solidFill>
                  <a:schemeClr val="accent1"/>
                </a:solidFill>
                <a:latin typeface="+mn-lt"/>
              </a:rPr>
              <a:t>Sensibilidad dolorosa con aguja fina (base del primer dedo).</a:t>
            </a:r>
          </a:p>
          <a:p>
            <a:pPr eaLnBrk="1" hangingPunct="1">
              <a:spcBef>
                <a:spcPct val="0"/>
              </a:spcBef>
              <a:buFontTx/>
              <a:buNone/>
            </a:pPr>
            <a:r>
              <a:rPr lang="es-ES" altLang="es-ES" sz="1800" dirty="0" smtClean="0">
                <a:solidFill>
                  <a:schemeClr val="accent1"/>
                </a:solidFill>
                <a:latin typeface="+mn-lt"/>
              </a:rPr>
              <a:t>Reflejos </a:t>
            </a:r>
            <a:r>
              <a:rPr lang="es-ES" altLang="es-ES" sz="1800" dirty="0" err="1" smtClean="0">
                <a:solidFill>
                  <a:schemeClr val="accent1"/>
                </a:solidFill>
                <a:latin typeface="+mn-lt"/>
              </a:rPr>
              <a:t>aquileos</a:t>
            </a:r>
            <a:r>
              <a:rPr lang="es-ES" altLang="es-ES" sz="1800" dirty="0" smtClean="0">
                <a:solidFill>
                  <a:schemeClr val="accent1"/>
                </a:solidFill>
                <a:latin typeface="+mn-lt"/>
              </a:rPr>
              <a:t>.</a:t>
            </a:r>
          </a:p>
          <a:p>
            <a:pPr eaLnBrk="1" hangingPunct="1">
              <a:spcBef>
                <a:spcPct val="0"/>
              </a:spcBef>
              <a:buFontTx/>
              <a:buNone/>
            </a:pPr>
            <a:r>
              <a:rPr lang="es-ES" altLang="es-ES" sz="1800" dirty="0" smtClean="0">
                <a:solidFill>
                  <a:schemeClr val="accent1"/>
                </a:solidFill>
                <a:latin typeface="+mn-lt"/>
              </a:rPr>
              <a:t>Instrumental si es factible (</a:t>
            </a:r>
            <a:r>
              <a:rPr lang="es-ES" altLang="es-ES" sz="1800" dirty="0" err="1" smtClean="0">
                <a:solidFill>
                  <a:schemeClr val="accent1"/>
                </a:solidFill>
                <a:latin typeface="+mn-lt"/>
              </a:rPr>
              <a:t>biotesiómetro</a:t>
            </a:r>
            <a:r>
              <a:rPr lang="es-ES" altLang="es-ES" sz="1800" dirty="0" smtClean="0">
                <a:solidFill>
                  <a:schemeClr val="accent1"/>
                </a:solidFill>
                <a:latin typeface="+mn-lt"/>
              </a:rPr>
              <a:t>, </a:t>
            </a:r>
            <a:r>
              <a:rPr lang="es-ES" altLang="es-ES" sz="1800" dirty="0" err="1" smtClean="0">
                <a:solidFill>
                  <a:schemeClr val="accent1"/>
                </a:solidFill>
                <a:latin typeface="+mn-lt"/>
              </a:rPr>
              <a:t>etc</a:t>
            </a:r>
            <a:r>
              <a:rPr lang="es-ES" altLang="es-ES" sz="1800" dirty="0" smtClean="0">
                <a:solidFill>
                  <a:schemeClr val="accent1"/>
                </a:solidFill>
                <a:latin typeface="+mn-lt"/>
              </a:rPr>
              <a:t>).</a:t>
            </a:r>
            <a:endParaRPr lang="es-ES" altLang="es-ES" sz="1800" dirty="0">
              <a:solidFill>
                <a:schemeClr val="accent1"/>
              </a:solidFill>
              <a:latin typeface="+mn-lt"/>
            </a:endParaRPr>
          </a:p>
        </p:txBody>
      </p:sp>
      <p:pic>
        <p:nvPicPr>
          <p:cNvPr id="9" name="Picture 9" descr="Picture1_microfilamento.png"/>
          <p:cNvPicPr>
            <a:picLocks noChangeAspect="1"/>
          </p:cNvPicPr>
          <p:nvPr/>
        </p:nvPicPr>
        <p:blipFill rotWithShape="1">
          <a:blip r:embed="rId4" cstate="print">
            <a:extLst>
              <a:ext uri="{28A0092B-C50C-407E-A947-70E740481C1C}">
                <a14:useLocalDpi xmlns:a14="http://schemas.microsoft.com/office/drawing/2010/main" val="0"/>
              </a:ext>
            </a:extLst>
          </a:blip>
          <a:srcRect l="54963" b="23322"/>
          <a:stretch/>
        </p:blipFill>
        <p:spPr bwMode="auto">
          <a:xfrm>
            <a:off x="225227" y="1484785"/>
            <a:ext cx="4838867" cy="2304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p:cNvSpPr txBox="1"/>
          <p:nvPr/>
        </p:nvSpPr>
        <p:spPr>
          <a:xfrm>
            <a:off x="839416" y="1196752"/>
            <a:ext cx="2736304" cy="432048"/>
          </a:xfrm>
          <a:prstGeom prst="rect">
            <a:avLst/>
          </a:prstGeom>
        </p:spPr>
        <p:style>
          <a:lnRef idx="3">
            <a:schemeClr val="lt1"/>
          </a:lnRef>
          <a:fillRef idx="1">
            <a:schemeClr val="accent1"/>
          </a:fillRef>
          <a:effectRef idx="1">
            <a:schemeClr val="accent1"/>
          </a:effectRef>
          <a:fontRef idx="minor">
            <a:schemeClr val="lt1"/>
          </a:fontRef>
        </p:style>
        <p:txBody>
          <a:bodyPr vert="horz" wrap="square" lIns="91440" tIns="45720" rIns="91440" bIns="45720" rtlCol="0" anchor="ctr">
            <a:noAutofit/>
          </a:bodyPr>
          <a:lstStyle/>
          <a:p>
            <a:pPr algn="ctr"/>
            <a:r>
              <a:rPr lang="es-ES" sz="2400" dirty="0" smtClean="0"/>
              <a:t>Test del DIAPASÓN</a:t>
            </a:r>
          </a:p>
        </p:txBody>
      </p:sp>
      <p:sp>
        <p:nvSpPr>
          <p:cNvPr id="3" name="Rectángulo 2"/>
          <p:cNvSpPr/>
          <p:nvPr/>
        </p:nvSpPr>
        <p:spPr>
          <a:xfrm>
            <a:off x="5831344" y="3650404"/>
            <a:ext cx="529311" cy="923330"/>
          </a:xfrm>
          <a:prstGeom prst="rect">
            <a:avLst/>
          </a:prstGeom>
          <a:noFill/>
        </p:spPr>
        <p:txBody>
          <a:bodyPr wrap="none" lIns="91440" tIns="45720" rIns="91440" bIns="45720">
            <a:spAutoFit/>
          </a:bodyPr>
          <a:lstStyle/>
          <a:p>
            <a:pPr algn="ctr"/>
            <a:r>
              <a:rPr lang="es-E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endParaRPr lang="es-E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0" name="CuadroTexto 9"/>
          <p:cNvSpPr txBox="1"/>
          <p:nvPr/>
        </p:nvSpPr>
        <p:spPr>
          <a:xfrm>
            <a:off x="4444195" y="1172766"/>
            <a:ext cx="7515442" cy="432048"/>
          </a:xfrm>
          <a:prstGeom prst="rect">
            <a:avLst/>
          </a:prstGeom>
        </p:spPr>
        <p:style>
          <a:lnRef idx="3">
            <a:schemeClr val="lt1"/>
          </a:lnRef>
          <a:fillRef idx="1">
            <a:schemeClr val="accent1"/>
          </a:fillRef>
          <a:effectRef idx="1">
            <a:schemeClr val="accent1"/>
          </a:effectRef>
          <a:fontRef idx="minor">
            <a:schemeClr val="lt1"/>
          </a:fontRef>
        </p:style>
        <p:txBody>
          <a:bodyPr vert="horz" wrap="square" lIns="91440" tIns="45720" rIns="91440" bIns="45720" rtlCol="0" anchor="ctr">
            <a:noAutofit/>
          </a:bodyPr>
          <a:lstStyle/>
          <a:p>
            <a:pPr algn="ctr"/>
            <a:r>
              <a:rPr lang="es-ES" sz="2400" dirty="0" smtClean="0"/>
              <a:t>Exploración de la sensibilidad (MF 5,07)</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arcador de texto 15"/>
          <p:cNvSpPr>
            <a:spLocks noGrp="1"/>
          </p:cNvSpPr>
          <p:nvPr>
            <p:ph type="body" idx="1"/>
          </p:nvPr>
        </p:nvSpPr>
        <p:spPr>
          <a:xfrm>
            <a:off x="2293259" y="476672"/>
            <a:ext cx="5386917" cy="906115"/>
          </a:xfrm>
        </p:spPr>
        <p:txBody>
          <a:bodyPr/>
          <a:lstStyle/>
          <a:p>
            <a:r>
              <a:rPr lang="es-ES" altLang="es-ES" dirty="0" smtClean="0"/>
              <a:t>Más signos que síntomas:</a:t>
            </a:r>
          </a:p>
        </p:txBody>
      </p:sp>
      <p:sp>
        <p:nvSpPr>
          <p:cNvPr id="17" name="Marcador de texto 16"/>
          <p:cNvSpPr>
            <a:spLocks noGrp="1"/>
          </p:cNvSpPr>
          <p:nvPr>
            <p:ph type="body" idx="10"/>
          </p:nvPr>
        </p:nvSpPr>
        <p:spPr>
          <a:xfrm>
            <a:off x="6192011" y="476672"/>
            <a:ext cx="5386917" cy="906115"/>
          </a:xfrm>
        </p:spPr>
        <p:txBody>
          <a:bodyPr/>
          <a:lstStyle/>
          <a:p>
            <a:r>
              <a:rPr lang="es-ES" altLang="es-ES" dirty="0" smtClean="0"/>
              <a:t>Diagnóstico diferencial:</a:t>
            </a:r>
          </a:p>
        </p:txBody>
      </p:sp>
      <p:sp>
        <p:nvSpPr>
          <p:cNvPr id="18" name="Marcador de contenido 17"/>
          <p:cNvSpPr>
            <a:spLocks noGrp="1"/>
          </p:cNvSpPr>
          <p:nvPr>
            <p:ph idx="11"/>
          </p:nvPr>
        </p:nvSpPr>
        <p:spPr>
          <a:xfrm>
            <a:off x="3240317" y="1484784"/>
            <a:ext cx="3503755" cy="3702396"/>
          </a:xfrm>
        </p:spPr>
        <p:txBody>
          <a:bodyPr>
            <a:normAutofit fontScale="85000" lnSpcReduction="20000"/>
          </a:bodyPr>
          <a:lstStyle/>
          <a:p>
            <a:r>
              <a:rPr lang="es-ES" dirty="0" smtClean="0"/>
              <a:t>Involucra fibras motoras y/o sensitivas.</a:t>
            </a:r>
          </a:p>
          <a:p>
            <a:r>
              <a:rPr lang="es-ES" dirty="0" smtClean="0"/>
              <a:t>Afecta funcionalmente:</a:t>
            </a:r>
          </a:p>
          <a:p>
            <a:pPr lvl="1"/>
            <a:r>
              <a:rPr lang="es-ES" dirty="0" smtClean="0"/>
              <a:t>Función motora.</a:t>
            </a:r>
          </a:p>
          <a:p>
            <a:pPr lvl="1"/>
            <a:r>
              <a:rPr lang="es-ES" dirty="0" smtClean="0"/>
              <a:t>Sensibilidad vibratoria. </a:t>
            </a:r>
          </a:p>
          <a:p>
            <a:pPr lvl="1"/>
            <a:r>
              <a:rPr lang="es-ES" dirty="0" smtClean="0"/>
              <a:t>Sensibilidad propioceptiva.</a:t>
            </a:r>
          </a:p>
          <a:p>
            <a:pPr lvl="1"/>
            <a:r>
              <a:rPr lang="es-ES" dirty="0" smtClean="0"/>
              <a:t>Percepción térmica del frío.</a:t>
            </a:r>
          </a:p>
          <a:p>
            <a:r>
              <a:rPr lang="es-ES" dirty="0" smtClean="0"/>
              <a:t>Se detecta claramente en EMG.</a:t>
            </a:r>
          </a:p>
          <a:p>
            <a:r>
              <a:rPr lang="es-ES" dirty="0" smtClean="0"/>
              <a:t>Puede asociarse con afectación autonómica.</a:t>
            </a:r>
            <a:endParaRPr lang="es-ES" dirty="0"/>
          </a:p>
        </p:txBody>
      </p:sp>
      <p:sp>
        <p:nvSpPr>
          <p:cNvPr id="19" name="Marcador de texto 18"/>
          <p:cNvSpPr>
            <a:spLocks noGrp="1"/>
          </p:cNvSpPr>
          <p:nvPr>
            <p:ph type="body" sz="quarter" idx="13"/>
          </p:nvPr>
        </p:nvSpPr>
        <p:spPr/>
        <p:txBody>
          <a:bodyPr>
            <a:normAutofit lnSpcReduction="10000"/>
          </a:bodyPr>
          <a:lstStyle/>
          <a:p>
            <a:endParaRPr lang="es-ES"/>
          </a:p>
        </p:txBody>
      </p:sp>
      <p:sp>
        <p:nvSpPr>
          <p:cNvPr id="20" name="Marcador de contenido 19"/>
          <p:cNvSpPr>
            <a:spLocks noGrp="1"/>
          </p:cNvSpPr>
          <p:nvPr>
            <p:ph idx="14"/>
          </p:nvPr>
        </p:nvSpPr>
        <p:spPr>
          <a:xfrm>
            <a:off x="6615856" y="1484784"/>
            <a:ext cx="5384800" cy="3774405"/>
          </a:xfrm>
        </p:spPr>
        <p:txBody>
          <a:bodyPr>
            <a:normAutofit fontScale="92500" lnSpcReduction="10000"/>
          </a:bodyPr>
          <a:lstStyle/>
          <a:p>
            <a:pPr lvl="1"/>
            <a:r>
              <a:rPr lang="es-ES" dirty="0" smtClean="0"/>
              <a:t>Polineuropatía familiar.</a:t>
            </a:r>
          </a:p>
          <a:p>
            <a:pPr lvl="1"/>
            <a:r>
              <a:rPr lang="es-ES" dirty="0" smtClean="0"/>
              <a:t>Déficit de B12 (</a:t>
            </a:r>
            <a:r>
              <a:rPr lang="es-ES" dirty="0" err="1" smtClean="0"/>
              <a:t>Metformina</a:t>
            </a:r>
            <a:r>
              <a:rPr lang="es-ES" dirty="0" smtClean="0"/>
              <a:t>).</a:t>
            </a:r>
          </a:p>
          <a:p>
            <a:pPr lvl="1"/>
            <a:r>
              <a:rPr lang="es-ES" dirty="0" smtClean="0"/>
              <a:t>Alcoholismo.</a:t>
            </a:r>
          </a:p>
          <a:p>
            <a:pPr lvl="1"/>
            <a:r>
              <a:rPr lang="es-ES" dirty="0" smtClean="0"/>
              <a:t>Déficit de folato.</a:t>
            </a:r>
          </a:p>
          <a:p>
            <a:pPr lvl="1"/>
            <a:r>
              <a:rPr lang="es-ES" dirty="0" smtClean="0"/>
              <a:t>Enfermedad de </a:t>
            </a:r>
            <a:r>
              <a:rPr lang="es-ES" dirty="0" err="1" smtClean="0"/>
              <a:t>Lyme</a:t>
            </a:r>
            <a:r>
              <a:rPr lang="es-ES" dirty="0" smtClean="0"/>
              <a:t>.</a:t>
            </a:r>
          </a:p>
          <a:p>
            <a:pPr lvl="1"/>
            <a:r>
              <a:rPr lang="es-ES" dirty="0" smtClean="0"/>
              <a:t>Intoxicación por metales pesados.</a:t>
            </a:r>
          </a:p>
          <a:p>
            <a:pPr lvl="1"/>
            <a:r>
              <a:rPr lang="es-ES" dirty="0" err="1" smtClean="0"/>
              <a:t>Citotoxinas</a:t>
            </a:r>
            <a:r>
              <a:rPr lang="es-ES" dirty="0" smtClean="0"/>
              <a:t>.</a:t>
            </a:r>
          </a:p>
          <a:p>
            <a:pPr lvl="1"/>
            <a:r>
              <a:rPr lang="es-ES" dirty="0" smtClean="0"/>
              <a:t>Inmune.</a:t>
            </a:r>
          </a:p>
          <a:p>
            <a:pPr lvl="1"/>
            <a:r>
              <a:rPr lang="es-ES" dirty="0" err="1" smtClean="0"/>
              <a:t>Paraneoplásica</a:t>
            </a:r>
            <a:r>
              <a:rPr lang="es-ES" dirty="0" smtClean="0"/>
              <a:t>.</a:t>
            </a:r>
          </a:p>
          <a:p>
            <a:pPr lvl="1"/>
            <a:r>
              <a:rPr lang="es-ES" dirty="0" smtClean="0"/>
              <a:t>Fármacos.</a:t>
            </a:r>
          </a:p>
          <a:p>
            <a:pPr lvl="1"/>
            <a:r>
              <a:rPr lang="es-ES" dirty="0" smtClean="0"/>
              <a:t>Vasculitis.</a:t>
            </a:r>
            <a:endParaRPr lang="es-ES" dirty="0"/>
          </a:p>
        </p:txBody>
      </p:sp>
      <p:sp>
        <p:nvSpPr>
          <p:cNvPr id="6" name="3 CuadroTexto"/>
          <p:cNvSpPr txBox="1">
            <a:spLocks noGrp="1" noChangeArrowheads="1"/>
          </p:cNvSpPr>
          <p:nvPr>
            <p:ph type="title"/>
          </p:nvPr>
        </p:nvSpPr>
        <p:spPr bwMode="auto">
          <a:xfrm>
            <a:off x="609600" y="200694"/>
            <a:ext cx="10972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ES" altLang="es-ES" sz="2800" b="1" dirty="0" smtClean="0">
                <a:solidFill>
                  <a:srgbClr val="004586"/>
                </a:solidFill>
                <a:latin typeface="Arial" charset="0"/>
              </a:rPr>
              <a:t>Polineuropatía sensitivo-motora (fibras gruesas)</a:t>
            </a:r>
            <a:endParaRPr lang="es-ES" altLang="es-ES" sz="2800" b="1" dirty="0">
              <a:solidFill>
                <a:srgbClr val="004586"/>
              </a:solidFill>
              <a:latin typeface="Arial" charset="0"/>
            </a:endParaRPr>
          </a:p>
        </p:txBody>
      </p:sp>
      <p:pic>
        <p:nvPicPr>
          <p:cNvPr id="3074" name="Picture 2" descr="http://webdelpeque.com/wp-content/uploads/2014/12/El-Cuerpo-Humano.gif"/>
          <p:cNvPicPr>
            <a:picLocks noChangeAspect="1" noChangeArrowheads="1"/>
          </p:cNvPicPr>
          <p:nvPr/>
        </p:nvPicPr>
        <p:blipFill rotWithShape="1">
          <a:blip r:embed="rId3">
            <a:extLst>
              <a:ext uri="{28A0092B-C50C-407E-A947-70E740481C1C}">
                <a14:useLocalDpi xmlns:a14="http://schemas.microsoft.com/office/drawing/2010/main" val="0"/>
              </a:ext>
            </a:extLst>
          </a:blip>
          <a:srcRect r="55354"/>
          <a:stretch/>
        </p:blipFill>
        <p:spPr bwMode="auto">
          <a:xfrm>
            <a:off x="407368" y="692696"/>
            <a:ext cx="2088232" cy="3897771"/>
          </a:xfrm>
          <a:prstGeom prst="rect">
            <a:avLst/>
          </a:prstGeom>
          <a:noFill/>
          <a:extLst>
            <a:ext uri="{909E8E84-426E-40DD-AFC4-6F175D3DCCD1}">
              <a14:hiddenFill xmlns:a14="http://schemas.microsoft.com/office/drawing/2010/main">
                <a:solidFill>
                  <a:srgbClr val="FFFFFF"/>
                </a:solidFill>
              </a14:hiddenFill>
            </a:ext>
          </a:extLst>
        </p:spPr>
      </p:pic>
      <p:sp>
        <p:nvSpPr>
          <p:cNvPr id="2" name="Forma libre 1"/>
          <p:cNvSpPr/>
          <p:nvPr/>
        </p:nvSpPr>
        <p:spPr bwMode="auto">
          <a:xfrm>
            <a:off x="1124125" y="3960779"/>
            <a:ext cx="253538" cy="569421"/>
          </a:xfrm>
          <a:custGeom>
            <a:avLst/>
            <a:gdLst>
              <a:gd name="connsiteX0" fmla="*/ 224443 w 253538"/>
              <a:gd name="connsiteY0" fmla="*/ 0 h 569421"/>
              <a:gd name="connsiteX1" fmla="*/ 0 w 253538"/>
              <a:gd name="connsiteY1" fmla="*/ 12469 h 569421"/>
              <a:gd name="connsiteX2" fmla="*/ 83127 w 253538"/>
              <a:gd name="connsiteY2" fmla="*/ 211974 h 569421"/>
              <a:gd name="connsiteX3" fmla="*/ 112221 w 253538"/>
              <a:gd name="connsiteY3" fmla="*/ 270163 h 569421"/>
              <a:gd name="connsiteX4" fmla="*/ 128847 w 253538"/>
              <a:gd name="connsiteY4" fmla="*/ 324196 h 569421"/>
              <a:gd name="connsiteX5" fmla="*/ 128847 w 253538"/>
              <a:gd name="connsiteY5" fmla="*/ 423949 h 569421"/>
              <a:gd name="connsiteX6" fmla="*/ 24938 w 253538"/>
              <a:gd name="connsiteY6" fmla="*/ 490450 h 569421"/>
              <a:gd name="connsiteX7" fmla="*/ 20781 w 253538"/>
              <a:gd name="connsiteY7" fmla="*/ 544483 h 569421"/>
              <a:gd name="connsiteX8" fmla="*/ 70658 w 253538"/>
              <a:gd name="connsiteY8" fmla="*/ 565265 h 569421"/>
              <a:gd name="connsiteX9" fmla="*/ 137160 w 253538"/>
              <a:gd name="connsiteY9" fmla="*/ 569421 h 569421"/>
              <a:gd name="connsiteX10" fmla="*/ 236912 w 253538"/>
              <a:gd name="connsiteY10" fmla="*/ 540327 h 569421"/>
              <a:gd name="connsiteX11" fmla="*/ 253538 w 253538"/>
              <a:gd name="connsiteY11" fmla="*/ 390698 h 569421"/>
              <a:gd name="connsiteX12" fmla="*/ 232756 w 253538"/>
              <a:gd name="connsiteY12" fmla="*/ 336665 h 569421"/>
              <a:gd name="connsiteX13" fmla="*/ 224443 w 253538"/>
              <a:gd name="connsiteY13" fmla="*/ 0 h 56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538" h="569421">
                <a:moveTo>
                  <a:pt x="224443" y="0"/>
                </a:moveTo>
                <a:lnTo>
                  <a:pt x="0" y="12469"/>
                </a:lnTo>
                <a:lnTo>
                  <a:pt x="83127" y="211974"/>
                </a:lnTo>
                <a:lnTo>
                  <a:pt x="112221" y="270163"/>
                </a:lnTo>
                <a:lnTo>
                  <a:pt x="128847" y="324196"/>
                </a:lnTo>
                <a:lnTo>
                  <a:pt x="128847" y="423949"/>
                </a:lnTo>
                <a:lnTo>
                  <a:pt x="24938" y="490450"/>
                </a:lnTo>
                <a:lnTo>
                  <a:pt x="20781" y="544483"/>
                </a:lnTo>
                <a:lnTo>
                  <a:pt x="70658" y="565265"/>
                </a:lnTo>
                <a:lnTo>
                  <a:pt x="137160" y="569421"/>
                </a:lnTo>
                <a:lnTo>
                  <a:pt x="236912" y="540327"/>
                </a:lnTo>
                <a:lnTo>
                  <a:pt x="253538" y="390698"/>
                </a:lnTo>
                <a:lnTo>
                  <a:pt x="232756" y="336665"/>
                </a:lnTo>
                <a:lnTo>
                  <a:pt x="224443" y="0"/>
                </a:lnTo>
                <a:close/>
              </a:path>
            </a:pathLst>
          </a:custGeom>
          <a:solidFill>
            <a:srgbClr val="000000"/>
          </a:solidFill>
          <a:ln w="28575">
            <a:solidFill>
              <a:srgbClr val="000000"/>
            </a:solidFill>
            <a:miter lim="800000"/>
            <a:headEnd/>
            <a:tailEnd/>
          </a:ln>
          <a:effectLst/>
        </p:spPr>
        <p:txBody>
          <a:bodyPr lIns="92075" tIns="46038" rIns="92075" bIns="46038" rtlCol="0" anchor="ctr">
            <a:spAutoFit/>
          </a:bodyPr>
          <a:lstStyle/>
          <a:p>
            <a:pPr algn="ctr" eaLnBrk="0" hangingPunct="0"/>
            <a:endParaRPr lang="es-ES" sz="2000" b="1">
              <a:latin typeface="Times New Roman" pitchFamily="18" charset="0"/>
            </a:endParaRPr>
          </a:p>
        </p:txBody>
      </p:sp>
      <p:sp>
        <p:nvSpPr>
          <p:cNvPr id="3" name="Forma libre 2"/>
          <p:cNvSpPr/>
          <p:nvPr/>
        </p:nvSpPr>
        <p:spPr bwMode="auto">
          <a:xfrm>
            <a:off x="1394288" y="3948309"/>
            <a:ext cx="261851" cy="569422"/>
          </a:xfrm>
          <a:custGeom>
            <a:avLst/>
            <a:gdLst>
              <a:gd name="connsiteX0" fmla="*/ 245226 w 261851"/>
              <a:gd name="connsiteY0" fmla="*/ 0 h 569422"/>
              <a:gd name="connsiteX1" fmla="*/ 16626 w 261851"/>
              <a:gd name="connsiteY1" fmla="*/ 0 h 569422"/>
              <a:gd name="connsiteX2" fmla="*/ 20782 w 261851"/>
              <a:gd name="connsiteY2" fmla="*/ 141317 h 569422"/>
              <a:gd name="connsiteX3" fmla="*/ 24938 w 261851"/>
              <a:gd name="connsiteY3" fmla="*/ 266008 h 569422"/>
              <a:gd name="connsiteX4" fmla="*/ 24938 w 261851"/>
              <a:gd name="connsiteY4" fmla="*/ 365760 h 569422"/>
              <a:gd name="connsiteX5" fmla="*/ 8313 w 261851"/>
              <a:gd name="connsiteY5" fmla="*/ 432262 h 569422"/>
              <a:gd name="connsiteX6" fmla="*/ 0 w 261851"/>
              <a:gd name="connsiteY6" fmla="*/ 486295 h 569422"/>
              <a:gd name="connsiteX7" fmla="*/ 24938 w 261851"/>
              <a:gd name="connsiteY7" fmla="*/ 565266 h 569422"/>
              <a:gd name="connsiteX8" fmla="*/ 133004 w 261851"/>
              <a:gd name="connsiteY8" fmla="*/ 569422 h 569422"/>
              <a:gd name="connsiteX9" fmla="*/ 220288 w 261851"/>
              <a:gd name="connsiteY9" fmla="*/ 569422 h 569422"/>
              <a:gd name="connsiteX10" fmla="*/ 261851 w 261851"/>
              <a:gd name="connsiteY10" fmla="*/ 548640 h 569422"/>
              <a:gd name="connsiteX11" fmla="*/ 249382 w 261851"/>
              <a:gd name="connsiteY11" fmla="*/ 511233 h 569422"/>
              <a:gd name="connsiteX12" fmla="*/ 162098 w 261851"/>
              <a:gd name="connsiteY12" fmla="*/ 453044 h 569422"/>
              <a:gd name="connsiteX13" fmla="*/ 149629 w 261851"/>
              <a:gd name="connsiteY13" fmla="*/ 407324 h 569422"/>
              <a:gd name="connsiteX14" fmla="*/ 149629 w 261851"/>
              <a:gd name="connsiteY14" fmla="*/ 382386 h 569422"/>
              <a:gd name="connsiteX15" fmla="*/ 245226 w 261851"/>
              <a:gd name="connsiteY15" fmla="*/ 0 h 56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1851" h="569422">
                <a:moveTo>
                  <a:pt x="245226" y="0"/>
                </a:moveTo>
                <a:lnTo>
                  <a:pt x="16626" y="0"/>
                </a:lnTo>
                <a:lnTo>
                  <a:pt x="20782" y="141317"/>
                </a:lnTo>
                <a:lnTo>
                  <a:pt x="24938" y="266008"/>
                </a:lnTo>
                <a:lnTo>
                  <a:pt x="24938" y="365760"/>
                </a:lnTo>
                <a:lnTo>
                  <a:pt x="8313" y="432262"/>
                </a:lnTo>
                <a:lnTo>
                  <a:pt x="0" y="486295"/>
                </a:lnTo>
                <a:lnTo>
                  <a:pt x="24938" y="565266"/>
                </a:lnTo>
                <a:lnTo>
                  <a:pt x="133004" y="569422"/>
                </a:lnTo>
                <a:lnTo>
                  <a:pt x="220288" y="569422"/>
                </a:lnTo>
                <a:lnTo>
                  <a:pt x="261851" y="548640"/>
                </a:lnTo>
                <a:lnTo>
                  <a:pt x="249382" y="511233"/>
                </a:lnTo>
                <a:lnTo>
                  <a:pt x="162098" y="453044"/>
                </a:lnTo>
                <a:lnTo>
                  <a:pt x="149629" y="407324"/>
                </a:lnTo>
                <a:lnTo>
                  <a:pt x="149629" y="382386"/>
                </a:lnTo>
                <a:lnTo>
                  <a:pt x="245226" y="0"/>
                </a:lnTo>
                <a:close/>
              </a:path>
            </a:pathLst>
          </a:custGeom>
          <a:solidFill>
            <a:srgbClr val="000000"/>
          </a:solidFill>
          <a:ln w="28575">
            <a:solidFill>
              <a:srgbClr val="000000"/>
            </a:solidFill>
            <a:miter lim="800000"/>
            <a:headEnd/>
            <a:tailEnd/>
          </a:ln>
          <a:effectLst/>
        </p:spPr>
        <p:txBody>
          <a:bodyPr lIns="92075" tIns="46038" rIns="92075" bIns="46038" rtlCol="0" anchor="ctr">
            <a:spAutoFit/>
          </a:bodyPr>
          <a:lstStyle/>
          <a:p>
            <a:pPr algn="ctr" eaLnBrk="0" hangingPunct="0"/>
            <a:endParaRPr lang="es-ES" sz="2000" b="1">
              <a:latin typeface="Times New Roman" pitchFamily="18" charset="0"/>
            </a:endParaRPr>
          </a:p>
        </p:txBody>
      </p:sp>
      <p:sp>
        <p:nvSpPr>
          <p:cNvPr id="5" name="Forma libre 4"/>
          <p:cNvSpPr/>
          <p:nvPr/>
        </p:nvSpPr>
        <p:spPr bwMode="auto">
          <a:xfrm>
            <a:off x="1115812" y="3345637"/>
            <a:ext cx="261851" cy="602672"/>
          </a:xfrm>
          <a:custGeom>
            <a:avLst/>
            <a:gdLst>
              <a:gd name="connsiteX0" fmla="*/ 232756 w 261851"/>
              <a:gd name="connsiteY0" fmla="*/ 0 h 602672"/>
              <a:gd name="connsiteX1" fmla="*/ 4156 w 261851"/>
              <a:gd name="connsiteY1" fmla="*/ 0 h 602672"/>
              <a:gd name="connsiteX2" fmla="*/ 33251 w 261851"/>
              <a:gd name="connsiteY2" fmla="*/ 99752 h 602672"/>
              <a:gd name="connsiteX3" fmla="*/ 45720 w 261851"/>
              <a:gd name="connsiteY3" fmla="*/ 162098 h 602672"/>
              <a:gd name="connsiteX4" fmla="*/ 41564 w 261851"/>
              <a:gd name="connsiteY4" fmla="*/ 266007 h 602672"/>
              <a:gd name="connsiteX5" fmla="*/ 20782 w 261851"/>
              <a:gd name="connsiteY5" fmla="*/ 361603 h 602672"/>
              <a:gd name="connsiteX6" fmla="*/ 4156 w 261851"/>
              <a:gd name="connsiteY6" fmla="*/ 407323 h 602672"/>
              <a:gd name="connsiteX7" fmla="*/ 4156 w 261851"/>
              <a:gd name="connsiteY7" fmla="*/ 490451 h 602672"/>
              <a:gd name="connsiteX8" fmla="*/ 0 w 261851"/>
              <a:gd name="connsiteY8" fmla="*/ 602672 h 602672"/>
              <a:gd name="connsiteX9" fmla="*/ 245225 w 261851"/>
              <a:gd name="connsiteY9" fmla="*/ 590203 h 602672"/>
              <a:gd name="connsiteX10" fmla="*/ 253538 w 261851"/>
              <a:gd name="connsiteY10" fmla="*/ 469669 h 602672"/>
              <a:gd name="connsiteX11" fmla="*/ 211974 w 261851"/>
              <a:gd name="connsiteY11" fmla="*/ 378229 h 602672"/>
              <a:gd name="connsiteX12" fmla="*/ 216131 w 261851"/>
              <a:gd name="connsiteY12" fmla="*/ 328352 h 602672"/>
              <a:gd name="connsiteX13" fmla="*/ 261851 w 261851"/>
              <a:gd name="connsiteY13" fmla="*/ 245225 h 602672"/>
              <a:gd name="connsiteX14" fmla="*/ 232756 w 261851"/>
              <a:gd name="connsiteY14" fmla="*/ 0 h 60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851" h="602672">
                <a:moveTo>
                  <a:pt x="232756" y="0"/>
                </a:moveTo>
                <a:lnTo>
                  <a:pt x="4156" y="0"/>
                </a:lnTo>
                <a:lnTo>
                  <a:pt x="33251" y="99752"/>
                </a:lnTo>
                <a:lnTo>
                  <a:pt x="45720" y="162098"/>
                </a:lnTo>
                <a:lnTo>
                  <a:pt x="41564" y="266007"/>
                </a:lnTo>
                <a:lnTo>
                  <a:pt x="20782" y="361603"/>
                </a:lnTo>
                <a:lnTo>
                  <a:pt x="4156" y="407323"/>
                </a:lnTo>
                <a:lnTo>
                  <a:pt x="4156" y="490451"/>
                </a:lnTo>
                <a:lnTo>
                  <a:pt x="0" y="602672"/>
                </a:lnTo>
                <a:lnTo>
                  <a:pt x="245225" y="590203"/>
                </a:lnTo>
                <a:lnTo>
                  <a:pt x="253538" y="469669"/>
                </a:lnTo>
                <a:lnTo>
                  <a:pt x="211974" y="378229"/>
                </a:lnTo>
                <a:lnTo>
                  <a:pt x="216131" y="328352"/>
                </a:lnTo>
                <a:lnTo>
                  <a:pt x="261851" y="245225"/>
                </a:lnTo>
                <a:lnTo>
                  <a:pt x="232756" y="0"/>
                </a:lnTo>
                <a:close/>
              </a:path>
            </a:pathLst>
          </a:custGeom>
          <a:solidFill>
            <a:schemeClr val="bg1">
              <a:lumMod val="65000"/>
            </a:schemeClr>
          </a:solidFill>
          <a:ln w="28575">
            <a:solidFill>
              <a:schemeClr val="bg1">
                <a:lumMod val="50000"/>
              </a:schemeClr>
            </a:solidFill>
            <a:miter lim="800000"/>
            <a:headEnd/>
            <a:tailEnd/>
          </a:ln>
          <a:effectLst/>
        </p:spPr>
        <p:txBody>
          <a:bodyPr lIns="92075" tIns="46038" rIns="92075" bIns="46038" rtlCol="0" anchor="ctr">
            <a:spAutoFit/>
          </a:bodyPr>
          <a:lstStyle/>
          <a:p>
            <a:pPr algn="ctr" eaLnBrk="0" hangingPunct="0"/>
            <a:endParaRPr lang="es-ES" sz="2000" b="1">
              <a:latin typeface="Times New Roman" pitchFamily="18" charset="0"/>
            </a:endParaRPr>
          </a:p>
        </p:txBody>
      </p:sp>
      <p:sp>
        <p:nvSpPr>
          <p:cNvPr id="11" name="Forma libre 10"/>
          <p:cNvSpPr/>
          <p:nvPr/>
        </p:nvSpPr>
        <p:spPr bwMode="auto">
          <a:xfrm>
            <a:off x="1394288" y="3329011"/>
            <a:ext cx="278477" cy="602673"/>
          </a:xfrm>
          <a:custGeom>
            <a:avLst/>
            <a:gdLst>
              <a:gd name="connsiteX0" fmla="*/ 224444 w 278477"/>
              <a:gd name="connsiteY0" fmla="*/ 0 h 602673"/>
              <a:gd name="connsiteX1" fmla="*/ 12469 w 278477"/>
              <a:gd name="connsiteY1" fmla="*/ 4157 h 602673"/>
              <a:gd name="connsiteX2" fmla="*/ 12469 w 278477"/>
              <a:gd name="connsiteY2" fmla="*/ 153786 h 602673"/>
              <a:gd name="connsiteX3" fmla="*/ 33251 w 278477"/>
              <a:gd name="connsiteY3" fmla="*/ 328353 h 602673"/>
              <a:gd name="connsiteX4" fmla="*/ 0 w 278477"/>
              <a:gd name="connsiteY4" fmla="*/ 477982 h 602673"/>
              <a:gd name="connsiteX5" fmla="*/ 4157 w 278477"/>
              <a:gd name="connsiteY5" fmla="*/ 577735 h 602673"/>
              <a:gd name="connsiteX6" fmla="*/ 8313 w 278477"/>
              <a:gd name="connsiteY6" fmla="*/ 602673 h 602673"/>
              <a:gd name="connsiteX7" fmla="*/ 245226 w 278477"/>
              <a:gd name="connsiteY7" fmla="*/ 602673 h 602673"/>
              <a:gd name="connsiteX8" fmla="*/ 278477 w 278477"/>
              <a:gd name="connsiteY8" fmla="*/ 498764 h 602673"/>
              <a:gd name="connsiteX9" fmla="*/ 270164 w 278477"/>
              <a:gd name="connsiteY9" fmla="*/ 403168 h 602673"/>
              <a:gd name="connsiteX10" fmla="*/ 220288 w 278477"/>
              <a:gd name="connsiteY10" fmla="*/ 286789 h 602673"/>
              <a:gd name="connsiteX11" fmla="*/ 220288 w 278477"/>
              <a:gd name="connsiteY11" fmla="*/ 116378 h 602673"/>
              <a:gd name="connsiteX12" fmla="*/ 191193 w 278477"/>
              <a:gd name="connsiteY12" fmla="*/ 95597 h 602673"/>
              <a:gd name="connsiteX13" fmla="*/ 224444 w 278477"/>
              <a:gd name="connsiteY13" fmla="*/ 0 h 60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8477" h="602673">
                <a:moveTo>
                  <a:pt x="224444" y="0"/>
                </a:moveTo>
                <a:lnTo>
                  <a:pt x="12469" y="4157"/>
                </a:lnTo>
                <a:lnTo>
                  <a:pt x="12469" y="153786"/>
                </a:lnTo>
                <a:lnTo>
                  <a:pt x="33251" y="328353"/>
                </a:lnTo>
                <a:lnTo>
                  <a:pt x="0" y="477982"/>
                </a:lnTo>
                <a:lnTo>
                  <a:pt x="4157" y="577735"/>
                </a:lnTo>
                <a:lnTo>
                  <a:pt x="8313" y="602673"/>
                </a:lnTo>
                <a:lnTo>
                  <a:pt x="245226" y="602673"/>
                </a:lnTo>
                <a:lnTo>
                  <a:pt x="278477" y="498764"/>
                </a:lnTo>
                <a:lnTo>
                  <a:pt x="270164" y="403168"/>
                </a:lnTo>
                <a:lnTo>
                  <a:pt x="220288" y="286789"/>
                </a:lnTo>
                <a:lnTo>
                  <a:pt x="220288" y="116378"/>
                </a:lnTo>
                <a:lnTo>
                  <a:pt x="191193" y="95597"/>
                </a:lnTo>
                <a:lnTo>
                  <a:pt x="224444" y="0"/>
                </a:lnTo>
                <a:close/>
              </a:path>
            </a:pathLst>
          </a:custGeom>
          <a:solidFill>
            <a:schemeClr val="bg1">
              <a:lumMod val="65000"/>
            </a:schemeClr>
          </a:solidFill>
          <a:ln w="28575">
            <a:solidFill>
              <a:schemeClr val="bg1">
                <a:lumMod val="50000"/>
              </a:schemeClr>
            </a:solidFill>
            <a:miter lim="800000"/>
            <a:headEnd/>
            <a:tailEnd/>
          </a:ln>
          <a:effectLst/>
        </p:spPr>
        <p:txBody>
          <a:bodyPr lIns="92075" tIns="46038" rIns="92075" bIns="46038" rtlCol="0" anchor="ctr">
            <a:spAutoFit/>
          </a:bodyPr>
          <a:lstStyle/>
          <a:p>
            <a:pPr algn="ctr" eaLnBrk="0" hangingPunct="0"/>
            <a:endParaRPr lang="es-ES" sz="2000" b="1">
              <a:latin typeface="Times New Roman" pitchFamily="18" charset="0"/>
            </a:endParaRPr>
          </a:p>
        </p:txBody>
      </p:sp>
      <p:sp>
        <p:nvSpPr>
          <p:cNvPr id="12" name="Forma libre 11"/>
          <p:cNvSpPr/>
          <p:nvPr/>
        </p:nvSpPr>
        <p:spPr bwMode="auto">
          <a:xfrm>
            <a:off x="479888" y="2585022"/>
            <a:ext cx="336666" cy="515389"/>
          </a:xfrm>
          <a:custGeom>
            <a:avLst/>
            <a:gdLst>
              <a:gd name="connsiteX0" fmla="*/ 336666 w 336666"/>
              <a:gd name="connsiteY0" fmla="*/ 20782 h 515389"/>
              <a:gd name="connsiteX1" fmla="*/ 178724 w 336666"/>
              <a:gd name="connsiteY1" fmla="*/ 0 h 515389"/>
              <a:gd name="connsiteX2" fmla="*/ 149629 w 336666"/>
              <a:gd name="connsiteY2" fmla="*/ 66502 h 515389"/>
              <a:gd name="connsiteX3" fmla="*/ 58189 w 336666"/>
              <a:gd name="connsiteY3" fmla="*/ 162098 h 515389"/>
              <a:gd name="connsiteX4" fmla="*/ 12469 w 336666"/>
              <a:gd name="connsiteY4" fmla="*/ 257695 h 515389"/>
              <a:gd name="connsiteX5" fmla="*/ 0 w 336666"/>
              <a:gd name="connsiteY5" fmla="*/ 299258 h 515389"/>
              <a:gd name="connsiteX6" fmla="*/ 83128 w 336666"/>
              <a:gd name="connsiteY6" fmla="*/ 249382 h 515389"/>
              <a:gd name="connsiteX7" fmla="*/ 83128 w 336666"/>
              <a:gd name="connsiteY7" fmla="*/ 490451 h 515389"/>
              <a:gd name="connsiteX8" fmla="*/ 108066 w 336666"/>
              <a:gd name="connsiteY8" fmla="*/ 482138 h 515389"/>
              <a:gd name="connsiteX9" fmla="*/ 137160 w 336666"/>
              <a:gd name="connsiteY9" fmla="*/ 511233 h 515389"/>
              <a:gd name="connsiteX10" fmla="*/ 153786 w 336666"/>
              <a:gd name="connsiteY10" fmla="*/ 502920 h 515389"/>
              <a:gd name="connsiteX11" fmla="*/ 191193 w 336666"/>
              <a:gd name="connsiteY11" fmla="*/ 515389 h 515389"/>
              <a:gd name="connsiteX12" fmla="*/ 211975 w 336666"/>
              <a:gd name="connsiteY12" fmla="*/ 465513 h 515389"/>
              <a:gd name="connsiteX13" fmla="*/ 245226 w 336666"/>
              <a:gd name="connsiteY13" fmla="*/ 461357 h 515389"/>
              <a:gd name="connsiteX14" fmla="*/ 282633 w 336666"/>
              <a:gd name="connsiteY14" fmla="*/ 328353 h 515389"/>
              <a:gd name="connsiteX15" fmla="*/ 295102 w 336666"/>
              <a:gd name="connsiteY15" fmla="*/ 166255 h 515389"/>
              <a:gd name="connsiteX16" fmla="*/ 336666 w 336666"/>
              <a:gd name="connsiteY16" fmla="*/ 20782 h 515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6666" h="515389">
                <a:moveTo>
                  <a:pt x="336666" y="20782"/>
                </a:moveTo>
                <a:lnTo>
                  <a:pt x="178724" y="0"/>
                </a:lnTo>
                <a:lnTo>
                  <a:pt x="149629" y="66502"/>
                </a:lnTo>
                <a:lnTo>
                  <a:pt x="58189" y="162098"/>
                </a:lnTo>
                <a:lnTo>
                  <a:pt x="12469" y="257695"/>
                </a:lnTo>
                <a:lnTo>
                  <a:pt x="0" y="299258"/>
                </a:lnTo>
                <a:lnTo>
                  <a:pt x="83128" y="249382"/>
                </a:lnTo>
                <a:lnTo>
                  <a:pt x="83128" y="490451"/>
                </a:lnTo>
                <a:lnTo>
                  <a:pt x="108066" y="482138"/>
                </a:lnTo>
                <a:lnTo>
                  <a:pt x="137160" y="511233"/>
                </a:lnTo>
                <a:lnTo>
                  <a:pt x="153786" y="502920"/>
                </a:lnTo>
                <a:lnTo>
                  <a:pt x="191193" y="515389"/>
                </a:lnTo>
                <a:lnTo>
                  <a:pt x="211975" y="465513"/>
                </a:lnTo>
                <a:lnTo>
                  <a:pt x="245226" y="461357"/>
                </a:lnTo>
                <a:lnTo>
                  <a:pt x="282633" y="328353"/>
                </a:lnTo>
                <a:lnTo>
                  <a:pt x="295102" y="166255"/>
                </a:lnTo>
                <a:lnTo>
                  <a:pt x="336666" y="20782"/>
                </a:lnTo>
                <a:close/>
              </a:path>
            </a:pathLst>
          </a:custGeom>
          <a:solidFill>
            <a:srgbClr val="A6A6A6">
              <a:alpha val="34902"/>
            </a:srgbClr>
          </a:solidFill>
          <a:ln w="28575">
            <a:solidFill>
              <a:schemeClr val="bg1">
                <a:lumMod val="50000"/>
              </a:schemeClr>
            </a:solidFill>
            <a:miter lim="800000"/>
            <a:headEnd/>
            <a:tailEnd/>
          </a:ln>
          <a:effectLst/>
        </p:spPr>
        <p:txBody>
          <a:bodyPr lIns="92075" tIns="46038" rIns="92075" bIns="46038" rtlCol="0" anchor="ctr">
            <a:spAutoFit/>
          </a:bodyPr>
          <a:lstStyle/>
          <a:p>
            <a:pPr algn="ctr" eaLnBrk="0" hangingPunct="0"/>
            <a:endParaRPr lang="es-ES" sz="2000" b="1">
              <a:latin typeface="Times New Roman" pitchFamily="18" charset="0"/>
            </a:endParaRPr>
          </a:p>
        </p:txBody>
      </p:sp>
      <p:sp>
        <p:nvSpPr>
          <p:cNvPr id="13" name="Forma libre 12"/>
          <p:cNvSpPr/>
          <p:nvPr/>
        </p:nvSpPr>
        <p:spPr bwMode="auto">
          <a:xfrm>
            <a:off x="1959554" y="2589179"/>
            <a:ext cx="328352" cy="498763"/>
          </a:xfrm>
          <a:custGeom>
            <a:avLst/>
            <a:gdLst>
              <a:gd name="connsiteX0" fmla="*/ 0 w 328352"/>
              <a:gd name="connsiteY0" fmla="*/ 12469 h 498763"/>
              <a:gd name="connsiteX1" fmla="*/ 0 w 328352"/>
              <a:gd name="connsiteY1" fmla="*/ 12469 h 498763"/>
              <a:gd name="connsiteX2" fmla="*/ 145472 w 328352"/>
              <a:gd name="connsiteY2" fmla="*/ 0 h 498763"/>
              <a:gd name="connsiteX3" fmla="*/ 153785 w 328352"/>
              <a:gd name="connsiteY3" fmla="*/ 49876 h 498763"/>
              <a:gd name="connsiteX4" fmla="*/ 270163 w 328352"/>
              <a:gd name="connsiteY4" fmla="*/ 157941 h 498763"/>
              <a:gd name="connsiteX5" fmla="*/ 328352 w 328352"/>
              <a:gd name="connsiteY5" fmla="*/ 257694 h 498763"/>
              <a:gd name="connsiteX6" fmla="*/ 320040 w 328352"/>
              <a:gd name="connsiteY6" fmla="*/ 286789 h 498763"/>
              <a:gd name="connsiteX7" fmla="*/ 249382 w 328352"/>
              <a:gd name="connsiteY7" fmla="*/ 257694 h 498763"/>
              <a:gd name="connsiteX8" fmla="*/ 241069 w 328352"/>
              <a:gd name="connsiteY8" fmla="*/ 432261 h 498763"/>
              <a:gd name="connsiteX9" fmla="*/ 199505 w 328352"/>
              <a:gd name="connsiteY9" fmla="*/ 469669 h 498763"/>
              <a:gd name="connsiteX10" fmla="*/ 187036 w 328352"/>
              <a:gd name="connsiteY10" fmla="*/ 498763 h 498763"/>
              <a:gd name="connsiteX11" fmla="*/ 141316 w 328352"/>
              <a:gd name="connsiteY11" fmla="*/ 473825 h 498763"/>
              <a:gd name="connsiteX12" fmla="*/ 91440 w 328352"/>
              <a:gd name="connsiteY12" fmla="*/ 440574 h 498763"/>
              <a:gd name="connsiteX13" fmla="*/ 66502 w 328352"/>
              <a:gd name="connsiteY13" fmla="*/ 419792 h 498763"/>
              <a:gd name="connsiteX14" fmla="*/ 45720 w 328352"/>
              <a:gd name="connsiteY14" fmla="*/ 290945 h 498763"/>
              <a:gd name="connsiteX15" fmla="*/ 37407 w 328352"/>
              <a:gd name="connsiteY15" fmla="*/ 224443 h 498763"/>
              <a:gd name="connsiteX16" fmla="*/ 29094 w 328352"/>
              <a:gd name="connsiteY16" fmla="*/ 116378 h 498763"/>
              <a:gd name="connsiteX17" fmla="*/ 0 w 328352"/>
              <a:gd name="connsiteY17" fmla="*/ 12469 h 49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8352" h="498763">
                <a:moveTo>
                  <a:pt x="0" y="12469"/>
                </a:moveTo>
                <a:lnTo>
                  <a:pt x="0" y="12469"/>
                </a:lnTo>
                <a:lnTo>
                  <a:pt x="145472" y="0"/>
                </a:lnTo>
                <a:lnTo>
                  <a:pt x="153785" y="49876"/>
                </a:lnTo>
                <a:lnTo>
                  <a:pt x="270163" y="157941"/>
                </a:lnTo>
                <a:lnTo>
                  <a:pt x="328352" y="257694"/>
                </a:lnTo>
                <a:lnTo>
                  <a:pt x="320040" y="286789"/>
                </a:lnTo>
                <a:lnTo>
                  <a:pt x="249382" y="257694"/>
                </a:lnTo>
                <a:lnTo>
                  <a:pt x="241069" y="432261"/>
                </a:lnTo>
                <a:lnTo>
                  <a:pt x="199505" y="469669"/>
                </a:lnTo>
                <a:lnTo>
                  <a:pt x="187036" y="498763"/>
                </a:lnTo>
                <a:lnTo>
                  <a:pt x="141316" y="473825"/>
                </a:lnTo>
                <a:lnTo>
                  <a:pt x="91440" y="440574"/>
                </a:lnTo>
                <a:lnTo>
                  <a:pt x="66502" y="419792"/>
                </a:lnTo>
                <a:lnTo>
                  <a:pt x="45720" y="290945"/>
                </a:lnTo>
                <a:lnTo>
                  <a:pt x="37407" y="224443"/>
                </a:lnTo>
                <a:lnTo>
                  <a:pt x="29094" y="116378"/>
                </a:lnTo>
                <a:lnTo>
                  <a:pt x="0" y="12469"/>
                </a:lnTo>
                <a:close/>
              </a:path>
            </a:pathLst>
          </a:custGeom>
          <a:solidFill>
            <a:srgbClr val="A6A6A6">
              <a:alpha val="34902"/>
            </a:srgbClr>
          </a:solidFill>
          <a:ln w="28575">
            <a:solidFill>
              <a:schemeClr val="bg1">
                <a:lumMod val="50000"/>
              </a:schemeClr>
            </a:solidFill>
            <a:miter lim="800000"/>
            <a:headEnd/>
            <a:tailEnd/>
          </a:ln>
          <a:effectLst/>
        </p:spPr>
        <p:txBody>
          <a:bodyPr lIns="92075" tIns="46038" rIns="92075" bIns="46038" rtlCol="0" anchor="ctr">
            <a:spAutoFit/>
          </a:bodyPr>
          <a:lstStyle/>
          <a:p>
            <a:pPr algn="ctr" eaLnBrk="0" hangingPunct="0"/>
            <a:endParaRPr lang="es-ES" sz="2000" b="1">
              <a:latin typeface="Times New Roman" pitchFamily="18" charset="0"/>
            </a:endParaRPr>
          </a:p>
        </p:txBody>
      </p:sp>
      <p:sp>
        <p:nvSpPr>
          <p:cNvPr id="30" name="6 CuadroTexto"/>
          <p:cNvSpPr txBox="1">
            <a:spLocks noChangeArrowheads="1"/>
          </p:cNvSpPr>
          <p:nvPr/>
        </p:nvSpPr>
        <p:spPr bwMode="auto">
          <a:xfrm>
            <a:off x="191344" y="4581128"/>
            <a:ext cx="3485622" cy="1477328"/>
          </a:xfrm>
          <a:prstGeom prst="rect">
            <a:avLst/>
          </a:prstGeom>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ES" altLang="es-ES" sz="1800" b="1" dirty="0" smtClean="0">
                <a:solidFill>
                  <a:schemeClr val="tx2"/>
                </a:solidFill>
                <a:latin typeface="+mj-lt"/>
              </a:rPr>
              <a:t>Neuropatía de fibras gruesas:</a:t>
            </a:r>
          </a:p>
          <a:p>
            <a:pPr eaLnBrk="1" hangingPunct="1">
              <a:spcBef>
                <a:spcPct val="0"/>
              </a:spcBef>
              <a:buFontTx/>
              <a:buNone/>
            </a:pPr>
            <a:r>
              <a:rPr lang="es-ES" altLang="es-ES" sz="1800" dirty="0" smtClean="0">
                <a:solidFill>
                  <a:schemeClr val="accent1"/>
                </a:solidFill>
                <a:latin typeface="+mj-lt"/>
              </a:rPr>
              <a:t>Pérdida sensitiva: </a:t>
            </a:r>
            <a:r>
              <a:rPr lang="es-ES" altLang="es-ES" sz="1800" dirty="0" smtClean="0">
                <a:solidFill>
                  <a:schemeClr val="tx2"/>
                </a:solidFill>
                <a:latin typeface="+mj-lt"/>
              </a:rPr>
              <a:t>0 </a:t>
            </a:r>
            <a:r>
              <a:rPr lang="es-ES" altLang="es-ES" sz="1800" dirty="0" smtClean="0">
                <a:solidFill>
                  <a:schemeClr val="tx2"/>
                </a:solidFill>
                <a:latin typeface="+mj-lt"/>
                <a:sym typeface="Wingdings" panose="05000000000000000000" pitchFamily="2" charset="2"/>
              </a:rPr>
              <a:t> +++.</a:t>
            </a:r>
          </a:p>
          <a:p>
            <a:pPr eaLnBrk="1" hangingPunct="1">
              <a:spcBef>
                <a:spcPct val="0"/>
              </a:spcBef>
              <a:buNone/>
            </a:pPr>
            <a:r>
              <a:rPr lang="es-ES" altLang="es-ES" sz="1800" dirty="0" smtClean="0">
                <a:solidFill>
                  <a:schemeClr val="accent1"/>
                </a:solidFill>
                <a:latin typeface="+mj-lt"/>
                <a:sym typeface="Wingdings" panose="05000000000000000000" pitchFamily="2" charset="2"/>
              </a:rPr>
              <a:t>Dolor: </a:t>
            </a:r>
            <a:r>
              <a:rPr lang="es-ES" altLang="es-ES" sz="1800" dirty="0" smtClean="0">
                <a:solidFill>
                  <a:schemeClr val="tx2"/>
                </a:solidFill>
                <a:sym typeface="Wingdings" panose="05000000000000000000" pitchFamily="2" charset="2"/>
              </a:rPr>
              <a:t>+</a:t>
            </a:r>
            <a:r>
              <a:rPr lang="es-ES" altLang="es-ES" sz="1800" dirty="0" smtClean="0">
                <a:solidFill>
                  <a:schemeClr val="tx2"/>
                </a:solidFill>
              </a:rPr>
              <a:t> </a:t>
            </a:r>
            <a:r>
              <a:rPr lang="es-ES" altLang="es-ES" sz="1800" dirty="0">
                <a:solidFill>
                  <a:schemeClr val="tx2"/>
                </a:solidFill>
                <a:sym typeface="Wingdings" panose="05000000000000000000" pitchFamily="2" charset="2"/>
              </a:rPr>
              <a:t> </a:t>
            </a:r>
            <a:r>
              <a:rPr lang="es-ES" altLang="es-ES" sz="1800" dirty="0" smtClean="0">
                <a:solidFill>
                  <a:schemeClr val="tx2"/>
                </a:solidFill>
                <a:sym typeface="Wingdings" panose="05000000000000000000" pitchFamily="2" charset="2"/>
              </a:rPr>
              <a:t>+++.</a:t>
            </a:r>
          </a:p>
          <a:p>
            <a:pPr eaLnBrk="1" hangingPunct="1">
              <a:spcBef>
                <a:spcPct val="0"/>
              </a:spcBef>
              <a:buNone/>
            </a:pPr>
            <a:r>
              <a:rPr lang="es-ES" altLang="es-ES" sz="1800" dirty="0" smtClean="0">
                <a:solidFill>
                  <a:schemeClr val="accent1"/>
                </a:solidFill>
                <a:sym typeface="Wingdings" panose="05000000000000000000" pitchFamily="2" charset="2"/>
              </a:rPr>
              <a:t>Reflejos tendinosos: </a:t>
            </a:r>
            <a:r>
              <a:rPr lang="es-ES" altLang="es-ES" sz="1800" b="1" dirty="0">
                <a:solidFill>
                  <a:schemeClr val="tx2"/>
                </a:solidFill>
                <a:sym typeface="Wingdings" panose="05000000000000000000" pitchFamily="2" charset="2"/>
              </a:rPr>
              <a:t>N</a:t>
            </a:r>
            <a:r>
              <a:rPr lang="es-ES" altLang="es-ES" sz="1800" b="1" dirty="0" smtClean="0">
                <a:solidFill>
                  <a:schemeClr val="tx2"/>
                </a:solidFill>
              </a:rPr>
              <a:t> </a:t>
            </a:r>
            <a:r>
              <a:rPr lang="es-ES" altLang="es-ES" sz="1800" b="1" dirty="0">
                <a:solidFill>
                  <a:schemeClr val="tx2"/>
                </a:solidFill>
                <a:sym typeface="Wingdings" panose="05000000000000000000" pitchFamily="2" charset="2"/>
              </a:rPr>
              <a:t> </a:t>
            </a:r>
            <a:r>
              <a:rPr lang="es-ES" altLang="es-ES" sz="1800" b="1" dirty="0" smtClean="0">
                <a:solidFill>
                  <a:schemeClr val="tx2"/>
                </a:solidFill>
                <a:sym typeface="Wingdings" panose="05000000000000000000" pitchFamily="2" charset="2"/>
              </a:rPr>
              <a:t>.</a:t>
            </a:r>
          </a:p>
          <a:p>
            <a:pPr eaLnBrk="1" hangingPunct="1">
              <a:spcBef>
                <a:spcPct val="0"/>
              </a:spcBef>
              <a:buNone/>
            </a:pPr>
            <a:r>
              <a:rPr lang="es-ES" altLang="es-ES" sz="1800" dirty="0" err="1" smtClean="0">
                <a:solidFill>
                  <a:schemeClr val="accent1"/>
                </a:solidFill>
                <a:sym typeface="Wingdings" panose="05000000000000000000" pitchFamily="2" charset="2"/>
              </a:rPr>
              <a:t>Défict</a:t>
            </a:r>
            <a:r>
              <a:rPr lang="es-ES" altLang="es-ES" sz="1800" dirty="0" smtClean="0">
                <a:solidFill>
                  <a:schemeClr val="accent1"/>
                </a:solidFill>
                <a:sym typeface="Wingdings" panose="05000000000000000000" pitchFamily="2" charset="2"/>
              </a:rPr>
              <a:t> motor: </a:t>
            </a:r>
            <a:r>
              <a:rPr lang="es-ES" altLang="es-ES" sz="1800" b="1" dirty="0">
                <a:solidFill>
                  <a:schemeClr val="tx2"/>
                </a:solidFill>
              </a:rPr>
              <a:t>0 </a:t>
            </a:r>
            <a:r>
              <a:rPr lang="es-ES" altLang="es-ES" sz="1800" b="1" dirty="0">
                <a:solidFill>
                  <a:schemeClr val="tx2"/>
                </a:solidFill>
                <a:sym typeface="Wingdings" panose="05000000000000000000" pitchFamily="2" charset="2"/>
              </a:rPr>
              <a:t> </a:t>
            </a:r>
            <a:r>
              <a:rPr lang="es-ES" altLang="es-ES" sz="1800" b="1" dirty="0" smtClean="0">
                <a:solidFill>
                  <a:schemeClr val="tx2"/>
                </a:solidFill>
                <a:sym typeface="Wingdings" panose="05000000000000000000" pitchFamily="2" charset="2"/>
              </a:rPr>
              <a:t>+++.</a:t>
            </a:r>
            <a:endParaRPr lang="es-ES" altLang="es-ES" sz="1800" b="1" dirty="0">
              <a:solidFill>
                <a:schemeClr val="tx2"/>
              </a:solidFill>
              <a:sym typeface="Wingdings" panose="05000000000000000000" pitchFamily="2" charset="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Caso </a:t>
            </a:r>
            <a:r>
              <a:rPr lang="es-ES" b="1" dirty="0" smtClean="0"/>
              <a:t>clínico 2</a:t>
            </a:r>
            <a:endParaRPr lang="es-ES" b="1" dirty="0"/>
          </a:p>
        </p:txBody>
      </p:sp>
      <p:sp>
        <p:nvSpPr>
          <p:cNvPr id="3" name="Marcador de contenido 2"/>
          <p:cNvSpPr>
            <a:spLocks noGrp="1"/>
          </p:cNvSpPr>
          <p:nvPr>
            <p:ph idx="1"/>
          </p:nvPr>
        </p:nvSpPr>
        <p:spPr/>
        <p:txBody>
          <a:bodyPr>
            <a:noAutofit/>
          </a:bodyPr>
          <a:lstStyle/>
          <a:p>
            <a:pPr>
              <a:buBlip>
                <a:blip r:embed="rId3"/>
              </a:buBlip>
            </a:pPr>
            <a:r>
              <a:rPr lang="es-ES" sz="1800" dirty="0" smtClean="0"/>
              <a:t>Juan, </a:t>
            </a:r>
            <a:r>
              <a:rPr lang="es-ES" sz="1800" dirty="0" smtClean="0">
                <a:solidFill>
                  <a:srgbClr val="C00000"/>
                </a:solidFill>
              </a:rPr>
              <a:t>58 años</a:t>
            </a:r>
            <a:r>
              <a:rPr lang="es-ES" sz="1800" dirty="0" smtClean="0"/>
              <a:t>, desde hace </a:t>
            </a:r>
            <a:r>
              <a:rPr lang="es-ES" sz="1800" dirty="0">
                <a:solidFill>
                  <a:srgbClr val="C00000"/>
                </a:solidFill>
              </a:rPr>
              <a:t>unos </a:t>
            </a:r>
            <a:r>
              <a:rPr lang="es-ES" sz="1800" dirty="0" smtClean="0">
                <a:solidFill>
                  <a:srgbClr val="C00000"/>
                </a:solidFill>
              </a:rPr>
              <a:t>2-3 semanas</a:t>
            </a:r>
            <a:r>
              <a:rPr lang="es-ES" sz="1800" dirty="0" smtClean="0"/>
              <a:t>, </a:t>
            </a:r>
            <a:r>
              <a:rPr lang="es-ES" altLang="es-ES" sz="1800" dirty="0" smtClean="0"/>
              <a:t>Presenta un </a:t>
            </a:r>
            <a:r>
              <a:rPr lang="es-ES" altLang="es-ES" sz="1800" dirty="0" smtClean="0">
                <a:solidFill>
                  <a:srgbClr val="C00000"/>
                </a:solidFill>
              </a:rPr>
              <a:t>dolor lancinante </a:t>
            </a:r>
            <a:r>
              <a:rPr lang="es-ES" altLang="es-ES" sz="1800" dirty="0" smtClean="0"/>
              <a:t>en </a:t>
            </a:r>
            <a:r>
              <a:rPr lang="es-ES" altLang="es-ES" sz="1800" dirty="0" smtClean="0">
                <a:solidFill>
                  <a:srgbClr val="C00000"/>
                </a:solidFill>
              </a:rPr>
              <a:t>ambos pies</a:t>
            </a:r>
            <a:r>
              <a:rPr lang="es-ES" altLang="es-ES" sz="1800" dirty="0" smtClean="0"/>
              <a:t>, que se exacerba por la noche, sobre todo con </a:t>
            </a:r>
            <a:r>
              <a:rPr lang="es-ES" altLang="es-ES" sz="1800" dirty="0" smtClean="0">
                <a:solidFill>
                  <a:srgbClr val="C00000"/>
                </a:solidFill>
              </a:rPr>
              <a:t>el roce de las sábanas</a:t>
            </a:r>
            <a:r>
              <a:rPr lang="es-ES" altLang="es-ES" sz="1800" dirty="0" smtClean="0"/>
              <a:t>. Nota sensación de </a:t>
            </a:r>
            <a:r>
              <a:rPr lang="es-ES" altLang="es-ES" sz="1800" dirty="0" smtClean="0">
                <a:solidFill>
                  <a:srgbClr val="C00000"/>
                </a:solidFill>
              </a:rPr>
              <a:t>calor en los pies.</a:t>
            </a:r>
          </a:p>
          <a:p>
            <a:pPr>
              <a:defRPr/>
            </a:pPr>
            <a:r>
              <a:rPr lang="es-ES" altLang="es-ES" sz="1800" dirty="0">
                <a:solidFill>
                  <a:srgbClr val="C5000B"/>
                </a:solidFill>
                <a:ea typeface="ＭＳ Ｐゴシック" pitchFamily="34" charset="-128"/>
              </a:rPr>
              <a:t>Antecedentes personales</a:t>
            </a:r>
            <a:r>
              <a:rPr lang="es-ES" altLang="es-ES" sz="1800" dirty="0" smtClean="0">
                <a:solidFill>
                  <a:srgbClr val="C5000B"/>
                </a:solidFill>
                <a:ea typeface="ＭＳ Ｐゴシック" pitchFamily="34" charset="-128"/>
              </a:rPr>
              <a:t>:</a:t>
            </a:r>
          </a:p>
          <a:p>
            <a:pPr lvl="1">
              <a:buClr>
                <a:srgbClr val="C5000B"/>
              </a:buClr>
              <a:defRPr/>
            </a:pPr>
            <a:r>
              <a:rPr lang="es-ES" altLang="es-ES" sz="1800" dirty="0" smtClean="0"/>
              <a:t>No HTA, ni </a:t>
            </a:r>
            <a:r>
              <a:rPr lang="es-ES" altLang="es-ES" sz="1800" dirty="0" err="1" smtClean="0"/>
              <a:t>dislipemia</a:t>
            </a:r>
            <a:r>
              <a:rPr lang="es-ES" altLang="es-ES" sz="1800" dirty="0" smtClean="0"/>
              <a:t> .</a:t>
            </a:r>
          </a:p>
          <a:p>
            <a:pPr lvl="1">
              <a:buClr>
                <a:srgbClr val="C5000B"/>
              </a:buClr>
              <a:defRPr/>
            </a:pPr>
            <a:r>
              <a:rPr lang="es-ES" altLang="es-ES" sz="1800" dirty="0" smtClean="0"/>
              <a:t>Obesidad grado 1 ( IMC:30,9</a:t>
            </a:r>
            <a:r>
              <a:rPr lang="es-ES" altLang="es-ES" sz="1600" dirty="0" smtClean="0">
                <a:solidFill>
                  <a:srgbClr val="004586"/>
                </a:solidFill>
                <a:ea typeface="ＭＳ Ｐゴシック" pitchFamily="34" charset="-128"/>
              </a:rPr>
              <a:t>).</a:t>
            </a:r>
          </a:p>
          <a:p>
            <a:pPr lvl="1">
              <a:buClr>
                <a:srgbClr val="C5000B"/>
              </a:buClr>
              <a:defRPr/>
            </a:pPr>
            <a:r>
              <a:rPr lang="es-ES" altLang="es-ES" sz="1800" dirty="0" smtClean="0"/>
              <a:t>Hábito de vida sedentario.</a:t>
            </a:r>
          </a:p>
          <a:p>
            <a:pPr>
              <a:defRPr/>
            </a:pPr>
            <a:r>
              <a:rPr lang="es-ES" altLang="es-ES" sz="1800" dirty="0" smtClean="0">
                <a:solidFill>
                  <a:srgbClr val="C5000B"/>
                </a:solidFill>
                <a:ea typeface="ＭＳ Ｐゴシック" pitchFamily="34" charset="-128"/>
              </a:rPr>
              <a:t>Exploración física:</a:t>
            </a:r>
          </a:p>
          <a:p>
            <a:pPr lvl="1">
              <a:defRPr/>
            </a:pPr>
            <a:r>
              <a:rPr lang="es-ES" altLang="es-ES" sz="1800" dirty="0" smtClean="0"/>
              <a:t>En fondo de ojo: </a:t>
            </a:r>
            <a:r>
              <a:rPr lang="es-ES" altLang="es-ES" sz="1800" dirty="0" err="1" smtClean="0"/>
              <a:t>microaneurismas</a:t>
            </a:r>
            <a:r>
              <a:rPr lang="es-ES" altLang="es-ES" sz="1800" dirty="0" smtClean="0"/>
              <a:t> aislados.</a:t>
            </a:r>
          </a:p>
          <a:p>
            <a:pPr lvl="1">
              <a:defRPr/>
            </a:pPr>
            <a:r>
              <a:rPr lang="es-ES" altLang="es-ES" sz="1800" dirty="0" smtClean="0"/>
              <a:t>AC rítmica a 96/minuto.</a:t>
            </a:r>
          </a:p>
          <a:p>
            <a:pPr lvl="1">
              <a:defRPr/>
            </a:pPr>
            <a:r>
              <a:rPr lang="es-ES" altLang="es-ES" sz="1800" dirty="0" smtClean="0"/>
              <a:t>Se palpan latidos pedios bilaterales, reflejos </a:t>
            </a:r>
            <a:r>
              <a:rPr lang="es-ES" altLang="es-ES" sz="1800" dirty="0" err="1" smtClean="0"/>
              <a:t>aquíleos</a:t>
            </a:r>
            <a:r>
              <a:rPr lang="es-ES" altLang="es-ES" sz="1800" dirty="0" smtClean="0"/>
              <a:t> presentes. Solo percibe, dudosamente, el monofilamento en un punto de ambos pies.</a:t>
            </a:r>
          </a:p>
          <a:p>
            <a:pPr>
              <a:defRPr/>
            </a:pPr>
            <a:r>
              <a:rPr lang="es-ES" altLang="es-ES" sz="1800" dirty="0">
                <a:solidFill>
                  <a:srgbClr val="C5000B"/>
                </a:solidFill>
                <a:ea typeface="ＭＳ Ｐゴシック" pitchFamily="34" charset="-128"/>
              </a:rPr>
              <a:t>Control analítico (1 mes </a:t>
            </a:r>
            <a:r>
              <a:rPr lang="es-ES" altLang="es-ES" sz="1800" dirty="0" smtClean="0">
                <a:solidFill>
                  <a:srgbClr val="C5000B"/>
                </a:solidFill>
                <a:ea typeface="ＭＳ Ｐゴシック" pitchFamily="34" charset="-128"/>
              </a:rPr>
              <a:t>antes):</a:t>
            </a:r>
          </a:p>
          <a:p>
            <a:pPr lvl="1">
              <a:defRPr/>
            </a:pPr>
            <a:r>
              <a:rPr lang="es-ES" altLang="es-ES" sz="1800" dirty="0" smtClean="0"/>
              <a:t>HbA1c: 8,5%.</a:t>
            </a:r>
          </a:p>
          <a:p>
            <a:pPr>
              <a:defRPr/>
            </a:pPr>
            <a:r>
              <a:rPr lang="es-ES" altLang="es-ES" sz="1800" dirty="0" smtClean="0">
                <a:solidFill>
                  <a:srgbClr val="C5000B"/>
                </a:solidFill>
                <a:ea typeface="ＭＳ Ｐゴシック" pitchFamily="34" charset="-128"/>
              </a:rPr>
              <a:t>Tratamiento actual:</a:t>
            </a:r>
          </a:p>
          <a:p>
            <a:pPr lvl="1">
              <a:defRPr/>
            </a:pPr>
            <a:r>
              <a:rPr lang="es-ES" altLang="es-ES" sz="1800" dirty="0" smtClean="0"/>
              <a:t>Metformina 850 (2 </a:t>
            </a:r>
            <a:r>
              <a:rPr lang="es-ES" altLang="es-ES" sz="1800" dirty="0" err="1" smtClean="0"/>
              <a:t>comp</a:t>
            </a:r>
            <a:r>
              <a:rPr lang="es-ES" altLang="es-ES" sz="1800" dirty="0" smtClean="0"/>
              <a:t>/día) e Insulina premezclada 30/70 (24-22-21u).</a:t>
            </a:r>
            <a:endParaRPr lang="es-ES" altLang="es-ES" sz="1800" dirty="0" smtClean="0">
              <a:ea typeface="ＭＳ Ｐゴシック" pitchFamily="34" charset="-128"/>
            </a:endParaRPr>
          </a:p>
          <a:p>
            <a:pPr lvl="1">
              <a:defRPr/>
            </a:pPr>
            <a:endParaRPr lang="es-ES" altLang="es-ES" sz="2000" dirty="0"/>
          </a:p>
        </p:txBody>
      </p:sp>
    </p:spTree>
    <p:extLst>
      <p:ext uri="{BB962C8B-B14F-4D97-AF65-F5344CB8AC3E}">
        <p14:creationId xmlns:p14="http://schemas.microsoft.com/office/powerpoint/2010/main" val="2489750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idx="1"/>
          </p:nvPr>
        </p:nvSpPr>
        <p:spPr/>
        <p:txBody>
          <a:bodyPr>
            <a:normAutofit/>
          </a:bodyPr>
          <a:lstStyle/>
          <a:p>
            <a:r>
              <a:rPr lang="es-ES" dirty="0" smtClean="0"/>
              <a:t>Se trata de una </a:t>
            </a:r>
            <a:r>
              <a:rPr lang="es-ES" dirty="0"/>
              <a:t>p</a:t>
            </a:r>
            <a:r>
              <a:rPr lang="es-ES" dirty="0" smtClean="0"/>
              <a:t>olineuropatía sensitivo motora simétrica.</a:t>
            </a:r>
          </a:p>
          <a:p>
            <a:r>
              <a:rPr lang="es-ES" dirty="0" smtClean="0"/>
              <a:t>Parece una neuropatía autonómica cardiovascular.</a:t>
            </a:r>
          </a:p>
          <a:p>
            <a:r>
              <a:rPr lang="es-ES" dirty="0" smtClean="0"/>
              <a:t>Con los datos disponibles no es posible confirmar el diagnóstico de polineuropatia.</a:t>
            </a:r>
          </a:p>
          <a:p>
            <a:r>
              <a:rPr lang="es-ES" dirty="0" smtClean="0"/>
              <a:t>Impresiona de una polineuropatía de fibras finas. </a:t>
            </a:r>
            <a:endParaRPr lang="es-ES" dirty="0"/>
          </a:p>
        </p:txBody>
      </p:sp>
      <p:sp>
        <p:nvSpPr>
          <p:cNvPr id="7" name="6 Marcador de texto"/>
          <p:cNvSpPr>
            <a:spLocks noGrp="1"/>
          </p:cNvSpPr>
          <p:nvPr>
            <p:ph type="body" idx="10"/>
          </p:nvPr>
        </p:nvSpPr>
        <p:spPr>
          <a:xfrm>
            <a:off x="649222" y="836713"/>
            <a:ext cx="10893556" cy="1035465"/>
          </a:xfrm>
        </p:spPr>
        <p:txBody>
          <a:bodyPr/>
          <a:lstStyle/>
          <a:p>
            <a:r>
              <a:rPr lang="es-ES" dirty="0" smtClean="0"/>
              <a:t>¿Qué tipo de neuropatía sospecha en este paciente?</a:t>
            </a:r>
            <a:endParaRPr lang="es-ES" dirty="0"/>
          </a:p>
        </p:txBody>
      </p:sp>
      <p:sp>
        <p:nvSpPr>
          <p:cNvPr id="8" name="7 Marcador de texto"/>
          <p:cNvSpPr>
            <a:spLocks noGrp="1"/>
          </p:cNvSpPr>
          <p:nvPr>
            <p:ph type="body" sz="quarter" idx="11"/>
          </p:nvPr>
        </p:nvSpPr>
        <p:spPr/>
        <p:txBody>
          <a:bodyPr>
            <a:normAutofit lnSpcReduction="10000"/>
          </a:bodyPr>
          <a:lstStyle/>
          <a:p>
            <a:endParaRPr lang="es-ES"/>
          </a:p>
        </p:txBody>
      </p:sp>
      <p:sp>
        <p:nvSpPr>
          <p:cNvPr id="5" name="4 Título"/>
          <p:cNvSpPr>
            <a:spLocks noGrp="1"/>
          </p:cNvSpPr>
          <p:nvPr>
            <p:ph type="title"/>
          </p:nvPr>
        </p:nvSpPr>
        <p:spPr/>
        <p:txBody>
          <a:bodyPr/>
          <a:lstStyle/>
          <a:p>
            <a:r>
              <a:rPr lang="es-ES" dirty="0" smtClean="0"/>
              <a:t>Pregunta 2</a:t>
            </a:r>
            <a:endParaRPr lang="es-ES" dirty="0"/>
          </a:p>
        </p:txBody>
      </p:sp>
    </p:spTree>
    <p:extLst>
      <p:ext uri="{BB962C8B-B14F-4D97-AF65-F5344CB8AC3E}">
        <p14:creationId xmlns:p14="http://schemas.microsoft.com/office/powerpoint/2010/main" val="349153247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LiveMed">
      <a:dk1>
        <a:srgbClr val="287AC8"/>
      </a:dk1>
      <a:lt1>
        <a:sysClr val="window" lastClr="FFFFFF"/>
      </a:lt1>
      <a:dk2>
        <a:srgbClr val="C5000B"/>
      </a:dk2>
      <a:lt2>
        <a:srgbClr val="EEECE1"/>
      </a:lt2>
      <a:accent1>
        <a:srgbClr val="004586"/>
      </a:accent1>
      <a:accent2>
        <a:srgbClr val="808080"/>
      </a:accent2>
      <a:accent3>
        <a:srgbClr val="585858"/>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CCFF"/>
        </a:solidFill>
        <a:ln w="28575">
          <a:solidFill>
            <a:srgbClr val="4F81BD"/>
          </a:solidFill>
          <a:miter lim="800000"/>
          <a:headEnd/>
          <a:tailEnd/>
        </a:ln>
        <a:effectLst/>
      </a:spPr>
      <a:bodyPr lIns="92075" tIns="46038" rIns="92075" bIns="46038">
        <a:spAutoFit/>
      </a:bodyPr>
      <a:lstStyle>
        <a:defPPr algn="ctr" eaLnBrk="0" hangingPunct="0">
          <a:defRPr sz="2000" b="1">
            <a:latin typeface="Times New Roman" pitchFamily="18" charset="0"/>
          </a:defRPr>
        </a:defPPr>
      </a:lstStyle>
    </a:spDef>
    <a:txDef>
      <a:spPr>
        <a:noFill/>
      </a:spPr>
      <a:bodyPr vert="horz" lIns="91440" tIns="45720" rIns="91440" bIns="45720" rtlCol="0" anchor="ctr">
        <a:noAutofit/>
      </a:bodyPr>
      <a:lstStyle>
        <a:defPPr algn="ctr">
          <a:defRPr sz="2400" dirty="0" smtClean="0"/>
        </a:defPPr>
      </a:lstStyle>
    </a:txDef>
  </a:objectDefaults>
  <a:extraClrSchemeLst/>
  <a:extLst>
    <a:ext uri="{05A4C25C-085E-4340-85A3-A5531E510DB2}">
      <thm15:themeFamily xmlns:thm15="http://schemas.microsoft.com/office/thememl/2012/main" name="Presentación1" id="{DB3703F0-A6B8-46F9-B4A8-052571F311E0}" vid="{48F1D56D-FAD3-4DC2-96A7-77F88DA5108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3Neuropatia Diabetica _Artola</Template>
  <TotalTime>1409</TotalTime>
  <Words>4130</Words>
  <Application>Microsoft Office PowerPoint</Application>
  <PresentationFormat>Panorámica</PresentationFormat>
  <Paragraphs>579</Paragraphs>
  <Slides>32</Slides>
  <Notes>30</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1</vt:i4>
      </vt:variant>
      <vt:variant>
        <vt:lpstr>Títulos de diapositiva</vt:lpstr>
      </vt:variant>
      <vt:variant>
        <vt:i4>32</vt:i4>
      </vt:variant>
    </vt:vector>
  </HeadingPairs>
  <TitlesOfParts>
    <vt:vector size="43" baseType="lpstr">
      <vt:lpstr>ＭＳ Ｐゴシック</vt:lpstr>
      <vt:lpstr>Arial</vt:lpstr>
      <vt:lpstr>Calibri</vt:lpstr>
      <vt:lpstr>Constantia</vt:lpstr>
      <vt:lpstr>Symbol</vt:lpstr>
      <vt:lpstr>Times New Roman</vt:lpstr>
      <vt:lpstr>Trebuchet MS</vt:lpstr>
      <vt:lpstr>Wingdings</vt:lpstr>
      <vt:lpstr>Wingdings 2</vt:lpstr>
      <vt:lpstr>Tema de Office</vt:lpstr>
      <vt:lpstr>Image</vt:lpstr>
      <vt:lpstr>"La frecuente olvidada neuropatía diabética"</vt:lpstr>
      <vt:lpstr>Caso clínico 1 (I)</vt:lpstr>
      <vt:lpstr>Caso clínico 1 (II)</vt:lpstr>
      <vt:lpstr>Caso clínico 1 (III)</vt:lpstr>
      <vt:lpstr>Pregunta 1</vt:lpstr>
      <vt:lpstr>Exploraciones básicas de la neuropatía diabética</vt:lpstr>
      <vt:lpstr>Polineuropatía sensitivo-motora (fibras gruesas)</vt:lpstr>
      <vt:lpstr>Caso clínico 2</vt:lpstr>
      <vt:lpstr>Pregunta 2</vt:lpstr>
      <vt:lpstr>Polineuropatía sensitivo-motora (fibras finas)</vt:lpstr>
      <vt:lpstr>Tipos de neuropatía </vt:lpstr>
      <vt:lpstr>Presentación de PowerPoint</vt:lpstr>
      <vt:lpstr>Presentación de PowerPoint</vt:lpstr>
      <vt:lpstr>Presentación de PowerPoint</vt:lpstr>
      <vt:lpstr>Tratamiento de la neuropatía diabética dolorosa</vt:lpstr>
      <vt:lpstr>Tratamiento neuropatía diabética (Consenso ADA 2017)</vt:lpstr>
      <vt:lpstr>Caso clínico 3 (I)</vt:lpstr>
      <vt:lpstr>Caso clínico 3 (II)</vt:lpstr>
      <vt:lpstr>Pregunta 3</vt:lpstr>
      <vt:lpstr>Neuropatía autonómica cardiovascular</vt:lpstr>
      <vt:lpstr>Test de ortostatismo</vt:lpstr>
      <vt:lpstr>Test diagnósticos de NACV</vt:lpstr>
      <vt:lpstr>Repercusiones clínicas de la NACV</vt:lpstr>
      <vt:lpstr>Tratamiento  de la hipotensión ortostática</vt:lpstr>
      <vt:lpstr>Caso clínico 4</vt:lpstr>
      <vt:lpstr>Neuropatía autonómica gastrointestinal </vt:lpstr>
      <vt:lpstr>Neuropatía autonómica genitourinaria </vt:lpstr>
      <vt:lpstr>NAD Neurovascular: función termorreguladora</vt:lpstr>
      <vt:lpstr>Neuropatía autonómica metabólica </vt:lpstr>
      <vt:lpstr> Tipos de hipoglucemias</vt:lpstr>
      <vt:lpstr>Neuropatía autonómica digestiva (NAD): Tratamiento </vt:lpstr>
      <vt:lpstr>Neuropatía autonómica cardiovascular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Frecuente olvidada neuropatía diabética"</dc:title>
  <dc:creator>José María</dc:creator>
  <cp:lastModifiedBy>Live Med</cp:lastModifiedBy>
  <cp:revision>58</cp:revision>
  <dcterms:created xsi:type="dcterms:W3CDTF">2017-02-13T00:37:15Z</dcterms:created>
  <dcterms:modified xsi:type="dcterms:W3CDTF">2017-03-07T17:32:16Z</dcterms:modified>
</cp:coreProperties>
</file>