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7" r:id="rId3"/>
    <p:sldId id="298" r:id="rId4"/>
    <p:sldId id="299" r:id="rId5"/>
    <p:sldId id="333" r:id="rId6"/>
    <p:sldId id="334" r:id="rId7"/>
    <p:sldId id="302" r:id="rId8"/>
    <p:sldId id="303" r:id="rId9"/>
    <p:sldId id="304" r:id="rId10"/>
    <p:sldId id="305" r:id="rId11"/>
    <p:sldId id="329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73" r:id="rId20"/>
    <p:sldId id="313" r:id="rId21"/>
    <p:sldId id="314" r:id="rId22"/>
    <p:sldId id="315" r:id="rId23"/>
    <p:sldId id="316" r:id="rId24"/>
    <p:sldId id="278" r:id="rId25"/>
    <p:sldId id="282" r:id="rId26"/>
    <p:sldId id="317" r:id="rId27"/>
    <p:sldId id="318" r:id="rId28"/>
    <p:sldId id="319" r:id="rId29"/>
    <p:sldId id="320" r:id="rId30"/>
    <p:sldId id="284" r:id="rId31"/>
    <p:sldId id="321" r:id="rId32"/>
    <p:sldId id="322" r:id="rId33"/>
    <p:sldId id="324" r:id="rId34"/>
    <p:sldId id="288" r:id="rId35"/>
    <p:sldId id="289" r:id="rId36"/>
    <p:sldId id="325" r:id="rId37"/>
    <p:sldId id="331" r:id="rId38"/>
    <p:sldId id="332" r:id="rId39"/>
    <p:sldId id="326" r:id="rId40"/>
    <p:sldId id="292" r:id="rId41"/>
    <p:sldId id="293" r:id="rId42"/>
    <p:sldId id="294" r:id="rId43"/>
    <p:sldId id="327" r:id="rId44"/>
    <p:sldId id="296" r:id="rId4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586"/>
    <a:srgbClr val="FFFFFF"/>
    <a:srgbClr val="E8ECF5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0909" autoAdjust="0"/>
  </p:normalViewPr>
  <p:slideViewPr>
    <p:cSldViewPr>
      <p:cViewPr varScale="1">
        <p:scale>
          <a:sx n="62" d="100"/>
          <a:sy n="62" d="100"/>
        </p:scale>
        <p:origin x="-882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32" d="100"/>
        <a:sy n="232" d="100"/>
      </p:scale>
      <p:origin x="0" y="632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4D3B9-A3D5-47E9-A570-3442456AAF96}" type="doc">
      <dgm:prSet loTypeId="urn:microsoft.com/office/officeart/2005/8/layout/hProcess1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6B5015-8CF5-4497-9575-4445AB2359BF}">
      <dgm:prSet custT="1"/>
      <dgm:spPr/>
      <dgm:t>
        <a:bodyPr/>
        <a:lstStyle/>
        <a:p>
          <a:pPr rtl="0"/>
          <a:r>
            <a:rPr lang="es-ES" sz="1800" b="1" dirty="0" smtClean="0">
              <a:solidFill>
                <a:schemeClr val="tx2"/>
              </a:solidFill>
              <a:effectLst/>
            </a:rPr>
            <a:t>IDENTIFICAR</a:t>
          </a:r>
          <a:endParaRPr lang="es-ES" sz="1800" b="1" dirty="0">
            <a:solidFill>
              <a:schemeClr val="tx2"/>
            </a:solidFill>
            <a:effectLst/>
          </a:endParaRPr>
        </a:p>
      </dgm:t>
    </dgm:pt>
    <dgm:pt modelId="{DE25BD1E-8863-40FD-92D9-D9F3753E6DCC}" type="parTrans" cxnId="{33CF641A-9A9D-44D7-A196-28781F356204}">
      <dgm:prSet/>
      <dgm:spPr/>
      <dgm:t>
        <a:bodyPr/>
        <a:lstStyle/>
        <a:p>
          <a:endParaRPr lang="es-ES"/>
        </a:p>
      </dgm:t>
    </dgm:pt>
    <dgm:pt modelId="{DD6F13D9-C103-4009-8E3D-F3A39DDB6136}" type="sibTrans" cxnId="{33CF641A-9A9D-44D7-A196-28781F356204}">
      <dgm:prSet/>
      <dgm:spPr/>
      <dgm:t>
        <a:bodyPr/>
        <a:lstStyle/>
        <a:p>
          <a:endParaRPr lang="es-ES"/>
        </a:p>
      </dgm:t>
    </dgm:pt>
    <dgm:pt modelId="{366EC67F-9F4A-4BDE-AA32-BCF5839BDFEC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chemeClr val="accent1"/>
              </a:solidFill>
            </a:rPr>
            <a:t>Manifestaciones clínicas (fracturas).</a:t>
          </a:r>
          <a:endParaRPr lang="es-ES" sz="1400" b="1" dirty="0">
            <a:solidFill>
              <a:schemeClr val="accent1"/>
            </a:solidFill>
          </a:endParaRPr>
        </a:p>
      </dgm:t>
    </dgm:pt>
    <dgm:pt modelId="{21D9F1A7-17EB-4E94-9BE2-8492DA002A65}" type="parTrans" cxnId="{4E6F851B-ECE4-4065-B3A7-500069724168}">
      <dgm:prSet/>
      <dgm:spPr/>
      <dgm:t>
        <a:bodyPr/>
        <a:lstStyle/>
        <a:p>
          <a:endParaRPr lang="es-ES"/>
        </a:p>
      </dgm:t>
    </dgm:pt>
    <dgm:pt modelId="{E13CC180-E2D4-4F0D-8F22-D8E1BCF676FD}" type="sibTrans" cxnId="{4E6F851B-ECE4-4065-B3A7-500069724168}">
      <dgm:prSet/>
      <dgm:spPr/>
      <dgm:t>
        <a:bodyPr/>
        <a:lstStyle/>
        <a:p>
          <a:endParaRPr lang="es-ES"/>
        </a:p>
      </dgm:t>
    </dgm:pt>
    <dgm:pt modelId="{DAF369E5-680F-4633-BD11-572C7F083EAA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chemeClr val="accent1"/>
              </a:solidFill>
            </a:rPr>
            <a:t>Presencia de factores de riesgo.</a:t>
          </a:r>
          <a:endParaRPr lang="es-ES" sz="1400" b="1" dirty="0">
            <a:solidFill>
              <a:schemeClr val="accent1"/>
            </a:solidFill>
          </a:endParaRPr>
        </a:p>
      </dgm:t>
    </dgm:pt>
    <dgm:pt modelId="{DDB20238-63A7-47FC-8F40-506A674897C1}" type="parTrans" cxnId="{0033E505-6490-49F4-AB53-F9826DC7C016}">
      <dgm:prSet/>
      <dgm:spPr/>
      <dgm:t>
        <a:bodyPr/>
        <a:lstStyle/>
        <a:p>
          <a:endParaRPr lang="es-ES"/>
        </a:p>
      </dgm:t>
    </dgm:pt>
    <dgm:pt modelId="{37779E78-196F-4474-9B84-2A7DB704DB40}" type="sibTrans" cxnId="{0033E505-6490-49F4-AB53-F9826DC7C016}">
      <dgm:prSet/>
      <dgm:spPr/>
      <dgm:t>
        <a:bodyPr/>
        <a:lstStyle/>
        <a:p>
          <a:endParaRPr lang="es-ES"/>
        </a:p>
      </dgm:t>
    </dgm:pt>
    <dgm:pt modelId="{4E83A239-1A60-43AE-A4AC-2DF9080154B8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chemeClr val="accent1"/>
              </a:solidFill>
            </a:rPr>
            <a:t>Exploración física.</a:t>
          </a:r>
          <a:endParaRPr lang="es-ES" sz="1400" b="1" dirty="0">
            <a:solidFill>
              <a:schemeClr val="accent1"/>
            </a:solidFill>
          </a:endParaRPr>
        </a:p>
      </dgm:t>
    </dgm:pt>
    <dgm:pt modelId="{F818BE81-A563-4836-B0B6-079C80DAC19D}" type="parTrans" cxnId="{6279CD6B-C49F-4343-A0EA-A9338A1F6994}">
      <dgm:prSet/>
      <dgm:spPr/>
      <dgm:t>
        <a:bodyPr/>
        <a:lstStyle/>
        <a:p>
          <a:endParaRPr lang="es-ES"/>
        </a:p>
      </dgm:t>
    </dgm:pt>
    <dgm:pt modelId="{21E3BB53-CBE2-4D01-91BB-CE6BC81D3D5A}" type="sibTrans" cxnId="{6279CD6B-C49F-4343-A0EA-A9338A1F6994}">
      <dgm:prSet/>
      <dgm:spPr/>
      <dgm:t>
        <a:bodyPr/>
        <a:lstStyle/>
        <a:p>
          <a:endParaRPr lang="es-ES"/>
        </a:p>
      </dgm:t>
    </dgm:pt>
    <dgm:pt modelId="{7B33C14E-81A9-41D3-B10A-895F19DB8C94}">
      <dgm:prSet custT="1"/>
      <dgm:spPr/>
      <dgm:t>
        <a:bodyPr/>
        <a:lstStyle/>
        <a:p>
          <a:pPr rtl="0"/>
          <a:r>
            <a:rPr lang="es-ES" sz="1800" b="1" dirty="0" smtClean="0">
              <a:solidFill>
                <a:schemeClr val="tx2"/>
              </a:solidFill>
              <a:effectLst/>
            </a:rPr>
            <a:t>EVALUAR</a:t>
          </a:r>
          <a:endParaRPr lang="es-ES" sz="1800" b="1" dirty="0">
            <a:solidFill>
              <a:schemeClr val="tx2"/>
            </a:solidFill>
            <a:effectLst/>
          </a:endParaRPr>
        </a:p>
      </dgm:t>
    </dgm:pt>
    <dgm:pt modelId="{E6B5FDC1-57E0-4F23-AABC-CA310A8C5C3A}" type="parTrans" cxnId="{DBB11BDD-98A0-4AF0-8558-B7523E1920E5}">
      <dgm:prSet/>
      <dgm:spPr/>
      <dgm:t>
        <a:bodyPr/>
        <a:lstStyle/>
        <a:p>
          <a:endParaRPr lang="es-ES"/>
        </a:p>
      </dgm:t>
    </dgm:pt>
    <dgm:pt modelId="{D70DDF0B-CD21-46F5-8004-A33721B12BE2}" type="sibTrans" cxnId="{DBB11BDD-98A0-4AF0-8558-B7523E1920E5}">
      <dgm:prSet/>
      <dgm:spPr/>
      <dgm:t>
        <a:bodyPr/>
        <a:lstStyle/>
        <a:p>
          <a:endParaRPr lang="es-ES"/>
        </a:p>
      </dgm:t>
    </dgm:pt>
    <dgm:pt modelId="{31E2C084-BF8F-4405-8073-95674441C799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chemeClr val="accent1"/>
              </a:solidFill>
            </a:rPr>
            <a:t>Radiología simple</a:t>
          </a:r>
          <a:endParaRPr lang="es-ES" sz="1400" b="1" dirty="0">
            <a:solidFill>
              <a:schemeClr val="accent1"/>
            </a:solidFill>
          </a:endParaRPr>
        </a:p>
      </dgm:t>
    </dgm:pt>
    <dgm:pt modelId="{722B6912-6940-4C30-912F-55ABC2088DFD}" type="parTrans" cxnId="{FDE3F1B0-759D-4938-96EA-C3D87D492AA9}">
      <dgm:prSet/>
      <dgm:spPr/>
      <dgm:t>
        <a:bodyPr/>
        <a:lstStyle/>
        <a:p>
          <a:endParaRPr lang="es-ES"/>
        </a:p>
      </dgm:t>
    </dgm:pt>
    <dgm:pt modelId="{294CAC1D-C083-4C57-B701-61B7383B913C}" type="sibTrans" cxnId="{FDE3F1B0-759D-4938-96EA-C3D87D492AA9}">
      <dgm:prSet/>
      <dgm:spPr/>
      <dgm:t>
        <a:bodyPr/>
        <a:lstStyle/>
        <a:p>
          <a:endParaRPr lang="es-ES"/>
        </a:p>
      </dgm:t>
    </dgm:pt>
    <dgm:pt modelId="{7753AF6A-B7F5-4F5A-B3A5-1C714A7AE1AD}">
      <dgm:prSet custT="1"/>
      <dgm:spPr/>
      <dgm:t>
        <a:bodyPr/>
        <a:lstStyle/>
        <a:p>
          <a:pPr rtl="0"/>
          <a:r>
            <a:rPr lang="es-ES" sz="1800" b="1" dirty="0" smtClean="0">
              <a:solidFill>
                <a:schemeClr val="tx2"/>
              </a:solidFill>
              <a:effectLst/>
            </a:rPr>
            <a:t>PREVENIR y TRATAR </a:t>
          </a:r>
          <a:endParaRPr lang="es-ES" sz="1800" b="1" dirty="0">
            <a:solidFill>
              <a:schemeClr val="tx2"/>
            </a:solidFill>
            <a:effectLst/>
          </a:endParaRPr>
        </a:p>
      </dgm:t>
    </dgm:pt>
    <dgm:pt modelId="{69A00E3D-03D1-4226-85A3-EE5E95CB6638}" type="parTrans" cxnId="{73AA0B4D-9507-4689-B8E5-1214BB74DF51}">
      <dgm:prSet/>
      <dgm:spPr/>
      <dgm:t>
        <a:bodyPr/>
        <a:lstStyle/>
        <a:p>
          <a:endParaRPr lang="es-ES"/>
        </a:p>
      </dgm:t>
    </dgm:pt>
    <dgm:pt modelId="{4C4BD867-B2C5-487F-BEA5-2153AF056E1B}" type="sibTrans" cxnId="{73AA0B4D-9507-4689-B8E5-1214BB74DF51}">
      <dgm:prSet/>
      <dgm:spPr/>
      <dgm:t>
        <a:bodyPr/>
        <a:lstStyle/>
        <a:p>
          <a:endParaRPr lang="es-ES"/>
        </a:p>
      </dgm:t>
    </dgm:pt>
    <dgm:pt modelId="{47F51682-2F76-463B-B559-6D05A6EEDB55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chemeClr val="accent1"/>
              </a:solidFill>
            </a:rPr>
            <a:t>Medidas no farmacológicas.</a:t>
          </a:r>
          <a:endParaRPr lang="es-ES" sz="1400" b="1" dirty="0">
            <a:solidFill>
              <a:schemeClr val="accent1"/>
            </a:solidFill>
          </a:endParaRPr>
        </a:p>
      </dgm:t>
    </dgm:pt>
    <dgm:pt modelId="{C2DC977B-6637-40A5-98F7-4AB437733FBF}" type="parTrans" cxnId="{8D2C7CE7-0FF6-477D-AC71-083C11FB1350}">
      <dgm:prSet/>
      <dgm:spPr/>
      <dgm:t>
        <a:bodyPr/>
        <a:lstStyle/>
        <a:p>
          <a:endParaRPr lang="es-ES"/>
        </a:p>
      </dgm:t>
    </dgm:pt>
    <dgm:pt modelId="{25C423C5-53D0-45E8-940C-9749B9FA8D30}" type="sibTrans" cxnId="{8D2C7CE7-0FF6-477D-AC71-083C11FB1350}">
      <dgm:prSet/>
      <dgm:spPr/>
      <dgm:t>
        <a:bodyPr/>
        <a:lstStyle/>
        <a:p>
          <a:endParaRPr lang="es-ES"/>
        </a:p>
      </dgm:t>
    </dgm:pt>
    <dgm:pt modelId="{175D3449-DE33-4A6D-97D1-71027048F4B6}">
      <dgm:prSet custT="1"/>
      <dgm:spPr/>
      <dgm:t>
        <a:bodyPr/>
        <a:lstStyle/>
        <a:p>
          <a:pPr rtl="0"/>
          <a:r>
            <a:rPr lang="es-ES" sz="1800" b="1" dirty="0" smtClean="0">
              <a:solidFill>
                <a:schemeClr val="tx2"/>
              </a:solidFill>
              <a:effectLst/>
            </a:rPr>
            <a:t>SEGUIMIENTO CUMPLIMENTO Y DERIVACIÓN</a:t>
          </a:r>
          <a:endParaRPr lang="es-ES" sz="1800" b="1" dirty="0">
            <a:solidFill>
              <a:schemeClr val="tx2"/>
            </a:solidFill>
            <a:effectLst/>
          </a:endParaRPr>
        </a:p>
      </dgm:t>
    </dgm:pt>
    <dgm:pt modelId="{8598B8AF-9B8D-41D8-9D86-39CF90E1309D}" type="parTrans" cxnId="{B8ADA830-A745-4BEB-8DC5-8D7640526531}">
      <dgm:prSet/>
      <dgm:spPr/>
      <dgm:t>
        <a:bodyPr/>
        <a:lstStyle/>
        <a:p>
          <a:endParaRPr lang="es-ES"/>
        </a:p>
      </dgm:t>
    </dgm:pt>
    <dgm:pt modelId="{9BE3D6F5-54EC-4889-86FC-69CCAE8063DD}" type="sibTrans" cxnId="{B8ADA830-A745-4BEB-8DC5-8D7640526531}">
      <dgm:prSet/>
      <dgm:spPr/>
      <dgm:t>
        <a:bodyPr/>
        <a:lstStyle/>
        <a:p>
          <a:endParaRPr lang="es-ES"/>
        </a:p>
      </dgm:t>
    </dgm:pt>
    <dgm:pt modelId="{95114362-7BE5-4D4C-A56D-1637E2A56C99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chemeClr val="accent1"/>
              </a:solidFill>
            </a:rPr>
            <a:t>Medición de la masa ósea y otras.</a:t>
          </a:r>
          <a:endParaRPr lang="es-ES" sz="1400" b="1" dirty="0">
            <a:solidFill>
              <a:schemeClr val="accent1"/>
            </a:solidFill>
          </a:endParaRPr>
        </a:p>
      </dgm:t>
    </dgm:pt>
    <dgm:pt modelId="{0C275412-21EF-413D-819F-480808CDF74B}" type="parTrans" cxnId="{0C269E8D-1F40-4675-9D75-71E5E9563992}">
      <dgm:prSet/>
      <dgm:spPr/>
      <dgm:t>
        <a:bodyPr/>
        <a:lstStyle/>
        <a:p>
          <a:endParaRPr lang="es-ES"/>
        </a:p>
      </dgm:t>
    </dgm:pt>
    <dgm:pt modelId="{76A52D9F-BE6C-4406-9AA0-553DD3DA58F8}" type="sibTrans" cxnId="{0C269E8D-1F40-4675-9D75-71E5E9563992}">
      <dgm:prSet/>
      <dgm:spPr/>
      <dgm:t>
        <a:bodyPr/>
        <a:lstStyle/>
        <a:p>
          <a:endParaRPr lang="es-ES"/>
        </a:p>
      </dgm:t>
    </dgm:pt>
    <dgm:pt modelId="{173C69F2-D80B-498D-B867-E39DF904F393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chemeClr val="accent1"/>
              </a:solidFill>
            </a:rPr>
            <a:t>Medidas  farmacológicas.</a:t>
          </a:r>
          <a:endParaRPr lang="es-ES" sz="1400" b="1" dirty="0">
            <a:solidFill>
              <a:schemeClr val="accent1"/>
            </a:solidFill>
          </a:endParaRPr>
        </a:p>
      </dgm:t>
    </dgm:pt>
    <dgm:pt modelId="{DE366E61-8502-4987-973F-0DA9C2DB43CB}" type="parTrans" cxnId="{5A766012-C80F-4DEE-AC8C-25290597498A}">
      <dgm:prSet/>
      <dgm:spPr/>
      <dgm:t>
        <a:bodyPr/>
        <a:lstStyle/>
        <a:p>
          <a:endParaRPr lang="es-ES"/>
        </a:p>
      </dgm:t>
    </dgm:pt>
    <dgm:pt modelId="{CE21EE4A-CAFB-4C25-AB2C-25911E1CB4E4}" type="sibTrans" cxnId="{5A766012-C80F-4DEE-AC8C-25290597498A}">
      <dgm:prSet/>
      <dgm:spPr/>
      <dgm:t>
        <a:bodyPr/>
        <a:lstStyle/>
        <a:p>
          <a:endParaRPr lang="es-ES"/>
        </a:p>
      </dgm:t>
    </dgm:pt>
    <dgm:pt modelId="{00E58390-97E7-4C32-BFED-5700E945A46E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chemeClr val="accent1"/>
              </a:solidFill>
            </a:rPr>
            <a:t>Escalas.</a:t>
          </a:r>
          <a:endParaRPr lang="es-ES" sz="1400" b="1" dirty="0">
            <a:solidFill>
              <a:schemeClr val="accent1"/>
            </a:solidFill>
          </a:endParaRPr>
        </a:p>
      </dgm:t>
    </dgm:pt>
    <dgm:pt modelId="{24F090C5-0C20-48C3-80C6-096346470CEB}" type="parTrans" cxnId="{8D464C74-7E4D-42B7-A4B8-0490C6757BCB}">
      <dgm:prSet/>
      <dgm:spPr/>
      <dgm:t>
        <a:bodyPr/>
        <a:lstStyle/>
        <a:p>
          <a:endParaRPr lang="es-ES"/>
        </a:p>
      </dgm:t>
    </dgm:pt>
    <dgm:pt modelId="{3FB19D72-4707-4A23-87AF-79224C31651D}" type="sibTrans" cxnId="{8D464C74-7E4D-42B7-A4B8-0490C6757BCB}">
      <dgm:prSet/>
      <dgm:spPr/>
      <dgm:t>
        <a:bodyPr/>
        <a:lstStyle/>
        <a:p>
          <a:endParaRPr lang="es-ES"/>
        </a:p>
      </dgm:t>
    </dgm:pt>
    <dgm:pt modelId="{B87FB738-35AA-4601-B52A-092E99843F16}" type="pres">
      <dgm:prSet presAssocID="{D064D3B9-A3D5-47E9-A570-3442456AAF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767899-FBA3-42AA-B4E6-4114A4310497}" type="pres">
      <dgm:prSet presAssocID="{D064D3B9-A3D5-47E9-A570-3442456AAF96}" presName="arrow" presStyleLbl="bgShp" presStyleIdx="0" presStyleCnt="1" custLinFactNeighborX="846"/>
      <dgm:spPr/>
    </dgm:pt>
    <dgm:pt modelId="{B889CB62-8E6A-41E5-ACB5-1F85D4547336}" type="pres">
      <dgm:prSet presAssocID="{D064D3B9-A3D5-47E9-A570-3442456AAF96}" presName="points" presStyleCnt="0"/>
      <dgm:spPr/>
    </dgm:pt>
    <dgm:pt modelId="{2F81800B-36D3-46F6-9DE1-A984D65C8EB1}" type="pres">
      <dgm:prSet presAssocID="{D56B5015-8CF5-4497-9575-4445AB2359BF}" presName="compositeA" presStyleCnt="0"/>
      <dgm:spPr/>
    </dgm:pt>
    <dgm:pt modelId="{2DD12541-4E2E-41E0-859D-81BC40C72E9A}" type="pres">
      <dgm:prSet presAssocID="{D56B5015-8CF5-4497-9575-4445AB2359BF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CDBA91-AE97-4A9E-920A-421834B8C807}" type="pres">
      <dgm:prSet presAssocID="{D56B5015-8CF5-4497-9575-4445AB2359BF}" presName="circleA" presStyleLbl="node1" presStyleIdx="0" presStyleCnt="4"/>
      <dgm:spPr/>
    </dgm:pt>
    <dgm:pt modelId="{108CADF1-A777-4C70-A3CF-CE2117835BFE}" type="pres">
      <dgm:prSet presAssocID="{D56B5015-8CF5-4497-9575-4445AB2359BF}" presName="spaceA" presStyleCnt="0"/>
      <dgm:spPr/>
    </dgm:pt>
    <dgm:pt modelId="{BCBF09FD-17B7-413C-B18B-69560503ED76}" type="pres">
      <dgm:prSet presAssocID="{DD6F13D9-C103-4009-8E3D-F3A39DDB6136}" presName="space" presStyleCnt="0"/>
      <dgm:spPr/>
    </dgm:pt>
    <dgm:pt modelId="{F1C636EA-5F6C-41F2-9EC3-28A1FCA9E30B}" type="pres">
      <dgm:prSet presAssocID="{7B33C14E-81A9-41D3-B10A-895F19DB8C94}" presName="compositeB" presStyleCnt="0"/>
      <dgm:spPr/>
    </dgm:pt>
    <dgm:pt modelId="{281A0B6A-1B2B-495F-9E62-B869F479EBBC}" type="pres">
      <dgm:prSet presAssocID="{7B33C14E-81A9-41D3-B10A-895F19DB8C94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2CB881-94C4-4C87-8EC9-38AF223250EF}" type="pres">
      <dgm:prSet presAssocID="{7B33C14E-81A9-41D3-B10A-895F19DB8C94}" presName="circleB" presStyleLbl="node1" presStyleIdx="1" presStyleCnt="4"/>
      <dgm:spPr/>
    </dgm:pt>
    <dgm:pt modelId="{6EC811E4-D041-43DB-ABBF-08714046A8FE}" type="pres">
      <dgm:prSet presAssocID="{7B33C14E-81A9-41D3-B10A-895F19DB8C94}" presName="spaceB" presStyleCnt="0"/>
      <dgm:spPr/>
    </dgm:pt>
    <dgm:pt modelId="{D54E562E-2AD9-409A-8D72-5309975A0F6A}" type="pres">
      <dgm:prSet presAssocID="{D70DDF0B-CD21-46F5-8004-A33721B12BE2}" presName="space" presStyleCnt="0"/>
      <dgm:spPr/>
    </dgm:pt>
    <dgm:pt modelId="{02F46C2E-2752-463F-A50D-BDEBB1AC7F19}" type="pres">
      <dgm:prSet presAssocID="{7753AF6A-B7F5-4F5A-B3A5-1C714A7AE1AD}" presName="compositeA" presStyleCnt="0"/>
      <dgm:spPr/>
    </dgm:pt>
    <dgm:pt modelId="{F56B54B2-05BA-416A-AED3-EB0977F6F376}" type="pres">
      <dgm:prSet presAssocID="{7753AF6A-B7F5-4F5A-B3A5-1C714A7AE1AD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153E81-8AA0-41FC-928C-60BB214E5F07}" type="pres">
      <dgm:prSet presAssocID="{7753AF6A-B7F5-4F5A-B3A5-1C714A7AE1AD}" presName="circleA" presStyleLbl="node1" presStyleIdx="2" presStyleCnt="4"/>
      <dgm:spPr/>
    </dgm:pt>
    <dgm:pt modelId="{C28D98CF-16E4-4899-9750-95A4D94AF029}" type="pres">
      <dgm:prSet presAssocID="{7753AF6A-B7F5-4F5A-B3A5-1C714A7AE1AD}" presName="spaceA" presStyleCnt="0"/>
      <dgm:spPr/>
    </dgm:pt>
    <dgm:pt modelId="{A20E2555-9232-4F01-A586-B3FE248262DD}" type="pres">
      <dgm:prSet presAssocID="{4C4BD867-B2C5-487F-BEA5-2153AF056E1B}" presName="space" presStyleCnt="0"/>
      <dgm:spPr/>
    </dgm:pt>
    <dgm:pt modelId="{5ECEF3E8-FA07-4BF2-9BB8-6D3286A6B7AD}" type="pres">
      <dgm:prSet presAssocID="{175D3449-DE33-4A6D-97D1-71027048F4B6}" presName="compositeB" presStyleCnt="0"/>
      <dgm:spPr/>
    </dgm:pt>
    <dgm:pt modelId="{52646564-399E-45FB-84A2-74810B465246}" type="pres">
      <dgm:prSet presAssocID="{175D3449-DE33-4A6D-97D1-71027048F4B6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852305-9986-4009-9C06-39BB39375349}" type="pres">
      <dgm:prSet presAssocID="{175D3449-DE33-4A6D-97D1-71027048F4B6}" presName="circleB" presStyleLbl="node1" presStyleIdx="3" presStyleCnt="4"/>
      <dgm:spPr/>
    </dgm:pt>
    <dgm:pt modelId="{6958C8CB-A4AF-459D-B5E4-1ADC4FA5ED74}" type="pres">
      <dgm:prSet presAssocID="{175D3449-DE33-4A6D-97D1-71027048F4B6}" presName="spaceB" presStyleCnt="0"/>
      <dgm:spPr/>
    </dgm:pt>
  </dgm:ptLst>
  <dgm:cxnLst>
    <dgm:cxn modelId="{EDF06A8D-288A-4AE8-88C6-EFBE3320E5EE}" type="presOf" srcId="{175D3449-DE33-4A6D-97D1-71027048F4B6}" destId="{52646564-399E-45FB-84A2-74810B465246}" srcOrd="0" destOrd="0" presId="urn:microsoft.com/office/officeart/2005/8/layout/hProcess11"/>
    <dgm:cxn modelId="{ABF3DAC1-5527-483D-81E5-B4DD8BE6BF5D}" type="presOf" srcId="{D064D3B9-A3D5-47E9-A570-3442456AAF96}" destId="{B87FB738-35AA-4601-B52A-092E99843F16}" srcOrd="0" destOrd="0" presId="urn:microsoft.com/office/officeart/2005/8/layout/hProcess11"/>
    <dgm:cxn modelId="{101AC4A9-DC0E-47B1-BC6A-D0D5B7FFBE14}" type="presOf" srcId="{47F51682-2F76-463B-B559-6D05A6EEDB55}" destId="{F56B54B2-05BA-416A-AED3-EB0977F6F376}" srcOrd="0" destOrd="1" presId="urn:microsoft.com/office/officeart/2005/8/layout/hProcess11"/>
    <dgm:cxn modelId="{5A766012-C80F-4DEE-AC8C-25290597498A}" srcId="{7753AF6A-B7F5-4F5A-B3A5-1C714A7AE1AD}" destId="{173C69F2-D80B-498D-B867-E39DF904F393}" srcOrd="1" destOrd="0" parTransId="{DE366E61-8502-4987-973F-0DA9C2DB43CB}" sibTransId="{CE21EE4A-CAFB-4C25-AB2C-25911E1CB4E4}"/>
    <dgm:cxn modelId="{C3A828EF-8A9E-4671-AB84-9970787CF37E}" type="presOf" srcId="{DAF369E5-680F-4633-BD11-572C7F083EAA}" destId="{2DD12541-4E2E-41E0-859D-81BC40C72E9A}" srcOrd="0" destOrd="2" presId="urn:microsoft.com/office/officeart/2005/8/layout/hProcess11"/>
    <dgm:cxn modelId="{8C33142C-7D42-42C6-A73E-74DB2078B664}" type="presOf" srcId="{7B33C14E-81A9-41D3-B10A-895F19DB8C94}" destId="{281A0B6A-1B2B-495F-9E62-B869F479EBBC}" srcOrd="0" destOrd="0" presId="urn:microsoft.com/office/officeart/2005/8/layout/hProcess11"/>
    <dgm:cxn modelId="{4E6F851B-ECE4-4065-B3A7-500069724168}" srcId="{D56B5015-8CF5-4497-9575-4445AB2359BF}" destId="{366EC67F-9F4A-4BDE-AA32-BCF5839BDFEC}" srcOrd="0" destOrd="0" parTransId="{21D9F1A7-17EB-4E94-9BE2-8492DA002A65}" sibTransId="{E13CC180-E2D4-4F0D-8F22-D8E1BCF676FD}"/>
    <dgm:cxn modelId="{7DBBEB67-B505-44AC-921D-019C7795954A}" type="presOf" srcId="{173C69F2-D80B-498D-B867-E39DF904F393}" destId="{F56B54B2-05BA-416A-AED3-EB0977F6F376}" srcOrd="0" destOrd="2" presId="urn:microsoft.com/office/officeart/2005/8/layout/hProcess11"/>
    <dgm:cxn modelId="{0033E505-6490-49F4-AB53-F9826DC7C016}" srcId="{D56B5015-8CF5-4497-9575-4445AB2359BF}" destId="{DAF369E5-680F-4633-BD11-572C7F083EAA}" srcOrd="1" destOrd="0" parTransId="{DDB20238-63A7-47FC-8F40-506A674897C1}" sibTransId="{37779E78-196F-4474-9B84-2A7DB704DB40}"/>
    <dgm:cxn modelId="{5766A856-8D7B-43EA-A04C-30FC970D8400}" type="presOf" srcId="{95114362-7BE5-4D4C-A56D-1637E2A56C99}" destId="{281A0B6A-1B2B-495F-9E62-B869F479EBBC}" srcOrd="0" destOrd="2" presId="urn:microsoft.com/office/officeart/2005/8/layout/hProcess11"/>
    <dgm:cxn modelId="{0E94B170-6B76-43F4-BF39-F313ED7F8622}" type="presOf" srcId="{D56B5015-8CF5-4497-9575-4445AB2359BF}" destId="{2DD12541-4E2E-41E0-859D-81BC40C72E9A}" srcOrd="0" destOrd="0" presId="urn:microsoft.com/office/officeart/2005/8/layout/hProcess11"/>
    <dgm:cxn modelId="{32B9E83F-71CE-4DD8-BE92-D5254BFC0B3D}" type="presOf" srcId="{7753AF6A-B7F5-4F5A-B3A5-1C714A7AE1AD}" destId="{F56B54B2-05BA-416A-AED3-EB0977F6F376}" srcOrd="0" destOrd="0" presId="urn:microsoft.com/office/officeart/2005/8/layout/hProcess11"/>
    <dgm:cxn modelId="{4FDFD77B-AD69-4781-B306-2F2C1F3B4994}" type="presOf" srcId="{00E58390-97E7-4C32-BFED-5700E945A46E}" destId="{2DD12541-4E2E-41E0-859D-81BC40C72E9A}" srcOrd="0" destOrd="3" presId="urn:microsoft.com/office/officeart/2005/8/layout/hProcess11"/>
    <dgm:cxn modelId="{0C269E8D-1F40-4675-9D75-71E5E9563992}" srcId="{7B33C14E-81A9-41D3-B10A-895F19DB8C94}" destId="{95114362-7BE5-4D4C-A56D-1637E2A56C99}" srcOrd="1" destOrd="0" parTransId="{0C275412-21EF-413D-819F-480808CDF74B}" sibTransId="{76A52D9F-BE6C-4406-9AA0-553DD3DA58F8}"/>
    <dgm:cxn modelId="{76C69744-72EE-458F-98D8-0B06491963ED}" type="presOf" srcId="{4E83A239-1A60-43AE-A4AC-2DF9080154B8}" destId="{2DD12541-4E2E-41E0-859D-81BC40C72E9A}" srcOrd="0" destOrd="4" presId="urn:microsoft.com/office/officeart/2005/8/layout/hProcess11"/>
    <dgm:cxn modelId="{FDE3F1B0-759D-4938-96EA-C3D87D492AA9}" srcId="{7B33C14E-81A9-41D3-B10A-895F19DB8C94}" destId="{31E2C084-BF8F-4405-8073-95674441C799}" srcOrd="0" destOrd="0" parTransId="{722B6912-6940-4C30-912F-55ABC2088DFD}" sibTransId="{294CAC1D-C083-4C57-B701-61B7383B913C}"/>
    <dgm:cxn modelId="{6279CD6B-C49F-4343-A0EA-A9338A1F6994}" srcId="{D56B5015-8CF5-4497-9575-4445AB2359BF}" destId="{4E83A239-1A60-43AE-A4AC-2DF9080154B8}" srcOrd="3" destOrd="0" parTransId="{F818BE81-A563-4836-B0B6-079C80DAC19D}" sibTransId="{21E3BB53-CBE2-4D01-91BB-CE6BC81D3D5A}"/>
    <dgm:cxn modelId="{73AA0B4D-9507-4689-B8E5-1214BB74DF51}" srcId="{D064D3B9-A3D5-47E9-A570-3442456AAF96}" destId="{7753AF6A-B7F5-4F5A-B3A5-1C714A7AE1AD}" srcOrd="2" destOrd="0" parTransId="{69A00E3D-03D1-4226-85A3-EE5E95CB6638}" sibTransId="{4C4BD867-B2C5-487F-BEA5-2153AF056E1B}"/>
    <dgm:cxn modelId="{B8ADA830-A745-4BEB-8DC5-8D7640526531}" srcId="{D064D3B9-A3D5-47E9-A570-3442456AAF96}" destId="{175D3449-DE33-4A6D-97D1-71027048F4B6}" srcOrd="3" destOrd="0" parTransId="{8598B8AF-9B8D-41D8-9D86-39CF90E1309D}" sibTransId="{9BE3D6F5-54EC-4889-86FC-69CCAE8063DD}"/>
    <dgm:cxn modelId="{DBB11BDD-98A0-4AF0-8558-B7523E1920E5}" srcId="{D064D3B9-A3D5-47E9-A570-3442456AAF96}" destId="{7B33C14E-81A9-41D3-B10A-895F19DB8C94}" srcOrd="1" destOrd="0" parTransId="{E6B5FDC1-57E0-4F23-AABC-CA310A8C5C3A}" sibTransId="{D70DDF0B-CD21-46F5-8004-A33721B12BE2}"/>
    <dgm:cxn modelId="{8D2C7CE7-0FF6-477D-AC71-083C11FB1350}" srcId="{7753AF6A-B7F5-4F5A-B3A5-1C714A7AE1AD}" destId="{47F51682-2F76-463B-B559-6D05A6EEDB55}" srcOrd="0" destOrd="0" parTransId="{C2DC977B-6637-40A5-98F7-4AB437733FBF}" sibTransId="{25C423C5-53D0-45E8-940C-9749B9FA8D30}"/>
    <dgm:cxn modelId="{562E049D-0F06-4EE8-9052-2FFE789351BC}" type="presOf" srcId="{366EC67F-9F4A-4BDE-AA32-BCF5839BDFEC}" destId="{2DD12541-4E2E-41E0-859D-81BC40C72E9A}" srcOrd="0" destOrd="1" presId="urn:microsoft.com/office/officeart/2005/8/layout/hProcess11"/>
    <dgm:cxn modelId="{8D464C74-7E4D-42B7-A4B8-0490C6757BCB}" srcId="{D56B5015-8CF5-4497-9575-4445AB2359BF}" destId="{00E58390-97E7-4C32-BFED-5700E945A46E}" srcOrd="2" destOrd="0" parTransId="{24F090C5-0C20-48C3-80C6-096346470CEB}" sibTransId="{3FB19D72-4707-4A23-87AF-79224C31651D}"/>
    <dgm:cxn modelId="{03AB8BDE-4EC4-41A0-8D40-BACC4B0717C1}" type="presOf" srcId="{31E2C084-BF8F-4405-8073-95674441C799}" destId="{281A0B6A-1B2B-495F-9E62-B869F479EBBC}" srcOrd="0" destOrd="1" presId="urn:microsoft.com/office/officeart/2005/8/layout/hProcess11"/>
    <dgm:cxn modelId="{33CF641A-9A9D-44D7-A196-28781F356204}" srcId="{D064D3B9-A3D5-47E9-A570-3442456AAF96}" destId="{D56B5015-8CF5-4497-9575-4445AB2359BF}" srcOrd="0" destOrd="0" parTransId="{DE25BD1E-8863-40FD-92D9-D9F3753E6DCC}" sibTransId="{DD6F13D9-C103-4009-8E3D-F3A39DDB6136}"/>
    <dgm:cxn modelId="{86126D97-24FD-47C5-8AFA-71E7B03C0DF3}" type="presParOf" srcId="{B87FB738-35AA-4601-B52A-092E99843F16}" destId="{25767899-FBA3-42AA-B4E6-4114A4310497}" srcOrd="0" destOrd="0" presId="urn:microsoft.com/office/officeart/2005/8/layout/hProcess11"/>
    <dgm:cxn modelId="{D82CB197-13D5-44FA-BBCD-39F716A0A483}" type="presParOf" srcId="{B87FB738-35AA-4601-B52A-092E99843F16}" destId="{B889CB62-8E6A-41E5-ACB5-1F85D4547336}" srcOrd="1" destOrd="0" presId="urn:microsoft.com/office/officeart/2005/8/layout/hProcess11"/>
    <dgm:cxn modelId="{26EE1605-A035-452A-8AE1-792A54F053A2}" type="presParOf" srcId="{B889CB62-8E6A-41E5-ACB5-1F85D4547336}" destId="{2F81800B-36D3-46F6-9DE1-A984D65C8EB1}" srcOrd="0" destOrd="0" presId="urn:microsoft.com/office/officeart/2005/8/layout/hProcess11"/>
    <dgm:cxn modelId="{7441E708-C10D-4688-A4E9-91C9D741532E}" type="presParOf" srcId="{2F81800B-36D3-46F6-9DE1-A984D65C8EB1}" destId="{2DD12541-4E2E-41E0-859D-81BC40C72E9A}" srcOrd="0" destOrd="0" presId="urn:microsoft.com/office/officeart/2005/8/layout/hProcess11"/>
    <dgm:cxn modelId="{542F45D6-FEA6-45DB-AF22-412E19BC7BC6}" type="presParOf" srcId="{2F81800B-36D3-46F6-9DE1-A984D65C8EB1}" destId="{C9CDBA91-AE97-4A9E-920A-421834B8C807}" srcOrd="1" destOrd="0" presId="urn:microsoft.com/office/officeart/2005/8/layout/hProcess11"/>
    <dgm:cxn modelId="{369F4CC7-C796-4E4A-8FAD-13945D14B032}" type="presParOf" srcId="{2F81800B-36D3-46F6-9DE1-A984D65C8EB1}" destId="{108CADF1-A777-4C70-A3CF-CE2117835BFE}" srcOrd="2" destOrd="0" presId="urn:microsoft.com/office/officeart/2005/8/layout/hProcess11"/>
    <dgm:cxn modelId="{A348DD38-400E-46E0-A6EC-77A9F13136DF}" type="presParOf" srcId="{B889CB62-8E6A-41E5-ACB5-1F85D4547336}" destId="{BCBF09FD-17B7-413C-B18B-69560503ED76}" srcOrd="1" destOrd="0" presId="urn:microsoft.com/office/officeart/2005/8/layout/hProcess11"/>
    <dgm:cxn modelId="{0CCED399-2BF9-4DD9-ADE4-90DD4F0B5B2D}" type="presParOf" srcId="{B889CB62-8E6A-41E5-ACB5-1F85D4547336}" destId="{F1C636EA-5F6C-41F2-9EC3-28A1FCA9E30B}" srcOrd="2" destOrd="0" presId="urn:microsoft.com/office/officeart/2005/8/layout/hProcess11"/>
    <dgm:cxn modelId="{16C4B5FC-F4F7-449F-981C-A098266D0E87}" type="presParOf" srcId="{F1C636EA-5F6C-41F2-9EC3-28A1FCA9E30B}" destId="{281A0B6A-1B2B-495F-9E62-B869F479EBBC}" srcOrd="0" destOrd="0" presId="urn:microsoft.com/office/officeart/2005/8/layout/hProcess11"/>
    <dgm:cxn modelId="{984748A8-47AE-4CD3-9383-31C60A3A5564}" type="presParOf" srcId="{F1C636EA-5F6C-41F2-9EC3-28A1FCA9E30B}" destId="{D52CB881-94C4-4C87-8EC9-38AF223250EF}" srcOrd="1" destOrd="0" presId="urn:microsoft.com/office/officeart/2005/8/layout/hProcess11"/>
    <dgm:cxn modelId="{28FDF6AF-FFBC-4C33-87E8-6FE4F558770F}" type="presParOf" srcId="{F1C636EA-5F6C-41F2-9EC3-28A1FCA9E30B}" destId="{6EC811E4-D041-43DB-ABBF-08714046A8FE}" srcOrd="2" destOrd="0" presId="urn:microsoft.com/office/officeart/2005/8/layout/hProcess11"/>
    <dgm:cxn modelId="{FC84E561-3BEA-4AC2-9ADD-E5BCA0C52AC4}" type="presParOf" srcId="{B889CB62-8E6A-41E5-ACB5-1F85D4547336}" destId="{D54E562E-2AD9-409A-8D72-5309975A0F6A}" srcOrd="3" destOrd="0" presId="urn:microsoft.com/office/officeart/2005/8/layout/hProcess11"/>
    <dgm:cxn modelId="{1E96E893-42F5-401E-99BD-42E2E4DD2168}" type="presParOf" srcId="{B889CB62-8E6A-41E5-ACB5-1F85D4547336}" destId="{02F46C2E-2752-463F-A50D-BDEBB1AC7F19}" srcOrd="4" destOrd="0" presId="urn:microsoft.com/office/officeart/2005/8/layout/hProcess11"/>
    <dgm:cxn modelId="{0C21F7DA-423C-4BF3-BC08-43FF8842355A}" type="presParOf" srcId="{02F46C2E-2752-463F-A50D-BDEBB1AC7F19}" destId="{F56B54B2-05BA-416A-AED3-EB0977F6F376}" srcOrd="0" destOrd="0" presId="urn:microsoft.com/office/officeart/2005/8/layout/hProcess11"/>
    <dgm:cxn modelId="{42A33768-203D-4C89-A438-695ABE02FED1}" type="presParOf" srcId="{02F46C2E-2752-463F-A50D-BDEBB1AC7F19}" destId="{2C153E81-8AA0-41FC-928C-60BB214E5F07}" srcOrd="1" destOrd="0" presId="urn:microsoft.com/office/officeart/2005/8/layout/hProcess11"/>
    <dgm:cxn modelId="{5A76B488-65CA-4262-B30D-613DA7092A00}" type="presParOf" srcId="{02F46C2E-2752-463F-A50D-BDEBB1AC7F19}" destId="{C28D98CF-16E4-4899-9750-95A4D94AF029}" srcOrd="2" destOrd="0" presId="urn:microsoft.com/office/officeart/2005/8/layout/hProcess11"/>
    <dgm:cxn modelId="{CF19410E-1C04-41A1-9370-3A21BEB6D22A}" type="presParOf" srcId="{B889CB62-8E6A-41E5-ACB5-1F85D4547336}" destId="{A20E2555-9232-4F01-A586-B3FE248262DD}" srcOrd="5" destOrd="0" presId="urn:microsoft.com/office/officeart/2005/8/layout/hProcess11"/>
    <dgm:cxn modelId="{F71D6455-CD60-436E-A700-EEDA27CC67BE}" type="presParOf" srcId="{B889CB62-8E6A-41E5-ACB5-1F85D4547336}" destId="{5ECEF3E8-FA07-4BF2-9BB8-6D3286A6B7AD}" srcOrd="6" destOrd="0" presId="urn:microsoft.com/office/officeart/2005/8/layout/hProcess11"/>
    <dgm:cxn modelId="{4CA26A60-B6AA-4106-A371-BE1AE37EF95B}" type="presParOf" srcId="{5ECEF3E8-FA07-4BF2-9BB8-6D3286A6B7AD}" destId="{52646564-399E-45FB-84A2-74810B465246}" srcOrd="0" destOrd="0" presId="urn:microsoft.com/office/officeart/2005/8/layout/hProcess11"/>
    <dgm:cxn modelId="{C0F58B44-20ED-482F-9745-418F9851655A}" type="presParOf" srcId="{5ECEF3E8-FA07-4BF2-9BB8-6D3286A6B7AD}" destId="{E0852305-9986-4009-9C06-39BB39375349}" srcOrd="1" destOrd="0" presId="urn:microsoft.com/office/officeart/2005/8/layout/hProcess11"/>
    <dgm:cxn modelId="{555B79FE-655B-4ED0-873E-D6E799582126}" type="presParOf" srcId="{5ECEF3E8-FA07-4BF2-9BB8-6D3286A6B7AD}" destId="{6958C8CB-A4AF-459D-B5E4-1ADC4FA5ED7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3007A-4FC3-9046-B04B-EA539FEDCD25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7D2E89A5-4254-9B46-94E2-5FCDFE1A1C35}">
      <dgm:prSet phldrT="[Texto]"/>
      <dgm:spPr>
        <a:ln>
          <a:solidFill>
            <a:srgbClr val="000090"/>
          </a:solidFill>
        </a:ln>
      </dgm:spPr>
      <dgm:t>
        <a:bodyPr/>
        <a:lstStyle/>
        <a:p>
          <a:r>
            <a:rPr lang="ca-ES" dirty="0" err="1" smtClean="0">
              <a:solidFill>
                <a:srgbClr val="004586"/>
              </a:solidFill>
            </a:rPr>
            <a:t>Mujer</a:t>
          </a:r>
          <a:r>
            <a:rPr lang="ca-ES" dirty="0" smtClean="0">
              <a:solidFill>
                <a:srgbClr val="004586"/>
              </a:solidFill>
            </a:rPr>
            <a:t> PM </a:t>
          </a:r>
          <a:r>
            <a:rPr lang="ca-ES" dirty="0" err="1" smtClean="0">
              <a:solidFill>
                <a:srgbClr val="004586"/>
              </a:solidFill>
            </a:rPr>
            <a:t>tratada</a:t>
          </a:r>
          <a:r>
            <a:rPr lang="ca-ES" dirty="0" smtClean="0">
              <a:solidFill>
                <a:srgbClr val="004586"/>
              </a:solidFill>
            </a:rPr>
            <a:t> </a:t>
          </a:r>
          <a:r>
            <a:rPr lang="ca-ES" dirty="0" err="1" smtClean="0">
              <a:solidFill>
                <a:srgbClr val="004586"/>
              </a:solidFill>
            </a:rPr>
            <a:t>conBF</a:t>
          </a:r>
          <a:r>
            <a:rPr lang="ca-ES" dirty="0" smtClean="0">
              <a:solidFill>
                <a:srgbClr val="004586"/>
              </a:solidFill>
            </a:rPr>
            <a:t> oral (</a:t>
          </a:r>
          <a:r>
            <a:rPr lang="ca-ES" u="sng" dirty="0" smtClean="0">
              <a:solidFill>
                <a:srgbClr val="004586"/>
              </a:solidFill>
            </a:rPr>
            <a:t>&gt;</a:t>
          </a:r>
          <a:r>
            <a:rPr lang="ca-ES" u="none" dirty="0" smtClean="0">
              <a:solidFill>
                <a:srgbClr val="004586"/>
              </a:solidFill>
            </a:rPr>
            <a:t>5 </a:t>
          </a:r>
          <a:r>
            <a:rPr lang="ca-ES" u="none" dirty="0" err="1" smtClean="0">
              <a:solidFill>
                <a:srgbClr val="004586"/>
              </a:solidFill>
            </a:rPr>
            <a:t>años</a:t>
          </a:r>
          <a:r>
            <a:rPr lang="ca-ES" u="none" dirty="0" smtClean="0">
              <a:solidFill>
                <a:srgbClr val="004586"/>
              </a:solidFill>
            </a:rPr>
            <a:t>) o </a:t>
          </a:r>
          <a:r>
            <a:rPr lang="ca-ES" u="sng" dirty="0" smtClean="0">
              <a:solidFill>
                <a:srgbClr val="004586"/>
              </a:solidFill>
            </a:rPr>
            <a:t>&gt;</a:t>
          </a:r>
          <a:r>
            <a:rPr lang="ca-ES" u="none" dirty="0" smtClean="0">
              <a:solidFill>
                <a:srgbClr val="004586"/>
              </a:solidFill>
            </a:rPr>
            <a:t>3 a EV</a:t>
          </a:r>
          <a:endParaRPr lang="ca-ES" u="none" dirty="0">
            <a:solidFill>
              <a:srgbClr val="004586"/>
            </a:solidFill>
          </a:endParaRPr>
        </a:p>
      </dgm:t>
    </dgm:pt>
    <dgm:pt modelId="{0C70345F-7EA2-F34D-8DCB-33C8063F2D34}" type="parTrans" cxnId="{5E233B62-50BC-8649-AF6E-DD35F4D40AA3}">
      <dgm:prSet/>
      <dgm:spPr/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0FDA01C4-02EE-DB4B-985D-CBD17FE15BB3}" type="sibTrans" cxnId="{5E233B62-50BC-8649-AF6E-DD35F4D40AA3}">
      <dgm:prSet/>
      <dgm:spPr/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CBBB15DB-91EA-D241-9300-B168115A566C}">
      <dgm:prSet phldrT="[Texto]" custT="1"/>
      <dgm:spPr>
        <a:ln>
          <a:solidFill>
            <a:srgbClr val="000090"/>
          </a:solidFill>
        </a:ln>
      </dgm:spPr>
      <dgm:t>
        <a:bodyPr/>
        <a:lstStyle/>
        <a:p>
          <a:r>
            <a:rPr lang="ca-ES" sz="1400" dirty="0" smtClean="0">
              <a:solidFill>
                <a:srgbClr val="004586"/>
              </a:solidFill>
            </a:rPr>
            <a:t>Re-</a:t>
          </a:r>
          <a:r>
            <a:rPr lang="ca-ES" sz="1400" dirty="0" err="1" smtClean="0">
              <a:solidFill>
                <a:srgbClr val="004586"/>
              </a:solidFill>
            </a:rPr>
            <a:t>evaluar</a:t>
          </a:r>
          <a:r>
            <a:rPr lang="ca-ES" sz="1400" dirty="0" smtClean="0">
              <a:solidFill>
                <a:srgbClr val="004586"/>
              </a:solidFill>
            </a:rPr>
            <a:t> B/</a:t>
          </a:r>
          <a:r>
            <a:rPr lang="ca-ES" sz="1400" dirty="0" err="1" smtClean="0">
              <a:solidFill>
                <a:srgbClr val="004586"/>
              </a:solidFill>
            </a:rPr>
            <a:t>R</a:t>
          </a:r>
          <a:endParaRPr lang="ca-ES" sz="1400" dirty="0" smtClean="0">
            <a:solidFill>
              <a:srgbClr val="004586"/>
            </a:solidFill>
          </a:endParaRPr>
        </a:p>
        <a:p>
          <a:r>
            <a:rPr lang="ca-ES" sz="1400" dirty="0" smtClean="0">
              <a:solidFill>
                <a:srgbClr val="004586"/>
              </a:solidFill>
            </a:rPr>
            <a:t>Considerar Continuar BP o </a:t>
          </a:r>
          <a:r>
            <a:rPr lang="ca-ES" sz="1400" dirty="0" err="1" smtClean="0">
              <a:solidFill>
                <a:srgbClr val="004586"/>
              </a:solidFill>
            </a:rPr>
            <a:t>cambio</a:t>
          </a:r>
          <a:r>
            <a:rPr lang="ca-ES" sz="1400" dirty="0" smtClean="0">
              <a:solidFill>
                <a:srgbClr val="004586"/>
              </a:solidFill>
            </a:rPr>
            <a:t> a </a:t>
          </a:r>
          <a:r>
            <a:rPr lang="ca-ES" sz="1400" dirty="0" err="1" smtClean="0">
              <a:solidFill>
                <a:srgbClr val="004586"/>
              </a:solidFill>
            </a:rPr>
            <a:t>terapia</a:t>
          </a:r>
          <a:r>
            <a:rPr lang="ca-ES" sz="1400" dirty="0" smtClean="0">
              <a:solidFill>
                <a:srgbClr val="004586"/>
              </a:solidFill>
            </a:rPr>
            <a:t> alternativa</a:t>
          </a:r>
        </a:p>
        <a:p>
          <a:r>
            <a:rPr lang="ca-ES" sz="1400" dirty="0" smtClean="0">
              <a:solidFill>
                <a:srgbClr val="004586"/>
              </a:solidFill>
            </a:rPr>
            <a:t>Re-</a:t>
          </a:r>
          <a:r>
            <a:rPr lang="ca-ES" sz="1400" dirty="0" err="1" smtClean="0">
              <a:solidFill>
                <a:srgbClr val="004586"/>
              </a:solidFill>
            </a:rPr>
            <a:t>evaluar</a:t>
          </a:r>
          <a:r>
            <a:rPr lang="ca-ES" sz="1400" dirty="0" smtClean="0">
              <a:solidFill>
                <a:srgbClr val="004586"/>
              </a:solidFill>
            </a:rPr>
            <a:t>  cada 2-3 a</a:t>
          </a:r>
          <a:endParaRPr lang="ca-ES" sz="1400" dirty="0">
            <a:solidFill>
              <a:srgbClr val="004586"/>
            </a:solidFill>
          </a:endParaRPr>
        </a:p>
      </dgm:t>
    </dgm:pt>
    <dgm:pt modelId="{3E79E194-222E-3341-8798-3F57A8A437B5}" type="parTrans" cxnId="{B57E82EB-B95B-2E4D-81B2-1F3D94772919}">
      <dgm:prSet/>
      <dgm:spPr>
        <a:ln>
          <a:solidFill>
            <a:srgbClr val="000090"/>
          </a:solidFill>
        </a:ln>
      </dgm:spPr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C091F668-D299-CA4D-A4FD-397E328AD07F}" type="sibTrans" cxnId="{B57E82EB-B95B-2E4D-81B2-1F3D94772919}">
      <dgm:prSet/>
      <dgm:spPr/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0BA5F100-7043-124B-88C4-EB28AE0B69E3}">
      <dgm:prSet phldrT="[Texto]" custT="1"/>
      <dgm:spPr>
        <a:ln>
          <a:solidFill>
            <a:srgbClr val="000090"/>
          </a:solidFill>
        </a:ln>
      </dgm:spPr>
      <dgm:t>
        <a:bodyPr/>
        <a:lstStyle/>
        <a:p>
          <a:r>
            <a:rPr lang="ca-ES" sz="1600" dirty="0" smtClean="0">
              <a:solidFill>
                <a:srgbClr val="004586"/>
              </a:solidFill>
            </a:rPr>
            <a:t>DMO  </a:t>
          </a:r>
          <a:r>
            <a:rPr lang="ca-ES" sz="1600" dirty="0" err="1" smtClean="0">
              <a:solidFill>
                <a:srgbClr val="004586"/>
              </a:solidFill>
            </a:rPr>
            <a:t>cadera</a:t>
          </a:r>
          <a:r>
            <a:rPr lang="ca-ES" sz="1600" dirty="0" smtClean="0">
              <a:solidFill>
                <a:srgbClr val="004586"/>
              </a:solidFill>
            </a:rPr>
            <a:t> </a:t>
          </a:r>
          <a:r>
            <a:rPr lang="ca-ES" sz="1600" dirty="0" err="1" smtClean="0">
              <a:solidFill>
                <a:srgbClr val="004586"/>
              </a:solidFill>
            </a:rPr>
            <a:t>t-score</a:t>
          </a:r>
          <a:r>
            <a:rPr lang="ca-ES" sz="1600" dirty="0" smtClean="0">
              <a:solidFill>
                <a:srgbClr val="004586"/>
              </a:solidFill>
            </a:rPr>
            <a:t> </a:t>
          </a:r>
          <a:r>
            <a:rPr lang="ca-ES" sz="1600" u="sng" dirty="0" smtClean="0">
              <a:solidFill>
                <a:srgbClr val="004586"/>
              </a:solidFill>
            </a:rPr>
            <a:t>&lt;</a:t>
          </a:r>
          <a:r>
            <a:rPr lang="ca-ES" sz="1600" u="none" dirty="0" smtClean="0">
              <a:solidFill>
                <a:srgbClr val="004586"/>
              </a:solidFill>
            </a:rPr>
            <a:t>-2.5</a:t>
          </a:r>
        </a:p>
        <a:p>
          <a:r>
            <a:rPr lang="ca-ES" sz="1600" u="none" dirty="0" smtClean="0">
              <a:solidFill>
                <a:srgbClr val="004586"/>
              </a:solidFill>
            </a:rPr>
            <a:t>O </a:t>
          </a:r>
        </a:p>
        <a:p>
          <a:r>
            <a:rPr lang="ca-ES" sz="1600" u="none" dirty="0" smtClean="0">
              <a:solidFill>
                <a:srgbClr val="004586"/>
              </a:solidFill>
            </a:rPr>
            <a:t>Alto </a:t>
          </a:r>
          <a:r>
            <a:rPr lang="ca-ES" sz="1600" u="none" dirty="0" err="1" smtClean="0">
              <a:solidFill>
                <a:srgbClr val="004586"/>
              </a:solidFill>
            </a:rPr>
            <a:t>Riesgo</a:t>
          </a:r>
          <a:r>
            <a:rPr lang="ca-ES" sz="1600" u="none" dirty="0" smtClean="0">
              <a:solidFill>
                <a:srgbClr val="004586"/>
              </a:solidFill>
            </a:rPr>
            <a:t> de Fx*</a:t>
          </a:r>
          <a:endParaRPr lang="ca-ES" sz="1600" u="none" dirty="0">
            <a:solidFill>
              <a:srgbClr val="004586"/>
            </a:solidFill>
          </a:endParaRPr>
        </a:p>
      </dgm:t>
    </dgm:pt>
    <dgm:pt modelId="{FD85D1AD-62C8-144E-A229-754776DCAF36}" type="parTrans" cxnId="{A06F9A03-B5C1-5F44-B488-9AEA24933715}">
      <dgm:prSet/>
      <dgm:spPr>
        <a:ln>
          <a:solidFill>
            <a:srgbClr val="000090"/>
          </a:solidFill>
        </a:ln>
      </dgm:spPr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197F9CD0-3ECC-5B43-87AF-06E1C7A5F0CA}" type="sibTrans" cxnId="{A06F9A03-B5C1-5F44-B488-9AEA24933715}">
      <dgm:prSet/>
      <dgm:spPr/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593E926A-E9A9-9A48-B137-93CC7BAE2784}">
      <dgm:prSet phldrT="[Texto]"/>
      <dgm:spPr>
        <a:ln>
          <a:solidFill>
            <a:srgbClr val="000090"/>
          </a:solidFill>
        </a:ln>
      </dgm:spPr>
      <dgm:t>
        <a:bodyPr/>
        <a:lstStyle/>
        <a:p>
          <a:r>
            <a:rPr lang="ca-ES" u="none" dirty="0" err="1" smtClean="0">
              <a:solidFill>
                <a:srgbClr val="004586"/>
              </a:solidFill>
            </a:rPr>
            <a:t>Fx</a:t>
          </a:r>
          <a:r>
            <a:rPr lang="ca-ES" u="none" dirty="0" smtClean="0">
              <a:solidFill>
                <a:srgbClr val="004586"/>
              </a:solidFill>
            </a:rPr>
            <a:t> </a:t>
          </a:r>
          <a:r>
            <a:rPr lang="ca-ES" u="none" dirty="0" err="1" smtClean="0">
              <a:solidFill>
                <a:srgbClr val="004586"/>
              </a:solidFill>
            </a:rPr>
            <a:t>cadera</a:t>
          </a:r>
          <a:r>
            <a:rPr lang="ca-ES" u="none" dirty="0" smtClean="0">
              <a:solidFill>
                <a:srgbClr val="004586"/>
              </a:solidFill>
            </a:rPr>
            <a:t>, FV o múltiples FOP antes o </a:t>
          </a:r>
          <a:r>
            <a:rPr lang="ca-ES" u="none" dirty="0" err="1" smtClean="0">
              <a:solidFill>
                <a:srgbClr val="004586"/>
              </a:solidFill>
            </a:rPr>
            <a:t>durante</a:t>
          </a:r>
          <a:r>
            <a:rPr lang="ca-ES" u="none" dirty="0" smtClean="0">
              <a:solidFill>
                <a:srgbClr val="004586"/>
              </a:solidFill>
            </a:rPr>
            <a:t> el </a:t>
          </a:r>
          <a:r>
            <a:rPr lang="ca-ES" u="none" dirty="0" err="1" smtClean="0">
              <a:solidFill>
                <a:srgbClr val="004586"/>
              </a:solidFill>
            </a:rPr>
            <a:t>tratamiento</a:t>
          </a:r>
          <a:endParaRPr lang="ca-ES" u="none" dirty="0">
            <a:solidFill>
              <a:srgbClr val="004586"/>
            </a:solidFill>
          </a:endParaRPr>
        </a:p>
      </dgm:t>
    </dgm:pt>
    <dgm:pt modelId="{E95412F8-B7FB-8F49-86C4-EB7F787252B1}" type="parTrans" cxnId="{47534882-6FAA-824A-B037-288064A86C23}">
      <dgm:prSet/>
      <dgm:spPr>
        <a:ln>
          <a:solidFill>
            <a:srgbClr val="000090"/>
          </a:solidFill>
        </a:ln>
      </dgm:spPr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FE253D4C-5A78-2544-904C-F7DF5EC3C9F8}" type="sibTrans" cxnId="{47534882-6FAA-824A-B037-288064A86C23}">
      <dgm:prSet/>
      <dgm:spPr/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30ED3F8D-6DCF-524F-8B33-571B59D2EEF7}">
      <dgm:prSet phldrT="[Texto]" custT="1"/>
      <dgm:spPr>
        <a:ln>
          <a:solidFill>
            <a:srgbClr val="000090"/>
          </a:solidFill>
        </a:ln>
      </dgm:spPr>
      <dgm:t>
        <a:bodyPr/>
        <a:lstStyle/>
        <a:p>
          <a:r>
            <a:rPr lang="ca-ES" sz="1200" dirty="0" smtClean="0">
              <a:solidFill>
                <a:srgbClr val="004586"/>
              </a:solidFill>
            </a:rPr>
            <a:t>Re-</a:t>
          </a:r>
          <a:r>
            <a:rPr lang="ca-ES" sz="1200" dirty="0" err="1" smtClean="0">
              <a:solidFill>
                <a:srgbClr val="004586"/>
              </a:solidFill>
            </a:rPr>
            <a:t>evaluar</a:t>
          </a:r>
          <a:r>
            <a:rPr lang="ca-ES" sz="1200" dirty="0" smtClean="0">
              <a:solidFill>
                <a:srgbClr val="004586"/>
              </a:solidFill>
            </a:rPr>
            <a:t> B/</a:t>
          </a:r>
          <a:r>
            <a:rPr lang="ca-ES" sz="1200" dirty="0" err="1" smtClean="0">
              <a:solidFill>
                <a:srgbClr val="004586"/>
              </a:solidFill>
            </a:rPr>
            <a:t>R</a:t>
          </a:r>
          <a:endParaRPr lang="ca-ES" sz="1200" dirty="0" smtClean="0">
            <a:solidFill>
              <a:srgbClr val="004586"/>
            </a:solidFill>
          </a:endParaRPr>
        </a:p>
        <a:p>
          <a:r>
            <a:rPr lang="ca-ES" sz="1200" dirty="0" smtClean="0">
              <a:solidFill>
                <a:srgbClr val="004586"/>
              </a:solidFill>
            </a:rPr>
            <a:t>Considerar Continuar BP  </a:t>
          </a:r>
          <a:r>
            <a:rPr lang="ca-ES" sz="1200" dirty="0" err="1" smtClean="0">
              <a:solidFill>
                <a:srgbClr val="004586"/>
              </a:solidFill>
            </a:rPr>
            <a:t>hasta</a:t>
          </a:r>
          <a:r>
            <a:rPr lang="ca-ES" sz="1200" dirty="0" smtClean="0">
              <a:solidFill>
                <a:srgbClr val="004586"/>
              </a:solidFill>
            </a:rPr>
            <a:t> 10 a o </a:t>
          </a:r>
          <a:r>
            <a:rPr lang="ca-ES" sz="1200" dirty="0" err="1" smtClean="0">
              <a:solidFill>
                <a:srgbClr val="004586"/>
              </a:solidFill>
            </a:rPr>
            <a:t>cambio</a:t>
          </a:r>
          <a:r>
            <a:rPr lang="ca-ES" sz="1200" dirty="0" smtClean="0">
              <a:solidFill>
                <a:srgbClr val="004586"/>
              </a:solidFill>
            </a:rPr>
            <a:t> a </a:t>
          </a:r>
          <a:r>
            <a:rPr lang="ca-ES" sz="1200" dirty="0" err="1" smtClean="0">
              <a:solidFill>
                <a:srgbClr val="004586"/>
              </a:solidFill>
            </a:rPr>
            <a:t>terapia</a:t>
          </a:r>
          <a:r>
            <a:rPr lang="ca-ES" sz="1200" dirty="0" smtClean="0">
              <a:solidFill>
                <a:srgbClr val="004586"/>
              </a:solidFill>
            </a:rPr>
            <a:t> alternativa</a:t>
          </a:r>
        </a:p>
        <a:p>
          <a:r>
            <a:rPr lang="ca-ES" sz="1200" dirty="0" smtClean="0">
              <a:solidFill>
                <a:srgbClr val="004586"/>
              </a:solidFill>
            </a:rPr>
            <a:t>Re-</a:t>
          </a:r>
          <a:r>
            <a:rPr lang="ca-ES" sz="1200" dirty="0" err="1" smtClean="0">
              <a:solidFill>
                <a:srgbClr val="004586"/>
              </a:solidFill>
            </a:rPr>
            <a:t>evaluar</a:t>
          </a:r>
          <a:r>
            <a:rPr lang="ca-ES" sz="1200" dirty="0" smtClean="0">
              <a:solidFill>
                <a:srgbClr val="004586"/>
              </a:solidFill>
            </a:rPr>
            <a:t>  cada 2-3 a</a:t>
          </a:r>
          <a:endParaRPr lang="ca-ES" sz="1200" dirty="0">
            <a:solidFill>
              <a:srgbClr val="004586"/>
            </a:solidFill>
          </a:endParaRPr>
        </a:p>
      </dgm:t>
    </dgm:pt>
    <dgm:pt modelId="{BBEAA21E-6DC0-8445-9415-B43797359D4A}" type="parTrans" cxnId="{23C11729-4B45-D74D-AF68-B8A10E8FFB92}">
      <dgm:prSet/>
      <dgm:spPr>
        <a:ln>
          <a:solidFill>
            <a:srgbClr val="000090"/>
          </a:solidFill>
        </a:ln>
      </dgm:spPr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929BB898-A30E-994B-9A4E-D7F1C58951E4}" type="sibTrans" cxnId="{23C11729-4B45-D74D-AF68-B8A10E8FFB92}">
      <dgm:prSet/>
      <dgm:spPr/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2C689BA5-3DF5-3843-9E31-72F553CAE4B0}">
      <dgm:prSet custT="1"/>
      <dgm:spPr>
        <a:ln>
          <a:solidFill>
            <a:srgbClr val="000090"/>
          </a:solidFill>
        </a:ln>
      </dgm:spPr>
      <dgm:t>
        <a:bodyPr/>
        <a:lstStyle/>
        <a:p>
          <a:r>
            <a:rPr lang="ca-ES" sz="1300" dirty="0" smtClean="0">
              <a:solidFill>
                <a:srgbClr val="004586"/>
              </a:solidFill>
            </a:rPr>
            <a:t>Considerar </a:t>
          </a:r>
          <a:r>
            <a:rPr lang="ca-ES" sz="1300" dirty="0" err="1" smtClean="0">
              <a:solidFill>
                <a:srgbClr val="004586"/>
              </a:solidFill>
            </a:rPr>
            <a:t>Vacaciones</a:t>
          </a:r>
          <a:r>
            <a:rPr lang="ca-ES" sz="1300" dirty="0" smtClean="0">
              <a:solidFill>
                <a:srgbClr val="004586"/>
              </a:solidFill>
            </a:rPr>
            <a:t> </a:t>
          </a:r>
          <a:r>
            <a:rPr lang="ca-ES" sz="1300" dirty="0" err="1" smtClean="0">
              <a:solidFill>
                <a:srgbClr val="004586"/>
              </a:solidFill>
            </a:rPr>
            <a:t>terapeuticas</a:t>
          </a:r>
          <a:r>
            <a:rPr lang="ca-ES" sz="1300" dirty="0" smtClean="0">
              <a:solidFill>
                <a:srgbClr val="004586"/>
              </a:solidFill>
            </a:rPr>
            <a:t> </a:t>
          </a:r>
        </a:p>
        <a:p>
          <a:r>
            <a:rPr lang="ca-ES" sz="1300" dirty="0" smtClean="0">
              <a:solidFill>
                <a:srgbClr val="004586"/>
              </a:solidFill>
            </a:rPr>
            <a:t>Re-</a:t>
          </a:r>
          <a:r>
            <a:rPr lang="ca-ES" sz="1300" dirty="0" err="1" smtClean="0">
              <a:solidFill>
                <a:srgbClr val="004586"/>
              </a:solidFill>
            </a:rPr>
            <a:t>evaluar</a:t>
          </a:r>
          <a:r>
            <a:rPr lang="ca-ES" sz="1300" dirty="0" smtClean="0">
              <a:solidFill>
                <a:srgbClr val="004586"/>
              </a:solidFill>
            </a:rPr>
            <a:t> cada 2-3 a</a:t>
          </a:r>
          <a:endParaRPr lang="ca-ES" sz="1300" dirty="0">
            <a:solidFill>
              <a:srgbClr val="004586"/>
            </a:solidFill>
          </a:endParaRPr>
        </a:p>
      </dgm:t>
    </dgm:pt>
    <dgm:pt modelId="{1F5130C9-FB56-0949-BB2F-FC3BF0B8AD94}" type="parTrans" cxnId="{778CF31E-EF9E-BB4D-A20B-1748C8F6001B}">
      <dgm:prSet/>
      <dgm:spPr>
        <a:ln>
          <a:solidFill>
            <a:srgbClr val="000090"/>
          </a:solidFill>
        </a:ln>
      </dgm:spPr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18C6EC00-6F22-B74B-8828-97D7DFE90DA9}" type="sibTrans" cxnId="{778CF31E-EF9E-BB4D-A20B-1748C8F6001B}">
      <dgm:prSet/>
      <dgm:spPr/>
      <dgm:t>
        <a:bodyPr/>
        <a:lstStyle/>
        <a:p>
          <a:endParaRPr lang="ca-ES">
            <a:solidFill>
              <a:srgbClr val="004586"/>
            </a:solidFill>
          </a:endParaRPr>
        </a:p>
      </dgm:t>
    </dgm:pt>
    <dgm:pt modelId="{70333E0F-F888-3A4F-996C-FBE608B8E6E8}" type="pres">
      <dgm:prSet presAssocID="{8493007A-4FC3-9046-B04B-EA539FEDCD2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a-ES"/>
        </a:p>
      </dgm:t>
    </dgm:pt>
    <dgm:pt modelId="{D82A0D6B-3A27-104F-8737-08F2D437526C}" type="pres">
      <dgm:prSet presAssocID="{7D2E89A5-4254-9B46-94E2-5FCDFE1A1C35}" presName="hierRoot1" presStyleCnt="0"/>
      <dgm:spPr/>
      <dgm:t>
        <a:bodyPr/>
        <a:lstStyle/>
        <a:p>
          <a:endParaRPr lang="es-ES"/>
        </a:p>
      </dgm:t>
    </dgm:pt>
    <dgm:pt modelId="{ED86AD77-BB61-9341-BF6E-470BF280007A}" type="pres">
      <dgm:prSet presAssocID="{7D2E89A5-4254-9B46-94E2-5FCDFE1A1C35}" presName="composite" presStyleCnt="0"/>
      <dgm:spPr/>
      <dgm:t>
        <a:bodyPr/>
        <a:lstStyle/>
        <a:p>
          <a:endParaRPr lang="es-ES"/>
        </a:p>
      </dgm:t>
    </dgm:pt>
    <dgm:pt modelId="{A9A570E4-D168-3740-B73F-0208B0A226FD}" type="pres">
      <dgm:prSet presAssocID="{7D2E89A5-4254-9B46-94E2-5FCDFE1A1C35}" presName="background" presStyleLbl="node0" presStyleIdx="0" presStyleCnt="1"/>
      <dgm:spPr>
        <a:noFill/>
      </dgm:spPr>
      <dgm:t>
        <a:bodyPr/>
        <a:lstStyle/>
        <a:p>
          <a:endParaRPr lang="ca-ES"/>
        </a:p>
      </dgm:t>
    </dgm:pt>
    <dgm:pt modelId="{401C518F-A382-9B4F-A335-790A02BBEEDB}" type="pres">
      <dgm:prSet presAssocID="{7D2E89A5-4254-9B46-94E2-5FCDFE1A1C35}" presName="text" presStyleLbl="fgAcc0" presStyleIdx="0" presStyleCnt="1" custScaleX="18022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B5838AC8-3F17-9F4D-B5A3-5491DBC73B10}" type="pres">
      <dgm:prSet presAssocID="{7D2E89A5-4254-9B46-94E2-5FCDFE1A1C35}" presName="hierChild2" presStyleCnt="0"/>
      <dgm:spPr/>
      <dgm:t>
        <a:bodyPr/>
        <a:lstStyle/>
        <a:p>
          <a:endParaRPr lang="es-ES"/>
        </a:p>
      </dgm:t>
    </dgm:pt>
    <dgm:pt modelId="{9D4894F2-5224-9448-9B92-D7F0BCBD5AE6}" type="pres">
      <dgm:prSet presAssocID="{E95412F8-B7FB-8F49-86C4-EB7F787252B1}" presName="Name10" presStyleLbl="parChTrans1D2" presStyleIdx="0" presStyleCnt="1"/>
      <dgm:spPr/>
      <dgm:t>
        <a:bodyPr/>
        <a:lstStyle/>
        <a:p>
          <a:endParaRPr lang="ca-ES"/>
        </a:p>
      </dgm:t>
    </dgm:pt>
    <dgm:pt modelId="{0D8566DE-082C-4946-A978-7AB4695E09E8}" type="pres">
      <dgm:prSet presAssocID="{593E926A-E9A9-9A48-B137-93CC7BAE2784}" presName="hierRoot2" presStyleCnt="0"/>
      <dgm:spPr/>
      <dgm:t>
        <a:bodyPr/>
        <a:lstStyle/>
        <a:p>
          <a:endParaRPr lang="es-ES"/>
        </a:p>
      </dgm:t>
    </dgm:pt>
    <dgm:pt modelId="{8D82FEB8-D46C-5545-B4A7-5F1159466989}" type="pres">
      <dgm:prSet presAssocID="{593E926A-E9A9-9A48-B137-93CC7BAE2784}" presName="composite2" presStyleCnt="0"/>
      <dgm:spPr/>
      <dgm:t>
        <a:bodyPr/>
        <a:lstStyle/>
        <a:p>
          <a:endParaRPr lang="es-ES"/>
        </a:p>
      </dgm:t>
    </dgm:pt>
    <dgm:pt modelId="{7E8B65DD-299A-8B4F-BBB3-AA7A9424F69D}" type="pres">
      <dgm:prSet presAssocID="{593E926A-E9A9-9A48-B137-93CC7BAE2784}" presName="background2" presStyleLbl="node2" presStyleIdx="0" presStyleCnt="1"/>
      <dgm:spPr>
        <a:noFill/>
      </dgm:spPr>
      <dgm:t>
        <a:bodyPr/>
        <a:lstStyle/>
        <a:p>
          <a:endParaRPr lang="ca-ES"/>
        </a:p>
      </dgm:t>
    </dgm:pt>
    <dgm:pt modelId="{F825B695-BBC0-2F4E-AF0B-92356733345D}" type="pres">
      <dgm:prSet presAssocID="{593E926A-E9A9-9A48-B137-93CC7BAE2784}" presName="text2" presStyleLbl="fgAcc2" presStyleIdx="0" presStyleCnt="1" custScaleX="16279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2DB9A3F8-FBD9-FC42-937D-EEF9ABD1014F}" type="pres">
      <dgm:prSet presAssocID="{593E926A-E9A9-9A48-B137-93CC7BAE2784}" presName="hierChild3" presStyleCnt="0"/>
      <dgm:spPr/>
      <dgm:t>
        <a:bodyPr/>
        <a:lstStyle/>
        <a:p>
          <a:endParaRPr lang="es-ES"/>
        </a:p>
      </dgm:t>
    </dgm:pt>
    <dgm:pt modelId="{B2E9596E-EE8C-D146-8215-F02D6E26FE62}" type="pres">
      <dgm:prSet presAssocID="{3E79E194-222E-3341-8798-3F57A8A437B5}" presName="Name17" presStyleLbl="parChTrans1D3" presStyleIdx="0" presStyleCnt="2"/>
      <dgm:spPr/>
      <dgm:t>
        <a:bodyPr/>
        <a:lstStyle/>
        <a:p>
          <a:endParaRPr lang="ca-ES"/>
        </a:p>
      </dgm:t>
    </dgm:pt>
    <dgm:pt modelId="{09ED0DCA-3080-5048-8ABF-262EE27E4508}" type="pres">
      <dgm:prSet presAssocID="{CBBB15DB-91EA-D241-9300-B168115A566C}" presName="hierRoot3" presStyleCnt="0"/>
      <dgm:spPr/>
      <dgm:t>
        <a:bodyPr/>
        <a:lstStyle/>
        <a:p>
          <a:endParaRPr lang="es-ES"/>
        </a:p>
      </dgm:t>
    </dgm:pt>
    <dgm:pt modelId="{F5079CC1-3F90-3840-AA32-87143E7B9494}" type="pres">
      <dgm:prSet presAssocID="{CBBB15DB-91EA-D241-9300-B168115A566C}" presName="composite3" presStyleCnt="0"/>
      <dgm:spPr/>
      <dgm:t>
        <a:bodyPr/>
        <a:lstStyle/>
        <a:p>
          <a:endParaRPr lang="es-ES"/>
        </a:p>
      </dgm:t>
    </dgm:pt>
    <dgm:pt modelId="{B323D89A-E7B5-B540-9230-8B3DD4DF1472}" type="pres">
      <dgm:prSet presAssocID="{CBBB15DB-91EA-D241-9300-B168115A566C}" presName="background3" presStyleLbl="node3" presStyleIdx="0" presStyleCnt="2"/>
      <dgm:spPr>
        <a:noFill/>
      </dgm:spPr>
      <dgm:t>
        <a:bodyPr/>
        <a:lstStyle/>
        <a:p>
          <a:endParaRPr lang="ca-ES"/>
        </a:p>
      </dgm:t>
    </dgm:pt>
    <dgm:pt modelId="{13E918B5-3811-0146-B504-98DCAFD39A05}" type="pres">
      <dgm:prSet presAssocID="{CBBB15DB-91EA-D241-9300-B168115A566C}" presName="text3" presStyleLbl="fgAcc3" presStyleIdx="0" presStyleCnt="2" custScaleX="159537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22DD87B5-B4D4-2340-B24C-1ED197E7F03C}" type="pres">
      <dgm:prSet presAssocID="{CBBB15DB-91EA-D241-9300-B168115A566C}" presName="hierChild4" presStyleCnt="0"/>
      <dgm:spPr/>
      <dgm:t>
        <a:bodyPr/>
        <a:lstStyle/>
        <a:p>
          <a:endParaRPr lang="es-ES"/>
        </a:p>
      </dgm:t>
    </dgm:pt>
    <dgm:pt modelId="{12410EC2-1E1D-6C41-9164-E9E0EBBE0CF9}" type="pres">
      <dgm:prSet presAssocID="{FD85D1AD-62C8-144E-A229-754776DCAF36}" presName="Name17" presStyleLbl="parChTrans1D3" presStyleIdx="1" presStyleCnt="2"/>
      <dgm:spPr/>
      <dgm:t>
        <a:bodyPr/>
        <a:lstStyle/>
        <a:p>
          <a:endParaRPr lang="ca-ES"/>
        </a:p>
      </dgm:t>
    </dgm:pt>
    <dgm:pt modelId="{78BA784C-481D-8743-8111-6A9C3E11EBE7}" type="pres">
      <dgm:prSet presAssocID="{0BA5F100-7043-124B-88C4-EB28AE0B69E3}" presName="hierRoot3" presStyleCnt="0"/>
      <dgm:spPr/>
      <dgm:t>
        <a:bodyPr/>
        <a:lstStyle/>
        <a:p>
          <a:endParaRPr lang="es-ES"/>
        </a:p>
      </dgm:t>
    </dgm:pt>
    <dgm:pt modelId="{689DBA80-C2FD-064A-96CE-1757FD28F692}" type="pres">
      <dgm:prSet presAssocID="{0BA5F100-7043-124B-88C4-EB28AE0B69E3}" presName="composite3" presStyleCnt="0"/>
      <dgm:spPr/>
      <dgm:t>
        <a:bodyPr/>
        <a:lstStyle/>
        <a:p>
          <a:endParaRPr lang="es-ES"/>
        </a:p>
      </dgm:t>
    </dgm:pt>
    <dgm:pt modelId="{20EB06B8-41CE-254F-87C9-1710CF215385}" type="pres">
      <dgm:prSet presAssocID="{0BA5F100-7043-124B-88C4-EB28AE0B69E3}" presName="background3" presStyleLbl="node3" presStyleIdx="1" presStyleCnt="2"/>
      <dgm:spPr>
        <a:noFill/>
      </dgm:spPr>
      <dgm:t>
        <a:bodyPr/>
        <a:lstStyle/>
        <a:p>
          <a:endParaRPr lang="ca-ES"/>
        </a:p>
      </dgm:t>
    </dgm:pt>
    <dgm:pt modelId="{ACB3F02C-8F12-FC41-8BA0-01AE4997F6A7}" type="pres">
      <dgm:prSet presAssocID="{0BA5F100-7043-124B-88C4-EB28AE0B69E3}" presName="text3" presStyleLbl="fgAcc3" presStyleIdx="1" presStyleCnt="2" custScaleX="18152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7361F379-E008-A742-9E8B-E53DCC264126}" type="pres">
      <dgm:prSet presAssocID="{0BA5F100-7043-124B-88C4-EB28AE0B69E3}" presName="hierChild4" presStyleCnt="0"/>
      <dgm:spPr/>
      <dgm:t>
        <a:bodyPr/>
        <a:lstStyle/>
        <a:p>
          <a:endParaRPr lang="es-ES"/>
        </a:p>
      </dgm:t>
    </dgm:pt>
    <dgm:pt modelId="{9199904F-1052-E14E-B0A8-D6B1BE94B5B9}" type="pres">
      <dgm:prSet presAssocID="{BBEAA21E-6DC0-8445-9415-B43797359D4A}" presName="Name23" presStyleLbl="parChTrans1D4" presStyleIdx="0" presStyleCnt="2"/>
      <dgm:spPr/>
      <dgm:t>
        <a:bodyPr/>
        <a:lstStyle/>
        <a:p>
          <a:endParaRPr lang="ca-ES"/>
        </a:p>
      </dgm:t>
    </dgm:pt>
    <dgm:pt modelId="{706804CA-728B-2045-9A37-69BDB9A7093C}" type="pres">
      <dgm:prSet presAssocID="{30ED3F8D-6DCF-524F-8B33-571B59D2EEF7}" presName="hierRoot4" presStyleCnt="0"/>
      <dgm:spPr/>
      <dgm:t>
        <a:bodyPr/>
        <a:lstStyle/>
        <a:p>
          <a:endParaRPr lang="es-ES"/>
        </a:p>
      </dgm:t>
    </dgm:pt>
    <dgm:pt modelId="{0DBD6B4A-ED74-FA46-BCB3-B513CE5D16B7}" type="pres">
      <dgm:prSet presAssocID="{30ED3F8D-6DCF-524F-8B33-571B59D2EEF7}" presName="composite4" presStyleCnt="0"/>
      <dgm:spPr/>
      <dgm:t>
        <a:bodyPr/>
        <a:lstStyle/>
        <a:p>
          <a:endParaRPr lang="es-ES"/>
        </a:p>
      </dgm:t>
    </dgm:pt>
    <dgm:pt modelId="{32C8ED88-26D5-A046-B749-C27F55157E3B}" type="pres">
      <dgm:prSet presAssocID="{30ED3F8D-6DCF-524F-8B33-571B59D2EEF7}" presName="background4" presStyleLbl="node4" presStyleIdx="0" presStyleCnt="2"/>
      <dgm:spPr>
        <a:noFill/>
      </dgm:spPr>
      <dgm:t>
        <a:bodyPr/>
        <a:lstStyle/>
        <a:p>
          <a:endParaRPr lang="ca-ES"/>
        </a:p>
      </dgm:t>
    </dgm:pt>
    <dgm:pt modelId="{9A4F2EE4-1E05-264F-A5C1-B595F3669A9E}" type="pres">
      <dgm:prSet presAssocID="{30ED3F8D-6DCF-524F-8B33-571B59D2EEF7}" presName="text4" presStyleLbl="fgAcc4" presStyleIdx="0" presStyleCnt="2" custScaleX="143626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187BCB78-EC26-7A44-8338-7AC1BB6C372A}" type="pres">
      <dgm:prSet presAssocID="{30ED3F8D-6DCF-524F-8B33-571B59D2EEF7}" presName="hierChild5" presStyleCnt="0"/>
      <dgm:spPr/>
      <dgm:t>
        <a:bodyPr/>
        <a:lstStyle/>
        <a:p>
          <a:endParaRPr lang="es-ES"/>
        </a:p>
      </dgm:t>
    </dgm:pt>
    <dgm:pt modelId="{5CA8D558-BA8B-D242-947B-30CC840A8D33}" type="pres">
      <dgm:prSet presAssocID="{1F5130C9-FB56-0949-BB2F-FC3BF0B8AD94}" presName="Name23" presStyleLbl="parChTrans1D4" presStyleIdx="1" presStyleCnt="2"/>
      <dgm:spPr/>
      <dgm:t>
        <a:bodyPr/>
        <a:lstStyle/>
        <a:p>
          <a:endParaRPr lang="ca-ES"/>
        </a:p>
      </dgm:t>
    </dgm:pt>
    <dgm:pt modelId="{CCD710BD-B4A6-6246-96A5-DD6497108EDB}" type="pres">
      <dgm:prSet presAssocID="{2C689BA5-3DF5-3843-9E31-72F553CAE4B0}" presName="hierRoot4" presStyleCnt="0"/>
      <dgm:spPr/>
      <dgm:t>
        <a:bodyPr/>
        <a:lstStyle/>
        <a:p>
          <a:endParaRPr lang="es-ES"/>
        </a:p>
      </dgm:t>
    </dgm:pt>
    <dgm:pt modelId="{22E341F8-55FF-C040-8014-FE307A05BC5E}" type="pres">
      <dgm:prSet presAssocID="{2C689BA5-3DF5-3843-9E31-72F553CAE4B0}" presName="composite4" presStyleCnt="0"/>
      <dgm:spPr/>
      <dgm:t>
        <a:bodyPr/>
        <a:lstStyle/>
        <a:p>
          <a:endParaRPr lang="es-ES"/>
        </a:p>
      </dgm:t>
    </dgm:pt>
    <dgm:pt modelId="{CEBF755B-E96E-E445-9575-091D7EA9E58B}" type="pres">
      <dgm:prSet presAssocID="{2C689BA5-3DF5-3843-9E31-72F553CAE4B0}" presName="background4" presStyleLbl="node4" presStyleIdx="1" presStyleCnt="2"/>
      <dgm:spPr>
        <a:noFill/>
      </dgm:spPr>
      <dgm:t>
        <a:bodyPr/>
        <a:lstStyle/>
        <a:p>
          <a:endParaRPr lang="ca-ES"/>
        </a:p>
      </dgm:t>
    </dgm:pt>
    <dgm:pt modelId="{FE6E6CD0-7974-DC46-B5EB-4664883FCF8D}" type="pres">
      <dgm:prSet presAssocID="{2C689BA5-3DF5-3843-9E31-72F553CAE4B0}" presName="text4" presStyleLbl="fgAcc4" presStyleIdx="1" presStyleCnt="2" custScaleX="142609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A9335CD-7B5F-5E44-872E-BE7A68A94500}" type="pres">
      <dgm:prSet presAssocID="{2C689BA5-3DF5-3843-9E31-72F553CAE4B0}" presName="hierChild5" presStyleCnt="0"/>
      <dgm:spPr/>
      <dgm:t>
        <a:bodyPr/>
        <a:lstStyle/>
        <a:p>
          <a:endParaRPr lang="es-ES"/>
        </a:p>
      </dgm:t>
    </dgm:pt>
  </dgm:ptLst>
  <dgm:cxnLst>
    <dgm:cxn modelId="{4FB0B086-38B4-45FC-9B57-2FB0EBC80251}" type="presOf" srcId="{0BA5F100-7043-124B-88C4-EB28AE0B69E3}" destId="{ACB3F02C-8F12-FC41-8BA0-01AE4997F6A7}" srcOrd="0" destOrd="0" presId="urn:microsoft.com/office/officeart/2005/8/layout/hierarchy1"/>
    <dgm:cxn modelId="{D238C242-39C7-429F-9A0E-97730255E60F}" type="presOf" srcId="{2C689BA5-3DF5-3843-9E31-72F553CAE4B0}" destId="{FE6E6CD0-7974-DC46-B5EB-4664883FCF8D}" srcOrd="0" destOrd="0" presId="urn:microsoft.com/office/officeart/2005/8/layout/hierarchy1"/>
    <dgm:cxn modelId="{39A0BEBB-FD7A-4367-9000-1BD7952D02D0}" type="presOf" srcId="{30ED3F8D-6DCF-524F-8B33-571B59D2EEF7}" destId="{9A4F2EE4-1E05-264F-A5C1-B595F3669A9E}" srcOrd="0" destOrd="0" presId="urn:microsoft.com/office/officeart/2005/8/layout/hierarchy1"/>
    <dgm:cxn modelId="{94AB580F-0C86-4EBB-BD5D-F3AAE15D6708}" type="presOf" srcId="{BBEAA21E-6DC0-8445-9415-B43797359D4A}" destId="{9199904F-1052-E14E-B0A8-D6B1BE94B5B9}" srcOrd="0" destOrd="0" presId="urn:microsoft.com/office/officeart/2005/8/layout/hierarchy1"/>
    <dgm:cxn modelId="{1DA735AC-8936-4048-88C0-66051C3C192C}" type="presOf" srcId="{CBBB15DB-91EA-D241-9300-B168115A566C}" destId="{13E918B5-3811-0146-B504-98DCAFD39A05}" srcOrd="0" destOrd="0" presId="urn:microsoft.com/office/officeart/2005/8/layout/hierarchy1"/>
    <dgm:cxn modelId="{53A70D20-62D3-4399-8E93-D30BFECDDF53}" type="presOf" srcId="{1F5130C9-FB56-0949-BB2F-FC3BF0B8AD94}" destId="{5CA8D558-BA8B-D242-947B-30CC840A8D33}" srcOrd="0" destOrd="0" presId="urn:microsoft.com/office/officeart/2005/8/layout/hierarchy1"/>
    <dgm:cxn modelId="{0EC376B5-44B4-422F-B9AD-8EBA05B899D0}" type="presOf" srcId="{FD85D1AD-62C8-144E-A229-754776DCAF36}" destId="{12410EC2-1E1D-6C41-9164-E9E0EBBE0CF9}" srcOrd="0" destOrd="0" presId="urn:microsoft.com/office/officeart/2005/8/layout/hierarchy1"/>
    <dgm:cxn modelId="{47534882-6FAA-824A-B037-288064A86C23}" srcId="{7D2E89A5-4254-9B46-94E2-5FCDFE1A1C35}" destId="{593E926A-E9A9-9A48-B137-93CC7BAE2784}" srcOrd="0" destOrd="0" parTransId="{E95412F8-B7FB-8F49-86C4-EB7F787252B1}" sibTransId="{FE253D4C-5A78-2544-904C-F7DF5EC3C9F8}"/>
    <dgm:cxn modelId="{B7A55ADE-A4C4-4043-ACDC-C0E52548B905}" type="presOf" srcId="{7D2E89A5-4254-9B46-94E2-5FCDFE1A1C35}" destId="{401C518F-A382-9B4F-A335-790A02BBEEDB}" srcOrd="0" destOrd="0" presId="urn:microsoft.com/office/officeart/2005/8/layout/hierarchy1"/>
    <dgm:cxn modelId="{069ED90D-54BB-4F34-BF33-B72A4CCACF2E}" type="presOf" srcId="{593E926A-E9A9-9A48-B137-93CC7BAE2784}" destId="{F825B695-BBC0-2F4E-AF0B-92356733345D}" srcOrd="0" destOrd="0" presId="urn:microsoft.com/office/officeart/2005/8/layout/hierarchy1"/>
    <dgm:cxn modelId="{778CF31E-EF9E-BB4D-A20B-1748C8F6001B}" srcId="{0BA5F100-7043-124B-88C4-EB28AE0B69E3}" destId="{2C689BA5-3DF5-3843-9E31-72F553CAE4B0}" srcOrd="1" destOrd="0" parTransId="{1F5130C9-FB56-0949-BB2F-FC3BF0B8AD94}" sibTransId="{18C6EC00-6F22-B74B-8828-97D7DFE90DA9}"/>
    <dgm:cxn modelId="{B57E82EB-B95B-2E4D-81B2-1F3D94772919}" srcId="{593E926A-E9A9-9A48-B137-93CC7BAE2784}" destId="{CBBB15DB-91EA-D241-9300-B168115A566C}" srcOrd="0" destOrd="0" parTransId="{3E79E194-222E-3341-8798-3F57A8A437B5}" sibTransId="{C091F668-D299-CA4D-A4FD-397E328AD07F}"/>
    <dgm:cxn modelId="{A06F9A03-B5C1-5F44-B488-9AEA24933715}" srcId="{593E926A-E9A9-9A48-B137-93CC7BAE2784}" destId="{0BA5F100-7043-124B-88C4-EB28AE0B69E3}" srcOrd="1" destOrd="0" parTransId="{FD85D1AD-62C8-144E-A229-754776DCAF36}" sibTransId="{197F9CD0-3ECC-5B43-87AF-06E1C7A5F0CA}"/>
    <dgm:cxn modelId="{5E233B62-50BC-8649-AF6E-DD35F4D40AA3}" srcId="{8493007A-4FC3-9046-B04B-EA539FEDCD25}" destId="{7D2E89A5-4254-9B46-94E2-5FCDFE1A1C35}" srcOrd="0" destOrd="0" parTransId="{0C70345F-7EA2-F34D-8DCB-33C8063F2D34}" sibTransId="{0FDA01C4-02EE-DB4B-985D-CBD17FE15BB3}"/>
    <dgm:cxn modelId="{23C11729-4B45-D74D-AF68-B8A10E8FFB92}" srcId="{0BA5F100-7043-124B-88C4-EB28AE0B69E3}" destId="{30ED3F8D-6DCF-524F-8B33-571B59D2EEF7}" srcOrd="0" destOrd="0" parTransId="{BBEAA21E-6DC0-8445-9415-B43797359D4A}" sibTransId="{929BB898-A30E-994B-9A4E-D7F1C58951E4}"/>
    <dgm:cxn modelId="{A94AA624-A247-4510-8D31-A14A4A1545DF}" type="presOf" srcId="{8493007A-4FC3-9046-B04B-EA539FEDCD25}" destId="{70333E0F-F888-3A4F-996C-FBE608B8E6E8}" srcOrd="0" destOrd="0" presId="urn:microsoft.com/office/officeart/2005/8/layout/hierarchy1"/>
    <dgm:cxn modelId="{E228E0D8-5831-4A94-99CA-D12C5D86828B}" type="presOf" srcId="{E95412F8-B7FB-8F49-86C4-EB7F787252B1}" destId="{9D4894F2-5224-9448-9B92-D7F0BCBD5AE6}" srcOrd="0" destOrd="0" presId="urn:microsoft.com/office/officeart/2005/8/layout/hierarchy1"/>
    <dgm:cxn modelId="{90D5D197-40A6-4285-96BD-BA7E24C16F42}" type="presOf" srcId="{3E79E194-222E-3341-8798-3F57A8A437B5}" destId="{B2E9596E-EE8C-D146-8215-F02D6E26FE62}" srcOrd="0" destOrd="0" presId="urn:microsoft.com/office/officeart/2005/8/layout/hierarchy1"/>
    <dgm:cxn modelId="{0C111022-F12A-4CCC-869D-3C2C818221BA}" type="presParOf" srcId="{70333E0F-F888-3A4F-996C-FBE608B8E6E8}" destId="{D82A0D6B-3A27-104F-8737-08F2D437526C}" srcOrd="0" destOrd="0" presId="urn:microsoft.com/office/officeart/2005/8/layout/hierarchy1"/>
    <dgm:cxn modelId="{20CCD1C0-4B08-4478-92D4-9D872D701F27}" type="presParOf" srcId="{D82A0D6B-3A27-104F-8737-08F2D437526C}" destId="{ED86AD77-BB61-9341-BF6E-470BF280007A}" srcOrd="0" destOrd="0" presId="urn:microsoft.com/office/officeart/2005/8/layout/hierarchy1"/>
    <dgm:cxn modelId="{B3095949-5C5F-4853-8989-287BCE46FF96}" type="presParOf" srcId="{ED86AD77-BB61-9341-BF6E-470BF280007A}" destId="{A9A570E4-D168-3740-B73F-0208B0A226FD}" srcOrd="0" destOrd="0" presId="urn:microsoft.com/office/officeart/2005/8/layout/hierarchy1"/>
    <dgm:cxn modelId="{59E1CB84-F3A5-4BF0-8144-F99277966D33}" type="presParOf" srcId="{ED86AD77-BB61-9341-BF6E-470BF280007A}" destId="{401C518F-A382-9B4F-A335-790A02BBEEDB}" srcOrd="1" destOrd="0" presId="urn:microsoft.com/office/officeart/2005/8/layout/hierarchy1"/>
    <dgm:cxn modelId="{352851C0-C442-4A52-AA76-AA05771B2EA5}" type="presParOf" srcId="{D82A0D6B-3A27-104F-8737-08F2D437526C}" destId="{B5838AC8-3F17-9F4D-B5A3-5491DBC73B10}" srcOrd="1" destOrd="0" presId="urn:microsoft.com/office/officeart/2005/8/layout/hierarchy1"/>
    <dgm:cxn modelId="{BEE750D5-5D26-476F-B4EA-5A2C844F535B}" type="presParOf" srcId="{B5838AC8-3F17-9F4D-B5A3-5491DBC73B10}" destId="{9D4894F2-5224-9448-9B92-D7F0BCBD5AE6}" srcOrd="0" destOrd="0" presId="urn:microsoft.com/office/officeart/2005/8/layout/hierarchy1"/>
    <dgm:cxn modelId="{C5121CE5-F1B9-4899-9547-599CCE68796D}" type="presParOf" srcId="{B5838AC8-3F17-9F4D-B5A3-5491DBC73B10}" destId="{0D8566DE-082C-4946-A978-7AB4695E09E8}" srcOrd="1" destOrd="0" presId="urn:microsoft.com/office/officeart/2005/8/layout/hierarchy1"/>
    <dgm:cxn modelId="{1D381CD1-A342-401E-9A5A-C26A46401D47}" type="presParOf" srcId="{0D8566DE-082C-4946-A978-7AB4695E09E8}" destId="{8D82FEB8-D46C-5545-B4A7-5F1159466989}" srcOrd="0" destOrd="0" presId="urn:microsoft.com/office/officeart/2005/8/layout/hierarchy1"/>
    <dgm:cxn modelId="{5DB7DB4B-84B9-47B4-833F-9284D8FAF39C}" type="presParOf" srcId="{8D82FEB8-D46C-5545-B4A7-5F1159466989}" destId="{7E8B65DD-299A-8B4F-BBB3-AA7A9424F69D}" srcOrd="0" destOrd="0" presId="urn:microsoft.com/office/officeart/2005/8/layout/hierarchy1"/>
    <dgm:cxn modelId="{7BE51F7C-80A5-4B12-B339-740CF48FAA5E}" type="presParOf" srcId="{8D82FEB8-D46C-5545-B4A7-5F1159466989}" destId="{F825B695-BBC0-2F4E-AF0B-92356733345D}" srcOrd="1" destOrd="0" presId="urn:microsoft.com/office/officeart/2005/8/layout/hierarchy1"/>
    <dgm:cxn modelId="{F183FAF0-8C60-45D1-A28F-28C5FE4E5168}" type="presParOf" srcId="{0D8566DE-082C-4946-A978-7AB4695E09E8}" destId="{2DB9A3F8-FBD9-FC42-937D-EEF9ABD1014F}" srcOrd="1" destOrd="0" presId="urn:microsoft.com/office/officeart/2005/8/layout/hierarchy1"/>
    <dgm:cxn modelId="{2F241EF8-1209-49A1-B955-4E821155A2F7}" type="presParOf" srcId="{2DB9A3F8-FBD9-FC42-937D-EEF9ABD1014F}" destId="{B2E9596E-EE8C-D146-8215-F02D6E26FE62}" srcOrd="0" destOrd="0" presId="urn:microsoft.com/office/officeart/2005/8/layout/hierarchy1"/>
    <dgm:cxn modelId="{69EB2C3B-FDC3-4C28-AAB2-EF6BD260287A}" type="presParOf" srcId="{2DB9A3F8-FBD9-FC42-937D-EEF9ABD1014F}" destId="{09ED0DCA-3080-5048-8ABF-262EE27E4508}" srcOrd="1" destOrd="0" presId="urn:microsoft.com/office/officeart/2005/8/layout/hierarchy1"/>
    <dgm:cxn modelId="{8A66C10D-B4A8-414D-BEB5-43359A3A3FC4}" type="presParOf" srcId="{09ED0DCA-3080-5048-8ABF-262EE27E4508}" destId="{F5079CC1-3F90-3840-AA32-87143E7B9494}" srcOrd="0" destOrd="0" presId="urn:microsoft.com/office/officeart/2005/8/layout/hierarchy1"/>
    <dgm:cxn modelId="{180B2171-9E8D-4EC8-95DB-9AB49C2A3CA4}" type="presParOf" srcId="{F5079CC1-3F90-3840-AA32-87143E7B9494}" destId="{B323D89A-E7B5-B540-9230-8B3DD4DF1472}" srcOrd="0" destOrd="0" presId="urn:microsoft.com/office/officeart/2005/8/layout/hierarchy1"/>
    <dgm:cxn modelId="{E77DFE9A-38B9-4C43-8D03-351289F91836}" type="presParOf" srcId="{F5079CC1-3F90-3840-AA32-87143E7B9494}" destId="{13E918B5-3811-0146-B504-98DCAFD39A05}" srcOrd="1" destOrd="0" presId="urn:microsoft.com/office/officeart/2005/8/layout/hierarchy1"/>
    <dgm:cxn modelId="{E5FAF394-F3B2-488E-826E-D327E2AA849D}" type="presParOf" srcId="{09ED0DCA-3080-5048-8ABF-262EE27E4508}" destId="{22DD87B5-B4D4-2340-B24C-1ED197E7F03C}" srcOrd="1" destOrd="0" presId="urn:microsoft.com/office/officeart/2005/8/layout/hierarchy1"/>
    <dgm:cxn modelId="{9CE34E03-B807-4D03-BC5E-AED3C183C4CE}" type="presParOf" srcId="{2DB9A3F8-FBD9-FC42-937D-EEF9ABD1014F}" destId="{12410EC2-1E1D-6C41-9164-E9E0EBBE0CF9}" srcOrd="2" destOrd="0" presId="urn:microsoft.com/office/officeart/2005/8/layout/hierarchy1"/>
    <dgm:cxn modelId="{6C2341D7-1AF2-46BB-A7C8-71C3B0DB67B0}" type="presParOf" srcId="{2DB9A3F8-FBD9-FC42-937D-EEF9ABD1014F}" destId="{78BA784C-481D-8743-8111-6A9C3E11EBE7}" srcOrd="3" destOrd="0" presId="urn:microsoft.com/office/officeart/2005/8/layout/hierarchy1"/>
    <dgm:cxn modelId="{85EA6E23-7859-4DCC-889C-080C1570D9A1}" type="presParOf" srcId="{78BA784C-481D-8743-8111-6A9C3E11EBE7}" destId="{689DBA80-C2FD-064A-96CE-1757FD28F692}" srcOrd="0" destOrd="0" presId="urn:microsoft.com/office/officeart/2005/8/layout/hierarchy1"/>
    <dgm:cxn modelId="{E0D7C69E-0C1E-4316-B3CF-7A1A9F1C9E40}" type="presParOf" srcId="{689DBA80-C2FD-064A-96CE-1757FD28F692}" destId="{20EB06B8-41CE-254F-87C9-1710CF215385}" srcOrd="0" destOrd="0" presId="urn:microsoft.com/office/officeart/2005/8/layout/hierarchy1"/>
    <dgm:cxn modelId="{62D6BA0E-740B-4AFD-AF8F-C2EC32FC9882}" type="presParOf" srcId="{689DBA80-C2FD-064A-96CE-1757FD28F692}" destId="{ACB3F02C-8F12-FC41-8BA0-01AE4997F6A7}" srcOrd="1" destOrd="0" presId="urn:microsoft.com/office/officeart/2005/8/layout/hierarchy1"/>
    <dgm:cxn modelId="{F1DE5750-685D-4EF1-BEEB-5221E028A0AA}" type="presParOf" srcId="{78BA784C-481D-8743-8111-6A9C3E11EBE7}" destId="{7361F379-E008-A742-9E8B-E53DCC264126}" srcOrd="1" destOrd="0" presId="urn:microsoft.com/office/officeart/2005/8/layout/hierarchy1"/>
    <dgm:cxn modelId="{A5F44F10-3709-4594-8DF1-C3C0ADACC43F}" type="presParOf" srcId="{7361F379-E008-A742-9E8B-E53DCC264126}" destId="{9199904F-1052-E14E-B0A8-D6B1BE94B5B9}" srcOrd="0" destOrd="0" presId="urn:microsoft.com/office/officeart/2005/8/layout/hierarchy1"/>
    <dgm:cxn modelId="{935029E8-6390-4A28-81E6-77A3C89EB1B9}" type="presParOf" srcId="{7361F379-E008-A742-9E8B-E53DCC264126}" destId="{706804CA-728B-2045-9A37-69BDB9A7093C}" srcOrd="1" destOrd="0" presId="urn:microsoft.com/office/officeart/2005/8/layout/hierarchy1"/>
    <dgm:cxn modelId="{0208F446-44AB-40B6-9067-93C9537C7B0D}" type="presParOf" srcId="{706804CA-728B-2045-9A37-69BDB9A7093C}" destId="{0DBD6B4A-ED74-FA46-BCB3-B513CE5D16B7}" srcOrd="0" destOrd="0" presId="urn:microsoft.com/office/officeart/2005/8/layout/hierarchy1"/>
    <dgm:cxn modelId="{2B6605C2-A7D1-4122-B891-3EB4A8FF33E1}" type="presParOf" srcId="{0DBD6B4A-ED74-FA46-BCB3-B513CE5D16B7}" destId="{32C8ED88-26D5-A046-B749-C27F55157E3B}" srcOrd="0" destOrd="0" presId="urn:microsoft.com/office/officeart/2005/8/layout/hierarchy1"/>
    <dgm:cxn modelId="{F1570DCE-5D1D-4F20-9E3F-10A85DB39306}" type="presParOf" srcId="{0DBD6B4A-ED74-FA46-BCB3-B513CE5D16B7}" destId="{9A4F2EE4-1E05-264F-A5C1-B595F3669A9E}" srcOrd="1" destOrd="0" presId="urn:microsoft.com/office/officeart/2005/8/layout/hierarchy1"/>
    <dgm:cxn modelId="{16EE8BFA-083C-45DA-A1C0-F4496B1B921B}" type="presParOf" srcId="{706804CA-728B-2045-9A37-69BDB9A7093C}" destId="{187BCB78-EC26-7A44-8338-7AC1BB6C372A}" srcOrd="1" destOrd="0" presId="urn:microsoft.com/office/officeart/2005/8/layout/hierarchy1"/>
    <dgm:cxn modelId="{62A4218B-03EA-4451-B85A-C44D2975E5A7}" type="presParOf" srcId="{7361F379-E008-A742-9E8B-E53DCC264126}" destId="{5CA8D558-BA8B-D242-947B-30CC840A8D33}" srcOrd="2" destOrd="0" presId="urn:microsoft.com/office/officeart/2005/8/layout/hierarchy1"/>
    <dgm:cxn modelId="{74DB198D-B034-4951-A9C7-8EADFAF64447}" type="presParOf" srcId="{7361F379-E008-A742-9E8B-E53DCC264126}" destId="{CCD710BD-B4A6-6246-96A5-DD6497108EDB}" srcOrd="3" destOrd="0" presId="urn:microsoft.com/office/officeart/2005/8/layout/hierarchy1"/>
    <dgm:cxn modelId="{98BF2F2F-8069-4CAB-9986-CDFE9ED1CE3F}" type="presParOf" srcId="{CCD710BD-B4A6-6246-96A5-DD6497108EDB}" destId="{22E341F8-55FF-C040-8014-FE307A05BC5E}" srcOrd="0" destOrd="0" presId="urn:microsoft.com/office/officeart/2005/8/layout/hierarchy1"/>
    <dgm:cxn modelId="{2918FF16-757C-4314-ABEE-FA444EDE259C}" type="presParOf" srcId="{22E341F8-55FF-C040-8014-FE307A05BC5E}" destId="{CEBF755B-E96E-E445-9575-091D7EA9E58B}" srcOrd="0" destOrd="0" presId="urn:microsoft.com/office/officeart/2005/8/layout/hierarchy1"/>
    <dgm:cxn modelId="{8C92C73A-8803-43B4-8351-7C9BB3C827BD}" type="presParOf" srcId="{22E341F8-55FF-C040-8014-FE307A05BC5E}" destId="{FE6E6CD0-7974-DC46-B5EB-4664883FCF8D}" srcOrd="1" destOrd="0" presId="urn:microsoft.com/office/officeart/2005/8/layout/hierarchy1"/>
    <dgm:cxn modelId="{E560542E-6BB8-4FAB-8085-8D419CE3A0A9}" type="presParOf" srcId="{CCD710BD-B4A6-6246-96A5-DD6497108EDB}" destId="{8A9335CD-7B5F-5E44-872E-BE7A68A94500}" srcOrd="1" destOrd="0" presId="urn:microsoft.com/office/officeart/2005/8/layout/hierarchy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67899-FBA3-42AA-B4E6-4114A4310497}">
      <dsp:nvSpPr>
        <dsp:cNvPr id="0" name=""/>
        <dsp:cNvSpPr/>
      </dsp:nvSpPr>
      <dsp:spPr>
        <a:xfrm>
          <a:off x="0" y="1377791"/>
          <a:ext cx="8686800" cy="183705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12541-4E2E-41E0-859D-81BC40C72E9A}">
      <dsp:nvSpPr>
        <dsp:cNvPr id="0" name=""/>
        <dsp:cNvSpPr/>
      </dsp:nvSpPr>
      <dsp:spPr>
        <a:xfrm>
          <a:off x="3912" y="0"/>
          <a:ext cx="1881998" cy="18370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2"/>
              </a:solidFill>
              <a:effectLst/>
            </a:rPr>
            <a:t>IDENTIFICAR</a:t>
          </a:r>
          <a:endParaRPr lang="es-ES" sz="1800" b="1" kern="1200" dirty="0">
            <a:solidFill>
              <a:schemeClr val="tx2"/>
            </a:solidFill>
            <a:effectLst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accent1"/>
              </a:solidFill>
            </a:rPr>
            <a:t>Manifestaciones clínicas (fracturas).</a:t>
          </a:r>
          <a:endParaRPr lang="es-ES" sz="1400" b="1" kern="1200" dirty="0">
            <a:solidFill>
              <a:schemeClr val="accent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accent1"/>
              </a:solidFill>
            </a:rPr>
            <a:t>Presencia de factores de riesgo.</a:t>
          </a:r>
          <a:endParaRPr lang="es-ES" sz="1400" b="1" kern="1200" dirty="0">
            <a:solidFill>
              <a:schemeClr val="accent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accent1"/>
              </a:solidFill>
            </a:rPr>
            <a:t>Escalas.</a:t>
          </a:r>
          <a:endParaRPr lang="es-ES" sz="1400" b="1" kern="1200" dirty="0">
            <a:solidFill>
              <a:schemeClr val="accent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accent1"/>
              </a:solidFill>
            </a:rPr>
            <a:t>Exploración física.</a:t>
          </a:r>
          <a:endParaRPr lang="es-ES" sz="1400" b="1" kern="1200" dirty="0">
            <a:solidFill>
              <a:schemeClr val="accent1"/>
            </a:solidFill>
          </a:endParaRPr>
        </a:p>
      </dsp:txBody>
      <dsp:txXfrm>
        <a:off x="3912" y="0"/>
        <a:ext cx="1881998" cy="1837054"/>
      </dsp:txXfrm>
    </dsp:sp>
    <dsp:sp modelId="{C9CDBA91-AE97-4A9E-920A-421834B8C807}">
      <dsp:nvSpPr>
        <dsp:cNvPr id="0" name=""/>
        <dsp:cNvSpPr/>
      </dsp:nvSpPr>
      <dsp:spPr>
        <a:xfrm>
          <a:off x="715280" y="2066686"/>
          <a:ext cx="459263" cy="459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1A0B6A-1B2B-495F-9E62-B869F479EBBC}">
      <dsp:nvSpPr>
        <dsp:cNvPr id="0" name=""/>
        <dsp:cNvSpPr/>
      </dsp:nvSpPr>
      <dsp:spPr>
        <a:xfrm>
          <a:off x="1980011" y="2755582"/>
          <a:ext cx="1881998" cy="18370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2"/>
              </a:solidFill>
              <a:effectLst/>
            </a:rPr>
            <a:t>EVALUAR</a:t>
          </a:r>
          <a:endParaRPr lang="es-ES" sz="1800" b="1" kern="1200" dirty="0">
            <a:solidFill>
              <a:schemeClr val="tx2"/>
            </a:solidFill>
            <a:effectLst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accent1"/>
              </a:solidFill>
            </a:rPr>
            <a:t>Radiología simple</a:t>
          </a:r>
          <a:endParaRPr lang="es-ES" sz="1400" b="1" kern="1200" dirty="0">
            <a:solidFill>
              <a:schemeClr val="accent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accent1"/>
              </a:solidFill>
            </a:rPr>
            <a:t>Medición de la masa ósea y otras.</a:t>
          </a:r>
          <a:endParaRPr lang="es-ES" sz="1400" b="1" kern="1200" dirty="0">
            <a:solidFill>
              <a:schemeClr val="accent1"/>
            </a:solidFill>
          </a:endParaRPr>
        </a:p>
      </dsp:txBody>
      <dsp:txXfrm>
        <a:off x="1980011" y="2755582"/>
        <a:ext cx="1881998" cy="1837054"/>
      </dsp:txXfrm>
    </dsp:sp>
    <dsp:sp modelId="{D52CB881-94C4-4C87-8EC9-38AF223250EF}">
      <dsp:nvSpPr>
        <dsp:cNvPr id="0" name=""/>
        <dsp:cNvSpPr/>
      </dsp:nvSpPr>
      <dsp:spPr>
        <a:xfrm>
          <a:off x="2691378" y="2066686"/>
          <a:ext cx="459263" cy="459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B54B2-05BA-416A-AED3-EB0977F6F376}">
      <dsp:nvSpPr>
        <dsp:cNvPr id="0" name=""/>
        <dsp:cNvSpPr/>
      </dsp:nvSpPr>
      <dsp:spPr>
        <a:xfrm>
          <a:off x="3956109" y="0"/>
          <a:ext cx="1881998" cy="18370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1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2"/>
              </a:solidFill>
              <a:effectLst/>
            </a:rPr>
            <a:t>PREVENIR y TRATAR </a:t>
          </a:r>
          <a:endParaRPr lang="es-ES" sz="1800" b="1" kern="1200" dirty="0">
            <a:solidFill>
              <a:schemeClr val="tx2"/>
            </a:solidFill>
            <a:effectLst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accent1"/>
              </a:solidFill>
            </a:rPr>
            <a:t>Medidas no farmacológicas.</a:t>
          </a:r>
          <a:endParaRPr lang="es-ES" sz="1400" b="1" kern="1200" dirty="0">
            <a:solidFill>
              <a:schemeClr val="accent1"/>
            </a:solidFill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kern="1200" dirty="0" smtClean="0">
              <a:solidFill>
                <a:schemeClr val="accent1"/>
              </a:solidFill>
            </a:rPr>
            <a:t>Medidas  farmacológicas.</a:t>
          </a:r>
          <a:endParaRPr lang="es-ES" sz="1400" b="1" kern="1200" dirty="0">
            <a:solidFill>
              <a:schemeClr val="accent1"/>
            </a:solidFill>
          </a:endParaRPr>
        </a:p>
      </dsp:txBody>
      <dsp:txXfrm>
        <a:off x="3956109" y="0"/>
        <a:ext cx="1881998" cy="1837054"/>
      </dsp:txXfrm>
    </dsp:sp>
    <dsp:sp modelId="{2C153E81-8AA0-41FC-928C-60BB214E5F07}">
      <dsp:nvSpPr>
        <dsp:cNvPr id="0" name=""/>
        <dsp:cNvSpPr/>
      </dsp:nvSpPr>
      <dsp:spPr>
        <a:xfrm>
          <a:off x="4667477" y="2066686"/>
          <a:ext cx="459263" cy="459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646564-399E-45FB-84A2-74810B465246}">
      <dsp:nvSpPr>
        <dsp:cNvPr id="0" name=""/>
        <dsp:cNvSpPr/>
      </dsp:nvSpPr>
      <dsp:spPr>
        <a:xfrm>
          <a:off x="5932208" y="2755582"/>
          <a:ext cx="1881998" cy="18370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2"/>
              </a:solidFill>
              <a:effectLst/>
            </a:rPr>
            <a:t>SEGUIMIENTO CUMPLIMENTO Y DERIVACIÓN</a:t>
          </a:r>
          <a:endParaRPr lang="es-ES" sz="1800" b="1" kern="1200" dirty="0">
            <a:solidFill>
              <a:schemeClr val="tx2"/>
            </a:solidFill>
            <a:effectLst/>
          </a:endParaRPr>
        </a:p>
      </dsp:txBody>
      <dsp:txXfrm>
        <a:off x="5932208" y="2755582"/>
        <a:ext cx="1881998" cy="1837054"/>
      </dsp:txXfrm>
    </dsp:sp>
    <dsp:sp modelId="{E0852305-9986-4009-9C06-39BB39375349}">
      <dsp:nvSpPr>
        <dsp:cNvPr id="0" name=""/>
        <dsp:cNvSpPr/>
      </dsp:nvSpPr>
      <dsp:spPr>
        <a:xfrm>
          <a:off x="6643575" y="2066686"/>
          <a:ext cx="459263" cy="4592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6434A-7011-4046-B27F-9B9B0A0208CE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20791-3844-4429-BF6B-6A51242FBDC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880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6A36D-BA43-4375-AAC7-04FF3B59C7E4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54464-FF9C-4748-B1BE-E5B991EB154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95697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4464-FF9C-4748-B1BE-E5B991EB154F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82373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Care </a:t>
            </a:r>
            <a:r>
              <a:rPr lang="it-IT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2015;21(1):56-65</a:t>
            </a:r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00B7A-DF04-744D-AA63-2C7984A9B9E4}" type="slidenum">
              <a:rPr lang="ca-ES" smtClean="0"/>
              <a:pPr/>
              <a:t>42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1054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4464-FF9C-4748-B1BE-E5B991EB154F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282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Existen aparatos periféricos con la ventaja principal de la facilidad para realizarla, economía, tienen buena precisión y predicen el riesgo de fractura.</a:t>
            </a:r>
          </a:p>
          <a:p>
            <a:r>
              <a:rPr lang="es-ES" dirty="0" smtClean="0"/>
              <a:t>Entre los inconvenientes, destacan los artefactos, la difícil valoración de los cambios en la respuesta al tratamiento (monitorización de la respuesta terapéutica).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4464-FF9C-4748-B1BE-E5B991EB154F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2637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C1BCC-BBAE-4EA2-967F-8EB9F962D901}" type="slidenum">
              <a:rPr lang="ca-ES" smtClean="0"/>
              <a:pPr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58765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 = femoral </a:t>
            </a:r>
            <a:r>
              <a:rPr lang="es-ES" dirty="0" err="1" smtClean="0"/>
              <a:t>neck</a:t>
            </a:r>
            <a:r>
              <a:rPr lang="es-ES" dirty="0" smtClean="0"/>
              <a:t>  L = lumbar </a:t>
            </a:r>
            <a:r>
              <a:rPr lang="es-ES" dirty="0" err="1" smtClean="0"/>
              <a:t>spine</a:t>
            </a:r>
            <a:r>
              <a:rPr lang="es-ES" dirty="0" smtClean="0"/>
              <a:t>  H = total hip  FRR = Fracture </a:t>
            </a:r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Reduction</a:t>
            </a:r>
            <a:r>
              <a:rPr lang="es-ES" dirty="0" smtClean="0"/>
              <a:t>  </a:t>
            </a:r>
          </a:p>
          <a:p>
            <a:r>
              <a:rPr lang="es-ES" dirty="0" smtClean="0"/>
              <a:t>FRR </a:t>
            </a:r>
            <a:r>
              <a:rPr lang="es-ES" dirty="0" err="1" smtClean="0"/>
              <a:t>reported</a:t>
            </a:r>
            <a:r>
              <a:rPr lang="es-ES" dirty="0" smtClean="0"/>
              <a:t> as </a:t>
            </a:r>
            <a:r>
              <a:rPr lang="es-ES" dirty="0" err="1" smtClean="0"/>
              <a:t>Relative</a:t>
            </a:r>
            <a:r>
              <a:rPr lang="es-ES" dirty="0" smtClean="0"/>
              <a:t> </a:t>
            </a:r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Reduction</a:t>
            </a:r>
            <a:r>
              <a:rPr lang="es-ES" dirty="0" smtClean="0"/>
              <a:t>/Actual </a:t>
            </a:r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Reduction</a:t>
            </a:r>
            <a:endParaRPr lang="es-ES" dirty="0" smtClean="0"/>
          </a:p>
          <a:p>
            <a:r>
              <a:rPr lang="es-ES" dirty="0" smtClean="0"/>
              <a:t>w/o = no pre-</a:t>
            </a:r>
            <a:r>
              <a:rPr lang="es-ES" dirty="0" err="1" smtClean="0"/>
              <a:t>existing</a:t>
            </a:r>
            <a:r>
              <a:rPr lang="es-ES" dirty="0" smtClean="0"/>
              <a:t> fractures  p/e = pre-</a:t>
            </a:r>
            <a:r>
              <a:rPr lang="es-ES" dirty="0" err="1" smtClean="0"/>
              <a:t>existing</a:t>
            </a:r>
            <a:r>
              <a:rPr lang="es-ES" dirty="0" smtClean="0"/>
              <a:t> fractures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4464-FF9C-4748-B1BE-E5B991EB154F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5867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3D5A7-06C7-48B8-81C1-34F7ECBDD662}" type="slidenum">
              <a:rPr lang="ca-ES"/>
              <a:pPr/>
              <a:t>30</a:t>
            </a:fld>
            <a:endParaRPr lang="ca-E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  <p:sp>
        <p:nvSpPr>
          <p:cNvPr id="22531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lIns="0" tIns="0" rIns="0" bIns="0"/>
          <a:lstStyle/>
          <a:p>
            <a:pPr marL="85725" indent="-85725" defTabSz="457200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6182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started a bisphosphonate drug holiday between 2005 and 2010. Collected data included BMD, markers of bone turnover, vitamin D status, clinical and radiographic reports of fractures.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4464-FF9C-4748-B1BE-E5B991EB154F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172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supporting a bisphosphonate drug holiday is weak; however if a drug holiday must be considered, clinical </a:t>
            </a:r>
          </a:p>
          <a:p>
            <a:r>
              <a:rPr lang="en-US" dirty="0" smtClean="0"/>
              <a:t>judgment should determine the appropriateness of this based on the patient’s risk of fracture and expected</a:t>
            </a:r>
          </a:p>
          <a:p>
            <a:r>
              <a:rPr lang="en-US" dirty="0" smtClean="0"/>
              <a:t>residual bisphosphonate efficacy post-discontinuation based on compliance, duration of previous therapy, and </a:t>
            </a:r>
          </a:p>
          <a:p>
            <a:r>
              <a:rPr lang="en-US" dirty="0" smtClean="0"/>
              <a:t>dose/bisphosphonate used</a:t>
            </a:r>
          </a:p>
          <a:p>
            <a:r>
              <a:rPr lang="en-US" dirty="0" smtClean="0"/>
              <a:t>a. Risk of fracture: Those at high risk (based on fracture history, FRAX Tool ®, or BMD) should either </a:t>
            </a:r>
          </a:p>
          <a:p>
            <a:r>
              <a:rPr lang="en-US" dirty="0" smtClean="0"/>
              <a:t>remain on bisphosphonates or use non-bisphosphonate therapy during the drug holiday</a:t>
            </a:r>
          </a:p>
          <a:p>
            <a:r>
              <a:rPr lang="en-US" dirty="0" smtClean="0"/>
              <a:t>b. Compliance: Those with MPR&lt;50% may have much less residual bisphosphonate effects compared to </a:t>
            </a:r>
          </a:p>
          <a:p>
            <a:r>
              <a:rPr lang="en-US" dirty="0" smtClean="0"/>
              <a:t>more compliant patients12,14</a:t>
            </a:r>
          </a:p>
          <a:p>
            <a:r>
              <a:rPr lang="en-US" dirty="0" smtClean="0"/>
              <a:t>c. Duration of therapy prior to drug holiday: 3-5 years of compliant, standard dose, bisphosphonate </a:t>
            </a:r>
          </a:p>
          <a:p>
            <a:r>
              <a:rPr lang="en-US" dirty="0" smtClean="0"/>
              <a:t>therapy 9,14-16</a:t>
            </a:r>
          </a:p>
          <a:p>
            <a:r>
              <a:rPr lang="en-US" dirty="0" smtClean="0"/>
              <a:t>d. Dose/bisphosphonate: Alendronate and </a:t>
            </a:r>
            <a:r>
              <a:rPr lang="en-US" dirty="0" err="1" smtClean="0"/>
              <a:t>risedronate</a:t>
            </a:r>
            <a:r>
              <a:rPr lang="en-US" dirty="0" smtClean="0"/>
              <a:t> are the only two drugs with published data and </a:t>
            </a:r>
          </a:p>
          <a:p>
            <a:r>
              <a:rPr lang="en-US" dirty="0" smtClean="0"/>
              <a:t>should be the only bisphosphonates considered for a drug holiday since different bisphosphonates may </a:t>
            </a:r>
          </a:p>
          <a:p>
            <a:r>
              <a:rPr lang="en-US" dirty="0" smtClean="0"/>
              <a:t>have different pharmacokinetic properties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. Drugs/doses studied: alendronate 10mg/day, </a:t>
            </a:r>
            <a:r>
              <a:rPr lang="en-US" dirty="0" err="1" smtClean="0"/>
              <a:t>risedronate</a:t>
            </a:r>
            <a:r>
              <a:rPr lang="en-US" dirty="0" smtClean="0"/>
              <a:t> 5mg/day</a:t>
            </a:r>
          </a:p>
          <a:p>
            <a:r>
              <a:rPr lang="en-US" dirty="0" smtClean="0"/>
              <a:t>ii. </a:t>
            </a:r>
            <a:r>
              <a:rPr lang="en-US" dirty="0" err="1" smtClean="0"/>
              <a:t>Risedronate</a:t>
            </a:r>
            <a:r>
              <a:rPr lang="en-US" dirty="0" smtClean="0"/>
              <a:t> may have less of a residual post-discontinuation effect compared to alendronate6,8</a:t>
            </a:r>
          </a:p>
          <a:p>
            <a:r>
              <a:rPr lang="en-US" dirty="0" smtClean="0"/>
              <a:t>iii. Unpublished data has shown </a:t>
            </a:r>
            <a:r>
              <a:rPr lang="en-US" dirty="0" err="1" smtClean="0"/>
              <a:t>zolendronic</a:t>
            </a:r>
            <a:r>
              <a:rPr lang="en-US" dirty="0" smtClean="0"/>
              <a:t> acid may be stopped after 3 years, but data is still </a:t>
            </a:r>
          </a:p>
          <a:p>
            <a:r>
              <a:rPr lang="en-US" dirty="0" smtClean="0"/>
              <a:t>scarce4</a:t>
            </a:r>
          </a:p>
          <a:p>
            <a:r>
              <a:rPr lang="en-US" dirty="0" smtClean="0"/>
              <a:t>e. Duration of discontinuation: Between 1-4 years based on current data regarding fracture risk after </a:t>
            </a:r>
          </a:p>
          <a:p>
            <a:r>
              <a:rPr lang="en-US" dirty="0" smtClean="0"/>
              <a:t>discontinuation of a bisphosphonate9,15,16</a:t>
            </a:r>
          </a:p>
          <a:p>
            <a:r>
              <a:rPr lang="en-US" dirty="0" smtClean="0"/>
              <a:t>f. Monitoring: Patients should be monitored for rapid declines in BMD or BTM2,4</a:t>
            </a:r>
          </a:p>
          <a:p>
            <a:r>
              <a:rPr lang="en-US" dirty="0" err="1" smtClean="0"/>
              <a:t>i</a:t>
            </a:r>
            <a:r>
              <a:rPr lang="en-US" dirty="0" smtClean="0"/>
              <a:t>. BMD decrease &gt; 3-4% in the spine or 4-5% in the hip</a:t>
            </a:r>
          </a:p>
          <a:p>
            <a:r>
              <a:rPr lang="en-US" dirty="0" smtClean="0"/>
              <a:t>ii. NTX level increase &gt; 40 </a:t>
            </a:r>
            <a:r>
              <a:rPr lang="en-US" dirty="0" err="1" smtClean="0"/>
              <a:t>nmol</a:t>
            </a:r>
            <a:endParaRPr lang="en-US" dirty="0" smtClean="0"/>
          </a:p>
          <a:p>
            <a:r>
              <a:rPr lang="en-US" dirty="0" smtClean="0"/>
              <a:t>iii. If a rapid decline is seen, the bisphosphonate or other therapy (if only BMD is affected) can be </a:t>
            </a:r>
          </a:p>
          <a:p>
            <a:r>
              <a:rPr lang="en-US" dirty="0" smtClean="0"/>
              <a:t>restarted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4464-FF9C-4748-B1BE-E5B991EB154F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272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err="1" smtClean="0"/>
              <a:t>preocupantes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April 1996 and March 2009. The first date of bisphosphonate dispensing was considered the index date. Amongthosewithatleast5yearsoffollow-up</a:t>
            </a:r>
          </a:p>
          <a:p>
            <a:r>
              <a:rPr lang="en-US" dirty="0" smtClean="0"/>
              <a:t>(n=213,029), 61% had one or more extended gaps in bisphosphonate therapy. Overall, 10% of patients filled only a single prescription, 37% switched to a different bisphosphonate and the median exposure was 2.2 years.</a:t>
            </a:r>
          </a:p>
          <a:p>
            <a:endParaRPr lang="en-US" dirty="0" smtClean="0"/>
          </a:p>
          <a:p>
            <a:r>
              <a:rPr lang="en-US" dirty="0" smtClean="0"/>
              <a:t> Catalonia: 26227 </a:t>
            </a:r>
            <a:r>
              <a:rPr lang="en-US" dirty="0" err="1" smtClean="0"/>
              <a:t>pacientes</a:t>
            </a:r>
            <a:r>
              <a:rPr lang="en-US" dirty="0" smtClean="0"/>
              <a:t>, entre 2006-2007 </a:t>
            </a:r>
            <a:r>
              <a:rPr lang="en-US" dirty="0" err="1" smtClean="0"/>
              <a:t>inician</a:t>
            </a:r>
            <a:r>
              <a:rPr lang="en-US" dirty="0" smtClean="0"/>
              <a:t> </a:t>
            </a:r>
            <a:r>
              <a:rPr lang="en-US" dirty="0" err="1" smtClean="0"/>
              <a:t>tratamiento</a:t>
            </a:r>
            <a:r>
              <a:rPr lang="en-US" dirty="0" smtClean="0"/>
              <a:t>. The cumulative incidence of therapy discontinuation in the population studied was 49.9% (95% CI 49.3 – 50.5) in the first year of follow-up, 61.4% (95% CI, 60.8 – 62.0) during the second year, 68.6% (95% CI 68.1 – 69.2) at the end of the third year, and 72.2% (95% CI 71.7 -72.8) and 73.7% (95% CI 73.1 – 74.3) in the fourth and fifth years of treatment respectively</a:t>
            </a:r>
          </a:p>
          <a:p>
            <a:endParaRPr lang="en-US" dirty="0" smtClean="0"/>
          </a:p>
          <a:p>
            <a:r>
              <a:rPr lang="en-US" dirty="0" smtClean="0"/>
              <a:t>Two thousand four hundred and nineteen patients were included over a period of 1 month and followed up for 12 months. Two hundred and eighty-nine (11.9%) patients were treated with monthly bisphosphonates, 1298 (53.7%) with weekly bisphosphonates, and 832 (34.4%) with daily treatments (526 strontium </a:t>
            </a:r>
            <a:r>
              <a:rPr lang="en-US" dirty="0" err="1" smtClean="0"/>
              <a:t>ranelate</a:t>
            </a:r>
            <a:r>
              <a:rPr lang="en-US" dirty="0" smtClean="0"/>
              <a:t> (21.7%), 296 </a:t>
            </a:r>
            <a:r>
              <a:rPr lang="en-US" dirty="0" err="1" smtClean="0"/>
              <a:t>raloxifene</a:t>
            </a:r>
            <a:r>
              <a:rPr lang="en-US" dirty="0" smtClean="0"/>
              <a:t> (12.2%), and 10 bisphosphonates (0.4%)). At 1 year, overall persistence was 34%. Fifty percent of patients on monthly bisphosphonates were still persistent while only 37% of patients on weekly bisphosphonates, 34% on </a:t>
            </a:r>
            <a:r>
              <a:rPr lang="en-US" dirty="0" err="1" smtClean="0"/>
              <a:t>raloxifene</a:t>
            </a:r>
            <a:r>
              <a:rPr lang="en-US" dirty="0" smtClean="0"/>
              <a:t>, and 16% on strontium </a:t>
            </a:r>
            <a:r>
              <a:rPr lang="en-US" dirty="0" err="1" smtClean="0"/>
              <a:t>ranelate</a:t>
            </a:r>
            <a:r>
              <a:rPr lang="en-US" dirty="0" smtClean="0"/>
              <a:t> were persistent. Therapy monitoring with biochemical markers or bone mineral density was associated with improved persistence.</a:t>
            </a:r>
          </a:p>
          <a:p>
            <a:r>
              <a:rPr lang="en-US" dirty="0" smtClean="0"/>
              <a:t>4,147 women were evaluable, with a median oral bisphosphonate treatment duration of 145.5 days. Persistence rates after 1 and 2 years were 27.9% and 12.9%, respectively, and 66.3% of women were compliant. As expected, persistence rates were higher when the refill gap was increased to 60 or 90 days. No significant differences in 1-year persistence between patients on weekly or monthly treatment regimens were observed (28.6% and 29.4%, respectively), although 1-year persistence with daily treatment was only 7.2%. After 24 months of therapy, compliant women had fewer fractures than non-compliant women (88.1% and 85.0% fracture-free, respectively; p = 0.0147). In multivariate Cox regression analysis, treatment compliance was the only factor that significantly decreased fracture risk (p = 0.0034).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54464-FF9C-4748-B1BE-E5B991EB154F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7230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0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49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3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 userDrawn="1"/>
        </p:nvSpPr>
        <p:spPr>
          <a:xfrm>
            <a:off x="-144693" y="260648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36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36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</a:t>
            </a:r>
            <a:r>
              <a:rPr lang="es-ES" sz="40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40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40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</a:t>
            </a:r>
            <a:r>
              <a:rPr lang="es-ES" sz="36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es-ES" sz="36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  <a:p>
            <a:pPr algn="ctr"/>
            <a:r>
              <a:rPr lang="es-ES" sz="2600" i="1" dirty="0" smtClean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Actualización en Atención Primaria</a:t>
            </a:r>
          </a:p>
        </p:txBody>
      </p:sp>
      <p:pic>
        <p:nvPicPr>
          <p:cNvPr id="1026" name="Picture 2" descr="Live-Med Iberi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6321" y="6037640"/>
            <a:ext cx="2721239" cy="720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y explica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03712" y="908720"/>
            <a:ext cx="5183221" cy="216457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5" y="314096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1" y="3573016"/>
            <a:ext cx="11183211" cy="2088232"/>
          </a:xfrm>
        </p:spPr>
        <p:txBody>
          <a:bodyPr>
            <a:noAutofit/>
          </a:bodyPr>
          <a:lstStyle>
            <a:lvl1pPr marL="606029" indent="-198835">
              <a:spcBef>
                <a:spcPts val="45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143000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500">
                <a:solidFill>
                  <a:schemeClr val="accent1"/>
                </a:solidFill>
              </a:defRPr>
            </a:lvl2pPr>
            <a:lvl3pPr marL="1679972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200">
                <a:solidFill>
                  <a:schemeClr val="accent1"/>
                </a:solidFill>
              </a:defRPr>
            </a:lvl3pPr>
            <a:lvl4pPr marL="2156222" indent="-138113">
              <a:spcBef>
                <a:spcPts val="450"/>
              </a:spcBef>
              <a:buClr>
                <a:schemeClr val="tx2"/>
              </a:buClr>
              <a:defRPr sz="1200">
                <a:solidFill>
                  <a:schemeClr val="accent1"/>
                </a:solidFill>
              </a:defRPr>
            </a:lvl4pPr>
            <a:lvl5pPr marL="2693194" indent="-139304">
              <a:spcBef>
                <a:spcPts val="450"/>
              </a:spcBef>
              <a:buClr>
                <a:schemeClr val="tx2"/>
              </a:buCl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8801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01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78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AA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8801" y="6226568"/>
            <a:ext cx="1765028" cy="514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01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  <p:graphicFrame>
        <p:nvGraphicFramePr>
          <p:cNvPr id="9" name="4 Tabla"/>
          <p:cNvGraphicFramePr>
            <a:graphicFrameLocks noGrp="1"/>
          </p:cNvGraphicFramePr>
          <p:nvPr userDrawn="1">
            <p:extLst/>
          </p:nvPr>
        </p:nvGraphicFramePr>
        <p:xfrm>
          <a:off x="1775522" y="908720"/>
          <a:ext cx="8724031" cy="4705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760"/>
                <a:gridCol w="4877271"/>
              </a:tblGrid>
              <a:tr h="36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Clase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Principio activo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chemeClr val="tx1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 ( muy alta)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Propionato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clobetasol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 (potencia alta)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Prednicarbato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0,25%  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Mometasona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Metilprednisolona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0,1%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Betametasona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Beclometasona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Propionato</a:t>
                      </a: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s-E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fluticasona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III (potencia intermedia)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Clobetasona</a:t>
                      </a: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0,05%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aceponato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butirato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45721" marB="45721" anchor="b" horzOverflow="overflow">
                    <a:solidFill>
                      <a:srgbClr val="CDD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 </a:t>
                      </a:r>
                      <a:r>
                        <a:rPr kumimoji="0" lang="es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fluocinolona</a:t>
                      </a:r>
                      <a:endParaRPr kumimoji="0" lang="es-E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DD7EB"/>
                    </a:solidFill>
                  </a:tcPr>
                </a:tc>
              </a:tr>
              <a:tr h="3616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IV (potencia baja)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Hidrocortisona acetato</a:t>
                      </a:r>
                    </a:p>
                  </a:txBody>
                  <a:tcPr marT="45721" marB="45721" anchor="ctr" horzOverflow="overflow">
                    <a:solidFill>
                      <a:srgbClr val="E8EC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973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/>
          <a:lstStyle>
            <a:lvl1pPr marL="808038" indent="-265113">
              <a:buFontTx/>
              <a:buBlip>
                <a:blip r:embed="rId3"/>
              </a:buBlip>
              <a:defRPr sz="28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-1296821" y="6165304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8" name="Picture 2" descr="Live-Med Iberi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/>
          <a:lstStyle>
            <a:lvl1pPr marL="808038" indent="-265113">
              <a:buFontTx/>
              <a:buBlip>
                <a:blip r:embed="rId3"/>
              </a:buBlip>
              <a:defRPr sz="28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8" name="CuadroTexto 7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9" name="Picture 2" descr="Live-Med Iberi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7262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pic>
        <p:nvPicPr>
          <p:cNvPr id="11" name="10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sp>
        <p:nvSpPr>
          <p:cNvPr id="15" name="CuadroTexto 14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9" name="Picture 2" descr="Live-Med Iberi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gunta interacti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457200" indent="-457200">
              <a:buClr>
                <a:schemeClr val="tx2"/>
              </a:buClr>
              <a:buFont typeface="+mj-lt"/>
              <a:buAutoNum type="arabicPeriod"/>
              <a:defRPr sz="24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pic>
        <p:nvPicPr>
          <p:cNvPr id="11" name="10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1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9" name="Picture 2" descr="Live-Med Iberi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5892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1709738" indent="-2794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9" name="Picture 2" descr="Live-Med Iberi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808038" indent="-265113"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265113" indent="-265113"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981075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1709738" indent="-279400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000">
                <a:solidFill>
                  <a:schemeClr val="accent1"/>
                </a:solidFill>
              </a:defRPr>
            </a:lvl3pPr>
            <a:lvl4pPr marL="2332038" indent="-184150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4pPr>
            <a:lvl5pPr marL="3048000" indent="-173038">
              <a:buClr>
                <a:schemeClr val="tx2"/>
              </a:buCl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9" name="CuadroTexto 8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10" name="Picture 2" descr="Live-Med Iberi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705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1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14" name="13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1" y="908722"/>
            <a:ext cx="5386917" cy="906115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4"/>
            <a:ext cx="6000032" cy="3774405"/>
          </a:xfrm>
        </p:spPr>
        <p:txBody>
          <a:bodyPr/>
          <a:lstStyle>
            <a:lvl1pPr marL="808038" indent="-265113">
              <a:buFontTx/>
              <a:buBlip>
                <a:blip r:embed="rId4"/>
              </a:buBlip>
              <a:defRPr sz="22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4"/>
            <a:ext cx="5384800" cy="3774405"/>
          </a:xfrm>
        </p:spPr>
        <p:txBody>
          <a:bodyPr/>
          <a:lstStyle>
            <a:lvl1pPr marL="265113" indent="-265113">
              <a:buFontTx/>
              <a:buBlip>
                <a:blip r:embed="rId4"/>
              </a:buBlip>
              <a:defRPr sz="2200">
                <a:solidFill>
                  <a:schemeClr val="accent1"/>
                </a:solidFill>
              </a:defRPr>
            </a:lvl1pPr>
            <a:lvl2pPr marL="981075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1709738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332038" indent="-184150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048000" indent="-1730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8395" y="6227877"/>
            <a:ext cx="2347384" cy="513491"/>
          </a:xfrm>
          <a:prstGeom prst="rect">
            <a:avLst/>
          </a:prstGeom>
        </p:spPr>
      </p:pic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8" name="CuadroTexto 7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7" name="Picture 2" descr="Live-Med Iberi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portada"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3789040"/>
            <a:ext cx="10534651" cy="1285884"/>
          </a:xfrm>
          <a:solidFill>
            <a:srgbClr val="FFFFFF">
              <a:alpha val="50196"/>
            </a:srgbClr>
          </a:solidFill>
        </p:spPr>
        <p:txBody>
          <a:bodyPr>
            <a:noAutofit/>
          </a:bodyPr>
          <a:lstStyle>
            <a:lvl1pPr algn="l">
              <a:defRPr sz="3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5351" y="5146330"/>
            <a:ext cx="10553701" cy="91442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>
            <a:lvl1pPr marL="0" indent="0" algn="l">
              <a:buNone/>
              <a:defRPr sz="2100" b="1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  <p:cxnSp>
        <p:nvCxnSpPr>
          <p:cNvPr id="12" name="11 Conector recto"/>
          <p:cNvCxnSpPr/>
          <p:nvPr userDrawn="1"/>
        </p:nvCxnSpPr>
        <p:spPr>
          <a:xfrm rot="5400000">
            <a:off x="298684" y="4417950"/>
            <a:ext cx="1116000" cy="1059"/>
          </a:xfrm>
          <a:prstGeom prst="line">
            <a:avLst/>
          </a:prstGeom>
          <a:ln w="123825" cap="rnd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 userDrawn="1"/>
        </p:nvCxnSpPr>
        <p:spPr>
          <a:xfrm rot="5400000">
            <a:off x="497780" y="5585924"/>
            <a:ext cx="720000" cy="1059"/>
          </a:xfrm>
          <a:prstGeom prst="line">
            <a:avLst/>
          </a:prstGeom>
          <a:ln w="123825" cap="rnd" cmpd="thickThin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7568" y="6132300"/>
            <a:ext cx="2088232" cy="6090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00" y="115200"/>
            <a:ext cx="5803200" cy="9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770975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ó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8" name="Picture 2" descr="Live-Med Iberi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2621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7" name="CuadroTexto 6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6" name="Picture 2" descr="Live-Med Iberi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6" name="CuadroTexto 5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7" name="Picture 2" descr="Live-Med Iberia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779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as desigu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0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1" y="2174876"/>
            <a:ext cx="4659993" cy="3486706"/>
          </a:xfrm>
        </p:spPr>
        <p:txBody>
          <a:bodyPr/>
          <a:lstStyle>
            <a:lvl1pPr marL="715963" indent="-185738">
              <a:buFontTx/>
              <a:buBlip>
                <a:blip r:embed="rId4"/>
              </a:buBlip>
              <a:defRPr sz="1800">
                <a:solidFill>
                  <a:schemeClr val="accent1"/>
                </a:solidFill>
              </a:defRPr>
            </a:lvl1pPr>
            <a:lvl2pPr marL="1073150" indent="-173038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800">
                <a:solidFill>
                  <a:schemeClr val="accent1"/>
                </a:solidFill>
              </a:defRPr>
            </a:lvl2pPr>
            <a:lvl3pPr marL="1431925" indent="-173038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1789113" indent="-1730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2146300" indent="-1730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7" y="274640"/>
            <a:ext cx="6887253" cy="5386608"/>
          </a:xfrm>
        </p:spPr>
        <p:txBody>
          <a:bodyPr/>
          <a:lstStyle>
            <a:lvl1pPr marL="450850" indent="-266700">
              <a:buFontTx/>
              <a:buBlip>
                <a:blip r:embed="rId4"/>
              </a:buBlip>
              <a:defRPr sz="2800">
                <a:solidFill>
                  <a:schemeClr val="accent1"/>
                </a:solidFill>
              </a:defRPr>
            </a:lvl1pPr>
            <a:lvl2pPr marL="116681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400">
                <a:solidFill>
                  <a:schemeClr val="accent1"/>
                </a:solidFill>
              </a:defRPr>
            </a:lvl2pPr>
            <a:lvl3pPr marL="1881188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2200">
                <a:solidFill>
                  <a:schemeClr val="accent1"/>
                </a:solidFill>
              </a:defRPr>
            </a:lvl3pPr>
            <a:lvl4pPr marL="2517775" indent="-173038"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3233738" indent="-185738"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4050393" cy="1210145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9" name="CuadroTexto 18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10" name="Picture 2" descr="Live-Med Iberi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explic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19669" y="908720"/>
            <a:ext cx="5951307" cy="24853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pic>
        <p:nvPicPr>
          <p:cNvPr id="12" name="11 Imagen" descr="Heartbeat.png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-43" y="6072206"/>
            <a:ext cx="4286280" cy="428628"/>
          </a:xfrm>
          <a:prstGeom prst="rect">
            <a:avLst/>
          </a:prstGeom>
        </p:spPr>
      </p:pic>
      <p:sp>
        <p:nvSpPr>
          <p:cNvPr id="14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6" name="2 Marcador de texto"/>
          <p:cNvSpPr>
            <a:spLocks noGrp="1"/>
          </p:cNvSpPr>
          <p:nvPr>
            <p:ph type="body" idx="10"/>
          </p:nvPr>
        </p:nvSpPr>
        <p:spPr>
          <a:xfrm>
            <a:off x="911424" y="3501008"/>
            <a:ext cx="10271787" cy="41705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0" y="3948050"/>
            <a:ext cx="11183211" cy="1713198"/>
          </a:xfrm>
        </p:spPr>
        <p:txBody>
          <a:bodyPr/>
          <a:lstStyle>
            <a:lvl1pPr marL="808038" indent="-265113">
              <a:buFontTx/>
              <a:buBlip>
                <a:blip r:embed="rId4"/>
              </a:buBlip>
              <a:defRPr sz="2400">
                <a:solidFill>
                  <a:schemeClr val="accent1"/>
                </a:solidFill>
              </a:defRPr>
            </a:lvl1pPr>
            <a:lvl2pPr marL="1524000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2000">
                <a:solidFill>
                  <a:schemeClr val="accent1"/>
                </a:solidFill>
              </a:defRPr>
            </a:lvl2pPr>
            <a:lvl3pPr marL="2239963" indent="-265113"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800">
                <a:solidFill>
                  <a:schemeClr val="accent1"/>
                </a:solidFill>
              </a:defRPr>
            </a:lvl3pPr>
            <a:lvl4pPr marL="2874963" indent="-184150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4pPr>
            <a:lvl5pPr marL="3590925" indent="-185738">
              <a:buClr>
                <a:schemeClr val="tx2"/>
              </a:buCl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9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5" name="CuadroTexto 14"/>
          <p:cNvSpPr txBox="1"/>
          <p:nvPr userDrawn="1"/>
        </p:nvSpPr>
        <p:spPr>
          <a:xfrm>
            <a:off x="-1392832" y="6237312"/>
            <a:ext cx="7392821" cy="720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PROGRAMA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 A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</a:t>
            </a:r>
            <a:r>
              <a:rPr lang="es-ES" sz="2400" dirty="0" smtClean="0">
                <a:latin typeface="Palatino Linotype" panose="02040502050505030304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P </a:t>
            </a:r>
            <a:r>
              <a:rPr lang="es-ES" sz="2400" dirty="0" smtClean="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2017</a:t>
            </a:r>
          </a:p>
        </p:txBody>
      </p:sp>
      <p:pic>
        <p:nvPicPr>
          <p:cNvPr id="10" name="Picture 2" descr="Live-Med Iberia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6373" y="6137672"/>
            <a:ext cx="2159000" cy="57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C19A-721F-F441-B3F7-DC276934543B}" type="datetimeFigureOut">
              <a:rPr lang="es-ES" smtClean="0"/>
              <a:pPr/>
              <a:t>08/03/2017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26E5-3D9D-FD48-992F-34A9BC6AB81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407598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C19A-721F-F441-B3F7-DC276934543B}" type="datetimeFigureOut">
              <a:rPr lang="es-ES" smtClean="0"/>
              <a:pPr/>
              <a:t>08/03/2017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26E5-3D9D-FD48-992F-34A9BC6AB81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1227810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C19A-721F-F441-B3F7-DC276934543B}" type="datetimeFigureOut">
              <a:rPr lang="es-ES" smtClean="0"/>
              <a:pPr/>
              <a:t>08/03/2017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26E5-3D9D-FD48-992F-34A9BC6AB81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3149578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3C19A-721F-F441-B3F7-DC276934543B}" type="datetimeFigureOut">
              <a:rPr lang="es-ES" smtClean="0"/>
              <a:pPr/>
              <a:t>08/03/2017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C26E5-3D9D-FD48-992F-34A9BC6AB81C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xmlns="" val="261604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os y subnivel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15675"/>
            <a:ext cx="11582400" cy="4592024"/>
          </a:xfrm>
        </p:spPr>
        <p:txBody>
          <a:bodyPr>
            <a:normAutofit/>
          </a:bodyPr>
          <a:lstStyle>
            <a:lvl1pPr marL="606029" indent="-198835">
              <a:spcBef>
                <a:spcPts val="45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143000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50">
                <a:solidFill>
                  <a:schemeClr val="accent1"/>
                </a:solidFill>
              </a:defRPr>
            </a:lvl2pPr>
            <a:lvl3pPr marL="1679972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500">
                <a:solidFill>
                  <a:schemeClr val="accent1"/>
                </a:solidFill>
              </a:defRPr>
            </a:lvl3pPr>
            <a:lvl4pPr marL="2156222" indent="-138113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4pPr>
            <a:lvl5pPr marL="2693194" indent="-139304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8801" y="6226568"/>
            <a:ext cx="1765028" cy="514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01" y="6447600"/>
            <a:ext cx="2972697" cy="291600"/>
          </a:xfrm>
          <a:prstGeom prst="rect">
            <a:avLst/>
          </a:prstGeom>
        </p:spPr>
      </p:pic>
      <p:pic>
        <p:nvPicPr>
          <p:cNvPr id="8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9303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gunta interactiv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276872"/>
            <a:ext cx="10363200" cy="3330826"/>
          </a:xfrm>
        </p:spPr>
        <p:txBody>
          <a:bodyPr anchor="t"/>
          <a:lstStyle>
            <a:lvl1pPr marL="342900" indent="-342900">
              <a:spcBef>
                <a:spcPts val="450"/>
              </a:spcBef>
              <a:buClr>
                <a:schemeClr val="tx2"/>
              </a:buClr>
              <a:buFont typeface="+mj-lt"/>
              <a:buAutoNum type="arabicPeriod"/>
              <a:defRPr sz="1800" b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Respuesta 1</a:t>
            </a:r>
          </a:p>
          <a:p>
            <a:pPr lvl="0"/>
            <a:r>
              <a:rPr lang="es-ES" dirty="0" smtClean="0"/>
              <a:t>Respuesta 2</a:t>
            </a:r>
          </a:p>
          <a:p>
            <a:pPr lvl="0"/>
            <a:r>
              <a:rPr lang="es-ES" dirty="0" smtClean="0"/>
              <a:t>Respuesta 3</a:t>
            </a:r>
          </a:p>
          <a:p>
            <a:pPr lvl="0"/>
            <a:r>
              <a:rPr lang="es-ES" dirty="0" smtClean="0"/>
              <a:t>Respuesta 4</a:t>
            </a:r>
          </a:p>
        </p:txBody>
      </p:sp>
      <p:sp>
        <p:nvSpPr>
          <p:cNvPr id="13" name="2 Marcador de texto"/>
          <p:cNvSpPr>
            <a:spLocks noGrp="1"/>
          </p:cNvSpPr>
          <p:nvPr>
            <p:ph type="body" idx="10" hasCustomPrompt="1"/>
          </p:nvPr>
        </p:nvSpPr>
        <p:spPr>
          <a:xfrm>
            <a:off x="963084" y="908723"/>
            <a:ext cx="10363200" cy="1035465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Enunciado de la pregunta X</a:t>
            </a:r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Pregunta X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8801" y="6226568"/>
            <a:ext cx="1765028" cy="514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01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147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/>
          <p:cNvSpPr>
            <a:spLocks noGrp="1"/>
          </p:cNvSpPr>
          <p:nvPr>
            <p:ph idx="10"/>
          </p:nvPr>
        </p:nvSpPr>
        <p:spPr>
          <a:xfrm>
            <a:off x="0" y="1015674"/>
            <a:ext cx="5999989" cy="4645574"/>
          </a:xfrm>
        </p:spPr>
        <p:txBody>
          <a:bodyPr/>
          <a:lstStyle>
            <a:lvl1pPr marL="606029" indent="-198835">
              <a:spcBef>
                <a:spcPts val="45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1143000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50">
                <a:solidFill>
                  <a:schemeClr val="accent1"/>
                </a:solidFill>
              </a:defRPr>
            </a:lvl2pPr>
            <a:lvl3pPr marL="1679972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500">
                <a:solidFill>
                  <a:schemeClr val="accent1"/>
                </a:solidFill>
              </a:defRPr>
            </a:lvl3pPr>
            <a:lvl4pPr marL="2156222" indent="-138113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4pPr>
            <a:lvl5pPr marL="2693194" indent="-139304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4" name="Marcador de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3"/>
          </p:nvPr>
        </p:nvSpPr>
        <p:spPr>
          <a:xfrm>
            <a:off x="6183808" y="1015674"/>
            <a:ext cx="5384800" cy="4645574"/>
          </a:xfrm>
        </p:spPr>
        <p:txBody>
          <a:bodyPr/>
          <a:lstStyle>
            <a:lvl1pPr marL="198835" indent="-198835">
              <a:spcBef>
                <a:spcPts val="45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735806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50">
                <a:solidFill>
                  <a:schemeClr val="accent1"/>
                </a:solidFill>
              </a:defRPr>
            </a:lvl2pPr>
            <a:lvl3pPr marL="1282304" indent="-209550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500">
                <a:solidFill>
                  <a:schemeClr val="accent1"/>
                </a:solidFill>
              </a:defRPr>
            </a:lvl3pPr>
            <a:lvl4pPr marL="1749029" indent="-138113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4pPr>
            <a:lvl5pPr marL="2286000" indent="-129779">
              <a:spcBef>
                <a:spcPts val="450"/>
              </a:spcBef>
              <a:buClr>
                <a:schemeClr val="tx2"/>
              </a:buClr>
              <a:defRPr sz="1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8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8801" y="6226568"/>
            <a:ext cx="1765028" cy="514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01" y="6447600"/>
            <a:ext cx="2972697" cy="291600"/>
          </a:xfrm>
          <a:prstGeom prst="rect">
            <a:avLst/>
          </a:prstGeom>
        </p:spPr>
      </p:pic>
      <p:pic>
        <p:nvPicPr>
          <p:cNvPr id="9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750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con cabecer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908723"/>
            <a:ext cx="5386917" cy="906115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6192012" y="908724"/>
            <a:ext cx="5386917" cy="906115"/>
          </a:xfrm>
        </p:spPr>
        <p:txBody>
          <a:bodyPr anchor="b"/>
          <a:lstStyle>
            <a:lvl1pPr marL="0" indent="0" algn="ctr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2 Marcador de contenido"/>
          <p:cNvSpPr>
            <a:spLocks noGrp="1"/>
          </p:cNvSpPr>
          <p:nvPr>
            <p:ph idx="11"/>
          </p:nvPr>
        </p:nvSpPr>
        <p:spPr>
          <a:xfrm>
            <a:off x="-43" y="1886846"/>
            <a:ext cx="6000032" cy="3774405"/>
          </a:xfrm>
        </p:spPr>
        <p:txBody>
          <a:bodyPr/>
          <a:lstStyle>
            <a:lvl1pPr marL="606029" indent="-198835">
              <a:spcBef>
                <a:spcPts val="450"/>
              </a:spcBef>
              <a:buFontTx/>
              <a:buBlip>
                <a:blip r:embed="rId3"/>
              </a:buBlip>
              <a:defRPr sz="1650">
                <a:solidFill>
                  <a:schemeClr val="accent1"/>
                </a:solidFill>
              </a:defRPr>
            </a:lvl1pPr>
            <a:lvl2pPr marL="1143000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500">
                <a:solidFill>
                  <a:schemeClr val="accent1"/>
                </a:solidFill>
              </a:defRPr>
            </a:lvl2pPr>
            <a:lvl3pPr marL="1679972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350">
                <a:solidFill>
                  <a:schemeClr val="accent1"/>
                </a:solidFill>
              </a:defRPr>
            </a:lvl3pPr>
            <a:lvl4pPr marL="2156222" indent="-138113">
              <a:spcBef>
                <a:spcPts val="450"/>
              </a:spcBef>
              <a:buClr>
                <a:schemeClr val="tx2"/>
              </a:buClr>
              <a:defRPr sz="1350">
                <a:solidFill>
                  <a:schemeClr val="accent1"/>
                </a:solidFill>
              </a:defRPr>
            </a:lvl4pPr>
            <a:lvl5pPr marL="2693194" indent="-139304">
              <a:spcBef>
                <a:spcPts val="450"/>
              </a:spcBef>
              <a:buClr>
                <a:schemeClr val="tx2"/>
              </a:buClr>
              <a:defRPr sz="135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6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21" name="2 Marcador de contenido"/>
          <p:cNvSpPr>
            <a:spLocks noGrp="1"/>
          </p:cNvSpPr>
          <p:nvPr>
            <p:ph idx="14"/>
          </p:nvPr>
        </p:nvSpPr>
        <p:spPr>
          <a:xfrm>
            <a:off x="6192011" y="1886846"/>
            <a:ext cx="5384800" cy="3774405"/>
          </a:xfrm>
        </p:spPr>
        <p:txBody>
          <a:bodyPr/>
          <a:lstStyle>
            <a:lvl1pPr marL="198835" indent="-198835">
              <a:spcBef>
                <a:spcPts val="450"/>
              </a:spcBef>
              <a:buFontTx/>
              <a:buBlip>
                <a:blip r:embed="rId3"/>
              </a:buBlip>
              <a:defRPr sz="1650">
                <a:solidFill>
                  <a:schemeClr val="accent1"/>
                </a:solidFill>
              </a:defRPr>
            </a:lvl1pPr>
            <a:lvl2pPr marL="735806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500">
                <a:solidFill>
                  <a:schemeClr val="accent1"/>
                </a:solidFill>
              </a:defRPr>
            </a:lvl2pPr>
            <a:lvl3pPr marL="1282304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350">
                <a:solidFill>
                  <a:schemeClr val="accent1"/>
                </a:solidFill>
              </a:defRPr>
            </a:lvl3pPr>
            <a:lvl4pPr marL="1749029" indent="-138113">
              <a:spcBef>
                <a:spcPts val="450"/>
              </a:spcBef>
              <a:buClr>
                <a:schemeClr val="tx2"/>
              </a:buClr>
              <a:defRPr sz="1350">
                <a:solidFill>
                  <a:schemeClr val="accent1"/>
                </a:solidFill>
              </a:defRPr>
            </a:lvl4pPr>
            <a:lvl5pPr marL="2286000" indent="-129779">
              <a:spcBef>
                <a:spcPts val="450"/>
              </a:spcBef>
              <a:buClr>
                <a:schemeClr val="tx2"/>
              </a:buClr>
              <a:defRPr sz="135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22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8801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01" y="6447600"/>
            <a:ext cx="2972697" cy="291600"/>
          </a:xfrm>
          <a:prstGeom prst="rect">
            <a:avLst/>
          </a:prstGeom>
        </p:spPr>
      </p:pic>
      <p:pic>
        <p:nvPicPr>
          <p:cNvPr id="11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770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erta sin estructur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609600" y="159904"/>
            <a:ext cx="10972800" cy="604800"/>
          </a:xfrm>
          <a:noFill/>
        </p:spPr>
        <p:txBody>
          <a:bodyPr>
            <a:no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8801" y="6226568"/>
            <a:ext cx="1765028" cy="514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01" y="6447600"/>
            <a:ext cx="2972697" cy="291600"/>
          </a:xfrm>
          <a:prstGeom prst="rect">
            <a:avLst/>
          </a:prstGeom>
        </p:spPr>
      </p:pic>
      <p:pic>
        <p:nvPicPr>
          <p:cNvPr id="7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848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enzo en blanc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8801" y="6226568"/>
            <a:ext cx="1765028" cy="514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01" y="6447600"/>
            <a:ext cx="2972697" cy="291600"/>
          </a:xfrm>
          <a:prstGeom prst="rect">
            <a:avLst/>
          </a:prstGeom>
        </p:spPr>
      </p:pic>
      <p:pic>
        <p:nvPicPr>
          <p:cNvPr id="6" name="9 Imagen" descr="Heartbeat.png"/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650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áreas asimétric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texto"/>
          <p:cNvSpPr>
            <a:spLocks noGrp="1"/>
          </p:cNvSpPr>
          <p:nvPr>
            <p:ph type="body" idx="10"/>
          </p:nvPr>
        </p:nvSpPr>
        <p:spPr>
          <a:xfrm>
            <a:off x="609601" y="1484784"/>
            <a:ext cx="4085547" cy="690092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1"/>
          </p:nvPr>
        </p:nvSpPr>
        <p:spPr>
          <a:xfrm>
            <a:off x="2" y="2174876"/>
            <a:ext cx="4659993" cy="3486706"/>
          </a:xfrm>
        </p:spPr>
        <p:txBody>
          <a:bodyPr>
            <a:normAutofit/>
          </a:bodyPr>
          <a:lstStyle>
            <a:lvl1pPr marL="536972" indent="-139304">
              <a:spcBef>
                <a:spcPts val="450"/>
              </a:spcBef>
              <a:buFontTx/>
              <a:buBlip>
                <a:blip r:embed="rId3"/>
              </a:buBlip>
              <a:defRPr sz="1350">
                <a:solidFill>
                  <a:schemeClr val="accent1"/>
                </a:solidFill>
              </a:defRPr>
            </a:lvl1pPr>
            <a:lvl2pPr marL="804863" indent="-129779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200">
                <a:solidFill>
                  <a:schemeClr val="accent1"/>
                </a:solidFill>
              </a:defRPr>
            </a:lvl2pPr>
            <a:lvl3pPr marL="1073944" indent="-129779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050">
                <a:solidFill>
                  <a:schemeClr val="accent1"/>
                </a:solidFill>
              </a:defRPr>
            </a:lvl3pPr>
            <a:lvl4pPr marL="1341835" indent="-129779">
              <a:spcBef>
                <a:spcPts val="450"/>
              </a:spcBef>
              <a:buClr>
                <a:schemeClr val="tx2"/>
              </a:buClr>
              <a:defRPr sz="1050">
                <a:solidFill>
                  <a:schemeClr val="accent1"/>
                </a:solidFill>
              </a:defRPr>
            </a:lvl4pPr>
            <a:lvl5pPr marL="1609725" indent="-129779">
              <a:spcBef>
                <a:spcPts val="450"/>
              </a:spcBef>
              <a:buClr>
                <a:schemeClr val="tx2"/>
              </a:buClr>
              <a:defRPr sz="1050"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17" name="2 Marcador de contenido"/>
          <p:cNvSpPr>
            <a:spLocks noGrp="1"/>
          </p:cNvSpPr>
          <p:nvPr>
            <p:ph idx="1"/>
          </p:nvPr>
        </p:nvSpPr>
        <p:spPr>
          <a:xfrm>
            <a:off x="4695148" y="274640"/>
            <a:ext cx="6887253" cy="5386608"/>
          </a:xfrm>
        </p:spPr>
        <p:txBody>
          <a:bodyPr/>
          <a:lstStyle>
            <a:lvl1pPr marL="338138" indent="-200025">
              <a:spcBef>
                <a:spcPts val="450"/>
              </a:spcBef>
              <a:buFontTx/>
              <a:buBlip>
                <a:blip r:embed="rId3"/>
              </a:buBlip>
              <a:defRPr sz="1800">
                <a:solidFill>
                  <a:schemeClr val="accent1"/>
                </a:solidFill>
              </a:defRPr>
            </a:lvl1pPr>
            <a:lvl2pPr marL="875110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  <a:defRPr sz="1650">
                <a:solidFill>
                  <a:schemeClr val="accent1"/>
                </a:solidFill>
              </a:defRPr>
            </a:lvl2pPr>
            <a:lvl3pPr marL="1410891" indent="-198835">
              <a:spcBef>
                <a:spcPts val="45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  <a:defRPr sz="1500">
                <a:solidFill>
                  <a:schemeClr val="accent1"/>
                </a:solidFill>
              </a:defRPr>
            </a:lvl3pPr>
            <a:lvl4pPr marL="1888331" indent="-129779">
              <a:spcBef>
                <a:spcPts val="45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4pPr>
            <a:lvl5pPr marL="2425304" indent="-139304">
              <a:spcBef>
                <a:spcPts val="450"/>
              </a:spcBef>
              <a:buClr>
                <a:schemeClr val="tx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609602" y="274639"/>
            <a:ext cx="4050393" cy="1210145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Título de diapositiva: es obligatorio</a:t>
            </a:r>
            <a:endParaRPr lang="es-ES" dirty="0"/>
          </a:p>
        </p:txBody>
      </p:sp>
      <p:sp>
        <p:nvSpPr>
          <p:cNvPr id="18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-43" y="5661248"/>
            <a:ext cx="11582443" cy="295162"/>
          </a:xfrm>
        </p:spPr>
        <p:txBody>
          <a:bodyPr/>
          <a:lstStyle>
            <a:lvl1pPr marL="0" indent="0" algn="r">
              <a:buNone/>
              <a:defRPr sz="105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s-ES" dirty="0" smtClean="0"/>
              <a:t>Haga clic para introducir una referencia bibliográfica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8801" y="6226568"/>
            <a:ext cx="1765028" cy="5148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01" y="6447600"/>
            <a:ext cx="2972697" cy="291600"/>
          </a:xfrm>
          <a:prstGeom prst="rect">
            <a:avLst/>
          </a:prstGeom>
        </p:spPr>
      </p:pic>
      <p:pic>
        <p:nvPicPr>
          <p:cNvPr id="10" name="9 Imagen" descr="Heartbeat.png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7971" b="1133"/>
          <a:stretch>
            <a:fillRect/>
          </a:stretch>
        </p:blipFill>
        <p:spPr>
          <a:xfrm>
            <a:off x="12391" y="6119704"/>
            <a:ext cx="3336320" cy="33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35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4764A-3372-4F92-A04B-C6D954743B17}" type="datetimeFigureOut">
              <a:rPr lang="es-ES" smtClean="0"/>
              <a:pPr/>
              <a:t>08/03/2017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86E7-29ED-41AB-9506-B1B1EB43D0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50" r:id="rId12"/>
    <p:sldLayoutId id="2147483658" r:id="rId13"/>
    <p:sldLayoutId id="2147483651" r:id="rId14"/>
    <p:sldLayoutId id="2147483659" r:id="rId15"/>
    <p:sldLayoutId id="2147483652" r:id="rId16"/>
    <p:sldLayoutId id="2147483660" r:id="rId17"/>
    <p:sldLayoutId id="2147483653" r:id="rId18"/>
    <p:sldLayoutId id="2147483654" r:id="rId19"/>
    <p:sldLayoutId id="2147483661" r:id="rId20"/>
    <p:sldLayoutId id="2147483655" r:id="rId21"/>
    <p:sldLayoutId id="2147483662" r:id="rId22"/>
    <p:sldLayoutId id="2147483656" r:id="rId23"/>
    <p:sldLayoutId id="2147483657" r:id="rId24"/>
    <p:sldLayoutId id="2147483663" r:id="rId25"/>
    <p:sldLayoutId id="2147483665" r:id="rId26"/>
    <p:sldLayoutId id="2147483670" r:id="rId27"/>
    <p:sldLayoutId id="2147483671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dirty="0"/>
              <a:t>Osteoporosis: prevención de las fracturas por fragilidad </a:t>
            </a:r>
            <a:r>
              <a:rPr lang="es-ES" sz="4000" dirty="0" smtClean="0"/>
              <a:t>ósea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rmAutofit fontScale="92500" lnSpcReduction="20000"/>
          </a:bodyPr>
          <a:lstStyle/>
          <a:p>
            <a:endParaRPr lang="es-ES" sz="2800" dirty="0" smtClean="0"/>
          </a:p>
          <a:p>
            <a:r>
              <a:rPr lang="es-ES" sz="3000" dirty="0" smtClean="0"/>
              <a:t>Dra</a:t>
            </a:r>
            <a:r>
              <a:rPr lang="es-ES" sz="3000" dirty="0"/>
              <a:t>. Cristina Carbonell </a:t>
            </a:r>
            <a:r>
              <a:rPr lang="es-ES" sz="3000" dirty="0" smtClean="0"/>
              <a:t>Abella. Centro </a:t>
            </a:r>
            <a:r>
              <a:rPr lang="es-ES" sz="3000" dirty="0"/>
              <a:t>de Salud Vía </a:t>
            </a:r>
            <a:r>
              <a:rPr lang="es-ES" sz="3000" dirty="0" smtClean="0"/>
              <a:t>R</a:t>
            </a:r>
            <a:r>
              <a:rPr lang="es-ES" sz="3000" dirty="0" smtClean="0"/>
              <a:t>oma. Barcelona</a:t>
            </a:r>
            <a:endParaRPr lang="es-ES" sz="3000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El papel de la radiología simple en </a:t>
            </a:r>
            <a:r>
              <a:rPr lang="es-ES" sz="3200" dirty="0" smtClean="0"/>
              <a:t>osteoporosis</a:t>
            </a:r>
            <a:endParaRPr lang="es-ES" sz="32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309563"/>
            <a:r>
              <a:rPr lang="es-ES" sz="2400" dirty="0"/>
              <a:t>Las radiografías simples continúan siendo un elemento fundamental en el diagnóstico y el seguimiento de la fractura </a:t>
            </a:r>
            <a:r>
              <a:rPr lang="es-ES" sz="2400" dirty="0" smtClean="0"/>
              <a:t>vertebral.</a:t>
            </a:r>
            <a:endParaRPr lang="es-ES" sz="2400" dirty="0"/>
          </a:p>
          <a:p>
            <a:pPr marL="542925" indent="0">
              <a:buNone/>
            </a:pPr>
            <a:endParaRPr lang="es-ES" sz="2400" dirty="0"/>
          </a:p>
          <a:p>
            <a:pPr marL="715963" indent="-309563"/>
            <a:r>
              <a:rPr lang="es-ES_tradnl" sz="2400" dirty="0" smtClean="0">
                <a:ea typeface="ＭＳ Ｐゴシック" charset="0"/>
                <a:cs typeface="Arial"/>
              </a:rPr>
              <a:t>Tipos de fracturas vertebrales:</a:t>
            </a:r>
            <a:endParaRPr lang="es-ES_tradnl" sz="2400" dirty="0">
              <a:ea typeface="ＭＳ Ｐゴシック" charset="0"/>
              <a:cs typeface="Arial"/>
            </a:endParaRPr>
          </a:p>
          <a:p>
            <a:pPr lvl="1"/>
            <a:r>
              <a:rPr lang="es-ES_tradnl" sz="2400" dirty="0" smtClean="0">
                <a:ea typeface="ＭＳ Ｐゴシック" charset="0"/>
                <a:cs typeface="Arial"/>
              </a:rPr>
              <a:t>Aplastamiento.</a:t>
            </a:r>
            <a:endParaRPr lang="es-ES_tradnl" sz="2400" dirty="0">
              <a:ea typeface="ＭＳ Ｐゴシック" charset="0"/>
              <a:cs typeface="Arial"/>
            </a:endParaRPr>
          </a:p>
          <a:p>
            <a:pPr lvl="1"/>
            <a:r>
              <a:rPr lang="es-ES_tradnl" sz="2400" dirty="0" err="1" smtClean="0">
                <a:ea typeface="ＭＳ Ｐゴシック" charset="0"/>
                <a:cs typeface="Arial"/>
              </a:rPr>
              <a:t>Biconcavidad</a:t>
            </a:r>
            <a:r>
              <a:rPr lang="es-ES_tradnl" sz="2400" dirty="0" smtClean="0">
                <a:ea typeface="ＭＳ Ｐゴシック" charset="0"/>
                <a:cs typeface="Arial"/>
              </a:rPr>
              <a:t>.</a:t>
            </a:r>
            <a:endParaRPr lang="es-ES_tradnl" sz="2400" dirty="0">
              <a:ea typeface="ＭＳ Ｐゴシック" charset="0"/>
              <a:cs typeface="Arial"/>
            </a:endParaRPr>
          </a:p>
          <a:p>
            <a:pPr lvl="1"/>
            <a:r>
              <a:rPr lang="es-ES_tradnl" sz="2400" dirty="0" err="1" smtClean="0">
                <a:ea typeface="ＭＳ Ｐゴシック" charset="0"/>
                <a:cs typeface="Arial"/>
              </a:rPr>
              <a:t>Acuñamiento</a:t>
            </a:r>
            <a:r>
              <a:rPr lang="es-ES_tradnl" sz="2400" dirty="0" smtClean="0">
                <a:ea typeface="ＭＳ Ｐゴシック" charset="0"/>
                <a:cs typeface="Arial"/>
              </a:rPr>
              <a:t>.</a:t>
            </a:r>
            <a:r>
              <a:rPr lang="es-ES_tradnl" sz="2000" dirty="0">
                <a:ea typeface="ＭＳ Ｐゴシック" charset="0"/>
                <a:cs typeface="Arial"/>
              </a:rPr>
              <a:t/>
            </a:r>
            <a:br>
              <a:rPr lang="es-ES_tradnl" sz="2000" dirty="0">
                <a:ea typeface="ＭＳ Ｐゴシック" charset="0"/>
                <a:cs typeface="Arial"/>
              </a:rPr>
            </a:br>
            <a:endParaRPr lang="es-ES" sz="2000" dirty="0">
              <a:ea typeface="ＭＳ Ｐゴシック" charset="0"/>
              <a:cs typeface="Arial"/>
            </a:endParaRP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346205" y="5798134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Ganan HK. JBMR 1993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744072" y="1624221"/>
            <a:ext cx="2600614" cy="42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618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type="body" idx="1"/>
          </p:nvPr>
        </p:nvSpPr>
        <p:spPr>
          <a:xfrm>
            <a:off x="963084" y="2060848"/>
            <a:ext cx="10363200" cy="3330826"/>
          </a:xfrm>
        </p:spPr>
        <p:txBody>
          <a:bodyPr/>
          <a:lstStyle/>
          <a:p>
            <a:endParaRPr lang="es-ES_tradnl" sz="2400" dirty="0"/>
          </a:p>
          <a:p>
            <a:pPr marL="1057275" indent="-514350">
              <a:buClr>
                <a:schemeClr val="tx2"/>
              </a:buClr>
              <a:buFont typeface="+mj-lt"/>
              <a:buAutoNum type="arabicPeriod"/>
            </a:pPr>
            <a:r>
              <a:rPr lang="es-ES_tradnl" sz="2400" dirty="0" smtClean="0"/>
              <a:t>Según la edad. La pediremos a toda mujer postmenopáusica.</a:t>
            </a:r>
          </a:p>
          <a:p>
            <a:pPr marL="1057275" indent="-514350">
              <a:buClr>
                <a:schemeClr val="tx2"/>
              </a:buClr>
              <a:buFont typeface="+mj-lt"/>
              <a:buAutoNum type="arabicPeriod"/>
            </a:pPr>
            <a:r>
              <a:rPr lang="es-ES_tradnl" sz="2400" dirty="0"/>
              <a:t>A</a:t>
            </a:r>
            <a:r>
              <a:rPr lang="es-ES_tradnl" sz="2400" dirty="0" smtClean="0"/>
              <a:t>nte la presencia de factores de riesgo. </a:t>
            </a:r>
          </a:p>
          <a:p>
            <a:pPr marL="1057275" indent="-514350">
              <a:buClr>
                <a:schemeClr val="tx2"/>
              </a:buClr>
              <a:buFont typeface="+mj-lt"/>
              <a:buAutoNum type="arabicPeriod"/>
            </a:pPr>
            <a:r>
              <a:rPr lang="es-ES_tradnl" sz="2400" dirty="0" smtClean="0"/>
              <a:t>No estaría indicada en mujeres sin fractura.</a:t>
            </a:r>
          </a:p>
          <a:p>
            <a:pPr marL="1057275" indent="-514350">
              <a:buClr>
                <a:schemeClr val="tx2"/>
              </a:buClr>
              <a:buFont typeface="+mj-lt"/>
              <a:buAutoNum type="arabicPeriod"/>
            </a:pPr>
            <a:r>
              <a:rPr lang="es-ES_tradnl" sz="2400" dirty="0" smtClean="0"/>
              <a:t>No estaría indicada en mujeres con fractura.</a:t>
            </a:r>
          </a:p>
          <a:p>
            <a:pPr marL="1057275" indent="-514350">
              <a:buClr>
                <a:schemeClr val="tx2"/>
              </a:buClr>
              <a:buFont typeface="+mj-lt"/>
              <a:buAutoNum type="arabicPeriod"/>
            </a:pPr>
            <a:endParaRPr lang="es-ES_tradnl" dirty="0" smtClean="0"/>
          </a:p>
          <a:p>
            <a:endParaRPr lang="es-ES_tradnl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s-ES_tradnl" sz="2800" dirty="0">
                <a:solidFill>
                  <a:srgbClr val="C00000"/>
                </a:solidFill>
              </a:rPr>
              <a:t>¿Cuándo pediremos una densitometría</a:t>
            </a:r>
            <a:r>
              <a:rPr lang="es-ES_tradnl" sz="2800" dirty="0" smtClean="0">
                <a:solidFill>
                  <a:srgbClr val="C00000"/>
                </a:solidFill>
              </a:rPr>
              <a:t>?</a:t>
            </a:r>
            <a:endParaRPr lang="es-ES_tradnl" sz="2800" dirty="0">
              <a:solidFill>
                <a:srgbClr val="C0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smtClean="0"/>
              <a:t>Pregunta 3</a:t>
            </a:r>
            <a:endParaRPr lang="es-ES_tradnl" sz="3200" dirty="0"/>
          </a:p>
        </p:txBody>
      </p:sp>
    </p:spTree>
    <p:extLst>
      <p:ext uri="{BB962C8B-B14F-4D97-AF65-F5344CB8AC3E}">
        <p14:creationId xmlns:p14="http://schemas.microsoft.com/office/powerpoint/2010/main" xmlns="" val="351344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Medición de la DMO: d</a:t>
            </a:r>
            <a:r>
              <a:rPr lang="es-ES" sz="3200" dirty="0" smtClean="0"/>
              <a:t>ensitómetros</a:t>
            </a:r>
            <a:endParaRPr lang="es-ES" sz="3200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279576" y="1121672"/>
            <a:ext cx="4017818" cy="3459307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6452937" y="937670"/>
            <a:ext cx="3200400" cy="415766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05486" y="4654719"/>
            <a:ext cx="4968106" cy="1477328"/>
          </a:xfrm>
          <a:prstGeom prst="rect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Normal:</a:t>
            </a:r>
            <a:r>
              <a:rPr lang="es-ES_tradnl" b="1" dirty="0">
                <a:solidFill>
                  <a:schemeClr val="bg1"/>
                </a:solidFill>
              </a:rPr>
              <a:t>…………</a:t>
            </a:r>
            <a:r>
              <a:rPr lang="es-ES" b="1" dirty="0">
                <a:solidFill>
                  <a:schemeClr val="bg1"/>
                </a:solidFill>
              </a:rPr>
              <a:t>T-score </a:t>
            </a:r>
            <a:r>
              <a:rPr lang="es-ES" b="1" u="sng" dirty="0">
                <a:solidFill>
                  <a:schemeClr val="bg1"/>
                </a:solidFill>
              </a:rPr>
              <a:t>&gt;</a:t>
            </a:r>
            <a:r>
              <a:rPr lang="es-ES" b="1" dirty="0">
                <a:solidFill>
                  <a:schemeClr val="bg1"/>
                </a:solidFill>
              </a:rPr>
              <a:t> -1,0 </a:t>
            </a:r>
            <a:r>
              <a:rPr lang="es-ES" b="1" dirty="0" smtClean="0">
                <a:solidFill>
                  <a:schemeClr val="bg1"/>
                </a:solidFill>
              </a:rPr>
              <a:t>DS</a:t>
            </a:r>
            <a:r>
              <a:rPr lang="es-ES_tradnl" b="1" dirty="0">
                <a:solidFill>
                  <a:schemeClr val="bg1"/>
                </a:solidFill>
              </a:rPr>
              <a:t>.</a:t>
            </a:r>
          </a:p>
          <a:p>
            <a:r>
              <a:rPr lang="es-ES" b="1" dirty="0">
                <a:solidFill>
                  <a:schemeClr val="bg1"/>
                </a:solidFill>
              </a:rPr>
              <a:t>Osteopenia</a:t>
            </a:r>
            <a:r>
              <a:rPr lang="es-ES_tradnl" b="1" dirty="0" smtClean="0">
                <a:solidFill>
                  <a:schemeClr val="bg1"/>
                </a:solidFill>
              </a:rPr>
              <a:t>……</a:t>
            </a:r>
            <a:r>
              <a:rPr lang="es-ES" b="1" dirty="0" smtClean="0">
                <a:solidFill>
                  <a:schemeClr val="bg1"/>
                </a:solidFill>
              </a:rPr>
              <a:t>T-score </a:t>
            </a:r>
            <a:r>
              <a:rPr lang="es-ES" b="1" dirty="0">
                <a:solidFill>
                  <a:schemeClr val="bg1"/>
                </a:solidFill>
              </a:rPr>
              <a:t>&lt; -1,0 y &gt; -</a:t>
            </a:r>
            <a:r>
              <a:rPr lang="es-ES" b="1" dirty="0" smtClean="0">
                <a:solidFill>
                  <a:schemeClr val="bg1"/>
                </a:solidFill>
              </a:rPr>
              <a:t>2,5 DS</a:t>
            </a:r>
            <a:r>
              <a:rPr lang="es-ES" b="1" dirty="0" smtClean="0">
                <a:solidFill>
                  <a:schemeClr val="bg1"/>
                </a:solidFill>
              </a:rPr>
              <a:t>.</a:t>
            </a:r>
            <a:endParaRPr lang="es-ES_tradnl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Osteoporosis</a:t>
            </a:r>
            <a:r>
              <a:rPr lang="es-ES_tradnl" b="1" dirty="0" smtClean="0">
                <a:solidFill>
                  <a:schemeClr val="bg1"/>
                </a:solidFill>
              </a:rPr>
              <a:t>…</a:t>
            </a:r>
            <a:r>
              <a:rPr lang="es-ES" b="1" dirty="0" smtClean="0">
                <a:solidFill>
                  <a:schemeClr val="bg1"/>
                </a:solidFill>
              </a:rPr>
              <a:t>T-score </a:t>
            </a:r>
            <a:r>
              <a:rPr lang="es-ES" b="1" u="sng" dirty="0">
                <a:solidFill>
                  <a:schemeClr val="bg1"/>
                </a:solidFill>
              </a:rPr>
              <a:t>&lt;</a:t>
            </a:r>
            <a:r>
              <a:rPr lang="es-ES" b="1" dirty="0">
                <a:solidFill>
                  <a:schemeClr val="bg1"/>
                </a:solidFill>
              </a:rPr>
              <a:t> -2,5 </a:t>
            </a:r>
            <a:r>
              <a:rPr lang="es-ES" b="1" dirty="0" smtClean="0">
                <a:solidFill>
                  <a:schemeClr val="bg1"/>
                </a:solidFill>
              </a:rPr>
              <a:t>DS.</a:t>
            </a:r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  <a:p>
            <a:r>
              <a:rPr lang="es-ES" b="1" dirty="0">
                <a:solidFill>
                  <a:schemeClr val="bg1"/>
                </a:solidFill>
              </a:rPr>
              <a:t>Osteoporosis</a:t>
            </a:r>
            <a:r>
              <a:rPr lang="es-ES_tradnl" b="1" dirty="0">
                <a:solidFill>
                  <a:schemeClr val="bg1"/>
                </a:solidFill>
              </a:rPr>
              <a:t> </a:t>
            </a:r>
            <a:r>
              <a:rPr lang="es-ES" b="1" dirty="0" smtClean="0">
                <a:solidFill>
                  <a:schemeClr val="bg1"/>
                </a:solidFill>
              </a:rPr>
              <a:t>e</a:t>
            </a:r>
            <a:r>
              <a:rPr lang="es-ES" b="1" dirty="0" smtClean="0">
                <a:solidFill>
                  <a:schemeClr val="bg1"/>
                </a:solidFill>
              </a:rPr>
              <a:t>stablecida</a:t>
            </a:r>
            <a:r>
              <a:rPr lang="es-ES" b="1" dirty="0">
                <a:solidFill>
                  <a:schemeClr val="bg1"/>
                </a:solidFill>
              </a:rPr>
              <a:t>: </a:t>
            </a:r>
            <a:r>
              <a:rPr lang="es-ES" b="1" dirty="0" smtClean="0">
                <a:solidFill>
                  <a:schemeClr val="bg1"/>
                </a:solidFill>
              </a:rPr>
              <a:t>osteoporosis </a:t>
            </a:r>
            <a:r>
              <a:rPr lang="es-ES" b="1" dirty="0">
                <a:solidFill>
                  <a:schemeClr val="bg1"/>
                </a:solidFill>
              </a:rPr>
              <a:t>+ f</a:t>
            </a:r>
            <a:r>
              <a:rPr lang="es-ES" b="1" dirty="0" smtClean="0">
                <a:solidFill>
                  <a:schemeClr val="bg1"/>
                </a:solidFill>
              </a:rPr>
              <a:t>ractura.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703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600" dirty="0" smtClean="0"/>
              <a:t>Generales</a:t>
            </a:r>
            <a:endParaRPr lang="es-ES" sz="26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r>
              <a:rPr lang="es-ES" sz="2600" dirty="0" smtClean="0"/>
              <a:t>Marcadores de remodelado óseo**</a:t>
            </a:r>
            <a:endParaRPr lang="es-ES" sz="2600" dirty="0"/>
          </a:p>
        </p:txBody>
      </p:sp>
      <p:sp>
        <p:nvSpPr>
          <p:cNvPr id="2" name="Marcador de contenido 1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Hemograma, VSG,  bioquímica básica y metabolismo </a:t>
            </a:r>
            <a:r>
              <a:rPr lang="es-ES" sz="2000" dirty="0" err="1"/>
              <a:t>fosfo</a:t>
            </a:r>
            <a:r>
              <a:rPr lang="es-ES" sz="2000" dirty="0"/>
              <a:t>- calcio (Ca, P, calcio orina...) y TSH.</a:t>
            </a:r>
          </a:p>
          <a:p>
            <a:r>
              <a:rPr lang="es-ES" sz="2000" dirty="0"/>
              <a:t>25-OH vitamina D ?</a:t>
            </a:r>
          </a:p>
          <a:p>
            <a:endParaRPr lang="es-ES" sz="2000" dirty="0"/>
          </a:p>
          <a:p>
            <a:r>
              <a:rPr lang="es-ES" sz="2000" dirty="0">
                <a:solidFill>
                  <a:srgbClr val="C00000"/>
                </a:solidFill>
              </a:rPr>
              <a:t>En casos </a:t>
            </a:r>
            <a:r>
              <a:rPr lang="es-ES" sz="2000" dirty="0" smtClean="0">
                <a:solidFill>
                  <a:srgbClr val="C00000"/>
                </a:solidFill>
              </a:rPr>
              <a:t>especiales</a:t>
            </a:r>
            <a:r>
              <a:rPr lang="es-ES" sz="2000" dirty="0" smtClean="0"/>
              <a:t>: </a:t>
            </a:r>
            <a:r>
              <a:rPr lang="es-ES" sz="2000" dirty="0"/>
              <a:t>testosterona, estradiol, </a:t>
            </a:r>
            <a:r>
              <a:rPr lang="es-ES" sz="2000" dirty="0" smtClean="0"/>
              <a:t>Ac </a:t>
            </a:r>
            <a:r>
              <a:rPr lang="es-ES" sz="2000" dirty="0" err="1"/>
              <a:t>antigliadina</a:t>
            </a:r>
            <a:r>
              <a:rPr lang="es-ES" sz="2000" dirty="0"/>
              <a:t>…. </a:t>
            </a:r>
            <a:r>
              <a:rPr lang="es-ES" sz="2000" dirty="0" smtClean="0"/>
              <a:t>(Según </a:t>
            </a:r>
            <a:r>
              <a:rPr lang="es-ES" sz="2000" dirty="0"/>
              <a:t>sospecha de secundaria para </a:t>
            </a:r>
            <a:r>
              <a:rPr lang="es-ES" sz="2000" dirty="0" smtClean="0"/>
              <a:t>despistaje).</a:t>
            </a:r>
            <a:endParaRPr lang="es-ES" sz="20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s-ES" sz="2000" dirty="0" smtClean="0">
                <a:solidFill>
                  <a:srgbClr val="C00000"/>
                </a:solidFill>
              </a:rPr>
              <a:t>Formación:</a:t>
            </a:r>
          </a:p>
          <a:p>
            <a:pPr lvl="1"/>
            <a:r>
              <a:rPr lang="es-ES" sz="2000" dirty="0"/>
              <a:t>Fosfatasa alcalina </a:t>
            </a:r>
            <a:r>
              <a:rPr lang="es-ES" sz="2000" dirty="0" smtClean="0"/>
              <a:t>total.</a:t>
            </a:r>
            <a:endParaRPr lang="es-ES" sz="2000" dirty="0"/>
          </a:p>
          <a:p>
            <a:pPr lvl="1"/>
            <a:r>
              <a:rPr lang="es-ES" sz="2000" dirty="0"/>
              <a:t>Fosfatasa alcalina específica ósea</a:t>
            </a:r>
            <a:r>
              <a:rPr lang="es-ES" sz="2000" dirty="0" smtClean="0">
                <a:solidFill>
                  <a:schemeClr val="tx2"/>
                </a:solidFill>
              </a:rPr>
              <a:t>**.</a:t>
            </a:r>
            <a:endParaRPr lang="es-ES" sz="2000" dirty="0">
              <a:solidFill>
                <a:schemeClr val="tx2"/>
              </a:solidFill>
            </a:endParaRPr>
          </a:p>
          <a:p>
            <a:pPr lvl="1"/>
            <a:r>
              <a:rPr lang="es-ES" sz="2000" dirty="0" err="1"/>
              <a:t>Osteocalcina</a:t>
            </a:r>
            <a:endParaRPr lang="es-ES" sz="2000" dirty="0"/>
          </a:p>
          <a:p>
            <a:pPr lvl="1"/>
            <a:r>
              <a:rPr lang="es-ES" sz="2000" dirty="0" err="1"/>
              <a:t>Propéptidos</a:t>
            </a:r>
            <a:r>
              <a:rPr lang="es-ES" sz="2000" dirty="0"/>
              <a:t> del colágeno PINP</a:t>
            </a:r>
            <a:r>
              <a:rPr lang="es-ES" sz="2000" dirty="0">
                <a:solidFill>
                  <a:schemeClr val="tx2"/>
                </a:solidFill>
              </a:rPr>
              <a:t>**</a:t>
            </a:r>
            <a:r>
              <a:rPr lang="es-ES" sz="2000" dirty="0"/>
              <a:t>, </a:t>
            </a:r>
            <a:r>
              <a:rPr lang="es-ES" sz="2000" dirty="0" smtClean="0"/>
              <a:t>PICP.</a:t>
            </a:r>
            <a:endParaRPr lang="es-ES" sz="2000" dirty="0"/>
          </a:p>
          <a:p>
            <a:r>
              <a:rPr lang="es-ES" sz="2000" dirty="0" smtClean="0">
                <a:solidFill>
                  <a:srgbClr val="C00000"/>
                </a:solidFill>
              </a:rPr>
              <a:t>Resorción:</a:t>
            </a:r>
          </a:p>
          <a:p>
            <a:pPr lvl="1"/>
            <a:r>
              <a:rPr lang="es-ES" sz="2000" dirty="0"/>
              <a:t>Fosfatasa ácida tartrato resistente (TRAP</a:t>
            </a:r>
            <a:r>
              <a:rPr lang="es-ES" sz="2000" dirty="0" smtClean="0"/>
              <a:t>).</a:t>
            </a:r>
            <a:endParaRPr lang="es-ES" sz="2000" dirty="0"/>
          </a:p>
          <a:p>
            <a:pPr lvl="1"/>
            <a:r>
              <a:rPr lang="es-ES" sz="2000" dirty="0"/>
              <a:t>C-</a:t>
            </a:r>
            <a:r>
              <a:rPr lang="es-ES" sz="2000" dirty="0" err="1"/>
              <a:t>teleopéptido</a:t>
            </a:r>
            <a:r>
              <a:rPr lang="es-ES" sz="2000" dirty="0"/>
              <a:t> sangre</a:t>
            </a:r>
            <a:r>
              <a:rPr lang="es-ES" sz="2000" dirty="0">
                <a:solidFill>
                  <a:schemeClr val="tx2"/>
                </a:solidFill>
              </a:rPr>
              <a:t>** </a:t>
            </a:r>
            <a:r>
              <a:rPr lang="es-ES" sz="2000" dirty="0"/>
              <a:t>y </a:t>
            </a:r>
            <a:r>
              <a:rPr lang="es-ES" sz="2000" dirty="0" smtClean="0"/>
              <a:t>orina.</a:t>
            </a:r>
            <a:endParaRPr lang="es-ES" sz="2000" dirty="0"/>
          </a:p>
          <a:p>
            <a:pPr lvl="1"/>
            <a:r>
              <a:rPr lang="es-ES" sz="2000" dirty="0"/>
              <a:t>N- </a:t>
            </a:r>
            <a:r>
              <a:rPr lang="es-ES" sz="2000" dirty="0" err="1" smtClean="0"/>
              <a:t>teleopéptido</a:t>
            </a:r>
            <a:r>
              <a:rPr lang="es-ES" sz="2000" dirty="0" smtClean="0"/>
              <a:t>.</a:t>
            </a:r>
            <a:endParaRPr lang="es-ES" sz="2000" dirty="0"/>
          </a:p>
          <a:p>
            <a:pPr lvl="1"/>
            <a:r>
              <a:rPr lang="es-ES" sz="2000" dirty="0" err="1"/>
              <a:t>Piridolinas</a:t>
            </a:r>
            <a:r>
              <a:rPr lang="es-ES" sz="2000" dirty="0"/>
              <a:t> </a:t>
            </a:r>
            <a:r>
              <a:rPr lang="es-ES" sz="2000" dirty="0" err="1"/>
              <a:t>Pyr</a:t>
            </a:r>
            <a:r>
              <a:rPr lang="es-ES" sz="2000" dirty="0"/>
              <a:t>, </a:t>
            </a:r>
            <a:r>
              <a:rPr lang="es-ES" sz="2000" dirty="0" smtClean="0"/>
              <a:t>D-</a:t>
            </a:r>
            <a:r>
              <a:rPr lang="es-ES" sz="2000" dirty="0" err="1" smtClean="0"/>
              <a:t>Pyr</a:t>
            </a:r>
            <a:r>
              <a:rPr lang="es-ES" sz="2000" dirty="0" smtClean="0"/>
              <a:t>.</a:t>
            </a:r>
            <a:endParaRPr lang="es-ES" sz="2000" dirty="0"/>
          </a:p>
          <a:p>
            <a:endParaRPr lang="es-ES" sz="11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¿</a:t>
            </a:r>
            <a:r>
              <a:rPr lang="es-ES" sz="3200" dirty="0" smtClean="0"/>
              <a:t>Qué </a:t>
            </a:r>
            <a:r>
              <a:rPr lang="es-ES" sz="3200" dirty="0"/>
              <a:t>pruebas de laboratorio </a:t>
            </a:r>
            <a:r>
              <a:rPr lang="es-ES" sz="3200" dirty="0" smtClean="0"/>
              <a:t>hay </a:t>
            </a:r>
            <a:r>
              <a:rPr lang="es-ES" sz="3200" dirty="0"/>
              <a:t>que pedir?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35816" y="5733258"/>
            <a:ext cx="1656184" cy="27699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rgbClr val="004586"/>
                </a:solidFill>
              </a:rPr>
              <a:t>** no de rutina</a:t>
            </a:r>
          </a:p>
        </p:txBody>
      </p:sp>
    </p:spTree>
    <p:extLst>
      <p:ext uri="{BB962C8B-B14F-4D97-AF65-F5344CB8AC3E}">
        <p14:creationId xmlns:p14="http://schemas.microsoft.com/office/powerpoint/2010/main" xmlns="" val="172214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¿</a:t>
            </a:r>
            <a:r>
              <a:rPr lang="es-ES" sz="3200" dirty="0" smtClean="0"/>
              <a:t>Qué </a:t>
            </a:r>
            <a:r>
              <a:rPr lang="es-ES" sz="3200" dirty="0"/>
              <a:t>preguntas nos puede plantear al paciente ?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57275" indent="-514350">
              <a:buClr>
                <a:schemeClr val="tx2"/>
              </a:buClr>
              <a:buFont typeface="+mj-lt"/>
              <a:buAutoNum type="arabicPeriod"/>
            </a:pPr>
            <a:endParaRPr lang="es-ES" dirty="0" smtClean="0"/>
          </a:p>
          <a:p>
            <a:pPr marL="715963" indent="-309563"/>
            <a:r>
              <a:rPr lang="es-ES_tradnl" sz="2400" dirty="0" smtClean="0">
                <a:solidFill>
                  <a:srgbClr val="004586"/>
                </a:solidFill>
              </a:rPr>
              <a:t>¿Hay que tratar a la paciente?</a:t>
            </a:r>
          </a:p>
          <a:p>
            <a:pPr marL="715963" indent="-309563"/>
            <a:r>
              <a:rPr lang="es-ES_tradnl" sz="2400" dirty="0" smtClean="0">
                <a:solidFill>
                  <a:srgbClr val="004586"/>
                </a:solidFill>
              </a:rPr>
              <a:t>¿Con qué fármaco la trataremos?</a:t>
            </a:r>
          </a:p>
          <a:p>
            <a:pPr marL="715963" indent="-309563"/>
            <a:r>
              <a:rPr lang="es-ES_tradnl" sz="2400" dirty="0" smtClean="0">
                <a:solidFill>
                  <a:srgbClr val="004586"/>
                </a:solidFill>
              </a:rPr>
              <a:t>¿Durante cuánto tiempo debe mantenerlo?</a:t>
            </a:r>
          </a:p>
          <a:p>
            <a:pPr marL="715963" indent="-309563"/>
            <a:r>
              <a:rPr lang="es-ES_tradnl" sz="2400" dirty="0" smtClean="0">
                <a:solidFill>
                  <a:srgbClr val="004586"/>
                </a:solidFill>
              </a:rPr>
              <a:t>¿Hay que hacer siempre vacaciones terapéuticas?</a:t>
            </a:r>
          </a:p>
          <a:p>
            <a:pPr marL="715963" indent="-309563"/>
            <a:r>
              <a:rPr lang="es-ES_tradnl" sz="2400" dirty="0" smtClean="0">
                <a:solidFill>
                  <a:srgbClr val="004586"/>
                </a:solidFill>
              </a:rPr>
              <a:t>¿Qué precauciones debe tener? (posible EA).</a:t>
            </a:r>
          </a:p>
          <a:p>
            <a:pPr marL="715963" indent="-309563"/>
            <a:r>
              <a:rPr lang="es-ES_tradnl" sz="2400" dirty="0" smtClean="0">
                <a:solidFill>
                  <a:srgbClr val="004586"/>
                </a:solidFill>
              </a:rPr>
              <a:t>¿Qué otros beneficios podemos obtener?</a:t>
            </a:r>
          </a:p>
          <a:p>
            <a:pPr marL="715963" indent="-309563"/>
            <a:r>
              <a:rPr lang="es-ES_tradnl" sz="2400" dirty="0" smtClean="0">
                <a:solidFill>
                  <a:srgbClr val="004586"/>
                </a:solidFill>
              </a:rPr>
              <a:t>¿Qué controles debe seguir?</a:t>
            </a:r>
          </a:p>
          <a:p>
            <a:pPr marL="715963" indent="-309563"/>
            <a:r>
              <a:rPr lang="es-ES_tradnl" sz="2400" dirty="0" smtClean="0">
                <a:solidFill>
                  <a:srgbClr val="004586"/>
                </a:solidFill>
              </a:rPr>
              <a:t>¿Cómo reforzaremos el cumplimiento terapéutico?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477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¿A quién tratar?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501272"/>
            <a:ext cx="11582400" cy="4592024"/>
          </a:xfrm>
        </p:spPr>
        <p:txBody>
          <a:bodyPr>
            <a:normAutofit/>
          </a:bodyPr>
          <a:lstStyle/>
          <a:p>
            <a:pPr marL="715963" indent="-309563"/>
            <a:r>
              <a:rPr lang="ca-ES" sz="2400" dirty="0" err="1">
                <a:solidFill>
                  <a:srgbClr val="C00000"/>
                </a:solidFill>
              </a:rPr>
              <a:t>Prevención</a:t>
            </a:r>
            <a:r>
              <a:rPr lang="ca-ES" sz="2400" dirty="0">
                <a:solidFill>
                  <a:srgbClr val="C00000"/>
                </a:solidFill>
              </a:rPr>
              <a:t> secundaria</a:t>
            </a:r>
          </a:p>
          <a:p>
            <a:pPr lvl="1"/>
            <a:r>
              <a:rPr lang="ca-ES" sz="2400" dirty="0" err="1"/>
              <a:t>Pacientes</a:t>
            </a:r>
            <a:r>
              <a:rPr lang="ca-ES" sz="2400" dirty="0"/>
              <a:t> con fractura vertebral o </a:t>
            </a:r>
            <a:r>
              <a:rPr lang="ca-ES" sz="2400" dirty="0" err="1"/>
              <a:t>cadera</a:t>
            </a:r>
            <a:r>
              <a:rPr lang="ca-ES" sz="2400" dirty="0"/>
              <a:t> </a:t>
            </a:r>
            <a:r>
              <a:rPr lang="ca-ES" sz="2400" dirty="0" smtClean="0"/>
              <a:t>.</a:t>
            </a:r>
            <a:endParaRPr lang="ca-ES" sz="2400" dirty="0"/>
          </a:p>
          <a:p>
            <a:pPr lvl="1"/>
            <a:r>
              <a:rPr lang="ca-ES" sz="2400" dirty="0" err="1"/>
              <a:t>Pacientes</a:t>
            </a:r>
            <a:r>
              <a:rPr lang="ca-ES" sz="2400" dirty="0"/>
              <a:t> con dos o </a:t>
            </a:r>
            <a:r>
              <a:rPr lang="ca-ES" sz="2400" dirty="0" err="1"/>
              <a:t>más</a:t>
            </a:r>
            <a:r>
              <a:rPr lang="ca-ES" sz="2400" dirty="0"/>
              <a:t> </a:t>
            </a:r>
            <a:r>
              <a:rPr lang="ca-ES" sz="2400" dirty="0" err="1"/>
              <a:t>fracturas</a:t>
            </a:r>
            <a:r>
              <a:rPr lang="ca-ES" sz="2400" dirty="0"/>
              <a:t> por </a:t>
            </a:r>
            <a:r>
              <a:rPr lang="ca-ES" sz="2400" dirty="0" err="1" smtClean="0"/>
              <a:t>fragilidad</a:t>
            </a:r>
            <a:r>
              <a:rPr lang="ca-ES" sz="2400" dirty="0" smtClean="0"/>
              <a:t>.</a:t>
            </a:r>
            <a:endParaRPr lang="ca-ES" sz="2400" dirty="0"/>
          </a:p>
          <a:p>
            <a:pPr lvl="1"/>
            <a:r>
              <a:rPr lang="ca-ES" sz="2400" dirty="0" err="1"/>
              <a:t>Pacientes</a:t>
            </a:r>
            <a:r>
              <a:rPr lang="ca-ES" sz="2400" dirty="0"/>
              <a:t> con </a:t>
            </a:r>
            <a:r>
              <a:rPr lang="ca-ES" sz="2400" dirty="0" smtClean="0"/>
              <a:t>una </a:t>
            </a:r>
            <a:r>
              <a:rPr lang="ca-ES" sz="2400" dirty="0"/>
              <a:t>fractura y DMO </a:t>
            </a:r>
            <a:r>
              <a:rPr lang="ca-ES" sz="2400" dirty="0" smtClean="0"/>
              <a:t>compatible.</a:t>
            </a:r>
            <a:endParaRPr lang="ca-ES" sz="2400" dirty="0"/>
          </a:p>
          <a:p>
            <a:pPr marL="715963" indent="-309563"/>
            <a:r>
              <a:rPr lang="ca-ES" sz="2400" dirty="0" err="1">
                <a:solidFill>
                  <a:srgbClr val="C00000"/>
                </a:solidFill>
              </a:rPr>
              <a:t>Prevención</a:t>
            </a:r>
            <a:r>
              <a:rPr lang="ca-ES" sz="2400" dirty="0">
                <a:solidFill>
                  <a:srgbClr val="C00000"/>
                </a:solidFill>
              </a:rPr>
              <a:t> </a:t>
            </a:r>
            <a:r>
              <a:rPr lang="ca-ES" sz="2400" dirty="0" err="1">
                <a:solidFill>
                  <a:srgbClr val="C00000"/>
                </a:solidFill>
              </a:rPr>
              <a:t>primaria</a:t>
            </a:r>
            <a:endParaRPr lang="ca-ES" sz="2400" dirty="0">
              <a:solidFill>
                <a:srgbClr val="C00000"/>
              </a:solidFill>
            </a:endParaRPr>
          </a:p>
          <a:p>
            <a:pPr lvl="1"/>
            <a:r>
              <a:rPr lang="ca-ES" sz="2400" dirty="0" err="1"/>
              <a:t>Pacientes</a:t>
            </a:r>
            <a:r>
              <a:rPr lang="ca-ES" sz="2400" dirty="0"/>
              <a:t> de alto </a:t>
            </a:r>
            <a:r>
              <a:rPr lang="ca-ES" sz="2400" dirty="0" err="1"/>
              <a:t>riesgo</a:t>
            </a:r>
            <a:r>
              <a:rPr lang="ca-ES" sz="2400" dirty="0"/>
              <a:t> de </a:t>
            </a:r>
            <a:r>
              <a:rPr lang="ca-ES" sz="2400" dirty="0" err="1" smtClean="0"/>
              <a:t>fracturas</a:t>
            </a:r>
            <a:r>
              <a:rPr lang="ca-ES" sz="2400" dirty="0" smtClean="0"/>
              <a:t>, </a:t>
            </a:r>
            <a:r>
              <a:rPr lang="ca-ES" sz="2400" dirty="0"/>
              <a:t>por FRC+DMO o </a:t>
            </a:r>
            <a:r>
              <a:rPr lang="ca-ES" sz="2400" dirty="0" err="1"/>
              <a:t>escalas</a:t>
            </a:r>
            <a:r>
              <a:rPr lang="ca-ES" sz="2400" dirty="0"/>
              <a:t> de </a:t>
            </a:r>
            <a:r>
              <a:rPr lang="ca-ES" sz="2400" dirty="0" err="1"/>
              <a:t>riesgo</a:t>
            </a:r>
            <a:r>
              <a:rPr lang="ca-ES" sz="2400" dirty="0"/>
              <a:t> de </a:t>
            </a:r>
            <a:r>
              <a:rPr lang="ca-ES" sz="2400" dirty="0" err="1" smtClean="0"/>
              <a:t>fracturas</a:t>
            </a:r>
            <a:r>
              <a:rPr lang="ca-ES" sz="2400" dirty="0" smtClean="0"/>
              <a:t>.</a:t>
            </a:r>
            <a:endParaRPr lang="ca-ES" sz="2400" dirty="0"/>
          </a:p>
          <a:p>
            <a:pPr marL="715963" indent="-309563"/>
            <a:r>
              <a:rPr lang="es-ES" sz="2400" dirty="0">
                <a:solidFill>
                  <a:srgbClr val="C00000"/>
                </a:solidFill>
              </a:rPr>
              <a:t>FLS</a:t>
            </a:r>
            <a:r>
              <a:rPr lang="es-ES" sz="2400" dirty="0"/>
              <a:t>: experiencia </a:t>
            </a:r>
            <a:r>
              <a:rPr lang="es-ES" sz="2400" dirty="0" smtClean="0"/>
              <a:t>UK</a:t>
            </a:r>
            <a:r>
              <a:rPr lang="es-ES" sz="2400" baseline="30000" dirty="0" smtClean="0"/>
              <a:t>1,2</a:t>
            </a:r>
            <a:r>
              <a:rPr lang="ca-ES" sz="2400" dirty="0"/>
              <a:t>.</a:t>
            </a:r>
          </a:p>
          <a:p>
            <a:pPr marL="407194" indent="0">
              <a:buNone/>
            </a:pPr>
            <a:endParaRPr lang="es-ES" baseline="30000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200" dirty="0" err="1" smtClean="0"/>
              <a:t>Hawley</a:t>
            </a:r>
            <a:r>
              <a:rPr lang="es-ES" sz="1200" dirty="0" smtClean="0"/>
              <a:t> S, </a:t>
            </a:r>
            <a:r>
              <a:rPr lang="es-ES" sz="1200" dirty="0"/>
              <a:t>et </a:t>
            </a:r>
            <a:r>
              <a:rPr lang="es-ES" sz="1200" dirty="0" smtClean="0"/>
              <a:t>al, J </a:t>
            </a:r>
            <a:r>
              <a:rPr lang="es-ES" sz="1200" dirty="0" err="1"/>
              <a:t>Bone</a:t>
            </a:r>
            <a:r>
              <a:rPr lang="es-ES" sz="1200" dirty="0"/>
              <a:t> </a:t>
            </a:r>
            <a:r>
              <a:rPr lang="es-ES" sz="1200" dirty="0" err="1"/>
              <a:t>Miner</a:t>
            </a:r>
            <a:r>
              <a:rPr lang="es-ES" sz="1200" dirty="0"/>
              <a:t> Res. 2016 Jan;31(1):234-44</a:t>
            </a:r>
            <a:r>
              <a:rPr lang="es-ES" sz="12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200" dirty="0" err="1" smtClean="0"/>
              <a:t>Shah</a:t>
            </a:r>
            <a:r>
              <a:rPr lang="es-ES" sz="1200" dirty="0" smtClean="0"/>
              <a:t> A, et </a:t>
            </a:r>
            <a:r>
              <a:rPr lang="es-ES" sz="1200" dirty="0"/>
              <a:t>al </a:t>
            </a:r>
            <a:r>
              <a:rPr lang="es-ES" sz="1200" dirty="0" err="1"/>
              <a:t>Osteoporos</a:t>
            </a:r>
            <a:r>
              <a:rPr lang="es-ES" sz="1200" dirty="0"/>
              <a:t> </a:t>
            </a:r>
            <a:r>
              <a:rPr lang="es-ES" sz="1200" dirty="0" err="1"/>
              <a:t>Int</a:t>
            </a:r>
            <a:r>
              <a:rPr lang="es-ES" sz="1200" dirty="0"/>
              <a:t>. 2017 Jan;28(1):169-178. </a:t>
            </a:r>
          </a:p>
        </p:txBody>
      </p:sp>
      <p:pic>
        <p:nvPicPr>
          <p:cNvPr id="5" name="Imagen 4" descr="Fractura_de_cadera_escuela.med.puc.c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8797" y="968114"/>
            <a:ext cx="1692610" cy="24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52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398" y="252432"/>
            <a:ext cx="11415754" cy="604800"/>
          </a:xfrm>
        </p:spPr>
        <p:txBody>
          <a:bodyPr/>
          <a:lstStyle/>
          <a:p>
            <a:r>
              <a:rPr lang="es-ES" sz="3200" dirty="0"/>
              <a:t>Tratamientos específicos para la </a:t>
            </a:r>
            <a:r>
              <a:rPr lang="es-ES" sz="3200" dirty="0" smtClean="0"/>
              <a:t>reducción </a:t>
            </a:r>
            <a:r>
              <a:rPr lang="es-ES" sz="3200" dirty="0"/>
              <a:t>del </a:t>
            </a:r>
            <a:r>
              <a:rPr lang="es-ES" sz="3200" dirty="0" smtClean="0"/>
              <a:t>riesgo </a:t>
            </a:r>
            <a:r>
              <a:rPr lang="es-ES" sz="3200" dirty="0"/>
              <a:t>de fracturas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8"/>
          <a:stretch>
            <a:fillRect/>
          </a:stretch>
        </p:blipFill>
        <p:spPr>
          <a:xfrm>
            <a:off x="2063553" y="4555282"/>
            <a:ext cx="1652587" cy="1400175"/>
          </a:xfrm>
          <a:prstGeom prst="rect">
            <a:avLst/>
          </a:prstGeom>
          <a:noFill/>
          <a:ln w="127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5811193" y="1175554"/>
            <a:ext cx="576262" cy="4779902"/>
          </a:xfrm>
          <a:prstGeom prst="rightBrace">
            <a:avLst>
              <a:gd name="adj1" fmla="val 74931"/>
              <a:gd name="adj2" fmla="val 50000"/>
            </a:avLst>
          </a:prstGeom>
          <a:noFill/>
          <a:ln w="76200" cmpd="sng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64259" y="4448628"/>
            <a:ext cx="1754188" cy="1520825"/>
          </a:xfrm>
          <a:prstGeom prst="rect">
            <a:avLst/>
          </a:prstGeom>
          <a:noFill/>
          <a:ln w="12700">
            <a:solidFill>
              <a:srgbClr val="003366"/>
            </a:solidFill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18152" y="1066800"/>
            <a:ext cx="4133832" cy="3533276"/>
          </a:xfrm>
          <a:prstGeom prst="rect">
            <a:avLst/>
          </a:prstGeom>
          <a:noFill/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3300"/>
              </a:buClr>
              <a:buNone/>
            </a:pPr>
            <a:endParaRPr lang="es-ES" sz="2600" b="1" dirty="0">
              <a:solidFill>
                <a:srgbClr val="003366"/>
              </a:solidFill>
              <a:latin typeface="Arial"/>
              <a:ea typeface="Arial Unicode MS" charset="0"/>
              <a:cs typeface="Arial"/>
            </a:endParaRPr>
          </a:p>
          <a:p>
            <a:pPr marL="0" indent="0">
              <a:buClr>
                <a:srgbClr val="FF3300"/>
              </a:buClr>
              <a:buNone/>
            </a:pPr>
            <a:r>
              <a:rPr lang="es-ES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charset="0"/>
                <a:cs typeface="Arial"/>
              </a:rPr>
              <a:t>↑</a:t>
            </a:r>
            <a:r>
              <a:rPr lang="es-ES" sz="2600" b="1" dirty="0">
                <a:solidFill>
                  <a:schemeClr val="accent1"/>
                </a:solidFill>
                <a:cs typeface="Arial"/>
              </a:rPr>
              <a:t>Del remodelado óseo: </a:t>
            </a:r>
          </a:p>
          <a:p>
            <a:pPr marL="476250" lvl="1" indent="0">
              <a:buClr>
                <a:srgbClr val="FF3300"/>
              </a:buClr>
              <a:buNone/>
            </a:pPr>
            <a:r>
              <a:rPr lang="es-ES" sz="2000" b="1" dirty="0">
                <a:solidFill>
                  <a:srgbClr val="C00000"/>
                </a:solidFill>
                <a:cs typeface="Arial"/>
              </a:rPr>
              <a:t>Resorción &gt; formación</a:t>
            </a:r>
          </a:p>
          <a:p>
            <a:pPr marL="476250" lvl="1" indent="0">
              <a:buClr>
                <a:srgbClr val="FF3300"/>
              </a:buClr>
              <a:buNone/>
            </a:pPr>
            <a:r>
              <a:rPr lang="es-ES" sz="2000" b="1" dirty="0">
                <a:solidFill>
                  <a:srgbClr val="C00000"/>
                </a:solidFill>
                <a:cs typeface="Arial"/>
              </a:rPr>
              <a:t>Balance óseo negativo</a:t>
            </a:r>
          </a:p>
          <a:p>
            <a:pPr marL="476250" lvl="1" indent="0">
              <a:buClr>
                <a:srgbClr val="FF3300"/>
              </a:buClr>
              <a:buNone/>
            </a:pPr>
            <a:endParaRPr lang="es-ES" sz="2000" b="1" dirty="0">
              <a:solidFill>
                <a:srgbClr val="0066FF"/>
              </a:solidFill>
              <a:cs typeface="Arial"/>
            </a:endParaRPr>
          </a:p>
          <a:p>
            <a:pPr marL="476250" lvl="1" indent="0">
              <a:buClr>
                <a:srgbClr val="FF3300"/>
              </a:buClr>
              <a:buNone/>
            </a:pPr>
            <a:endParaRPr lang="es-ES" sz="1800" b="1" dirty="0">
              <a:solidFill>
                <a:srgbClr val="0066FF"/>
              </a:solidFill>
              <a:cs typeface="Arial"/>
            </a:endParaRPr>
          </a:p>
          <a:p>
            <a:pPr marL="0" indent="0">
              <a:buClr>
                <a:srgbClr val="FF3300"/>
              </a:buClr>
              <a:buNone/>
            </a:pPr>
            <a:endParaRPr lang="es-ES" sz="1200" b="1" dirty="0">
              <a:solidFill>
                <a:srgbClr val="003366"/>
              </a:solidFill>
              <a:latin typeface="Arial"/>
              <a:cs typeface="Arial"/>
            </a:endParaRPr>
          </a:p>
          <a:p>
            <a:pPr marL="0" indent="0">
              <a:buClr>
                <a:srgbClr val="FF3300"/>
              </a:buClr>
              <a:buNone/>
            </a:pPr>
            <a:endParaRPr lang="es-ES" sz="12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marL="0" indent="0">
              <a:buClr>
                <a:srgbClr val="FF3300"/>
              </a:buClr>
              <a:buNone/>
            </a:pPr>
            <a:endParaRPr lang="es-ES" sz="1800" b="1" dirty="0" smtClean="0">
              <a:solidFill>
                <a:srgbClr val="003366"/>
              </a:solidFill>
              <a:latin typeface="Arial"/>
              <a:cs typeface="Arial"/>
            </a:endParaRPr>
          </a:p>
          <a:p>
            <a:pPr marL="0" indent="0" algn="ctr">
              <a:buClr>
                <a:srgbClr val="FF3300"/>
              </a:buClr>
              <a:buNone/>
            </a:pPr>
            <a:r>
              <a:rPr lang="es-ES" sz="1900" b="1" dirty="0" smtClean="0">
                <a:solidFill>
                  <a:schemeClr val="accent1"/>
                </a:solidFill>
                <a:cs typeface="Arial"/>
              </a:rPr>
              <a:t>Deterioro </a:t>
            </a:r>
            <a:r>
              <a:rPr lang="es-ES" sz="1900" b="1" dirty="0">
                <a:solidFill>
                  <a:schemeClr val="accent1"/>
                </a:solidFill>
                <a:cs typeface="Arial"/>
              </a:rPr>
              <a:t>de la </a:t>
            </a:r>
            <a:r>
              <a:rPr lang="es-ES" sz="1900" b="1" dirty="0" err="1">
                <a:solidFill>
                  <a:schemeClr val="accent1"/>
                </a:solidFill>
                <a:cs typeface="Arial"/>
              </a:rPr>
              <a:t>microarquitectura</a:t>
            </a:r>
            <a:endParaRPr lang="es-ES" sz="1900" b="1" dirty="0">
              <a:solidFill>
                <a:schemeClr val="accent1"/>
              </a:solidFill>
              <a:cs typeface="Arial"/>
            </a:endParaRPr>
          </a:p>
          <a:p>
            <a:pPr marL="0" indent="0" algn="ctr">
              <a:buClr>
                <a:srgbClr val="FF3300"/>
              </a:buClr>
              <a:buNone/>
            </a:pPr>
            <a:r>
              <a:rPr lang="es-ES" sz="1900" b="1" dirty="0">
                <a:solidFill>
                  <a:schemeClr val="accent1"/>
                </a:solidFill>
                <a:cs typeface="Arial"/>
              </a:rPr>
              <a:t>Pérdida de MO y disminución de la resistencia ósea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071813" y="2548056"/>
            <a:ext cx="792162" cy="7191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231057" y="1275647"/>
            <a:ext cx="4262437" cy="486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" sz="2000" dirty="0" err="1">
                <a:solidFill>
                  <a:srgbClr val="C00000"/>
                </a:solidFill>
                <a:latin typeface="+mn-lt"/>
                <a:cs typeface="Arial"/>
              </a:rPr>
              <a:t>Antirresortivos</a:t>
            </a:r>
            <a:r>
              <a:rPr lang="es-ES" sz="2000" b="1" dirty="0">
                <a:solidFill>
                  <a:schemeClr val="accent1"/>
                </a:solidFill>
                <a:latin typeface="+mn-lt"/>
                <a:cs typeface="Arial"/>
              </a:rPr>
              <a:t>: </a:t>
            </a:r>
            <a:r>
              <a:rPr lang="es-ES" sz="2000" dirty="0">
                <a:solidFill>
                  <a:schemeClr val="tx2"/>
                </a:solidFill>
                <a:latin typeface="+mn-lt"/>
                <a:cs typeface="Arial"/>
              </a:rPr>
              <a:t>frenan el remodelado </a:t>
            </a:r>
            <a:r>
              <a:rPr lang="es-ES" sz="2000" dirty="0">
                <a:solidFill>
                  <a:schemeClr val="accent1"/>
                </a:solidFill>
                <a:latin typeface="+mn-lt"/>
                <a:cs typeface="Arial"/>
              </a:rPr>
              <a:t>con reducción de la resorción y luego, también, de la formación. Aumentan la MO, mejoran la resistencia y disminuyen las </a:t>
            </a:r>
            <a:r>
              <a:rPr lang="es-ES" sz="2000" dirty="0" smtClean="0">
                <a:solidFill>
                  <a:schemeClr val="accent1"/>
                </a:solidFill>
                <a:latin typeface="+mn-lt"/>
                <a:cs typeface="Arial"/>
              </a:rPr>
              <a:t>fracturas.</a:t>
            </a:r>
            <a:endParaRPr lang="es-ES" sz="2000" dirty="0">
              <a:solidFill>
                <a:schemeClr val="accent1"/>
              </a:solidFill>
              <a:latin typeface="+mn-lt"/>
              <a:cs typeface="Arial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s-ES" b="1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s-ES" b="1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endParaRPr lang="es-ES" b="1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" sz="2000" dirty="0" err="1">
                <a:solidFill>
                  <a:srgbClr val="C00000"/>
                </a:solidFill>
                <a:latin typeface="+mn-lt"/>
                <a:cs typeface="Arial"/>
              </a:rPr>
              <a:t>Osteoformadores</a:t>
            </a:r>
            <a:r>
              <a:rPr lang="es-ES" sz="2000" dirty="0">
                <a:solidFill>
                  <a:srgbClr val="C00000"/>
                </a:solidFill>
                <a:latin typeface="+mn-lt"/>
                <a:cs typeface="Arial"/>
              </a:rPr>
              <a:t>: aumentan el remodelado óseo</a:t>
            </a:r>
            <a:r>
              <a:rPr lang="es-ES" sz="2000" dirty="0">
                <a:solidFill>
                  <a:schemeClr val="accent1"/>
                </a:solidFill>
                <a:latin typeface="+mn-lt"/>
                <a:cs typeface="Arial"/>
              </a:rPr>
              <a:t>, aumentan la formación y la resorción. Aumentan la MO y la resistencia, y reducen las </a:t>
            </a:r>
            <a:r>
              <a:rPr lang="es-ES" sz="2000" dirty="0" smtClean="0">
                <a:solidFill>
                  <a:schemeClr val="accent1"/>
                </a:solidFill>
                <a:latin typeface="+mn-lt"/>
                <a:cs typeface="Arial"/>
              </a:rPr>
              <a:t>fracturas.</a:t>
            </a:r>
            <a:endParaRPr lang="es-ES" sz="2000" dirty="0">
              <a:solidFill>
                <a:schemeClr val="accent1"/>
              </a:solidFill>
              <a:latin typeface="+mn-lt"/>
              <a:cs typeface="Arial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es-ES" b="1" dirty="0">
              <a:solidFill>
                <a:srgbClr val="0066FF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6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err="1"/>
              <a:t>Antirresortivos</a:t>
            </a:r>
            <a:r>
              <a:rPr lang="es-ES" sz="3200" dirty="0"/>
              <a:t> (I)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2925" indent="0">
              <a:buNone/>
            </a:pPr>
            <a:r>
              <a:rPr lang="es-ES" sz="2400" b="1" dirty="0">
                <a:solidFill>
                  <a:schemeClr val="tx2"/>
                </a:solidFill>
              </a:rPr>
              <a:t>Calcio y vitamina </a:t>
            </a:r>
            <a:r>
              <a:rPr lang="es-ES" sz="2400" b="1" dirty="0" smtClean="0">
                <a:solidFill>
                  <a:schemeClr val="tx2"/>
                </a:solidFill>
              </a:rPr>
              <a:t>D.</a:t>
            </a:r>
            <a:endParaRPr lang="es-ES" sz="2400" b="1" dirty="0">
              <a:solidFill>
                <a:schemeClr val="tx2"/>
              </a:solidFill>
            </a:endParaRPr>
          </a:p>
          <a:p>
            <a:pPr marL="715963" indent="-309563"/>
            <a:r>
              <a:rPr lang="es-ES" sz="2400" dirty="0"/>
              <a:t>Controversia en recientes </a:t>
            </a:r>
            <a:r>
              <a:rPr lang="es-ES" sz="2400" dirty="0" smtClean="0"/>
              <a:t>publicaciones.</a:t>
            </a:r>
            <a:endParaRPr lang="es-ES" sz="2400" dirty="0"/>
          </a:p>
          <a:p>
            <a:pPr marL="715963" indent="-309563"/>
            <a:r>
              <a:rPr lang="es-ES" sz="2400" dirty="0"/>
              <a:t>Elemento imprescindible en el manejo de la </a:t>
            </a:r>
            <a:r>
              <a:rPr lang="es-ES" sz="2400" dirty="0" smtClean="0"/>
              <a:t>osteoporosis.</a:t>
            </a:r>
            <a:endParaRPr lang="es-ES" sz="2400" dirty="0"/>
          </a:p>
          <a:p>
            <a:pPr marL="715963" indent="-309563"/>
            <a:r>
              <a:rPr lang="es-ES" sz="2400" dirty="0"/>
              <a:t>Situación de déficit de vitamina D y calcio en la población </a:t>
            </a:r>
            <a:r>
              <a:rPr lang="es-ES" sz="2400" dirty="0" smtClean="0"/>
              <a:t>anciana.</a:t>
            </a:r>
            <a:endParaRPr lang="es-ES" sz="2400" dirty="0"/>
          </a:p>
          <a:p>
            <a:pPr marL="715963" indent="-309563"/>
            <a:r>
              <a:rPr lang="es-ES" sz="2400" dirty="0"/>
              <a:t>Evidencia de eficacia cuando las dosis son altas 1.200-1.500 mg Ca/día y 800 </a:t>
            </a:r>
            <a:r>
              <a:rPr lang="es-ES" sz="2400" dirty="0" smtClean="0"/>
              <a:t>UI/vitamina </a:t>
            </a:r>
            <a:r>
              <a:rPr lang="es-ES" sz="2400" dirty="0"/>
              <a:t>D, sobre todo en población deficitaria y con un adecuado </a:t>
            </a:r>
            <a:r>
              <a:rPr lang="es-ES" sz="2400" dirty="0" smtClean="0"/>
              <a:t>cumplimiento.</a:t>
            </a:r>
            <a:endParaRPr lang="es-ES" sz="2400" dirty="0"/>
          </a:p>
          <a:p>
            <a:pPr marL="715963" indent="-309563"/>
            <a:r>
              <a:rPr lang="es-ES" sz="2400" dirty="0"/>
              <a:t>Dosis recomendadas de calcio y vitamina D en población general (800-1000 mg calcio y 800 UI de vitamina D</a:t>
            </a:r>
            <a:r>
              <a:rPr lang="es-ES" sz="2400" dirty="0" smtClean="0"/>
              <a:t>).</a:t>
            </a:r>
            <a:endParaRPr lang="es-ES" sz="2400" dirty="0"/>
          </a:p>
          <a:p>
            <a:pPr marL="715963" indent="-309563"/>
            <a:r>
              <a:rPr lang="es-ES" sz="2400" dirty="0"/>
              <a:t>En pacientes con OP algo </a:t>
            </a:r>
            <a:r>
              <a:rPr lang="es-ES" sz="2400" dirty="0" smtClean="0"/>
              <a:t>superior.</a:t>
            </a:r>
            <a:endParaRPr lang="es-ES" sz="2400" dirty="0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body" sz="quarter" idx="10"/>
          </p:nvPr>
        </p:nvSpPr>
        <p:spPr bwMode="auto">
          <a:xfrm>
            <a:off x="418213" y="5013176"/>
            <a:ext cx="11582443" cy="116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s-ES_tradnl" sz="1200" dirty="0">
                <a:solidFill>
                  <a:srgbClr val="808080"/>
                </a:solidFill>
                <a:latin typeface="+mj-lt"/>
              </a:rPr>
              <a:t>1.Vallecillo G. Med </a:t>
            </a:r>
            <a:r>
              <a:rPr lang="es-ES_tradnl" sz="1200" dirty="0" err="1">
                <a:solidFill>
                  <a:srgbClr val="808080"/>
                </a:solidFill>
                <a:latin typeface="+mj-lt"/>
              </a:rPr>
              <a:t>Clin</a:t>
            </a:r>
            <a:r>
              <a:rPr lang="es-ES_tradnl" sz="1200" dirty="0">
                <a:solidFill>
                  <a:srgbClr val="808080"/>
                </a:solidFill>
                <a:latin typeface="+mj-lt"/>
              </a:rPr>
              <a:t> (</a:t>
            </a:r>
            <a:r>
              <a:rPr lang="es-ES_tradnl" sz="1200" dirty="0" err="1">
                <a:solidFill>
                  <a:srgbClr val="808080"/>
                </a:solidFill>
                <a:latin typeface="+mj-lt"/>
              </a:rPr>
              <a:t>Barc</a:t>
            </a:r>
            <a:r>
              <a:rPr lang="es-ES_tradnl" sz="1200" dirty="0">
                <a:solidFill>
                  <a:srgbClr val="808080"/>
                </a:solidFill>
                <a:latin typeface="+mj-lt"/>
              </a:rPr>
              <a:t>) 2000; 115: 46-51 </a:t>
            </a:r>
          </a:p>
          <a:p>
            <a:pPr algn="r" eaLnBrk="1" hangingPunct="1"/>
            <a:r>
              <a:rPr lang="es-ES_tradnl" sz="1200" dirty="0">
                <a:solidFill>
                  <a:srgbClr val="808080"/>
                </a:solidFill>
                <a:latin typeface="+mj-lt"/>
              </a:rPr>
              <a:t>2. </a:t>
            </a:r>
            <a:r>
              <a:rPr lang="es-ES_tradnl" sz="1200" dirty="0" err="1">
                <a:solidFill>
                  <a:srgbClr val="808080"/>
                </a:solidFill>
                <a:latin typeface="+mj-lt"/>
              </a:rPr>
              <a:t>Endocrine</a:t>
            </a:r>
            <a:r>
              <a:rPr lang="es-ES_tradnl" sz="1200" dirty="0">
                <a:solidFill>
                  <a:srgbClr val="808080"/>
                </a:solidFill>
                <a:latin typeface="+mj-lt"/>
              </a:rPr>
              <a:t> </a:t>
            </a:r>
            <a:r>
              <a:rPr lang="es-ES_tradnl" sz="1200" dirty="0" err="1">
                <a:solidFill>
                  <a:srgbClr val="808080"/>
                </a:solidFill>
                <a:latin typeface="+mj-lt"/>
              </a:rPr>
              <a:t>Reviews</a:t>
            </a:r>
            <a:r>
              <a:rPr lang="es-ES_tradnl" sz="1200" dirty="0">
                <a:solidFill>
                  <a:srgbClr val="808080"/>
                </a:solidFill>
                <a:latin typeface="+mj-lt"/>
              </a:rPr>
              <a:t> 2002; 23: 552-559</a:t>
            </a:r>
            <a:endParaRPr lang="es-ES" sz="1200" dirty="0">
              <a:solidFill>
                <a:srgbClr val="808080"/>
              </a:solidFill>
              <a:latin typeface="+mj-lt"/>
            </a:endParaRPr>
          </a:p>
          <a:p>
            <a:pPr algn="r" eaLnBrk="1" hangingPunct="1"/>
            <a:r>
              <a:rPr lang="es-ES" sz="1200" dirty="0">
                <a:solidFill>
                  <a:srgbClr val="808080"/>
                </a:solidFill>
                <a:latin typeface="+mj-lt"/>
              </a:rPr>
              <a:t>3.Tang  et al. </a:t>
            </a:r>
            <a:r>
              <a:rPr lang="es-ES" sz="1200" dirty="0" err="1">
                <a:solidFill>
                  <a:srgbClr val="808080"/>
                </a:solidFill>
                <a:latin typeface="+mj-lt"/>
              </a:rPr>
              <a:t>Lancet</a:t>
            </a:r>
            <a:r>
              <a:rPr lang="es-ES" sz="1200" dirty="0">
                <a:solidFill>
                  <a:srgbClr val="808080"/>
                </a:solidFill>
                <a:latin typeface="+mj-lt"/>
              </a:rPr>
              <a:t> 2007</a:t>
            </a:r>
          </a:p>
          <a:p>
            <a:pPr algn="r" eaLnBrk="1" hangingPunct="1"/>
            <a:r>
              <a:rPr lang="es-ES" sz="1200" dirty="0">
                <a:solidFill>
                  <a:srgbClr val="808080"/>
                </a:solidFill>
                <a:latin typeface="+mj-lt"/>
              </a:rPr>
              <a:t>4. </a:t>
            </a:r>
            <a:r>
              <a:rPr lang="es-ES" sz="1200" dirty="0" err="1">
                <a:solidFill>
                  <a:srgbClr val="808080"/>
                </a:solidFill>
                <a:latin typeface="+mj-lt"/>
              </a:rPr>
              <a:t>Bishoff</a:t>
            </a:r>
            <a:r>
              <a:rPr lang="es-ES" sz="1200" dirty="0">
                <a:solidFill>
                  <a:srgbClr val="808080"/>
                </a:solidFill>
                <a:latin typeface="+mj-lt"/>
              </a:rPr>
              <a:t>-Ferrari. JAMA 2005; 293: 2257-64</a:t>
            </a:r>
          </a:p>
          <a:p>
            <a:pPr algn="r" eaLnBrk="1" hangingPunct="1"/>
            <a:r>
              <a:rPr lang="es-ES" sz="1200" dirty="0">
                <a:solidFill>
                  <a:srgbClr val="808080"/>
                </a:solidFill>
                <a:latin typeface="+mj-lt"/>
              </a:rPr>
              <a:t>5. Nieves. </a:t>
            </a:r>
            <a:r>
              <a:rPr lang="es-ES" sz="1200" dirty="0" err="1">
                <a:solidFill>
                  <a:srgbClr val="808080"/>
                </a:solidFill>
                <a:latin typeface="+mj-lt"/>
              </a:rPr>
              <a:t>Osteoporos</a:t>
            </a:r>
            <a:r>
              <a:rPr lang="es-ES" sz="1200" dirty="0">
                <a:solidFill>
                  <a:srgbClr val="808080"/>
                </a:solidFill>
                <a:latin typeface="+mj-lt"/>
              </a:rPr>
              <a:t> </a:t>
            </a:r>
            <a:r>
              <a:rPr lang="es-ES" sz="1200" dirty="0" err="1">
                <a:solidFill>
                  <a:srgbClr val="808080"/>
                </a:solidFill>
                <a:latin typeface="+mj-lt"/>
              </a:rPr>
              <a:t>Int</a:t>
            </a:r>
            <a:r>
              <a:rPr lang="es-ES" sz="1200" dirty="0">
                <a:solidFill>
                  <a:srgbClr val="808080"/>
                </a:solidFill>
                <a:latin typeface="+mj-lt"/>
              </a:rPr>
              <a:t> 2008; 19: 673-679</a:t>
            </a:r>
          </a:p>
        </p:txBody>
      </p:sp>
    </p:spTree>
    <p:extLst>
      <p:ext uri="{BB962C8B-B14F-4D97-AF65-F5344CB8AC3E}">
        <p14:creationId xmlns:p14="http://schemas.microsoft.com/office/powerpoint/2010/main" xmlns="" val="362652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err="1"/>
              <a:t>Antirresortivos</a:t>
            </a:r>
            <a:r>
              <a:rPr lang="es-ES" sz="3200" dirty="0"/>
              <a:t> (</a:t>
            </a:r>
            <a:r>
              <a:rPr lang="es-ES" sz="3200" dirty="0" smtClean="0"/>
              <a:t>II)</a:t>
            </a:r>
            <a:endParaRPr lang="es-ES" sz="32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42925" indent="0">
              <a:buNone/>
            </a:pPr>
            <a:r>
              <a:rPr lang="es-ES" sz="2400" b="1" dirty="0" err="1">
                <a:solidFill>
                  <a:schemeClr val="tx2"/>
                </a:solidFill>
              </a:rPr>
              <a:t>Bisfosfonatos</a:t>
            </a:r>
            <a:r>
              <a:rPr lang="es-ES" sz="2400" b="1" dirty="0">
                <a:solidFill>
                  <a:schemeClr val="tx2"/>
                </a:solidFill>
              </a:rPr>
              <a:t>:</a:t>
            </a:r>
          </a:p>
          <a:p>
            <a:pPr marL="715963" indent="-309563"/>
            <a:r>
              <a:rPr lang="es-ES" sz="2400" dirty="0"/>
              <a:t>Análogos del pirofosfato </a:t>
            </a:r>
            <a:r>
              <a:rPr lang="es-ES" sz="2400" dirty="0" smtClean="0"/>
              <a:t>cálcico.</a:t>
            </a:r>
            <a:endParaRPr lang="es-ES" sz="2400" dirty="0"/>
          </a:p>
          <a:p>
            <a:pPr marL="715963" indent="-309563"/>
            <a:r>
              <a:rPr lang="es-ES" sz="2400" dirty="0"/>
              <a:t>Inhiben la acción de los osteoclastos e inducen su </a:t>
            </a:r>
            <a:r>
              <a:rPr lang="es-ES" sz="2400" dirty="0" smtClean="0"/>
              <a:t>apoptosis.</a:t>
            </a:r>
            <a:endParaRPr lang="es-ES" sz="2400" dirty="0"/>
          </a:p>
          <a:p>
            <a:pPr marL="715963" indent="-309563"/>
            <a:r>
              <a:rPr lang="es-ES" sz="2400" dirty="0"/>
              <a:t>Se administran por vía oral: </a:t>
            </a:r>
          </a:p>
          <a:p>
            <a:pPr lvl="1"/>
            <a:r>
              <a:rPr lang="es-ES" sz="2400" dirty="0"/>
              <a:t>Semanal (</a:t>
            </a:r>
            <a:r>
              <a:rPr lang="es-ES" sz="2400" dirty="0" err="1"/>
              <a:t>alendronato</a:t>
            </a:r>
            <a:r>
              <a:rPr lang="es-ES" sz="2400" dirty="0"/>
              <a:t>, </a:t>
            </a:r>
            <a:r>
              <a:rPr lang="es-ES" sz="2400" dirty="0" err="1"/>
              <a:t>risedronato</a:t>
            </a:r>
            <a:r>
              <a:rPr lang="es-ES" sz="2400" dirty="0" smtClean="0"/>
              <a:t>).</a:t>
            </a:r>
            <a:endParaRPr lang="es-ES" sz="2400" dirty="0"/>
          </a:p>
          <a:p>
            <a:pPr lvl="1"/>
            <a:r>
              <a:rPr lang="es-ES" sz="2400" dirty="0"/>
              <a:t>Mensual (</a:t>
            </a:r>
            <a:r>
              <a:rPr lang="es-ES" sz="2400" dirty="0" err="1"/>
              <a:t>ibandronato</a:t>
            </a:r>
            <a:r>
              <a:rPr lang="es-ES" sz="2400" dirty="0" smtClean="0"/>
              <a:t>).</a:t>
            </a:r>
            <a:endParaRPr lang="es-ES" sz="2400" dirty="0"/>
          </a:p>
          <a:p>
            <a:pPr lvl="1"/>
            <a:r>
              <a:rPr lang="es-ES" sz="2400" dirty="0"/>
              <a:t>Por vía </a:t>
            </a:r>
            <a:r>
              <a:rPr lang="es-ES" sz="2400" dirty="0" err="1"/>
              <a:t>ev</a:t>
            </a:r>
            <a:r>
              <a:rPr lang="es-ES" sz="2400" dirty="0"/>
              <a:t>: trimestral (IBN) o anual (ZOL</a:t>
            </a:r>
            <a:r>
              <a:rPr lang="es-ES" sz="2400" dirty="0" smtClean="0"/>
              <a:t>).</a:t>
            </a:r>
            <a:endParaRPr lang="es-ES" sz="2400" dirty="0"/>
          </a:p>
        </p:txBody>
      </p:sp>
      <p:pic>
        <p:nvPicPr>
          <p:cNvPr id="6" name="Picture 4" descr="Fig4c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9" t="3308"/>
          <a:stretch>
            <a:fillRect/>
          </a:stretch>
        </p:blipFill>
        <p:spPr>
          <a:xfrm>
            <a:off x="1669473" y="4071942"/>
            <a:ext cx="4212213" cy="2022668"/>
          </a:xfrm>
          <a:prstGeom prst="rect">
            <a:avLst/>
          </a:prstGeom>
          <a:noFill/>
          <a:ln w="12700">
            <a:solidFill>
              <a:srgbClr val="003366"/>
            </a:solidFill>
            <a:miter lim="800000"/>
            <a:headEnd/>
            <a:tailEnd/>
          </a:ln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212237" y="3089848"/>
            <a:ext cx="3088859" cy="1582120"/>
            <a:chOff x="2935" y="2503"/>
            <a:chExt cx="1649" cy="651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506" y="2742"/>
              <a:ext cx="510" cy="143"/>
            </a:xfrm>
            <a:prstGeom prst="rect">
              <a:avLst/>
            </a:prstGeom>
            <a:solidFill>
              <a:srgbClr val="C7C7C7"/>
            </a:solidFill>
            <a:ln w="22225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412" y="2768"/>
              <a:ext cx="702" cy="120"/>
            </a:xfrm>
            <a:custGeom>
              <a:avLst/>
              <a:gdLst>
                <a:gd name="T0" fmla="*/ 16 w 1032"/>
                <a:gd name="T1" fmla="*/ 0 h 235"/>
                <a:gd name="T2" fmla="*/ 0 w 1032"/>
                <a:gd name="T3" fmla="*/ 0 h 235"/>
                <a:gd name="T4" fmla="*/ 0 w 1032"/>
                <a:gd name="T5" fmla="*/ 4 h 235"/>
                <a:gd name="T6" fmla="*/ 102 w 1032"/>
                <a:gd name="T7" fmla="*/ 4 h 235"/>
                <a:gd name="T8" fmla="*/ 102 w 1032"/>
                <a:gd name="T9" fmla="*/ 1 h 235"/>
                <a:gd name="T10" fmla="*/ 90 w 1032"/>
                <a:gd name="T11" fmla="*/ 1 h 235"/>
                <a:gd name="T12" fmla="*/ 88 w 1032"/>
                <a:gd name="T13" fmla="*/ 1 h 235"/>
                <a:gd name="T14" fmla="*/ 85 w 1032"/>
                <a:gd name="T15" fmla="*/ 3 h 235"/>
                <a:gd name="T16" fmla="*/ 81 w 1032"/>
                <a:gd name="T17" fmla="*/ 4 h 235"/>
                <a:gd name="T18" fmla="*/ 73 w 1032"/>
                <a:gd name="T19" fmla="*/ 4 h 235"/>
                <a:gd name="T20" fmla="*/ 54 w 1032"/>
                <a:gd name="T21" fmla="*/ 4 h 235"/>
                <a:gd name="T22" fmla="*/ 33 w 1032"/>
                <a:gd name="T23" fmla="*/ 4 h 235"/>
                <a:gd name="T24" fmla="*/ 25 w 1032"/>
                <a:gd name="T25" fmla="*/ 3 h 235"/>
                <a:gd name="T26" fmla="*/ 23 w 1032"/>
                <a:gd name="T27" fmla="*/ 2 h 235"/>
                <a:gd name="T28" fmla="*/ 21 w 1032"/>
                <a:gd name="T29" fmla="*/ 2 h 235"/>
                <a:gd name="T30" fmla="*/ 20 w 1032"/>
                <a:gd name="T31" fmla="*/ 1 h 235"/>
                <a:gd name="T32" fmla="*/ 19 w 1032"/>
                <a:gd name="T33" fmla="*/ 1 h 235"/>
                <a:gd name="T34" fmla="*/ 16 w 1032"/>
                <a:gd name="T35" fmla="*/ 0 h 2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2" h="235">
                  <a:moveTo>
                    <a:pt x="163" y="0"/>
                  </a:moveTo>
                  <a:lnTo>
                    <a:pt x="0" y="0"/>
                  </a:lnTo>
                  <a:lnTo>
                    <a:pt x="0" y="235"/>
                  </a:lnTo>
                  <a:lnTo>
                    <a:pt x="1032" y="235"/>
                  </a:lnTo>
                  <a:lnTo>
                    <a:pt x="1032" y="9"/>
                  </a:lnTo>
                  <a:lnTo>
                    <a:pt x="907" y="9"/>
                  </a:lnTo>
                  <a:lnTo>
                    <a:pt x="883" y="62"/>
                  </a:lnTo>
                  <a:lnTo>
                    <a:pt x="859" y="134"/>
                  </a:lnTo>
                  <a:lnTo>
                    <a:pt x="816" y="187"/>
                  </a:lnTo>
                  <a:lnTo>
                    <a:pt x="734" y="201"/>
                  </a:lnTo>
                  <a:lnTo>
                    <a:pt x="552" y="206"/>
                  </a:lnTo>
                  <a:lnTo>
                    <a:pt x="336" y="201"/>
                  </a:lnTo>
                  <a:lnTo>
                    <a:pt x="254" y="158"/>
                  </a:lnTo>
                  <a:lnTo>
                    <a:pt x="235" y="120"/>
                  </a:lnTo>
                  <a:lnTo>
                    <a:pt x="211" y="72"/>
                  </a:lnTo>
                  <a:lnTo>
                    <a:pt x="206" y="53"/>
                  </a:lnTo>
                  <a:lnTo>
                    <a:pt x="192" y="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406" y="2768"/>
              <a:ext cx="709" cy="167"/>
            </a:xfrm>
            <a:custGeom>
              <a:avLst/>
              <a:gdLst>
                <a:gd name="T0" fmla="*/ 3 w 1444"/>
                <a:gd name="T1" fmla="*/ 0 h 417"/>
                <a:gd name="T2" fmla="*/ 0 w 1444"/>
                <a:gd name="T3" fmla="*/ 0 h 417"/>
                <a:gd name="T4" fmla="*/ 0 w 1444"/>
                <a:gd name="T5" fmla="*/ 2 h 417"/>
                <a:gd name="T6" fmla="*/ 20 w 1444"/>
                <a:gd name="T7" fmla="*/ 2 h 417"/>
                <a:gd name="T8" fmla="*/ 20 w 1444"/>
                <a:gd name="T9" fmla="*/ 0 h 417"/>
                <a:gd name="T10" fmla="*/ 18 w 1444"/>
                <a:gd name="T11" fmla="*/ 0 h 417"/>
                <a:gd name="T12" fmla="*/ 17 w 1444"/>
                <a:gd name="T13" fmla="*/ 0 h 417"/>
                <a:gd name="T14" fmla="*/ 17 w 1444"/>
                <a:gd name="T15" fmla="*/ 1 h 417"/>
                <a:gd name="T16" fmla="*/ 16 w 1444"/>
                <a:gd name="T17" fmla="*/ 1 h 417"/>
                <a:gd name="T18" fmla="*/ 16 w 1444"/>
                <a:gd name="T19" fmla="*/ 1 h 417"/>
                <a:gd name="T20" fmla="*/ 12 w 1444"/>
                <a:gd name="T21" fmla="*/ 1 h 417"/>
                <a:gd name="T22" fmla="*/ 10 w 1444"/>
                <a:gd name="T23" fmla="*/ 1 h 417"/>
                <a:gd name="T24" fmla="*/ 6 w 1444"/>
                <a:gd name="T25" fmla="*/ 1 h 417"/>
                <a:gd name="T26" fmla="*/ 4 w 1444"/>
                <a:gd name="T27" fmla="*/ 1 h 417"/>
                <a:gd name="T28" fmla="*/ 4 w 1444"/>
                <a:gd name="T29" fmla="*/ 0 h 417"/>
                <a:gd name="T30" fmla="*/ 4 w 1444"/>
                <a:gd name="T31" fmla="*/ 0 h 417"/>
                <a:gd name="T32" fmla="*/ 4 w 1444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44" h="417">
                  <a:moveTo>
                    <a:pt x="228" y="0"/>
                  </a:moveTo>
                  <a:lnTo>
                    <a:pt x="0" y="0"/>
                  </a:lnTo>
                  <a:lnTo>
                    <a:pt x="0" y="417"/>
                  </a:lnTo>
                  <a:lnTo>
                    <a:pt x="1444" y="417"/>
                  </a:lnTo>
                  <a:lnTo>
                    <a:pt x="1444" y="16"/>
                  </a:lnTo>
                  <a:lnTo>
                    <a:pt x="1269" y="16"/>
                  </a:lnTo>
                  <a:lnTo>
                    <a:pt x="1236" y="110"/>
                  </a:lnTo>
                  <a:lnTo>
                    <a:pt x="1189" y="163"/>
                  </a:lnTo>
                  <a:lnTo>
                    <a:pt x="1146" y="206"/>
                  </a:lnTo>
                  <a:lnTo>
                    <a:pt x="1134" y="273"/>
                  </a:lnTo>
                  <a:lnTo>
                    <a:pt x="830" y="242"/>
                  </a:lnTo>
                  <a:lnTo>
                    <a:pt x="684" y="248"/>
                  </a:lnTo>
                  <a:lnTo>
                    <a:pt x="478" y="236"/>
                  </a:lnTo>
                  <a:lnTo>
                    <a:pt x="329" y="213"/>
                  </a:lnTo>
                  <a:lnTo>
                    <a:pt x="295" y="128"/>
                  </a:lnTo>
                  <a:lnTo>
                    <a:pt x="288" y="92"/>
                  </a:lnTo>
                  <a:lnTo>
                    <a:pt x="269" y="16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2225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997A5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471" y="2762"/>
              <a:ext cx="578" cy="101"/>
            </a:xfrm>
            <a:custGeom>
              <a:avLst/>
              <a:gdLst>
                <a:gd name="T0" fmla="*/ 0 w 850"/>
                <a:gd name="T1" fmla="*/ 0 h 197"/>
                <a:gd name="T2" fmla="*/ 5 w 850"/>
                <a:gd name="T3" fmla="*/ 1 h 197"/>
                <a:gd name="T4" fmla="*/ 8 w 850"/>
                <a:gd name="T5" fmla="*/ 1 h 197"/>
                <a:gd name="T6" fmla="*/ 10 w 850"/>
                <a:gd name="T7" fmla="*/ 2 h 197"/>
                <a:gd name="T8" fmla="*/ 14 w 850"/>
                <a:gd name="T9" fmla="*/ 3 h 197"/>
                <a:gd name="T10" fmla="*/ 17 w 850"/>
                <a:gd name="T11" fmla="*/ 3 h 197"/>
                <a:gd name="T12" fmla="*/ 26 w 850"/>
                <a:gd name="T13" fmla="*/ 4 h 197"/>
                <a:gd name="T14" fmla="*/ 26 w 850"/>
                <a:gd name="T15" fmla="*/ 4 h 197"/>
                <a:gd name="T16" fmla="*/ 35 w 850"/>
                <a:gd name="T17" fmla="*/ 4 h 197"/>
                <a:gd name="T18" fmla="*/ 43 w 850"/>
                <a:gd name="T19" fmla="*/ 4 h 197"/>
                <a:gd name="T20" fmla="*/ 50 w 850"/>
                <a:gd name="T21" fmla="*/ 4 h 197"/>
                <a:gd name="T22" fmla="*/ 63 w 850"/>
                <a:gd name="T23" fmla="*/ 4 h 197"/>
                <a:gd name="T24" fmla="*/ 67 w 850"/>
                <a:gd name="T25" fmla="*/ 3 h 197"/>
                <a:gd name="T26" fmla="*/ 69 w 850"/>
                <a:gd name="T27" fmla="*/ 3 h 197"/>
                <a:gd name="T28" fmla="*/ 71 w 850"/>
                <a:gd name="T29" fmla="*/ 3 h 197"/>
                <a:gd name="T30" fmla="*/ 73 w 850"/>
                <a:gd name="T31" fmla="*/ 2 h 197"/>
                <a:gd name="T32" fmla="*/ 75 w 850"/>
                <a:gd name="T33" fmla="*/ 1 h 197"/>
                <a:gd name="T34" fmla="*/ 75 w 850"/>
                <a:gd name="T35" fmla="*/ 1 h 197"/>
                <a:gd name="T36" fmla="*/ 75 w 850"/>
                <a:gd name="T37" fmla="*/ 1 h 197"/>
                <a:gd name="T38" fmla="*/ 78 w 850"/>
                <a:gd name="T39" fmla="*/ 1 h 197"/>
                <a:gd name="T40" fmla="*/ 84 w 850"/>
                <a:gd name="T41" fmla="*/ 1 h 197"/>
                <a:gd name="T42" fmla="*/ 79 w 850"/>
                <a:gd name="T43" fmla="*/ 1 h 1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50" h="197">
                  <a:moveTo>
                    <a:pt x="0" y="0"/>
                  </a:moveTo>
                  <a:lnTo>
                    <a:pt x="44" y="5"/>
                  </a:lnTo>
                  <a:lnTo>
                    <a:pt x="82" y="58"/>
                  </a:lnTo>
                  <a:lnTo>
                    <a:pt x="101" y="101"/>
                  </a:lnTo>
                  <a:lnTo>
                    <a:pt x="135" y="159"/>
                  </a:lnTo>
                  <a:lnTo>
                    <a:pt x="173" y="178"/>
                  </a:lnTo>
                  <a:lnTo>
                    <a:pt x="264" y="197"/>
                  </a:lnTo>
                  <a:lnTo>
                    <a:pt x="260" y="187"/>
                  </a:lnTo>
                  <a:lnTo>
                    <a:pt x="356" y="197"/>
                  </a:lnTo>
                  <a:lnTo>
                    <a:pt x="437" y="197"/>
                  </a:lnTo>
                  <a:lnTo>
                    <a:pt x="509" y="192"/>
                  </a:lnTo>
                  <a:lnTo>
                    <a:pt x="629" y="187"/>
                  </a:lnTo>
                  <a:lnTo>
                    <a:pt x="682" y="173"/>
                  </a:lnTo>
                  <a:lnTo>
                    <a:pt x="701" y="163"/>
                  </a:lnTo>
                  <a:lnTo>
                    <a:pt x="720" y="135"/>
                  </a:lnTo>
                  <a:lnTo>
                    <a:pt x="744" y="87"/>
                  </a:lnTo>
                  <a:lnTo>
                    <a:pt x="759" y="53"/>
                  </a:lnTo>
                  <a:lnTo>
                    <a:pt x="759" y="63"/>
                  </a:lnTo>
                  <a:lnTo>
                    <a:pt x="759" y="53"/>
                  </a:lnTo>
                  <a:lnTo>
                    <a:pt x="788" y="15"/>
                  </a:lnTo>
                  <a:lnTo>
                    <a:pt x="850" y="5"/>
                  </a:lnTo>
                  <a:lnTo>
                    <a:pt x="792" y="5"/>
                  </a:lnTo>
                </a:path>
              </a:pathLst>
            </a:custGeom>
            <a:noFill/>
            <a:ln w="76200">
              <a:solidFill>
                <a:srgbClr val="FF3F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943" y="2819"/>
              <a:ext cx="121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rgbClr val="003366"/>
                  </a:solidFill>
                  <a:latin typeface="Tahoma" charset="0"/>
                </a:rPr>
                <a:t>BP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456" y="2794"/>
              <a:ext cx="121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rgbClr val="003366"/>
                  </a:solidFill>
                  <a:latin typeface="Tahoma" charset="0"/>
                </a:rPr>
                <a:t>BP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611" y="2846"/>
              <a:ext cx="111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 dirty="0">
                  <a:solidFill>
                    <a:srgbClr val="003366"/>
                  </a:solidFill>
                  <a:latin typeface="Tahoma" charset="0"/>
                </a:rPr>
                <a:t>BP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774" y="2851"/>
              <a:ext cx="121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rgbClr val="003366"/>
                  </a:solidFill>
                  <a:latin typeface="Tahoma" charset="0"/>
                </a:rPr>
                <a:t>BP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935" y="2939"/>
              <a:ext cx="1649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Concentración</a:t>
              </a:r>
              <a:r>
                <a:rPr lang="en-US" sz="1400" b="1" dirty="0">
                  <a:solidFill>
                    <a:srgbClr val="003366"/>
                  </a:solidFill>
                  <a:latin typeface="Tahoma" charset="0"/>
                </a:rPr>
                <a:t> </a:t>
              </a:r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en</a:t>
              </a:r>
              <a:endParaRPr lang="en-US" sz="1400" b="1" dirty="0">
                <a:solidFill>
                  <a:srgbClr val="003366"/>
                </a:solidFill>
                <a:latin typeface="Tahoma" charset="0"/>
              </a:endParaRPr>
            </a:p>
            <a:p>
              <a:pPr algn="ctr"/>
              <a:r>
                <a:rPr lang="en-US" sz="1400" b="1" dirty="0">
                  <a:solidFill>
                    <a:srgbClr val="003366"/>
                  </a:solidFill>
                  <a:latin typeface="Tahoma" charset="0"/>
                </a:rPr>
                <a:t> </a:t>
              </a:r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lugares</a:t>
              </a:r>
              <a:r>
                <a:rPr lang="en-US" sz="1400" b="1" dirty="0">
                  <a:solidFill>
                    <a:srgbClr val="003366"/>
                  </a:solidFill>
                  <a:latin typeface="Tahoma" charset="0"/>
                </a:rPr>
                <a:t> de </a:t>
              </a:r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resorción</a:t>
              </a:r>
              <a:r>
                <a:rPr lang="en-US" sz="1400" b="1" dirty="0">
                  <a:solidFill>
                    <a:srgbClr val="003366"/>
                  </a:solidFill>
                  <a:latin typeface="Tahoma" charset="0"/>
                </a:rPr>
                <a:t> </a:t>
              </a:r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ósea</a:t>
              </a:r>
              <a:endParaRPr lang="en-US" sz="1400" b="1" dirty="0">
                <a:solidFill>
                  <a:srgbClr val="003366"/>
                </a:solidFill>
                <a:latin typeface="Tahoma" charset="0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496" y="2503"/>
              <a:ext cx="521" cy="317"/>
            </a:xfrm>
            <a:custGeom>
              <a:avLst/>
              <a:gdLst>
                <a:gd name="T0" fmla="*/ 0 w 4356"/>
                <a:gd name="T1" fmla="*/ 0 h 3556"/>
                <a:gd name="T2" fmla="*/ 0 w 4356"/>
                <a:gd name="T3" fmla="*/ 0 h 3556"/>
                <a:gd name="T4" fmla="*/ 0 w 4356"/>
                <a:gd name="T5" fmla="*/ 0 h 3556"/>
                <a:gd name="T6" fmla="*/ 0 w 4356"/>
                <a:gd name="T7" fmla="*/ 0 h 3556"/>
                <a:gd name="T8" fmla="*/ 0 w 4356"/>
                <a:gd name="T9" fmla="*/ 0 h 3556"/>
                <a:gd name="T10" fmla="*/ 0 w 4356"/>
                <a:gd name="T11" fmla="*/ 0 h 3556"/>
                <a:gd name="T12" fmla="*/ 0 w 4356"/>
                <a:gd name="T13" fmla="*/ 0 h 3556"/>
                <a:gd name="T14" fmla="*/ 0 w 4356"/>
                <a:gd name="T15" fmla="*/ 0 h 3556"/>
                <a:gd name="T16" fmla="*/ 0 w 4356"/>
                <a:gd name="T17" fmla="*/ 0 h 3556"/>
                <a:gd name="T18" fmla="*/ 0 w 4356"/>
                <a:gd name="T19" fmla="*/ 0 h 3556"/>
                <a:gd name="T20" fmla="*/ 0 w 4356"/>
                <a:gd name="T21" fmla="*/ 0 h 3556"/>
                <a:gd name="T22" fmla="*/ 0 w 4356"/>
                <a:gd name="T23" fmla="*/ 0 h 3556"/>
                <a:gd name="T24" fmla="*/ 0 w 4356"/>
                <a:gd name="T25" fmla="*/ 0 h 3556"/>
                <a:gd name="T26" fmla="*/ 0 w 4356"/>
                <a:gd name="T27" fmla="*/ 0 h 3556"/>
                <a:gd name="T28" fmla="*/ 0 w 4356"/>
                <a:gd name="T29" fmla="*/ 0 h 3556"/>
                <a:gd name="T30" fmla="*/ 0 w 4356"/>
                <a:gd name="T31" fmla="*/ 0 h 3556"/>
                <a:gd name="T32" fmla="*/ 0 w 4356"/>
                <a:gd name="T33" fmla="*/ 0 h 3556"/>
                <a:gd name="T34" fmla="*/ 0 w 4356"/>
                <a:gd name="T35" fmla="*/ 0 h 3556"/>
                <a:gd name="T36" fmla="*/ 0 w 4356"/>
                <a:gd name="T37" fmla="*/ 0 h 3556"/>
                <a:gd name="T38" fmla="*/ 0 w 4356"/>
                <a:gd name="T39" fmla="*/ 0 h 3556"/>
                <a:gd name="T40" fmla="*/ 0 w 4356"/>
                <a:gd name="T41" fmla="*/ 0 h 3556"/>
                <a:gd name="T42" fmla="*/ 0 w 4356"/>
                <a:gd name="T43" fmla="*/ 0 h 3556"/>
                <a:gd name="T44" fmla="*/ 0 w 4356"/>
                <a:gd name="T45" fmla="*/ 0 h 3556"/>
                <a:gd name="T46" fmla="*/ 0 w 4356"/>
                <a:gd name="T47" fmla="*/ 0 h 3556"/>
                <a:gd name="T48" fmla="*/ 0 w 4356"/>
                <a:gd name="T49" fmla="*/ 0 h 3556"/>
                <a:gd name="T50" fmla="*/ 0 w 4356"/>
                <a:gd name="T51" fmla="*/ 0 h 3556"/>
                <a:gd name="T52" fmla="*/ 0 w 4356"/>
                <a:gd name="T53" fmla="*/ 0 h 3556"/>
                <a:gd name="T54" fmla="*/ 0 w 4356"/>
                <a:gd name="T55" fmla="*/ 0 h 3556"/>
                <a:gd name="T56" fmla="*/ 0 w 4356"/>
                <a:gd name="T57" fmla="*/ 0 h 3556"/>
                <a:gd name="T58" fmla="*/ 0 w 4356"/>
                <a:gd name="T59" fmla="*/ 0 h 3556"/>
                <a:gd name="T60" fmla="*/ 0 w 4356"/>
                <a:gd name="T61" fmla="*/ 0 h 3556"/>
                <a:gd name="T62" fmla="*/ 0 w 4356"/>
                <a:gd name="T63" fmla="*/ 0 h 3556"/>
                <a:gd name="T64" fmla="*/ 0 w 4356"/>
                <a:gd name="T65" fmla="*/ 0 h 3556"/>
                <a:gd name="T66" fmla="*/ 0 w 4356"/>
                <a:gd name="T67" fmla="*/ 0 h 3556"/>
                <a:gd name="T68" fmla="*/ 0 w 4356"/>
                <a:gd name="T69" fmla="*/ 0 h 3556"/>
                <a:gd name="T70" fmla="*/ 0 w 4356"/>
                <a:gd name="T71" fmla="*/ 0 h 3556"/>
                <a:gd name="T72" fmla="*/ 0 w 4356"/>
                <a:gd name="T73" fmla="*/ 0 h 3556"/>
                <a:gd name="T74" fmla="*/ 0 w 4356"/>
                <a:gd name="T75" fmla="*/ 0 h 3556"/>
                <a:gd name="T76" fmla="*/ 0 w 4356"/>
                <a:gd name="T77" fmla="*/ 0 h 3556"/>
                <a:gd name="T78" fmla="*/ 0 w 4356"/>
                <a:gd name="T79" fmla="*/ 0 h 3556"/>
                <a:gd name="T80" fmla="*/ 0 w 4356"/>
                <a:gd name="T81" fmla="*/ 0 h 3556"/>
                <a:gd name="T82" fmla="*/ 0 w 4356"/>
                <a:gd name="T83" fmla="*/ 0 h 3556"/>
                <a:gd name="T84" fmla="*/ 0 w 4356"/>
                <a:gd name="T85" fmla="*/ 0 h 3556"/>
                <a:gd name="T86" fmla="*/ 0 w 4356"/>
                <a:gd name="T87" fmla="*/ 0 h 3556"/>
                <a:gd name="T88" fmla="*/ 0 w 4356"/>
                <a:gd name="T89" fmla="*/ 0 h 3556"/>
                <a:gd name="T90" fmla="*/ 0 w 4356"/>
                <a:gd name="T91" fmla="*/ 0 h 3556"/>
                <a:gd name="T92" fmla="*/ 0 w 4356"/>
                <a:gd name="T93" fmla="*/ 0 h 3556"/>
                <a:gd name="T94" fmla="*/ 0 w 4356"/>
                <a:gd name="T95" fmla="*/ 0 h 3556"/>
                <a:gd name="T96" fmla="*/ 0 w 4356"/>
                <a:gd name="T97" fmla="*/ 0 h 3556"/>
                <a:gd name="T98" fmla="*/ 0 w 4356"/>
                <a:gd name="T99" fmla="*/ 0 h 3556"/>
                <a:gd name="T100" fmla="*/ 0 w 4356"/>
                <a:gd name="T101" fmla="*/ 0 h 3556"/>
                <a:gd name="T102" fmla="*/ 0 w 4356"/>
                <a:gd name="T103" fmla="*/ 0 h 3556"/>
                <a:gd name="T104" fmla="*/ 0 w 4356"/>
                <a:gd name="T105" fmla="*/ 0 h 3556"/>
                <a:gd name="T106" fmla="*/ 0 w 4356"/>
                <a:gd name="T107" fmla="*/ 0 h 35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356" h="3556">
                  <a:moveTo>
                    <a:pt x="62" y="2457"/>
                  </a:moveTo>
                  <a:cubicBezTo>
                    <a:pt x="83" y="2377"/>
                    <a:pt x="110" y="2318"/>
                    <a:pt x="136" y="2235"/>
                  </a:cubicBezTo>
                  <a:cubicBezTo>
                    <a:pt x="162" y="2152"/>
                    <a:pt x="179" y="2066"/>
                    <a:pt x="217" y="1958"/>
                  </a:cubicBezTo>
                  <a:cubicBezTo>
                    <a:pt x="255" y="1850"/>
                    <a:pt x="273" y="1762"/>
                    <a:pt x="366" y="1586"/>
                  </a:cubicBezTo>
                  <a:cubicBezTo>
                    <a:pt x="459" y="1410"/>
                    <a:pt x="648" y="1099"/>
                    <a:pt x="778" y="904"/>
                  </a:cubicBezTo>
                  <a:cubicBezTo>
                    <a:pt x="908" y="709"/>
                    <a:pt x="965" y="552"/>
                    <a:pt x="1144" y="415"/>
                  </a:cubicBezTo>
                  <a:cubicBezTo>
                    <a:pt x="1323" y="278"/>
                    <a:pt x="1623" y="150"/>
                    <a:pt x="1852" y="82"/>
                  </a:cubicBezTo>
                  <a:cubicBezTo>
                    <a:pt x="2081" y="14"/>
                    <a:pt x="2341" y="18"/>
                    <a:pt x="2519" y="9"/>
                  </a:cubicBezTo>
                  <a:cubicBezTo>
                    <a:pt x="2697" y="0"/>
                    <a:pt x="2829" y="14"/>
                    <a:pt x="2918" y="25"/>
                  </a:cubicBezTo>
                  <a:cubicBezTo>
                    <a:pt x="3007" y="36"/>
                    <a:pt x="2995" y="51"/>
                    <a:pt x="3056" y="74"/>
                  </a:cubicBezTo>
                  <a:cubicBezTo>
                    <a:pt x="3117" y="97"/>
                    <a:pt x="3222" y="131"/>
                    <a:pt x="3284" y="163"/>
                  </a:cubicBezTo>
                  <a:cubicBezTo>
                    <a:pt x="3346" y="195"/>
                    <a:pt x="3373" y="212"/>
                    <a:pt x="3430" y="269"/>
                  </a:cubicBezTo>
                  <a:cubicBezTo>
                    <a:pt x="3487" y="326"/>
                    <a:pt x="3541" y="397"/>
                    <a:pt x="3625" y="505"/>
                  </a:cubicBezTo>
                  <a:cubicBezTo>
                    <a:pt x="3709" y="613"/>
                    <a:pt x="3843" y="740"/>
                    <a:pt x="3935" y="917"/>
                  </a:cubicBezTo>
                  <a:cubicBezTo>
                    <a:pt x="4027" y="1094"/>
                    <a:pt x="4114" y="1346"/>
                    <a:pt x="4179" y="1566"/>
                  </a:cubicBezTo>
                  <a:cubicBezTo>
                    <a:pt x="4244" y="1786"/>
                    <a:pt x="4298" y="2046"/>
                    <a:pt x="4327" y="2235"/>
                  </a:cubicBezTo>
                  <a:cubicBezTo>
                    <a:pt x="4356" y="2424"/>
                    <a:pt x="4353" y="2615"/>
                    <a:pt x="4354" y="2702"/>
                  </a:cubicBezTo>
                  <a:cubicBezTo>
                    <a:pt x="4355" y="2789"/>
                    <a:pt x="4346" y="2727"/>
                    <a:pt x="4334" y="2756"/>
                  </a:cubicBezTo>
                  <a:cubicBezTo>
                    <a:pt x="4322" y="2785"/>
                    <a:pt x="4302" y="2869"/>
                    <a:pt x="4280" y="2877"/>
                  </a:cubicBezTo>
                  <a:cubicBezTo>
                    <a:pt x="4258" y="2885"/>
                    <a:pt x="4212" y="2837"/>
                    <a:pt x="4199" y="2803"/>
                  </a:cubicBezTo>
                  <a:cubicBezTo>
                    <a:pt x="4186" y="2769"/>
                    <a:pt x="4204" y="2704"/>
                    <a:pt x="4199" y="2675"/>
                  </a:cubicBezTo>
                  <a:cubicBezTo>
                    <a:pt x="4194" y="2646"/>
                    <a:pt x="4182" y="2624"/>
                    <a:pt x="4172" y="2627"/>
                  </a:cubicBezTo>
                  <a:cubicBezTo>
                    <a:pt x="4162" y="2630"/>
                    <a:pt x="4142" y="2669"/>
                    <a:pt x="4138" y="2695"/>
                  </a:cubicBezTo>
                  <a:cubicBezTo>
                    <a:pt x="4134" y="2721"/>
                    <a:pt x="4144" y="2739"/>
                    <a:pt x="4145" y="2783"/>
                  </a:cubicBezTo>
                  <a:cubicBezTo>
                    <a:pt x="4146" y="2827"/>
                    <a:pt x="4146" y="2903"/>
                    <a:pt x="4145" y="2959"/>
                  </a:cubicBezTo>
                  <a:cubicBezTo>
                    <a:pt x="4144" y="3015"/>
                    <a:pt x="4138" y="3075"/>
                    <a:pt x="4138" y="3121"/>
                  </a:cubicBezTo>
                  <a:cubicBezTo>
                    <a:pt x="4138" y="3167"/>
                    <a:pt x="4148" y="3191"/>
                    <a:pt x="4145" y="3236"/>
                  </a:cubicBezTo>
                  <a:cubicBezTo>
                    <a:pt x="4142" y="3281"/>
                    <a:pt x="4129" y="3364"/>
                    <a:pt x="4118" y="3391"/>
                  </a:cubicBezTo>
                  <a:cubicBezTo>
                    <a:pt x="4107" y="3418"/>
                    <a:pt x="4086" y="3408"/>
                    <a:pt x="4077" y="3398"/>
                  </a:cubicBezTo>
                  <a:cubicBezTo>
                    <a:pt x="4068" y="3388"/>
                    <a:pt x="4064" y="3356"/>
                    <a:pt x="4064" y="3330"/>
                  </a:cubicBezTo>
                  <a:cubicBezTo>
                    <a:pt x="4064" y="3304"/>
                    <a:pt x="4075" y="3268"/>
                    <a:pt x="4077" y="3242"/>
                  </a:cubicBezTo>
                  <a:cubicBezTo>
                    <a:pt x="4079" y="3216"/>
                    <a:pt x="4077" y="3211"/>
                    <a:pt x="4077" y="3175"/>
                  </a:cubicBezTo>
                  <a:cubicBezTo>
                    <a:pt x="4077" y="3139"/>
                    <a:pt x="4077" y="3069"/>
                    <a:pt x="4077" y="3026"/>
                  </a:cubicBezTo>
                  <a:cubicBezTo>
                    <a:pt x="4077" y="2983"/>
                    <a:pt x="4074" y="2954"/>
                    <a:pt x="4077" y="2918"/>
                  </a:cubicBezTo>
                  <a:cubicBezTo>
                    <a:pt x="4080" y="2882"/>
                    <a:pt x="4094" y="2858"/>
                    <a:pt x="4098" y="2810"/>
                  </a:cubicBezTo>
                  <a:cubicBezTo>
                    <a:pt x="4102" y="2762"/>
                    <a:pt x="4111" y="2660"/>
                    <a:pt x="4104" y="2627"/>
                  </a:cubicBezTo>
                  <a:cubicBezTo>
                    <a:pt x="4097" y="2594"/>
                    <a:pt x="4067" y="2598"/>
                    <a:pt x="4057" y="2614"/>
                  </a:cubicBezTo>
                  <a:cubicBezTo>
                    <a:pt x="4047" y="2630"/>
                    <a:pt x="4045" y="2686"/>
                    <a:pt x="4043" y="2722"/>
                  </a:cubicBezTo>
                  <a:cubicBezTo>
                    <a:pt x="4041" y="2758"/>
                    <a:pt x="4044" y="2784"/>
                    <a:pt x="4043" y="2830"/>
                  </a:cubicBezTo>
                  <a:cubicBezTo>
                    <a:pt x="4042" y="2876"/>
                    <a:pt x="4043" y="2948"/>
                    <a:pt x="4037" y="2999"/>
                  </a:cubicBezTo>
                  <a:cubicBezTo>
                    <a:pt x="4031" y="3050"/>
                    <a:pt x="4020" y="3092"/>
                    <a:pt x="4010" y="3134"/>
                  </a:cubicBezTo>
                  <a:cubicBezTo>
                    <a:pt x="4000" y="3176"/>
                    <a:pt x="3992" y="3212"/>
                    <a:pt x="3976" y="3249"/>
                  </a:cubicBezTo>
                  <a:cubicBezTo>
                    <a:pt x="3960" y="3286"/>
                    <a:pt x="3940" y="3332"/>
                    <a:pt x="3915" y="3357"/>
                  </a:cubicBezTo>
                  <a:cubicBezTo>
                    <a:pt x="3890" y="3382"/>
                    <a:pt x="3857" y="3401"/>
                    <a:pt x="3827" y="3398"/>
                  </a:cubicBezTo>
                  <a:cubicBezTo>
                    <a:pt x="3797" y="3395"/>
                    <a:pt x="3732" y="3350"/>
                    <a:pt x="3732" y="3337"/>
                  </a:cubicBezTo>
                  <a:cubicBezTo>
                    <a:pt x="3732" y="3324"/>
                    <a:pt x="3804" y="3320"/>
                    <a:pt x="3827" y="3317"/>
                  </a:cubicBezTo>
                  <a:cubicBezTo>
                    <a:pt x="3850" y="3314"/>
                    <a:pt x="3848" y="3338"/>
                    <a:pt x="3868" y="3317"/>
                  </a:cubicBezTo>
                  <a:cubicBezTo>
                    <a:pt x="3888" y="3296"/>
                    <a:pt x="3934" y="3227"/>
                    <a:pt x="3949" y="3188"/>
                  </a:cubicBezTo>
                  <a:cubicBezTo>
                    <a:pt x="3964" y="3149"/>
                    <a:pt x="3952" y="3124"/>
                    <a:pt x="3956" y="3080"/>
                  </a:cubicBezTo>
                  <a:cubicBezTo>
                    <a:pt x="3960" y="3036"/>
                    <a:pt x="3969" y="2971"/>
                    <a:pt x="3976" y="2925"/>
                  </a:cubicBezTo>
                  <a:cubicBezTo>
                    <a:pt x="3983" y="2879"/>
                    <a:pt x="3994" y="2846"/>
                    <a:pt x="3996" y="2803"/>
                  </a:cubicBezTo>
                  <a:cubicBezTo>
                    <a:pt x="3998" y="2760"/>
                    <a:pt x="3995" y="2703"/>
                    <a:pt x="3989" y="2668"/>
                  </a:cubicBezTo>
                  <a:cubicBezTo>
                    <a:pt x="3983" y="2633"/>
                    <a:pt x="3987" y="2606"/>
                    <a:pt x="3962" y="2593"/>
                  </a:cubicBezTo>
                  <a:cubicBezTo>
                    <a:pt x="3937" y="2580"/>
                    <a:pt x="3861" y="2546"/>
                    <a:pt x="3841" y="2587"/>
                  </a:cubicBezTo>
                  <a:cubicBezTo>
                    <a:pt x="3821" y="2628"/>
                    <a:pt x="3841" y="2764"/>
                    <a:pt x="3841" y="2837"/>
                  </a:cubicBezTo>
                  <a:cubicBezTo>
                    <a:pt x="3841" y="2910"/>
                    <a:pt x="3849" y="2973"/>
                    <a:pt x="3841" y="3026"/>
                  </a:cubicBezTo>
                  <a:cubicBezTo>
                    <a:pt x="3833" y="3079"/>
                    <a:pt x="3808" y="3125"/>
                    <a:pt x="3793" y="3155"/>
                  </a:cubicBezTo>
                  <a:cubicBezTo>
                    <a:pt x="3778" y="3185"/>
                    <a:pt x="3770" y="3180"/>
                    <a:pt x="3753" y="3209"/>
                  </a:cubicBezTo>
                  <a:cubicBezTo>
                    <a:pt x="3736" y="3238"/>
                    <a:pt x="3702" y="3292"/>
                    <a:pt x="3692" y="3330"/>
                  </a:cubicBezTo>
                  <a:cubicBezTo>
                    <a:pt x="3682" y="3368"/>
                    <a:pt x="3693" y="3412"/>
                    <a:pt x="3692" y="3439"/>
                  </a:cubicBezTo>
                  <a:cubicBezTo>
                    <a:pt x="3691" y="3466"/>
                    <a:pt x="3693" y="3490"/>
                    <a:pt x="3685" y="3493"/>
                  </a:cubicBezTo>
                  <a:cubicBezTo>
                    <a:pt x="3677" y="3496"/>
                    <a:pt x="3652" y="3494"/>
                    <a:pt x="3645" y="3459"/>
                  </a:cubicBezTo>
                  <a:cubicBezTo>
                    <a:pt x="3638" y="3424"/>
                    <a:pt x="3638" y="3329"/>
                    <a:pt x="3645" y="3283"/>
                  </a:cubicBezTo>
                  <a:cubicBezTo>
                    <a:pt x="3652" y="3237"/>
                    <a:pt x="3668" y="3219"/>
                    <a:pt x="3685" y="3182"/>
                  </a:cubicBezTo>
                  <a:cubicBezTo>
                    <a:pt x="3702" y="3145"/>
                    <a:pt x="3730" y="3091"/>
                    <a:pt x="3746" y="3060"/>
                  </a:cubicBezTo>
                  <a:cubicBezTo>
                    <a:pt x="3762" y="3029"/>
                    <a:pt x="3773" y="3049"/>
                    <a:pt x="3780" y="2999"/>
                  </a:cubicBezTo>
                  <a:cubicBezTo>
                    <a:pt x="3787" y="2949"/>
                    <a:pt x="3790" y="2830"/>
                    <a:pt x="3787" y="2762"/>
                  </a:cubicBezTo>
                  <a:cubicBezTo>
                    <a:pt x="3784" y="2694"/>
                    <a:pt x="3766" y="2631"/>
                    <a:pt x="3760" y="2593"/>
                  </a:cubicBezTo>
                  <a:cubicBezTo>
                    <a:pt x="3754" y="2555"/>
                    <a:pt x="3767" y="2538"/>
                    <a:pt x="3753" y="2533"/>
                  </a:cubicBezTo>
                  <a:cubicBezTo>
                    <a:pt x="3739" y="2528"/>
                    <a:pt x="3691" y="2527"/>
                    <a:pt x="3678" y="2566"/>
                  </a:cubicBezTo>
                  <a:cubicBezTo>
                    <a:pt x="3665" y="2605"/>
                    <a:pt x="3675" y="2686"/>
                    <a:pt x="3672" y="2769"/>
                  </a:cubicBezTo>
                  <a:cubicBezTo>
                    <a:pt x="3669" y="2852"/>
                    <a:pt x="3671" y="2983"/>
                    <a:pt x="3658" y="3067"/>
                  </a:cubicBezTo>
                  <a:cubicBezTo>
                    <a:pt x="3645" y="3151"/>
                    <a:pt x="3608" y="3217"/>
                    <a:pt x="3591" y="3276"/>
                  </a:cubicBezTo>
                  <a:cubicBezTo>
                    <a:pt x="3574" y="3335"/>
                    <a:pt x="3563" y="3384"/>
                    <a:pt x="3557" y="3418"/>
                  </a:cubicBezTo>
                  <a:cubicBezTo>
                    <a:pt x="3551" y="3452"/>
                    <a:pt x="3565" y="3464"/>
                    <a:pt x="3557" y="3479"/>
                  </a:cubicBezTo>
                  <a:cubicBezTo>
                    <a:pt x="3549" y="3494"/>
                    <a:pt x="3520" y="3526"/>
                    <a:pt x="3509" y="3506"/>
                  </a:cubicBezTo>
                  <a:cubicBezTo>
                    <a:pt x="3498" y="3486"/>
                    <a:pt x="3489" y="3400"/>
                    <a:pt x="3489" y="3357"/>
                  </a:cubicBezTo>
                  <a:cubicBezTo>
                    <a:pt x="3489" y="3314"/>
                    <a:pt x="3499" y="3294"/>
                    <a:pt x="3509" y="3249"/>
                  </a:cubicBezTo>
                  <a:cubicBezTo>
                    <a:pt x="3519" y="3204"/>
                    <a:pt x="3535" y="3133"/>
                    <a:pt x="3550" y="3087"/>
                  </a:cubicBezTo>
                  <a:cubicBezTo>
                    <a:pt x="3565" y="3041"/>
                    <a:pt x="3586" y="3015"/>
                    <a:pt x="3597" y="2972"/>
                  </a:cubicBezTo>
                  <a:cubicBezTo>
                    <a:pt x="3608" y="2929"/>
                    <a:pt x="3617" y="2882"/>
                    <a:pt x="3618" y="2830"/>
                  </a:cubicBezTo>
                  <a:cubicBezTo>
                    <a:pt x="3619" y="2778"/>
                    <a:pt x="3618" y="2699"/>
                    <a:pt x="3604" y="2661"/>
                  </a:cubicBezTo>
                  <a:cubicBezTo>
                    <a:pt x="3590" y="2623"/>
                    <a:pt x="3557" y="2606"/>
                    <a:pt x="3536" y="2600"/>
                  </a:cubicBezTo>
                  <a:cubicBezTo>
                    <a:pt x="3515" y="2594"/>
                    <a:pt x="3486" y="2598"/>
                    <a:pt x="3476" y="2627"/>
                  </a:cubicBezTo>
                  <a:cubicBezTo>
                    <a:pt x="3466" y="2656"/>
                    <a:pt x="3480" y="2733"/>
                    <a:pt x="3476" y="2776"/>
                  </a:cubicBezTo>
                  <a:cubicBezTo>
                    <a:pt x="3472" y="2819"/>
                    <a:pt x="3456" y="2839"/>
                    <a:pt x="3455" y="2884"/>
                  </a:cubicBezTo>
                  <a:cubicBezTo>
                    <a:pt x="3454" y="2929"/>
                    <a:pt x="3467" y="2998"/>
                    <a:pt x="3469" y="3046"/>
                  </a:cubicBezTo>
                  <a:cubicBezTo>
                    <a:pt x="3471" y="3094"/>
                    <a:pt x="3473" y="3131"/>
                    <a:pt x="3469" y="3175"/>
                  </a:cubicBezTo>
                  <a:cubicBezTo>
                    <a:pt x="3465" y="3219"/>
                    <a:pt x="3449" y="3267"/>
                    <a:pt x="3442" y="3310"/>
                  </a:cubicBezTo>
                  <a:cubicBezTo>
                    <a:pt x="3435" y="3353"/>
                    <a:pt x="3428" y="3402"/>
                    <a:pt x="3428" y="3432"/>
                  </a:cubicBezTo>
                  <a:cubicBezTo>
                    <a:pt x="3428" y="3462"/>
                    <a:pt x="3450" y="3485"/>
                    <a:pt x="3442" y="3493"/>
                  </a:cubicBezTo>
                  <a:cubicBezTo>
                    <a:pt x="3434" y="3501"/>
                    <a:pt x="3399" y="3515"/>
                    <a:pt x="3381" y="3479"/>
                  </a:cubicBezTo>
                  <a:cubicBezTo>
                    <a:pt x="3363" y="3443"/>
                    <a:pt x="3333" y="3334"/>
                    <a:pt x="3334" y="3276"/>
                  </a:cubicBezTo>
                  <a:cubicBezTo>
                    <a:pt x="3335" y="3218"/>
                    <a:pt x="3376" y="3178"/>
                    <a:pt x="3388" y="3128"/>
                  </a:cubicBezTo>
                  <a:cubicBezTo>
                    <a:pt x="3400" y="3078"/>
                    <a:pt x="3407" y="3034"/>
                    <a:pt x="3408" y="2972"/>
                  </a:cubicBezTo>
                  <a:cubicBezTo>
                    <a:pt x="3409" y="2910"/>
                    <a:pt x="3395" y="2822"/>
                    <a:pt x="3394" y="2756"/>
                  </a:cubicBezTo>
                  <a:cubicBezTo>
                    <a:pt x="3393" y="2690"/>
                    <a:pt x="3405" y="2617"/>
                    <a:pt x="3401" y="2573"/>
                  </a:cubicBezTo>
                  <a:cubicBezTo>
                    <a:pt x="3397" y="2529"/>
                    <a:pt x="3407" y="2509"/>
                    <a:pt x="3367" y="2492"/>
                  </a:cubicBezTo>
                  <a:cubicBezTo>
                    <a:pt x="3327" y="2475"/>
                    <a:pt x="3188" y="2444"/>
                    <a:pt x="3158" y="2472"/>
                  </a:cubicBezTo>
                  <a:cubicBezTo>
                    <a:pt x="3128" y="2500"/>
                    <a:pt x="3178" y="2610"/>
                    <a:pt x="3185" y="2661"/>
                  </a:cubicBezTo>
                  <a:cubicBezTo>
                    <a:pt x="3192" y="2712"/>
                    <a:pt x="3192" y="2722"/>
                    <a:pt x="3198" y="2776"/>
                  </a:cubicBezTo>
                  <a:cubicBezTo>
                    <a:pt x="3204" y="2830"/>
                    <a:pt x="3212" y="2923"/>
                    <a:pt x="3219" y="2986"/>
                  </a:cubicBezTo>
                  <a:cubicBezTo>
                    <a:pt x="3226" y="3049"/>
                    <a:pt x="3235" y="3113"/>
                    <a:pt x="3239" y="3155"/>
                  </a:cubicBezTo>
                  <a:cubicBezTo>
                    <a:pt x="3243" y="3197"/>
                    <a:pt x="3240" y="3187"/>
                    <a:pt x="3246" y="3236"/>
                  </a:cubicBezTo>
                  <a:cubicBezTo>
                    <a:pt x="3252" y="3285"/>
                    <a:pt x="3280" y="3434"/>
                    <a:pt x="3273" y="3452"/>
                  </a:cubicBezTo>
                  <a:cubicBezTo>
                    <a:pt x="3266" y="3470"/>
                    <a:pt x="3217" y="3390"/>
                    <a:pt x="3205" y="3344"/>
                  </a:cubicBezTo>
                  <a:cubicBezTo>
                    <a:pt x="3193" y="3298"/>
                    <a:pt x="3204" y="3236"/>
                    <a:pt x="3198" y="3175"/>
                  </a:cubicBezTo>
                  <a:cubicBezTo>
                    <a:pt x="3192" y="3114"/>
                    <a:pt x="3176" y="3033"/>
                    <a:pt x="3171" y="2979"/>
                  </a:cubicBezTo>
                  <a:cubicBezTo>
                    <a:pt x="3166" y="2925"/>
                    <a:pt x="3169" y="2892"/>
                    <a:pt x="3165" y="2850"/>
                  </a:cubicBezTo>
                  <a:cubicBezTo>
                    <a:pt x="3161" y="2808"/>
                    <a:pt x="3152" y="2766"/>
                    <a:pt x="3144" y="2729"/>
                  </a:cubicBezTo>
                  <a:cubicBezTo>
                    <a:pt x="3136" y="2692"/>
                    <a:pt x="3128" y="2662"/>
                    <a:pt x="3117" y="2627"/>
                  </a:cubicBezTo>
                  <a:cubicBezTo>
                    <a:pt x="3106" y="2592"/>
                    <a:pt x="3104" y="2539"/>
                    <a:pt x="3077" y="2519"/>
                  </a:cubicBezTo>
                  <a:cubicBezTo>
                    <a:pt x="3050" y="2499"/>
                    <a:pt x="2979" y="2466"/>
                    <a:pt x="2955" y="2506"/>
                  </a:cubicBezTo>
                  <a:cubicBezTo>
                    <a:pt x="2931" y="2546"/>
                    <a:pt x="2934" y="2695"/>
                    <a:pt x="2935" y="2762"/>
                  </a:cubicBezTo>
                  <a:cubicBezTo>
                    <a:pt x="2936" y="2829"/>
                    <a:pt x="2952" y="2848"/>
                    <a:pt x="2962" y="2911"/>
                  </a:cubicBezTo>
                  <a:cubicBezTo>
                    <a:pt x="2972" y="2974"/>
                    <a:pt x="2989" y="3080"/>
                    <a:pt x="2996" y="3141"/>
                  </a:cubicBezTo>
                  <a:cubicBezTo>
                    <a:pt x="3003" y="3202"/>
                    <a:pt x="3001" y="3240"/>
                    <a:pt x="3002" y="3276"/>
                  </a:cubicBezTo>
                  <a:cubicBezTo>
                    <a:pt x="3003" y="3312"/>
                    <a:pt x="3002" y="3330"/>
                    <a:pt x="3002" y="3357"/>
                  </a:cubicBezTo>
                  <a:cubicBezTo>
                    <a:pt x="3002" y="3384"/>
                    <a:pt x="3009" y="3424"/>
                    <a:pt x="3002" y="3439"/>
                  </a:cubicBezTo>
                  <a:cubicBezTo>
                    <a:pt x="2995" y="3454"/>
                    <a:pt x="2971" y="3468"/>
                    <a:pt x="2962" y="3445"/>
                  </a:cubicBezTo>
                  <a:cubicBezTo>
                    <a:pt x="2953" y="3422"/>
                    <a:pt x="2954" y="3355"/>
                    <a:pt x="2948" y="3303"/>
                  </a:cubicBezTo>
                  <a:cubicBezTo>
                    <a:pt x="2942" y="3251"/>
                    <a:pt x="2935" y="3190"/>
                    <a:pt x="2928" y="3134"/>
                  </a:cubicBezTo>
                  <a:cubicBezTo>
                    <a:pt x="2921" y="3078"/>
                    <a:pt x="2916" y="3023"/>
                    <a:pt x="2908" y="2965"/>
                  </a:cubicBezTo>
                  <a:cubicBezTo>
                    <a:pt x="2900" y="2907"/>
                    <a:pt x="2885" y="2836"/>
                    <a:pt x="2881" y="2783"/>
                  </a:cubicBezTo>
                  <a:cubicBezTo>
                    <a:pt x="2877" y="2730"/>
                    <a:pt x="2883" y="2683"/>
                    <a:pt x="2881" y="2648"/>
                  </a:cubicBezTo>
                  <a:cubicBezTo>
                    <a:pt x="2879" y="2613"/>
                    <a:pt x="2883" y="2553"/>
                    <a:pt x="2867" y="2573"/>
                  </a:cubicBezTo>
                  <a:cubicBezTo>
                    <a:pt x="2851" y="2593"/>
                    <a:pt x="2794" y="2706"/>
                    <a:pt x="2786" y="2769"/>
                  </a:cubicBezTo>
                  <a:cubicBezTo>
                    <a:pt x="2778" y="2832"/>
                    <a:pt x="2813" y="2898"/>
                    <a:pt x="2820" y="2952"/>
                  </a:cubicBezTo>
                  <a:cubicBezTo>
                    <a:pt x="2827" y="3006"/>
                    <a:pt x="2820" y="3040"/>
                    <a:pt x="2827" y="3094"/>
                  </a:cubicBezTo>
                  <a:cubicBezTo>
                    <a:pt x="2834" y="3148"/>
                    <a:pt x="2854" y="3224"/>
                    <a:pt x="2860" y="3276"/>
                  </a:cubicBezTo>
                  <a:cubicBezTo>
                    <a:pt x="2866" y="3328"/>
                    <a:pt x="2867" y="3388"/>
                    <a:pt x="2860" y="3405"/>
                  </a:cubicBezTo>
                  <a:cubicBezTo>
                    <a:pt x="2853" y="3422"/>
                    <a:pt x="2831" y="3402"/>
                    <a:pt x="2820" y="3378"/>
                  </a:cubicBezTo>
                  <a:cubicBezTo>
                    <a:pt x="2809" y="3354"/>
                    <a:pt x="2802" y="3316"/>
                    <a:pt x="2793" y="3263"/>
                  </a:cubicBezTo>
                  <a:cubicBezTo>
                    <a:pt x="2784" y="3210"/>
                    <a:pt x="2773" y="3114"/>
                    <a:pt x="2766" y="3060"/>
                  </a:cubicBezTo>
                  <a:cubicBezTo>
                    <a:pt x="2759" y="3006"/>
                    <a:pt x="2755" y="2980"/>
                    <a:pt x="2752" y="2938"/>
                  </a:cubicBezTo>
                  <a:cubicBezTo>
                    <a:pt x="2749" y="2896"/>
                    <a:pt x="2748" y="2845"/>
                    <a:pt x="2745" y="2810"/>
                  </a:cubicBezTo>
                  <a:cubicBezTo>
                    <a:pt x="2742" y="2775"/>
                    <a:pt x="2755" y="2746"/>
                    <a:pt x="2732" y="2729"/>
                  </a:cubicBezTo>
                  <a:cubicBezTo>
                    <a:pt x="2709" y="2712"/>
                    <a:pt x="2623" y="2682"/>
                    <a:pt x="2604" y="2708"/>
                  </a:cubicBezTo>
                  <a:cubicBezTo>
                    <a:pt x="2585" y="2734"/>
                    <a:pt x="2615" y="2843"/>
                    <a:pt x="2617" y="2884"/>
                  </a:cubicBezTo>
                  <a:cubicBezTo>
                    <a:pt x="2619" y="2925"/>
                    <a:pt x="2614" y="2906"/>
                    <a:pt x="2617" y="2952"/>
                  </a:cubicBezTo>
                  <a:cubicBezTo>
                    <a:pt x="2620" y="2998"/>
                    <a:pt x="2631" y="3104"/>
                    <a:pt x="2637" y="3161"/>
                  </a:cubicBezTo>
                  <a:cubicBezTo>
                    <a:pt x="2643" y="3218"/>
                    <a:pt x="2648" y="3252"/>
                    <a:pt x="2651" y="3297"/>
                  </a:cubicBezTo>
                  <a:cubicBezTo>
                    <a:pt x="2654" y="3342"/>
                    <a:pt x="2659" y="3390"/>
                    <a:pt x="2658" y="3432"/>
                  </a:cubicBezTo>
                  <a:cubicBezTo>
                    <a:pt x="2657" y="3474"/>
                    <a:pt x="2653" y="3538"/>
                    <a:pt x="2644" y="3547"/>
                  </a:cubicBezTo>
                  <a:cubicBezTo>
                    <a:pt x="2635" y="3556"/>
                    <a:pt x="2614" y="3520"/>
                    <a:pt x="2604" y="3486"/>
                  </a:cubicBezTo>
                  <a:cubicBezTo>
                    <a:pt x="2594" y="3452"/>
                    <a:pt x="2588" y="3397"/>
                    <a:pt x="2583" y="3344"/>
                  </a:cubicBezTo>
                  <a:cubicBezTo>
                    <a:pt x="2578" y="3291"/>
                    <a:pt x="2582" y="3219"/>
                    <a:pt x="2576" y="3168"/>
                  </a:cubicBezTo>
                  <a:cubicBezTo>
                    <a:pt x="2570" y="3117"/>
                    <a:pt x="2554" y="3101"/>
                    <a:pt x="2549" y="3040"/>
                  </a:cubicBezTo>
                  <a:cubicBezTo>
                    <a:pt x="2544" y="2979"/>
                    <a:pt x="2547" y="2860"/>
                    <a:pt x="2543" y="2803"/>
                  </a:cubicBezTo>
                  <a:cubicBezTo>
                    <a:pt x="2539" y="2746"/>
                    <a:pt x="2534" y="2719"/>
                    <a:pt x="2522" y="2695"/>
                  </a:cubicBezTo>
                  <a:cubicBezTo>
                    <a:pt x="2510" y="2671"/>
                    <a:pt x="2479" y="2622"/>
                    <a:pt x="2468" y="2661"/>
                  </a:cubicBezTo>
                  <a:cubicBezTo>
                    <a:pt x="2457" y="2700"/>
                    <a:pt x="2457" y="2866"/>
                    <a:pt x="2455" y="2931"/>
                  </a:cubicBezTo>
                  <a:cubicBezTo>
                    <a:pt x="2453" y="2996"/>
                    <a:pt x="2454" y="3003"/>
                    <a:pt x="2455" y="3053"/>
                  </a:cubicBezTo>
                  <a:cubicBezTo>
                    <a:pt x="2456" y="3103"/>
                    <a:pt x="2458" y="3185"/>
                    <a:pt x="2462" y="3229"/>
                  </a:cubicBezTo>
                  <a:cubicBezTo>
                    <a:pt x="2466" y="3273"/>
                    <a:pt x="2474" y="3289"/>
                    <a:pt x="2482" y="3317"/>
                  </a:cubicBezTo>
                  <a:cubicBezTo>
                    <a:pt x="2490" y="3345"/>
                    <a:pt x="2499" y="3371"/>
                    <a:pt x="2509" y="3398"/>
                  </a:cubicBezTo>
                  <a:cubicBezTo>
                    <a:pt x="2519" y="3425"/>
                    <a:pt x="2546" y="3468"/>
                    <a:pt x="2543" y="3479"/>
                  </a:cubicBezTo>
                  <a:cubicBezTo>
                    <a:pt x="2540" y="3490"/>
                    <a:pt x="2506" y="3484"/>
                    <a:pt x="2489" y="3466"/>
                  </a:cubicBezTo>
                  <a:cubicBezTo>
                    <a:pt x="2472" y="3448"/>
                    <a:pt x="2457" y="3410"/>
                    <a:pt x="2441" y="3371"/>
                  </a:cubicBezTo>
                  <a:cubicBezTo>
                    <a:pt x="2425" y="3332"/>
                    <a:pt x="2402" y="3284"/>
                    <a:pt x="2394" y="3229"/>
                  </a:cubicBezTo>
                  <a:cubicBezTo>
                    <a:pt x="2386" y="3174"/>
                    <a:pt x="2394" y="3094"/>
                    <a:pt x="2394" y="3040"/>
                  </a:cubicBezTo>
                  <a:cubicBezTo>
                    <a:pt x="2394" y="2986"/>
                    <a:pt x="2396" y="2948"/>
                    <a:pt x="2394" y="2904"/>
                  </a:cubicBezTo>
                  <a:cubicBezTo>
                    <a:pt x="2392" y="2860"/>
                    <a:pt x="2383" y="2814"/>
                    <a:pt x="2380" y="2776"/>
                  </a:cubicBezTo>
                  <a:cubicBezTo>
                    <a:pt x="2377" y="2738"/>
                    <a:pt x="2385" y="2683"/>
                    <a:pt x="2374" y="2675"/>
                  </a:cubicBezTo>
                  <a:cubicBezTo>
                    <a:pt x="2363" y="2667"/>
                    <a:pt x="2323" y="2691"/>
                    <a:pt x="2313" y="2729"/>
                  </a:cubicBezTo>
                  <a:cubicBezTo>
                    <a:pt x="2303" y="2767"/>
                    <a:pt x="2310" y="2855"/>
                    <a:pt x="2313" y="2904"/>
                  </a:cubicBezTo>
                  <a:cubicBezTo>
                    <a:pt x="2316" y="2953"/>
                    <a:pt x="2336" y="2983"/>
                    <a:pt x="2333" y="3026"/>
                  </a:cubicBezTo>
                  <a:cubicBezTo>
                    <a:pt x="2330" y="3069"/>
                    <a:pt x="2306" y="3130"/>
                    <a:pt x="2293" y="3161"/>
                  </a:cubicBezTo>
                  <a:cubicBezTo>
                    <a:pt x="2280" y="3192"/>
                    <a:pt x="2268" y="3186"/>
                    <a:pt x="2252" y="3215"/>
                  </a:cubicBezTo>
                  <a:cubicBezTo>
                    <a:pt x="2236" y="3244"/>
                    <a:pt x="2209" y="3298"/>
                    <a:pt x="2198" y="3337"/>
                  </a:cubicBezTo>
                  <a:cubicBezTo>
                    <a:pt x="2187" y="3376"/>
                    <a:pt x="2190" y="3423"/>
                    <a:pt x="2184" y="3452"/>
                  </a:cubicBezTo>
                  <a:cubicBezTo>
                    <a:pt x="2178" y="3481"/>
                    <a:pt x="2175" y="3532"/>
                    <a:pt x="2164" y="3513"/>
                  </a:cubicBezTo>
                  <a:cubicBezTo>
                    <a:pt x="2153" y="3494"/>
                    <a:pt x="2121" y="3375"/>
                    <a:pt x="2117" y="3337"/>
                  </a:cubicBezTo>
                  <a:cubicBezTo>
                    <a:pt x="2113" y="3299"/>
                    <a:pt x="2127" y="3311"/>
                    <a:pt x="2137" y="3283"/>
                  </a:cubicBezTo>
                  <a:cubicBezTo>
                    <a:pt x="2147" y="3255"/>
                    <a:pt x="2165" y="3201"/>
                    <a:pt x="2178" y="3168"/>
                  </a:cubicBezTo>
                  <a:cubicBezTo>
                    <a:pt x="2191" y="3135"/>
                    <a:pt x="2207" y="3134"/>
                    <a:pt x="2218" y="3087"/>
                  </a:cubicBezTo>
                  <a:cubicBezTo>
                    <a:pt x="2229" y="3040"/>
                    <a:pt x="2243" y="2938"/>
                    <a:pt x="2245" y="2884"/>
                  </a:cubicBezTo>
                  <a:cubicBezTo>
                    <a:pt x="2247" y="2830"/>
                    <a:pt x="2239" y="2792"/>
                    <a:pt x="2232" y="2762"/>
                  </a:cubicBezTo>
                  <a:cubicBezTo>
                    <a:pt x="2225" y="2732"/>
                    <a:pt x="2222" y="2714"/>
                    <a:pt x="2205" y="2702"/>
                  </a:cubicBezTo>
                  <a:cubicBezTo>
                    <a:pt x="2188" y="2690"/>
                    <a:pt x="2164" y="2669"/>
                    <a:pt x="2130" y="2688"/>
                  </a:cubicBezTo>
                  <a:cubicBezTo>
                    <a:pt x="2096" y="2707"/>
                    <a:pt x="2024" y="2777"/>
                    <a:pt x="2002" y="2817"/>
                  </a:cubicBezTo>
                  <a:cubicBezTo>
                    <a:pt x="1980" y="2857"/>
                    <a:pt x="1997" y="2885"/>
                    <a:pt x="1995" y="2931"/>
                  </a:cubicBezTo>
                  <a:cubicBezTo>
                    <a:pt x="1993" y="2977"/>
                    <a:pt x="1989" y="3051"/>
                    <a:pt x="1988" y="3094"/>
                  </a:cubicBezTo>
                  <a:cubicBezTo>
                    <a:pt x="1987" y="3137"/>
                    <a:pt x="1986" y="3154"/>
                    <a:pt x="1988" y="3188"/>
                  </a:cubicBezTo>
                  <a:cubicBezTo>
                    <a:pt x="1990" y="3222"/>
                    <a:pt x="1998" y="3260"/>
                    <a:pt x="2002" y="3297"/>
                  </a:cubicBezTo>
                  <a:cubicBezTo>
                    <a:pt x="2006" y="3334"/>
                    <a:pt x="2012" y="3376"/>
                    <a:pt x="2015" y="3411"/>
                  </a:cubicBezTo>
                  <a:cubicBezTo>
                    <a:pt x="2018" y="3446"/>
                    <a:pt x="2029" y="3505"/>
                    <a:pt x="2022" y="3506"/>
                  </a:cubicBezTo>
                  <a:cubicBezTo>
                    <a:pt x="2015" y="3507"/>
                    <a:pt x="1984" y="3448"/>
                    <a:pt x="1975" y="3418"/>
                  </a:cubicBezTo>
                  <a:cubicBezTo>
                    <a:pt x="1966" y="3388"/>
                    <a:pt x="1971" y="3371"/>
                    <a:pt x="1968" y="3324"/>
                  </a:cubicBezTo>
                  <a:cubicBezTo>
                    <a:pt x="1965" y="3277"/>
                    <a:pt x="1961" y="3187"/>
                    <a:pt x="1955" y="3134"/>
                  </a:cubicBezTo>
                  <a:cubicBezTo>
                    <a:pt x="1949" y="3081"/>
                    <a:pt x="1941" y="3050"/>
                    <a:pt x="1934" y="3006"/>
                  </a:cubicBezTo>
                  <a:cubicBezTo>
                    <a:pt x="1927" y="2962"/>
                    <a:pt x="1922" y="2908"/>
                    <a:pt x="1914" y="2871"/>
                  </a:cubicBezTo>
                  <a:cubicBezTo>
                    <a:pt x="1906" y="2834"/>
                    <a:pt x="1900" y="2804"/>
                    <a:pt x="1887" y="2783"/>
                  </a:cubicBezTo>
                  <a:cubicBezTo>
                    <a:pt x="1874" y="2762"/>
                    <a:pt x="1849" y="2712"/>
                    <a:pt x="1833" y="2742"/>
                  </a:cubicBezTo>
                  <a:cubicBezTo>
                    <a:pt x="1817" y="2772"/>
                    <a:pt x="1801" y="2915"/>
                    <a:pt x="1792" y="2965"/>
                  </a:cubicBezTo>
                  <a:cubicBezTo>
                    <a:pt x="1783" y="3015"/>
                    <a:pt x="1781" y="3013"/>
                    <a:pt x="1779" y="3040"/>
                  </a:cubicBezTo>
                  <a:cubicBezTo>
                    <a:pt x="1777" y="3067"/>
                    <a:pt x="1779" y="3104"/>
                    <a:pt x="1779" y="3128"/>
                  </a:cubicBezTo>
                  <a:cubicBezTo>
                    <a:pt x="1779" y="3152"/>
                    <a:pt x="1775" y="3156"/>
                    <a:pt x="1779" y="3182"/>
                  </a:cubicBezTo>
                  <a:cubicBezTo>
                    <a:pt x="1783" y="3208"/>
                    <a:pt x="1798" y="3257"/>
                    <a:pt x="1806" y="3283"/>
                  </a:cubicBezTo>
                  <a:cubicBezTo>
                    <a:pt x="1814" y="3309"/>
                    <a:pt x="1818" y="3315"/>
                    <a:pt x="1826" y="3337"/>
                  </a:cubicBezTo>
                  <a:cubicBezTo>
                    <a:pt x="1834" y="3359"/>
                    <a:pt x="1850" y="3394"/>
                    <a:pt x="1853" y="3418"/>
                  </a:cubicBezTo>
                  <a:cubicBezTo>
                    <a:pt x="1856" y="3442"/>
                    <a:pt x="1853" y="3477"/>
                    <a:pt x="1846" y="3479"/>
                  </a:cubicBezTo>
                  <a:cubicBezTo>
                    <a:pt x="1839" y="3481"/>
                    <a:pt x="1822" y="3453"/>
                    <a:pt x="1813" y="3432"/>
                  </a:cubicBezTo>
                  <a:cubicBezTo>
                    <a:pt x="1804" y="3411"/>
                    <a:pt x="1801" y="3383"/>
                    <a:pt x="1792" y="3351"/>
                  </a:cubicBezTo>
                  <a:cubicBezTo>
                    <a:pt x="1783" y="3319"/>
                    <a:pt x="1767" y="3278"/>
                    <a:pt x="1758" y="3236"/>
                  </a:cubicBezTo>
                  <a:cubicBezTo>
                    <a:pt x="1749" y="3194"/>
                    <a:pt x="1742" y="3156"/>
                    <a:pt x="1738" y="3100"/>
                  </a:cubicBezTo>
                  <a:cubicBezTo>
                    <a:pt x="1734" y="3044"/>
                    <a:pt x="1733" y="2946"/>
                    <a:pt x="1731" y="2898"/>
                  </a:cubicBezTo>
                  <a:cubicBezTo>
                    <a:pt x="1729" y="2850"/>
                    <a:pt x="1734" y="2814"/>
                    <a:pt x="1725" y="2810"/>
                  </a:cubicBezTo>
                  <a:cubicBezTo>
                    <a:pt x="1716" y="2806"/>
                    <a:pt x="1685" y="2832"/>
                    <a:pt x="1677" y="2877"/>
                  </a:cubicBezTo>
                  <a:cubicBezTo>
                    <a:pt x="1669" y="2922"/>
                    <a:pt x="1674" y="3023"/>
                    <a:pt x="1677" y="3080"/>
                  </a:cubicBezTo>
                  <a:cubicBezTo>
                    <a:pt x="1680" y="3137"/>
                    <a:pt x="1694" y="3181"/>
                    <a:pt x="1698" y="3222"/>
                  </a:cubicBezTo>
                  <a:cubicBezTo>
                    <a:pt x="1702" y="3263"/>
                    <a:pt x="1702" y="3293"/>
                    <a:pt x="1704" y="3324"/>
                  </a:cubicBezTo>
                  <a:cubicBezTo>
                    <a:pt x="1706" y="3355"/>
                    <a:pt x="1711" y="3384"/>
                    <a:pt x="1711" y="3411"/>
                  </a:cubicBezTo>
                  <a:cubicBezTo>
                    <a:pt x="1711" y="3438"/>
                    <a:pt x="1710" y="3468"/>
                    <a:pt x="1704" y="3486"/>
                  </a:cubicBezTo>
                  <a:cubicBezTo>
                    <a:pt x="1698" y="3504"/>
                    <a:pt x="1689" y="3519"/>
                    <a:pt x="1677" y="3520"/>
                  </a:cubicBezTo>
                  <a:cubicBezTo>
                    <a:pt x="1665" y="3521"/>
                    <a:pt x="1632" y="3503"/>
                    <a:pt x="1630" y="3493"/>
                  </a:cubicBezTo>
                  <a:cubicBezTo>
                    <a:pt x="1628" y="3483"/>
                    <a:pt x="1661" y="3480"/>
                    <a:pt x="1664" y="3459"/>
                  </a:cubicBezTo>
                  <a:cubicBezTo>
                    <a:pt x="1667" y="3438"/>
                    <a:pt x="1655" y="3397"/>
                    <a:pt x="1650" y="3364"/>
                  </a:cubicBezTo>
                  <a:cubicBezTo>
                    <a:pt x="1645" y="3331"/>
                    <a:pt x="1638" y="3306"/>
                    <a:pt x="1637" y="3263"/>
                  </a:cubicBezTo>
                  <a:cubicBezTo>
                    <a:pt x="1636" y="3220"/>
                    <a:pt x="1648" y="3159"/>
                    <a:pt x="1644" y="3107"/>
                  </a:cubicBezTo>
                  <a:cubicBezTo>
                    <a:pt x="1640" y="3055"/>
                    <a:pt x="1618" y="3004"/>
                    <a:pt x="1610" y="2952"/>
                  </a:cubicBezTo>
                  <a:cubicBezTo>
                    <a:pt x="1602" y="2900"/>
                    <a:pt x="1605" y="2835"/>
                    <a:pt x="1596" y="2796"/>
                  </a:cubicBezTo>
                  <a:cubicBezTo>
                    <a:pt x="1587" y="2757"/>
                    <a:pt x="1574" y="2739"/>
                    <a:pt x="1556" y="2715"/>
                  </a:cubicBezTo>
                  <a:cubicBezTo>
                    <a:pt x="1538" y="2691"/>
                    <a:pt x="1505" y="2643"/>
                    <a:pt x="1488" y="2654"/>
                  </a:cubicBezTo>
                  <a:cubicBezTo>
                    <a:pt x="1471" y="2665"/>
                    <a:pt x="1455" y="2742"/>
                    <a:pt x="1454" y="2783"/>
                  </a:cubicBezTo>
                  <a:cubicBezTo>
                    <a:pt x="1453" y="2824"/>
                    <a:pt x="1472" y="2859"/>
                    <a:pt x="1481" y="2898"/>
                  </a:cubicBezTo>
                  <a:cubicBezTo>
                    <a:pt x="1490" y="2937"/>
                    <a:pt x="1502" y="2974"/>
                    <a:pt x="1508" y="3019"/>
                  </a:cubicBezTo>
                  <a:cubicBezTo>
                    <a:pt x="1514" y="3064"/>
                    <a:pt x="1513" y="3123"/>
                    <a:pt x="1515" y="3168"/>
                  </a:cubicBezTo>
                  <a:cubicBezTo>
                    <a:pt x="1517" y="3213"/>
                    <a:pt x="1520" y="3251"/>
                    <a:pt x="1522" y="3290"/>
                  </a:cubicBezTo>
                  <a:cubicBezTo>
                    <a:pt x="1524" y="3329"/>
                    <a:pt x="1530" y="3372"/>
                    <a:pt x="1529" y="3405"/>
                  </a:cubicBezTo>
                  <a:cubicBezTo>
                    <a:pt x="1528" y="3438"/>
                    <a:pt x="1523" y="3493"/>
                    <a:pt x="1515" y="3486"/>
                  </a:cubicBezTo>
                  <a:cubicBezTo>
                    <a:pt x="1507" y="3479"/>
                    <a:pt x="1488" y="3402"/>
                    <a:pt x="1481" y="3364"/>
                  </a:cubicBezTo>
                  <a:cubicBezTo>
                    <a:pt x="1474" y="3326"/>
                    <a:pt x="1479" y="3313"/>
                    <a:pt x="1475" y="3256"/>
                  </a:cubicBezTo>
                  <a:cubicBezTo>
                    <a:pt x="1471" y="3199"/>
                    <a:pt x="1462" y="3079"/>
                    <a:pt x="1454" y="3019"/>
                  </a:cubicBezTo>
                  <a:cubicBezTo>
                    <a:pt x="1446" y="2959"/>
                    <a:pt x="1438" y="2935"/>
                    <a:pt x="1427" y="2898"/>
                  </a:cubicBezTo>
                  <a:cubicBezTo>
                    <a:pt x="1416" y="2861"/>
                    <a:pt x="1407" y="2838"/>
                    <a:pt x="1387" y="2796"/>
                  </a:cubicBezTo>
                  <a:cubicBezTo>
                    <a:pt x="1367" y="2754"/>
                    <a:pt x="1330" y="2655"/>
                    <a:pt x="1306" y="2648"/>
                  </a:cubicBezTo>
                  <a:cubicBezTo>
                    <a:pt x="1282" y="2641"/>
                    <a:pt x="1252" y="2722"/>
                    <a:pt x="1245" y="2756"/>
                  </a:cubicBezTo>
                  <a:cubicBezTo>
                    <a:pt x="1238" y="2790"/>
                    <a:pt x="1255" y="2816"/>
                    <a:pt x="1265" y="2850"/>
                  </a:cubicBezTo>
                  <a:cubicBezTo>
                    <a:pt x="1275" y="2884"/>
                    <a:pt x="1290" y="2909"/>
                    <a:pt x="1306" y="2959"/>
                  </a:cubicBezTo>
                  <a:cubicBezTo>
                    <a:pt x="1322" y="3009"/>
                    <a:pt x="1348" y="3102"/>
                    <a:pt x="1360" y="3148"/>
                  </a:cubicBezTo>
                  <a:cubicBezTo>
                    <a:pt x="1372" y="3194"/>
                    <a:pt x="1379" y="3205"/>
                    <a:pt x="1380" y="3236"/>
                  </a:cubicBezTo>
                  <a:cubicBezTo>
                    <a:pt x="1381" y="3267"/>
                    <a:pt x="1370" y="3312"/>
                    <a:pt x="1366" y="3337"/>
                  </a:cubicBezTo>
                  <a:cubicBezTo>
                    <a:pt x="1362" y="3362"/>
                    <a:pt x="1374" y="3363"/>
                    <a:pt x="1353" y="3384"/>
                  </a:cubicBezTo>
                  <a:cubicBezTo>
                    <a:pt x="1332" y="3405"/>
                    <a:pt x="1257" y="3464"/>
                    <a:pt x="1238" y="3466"/>
                  </a:cubicBezTo>
                  <a:cubicBezTo>
                    <a:pt x="1219" y="3468"/>
                    <a:pt x="1230" y="3414"/>
                    <a:pt x="1238" y="3398"/>
                  </a:cubicBezTo>
                  <a:cubicBezTo>
                    <a:pt x="1246" y="3382"/>
                    <a:pt x="1272" y="3390"/>
                    <a:pt x="1285" y="3371"/>
                  </a:cubicBezTo>
                  <a:cubicBezTo>
                    <a:pt x="1298" y="3352"/>
                    <a:pt x="1318" y="3330"/>
                    <a:pt x="1319" y="3283"/>
                  </a:cubicBezTo>
                  <a:cubicBezTo>
                    <a:pt x="1320" y="3236"/>
                    <a:pt x="1301" y="3144"/>
                    <a:pt x="1292" y="3087"/>
                  </a:cubicBezTo>
                  <a:cubicBezTo>
                    <a:pt x="1283" y="3030"/>
                    <a:pt x="1276" y="2978"/>
                    <a:pt x="1265" y="2938"/>
                  </a:cubicBezTo>
                  <a:cubicBezTo>
                    <a:pt x="1254" y="2898"/>
                    <a:pt x="1241" y="2877"/>
                    <a:pt x="1224" y="2844"/>
                  </a:cubicBezTo>
                  <a:cubicBezTo>
                    <a:pt x="1207" y="2811"/>
                    <a:pt x="1178" y="2766"/>
                    <a:pt x="1164" y="2742"/>
                  </a:cubicBezTo>
                  <a:cubicBezTo>
                    <a:pt x="1150" y="2718"/>
                    <a:pt x="1156" y="2715"/>
                    <a:pt x="1137" y="2702"/>
                  </a:cubicBezTo>
                  <a:cubicBezTo>
                    <a:pt x="1118" y="2689"/>
                    <a:pt x="1072" y="2651"/>
                    <a:pt x="1049" y="2661"/>
                  </a:cubicBezTo>
                  <a:cubicBezTo>
                    <a:pt x="1026" y="2671"/>
                    <a:pt x="1014" y="2731"/>
                    <a:pt x="1001" y="2762"/>
                  </a:cubicBezTo>
                  <a:cubicBezTo>
                    <a:pt x="988" y="2793"/>
                    <a:pt x="976" y="2822"/>
                    <a:pt x="968" y="2850"/>
                  </a:cubicBezTo>
                  <a:cubicBezTo>
                    <a:pt x="960" y="2878"/>
                    <a:pt x="959" y="2892"/>
                    <a:pt x="954" y="2931"/>
                  </a:cubicBezTo>
                  <a:cubicBezTo>
                    <a:pt x="949" y="2970"/>
                    <a:pt x="933" y="3037"/>
                    <a:pt x="940" y="3087"/>
                  </a:cubicBezTo>
                  <a:cubicBezTo>
                    <a:pt x="947" y="3137"/>
                    <a:pt x="977" y="3191"/>
                    <a:pt x="995" y="3229"/>
                  </a:cubicBezTo>
                  <a:cubicBezTo>
                    <a:pt x="1013" y="3267"/>
                    <a:pt x="1037" y="3292"/>
                    <a:pt x="1049" y="3317"/>
                  </a:cubicBezTo>
                  <a:cubicBezTo>
                    <a:pt x="1061" y="3342"/>
                    <a:pt x="1066" y="3356"/>
                    <a:pt x="1069" y="3378"/>
                  </a:cubicBezTo>
                  <a:cubicBezTo>
                    <a:pt x="1072" y="3400"/>
                    <a:pt x="1078" y="3453"/>
                    <a:pt x="1069" y="3452"/>
                  </a:cubicBezTo>
                  <a:cubicBezTo>
                    <a:pt x="1060" y="3451"/>
                    <a:pt x="1033" y="3398"/>
                    <a:pt x="1015" y="3371"/>
                  </a:cubicBezTo>
                  <a:cubicBezTo>
                    <a:pt x="997" y="3344"/>
                    <a:pt x="976" y="3317"/>
                    <a:pt x="961" y="3290"/>
                  </a:cubicBezTo>
                  <a:cubicBezTo>
                    <a:pt x="946" y="3263"/>
                    <a:pt x="938" y="3254"/>
                    <a:pt x="927" y="3209"/>
                  </a:cubicBezTo>
                  <a:cubicBezTo>
                    <a:pt x="916" y="3164"/>
                    <a:pt x="897" y="3075"/>
                    <a:pt x="893" y="3019"/>
                  </a:cubicBezTo>
                  <a:cubicBezTo>
                    <a:pt x="889" y="2963"/>
                    <a:pt x="894" y="2935"/>
                    <a:pt x="900" y="2871"/>
                  </a:cubicBezTo>
                  <a:cubicBezTo>
                    <a:pt x="906" y="2807"/>
                    <a:pt x="934" y="2660"/>
                    <a:pt x="927" y="2634"/>
                  </a:cubicBezTo>
                  <a:cubicBezTo>
                    <a:pt x="920" y="2608"/>
                    <a:pt x="875" y="2676"/>
                    <a:pt x="859" y="2715"/>
                  </a:cubicBezTo>
                  <a:cubicBezTo>
                    <a:pt x="843" y="2754"/>
                    <a:pt x="838" y="2820"/>
                    <a:pt x="832" y="2871"/>
                  </a:cubicBezTo>
                  <a:cubicBezTo>
                    <a:pt x="826" y="2922"/>
                    <a:pt x="827" y="2972"/>
                    <a:pt x="826" y="3019"/>
                  </a:cubicBezTo>
                  <a:cubicBezTo>
                    <a:pt x="825" y="3066"/>
                    <a:pt x="829" y="3117"/>
                    <a:pt x="826" y="3155"/>
                  </a:cubicBezTo>
                  <a:cubicBezTo>
                    <a:pt x="823" y="3193"/>
                    <a:pt x="814" y="3223"/>
                    <a:pt x="805" y="3249"/>
                  </a:cubicBezTo>
                  <a:cubicBezTo>
                    <a:pt x="796" y="3275"/>
                    <a:pt x="784" y="3294"/>
                    <a:pt x="771" y="3310"/>
                  </a:cubicBezTo>
                  <a:cubicBezTo>
                    <a:pt x="758" y="3326"/>
                    <a:pt x="738" y="3338"/>
                    <a:pt x="724" y="3344"/>
                  </a:cubicBezTo>
                  <a:cubicBezTo>
                    <a:pt x="710" y="3350"/>
                    <a:pt x="691" y="3354"/>
                    <a:pt x="684" y="3344"/>
                  </a:cubicBezTo>
                  <a:cubicBezTo>
                    <a:pt x="677" y="3334"/>
                    <a:pt x="679" y="3313"/>
                    <a:pt x="684" y="3283"/>
                  </a:cubicBezTo>
                  <a:cubicBezTo>
                    <a:pt x="689" y="3253"/>
                    <a:pt x="709" y="3199"/>
                    <a:pt x="717" y="3161"/>
                  </a:cubicBezTo>
                  <a:cubicBezTo>
                    <a:pt x="725" y="3123"/>
                    <a:pt x="724" y="3091"/>
                    <a:pt x="731" y="3053"/>
                  </a:cubicBezTo>
                  <a:cubicBezTo>
                    <a:pt x="738" y="3015"/>
                    <a:pt x="749" y="2988"/>
                    <a:pt x="758" y="2931"/>
                  </a:cubicBezTo>
                  <a:cubicBezTo>
                    <a:pt x="767" y="2874"/>
                    <a:pt x="786" y="2759"/>
                    <a:pt x="785" y="2708"/>
                  </a:cubicBezTo>
                  <a:cubicBezTo>
                    <a:pt x="784" y="2657"/>
                    <a:pt x="765" y="2642"/>
                    <a:pt x="751" y="2627"/>
                  </a:cubicBezTo>
                  <a:cubicBezTo>
                    <a:pt x="737" y="2612"/>
                    <a:pt x="715" y="2580"/>
                    <a:pt x="697" y="2614"/>
                  </a:cubicBezTo>
                  <a:cubicBezTo>
                    <a:pt x="679" y="2648"/>
                    <a:pt x="655" y="2778"/>
                    <a:pt x="643" y="2830"/>
                  </a:cubicBezTo>
                  <a:cubicBezTo>
                    <a:pt x="631" y="2882"/>
                    <a:pt x="634" y="2870"/>
                    <a:pt x="623" y="2925"/>
                  </a:cubicBezTo>
                  <a:cubicBezTo>
                    <a:pt x="612" y="2980"/>
                    <a:pt x="590" y="3108"/>
                    <a:pt x="575" y="3161"/>
                  </a:cubicBezTo>
                  <a:cubicBezTo>
                    <a:pt x="560" y="3214"/>
                    <a:pt x="552" y="3218"/>
                    <a:pt x="535" y="3242"/>
                  </a:cubicBezTo>
                  <a:cubicBezTo>
                    <a:pt x="518" y="3266"/>
                    <a:pt x="511" y="3291"/>
                    <a:pt x="474" y="3303"/>
                  </a:cubicBezTo>
                  <a:cubicBezTo>
                    <a:pt x="437" y="3315"/>
                    <a:pt x="338" y="3325"/>
                    <a:pt x="312" y="3317"/>
                  </a:cubicBezTo>
                  <a:cubicBezTo>
                    <a:pt x="286" y="3309"/>
                    <a:pt x="308" y="3266"/>
                    <a:pt x="319" y="3256"/>
                  </a:cubicBezTo>
                  <a:cubicBezTo>
                    <a:pt x="330" y="3246"/>
                    <a:pt x="362" y="3257"/>
                    <a:pt x="379" y="3256"/>
                  </a:cubicBezTo>
                  <a:cubicBezTo>
                    <a:pt x="396" y="3255"/>
                    <a:pt x="409" y="3258"/>
                    <a:pt x="420" y="3249"/>
                  </a:cubicBezTo>
                  <a:cubicBezTo>
                    <a:pt x="431" y="3240"/>
                    <a:pt x="435" y="3219"/>
                    <a:pt x="447" y="3202"/>
                  </a:cubicBezTo>
                  <a:cubicBezTo>
                    <a:pt x="459" y="3185"/>
                    <a:pt x="479" y="3168"/>
                    <a:pt x="494" y="3148"/>
                  </a:cubicBezTo>
                  <a:cubicBezTo>
                    <a:pt x="509" y="3128"/>
                    <a:pt x="524" y="3117"/>
                    <a:pt x="535" y="3080"/>
                  </a:cubicBezTo>
                  <a:cubicBezTo>
                    <a:pt x="546" y="3043"/>
                    <a:pt x="554" y="2982"/>
                    <a:pt x="562" y="2925"/>
                  </a:cubicBezTo>
                  <a:cubicBezTo>
                    <a:pt x="570" y="2868"/>
                    <a:pt x="576" y="2779"/>
                    <a:pt x="582" y="2735"/>
                  </a:cubicBezTo>
                  <a:cubicBezTo>
                    <a:pt x="588" y="2691"/>
                    <a:pt x="593" y="2688"/>
                    <a:pt x="596" y="2661"/>
                  </a:cubicBezTo>
                  <a:cubicBezTo>
                    <a:pt x="599" y="2634"/>
                    <a:pt x="611" y="2590"/>
                    <a:pt x="602" y="2573"/>
                  </a:cubicBezTo>
                  <a:cubicBezTo>
                    <a:pt x="593" y="2556"/>
                    <a:pt x="567" y="2544"/>
                    <a:pt x="542" y="2560"/>
                  </a:cubicBezTo>
                  <a:cubicBezTo>
                    <a:pt x="517" y="2576"/>
                    <a:pt x="475" y="2639"/>
                    <a:pt x="454" y="2668"/>
                  </a:cubicBezTo>
                  <a:cubicBezTo>
                    <a:pt x="433" y="2697"/>
                    <a:pt x="423" y="2708"/>
                    <a:pt x="413" y="2735"/>
                  </a:cubicBezTo>
                  <a:cubicBezTo>
                    <a:pt x="403" y="2762"/>
                    <a:pt x="398" y="2804"/>
                    <a:pt x="393" y="2830"/>
                  </a:cubicBezTo>
                  <a:cubicBezTo>
                    <a:pt x="388" y="2856"/>
                    <a:pt x="390" y="2867"/>
                    <a:pt x="386" y="2891"/>
                  </a:cubicBezTo>
                  <a:cubicBezTo>
                    <a:pt x="382" y="2915"/>
                    <a:pt x="374" y="2948"/>
                    <a:pt x="366" y="2972"/>
                  </a:cubicBezTo>
                  <a:cubicBezTo>
                    <a:pt x="358" y="2996"/>
                    <a:pt x="351" y="3017"/>
                    <a:pt x="339" y="3033"/>
                  </a:cubicBezTo>
                  <a:cubicBezTo>
                    <a:pt x="327" y="3049"/>
                    <a:pt x="314" y="3057"/>
                    <a:pt x="292" y="3067"/>
                  </a:cubicBezTo>
                  <a:cubicBezTo>
                    <a:pt x="270" y="3077"/>
                    <a:pt x="219" y="3097"/>
                    <a:pt x="204" y="3094"/>
                  </a:cubicBezTo>
                  <a:cubicBezTo>
                    <a:pt x="189" y="3091"/>
                    <a:pt x="199" y="3057"/>
                    <a:pt x="204" y="3046"/>
                  </a:cubicBezTo>
                  <a:cubicBezTo>
                    <a:pt x="209" y="3035"/>
                    <a:pt x="221" y="3042"/>
                    <a:pt x="237" y="3026"/>
                  </a:cubicBezTo>
                  <a:cubicBezTo>
                    <a:pt x="253" y="3010"/>
                    <a:pt x="281" y="2982"/>
                    <a:pt x="298" y="2952"/>
                  </a:cubicBezTo>
                  <a:cubicBezTo>
                    <a:pt x="315" y="2922"/>
                    <a:pt x="327" y="2887"/>
                    <a:pt x="339" y="2844"/>
                  </a:cubicBezTo>
                  <a:cubicBezTo>
                    <a:pt x="351" y="2801"/>
                    <a:pt x="363" y="2738"/>
                    <a:pt x="373" y="2695"/>
                  </a:cubicBezTo>
                  <a:cubicBezTo>
                    <a:pt x="383" y="2652"/>
                    <a:pt x="402" y="2617"/>
                    <a:pt x="400" y="2587"/>
                  </a:cubicBezTo>
                  <a:cubicBezTo>
                    <a:pt x="398" y="2557"/>
                    <a:pt x="375" y="2513"/>
                    <a:pt x="359" y="2512"/>
                  </a:cubicBezTo>
                  <a:cubicBezTo>
                    <a:pt x="343" y="2511"/>
                    <a:pt x="325" y="2542"/>
                    <a:pt x="305" y="2580"/>
                  </a:cubicBezTo>
                  <a:cubicBezTo>
                    <a:pt x="285" y="2618"/>
                    <a:pt x="277" y="2669"/>
                    <a:pt x="237" y="2742"/>
                  </a:cubicBezTo>
                  <a:cubicBezTo>
                    <a:pt x="197" y="2815"/>
                    <a:pt x="79" y="3005"/>
                    <a:pt x="62" y="3019"/>
                  </a:cubicBezTo>
                  <a:cubicBezTo>
                    <a:pt x="45" y="3033"/>
                    <a:pt x="110" y="2895"/>
                    <a:pt x="136" y="2823"/>
                  </a:cubicBezTo>
                  <a:cubicBezTo>
                    <a:pt x="162" y="2751"/>
                    <a:pt x="215" y="2628"/>
                    <a:pt x="217" y="2587"/>
                  </a:cubicBezTo>
                  <a:cubicBezTo>
                    <a:pt x="219" y="2546"/>
                    <a:pt x="169" y="2560"/>
                    <a:pt x="151" y="2579"/>
                  </a:cubicBezTo>
                  <a:cubicBezTo>
                    <a:pt x="133" y="2598"/>
                    <a:pt x="133" y="2679"/>
                    <a:pt x="109" y="2702"/>
                  </a:cubicBezTo>
                  <a:cubicBezTo>
                    <a:pt x="85" y="2725"/>
                    <a:pt x="16" y="2756"/>
                    <a:pt x="8" y="2715"/>
                  </a:cubicBezTo>
                  <a:cubicBezTo>
                    <a:pt x="0" y="2674"/>
                    <a:pt x="41" y="2537"/>
                    <a:pt x="62" y="2457"/>
                  </a:cubicBezTo>
                  <a:close/>
                </a:path>
              </a:pathLst>
            </a:custGeom>
            <a:gradFill rotWithShape="0">
              <a:gsLst>
                <a:gs pos="0">
                  <a:srgbClr val="FDE3BA"/>
                </a:gs>
                <a:gs pos="100000">
                  <a:srgbClr val="FFFFFF"/>
                </a:gs>
              </a:gsLst>
              <a:lin ang="5400000" scaled="1"/>
            </a:gra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3746" y="2545"/>
              <a:ext cx="47" cy="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3651" y="2572"/>
              <a:ext cx="47" cy="37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3713" y="2599"/>
              <a:ext cx="47" cy="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3816" y="2562"/>
              <a:ext cx="48" cy="37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3878" y="2601"/>
              <a:ext cx="48" cy="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3785" y="2611"/>
              <a:ext cx="48" cy="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3326" y="2870"/>
              <a:ext cx="227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rgbClr val="003366"/>
                  </a:solidFill>
                  <a:latin typeface="Tahoma" charset="0"/>
                </a:rPr>
                <a:t>Bone</a:t>
              </a:r>
            </a:p>
          </p:txBody>
        </p:sp>
      </p:grpSp>
      <p:grpSp>
        <p:nvGrpSpPr>
          <p:cNvPr id="26" name="Group 22"/>
          <p:cNvGrpSpPr>
            <a:grpSpLocks/>
          </p:cNvGrpSpPr>
          <p:nvPr/>
        </p:nvGrpSpPr>
        <p:grpSpPr bwMode="auto">
          <a:xfrm>
            <a:off x="9135110" y="3051700"/>
            <a:ext cx="2580928" cy="1648411"/>
            <a:chOff x="4356" y="2667"/>
            <a:chExt cx="1302" cy="750"/>
          </a:xfrm>
        </p:grpSpPr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4356" y="3081"/>
              <a:ext cx="1302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3366"/>
                  </a:solidFill>
                  <a:latin typeface="Tahoma" charset="0"/>
                </a:rPr>
                <a:t>Durante la </a:t>
              </a:r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resorción</a:t>
              </a:r>
              <a:r>
                <a:rPr lang="en-US" sz="1400" b="1" dirty="0">
                  <a:solidFill>
                    <a:srgbClr val="003366"/>
                  </a:solidFill>
                  <a:latin typeface="Tahoma" charset="0"/>
                </a:rPr>
                <a:t> son </a:t>
              </a:r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liberados</a:t>
              </a:r>
              <a:r>
                <a:rPr lang="en-US" sz="1400" b="1" dirty="0">
                  <a:solidFill>
                    <a:srgbClr val="003366"/>
                  </a:solidFill>
                  <a:latin typeface="Tahoma" charset="0"/>
                </a:rPr>
                <a:t> y </a:t>
              </a:r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pasan</a:t>
              </a:r>
              <a:r>
                <a:rPr lang="en-US" sz="1400" b="1" dirty="0">
                  <a:solidFill>
                    <a:srgbClr val="003366"/>
                  </a:solidFill>
                  <a:latin typeface="Tahoma" charset="0"/>
                </a:rPr>
                <a:t> al interior de la </a:t>
              </a:r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célula</a:t>
              </a:r>
              <a:r>
                <a:rPr lang="en-US" sz="1400" b="1" dirty="0">
                  <a:solidFill>
                    <a:srgbClr val="003366"/>
                  </a:solidFill>
                  <a:latin typeface="Tahoma" charset="0"/>
                </a:rPr>
                <a:t> </a:t>
              </a: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793" y="2888"/>
              <a:ext cx="557" cy="143"/>
            </a:xfrm>
            <a:prstGeom prst="rect">
              <a:avLst/>
            </a:prstGeom>
            <a:solidFill>
              <a:srgbClr val="C7C7C7"/>
            </a:solidFill>
            <a:ln w="22225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62" y="2913"/>
              <a:ext cx="769" cy="122"/>
            </a:xfrm>
            <a:custGeom>
              <a:avLst/>
              <a:gdLst>
                <a:gd name="T0" fmla="*/ 28 w 1032"/>
                <a:gd name="T1" fmla="*/ 0 h 235"/>
                <a:gd name="T2" fmla="*/ 0 w 1032"/>
                <a:gd name="T3" fmla="*/ 0 h 235"/>
                <a:gd name="T4" fmla="*/ 0 w 1032"/>
                <a:gd name="T5" fmla="*/ 5 h 235"/>
                <a:gd name="T6" fmla="*/ 177 w 1032"/>
                <a:gd name="T7" fmla="*/ 5 h 235"/>
                <a:gd name="T8" fmla="*/ 177 w 1032"/>
                <a:gd name="T9" fmla="*/ 1 h 235"/>
                <a:gd name="T10" fmla="*/ 156 w 1032"/>
                <a:gd name="T11" fmla="*/ 1 h 235"/>
                <a:gd name="T12" fmla="*/ 151 w 1032"/>
                <a:gd name="T13" fmla="*/ 2 h 235"/>
                <a:gd name="T14" fmla="*/ 147 w 1032"/>
                <a:gd name="T15" fmla="*/ 3 h 235"/>
                <a:gd name="T16" fmla="*/ 140 w 1032"/>
                <a:gd name="T17" fmla="*/ 4 h 235"/>
                <a:gd name="T18" fmla="*/ 126 w 1032"/>
                <a:gd name="T19" fmla="*/ 4 h 235"/>
                <a:gd name="T20" fmla="*/ 95 w 1032"/>
                <a:gd name="T21" fmla="*/ 4 h 235"/>
                <a:gd name="T22" fmla="*/ 57 w 1032"/>
                <a:gd name="T23" fmla="*/ 4 h 235"/>
                <a:gd name="T24" fmla="*/ 43 w 1032"/>
                <a:gd name="T25" fmla="*/ 3 h 235"/>
                <a:gd name="T26" fmla="*/ 40 w 1032"/>
                <a:gd name="T27" fmla="*/ 3 h 235"/>
                <a:gd name="T28" fmla="*/ 36 w 1032"/>
                <a:gd name="T29" fmla="*/ 2 h 235"/>
                <a:gd name="T30" fmla="*/ 36 w 1032"/>
                <a:gd name="T31" fmla="*/ 1 h 235"/>
                <a:gd name="T32" fmla="*/ 34 w 1032"/>
                <a:gd name="T33" fmla="*/ 1 h 235"/>
                <a:gd name="T34" fmla="*/ 28 w 1032"/>
                <a:gd name="T35" fmla="*/ 0 h 2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2" h="235">
                  <a:moveTo>
                    <a:pt x="163" y="0"/>
                  </a:moveTo>
                  <a:lnTo>
                    <a:pt x="0" y="0"/>
                  </a:lnTo>
                  <a:lnTo>
                    <a:pt x="0" y="235"/>
                  </a:lnTo>
                  <a:lnTo>
                    <a:pt x="1032" y="235"/>
                  </a:lnTo>
                  <a:lnTo>
                    <a:pt x="1032" y="9"/>
                  </a:lnTo>
                  <a:lnTo>
                    <a:pt x="907" y="9"/>
                  </a:lnTo>
                  <a:lnTo>
                    <a:pt x="883" y="62"/>
                  </a:lnTo>
                  <a:lnTo>
                    <a:pt x="859" y="134"/>
                  </a:lnTo>
                  <a:lnTo>
                    <a:pt x="816" y="187"/>
                  </a:lnTo>
                  <a:lnTo>
                    <a:pt x="734" y="201"/>
                  </a:lnTo>
                  <a:lnTo>
                    <a:pt x="552" y="206"/>
                  </a:lnTo>
                  <a:lnTo>
                    <a:pt x="336" y="201"/>
                  </a:lnTo>
                  <a:lnTo>
                    <a:pt x="254" y="158"/>
                  </a:lnTo>
                  <a:lnTo>
                    <a:pt x="235" y="120"/>
                  </a:lnTo>
                  <a:lnTo>
                    <a:pt x="211" y="72"/>
                  </a:lnTo>
                  <a:lnTo>
                    <a:pt x="206" y="53"/>
                  </a:lnTo>
                  <a:lnTo>
                    <a:pt x="192" y="9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662" y="2915"/>
              <a:ext cx="768" cy="169"/>
            </a:xfrm>
            <a:custGeom>
              <a:avLst/>
              <a:gdLst>
                <a:gd name="T0" fmla="*/ 5 w 1444"/>
                <a:gd name="T1" fmla="*/ 0 h 417"/>
                <a:gd name="T2" fmla="*/ 0 w 1444"/>
                <a:gd name="T3" fmla="*/ 0 h 417"/>
                <a:gd name="T4" fmla="*/ 0 w 1444"/>
                <a:gd name="T5" fmla="*/ 2 h 417"/>
                <a:gd name="T6" fmla="*/ 32 w 1444"/>
                <a:gd name="T7" fmla="*/ 2 h 417"/>
                <a:gd name="T8" fmla="*/ 32 w 1444"/>
                <a:gd name="T9" fmla="*/ 0 h 417"/>
                <a:gd name="T10" fmla="*/ 29 w 1444"/>
                <a:gd name="T11" fmla="*/ 0 h 417"/>
                <a:gd name="T12" fmla="*/ 28 w 1444"/>
                <a:gd name="T13" fmla="*/ 0 h 417"/>
                <a:gd name="T14" fmla="*/ 27 w 1444"/>
                <a:gd name="T15" fmla="*/ 1 h 417"/>
                <a:gd name="T16" fmla="*/ 26 w 1444"/>
                <a:gd name="T17" fmla="*/ 1 h 417"/>
                <a:gd name="T18" fmla="*/ 26 w 1444"/>
                <a:gd name="T19" fmla="*/ 1 h 417"/>
                <a:gd name="T20" fmla="*/ 19 w 1444"/>
                <a:gd name="T21" fmla="*/ 1 h 417"/>
                <a:gd name="T22" fmla="*/ 15 w 1444"/>
                <a:gd name="T23" fmla="*/ 1 h 417"/>
                <a:gd name="T24" fmla="*/ 11 w 1444"/>
                <a:gd name="T25" fmla="*/ 1 h 417"/>
                <a:gd name="T26" fmla="*/ 7 w 1444"/>
                <a:gd name="T27" fmla="*/ 1 h 417"/>
                <a:gd name="T28" fmla="*/ 7 w 1444"/>
                <a:gd name="T29" fmla="*/ 1 h 417"/>
                <a:gd name="T30" fmla="*/ 6 w 1444"/>
                <a:gd name="T31" fmla="*/ 0 h 417"/>
                <a:gd name="T32" fmla="*/ 6 w 1444"/>
                <a:gd name="T33" fmla="*/ 0 h 4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44" h="417">
                  <a:moveTo>
                    <a:pt x="228" y="0"/>
                  </a:moveTo>
                  <a:lnTo>
                    <a:pt x="0" y="0"/>
                  </a:lnTo>
                  <a:lnTo>
                    <a:pt x="0" y="417"/>
                  </a:lnTo>
                  <a:lnTo>
                    <a:pt x="1444" y="417"/>
                  </a:lnTo>
                  <a:lnTo>
                    <a:pt x="1444" y="16"/>
                  </a:lnTo>
                  <a:lnTo>
                    <a:pt x="1269" y="16"/>
                  </a:lnTo>
                  <a:lnTo>
                    <a:pt x="1236" y="110"/>
                  </a:lnTo>
                  <a:lnTo>
                    <a:pt x="1189" y="163"/>
                  </a:lnTo>
                  <a:lnTo>
                    <a:pt x="1146" y="206"/>
                  </a:lnTo>
                  <a:lnTo>
                    <a:pt x="1134" y="273"/>
                  </a:lnTo>
                  <a:lnTo>
                    <a:pt x="830" y="242"/>
                  </a:lnTo>
                  <a:lnTo>
                    <a:pt x="684" y="248"/>
                  </a:lnTo>
                  <a:lnTo>
                    <a:pt x="478" y="236"/>
                  </a:lnTo>
                  <a:lnTo>
                    <a:pt x="329" y="213"/>
                  </a:lnTo>
                  <a:lnTo>
                    <a:pt x="295" y="128"/>
                  </a:lnTo>
                  <a:lnTo>
                    <a:pt x="288" y="92"/>
                  </a:lnTo>
                  <a:lnTo>
                    <a:pt x="269" y="16"/>
                  </a:lnTo>
                </a:path>
              </a:pathLst>
            </a:cu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22225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rgbClr val="997A5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758" y="2914"/>
              <a:ext cx="633" cy="103"/>
            </a:xfrm>
            <a:custGeom>
              <a:avLst/>
              <a:gdLst>
                <a:gd name="T0" fmla="*/ 0 w 850"/>
                <a:gd name="T1" fmla="*/ 0 h 197"/>
                <a:gd name="T2" fmla="*/ 7 w 850"/>
                <a:gd name="T3" fmla="*/ 1 h 197"/>
                <a:gd name="T4" fmla="*/ 14 w 850"/>
                <a:gd name="T5" fmla="*/ 1 h 197"/>
                <a:gd name="T6" fmla="*/ 17 w 850"/>
                <a:gd name="T7" fmla="*/ 2 h 197"/>
                <a:gd name="T8" fmla="*/ 23 w 850"/>
                <a:gd name="T9" fmla="*/ 3 h 197"/>
                <a:gd name="T10" fmla="*/ 29 w 850"/>
                <a:gd name="T11" fmla="*/ 4 h 197"/>
                <a:gd name="T12" fmla="*/ 45 w 850"/>
                <a:gd name="T13" fmla="*/ 4 h 197"/>
                <a:gd name="T14" fmla="*/ 45 w 850"/>
                <a:gd name="T15" fmla="*/ 4 h 197"/>
                <a:gd name="T16" fmla="*/ 60 w 850"/>
                <a:gd name="T17" fmla="*/ 4 h 197"/>
                <a:gd name="T18" fmla="*/ 74 w 850"/>
                <a:gd name="T19" fmla="*/ 4 h 197"/>
                <a:gd name="T20" fmla="*/ 86 w 850"/>
                <a:gd name="T21" fmla="*/ 4 h 197"/>
                <a:gd name="T22" fmla="*/ 107 w 850"/>
                <a:gd name="T23" fmla="*/ 4 h 197"/>
                <a:gd name="T24" fmla="*/ 116 w 850"/>
                <a:gd name="T25" fmla="*/ 4 h 197"/>
                <a:gd name="T26" fmla="*/ 120 w 850"/>
                <a:gd name="T27" fmla="*/ 3 h 197"/>
                <a:gd name="T28" fmla="*/ 123 w 850"/>
                <a:gd name="T29" fmla="*/ 3 h 197"/>
                <a:gd name="T30" fmla="*/ 127 w 850"/>
                <a:gd name="T31" fmla="*/ 2 h 197"/>
                <a:gd name="T32" fmla="*/ 130 w 850"/>
                <a:gd name="T33" fmla="*/ 1 h 197"/>
                <a:gd name="T34" fmla="*/ 130 w 850"/>
                <a:gd name="T35" fmla="*/ 2 h 197"/>
                <a:gd name="T36" fmla="*/ 130 w 850"/>
                <a:gd name="T37" fmla="*/ 1 h 197"/>
                <a:gd name="T38" fmla="*/ 134 w 850"/>
                <a:gd name="T39" fmla="*/ 1 h 197"/>
                <a:gd name="T40" fmla="*/ 144 w 850"/>
                <a:gd name="T41" fmla="*/ 1 h 197"/>
                <a:gd name="T42" fmla="*/ 136 w 850"/>
                <a:gd name="T43" fmla="*/ 1 h 1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50" h="197">
                  <a:moveTo>
                    <a:pt x="0" y="0"/>
                  </a:moveTo>
                  <a:lnTo>
                    <a:pt x="44" y="5"/>
                  </a:lnTo>
                  <a:lnTo>
                    <a:pt x="82" y="58"/>
                  </a:lnTo>
                  <a:lnTo>
                    <a:pt x="101" y="101"/>
                  </a:lnTo>
                  <a:lnTo>
                    <a:pt x="135" y="159"/>
                  </a:lnTo>
                  <a:lnTo>
                    <a:pt x="173" y="178"/>
                  </a:lnTo>
                  <a:lnTo>
                    <a:pt x="264" y="197"/>
                  </a:lnTo>
                  <a:lnTo>
                    <a:pt x="260" y="187"/>
                  </a:lnTo>
                  <a:lnTo>
                    <a:pt x="356" y="197"/>
                  </a:lnTo>
                  <a:lnTo>
                    <a:pt x="437" y="197"/>
                  </a:lnTo>
                  <a:lnTo>
                    <a:pt x="509" y="192"/>
                  </a:lnTo>
                  <a:lnTo>
                    <a:pt x="629" y="187"/>
                  </a:lnTo>
                  <a:lnTo>
                    <a:pt x="682" y="173"/>
                  </a:lnTo>
                  <a:lnTo>
                    <a:pt x="701" y="163"/>
                  </a:lnTo>
                  <a:lnTo>
                    <a:pt x="720" y="135"/>
                  </a:lnTo>
                  <a:lnTo>
                    <a:pt x="744" y="87"/>
                  </a:lnTo>
                  <a:lnTo>
                    <a:pt x="759" y="53"/>
                  </a:lnTo>
                  <a:lnTo>
                    <a:pt x="759" y="63"/>
                  </a:lnTo>
                  <a:lnTo>
                    <a:pt x="759" y="53"/>
                  </a:lnTo>
                  <a:lnTo>
                    <a:pt x="788" y="15"/>
                  </a:lnTo>
                  <a:lnTo>
                    <a:pt x="850" y="5"/>
                  </a:lnTo>
                  <a:lnTo>
                    <a:pt x="792" y="5"/>
                  </a:lnTo>
                </a:path>
              </a:pathLst>
            </a:custGeom>
            <a:noFill/>
            <a:ln w="76200">
              <a:solidFill>
                <a:srgbClr val="FF3F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5218" y="2964"/>
              <a:ext cx="10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rgbClr val="003366"/>
                  </a:solidFill>
                  <a:latin typeface="Tahoma" charset="0"/>
                </a:rPr>
                <a:t>BP</a:t>
              </a: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4761" y="2957"/>
              <a:ext cx="10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rgbClr val="003366"/>
                  </a:solidFill>
                  <a:latin typeface="Tahoma" charset="0"/>
                </a:rPr>
                <a:t>BP</a:t>
              </a: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4914" y="2976"/>
              <a:ext cx="109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rgbClr val="003366"/>
                  </a:solidFill>
                  <a:latin typeface="Tahoma" charset="0"/>
                </a:rPr>
                <a:t>BP</a:t>
              </a: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5080" y="2978"/>
              <a:ext cx="10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rgbClr val="003366"/>
                  </a:solidFill>
                  <a:latin typeface="Tahoma" charset="0"/>
                </a:rPr>
                <a:t>BP</a:t>
              </a: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4781" y="2667"/>
              <a:ext cx="571" cy="319"/>
            </a:xfrm>
            <a:custGeom>
              <a:avLst/>
              <a:gdLst>
                <a:gd name="T0" fmla="*/ 0 w 4356"/>
                <a:gd name="T1" fmla="*/ 0 h 3556"/>
                <a:gd name="T2" fmla="*/ 0 w 4356"/>
                <a:gd name="T3" fmla="*/ 0 h 3556"/>
                <a:gd name="T4" fmla="*/ 0 w 4356"/>
                <a:gd name="T5" fmla="*/ 0 h 3556"/>
                <a:gd name="T6" fmla="*/ 0 w 4356"/>
                <a:gd name="T7" fmla="*/ 0 h 3556"/>
                <a:gd name="T8" fmla="*/ 0 w 4356"/>
                <a:gd name="T9" fmla="*/ 0 h 3556"/>
                <a:gd name="T10" fmla="*/ 0 w 4356"/>
                <a:gd name="T11" fmla="*/ 0 h 3556"/>
                <a:gd name="T12" fmla="*/ 0 w 4356"/>
                <a:gd name="T13" fmla="*/ 0 h 3556"/>
                <a:gd name="T14" fmla="*/ 0 w 4356"/>
                <a:gd name="T15" fmla="*/ 0 h 3556"/>
                <a:gd name="T16" fmla="*/ 0 w 4356"/>
                <a:gd name="T17" fmla="*/ 0 h 3556"/>
                <a:gd name="T18" fmla="*/ 0 w 4356"/>
                <a:gd name="T19" fmla="*/ 0 h 3556"/>
                <a:gd name="T20" fmla="*/ 0 w 4356"/>
                <a:gd name="T21" fmla="*/ 0 h 3556"/>
                <a:gd name="T22" fmla="*/ 0 w 4356"/>
                <a:gd name="T23" fmla="*/ 0 h 3556"/>
                <a:gd name="T24" fmla="*/ 0 w 4356"/>
                <a:gd name="T25" fmla="*/ 0 h 3556"/>
                <a:gd name="T26" fmla="*/ 0 w 4356"/>
                <a:gd name="T27" fmla="*/ 0 h 3556"/>
                <a:gd name="T28" fmla="*/ 0 w 4356"/>
                <a:gd name="T29" fmla="*/ 0 h 3556"/>
                <a:gd name="T30" fmla="*/ 0 w 4356"/>
                <a:gd name="T31" fmla="*/ 0 h 3556"/>
                <a:gd name="T32" fmla="*/ 0 w 4356"/>
                <a:gd name="T33" fmla="*/ 0 h 3556"/>
                <a:gd name="T34" fmla="*/ 0 w 4356"/>
                <a:gd name="T35" fmla="*/ 0 h 3556"/>
                <a:gd name="T36" fmla="*/ 0 w 4356"/>
                <a:gd name="T37" fmla="*/ 0 h 3556"/>
                <a:gd name="T38" fmla="*/ 0 w 4356"/>
                <a:gd name="T39" fmla="*/ 0 h 3556"/>
                <a:gd name="T40" fmla="*/ 0 w 4356"/>
                <a:gd name="T41" fmla="*/ 0 h 3556"/>
                <a:gd name="T42" fmla="*/ 0 w 4356"/>
                <a:gd name="T43" fmla="*/ 0 h 3556"/>
                <a:gd name="T44" fmla="*/ 0 w 4356"/>
                <a:gd name="T45" fmla="*/ 0 h 3556"/>
                <a:gd name="T46" fmla="*/ 0 w 4356"/>
                <a:gd name="T47" fmla="*/ 0 h 3556"/>
                <a:gd name="T48" fmla="*/ 0 w 4356"/>
                <a:gd name="T49" fmla="*/ 0 h 3556"/>
                <a:gd name="T50" fmla="*/ 0 w 4356"/>
                <a:gd name="T51" fmla="*/ 0 h 3556"/>
                <a:gd name="T52" fmla="*/ 0 w 4356"/>
                <a:gd name="T53" fmla="*/ 0 h 3556"/>
                <a:gd name="T54" fmla="*/ 0 w 4356"/>
                <a:gd name="T55" fmla="*/ 0 h 3556"/>
                <a:gd name="T56" fmla="*/ 0 w 4356"/>
                <a:gd name="T57" fmla="*/ 0 h 3556"/>
                <a:gd name="T58" fmla="*/ 0 w 4356"/>
                <a:gd name="T59" fmla="*/ 0 h 3556"/>
                <a:gd name="T60" fmla="*/ 0 w 4356"/>
                <a:gd name="T61" fmla="*/ 0 h 3556"/>
                <a:gd name="T62" fmla="*/ 0 w 4356"/>
                <a:gd name="T63" fmla="*/ 0 h 3556"/>
                <a:gd name="T64" fmla="*/ 0 w 4356"/>
                <a:gd name="T65" fmla="*/ 0 h 3556"/>
                <a:gd name="T66" fmla="*/ 0 w 4356"/>
                <a:gd name="T67" fmla="*/ 0 h 3556"/>
                <a:gd name="T68" fmla="*/ 0 w 4356"/>
                <a:gd name="T69" fmla="*/ 0 h 3556"/>
                <a:gd name="T70" fmla="*/ 0 w 4356"/>
                <a:gd name="T71" fmla="*/ 0 h 3556"/>
                <a:gd name="T72" fmla="*/ 0 w 4356"/>
                <a:gd name="T73" fmla="*/ 0 h 3556"/>
                <a:gd name="T74" fmla="*/ 0 w 4356"/>
                <a:gd name="T75" fmla="*/ 0 h 3556"/>
                <a:gd name="T76" fmla="*/ 0 w 4356"/>
                <a:gd name="T77" fmla="*/ 0 h 3556"/>
                <a:gd name="T78" fmla="*/ 0 w 4356"/>
                <a:gd name="T79" fmla="*/ 0 h 3556"/>
                <a:gd name="T80" fmla="*/ 0 w 4356"/>
                <a:gd name="T81" fmla="*/ 0 h 3556"/>
                <a:gd name="T82" fmla="*/ 0 w 4356"/>
                <a:gd name="T83" fmla="*/ 0 h 3556"/>
                <a:gd name="T84" fmla="*/ 0 w 4356"/>
                <a:gd name="T85" fmla="*/ 0 h 3556"/>
                <a:gd name="T86" fmla="*/ 0 w 4356"/>
                <a:gd name="T87" fmla="*/ 0 h 3556"/>
                <a:gd name="T88" fmla="*/ 0 w 4356"/>
                <a:gd name="T89" fmla="*/ 0 h 3556"/>
                <a:gd name="T90" fmla="*/ 0 w 4356"/>
                <a:gd name="T91" fmla="*/ 0 h 3556"/>
                <a:gd name="T92" fmla="*/ 0 w 4356"/>
                <a:gd name="T93" fmla="*/ 0 h 3556"/>
                <a:gd name="T94" fmla="*/ 0 w 4356"/>
                <a:gd name="T95" fmla="*/ 0 h 3556"/>
                <a:gd name="T96" fmla="*/ 0 w 4356"/>
                <a:gd name="T97" fmla="*/ 0 h 3556"/>
                <a:gd name="T98" fmla="*/ 0 w 4356"/>
                <a:gd name="T99" fmla="*/ 0 h 3556"/>
                <a:gd name="T100" fmla="*/ 0 w 4356"/>
                <a:gd name="T101" fmla="*/ 0 h 3556"/>
                <a:gd name="T102" fmla="*/ 0 w 4356"/>
                <a:gd name="T103" fmla="*/ 0 h 3556"/>
                <a:gd name="T104" fmla="*/ 0 w 4356"/>
                <a:gd name="T105" fmla="*/ 0 h 3556"/>
                <a:gd name="T106" fmla="*/ 0 w 4356"/>
                <a:gd name="T107" fmla="*/ 0 h 35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356" h="3556">
                  <a:moveTo>
                    <a:pt x="62" y="2457"/>
                  </a:moveTo>
                  <a:cubicBezTo>
                    <a:pt x="83" y="2377"/>
                    <a:pt x="110" y="2318"/>
                    <a:pt x="136" y="2235"/>
                  </a:cubicBezTo>
                  <a:cubicBezTo>
                    <a:pt x="162" y="2152"/>
                    <a:pt x="179" y="2066"/>
                    <a:pt x="217" y="1958"/>
                  </a:cubicBezTo>
                  <a:cubicBezTo>
                    <a:pt x="255" y="1850"/>
                    <a:pt x="273" y="1762"/>
                    <a:pt x="366" y="1586"/>
                  </a:cubicBezTo>
                  <a:cubicBezTo>
                    <a:pt x="459" y="1410"/>
                    <a:pt x="648" y="1099"/>
                    <a:pt x="778" y="904"/>
                  </a:cubicBezTo>
                  <a:cubicBezTo>
                    <a:pt x="908" y="709"/>
                    <a:pt x="965" y="552"/>
                    <a:pt x="1144" y="415"/>
                  </a:cubicBezTo>
                  <a:cubicBezTo>
                    <a:pt x="1323" y="278"/>
                    <a:pt x="1623" y="150"/>
                    <a:pt x="1852" y="82"/>
                  </a:cubicBezTo>
                  <a:cubicBezTo>
                    <a:pt x="2081" y="14"/>
                    <a:pt x="2341" y="18"/>
                    <a:pt x="2519" y="9"/>
                  </a:cubicBezTo>
                  <a:cubicBezTo>
                    <a:pt x="2697" y="0"/>
                    <a:pt x="2829" y="14"/>
                    <a:pt x="2918" y="25"/>
                  </a:cubicBezTo>
                  <a:cubicBezTo>
                    <a:pt x="3007" y="36"/>
                    <a:pt x="2995" y="51"/>
                    <a:pt x="3056" y="74"/>
                  </a:cubicBezTo>
                  <a:cubicBezTo>
                    <a:pt x="3117" y="97"/>
                    <a:pt x="3222" y="131"/>
                    <a:pt x="3284" y="163"/>
                  </a:cubicBezTo>
                  <a:cubicBezTo>
                    <a:pt x="3346" y="195"/>
                    <a:pt x="3373" y="212"/>
                    <a:pt x="3430" y="269"/>
                  </a:cubicBezTo>
                  <a:cubicBezTo>
                    <a:pt x="3487" y="326"/>
                    <a:pt x="3541" y="397"/>
                    <a:pt x="3625" y="505"/>
                  </a:cubicBezTo>
                  <a:cubicBezTo>
                    <a:pt x="3709" y="613"/>
                    <a:pt x="3843" y="740"/>
                    <a:pt x="3935" y="917"/>
                  </a:cubicBezTo>
                  <a:cubicBezTo>
                    <a:pt x="4027" y="1094"/>
                    <a:pt x="4114" y="1346"/>
                    <a:pt x="4179" y="1566"/>
                  </a:cubicBezTo>
                  <a:cubicBezTo>
                    <a:pt x="4244" y="1786"/>
                    <a:pt x="4298" y="2046"/>
                    <a:pt x="4327" y="2235"/>
                  </a:cubicBezTo>
                  <a:cubicBezTo>
                    <a:pt x="4356" y="2424"/>
                    <a:pt x="4353" y="2615"/>
                    <a:pt x="4354" y="2702"/>
                  </a:cubicBezTo>
                  <a:cubicBezTo>
                    <a:pt x="4355" y="2789"/>
                    <a:pt x="4346" y="2727"/>
                    <a:pt x="4334" y="2756"/>
                  </a:cubicBezTo>
                  <a:cubicBezTo>
                    <a:pt x="4322" y="2785"/>
                    <a:pt x="4302" y="2869"/>
                    <a:pt x="4280" y="2877"/>
                  </a:cubicBezTo>
                  <a:cubicBezTo>
                    <a:pt x="4258" y="2885"/>
                    <a:pt x="4212" y="2837"/>
                    <a:pt x="4199" y="2803"/>
                  </a:cubicBezTo>
                  <a:cubicBezTo>
                    <a:pt x="4186" y="2769"/>
                    <a:pt x="4204" y="2704"/>
                    <a:pt x="4199" y="2675"/>
                  </a:cubicBezTo>
                  <a:cubicBezTo>
                    <a:pt x="4194" y="2646"/>
                    <a:pt x="4182" y="2624"/>
                    <a:pt x="4172" y="2627"/>
                  </a:cubicBezTo>
                  <a:cubicBezTo>
                    <a:pt x="4162" y="2630"/>
                    <a:pt x="4142" y="2669"/>
                    <a:pt x="4138" y="2695"/>
                  </a:cubicBezTo>
                  <a:cubicBezTo>
                    <a:pt x="4134" y="2721"/>
                    <a:pt x="4144" y="2739"/>
                    <a:pt x="4145" y="2783"/>
                  </a:cubicBezTo>
                  <a:cubicBezTo>
                    <a:pt x="4146" y="2827"/>
                    <a:pt x="4146" y="2903"/>
                    <a:pt x="4145" y="2959"/>
                  </a:cubicBezTo>
                  <a:cubicBezTo>
                    <a:pt x="4144" y="3015"/>
                    <a:pt x="4138" y="3075"/>
                    <a:pt x="4138" y="3121"/>
                  </a:cubicBezTo>
                  <a:cubicBezTo>
                    <a:pt x="4138" y="3167"/>
                    <a:pt x="4148" y="3191"/>
                    <a:pt x="4145" y="3236"/>
                  </a:cubicBezTo>
                  <a:cubicBezTo>
                    <a:pt x="4142" y="3281"/>
                    <a:pt x="4129" y="3364"/>
                    <a:pt x="4118" y="3391"/>
                  </a:cubicBezTo>
                  <a:cubicBezTo>
                    <a:pt x="4107" y="3418"/>
                    <a:pt x="4086" y="3408"/>
                    <a:pt x="4077" y="3398"/>
                  </a:cubicBezTo>
                  <a:cubicBezTo>
                    <a:pt x="4068" y="3388"/>
                    <a:pt x="4064" y="3356"/>
                    <a:pt x="4064" y="3330"/>
                  </a:cubicBezTo>
                  <a:cubicBezTo>
                    <a:pt x="4064" y="3304"/>
                    <a:pt x="4075" y="3268"/>
                    <a:pt x="4077" y="3242"/>
                  </a:cubicBezTo>
                  <a:cubicBezTo>
                    <a:pt x="4079" y="3216"/>
                    <a:pt x="4077" y="3211"/>
                    <a:pt x="4077" y="3175"/>
                  </a:cubicBezTo>
                  <a:cubicBezTo>
                    <a:pt x="4077" y="3139"/>
                    <a:pt x="4077" y="3069"/>
                    <a:pt x="4077" y="3026"/>
                  </a:cubicBezTo>
                  <a:cubicBezTo>
                    <a:pt x="4077" y="2983"/>
                    <a:pt x="4074" y="2954"/>
                    <a:pt x="4077" y="2918"/>
                  </a:cubicBezTo>
                  <a:cubicBezTo>
                    <a:pt x="4080" y="2882"/>
                    <a:pt x="4094" y="2858"/>
                    <a:pt x="4098" y="2810"/>
                  </a:cubicBezTo>
                  <a:cubicBezTo>
                    <a:pt x="4102" y="2762"/>
                    <a:pt x="4111" y="2660"/>
                    <a:pt x="4104" y="2627"/>
                  </a:cubicBezTo>
                  <a:cubicBezTo>
                    <a:pt x="4097" y="2594"/>
                    <a:pt x="4067" y="2598"/>
                    <a:pt x="4057" y="2614"/>
                  </a:cubicBezTo>
                  <a:cubicBezTo>
                    <a:pt x="4047" y="2630"/>
                    <a:pt x="4045" y="2686"/>
                    <a:pt x="4043" y="2722"/>
                  </a:cubicBezTo>
                  <a:cubicBezTo>
                    <a:pt x="4041" y="2758"/>
                    <a:pt x="4044" y="2784"/>
                    <a:pt x="4043" y="2830"/>
                  </a:cubicBezTo>
                  <a:cubicBezTo>
                    <a:pt x="4042" y="2876"/>
                    <a:pt x="4043" y="2948"/>
                    <a:pt x="4037" y="2999"/>
                  </a:cubicBezTo>
                  <a:cubicBezTo>
                    <a:pt x="4031" y="3050"/>
                    <a:pt x="4020" y="3092"/>
                    <a:pt x="4010" y="3134"/>
                  </a:cubicBezTo>
                  <a:cubicBezTo>
                    <a:pt x="4000" y="3176"/>
                    <a:pt x="3992" y="3212"/>
                    <a:pt x="3976" y="3249"/>
                  </a:cubicBezTo>
                  <a:cubicBezTo>
                    <a:pt x="3960" y="3286"/>
                    <a:pt x="3940" y="3332"/>
                    <a:pt x="3915" y="3357"/>
                  </a:cubicBezTo>
                  <a:cubicBezTo>
                    <a:pt x="3890" y="3382"/>
                    <a:pt x="3857" y="3401"/>
                    <a:pt x="3827" y="3398"/>
                  </a:cubicBezTo>
                  <a:cubicBezTo>
                    <a:pt x="3797" y="3395"/>
                    <a:pt x="3732" y="3350"/>
                    <a:pt x="3732" y="3337"/>
                  </a:cubicBezTo>
                  <a:cubicBezTo>
                    <a:pt x="3732" y="3324"/>
                    <a:pt x="3804" y="3320"/>
                    <a:pt x="3827" y="3317"/>
                  </a:cubicBezTo>
                  <a:cubicBezTo>
                    <a:pt x="3850" y="3314"/>
                    <a:pt x="3848" y="3338"/>
                    <a:pt x="3868" y="3317"/>
                  </a:cubicBezTo>
                  <a:cubicBezTo>
                    <a:pt x="3888" y="3296"/>
                    <a:pt x="3934" y="3227"/>
                    <a:pt x="3949" y="3188"/>
                  </a:cubicBezTo>
                  <a:cubicBezTo>
                    <a:pt x="3964" y="3149"/>
                    <a:pt x="3952" y="3124"/>
                    <a:pt x="3956" y="3080"/>
                  </a:cubicBezTo>
                  <a:cubicBezTo>
                    <a:pt x="3960" y="3036"/>
                    <a:pt x="3969" y="2971"/>
                    <a:pt x="3976" y="2925"/>
                  </a:cubicBezTo>
                  <a:cubicBezTo>
                    <a:pt x="3983" y="2879"/>
                    <a:pt x="3994" y="2846"/>
                    <a:pt x="3996" y="2803"/>
                  </a:cubicBezTo>
                  <a:cubicBezTo>
                    <a:pt x="3998" y="2760"/>
                    <a:pt x="3995" y="2703"/>
                    <a:pt x="3989" y="2668"/>
                  </a:cubicBezTo>
                  <a:cubicBezTo>
                    <a:pt x="3983" y="2633"/>
                    <a:pt x="3987" y="2606"/>
                    <a:pt x="3962" y="2593"/>
                  </a:cubicBezTo>
                  <a:cubicBezTo>
                    <a:pt x="3937" y="2580"/>
                    <a:pt x="3861" y="2546"/>
                    <a:pt x="3841" y="2587"/>
                  </a:cubicBezTo>
                  <a:cubicBezTo>
                    <a:pt x="3821" y="2628"/>
                    <a:pt x="3841" y="2764"/>
                    <a:pt x="3841" y="2837"/>
                  </a:cubicBezTo>
                  <a:cubicBezTo>
                    <a:pt x="3841" y="2910"/>
                    <a:pt x="3849" y="2973"/>
                    <a:pt x="3841" y="3026"/>
                  </a:cubicBezTo>
                  <a:cubicBezTo>
                    <a:pt x="3833" y="3079"/>
                    <a:pt x="3808" y="3125"/>
                    <a:pt x="3793" y="3155"/>
                  </a:cubicBezTo>
                  <a:cubicBezTo>
                    <a:pt x="3778" y="3185"/>
                    <a:pt x="3770" y="3180"/>
                    <a:pt x="3753" y="3209"/>
                  </a:cubicBezTo>
                  <a:cubicBezTo>
                    <a:pt x="3736" y="3238"/>
                    <a:pt x="3702" y="3292"/>
                    <a:pt x="3692" y="3330"/>
                  </a:cubicBezTo>
                  <a:cubicBezTo>
                    <a:pt x="3682" y="3368"/>
                    <a:pt x="3693" y="3412"/>
                    <a:pt x="3692" y="3439"/>
                  </a:cubicBezTo>
                  <a:cubicBezTo>
                    <a:pt x="3691" y="3466"/>
                    <a:pt x="3693" y="3490"/>
                    <a:pt x="3685" y="3493"/>
                  </a:cubicBezTo>
                  <a:cubicBezTo>
                    <a:pt x="3677" y="3496"/>
                    <a:pt x="3652" y="3494"/>
                    <a:pt x="3645" y="3459"/>
                  </a:cubicBezTo>
                  <a:cubicBezTo>
                    <a:pt x="3638" y="3424"/>
                    <a:pt x="3638" y="3329"/>
                    <a:pt x="3645" y="3283"/>
                  </a:cubicBezTo>
                  <a:cubicBezTo>
                    <a:pt x="3652" y="3237"/>
                    <a:pt x="3668" y="3219"/>
                    <a:pt x="3685" y="3182"/>
                  </a:cubicBezTo>
                  <a:cubicBezTo>
                    <a:pt x="3702" y="3145"/>
                    <a:pt x="3730" y="3091"/>
                    <a:pt x="3746" y="3060"/>
                  </a:cubicBezTo>
                  <a:cubicBezTo>
                    <a:pt x="3762" y="3029"/>
                    <a:pt x="3773" y="3049"/>
                    <a:pt x="3780" y="2999"/>
                  </a:cubicBezTo>
                  <a:cubicBezTo>
                    <a:pt x="3787" y="2949"/>
                    <a:pt x="3790" y="2830"/>
                    <a:pt x="3787" y="2762"/>
                  </a:cubicBezTo>
                  <a:cubicBezTo>
                    <a:pt x="3784" y="2694"/>
                    <a:pt x="3766" y="2631"/>
                    <a:pt x="3760" y="2593"/>
                  </a:cubicBezTo>
                  <a:cubicBezTo>
                    <a:pt x="3754" y="2555"/>
                    <a:pt x="3767" y="2538"/>
                    <a:pt x="3753" y="2533"/>
                  </a:cubicBezTo>
                  <a:cubicBezTo>
                    <a:pt x="3739" y="2528"/>
                    <a:pt x="3691" y="2527"/>
                    <a:pt x="3678" y="2566"/>
                  </a:cubicBezTo>
                  <a:cubicBezTo>
                    <a:pt x="3665" y="2605"/>
                    <a:pt x="3675" y="2686"/>
                    <a:pt x="3672" y="2769"/>
                  </a:cubicBezTo>
                  <a:cubicBezTo>
                    <a:pt x="3669" y="2852"/>
                    <a:pt x="3671" y="2983"/>
                    <a:pt x="3658" y="3067"/>
                  </a:cubicBezTo>
                  <a:cubicBezTo>
                    <a:pt x="3645" y="3151"/>
                    <a:pt x="3608" y="3217"/>
                    <a:pt x="3591" y="3276"/>
                  </a:cubicBezTo>
                  <a:cubicBezTo>
                    <a:pt x="3574" y="3335"/>
                    <a:pt x="3563" y="3384"/>
                    <a:pt x="3557" y="3418"/>
                  </a:cubicBezTo>
                  <a:cubicBezTo>
                    <a:pt x="3551" y="3452"/>
                    <a:pt x="3565" y="3464"/>
                    <a:pt x="3557" y="3479"/>
                  </a:cubicBezTo>
                  <a:cubicBezTo>
                    <a:pt x="3549" y="3494"/>
                    <a:pt x="3520" y="3526"/>
                    <a:pt x="3509" y="3506"/>
                  </a:cubicBezTo>
                  <a:cubicBezTo>
                    <a:pt x="3498" y="3486"/>
                    <a:pt x="3489" y="3400"/>
                    <a:pt x="3489" y="3357"/>
                  </a:cubicBezTo>
                  <a:cubicBezTo>
                    <a:pt x="3489" y="3314"/>
                    <a:pt x="3499" y="3294"/>
                    <a:pt x="3509" y="3249"/>
                  </a:cubicBezTo>
                  <a:cubicBezTo>
                    <a:pt x="3519" y="3204"/>
                    <a:pt x="3535" y="3133"/>
                    <a:pt x="3550" y="3087"/>
                  </a:cubicBezTo>
                  <a:cubicBezTo>
                    <a:pt x="3565" y="3041"/>
                    <a:pt x="3586" y="3015"/>
                    <a:pt x="3597" y="2972"/>
                  </a:cubicBezTo>
                  <a:cubicBezTo>
                    <a:pt x="3608" y="2929"/>
                    <a:pt x="3617" y="2882"/>
                    <a:pt x="3618" y="2830"/>
                  </a:cubicBezTo>
                  <a:cubicBezTo>
                    <a:pt x="3619" y="2778"/>
                    <a:pt x="3618" y="2699"/>
                    <a:pt x="3604" y="2661"/>
                  </a:cubicBezTo>
                  <a:cubicBezTo>
                    <a:pt x="3590" y="2623"/>
                    <a:pt x="3557" y="2606"/>
                    <a:pt x="3536" y="2600"/>
                  </a:cubicBezTo>
                  <a:cubicBezTo>
                    <a:pt x="3515" y="2594"/>
                    <a:pt x="3486" y="2598"/>
                    <a:pt x="3476" y="2627"/>
                  </a:cubicBezTo>
                  <a:cubicBezTo>
                    <a:pt x="3466" y="2656"/>
                    <a:pt x="3480" y="2733"/>
                    <a:pt x="3476" y="2776"/>
                  </a:cubicBezTo>
                  <a:cubicBezTo>
                    <a:pt x="3472" y="2819"/>
                    <a:pt x="3456" y="2839"/>
                    <a:pt x="3455" y="2884"/>
                  </a:cubicBezTo>
                  <a:cubicBezTo>
                    <a:pt x="3454" y="2929"/>
                    <a:pt x="3467" y="2998"/>
                    <a:pt x="3469" y="3046"/>
                  </a:cubicBezTo>
                  <a:cubicBezTo>
                    <a:pt x="3471" y="3094"/>
                    <a:pt x="3473" y="3131"/>
                    <a:pt x="3469" y="3175"/>
                  </a:cubicBezTo>
                  <a:cubicBezTo>
                    <a:pt x="3465" y="3219"/>
                    <a:pt x="3449" y="3267"/>
                    <a:pt x="3442" y="3310"/>
                  </a:cubicBezTo>
                  <a:cubicBezTo>
                    <a:pt x="3435" y="3353"/>
                    <a:pt x="3428" y="3402"/>
                    <a:pt x="3428" y="3432"/>
                  </a:cubicBezTo>
                  <a:cubicBezTo>
                    <a:pt x="3428" y="3462"/>
                    <a:pt x="3450" y="3485"/>
                    <a:pt x="3442" y="3493"/>
                  </a:cubicBezTo>
                  <a:cubicBezTo>
                    <a:pt x="3434" y="3501"/>
                    <a:pt x="3399" y="3515"/>
                    <a:pt x="3381" y="3479"/>
                  </a:cubicBezTo>
                  <a:cubicBezTo>
                    <a:pt x="3363" y="3443"/>
                    <a:pt x="3333" y="3334"/>
                    <a:pt x="3334" y="3276"/>
                  </a:cubicBezTo>
                  <a:cubicBezTo>
                    <a:pt x="3335" y="3218"/>
                    <a:pt x="3376" y="3178"/>
                    <a:pt x="3388" y="3128"/>
                  </a:cubicBezTo>
                  <a:cubicBezTo>
                    <a:pt x="3400" y="3078"/>
                    <a:pt x="3407" y="3034"/>
                    <a:pt x="3408" y="2972"/>
                  </a:cubicBezTo>
                  <a:cubicBezTo>
                    <a:pt x="3409" y="2910"/>
                    <a:pt x="3395" y="2822"/>
                    <a:pt x="3394" y="2756"/>
                  </a:cubicBezTo>
                  <a:cubicBezTo>
                    <a:pt x="3393" y="2690"/>
                    <a:pt x="3405" y="2617"/>
                    <a:pt x="3401" y="2573"/>
                  </a:cubicBezTo>
                  <a:cubicBezTo>
                    <a:pt x="3397" y="2529"/>
                    <a:pt x="3407" y="2509"/>
                    <a:pt x="3367" y="2492"/>
                  </a:cubicBezTo>
                  <a:cubicBezTo>
                    <a:pt x="3327" y="2475"/>
                    <a:pt x="3188" y="2444"/>
                    <a:pt x="3158" y="2472"/>
                  </a:cubicBezTo>
                  <a:cubicBezTo>
                    <a:pt x="3128" y="2500"/>
                    <a:pt x="3178" y="2610"/>
                    <a:pt x="3185" y="2661"/>
                  </a:cubicBezTo>
                  <a:cubicBezTo>
                    <a:pt x="3192" y="2712"/>
                    <a:pt x="3192" y="2722"/>
                    <a:pt x="3198" y="2776"/>
                  </a:cubicBezTo>
                  <a:cubicBezTo>
                    <a:pt x="3204" y="2830"/>
                    <a:pt x="3212" y="2923"/>
                    <a:pt x="3219" y="2986"/>
                  </a:cubicBezTo>
                  <a:cubicBezTo>
                    <a:pt x="3226" y="3049"/>
                    <a:pt x="3235" y="3113"/>
                    <a:pt x="3239" y="3155"/>
                  </a:cubicBezTo>
                  <a:cubicBezTo>
                    <a:pt x="3243" y="3197"/>
                    <a:pt x="3240" y="3187"/>
                    <a:pt x="3246" y="3236"/>
                  </a:cubicBezTo>
                  <a:cubicBezTo>
                    <a:pt x="3252" y="3285"/>
                    <a:pt x="3280" y="3434"/>
                    <a:pt x="3273" y="3452"/>
                  </a:cubicBezTo>
                  <a:cubicBezTo>
                    <a:pt x="3266" y="3470"/>
                    <a:pt x="3217" y="3390"/>
                    <a:pt x="3205" y="3344"/>
                  </a:cubicBezTo>
                  <a:cubicBezTo>
                    <a:pt x="3193" y="3298"/>
                    <a:pt x="3204" y="3236"/>
                    <a:pt x="3198" y="3175"/>
                  </a:cubicBezTo>
                  <a:cubicBezTo>
                    <a:pt x="3192" y="3114"/>
                    <a:pt x="3176" y="3033"/>
                    <a:pt x="3171" y="2979"/>
                  </a:cubicBezTo>
                  <a:cubicBezTo>
                    <a:pt x="3166" y="2925"/>
                    <a:pt x="3169" y="2892"/>
                    <a:pt x="3165" y="2850"/>
                  </a:cubicBezTo>
                  <a:cubicBezTo>
                    <a:pt x="3161" y="2808"/>
                    <a:pt x="3152" y="2766"/>
                    <a:pt x="3144" y="2729"/>
                  </a:cubicBezTo>
                  <a:cubicBezTo>
                    <a:pt x="3136" y="2692"/>
                    <a:pt x="3128" y="2662"/>
                    <a:pt x="3117" y="2627"/>
                  </a:cubicBezTo>
                  <a:cubicBezTo>
                    <a:pt x="3106" y="2592"/>
                    <a:pt x="3104" y="2539"/>
                    <a:pt x="3077" y="2519"/>
                  </a:cubicBezTo>
                  <a:cubicBezTo>
                    <a:pt x="3050" y="2499"/>
                    <a:pt x="2979" y="2466"/>
                    <a:pt x="2955" y="2506"/>
                  </a:cubicBezTo>
                  <a:cubicBezTo>
                    <a:pt x="2931" y="2546"/>
                    <a:pt x="2934" y="2695"/>
                    <a:pt x="2935" y="2762"/>
                  </a:cubicBezTo>
                  <a:cubicBezTo>
                    <a:pt x="2936" y="2829"/>
                    <a:pt x="2952" y="2848"/>
                    <a:pt x="2962" y="2911"/>
                  </a:cubicBezTo>
                  <a:cubicBezTo>
                    <a:pt x="2972" y="2974"/>
                    <a:pt x="2989" y="3080"/>
                    <a:pt x="2996" y="3141"/>
                  </a:cubicBezTo>
                  <a:cubicBezTo>
                    <a:pt x="3003" y="3202"/>
                    <a:pt x="3001" y="3240"/>
                    <a:pt x="3002" y="3276"/>
                  </a:cubicBezTo>
                  <a:cubicBezTo>
                    <a:pt x="3003" y="3312"/>
                    <a:pt x="3002" y="3330"/>
                    <a:pt x="3002" y="3357"/>
                  </a:cubicBezTo>
                  <a:cubicBezTo>
                    <a:pt x="3002" y="3384"/>
                    <a:pt x="3009" y="3424"/>
                    <a:pt x="3002" y="3439"/>
                  </a:cubicBezTo>
                  <a:cubicBezTo>
                    <a:pt x="2995" y="3454"/>
                    <a:pt x="2971" y="3468"/>
                    <a:pt x="2962" y="3445"/>
                  </a:cubicBezTo>
                  <a:cubicBezTo>
                    <a:pt x="2953" y="3422"/>
                    <a:pt x="2954" y="3355"/>
                    <a:pt x="2948" y="3303"/>
                  </a:cubicBezTo>
                  <a:cubicBezTo>
                    <a:pt x="2942" y="3251"/>
                    <a:pt x="2935" y="3190"/>
                    <a:pt x="2928" y="3134"/>
                  </a:cubicBezTo>
                  <a:cubicBezTo>
                    <a:pt x="2921" y="3078"/>
                    <a:pt x="2916" y="3023"/>
                    <a:pt x="2908" y="2965"/>
                  </a:cubicBezTo>
                  <a:cubicBezTo>
                    <a:pt x="2900" y="2907"/>
                    <a:pt x="2885" y="2836"/>
                    <a:pt x="2881" y="2783"/>
                  </a:cubicBezTo>
                  <a:cubicBezTo>
                    <a:pt x="2877" y="2730"/>
                    <a:pt x="2883" y="2683"/>
                    <a:pt x="2881" y="2648"/>
                  </a:cubicBezTo>
                  <a:cubicBezTo>
                    <a:pt x="2879" y="2613"/>
                    <a:pt x="2883" y="2553"/>
                    <a:pt x="2867" y="2573"/>
                  </a:cubicBezTo>
                  <a:cubicBezTo>
                    <a:pt x="2851" y="2593"/>
                    <a:pt x="2794" y="2706"/>
                    <a:pt x="2786" y="2769"/>
                  </a:cubicBezTo>
                  <a:cubicBezTo>
                    <a:pt x="2778" y="2832"/>
                    <a:pt x="2813" y="2898"/>
                    <a:pt x="2820" y="2952"/>
                  </a:cubicBezTo>
                  <a:cubicBezTo>
                    <a:pt x="2827" y="3006"/>
                    <a:pt x="2820" y="3040"/>
                    <a:pt x="2827" y="3094"/>
                  </a:cubicBezTo>
                  <a:cubicBezTo>
                    <a:pt x="2834" y="3148"/>
                    <a:pt x="2854" y="3224"/>
                    <a:pt x="2860" y="3276"/>
                  </a:cubicBezTo>
                  <a:cubicBezTo>
                    <a:pt x="2866" y="3328"/>
                    <a:pt x="2867" y="3388"/>
                    <a:pt x="2860" y="3405"/>
                  </a:cubicBezTo>
                  <a:cubicBezTo>
                    <a:pt x="2853" y="3422"/>
                    <a:pt x="2831" y="3402"/>
                    <a:pt x="2820" y="3378"/>
                  </a:cubicBezTo>
                  <a:cubicBezTo>
                    <a:pt x="2809" y="3354"/>
                    <a:pt x="2802" y="3316"/>
                    <a:pt x="2793" y="3263"/>
                  </a:cubicBezTo>
                  <a:cubicBezTo>
                    <a:pt x="2784" y="3210"/>
                    <a:pt x="2773" y="3114"/>
                    <a:pt x="2766" y="3060"/>
                  </a:cubicBezTo>
                  <a:cubicBezTo>
                    <a:pt x="2759" y="3006"/>
                    <a:pt x="2755" y="2980"/>
                    <a:pt x="2752" y="2938"/>
                  </a:cubicBezTo>
                  <a:cubicBezTo>
                    <a:pt x="2749" y="2896"/>
                    <a:pt x="2748" y="2845"/>
                    <a:pt x="2745" y="2810"/>
                  </a:cubicBezTo>
                  <a:cubicBezTo>
                    <a:pt x="2742" y="2775"/>
                    <a:pt x="2755" y="2746"/>
                    <a:pt x="2732" y="2729"/>
                  </a:cubicBezTo>
                  <a:cubicBezTo>
                    <a:pt x="2709" y="2712"/>
                    <a:pt x="2623" y="2682"/>
                    <a:pt x="2604" y="2708"/>
                  </a:cubicBezTo>
                  <a:cubicBezTo>
                    <a:pt x="2585" y="2734"/>
                    <a:pt x="2615" y="2843"/>
                    <a:pt x="2617" y="2884"/>
                  </a:cubicBezTo>
                  <a:cubicBezTo>
                    <a:pt x="2619" y="2925"/>
                    <a:pt x="2614" y="2906"/>
                    <a:pt x="2617" y="2952"/>
                  </a:cubicBezTo>
                  <a:cubicBezTo>
                    <a:pt x="2620" y="2998"/>
                    <a:pt x="2631" y="3104"/>
                    <a:pt x="2637" y="3161"/>
                  </a:cubicBezTo>
                  <a:cubicBezTo>
                    <a:pt x="2643" y="3218"/>
                    <a:pt x="2648" y="3252"/>
                    <a:pt x="2651" y="3297"/>
                  </a:cubicBezTo>
                  <a:cubicBezTo>
                    <a:pt x="2654" y="3342"/>
                    <a:pt x="2659" y="3390"/>
                    <a:pt x="2658" y="3432"/>
                  </a:cubicBezTo>
                  <a:cubicBezTo>
                    <a:pt x="2657" y="3474"/>
                    <a:pt x="2653" y="3538"/>
                    <a:pt x="2644" y="3547"/>
                  </a:cubicBezTo>
                  <a:cubicBezTo>
                    <a:pt x="2635" y="3556"/>
                    <a:pt x="2614" y="3520"/>
                    <a:pt x="2604" y="3486"/>
                  </a:cubicBezTo>
                  <a:cubicBezTo>
                    <a:pt x="2594" y="3452"/>
                    <a:pt x="2588" y="3397"/>
                    <a:pt x="2583" y="3344"/>
                  </a:cubicBezTo>
                  <a:cubicBezTo>
                    <a:pt x="2578" y="3291"/>
                    <a:pt x="2582" y="3219"/>
                    <a:pt x="2576" y="3168"/>
                  </a:cubicBezTo>
                  <a:cubicBezTo>
                    <a:pt x="2570" y="3117"/>
                    <a:pt x="2554" y="3101"/>
                    <a:pt x="2549" y="3040"/>
                  </a:cubicBezTo>
                  <a:cubicBezTo>
                    <a:pt x="2544" y="2979"/>
                    <a:pt x="2547" y="2860"/>
                    <a:pt x="2543" y="2803"/>
                  </a:cubicBezTo>
                  <a:cubicBezTo>
                    <a:pt x="2539" y="2746"/>
                    <a:pt x="2534" y="2719"/>
                    <a:pt x="2522" y="2695"/>
                  </a:cubicBezTo>
                  <a:cubicBezTo>
                    <a:pt x="2510" y="2671"/>
                    <a:pt x="2479" y="2622"/>
                    <a:pt x="2468" y="2661"/>
                  </a:cubicBezTo>
                  <a:cubicBezTo>
                    <a:pt x="2457" y="2700"/>
                    <a:pt x="2457" y="2866"/>
                    <a:pt x="2455" y="2931"/>
                  </a:cubicBezTo>
                  <a:cubicBezTo>
                    <a:pt x="2453" y="2996"/>
                    <a:pt x="2454" y="3003"/>
                    <a:pt x="2455" y="3053"/>
                  </a:cubicBezTo>
                  <a:cubicBezTo>
                    <a:pt x="2456" y="3103"/>
                    <a:pt x="2458" y="3185"/>
                    <a:pt x="2462" y="3229"/>
                  </a:cubicBezTo>
                  <a:cubicBezTo>
                    <a:pt x="2466" y="3273"/>
                    <a:pt x="2474" y="3289"/>
                    <a:pt x="2482" y="3317"/>
                  </a:cubicBezTo>
                  <a:cubicBezTo>
                    <a:pt x="2490" y="3345"/>
                    <a:pt x="2499" y="3371"/>
                    <a:pt x="2509" y="3398"/>
                  </a:cubicBezTo>
                  <a:cubicBezTo>
                    <a:pt x="2519" y="3425"/>
                    <a:pt x="2546" y="3468"/>
                    <a:pt x="2543" y="3479"/>
                  </a:cubicBezTo>
                  <a:cubicBezTo>
                    <a:pt x="2540" y="3490"/>
                    <a:pt x="2506" y="3484"/>
                    <a:pt x="2489" y="3466"/>
                  </a:cubicBezTo>
                  <a:cubicBezTo>
                    <a:pt x="2472" y="3448"/>
                    <a:pt x="2457" y="3410"/>
                    <a:pt x="2441" y="3371"/>
                  </a:cubicBezTo>
                  <a:cubicBezTo>
                    <a:pt x="2425" y="3332"/>
                    <a:pt x="2402" y="3284"/>
                    <a:pt x="2394" y="3229"/>
                  </a:cubicBezTo>
                  <a:cubicBezTo>
                    <a:pt x="2386" y="3174"/>
                    <a:pt x="2394" y="3094"/>
                    <a:pt x="2394" y="3040"/>
                  </a:cubicBezTo>
                  <a:cubicBezTo>
                    <a:pt x="2394" y="2986"/>
                    <a:pt x="2396" y="2948"/>
                    <a:pt x="2394" y="2904"/>
                  </a:cubicBezTo>
                  <a:cubicBezTo>
                    <a:pt x="2392" y="2860"/>
                    <a:pt x="2383" y="2814"/>
                    <a:pt x="2380" y="2776"/>
                  </a:cubicBezTo>
                  <a:cubicBezTo>
                    <a:pt x="2377" y="2738"/>
                    <a:pt x="2385" y="2683"/>
                    <a:pt x="2374" y="2675"/>
                  </a:cubicBezTo>
                  <a:cubicBezTo>
                    <a:pt x="2363" y="2667"/>
                    <a:pt x="2323" y="2691"/>
                    <a:pt x="2313" y="2729"/>
                  </a:cubicBezTo>
                  <a:cubicBezTo>
                    <a:pt x="2303" y="2767"/>
                    <a:pt x="2310" y="2855"/>
                    <a:pt x="2313" y="2904"/>
                  </a:cubicBezTo>
                  <a:cubicBezTo>
                    <a:pt x="2316" y="2953"/>
                    <a:pt x="2336" y="2983"/>
                    <a:pt x="2333" y="3026"/>
                  </a:cubicBezTo>
                  <a:cubicBezTo>
                    <a:pt x="2330" y="3069"/>
                    <a:pt x="2306" y="3130"/>
                    <a:pt x="2293" y="3161"/>
                  </a:cubicBezTo>
                  <a:cubicBezTo>
                    <a:pt x="2280" y="3192"/>
                    <a:pt x="2268" y="3186"/>
                    <a:pt x="2252" y="3215"/>
                  </a:cubicBezTo>
                  <a:cubicBezTo>
                    <a:pt x="2236" y="3244"/>
                    <a:pt x="2209" y="3298"/>
                    <a:pt x="2198" y="3337"/>
                  </a:cubicBezTo>
                  <a:cubicBezTo>
                    <a:pt x="2187" y="3376"/>
                    <a:pt x="2190" y="3423"/>
                    <a:pt x="2184" y="3452"/>
                  </a:cubicBezTo>
                  <a:cubicBezTo>
                    <a:pt x="2178" y="3481"/>
                    <a:pt x="2175" y="3532"/>
                    <a:pt x="2164" y="3513"/>
                  </a:cubicBezTo>
                  <a:cubicBezTo>
                    <a:pt x="2153" y="3494"/>
                    <a:pt x="2121" y="3375"/>
                    <a:pt x="2117" y="3337"/>
                  </a:cubicBezTo>
                  <a:cubicBezTo>
                    <a:pt x="2113" y="3299"/>
                    <a:pt x="2127" y="3311"/>
                    <a:pt x="2137" y="3283"/>
                  </a:cubicBezTo>
                  <a:cubicBezTo>
                    <a:pt x="2147" y="3255"/>
                    <a:pt x="2165" y="3201"/>
                    <a:pt x="2178" y="3168"/>
                  </a:cubicBezTo>
                  <a:cubicBezTo>
                    <a:pt x="2191" y="3135"/>
                    <a:pt x="2207" y="3134"/>
                    <a:pt x="2218" y="3087"/>
                  </a:cubicBezTo>
                  <a:cubicBezTo>
                    <a:pt x="2229" y="3040"/>
                    <a:pt x="2243" y="2938"/>
                    <a:pt x="2245" y="2884"/>
                  </a:cubicBezTo>
                  <a:cubicBezTo>
                    <a:pt x="2247" y="2830"/>
                    <a:pt x="2239" y="2792"/>
                    <a:pt x="2232" y="2762"/>
                  </a:cubicBezTo>
                  <a:cubicBezTo>
                    <a:pt x="2225" y="2732"/>
                    <a:pt x="2222" y="2714"/>
                    <a:pt x="2205" y="2702"/>
                  </a:cubicBezTo>
                  <a:cubicBezTo>
                    <a:pt x="2188" y="2690"/>
                    <a:pt x="2164" y="2669"/>
                    <a:pt x="2130" y="2688"/>
                  </a:cubicBezTo>
                  <a:cubicBezTo>
                    <a:pt x="2096" y="2707"/>
                    <a:pt x="2024" y="2777"/>
                    <a:pt x="2002" y="2817"/>
                  </a:cubicBezTo>
                  <a:cubicBezTo>
                    <a:pt x="1980" y="2857"/>
                    <a:pt x="1997" y="2885"/>
                    <a:pt x="1995" y="2931"/>
                  </a:cubicBezTo>
                  <a:cubicBezTo>
                    <a:pt x="1993" y="2977"/>
                    <a:pt x="1989" y="3051"/>
                    <a:pt x="1988" y="3094"/>
                  </a:cubicBezTo>
                  <a:cubicBezTo>
                    <a:pt x="1987" y="3137"/>
                    <a:pt x="1986" y="3154"/>
                    <a:pt x="1988" y="3188"/>
                  </a:cubicBezTo>
                  <a:cubicBezTo>
                    <a:pt x="1990" y="3222"/>
                    <a:pt x="1998" y="3260"/>
                    <a:pt x="2002" y="3297"/>
                  </a:cubicBezTo>
                  <a:cubicBezTo>
                    <a:pt x="2006" y="3334"/>
                    <a:pt x="2012" y="3376"/>
                    <a:pt x="2015" y="3411"/>
                  </a:cubicBezTo>
                  <a:cubicBezTo>
                    <a:pt x="2018" y="3446"/>
                    <a:pt x="2029" y="3505"/>
                    <a:pt x="2022" y="3506"/>
                  </a:cubicBezTo>
                  <a:cubicBezTo>
                    <a:pt x="2015" y="3507"/>
                    <a:pt x="1984" y="3448"/>
                    <a:pt x="1975" y="3418"/>
                  </a:cubicBezTo>
                  <a:cubicBezTo>
                    <a:pt x="1966" y="3388"/>
                    <a:pt x="1971" y="3371"/>
                    <a:pt x="1968" y="3324"/>
                  </a:cubicBezTo>
                  <a:cubicBezTo>
                    <a:pt x="1965" y="3277"/>
                    <a:pt x="1961" y="3187"/>
                    <a:pt x="1955" y="3134"/>
                  </a:cubicBezTo>
                  <a:cubicBezTo>
                    <a:pt x="1949" y="3081"/>
                    <a:pt x="1941" y="3050"/>
                    <a:pt x="1934" y="3006"/>
                  </a:cubicBezTo>
                  <a:cubicBezTo>
                    <a:pt x="1927" y="2962"/>
                    <a:pt x="1922" y="2908"/>
                    <a:pt x="1914" y="2871"/>
                  </a:cubicBezTo>
                  <a:cubicBezTo>
                    <a:pt x="1906" y="2834"/>
                    <a:pt x="1900" y="2804"/>
                    <a:pt x="1887" y="2783"/>
                  </a:cubicBezTo>
                  <a:cubicBezTo>
                    <a:pt x="1874" y="2762"/>
                    <a:pt x="1849" y="2712"/>
                    <a:pt x="1833" y="2742"/>
                  </a:cubicBezTo>
                  <a:cubicBezTo>
                    <a:pt x="1817" y="2772"/>
                    <a:pt x="1801" y="2915"/>
                    <a:pt x="1792" y="2965"/>
                  </a:cubicBezTo>
                  <a:cubicBezTo>
                    <a:pt x="1783" y="3015"/>
                    <a:pt x="1781" y="3013"/>
                    <a:pt x="1779" y="3040"/>
                  </a:cubicBezTo>
                  <a:cubicBezTo>
                    <a:pt x="1777" y="3067"/>
                    <a:pt x="1779" y="3104"/>
                    <a:pt x="1779" y="3128"/>
                  </a:cubicBezTo>
                  <a:cubicBezTo>
                    <a:pt x="1779" y="3152"/>
                    <a:pt x="1775" y="3156"/>
                    <a:pt x="1779" y="3182"/>
                  </a:cubicBezTo>
                  <a:cubicBezTo>
                    <a:pt x="1783" y="3208"/>
                    <a:pt x="1798" y="3257"/>
                    <a:pt x="1806" y="3283"/>
                  </a:cubicBezTo>
                  <a:cubicBezTo>
                    <a:pt x="1814" y="3309"/>
                    <a:pt x="1818" y="3315"/>
                    <a:pt x="1826" y="3337"/>
                  </a:cubicBezTo>
                  <a:cubicBezTo>
                    <a:pt x="1834" y="3359"/>
                    <a:pt x="1850" y="3394"/>
                    <a:pt x="1853" y="3418"/>
                  </a:cubicBezTo>
                  <a:cubicBezTo>
                    <a:pt x="1856" y="3442"/>
                    <a:pt x="1853" y="3477"/>
                    <a:pt x="1846" y="3479"/>
                  </a:cubicBezTo>
                  <a:cubicBezTo>
                    <a:pt x="1839" y="3481"/>
                    <a:pt x="1822" y="3453"/>
                    <a:pt x="1813" y="3432"/>
                  </a:cubicBezTo>
                  <a:cubicBezTo>
                    <a:pt x="1804" y="3411"/>
                    <a:pt x="1801" y="3383"/>
                    <a:pt x="1792" y="3351"/>
                  </a:cubicBezTo>
                  <a:cubicBezTo>
                    <a:pt x="1783" y="3319"/>
                    <a:pt x="1767" y="3278"/>
                    <a:pt x="1758" y="3236"/>
                  </a:cubicBezTo>
                  <a:cubicBezTo>
                    <a:pt x="1749" y="3194"/>
                    <a:pt x="1742" y="3156"/>
                    <a:pt x="1738" y="3100"/>
                  </a:cubicBezTo>
                  <a:cubicBezTo>
                    <a:pt x="1734" y="3044"/>
                    <a:pt x="1733" y="2946"/>
                    <a:pt x="1731" y="2898"/>
                  </a:cubicBezTo>
                  <a:cubicBezTo>
                    <a:pt x="1729" y="2850"/>
                    <a:pt x="1734" y="2814"/>
                    <a:pt x="1725" y="2810"/>
                  </a:cubicBezTo>
                  <a:cubicBezTo>
                    <a:pt x="1716" y="2806"/>
                    <a:pt x="1685" y="2832"/>
                    <a:pt x="1677" y="2877"/>
                  </a:cubicBezTo>
                  <a:cubicBezTo>
                    <a:pt x="1669" y="2922"/>
                    <a:pt x="1674" y="3023"/>
                    <a:pt x="1677" y="3080"/>
                  </a:cubicBezTo>
                  <a:cubicBezTo>
                    <a:pt x="1680" y="3137"/>
                    <a:pt x="1694" y="3181"/>
                    <a:pt x="1698" y="3222"/>
                  </a:cubicBezTo>
                  <a:cubicBezTo>
                    <a:pt x="1702" y="3263"/>
                    <a:pt x="1702" y="3293"/>
                    <a:pt x="1704" y="3324"/>
                  </a:cubicBezTo>
                  <a:cubicBezTo>
                    <a:pt x="1706" y="3355"/>
                    <a:pt x="1711" y="3384"/>
                    <a:pt x="1711" y="3411"/>
                  </a:cubicBezTo>
                  <a:cubicBezTo>
                    <a:pt x="1711" y="3438"/>
                    <a:pt x="1710" y="3468"/>
                    <a:pt x="1704" y="3486"/>
                  </a:cubicBezTo>
                  <a:cubicBezTo>
                    <a:pt x="1698" y="3504"/>
                    <a:pt x="1689" y="3519"/>
                    <a:pt x="1677" y="3520"/>
                  </a:cubicBezTo>
                  <a:cubicBezTo>
                    <a:pt x="1665" y="3521"/>
                    <a:pt x="1632" y="3503"/>
                    <a:pt x="1630" y="3493"/>
                  </a:cubicBezTo>
                  <a:cubicBezTo>
                    <a:pt x="1628" y="3483"/>
                    <a:pt x="1661" y="3480"/>
                    <a:pt x="1664" y="3459"/>
                  </a:cubicBezTo>
                  <a:cubicBezTo>
                    <a:pt x="1667" y="3438"/>
                    <a:pt x="1655" y="3397"/>
                    <a:pt x="1650" y="3364"/>
                  </a:cubicBezTo>
                  <a:cubicBezTo>
                    <a:pt x="1645" y="3331"/>
                    <a:pt x="1638" y="3306"/>
                    <a:pt x="1637" y="3263"/>
                  </a:cubicBezTo>
                  <a:cubicBezTo>
                    <a:pt x="1636" y="3220"/>
                    <a:pt x="1648" y="3159"/>
                    <a:pt x="1644" y="3107"/>
                  </a:cubicBezTo>
                  <a:cubicBezTo>
                    <a:pt x="1640" y="3055"/>
                    <a:pt x="1618" y="3004"/>
                    <a:pt x="1610" y="2952"/>
                  </a:cubicBezTo>
                  <a:cubicBezTo>
                    <a:pt x="1602" y="2900"/>
                    <a:pt x="1605" y="2835"/>
                    <a:pt x="1596" y="2796"/>
                  </a:cubicBezTo>
                  <a:cubicBezTo>
                    <a:pt x="1587" y="2757"/>
                    <a:pt x="1574" y="2739"/>
                    <a:pt x="1556" y="2715"/>
                  </a:cubicBezTo>
                  <a:cubicBezTo>
                    <a:pt x="1538" y="2691"/>
                    <a:pt x="1505" y="2643"/>
                    <a:pt x="1488" y="2654"/>
                  </a:cubicBezTo>
                  <a:cubicBezTo>
                    <a:pt x="1471" y="2665"/>
                    <a:pt x="1455" y="2742"/>
                    <a:pt x="1454" y="2783"/>
                  </a:cubicBezTo>
                  <a:cubicBezTo>
                    <a:pt x="1453" y="2824"/>
                    <a:pt x="1472" y="2859"/>
                    <a:pt x="1481" y="2898"/>
                  </a:cubicBezTo>
                  <a:cubicBezTo>
                    <a:pt x="1490" y="2937"/>
                    <a:pt x="1502" y="2974"/>
                    <a:pt x="1508" y="3019"/>
                  </a:cubicBezTo>
                  <a:cubicBezTo>
                    <a:pt x="1514" y="3064"/>
                    <a:pt x="1513" y="3123"/>
                    <a:pt x="1515" y="3168"/>
                  </a:cubicBezTo>
                  <a:cubicBezTo>
                    <a:pt x="1517" y="3213"/>
                    <a:pt x="1520" y="3251"/>
                    <a:pt x="1522" y="3290"/>
                  </a:cubicBezTo>
                  <a:cubicBezTo>
                    <a:pt x="1524" y="3329"/>
                    <a:pt x="1530" y="3372"/>
                    <a:pt x="1529" y="3405"/>
                  </a:cubicBezTo>
                  <a:cubicBezTo>
                    <a:pt x="1528" y="3438"/>
                    <a:pt x="1523" y="3493"/>
                    <a:pt x="1515" y="3486"/>
                  </a:cubicBezTo>
                  <a:cubicBezTo>
                    <a:pt x="1507" y="3479"/>
                    <a:pt x="1488" y="3402"/>
                    <a:pt x="1481" y="3364"/>
                  </a:cubicBezTo>
                  <a:cubicBezTo>
                    <a:pt x="1474" y="3326"/>
                    <a:pt x="1479" y="3313"/>
                    <a:pt x="1475" y="3256"/>
                  </a:cubicBezTo>
                  <a:cubicBezTo>
                    <a:pt x="1471" y="3199"/>
                    <a:pt x="1462" y="3079"/>
                    <a:pt x="1454" y="3019"/>
                  </a:cubicBezTo>
                  <a:cubicBezTo>
                    <a:pt x="1446" y="2959"/>
                    <a:pt x="1438" y="2935"/>
                    <a:pt x="1427" y="2898"/>
                  </a:cubicBezTo>
                  <a:cubicBezTo>
                    <a:pt x="1416" y="2861"/>
                    <a:pt x="1407" y="2838"/>
                    <a:pt x="1387" y="2796"/>
                  </a:cubicBezTo>
                  <a:cubicBezTo>
                    <a:pt x="1367" y="2754"/>
                    <a:pt x="1330" y="2655"/>
                    <a:pt x="1306" y="2648"/>
                  </a:cubicBezTo>
                  <a:cubicBezTo>
                    <a:pt x="1282" y="2641"/>
                    <a:pt x="1252" y="2722"/>
                    <a:pt x="1245" y="2756"/>
                  </a:cubicBezTo>
                  <a:cubicBezTo>
                    <a:pt x="1238" y="2790"/>
                    <a:pt x="1255" y="2816"/>
                    <a:pt x="1265" y="2850"/>
                  </a:cubicBezTo>
                  <a:cubicBezTo>
                    <a:pt x="1275" y="2884"/>
                    <a:pt x="1290" y="2909"/>
                    <a:pt x="1306" y="2959"/>
                  </a:cubicBezTo>
                  <a:cubicBezTo>
                    <a:pt x="1322" y="3009"/>
                    <a:pt x="1348" y="3102"/>
                    <a:pt x="1360" y="3148"/>
                  </a:cubicBezTo>
                  <a:cubicBezTo>
                    <a:pt x="1372" y="3194"/>
                    <a:pt x="1379" y="3205"/>
                    <a:pt x="1380" y="3236"/>
                  </a:cubicBezTo>
                  <a:cubicBezTo>
                    <a:pt x="1381" y="3267"/>
                    <a:pt x="1370" y="3312"/>
                    <a:pt x="1366" y="3337"/>
                  </a:cubicBezTo>
                  <a:cubicBezTo>
                    <a:pt x="1362" y="3362"/>
                    <a:pt x="1374" y="3363"/>
                    <a:pt x="1353" y="3384"/>
                  </a:cubicBezTo>
                  <a:cubicBezTo>
                    <a:pt x="1332" y="3405"/>
                    <a:pt x="1257" y="3464"/>
                    <a:pt x="1238" y="3466"/>
                  </a:cubicBezTo>
                  <a:cubicBezTo>
                    <a:pt x="1219" y="3468"/>
                    <a:pt x="1230" y="3414"/>
                    <a:pt x="1238" y="3398"/>
                  </a:cubicBezTo>
                  <a:cubicBezTo>
                    <a:pt x="1246" y="3382"/>
                    <a:pt x="1272" y="3390"/>
                    <a:pt x="1285" y="3371"/>
                  </a:cubicBezTo>
                  <a:cubicBezTo>
                    <a:pt x="1298" y="3352"/>
                    <a:pt x="1318" y="3330"/>
                    <a:pt x="1319" y="3283"/>
                  </a:cubicBezTo>
                  <a:cubicBezTo>
                    <a:pt x="1320" y="3236"/>
                    <a:pt x="1301" y="3144"/>
                    <a:pt x="1292" y="3087"/>
                  </a:cubicBezTo>
                  <a:cubicBezTo>
                    <a:pt x="1283" y="3030"/>
                    <a:pt x="1276" y="2978"/>
                    <a:pt x="1265" y="2938"/>
                  </a:cubicBezTo>
                  <a:cubicBezTo>
                    <a:pt x="1254" y="2898"/>
                    <a:pt x="1241" y="2877"/>
                    <a:pt x="1224" y="2844"/>
                  </a:cubicBezTo>
                  <a:cubicBezTo>
                    <a:pt x="1207" y="2811"/>
                    <a:pt x="1178" y="2766"/>
                    <a:pt x="1164" y="2742"/>
                  </a:cubicBezTo>
                  <a:cubicBezTo>
                    <a:pt x="1150" y="2718"/>
                    <a:pt x="1156" y="2715"/>
                    <a:pt x="1137" y="2702"/>
                  </a:cubicBezTo>
                  <a:cubicBezTo>
                    <a:pt x="1118" y="2689"/>
                    <a:pt x="1072" y="2651"/>
                    <a:pt x="1049" y="2661"/>
                  </a:cubicBezTo>
                  <a:cubicBezTo>
                    <a:pt x="1026" y="2671"/>
                    <a:pt x="1014" y="2731"/>
                    <a:pt x="1001" y="2762"/>
                  </a:cubicBezTo>
                  <a:cubicBezTo>
                    <a:pt x="988" y="2793"/>
                    <a:pt x="976" y="2822"/>
                    <a:pt x="968" y="2850"/>
                  </a:cubicBezTo>
                  <a:cubicBezTo>
                    <a:pt x="960" y="2878"/>
                    <a:pt x="959" y="2892"/>
                    <a:pt x="954" y="2931"/>
                  </a:cubicBezTo>
                  <a:cubicBezTo>
                    <a:pt x="949" y="2970"/>
                    <a:pt x="933" y="3037"/>
                    <a:pt x="940" y="3087"/>
                  </a:cubicBezTo>
                  <a:cubicBezTo>
                    <a:pt x="947" y="3137"/>
                    <a:pt x="977" y="3191"/>
                    <a:pt x="995" y="3229"/>
                  </a:cubicBezTo>
                  <a:cubicBezTo>
                    <a:pt x="1013" y="3267"/>
                    <a:pt x="1037" y="3292"/>
                    <a:pt x="1049" y="3317"/>
                  </a:cubicBezTo>
                  <a:cubicBezTo>
                    <a:pt x="1061" y="3342"/>
                    <a:pt x="1066" y="3356"/>
                    <a:pt x="1069" y="3378"/>
                  </a:cubicBezTo>
                  <a:cubicBezTo>
                    <a:pt x="1072" y="3400"/>
                    <a:pt x="1078" y="3453"/>
                    <a:pt x="1069" y="3452"/>
                  </a:cubicBezTo>
                  <a:cubicBezTo>
                    <a:pt x="1060" y="3451"/>
                    <a:pt x="1033" y="3398"/>
                    <a:pt x="1015" y="3371"/>
                  </a:cubicBezTo>
                  <a:cubicBezTo>
                    <a:pt x="997" y="3344"/>
                    <a:pt x="976" y="3317"/>
                    <a:pt x="961" y="3290"/>
                  </a:cubicBezTo>
                  <a:cubicBezTo>
                    <a:pt x="946" y="3263"/>
                    <a:pt x="938" y="3254"/>
                    <a:pt x="927" y="3209"/>
                  </a:cubicBezTo>
                  <a:cubicBezTo>
                    <a:pt x="916" y="3164"/>
                    <a:pt x="897" y="3075"/>
                    <a:pt x="893" y="3019"/>
                  </a:cubicBezTo>
                  <a:cubicBezTo>
                    <a:pt x="889" y="2963"/>
                    <a:pt x="894" y="2935"/>
                    <a:pt x="900" y="2871"/>
                  </a:cubicBezTo>
                  <a:cubicBezTo>
                    <a:pt x="906" y="2807"/>
                    <a:pt x="934" y="2660"/>
                    <a:pt x="927" y="2634"/>
                  </a:cubicBezTo>
                  <a:cubicBezTo>
                    <a:pt x="920" y="2608"/>
                    <a:pt x="875" y="2676"/>
                    <a:pt x="859" y="2715"/>
                  </a:cubicBezTo>
                  <a:cubicBezTo>
                    <a:pt x="843" y="2754"/>
                    <a:pt x="838" y="2820"/>
                    <a:pt x="832" y="2871"/>
                  </a:cubicBezTo>
                  <a:cubicBezTo>
                    <a:pt x="826" y="2922"/>
                    <a:pt x="827" y="2972"/>
                    <a:pt x="826" y="3019"/>
                  </a:cubicBezTo>
                  <a:cubicBezTo>
                    <a:pt x="825" y="3066"/>
                    <a:pt x="829" y="3117"/>
                    <a:pt x="826" y="3155"/>
                  </a:cubicBezTo>
                  <a:cubicBezTo>
                    <a:pt x="823" y="3193"/>
                    <a:pt x="814" y="3223"/>
                    <a:pt x="805" y="3249"/>
                  </a:cubicBezTo>
                  <a:cubicBezTo>
                    <a:pt x="796" y="3275"/>
                    <a:pt x="784" y="3294"/>
                    <a:pt x="771" y="3310"/>
                  </a:cubicBezTo>
                  <a:cubicBezTo>
                    <a:pt x="758" y="3326"/>
                    <a:pt x="738" y="3338"/>
                    <a:pt x="724" y="3344"/>
                  </a:cubicBezTo>
                  <a:cubicBezTo>
                    <a:pt x="710" y="3350"/>
                    <a:pt x="691" y="3354"/>
                    <a:pt x="684" y="3344"/>
                  </a:cubicBezTo>
                  <a:cubicBezTo>
                    <a:pt x="677" y="3334"/>
                    <a:pt x="679" y="3313"/>
                    <a:pt x="684" y="3283"/>
                  </a:cubicBezTo>
                  <a:cubicBezTo>
                    <a:pt x="689" y="3253"/>
                    <a:pt x="709" y="3199"/>
                    <a:pt x="717" y="3161"/>
                  </a:cubicBezTo>
                  <a:cubicBezTo>
                    <a:pt x="725" y="3123"/>
                    <a:pt x="724" y="3091"/>
                    <a:pt x="731" y="3053"/>
                  </a:cubicBezTo>
                  <a:cubicBezTo>
                    <a:pt x="738" y="3015"/>
                    <a:pt x="749" y="2988"/>
                    <a:pt x="758" y="2931"/>
                  </a:cubicBezTo>
                  <a:cubicBezTo>
                    <a:pt x="767" y="2874"/>
                    <a:pt x="786" y="2759"/>
                    <a:pt x="785" y="2708"/>
                  </a:cubicBezTo>
                  <a:cubicBezTo>
                    <a:pt x="784" y="2657"/>
                    <a:pt x="765" y="2642"/>
                    <a:pt x="751" y="2627"/>
                  </a:cubicBezTo>
                  <a:cubicBezTo>
                    <a:pt x="737" y="2612"/>
                    <a:pt x="715" y="2580"/>
                    <a:pt x="697" y="2614"/>
                  </a:cubicBezTo>
                  <a:cubicBezTo>
                    <a:pt x="679" y="2648"/>
                    <a:pt x="655" y="2778"/>
                    <a:pt x="643" y="2830"/>
                  </a:cubicBezTo>
                  <a:cubicBezTo>
                    <a:pt x="631" y="2882"/>
                    <a:pt x="634" y="2870"/>
                    <a:pt x="623" y="2925"/>
                  </a:cubicBezTo>
                  <a:cubicBezTo>
                    <a:pt x="612" y="2980"/>
                    <a:pt x="590" y="3108"/>
                    <a:pt x="575" y="3161"/>
                  </a:cubicBezTo>
                  <a:cubicBezTo>
                    <a:pt x="560" y="3214"/>
                    <a:pt x="552" y="3218"/>
                    <a:pt x="535" y="3242"/>
                  </a:cubicBezTo>
                  <a:cubicBezTo>
                    <a:pt x="518" y="3266"/>
                    <a:pt x="511" y="3291"/>
                    <a:pt x="474" y="3303"/>
                  </a:cubicBezTo>
                  <a:cubicBezTo>
                    <a:pt x="437" y="3315"/>
                    <a:pt x="338" y="3325"/>
                    <a:pt x="312" y="3317"/>
                  </a:cubicBezTo>
                  <a:cubicBezTo>
                    <a:pt x="286" y="3309"/>
                    <a:pt x="308" y="3266"/>
                    <a:pt x="319" y="3256"/>
                  </a:cubicBezTo>
                  <a:cubicBezTo>
                    <a:pt x="330" y="3246"/>
                    <a:pt x="362" y="3257"/>
                    <a:pt x="379" y="3256"/>
                  </a:cubicBezTo>
                  <a:cubicBezTo>
                    <a:pt x="396" y="3255"/>
                    <a:pt x="409" y="3258"/>
                    <a:pt x="420" y="3249"/>
                  </a:cubicBezTo>
                  <a:cubicBezTo>
                    <a:pt x="431" y="3240"/>
                    <a:pt x="435" y="3219"/>
                    <a:pt x="447" y="3202"/>
                  </a:cubicBezTo>
                  <a:cubicBezTo>
                    <a:pt x="459" y="3185"/>
                    <a:pt x="479" y="3168"/>
                    <a:pt x="494" y="3148"/>
                  </a:cubicBezTo>
                  <a:cubicBezTo>
                    <a:pt x="509" y="3128"/>
                    <a:pt x="524" y="3117"/>
                    <a:pt x="535" y="3080"/>
                  </a:cubicBezTo>
                  <a:cubicBezTo>
                    <a:pt x="546" y="3043"/>
                    <a:pt x="554" y="2982"/>
                    <a:pt x="562" y="2925"/>
                  </a:cubicBezTo>
                  <a:cubicBezTo>
                    <a:pt x="570" y="2868"/>
                    <a:pt x="576" y="2779"/>
                    <a:pt x="582" y="2735"/>
                  </a:cubicBezTo>
                  <a:cubicBezTo>
                    <a:pt x="588" y="2691"/>
                    <a:pt x="593" y="2688"/>
                    <a:pt x="596" y="2661"/>
                  </a:cubicBezTo>
                  <a:cubicBezTo>
                    <a:pt x="599" y="2634"/>
                    <a:pt x="611" y="2590"/>
                    <a:pt x="602" y="2573"/>
                  </a:cubicBezTo>
                  <a:cubicBezTo>
                    <a:pt x="593" y="2556"/>
                    <a:pt x="567" y="2544"/>
                    <a:pt x="542" y="2560"/>
                  </a:cubicBezTo>
                  <a:cubicBezTo>
                    <a:pt x="517" y="2576"/>
                    <a:pt x="475" y="2639"/>
                    <a:pt x="454" y="2668"/>
                  </a:cubicBezTo>
                  <a:cubicBezTo>
                    <a:pt x="433" y="2697"/>
                    <a:pt x="423" y="2708"/>
                    <a:pt x="413" y="2735"/>
                  </a:cubicBezTo>
                  <a:cubicBezTo>
                    <a:pt x="403" y="2762"/>
                    <a:pt x="398" y="2804"/>
                    <a:pt x="393" y="2830"/>
                  </a:cubicBezTo>
                  <a:cubicBezTo>
                    <a:pt x="388" y="2856"/>
                    <a:pt x="390" y="2867"/>
                    <a:pt x="386" y="2891"/>
                  </a:cubicBezTo>
                  <a:cubicBezTo>
                    <a:pt x="382" y="2915"/>
                    <a:pt x="374" y="2948"/>
                    <a:pt x="366" y="2972"/>
                  </a:cubicBezTo>
                  <a:cubicBezTo>
                    <a:pt x="358" y="2996"/>
                    <a:pt x="351" y="3017"/>
                    <a:pt x="339" y="3033"/>
                  </a:cubicBezTo>
                  <a:cubicBezTo>
                    <a:pt x="327" y="3049"/>
                    <a:pt x="314" y="3057"/>
                    <a:pt x="292" y="3067"/>
                  </a:cubicBezTo>
                  <a:cubicBezTo>
                    <a:pt x="270" y="3077"/>
                    <a:pt x="219" y="3097"/>
                    <a:pt x="204" y="3094"/>
                  </a:cubicBezTo>
                  <a:cubicBezTo>
                    <a:pt x="189" y="3091"/>
                    <a:pt x="199" y="3057"/>
                    <a:pt x="204" y="3046"/>
                  </a:cubicBezTo>
                  <a:cubicBezTo>
                    <a:pt x="209" y="3035"/>
                    <a:pt x="221" y="3042"/>
                    <a:pt x="237" y="3026"/>
                  </a:cubicBezTo>
                  <a:cubicBezTo>
                    <a:pt x="253" y="3010"/>
                    <a:pt x="281" y="2982"/>
                    <a:pt x="298" y="2952"/>
                  </a:cubicBezTo>
                  <a:cubicBezTo>
                    <a:pt x="315" y="2922"/>
                    <a:pt x="327" y="2887"/>
                    <a:pt x="339" y="2844"/>
                  </a:cubicBezTo>
                  <a:cubicBezTo>
                    <a:pt x="351" y="2801"/>
                    <a:pt x="363" y="2738"/>
                    <a:pt x="373" y="2695"/>
                  </a:cubicBezTo>
                  <a:cubicBezTo>
                    <a:pt x="383" y="2652"/>
                    <a:pt x="402" y="2617"/>
                    <a:pt x="400" y="2587"/>
                  </a:cubicBezTo>
                  <a:cubicBezTo>
                    <a:pt x="398" y="2557"/>
                    <a:pt x="375" y="2513"/>
                    <a:pt x="359" y="2512"/>
                  </a:cubicBezTo>
                  <a:cubicBezTo>
                    <a:pt x="343" y="2511"/>
                    <a:pt x="325" y="2542"/>
                    <a:pt x="305" y="2580"/>
                  </a:cubicBezTo>
                  <a:cubicBezTo>
                    <a:pt x="285" y="2618"/>
                    <a:pt x="277" y="2669"/>
                    <a:pt x="237" y="2742"/>
                  </a:cubicBezTo>
                  <a:cubicBezTo>
                    <a:pt x="197" y="2815"/>
                    <a:pt x="79" y="3005"/>
                    <a:pt x="62" y="3019"/>
                  </a:cubicBezTo>
                  <a:cubicBezTo>
                    <a:pt x="45" y="3033"/>
                    <a:pt x="110" y="2895"/>
                    <a:pt x="136" y="2823"/>
                  </a:cubicBezTo>
                  <a:cubicBezTo>
                    <a:pt x="162" y="2751"/>
                    <a:pt x="215" y="2628"/>
                    <a:pt x="217" y="2587"/>
                  </a:cubicBezTo>
                  <a:cubicBezTo>
                    <a:pt x="219" y="2546"/>
                    <a:pt x="169" y="2560"/>
                    <a:pt x="151" y="2579"/>
                  </a:cubicBezTo>
                  <a:cubicBezTo>
                    <a:pt x="133" y="2598"/>
                    <a:pt x="133" y="2679"/>
                    <a:pt x="109" y="2702"/>
                  </a:cubicBezTo>
                  <a:cubicBezTo>
                    <a:pt x="85" y="2725"/>
                    <a:pt x="16" y="2756"/>
                    <a:pt x="8" y="2715"/>
                  </a:cubicBezTo>
                  <a:cubicBezTo>
                    <a:pt x="0" y="2674"/>
                    <a:pt x="41" y="2537"/>
                    <a:pt x="62" y="2457"/>
                  </a:cubicBezTo>
                  <a:close/>
                </a:path>
              </a:pathLst>
            </a:custGeom>
            <a:gradFill rotWithShape="0">
              <a:gsLst>
                <a:gs pos="0">
                  <a:srgbClr val="FDE3BA"/>
                </a:gs>
                <a:gs pos="100000">
                  <a:srgbClr val="FFFFFF"/>
                </a:gs>
              </a:gsLst>
              <a:lin ang="5400000" scaled="1"/>
            </a:gra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5026" y="2682"/>
              <a:ext cx="51" cy="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4957" y="2710"/>
              <a:ext cx="53" cy="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5012" y="2752"/>
              <a:ext cx="52" cy="3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5110" y="2687"/>
              <a:ext cx="52" cy="37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5184" y="2721"/>
              <a:ext cx="52" cy="37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5101" y="2745"/>
              <a:ext cx="52" cy="37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rgbClr val="676767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3" name="Group 39"/>
            <p:cNvGrpSpPr>
              <a:grpSpLocks/>
            </p:cNvGrpSpPr>
            <p:nvPr/>
          </p:nvGrpSpPr>
          <p:grpSpPr bwMode="auto">
            <a:xfrm>
              <a:off x="4912" y="2774"/>
              <a:ext cx="399" cy="134"/>
              <a:chOff x="4536" y="1063"/>
              <a:chExt cx="747" cy="332"/>
            </a:xfrm>
          </p:grpSpPr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4536" y="1131"/>
                <a:ext cx="205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hangingPunct="0"/>
                <a:r>
                  <a:rPr lang="en-US" sz="1000" b="1">
                    <a:solidFill>
                      <a:srgbClr val="003366"/>
                    </a:solidFill>
                    <a:latin typeface="Tahoma" charset="0"/>
                  </a:rPr>
                  <a:t>BP</a:t>
                </a: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5079" y="1063"/>
                <a:ext cx="204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hangingPunct="0"/>
                <a:r>
                  <a:rPr lang="en-US" sz="1000" b="1">
                    <a:solidFill>
                      <a:srgbClr val="003366"/>
                    </a:solidFill>
                    <a:latin typeface="Tahoma" charset="0"/>
                  </a:rPr>
                  <a:t>BP</a:t>
                </a: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4789" y="1187"/>
                <a:ext cx="204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defTabSz="762000" eaLnBrk="0" hangingPunct="0"/>
                <a:r>
                  <a:rPr lang="en-US" sz="1000" b="1">
                    <a:solidFill>
                      <a:srgbClr val="003366"/>
                    </a:solidFill>
                    <a:latin typeface="Tahoma" charset="0"/>
                  </a:rPr>
                  <a:t>BP</a:t>
                </a:r>
              </a:p>
            </p:txBody>
          </p:sp>
        </p:grpSp>
      </p:grpSp>
      <p:grpSp>
        <p:nvGrpSpPr>
          <p:cNvPr id="47" name="Group 43"/>
          <p:cNvGrpSpPr>
            <a:grpSpLocks/>
          </p:cNvGrpSpPr>
          <p:nvPr/>
        </p:nvGrpSpPr>
        <p:grpSpPr bwMode="auto">
          <a:xfrm>
            <a:off x="7328575" y="4996472"/>
            <a:ext cx="3014908" cy="1130301"/>
            <a:chOff x="3128" y="3255"/>
            <a:chExt cx="1915" cy="712"/>
          </a:xfrm>
        </p:grpSpPr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3844" y="3589"/>
              <a:ext cx="518" cy="144"/>
            </a:xfrm>
            <a:prstGeom prst="rect">
              <a:avLst/>
            </a:prstGeom>
            <a:solidFill>
              <a:srgbClr val="C7C7C7"/>
            </a:solidFill>
            <a:ln w="22225">
              <a:solidFill>
                <a:srgbClr val="C7C7C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3616" y="3588"/>
              <a:ext cx="908" cy="165"/>
            </a:xfrm>
            <a:custGeom>
              <a:avLst/>
              <a:gdLst>
                <a:gd name="T0" fmla="*/ 0 w 1253"/>
                <a:gd name="T1" fmla="*/ 0 h 250"/>
                <a:gd name="T2" fmla="*/ 48 w 1253"/>
                <a:gd name="T3" fmla="*/ 0 h 250"/>
                <a:gd name="T4" fmla="*/ 51 w 1253"/>
                <a:gd name="T5" fmla="*/ 5 h 250"/>
                <a:gd name="T6" fmla="*/ 56 w 1253"/>
                <a:gd name="T7" fmla="*/ 15 h 250"/>
                <a:gd name="T8" fmla="*/ 67 w 1253"/>
                <a:gd name="T9" fmla="*/ 17 h 250"/>
                <a:gd name="T10" fmla="*/ 135 w 1253"/>
                <a:gd name="T11" fmla="*/ 17 h 250"/>
                <a:gd name="T12" fmla="*/ 143 w 1253"/>
                <a:gd name="T13" fmla="*/ 13 h 250"/>
                <a:gd name="T14" fmla="*/ 147 w 1253"/>
                <a:gd name="T15" fmla="*/ 0 h 250"/>
                <a:gd name="T16" fmla="*/ 182 w 1253"/>
                <a:gd name="T17" fmla="*/ 0 h 250"/>
                <a:gd name="T18" fmla="*/ 182 w 1253"/>
                <a:gd name="T19" fmla="*/ 21 h 250"/>
                <a:gd name="T20" fmla="*/ 0 w 1253"/>
                <a:gd name="T21" fmla="*/ 21 h 250"/>
                <a:gd name="T22" fmla="*/ 0 w 1253"/>
                <a:gd name="T23" fmla="*/ 0 h 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53" h="250">
                  <a:moveTo>
                    <a:pt x="0" y="0"/>
                  </a:moveTo>
                  <a:lnTo>
                    <a:pt x="331" y="0"/>
                  </a:lnTo>
                  <a:lnTo>
                    <a:pt x="355" y="62"/>
                  </a:lnTo>
                  <a:lnTo>
                    <a:pt x="384" y="173"/>
                  </a:lnTo>
                  <a:lnTo>
                    <a:pt x="461" y="211"/>
                  </a:lnTo>
                  <a:lnTo>
                    <a:pt x="931" y="211"/>
                  </a:lnTo>
                  <a:lnTo>
                    <a:pt x="989" y="154"/>
                  </a:lnTo>
                  <a:lnTo>
                    <a:pt x="1013" y="0"/>
                  </a:lnTo>
                  <a:lnTo>
                    <a:pt x="1253" y="0"/>
                  </a:lnTo>
                  <a:lnTo>
                    <a:pt x="1253" y="250"/>
                  </a:lnTo>
                  <a:lnTo>
                    <a:pt x="0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prstShdw prst="shdw17" dist="17961" dir="2700000">
                <a:srgbClr val="999999"/>
              </a:prstShdw>
            </a:effectLst>
            <a:extLst>
              <a:ext uri="{91240B29-F687-4f45-9708-019B960494DF}">
                <a14:hiddenLine xmlns="" xmlns:a14="http://schemas.microsoft.com/office/drawing/2010/main" w="22225">
                  <a:solidFill>
                    <a:srgbClr val="FFFFFF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3825" y="3588"/>
              <a:ext cx="574" cy="136"/>
            </a:xfrm>
            <a:custGeom>
              <a:avLst/>
              <a:gdLst>
                <a:gd name="T0" fmla="*/ 0 w 792"/>
                <a:gd name="T1" fmla="*/ 0 h 206"/>
                <a:gd name="T2" fmla="*/ 7 w 792"/>
                <a:gd name="T3" fmla="*/ 0 h 206"/>
                <a:gd name="T4" fmla="*/ 7 w 792"/>
                <a:gd name="T5" fmla="*/ 2 h 206"/>
                <a:gd name="T6" fmla="*/ 12 w 792"/>
                <a:gd name="T7" fmla="*/ 6 h 206"/>
                <a:gd name="T8" fmla="*/ 16 w 792"/>
                <a:gd name="T9" fmla="*/ 13 h 206"/>
                <a:gd name="T10" fmla="*/ 22 w 792"/>
                <a:gd name="T11" fmla="*/ 15 h 206"/>
                <a:gd name="T12" fmla="*/ 36 w 792"/>
                <a:gd name="T13" fmla="*/ 17 h 206"/>
                <a:gd name="T14" fmla="*/ 35 w 792"/>
                <a:gd name="T15" fmla="*/ 17 h 206"/>
                <a:gd name="T16" fmla="*/ 48 w 792"/>
                <a:gd name="T17" fmla="*/ 17 h 206"/>
                <a:gd name="T18" fmla="*/ 59 w 792"/>
                <a:gd name="T19" fmla="*/ 17 h 206"/>
                <a:gd name="T20" fmla="*/ 68 w 792"/>
                <a:gd name="T21" fmla="*/ 17 h 206"/>
                <a:gd name="T22" fmla="*/ 83 w 792"/>
                <a:gd name="T23" fmla="*/ 17 h 206"/>
                <a:gd name="T24" fmla="*/ 92 w 792"/>
                <a:gd name="T25" fmla="*/ 16 h 206"/>
                <a:gd name="T26" fmla="*/ 96 w 792"/>
                <a:gd name="T27" fmla="*/ 15 h 206"/>
                <a:gd name="T28" fmla="*/ 99 w 792"/>
                <a:gd name="T29" fmla="*/ 12 h 206"/>
                <a:gd name="T30" fmla="*/ 101 w 792"/>
                <a:gd name="T31" fmla="*/ 9 h 206"/>
                <a:gd name="T32" fmla="*/ 104 w 792"/>
                <a:gd name="T33" fmla="*/ 5 h 206"/>
                <a:gd name="T34" fmla="*/ 104 w 792"/>
                <a:gd name="T35" fmla="*/ 6 h 206"/>
                <a:gd name="T36" fmla="*/ 104 w 792"/>
                <a:gd name="T37" fmla="*/ 5 h 206"/>
                <a:gd name="T38" fmla="*/ 104 w 792"/>
                <a:gd name="T39" fmla="*/ 0 h 206"/>
                <a:gd name="T40" fmla="*/ 115 w 792"/>
                <a:gd name="T41" fmla="*/ 0 h 206"/>
                <a:gd name="T42" fmla="*/ 109 w 792"/>
                <a:gd name="T43" fmla="*/ 0 h 2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92" h="206">
                  <a:moveTo>
                    <a:pt x="0" y="0"/>
                  </a:moveTo>
                  <a:lnTo>
                    <a:pt x="43" y="0"/>
                  </a:lnTo>
                  <a:lnTo>
                    <a:pt x="53" y="19"/>
                  </a:lnTo>
                  <a:lnTo>
                    <a:pt x="77" y="72"/>
                  </a:lnTo>
                  <a:lnTo>
                    <a:pt x="115" y="163"/>
                  </a:lnTo>
                  <a:lnTo>
                    <a:pt x="149" y="187"/>
                  </a:lnTo>
                  <a:lnTo>
                    <a:pt x="245" y="206"/>
                  </a:lnTo>
                  <a:lnTo>
                    <a:pt x="240" y="202"/>
                  </a:lnTo>
                  <a:lnTo>
                    <a:pt x="331" y="206"/>
                  </a:lnTo>
                  <a:lnTo>
                    <a:pt x="408" y="206"/>
                  </a:lnTo>
                  <a:lnTo>
                    <a:pt x="470" y="206"/>
                  </a:lnTo>
                  <a:lnTo>
                    <a:pt x="571" y="206"/>
                  </a:lnTo>
                  <a:lnTo>
                    <a:pt x="634" y="192"/>
                  </a:lnTo>
                  <a:lnTo>
                    <a:pt x="658" y="173"/>
                  </a:lnTo>
                  <a:lnTo>
                    <a:pt x="682" y="149"/>
                  </a:lnTo>
                  <a:lnTo>
                    <a:pt x="696" y="106"/>
                  </a:lnTo>
                  <a:lnTo>
                    <a:pt x="715" y="58"/>
                  </a:lnTo>
                  <a:lnTo>
                    <a:pt x="715" y="67"/>
                  </a:lnTo>
                  <a:lnTo>
                    <a:pt x="715" y="58"/>
                  </a:lnTo>
                  <a:lnTo>
                    <a:pt x="725" y="0"/>
                  </a:lnTo>
                  <a:lnTo>
                    <a:pt x="792" y="0"/>
                  </a:lnTo>
                  <a:lnTo>
                    <a:pt x="758" y="0"/>
                  </a:lnTo>
                </a:path>
              </a:pathLst>
            </a:custGeom>
            <a:noFill/>
            <a:ln w="22225">
              <a:solidFill>
                <a:srgbClr val="FF3F4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a-ES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 rot="-173708">
              <a:off x="3799" y="3255"/>
              <a:ext cx="594" cy="383"/>
            </a:xfrm>
            <a:custGeom>
              <a:avLst/>
              <a:gdLst>
                <a:gd name="T0" fmla="*/ 1 w 822"/>
                <a:gd name="T1" fmla="*/ 38 h 581"/>
                <a:gd name="T2" fmla="*/ 1 w 822"/>
                <a:gd name="T3" fmla="*/ 38 h 581"/>
                <a:gd name="T4" fmla="*/ 3 w 822"/>
                <a:gd name="T5" fmla="*/ 38 h 581"/>
                <a:gd name="T6" fmla="*/ 5 w 822"/>
                <a:gd name="T7" fmla="*/ 38 h 581"/>
                <a:gd name="T8" fmla="*/ 6 w 822"/>
                <a:gd name="T9" fmla="*/ 39 h 581"/>
                <a:gd name="T10" fmla="*/ 7 w 822"/>
                <a:gd name="T11" fmla="*/ 39 h 581"/>
                <a:gd name="T12" fmla="*/ 12 w 822"/>
                <a:gd name="T13" fmla="*/ 40 h 581"/>
                <a:gd name="T14" fmla="*/ 15 w 822"/>
                <a:gd name="T15" fmla="*/ 41 h 581"/>
                <a:gd name="T16" fmla="*/ 16 w 822"/>
                <a:gd name="T17" fmla="*/ 41 h 581"/>
                <a:gd name="T18" fmla="*/ 20 w 822"/>
                <a:gd name="T19" fmla="*/ 42 h 581"/>
                <a:gd name="T20" fmla="*/ 21 w 822"/>
                <a:gd name="T21" fmla="*/ 43 h 581"/>
                <a:gd name="T22" fmla="*/ 22 w 822"/>
                <a:gd name="T23" fmla="*/ 44 h 581"/>
                <a:gd name="T24" fmla="*/ 29 w 822"/>
                <a:gd name="T25" fmla="*/ 45 h 581"/>
                <a:gd name="T26" fmla="*/ 30 w 822"/>
                <a:gd name="T27" fmla="*/ 45 h 581"/>
                <a:gd name="T28" fmla="*/ 34 w 822"/>
                <a:gd name="T29" fmla="*/ 45 h 581"/>
                <a:gd name="T30" fmla="*/ 36 w 822"/>
                <a:gd name="T31" fmla="*/ 45 h 581"/>
                <a:gd name="T32" fmla="*/ 38 w 822"/>
                <a:gd name="T33" fmla="*/ 47 h 581"/>
                <a:gd name="T34" fmla="*/ 40 w 822"/>
                <a:gd name="T35" fmla="*/ 46 h 581"/>
                <a:gd name="T36" fmla="*/ 45 w 822"/>
                <a:gd name="T37" fmla="*/ 45 h 581"/>
                <a:gd name="T38" fmla="*/ 47 w 822"/>
                <a:gd name="T39" fmla="*/ 45 h 581"/>
                <a:gd name="T40" fmla="*/ 50 w 822"/>
                <a:gd name="T41" fmla="*/ 47 h 581"/>
                <a:gd name="T42" fmla="*/ 52 w 822"/>
                <a:gd name="T43" fmla="*/ 47 h 581"/>
                <a:gd name="T44" fmla="*/ 52 w 822"/>
                <a:gd name="T45" fmla="*/ 47 h 581"/>
                <a:gd name="T46" fmla="*/ 57 w 822"/>
                <a:gd name="T47" fmla="*/ 47 h 581"/>
                <a:gd name="T48" fmla="*/ 63 w 822"/>
                <a:gd name="T49" fmla="*/ 47 h 581"/>
                <a:gd name="T50" fmla="*/ 64 w 822"/>
                <a:gd name="T51" fmla="*/ 47 h 581"/>
                <a:gd name="T52" fmla="*/ 68 w 822"/>
                <a:gd name="T53" fmla="*/ 45 h 581"/>
                <a:gd name="T54" fmla="*/ 69 w 822"/>
                <a:gd name="T55" fmla="*/ 45 h 581"/>
                <a:gd name="T56" fmla="*/ 72 w 822"/>
                <a:gd name="T57" fmla="*/ 45 h 581"/>
                <a:gd name="T58" fmla="*/ 74 w 822"/>
                <a:gd name="T59" fmla="*/ 45 h 581"/>
                <a:gd name="T60" fmla="*/ 76 w 822"/>
                <a:gd name="T61" fmla="*/ 44 h 581"/>
                <a:gd name="T62" fmla="*/ 77 w 822"/>
                <a:gd name="T63" fmla="*/ 44 h 581"/>
                <a:gd name="T64" fmla="*/ 80 w 822"/>
                <a:gd name="T65" fmla="*/ 45 h 581"/>
                <a:gd name="T66" fmla="*/ 85 w 822"/>
                <a:gd name="T67" fmla="*/ 44 h 581"/>
                <a:gd name="T68" fmla="*/ 86 w 822"/>
                <a:gd name="T69" fmla="*/ 44 h 581"/>
                <a:gd name="T70" fmla="*/ 88 w 822"/>
                <a:gd name="T71" fmla="*/ 44 h 581"/>
                <a:gd name="T72" fmla="*/ 95 w 822"/>
                <a:gd name="T73" fmla="*/ 44 h 581"/>
                <a:gd name="T74" fmla="*/ 96 w 822"/>
                <a:gd name="T75" fmla="*/ 44 h 581"/>
                <a:gd name="T76" fmla="*/ 100 w 822"/>
                <a:gd name="T77" fmla="*/ 43 h 581"/>
                <a:gd name="T78" fmla="*/ 102 w 822"/>
                <a:gd name="T79" fmla="*/ 43 h 581"/>
                <a:gd name="T80" fmla="*/ 114 w 822"/>
                <a:gd name="T81" fmla="*/ 42 h 581"/>
                <a:gd name="T82" fmla="*/ 116 w 822"/>
                <a:gd name="T83" fmla="*/ 36 h 581"/>
                <a:gd name="T84" fmla="*/ 108 w 822"/>
                <a:gd name="T85" fmla="*/ 29 h 581"/>
                <a:gd name="T86" fmla="*/ 99 w 822"/>
                <a:gd name="T87" fmla="*/ 22 h 581"/>
                <a:gd name="T88" fmla="*/ 87 w 822"/>
                <a:gd name="T89" fmla="*/ 12 h 581"/>
                <a:gd name="T90" fmla="*/ 75 w 822"/>
                <a:gd name="T91" fmla="*/ 5 h 581"/>
                <a:gd name="T92" fmla="*/ 59 w 822"/>
                <a:gd name="T93" fmla="*/ 0 h 581"/>
                <a:gd name="T94" fmla="*/ 46 w 822"/>
                <a:gd name="T95" fmla="*/ 1 h 581"/>
                <a:gd name="T96" fmla="*/ 28 w 822"/>
                <a:gd name="T97" fmla="*/ 7 h 581"/>
                <a:gd name="T98" fmla="*/ 15 w 822"/>
                <a:gd name="T99" fmla="*/ 19 h 581"/>
                <a:gd name="T100" fmla="*/ 5 w 822"/>
                <a:gd name="T101" fmla="*/ 29 h 5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22" h="581">
                  <a:moveTo>
                    <a:pt x="14" y="414"/>
                  </a:moveTo>
                  <a:lnTo>
                    <a:pt x="5" y="450"/>
                  </a:lnTo>
                  <a:lnTo>
                    <a:pt x="11" y="464"/>
                  </a:lnTo>
                  <a:lnTo>
                    <a:pt x="0" y="451"/>
                  </a:lnTo>
                  <a:lnTo>
                    <a:pt x="3" y="467"/>
                  </a:lnTo>
                  <a:lnTo>
                    <a:pt x="3" y="457"/>
                  </a:lnTo>
                  <a:lnTo>
                    <a:pt x="9" y="469"/>
                  </a:lnTo>
                  <a:lnTo>
                    <a:pt x="6" y="469"/>
                  </a:lnTo>
                  <a:lnTo>
                    <a:pt x="16" y="467"/>
                  </a:lnTo>
                  <a:lnTo>
                    <a:pt x="20" y="469"/>
                  </a:lnTo>
                  <a:lnTo>
                    <a:pt x="24" y="467"/>
                  </a:lnTo>
                  <a:lnTo>
                    <a:pt x="30" y="470"/>
                  </a:lnTo>
                  <a:lnTo>
                    <a:pt x="33" y="472"/>
                  </a:lnTo>
                  <a:lnTo>
                    <a:pt x="38" y="477"/>
                  </a:lnTo>
                  <a:lnTo>
                    <a:pt x="40" y="478"/>
                  </a:lnTo>
                  <a:lnTo>
                    <a:pt x="38" y="470"/>
                  </a:lnTo>
                  <a:lnTo>
                    <a:pt x="43" y="478"/>
                  </a:lnTo>
                  <a:lnTo>
                    <a:pt x="48" y="480"/>
                  </a:lnTo>
                  <a:lnTo>
                    <a:pt x="75" y="485"/>
                  </a:lnTo>
                  <a:lnTo>
                    <a:pt x="91" y="494"/>
                  </a:lnTo>
                  <a:lnTo>
                    <a:pt x="89" y="491"/>
                  </a:lnTo>
                  <a:lnTo>
                    <a:pt x="96" y="496"/>
                  </a:lnTo>
                  <a:lnTo>
                    <a:pt x="103" y="497"/>
                  </a:lnTo>
                  <a:lnTo>
                    <a:pt x="108" y="494"/>
                  </a:lnTo>
                  <a:lnTo>
                    <a:pt x="105" y="494"/>
                  </a:lnTo>
                  <a:lnTo>
                    <a:pt x="110" y="494"/>
                  </a:lnTo>
                  <a:lnTo>
                    <a:pt x="114" y="496"/>
                  </a:lnTo>
                  <a:lnTo>
                    <a:pt x="117" y="500"/>
                  </a:lnTo>
                  <a:lnTo>
                    <a:pt x="126" y="499"/>
                  </a:lnTo>
                  <a:lnTo>
                    <a:pt x="134" y="512"/>
                  </a:lnTo>
                  <a:lnTo>
                    <a:pt x="132" y="512"/>
                  </a:lnTo>
                  <a:lnTo>
                    <a:pt x="142" y="510"/>
                  </a:lnTo>
                  <a:lnTo>
                    <a:pt x="150" y="521"/>
                  </a:lnTo>
                  <a:lnTo>
                    <a:pt x="145" y="512"/>
                  </a:lnTo>
                  <a:lnTo>
                    <a:pt x="154" y="533"/>
                  </a:lnTo>
                  <a:lnTo>
                    <a:pt x="171" y="540"/>
                  </a:lnTo>
                  <a:lnTo>
                    <a:pt x="183" y="547"/>
                  </a:lnTo>
                  <a:lnTo>
                    <a:pt x="201" y="547"/>
                  </a:lnTo>
                  <a:lnTo>
                    <a:pt x="208" y="549"/>
                  </a:lnTo>
                  <a:lnTo>
                    <a:pt x="214" y="546"/>
                  </a:lnTo>
                  <a:lnTo>
                    <a:pt x="213" y="546"/>
                  </a:lnTo>
                  <a:lnTo>
                    <a:pt x="222" y="550"/>
                  </a:lnTo>
                  <a:lnTo>
                    <a:pt x="240" y="555"/>
                  </a:lnTo>
                  <a:lnTo>
                    <a:pt x="240" y="549"/>
                  </a:lnTo>
                  <a:lnTo>
                    <a:pt x="245" y="555"/>
                  </a:lnTo>
                  <a:lnTo>
                    <a:pt x="250" y="551"/>
                  </a:lnTo>
                  <a:lnTo>
                    <a:pt x="253" y="559"/>
                  </a:lnTo>
                  <a:lnTo>
                    <a:pt x="257" y="564"/>
                  </a:lnTo>
                  <a:lnTo>
                    <a:pt x="265" y="566"/>
                  </a:lnTo>
                  <a:lnTo>
                    <a:pt x="275" y="561"/>
                  </a:lnTo>
                  <a:lnTo>
                    <a:pt x="285" y="558"/>
                  </a:lnTo>
                  <a:lnTo>
                    <a:pt x="288" y="561"/>
                  </a:lnTo>
                  <a:lnTo>
                    <a:pt x="292" y="557"/>
                  </a:lnTo>
                  <a:lnTo>
                    <a:pt x="310" y="557"/>
                  </a:lnTo>
                  <a:lnTo>
                    <a:pt x="316" y="555"/>
                  </a:lnTo>
                  <a:lnTo>
                    <a:pt x="318" y="558"/>
                  </a:lnTo>
                  <a:lnTo>
                    <a:pt x="321" y="552"/>
                  </a:lnTo>
                  <a:lnTo>
                    <a:pt x="326" y="552"/>
                  </a:lnTo>
                  <a:lnTo>
                    <a:pt x="326" y="553"/>
                  </a:lnTo>
                  <a:lnTo>
                    <a:pt x="336" y="556"/>
                  </a:lnTo>
                  <a:lnTo>
                    <a:pt x="350" y="575"/>
                  </a:lnTo>
                  <a:lnTo>
                    <a:pt x="360" y="570"/>
                  </a:lnTo>
                  <a:lnTo>
                    <a:pt x="359" y="574"/>
                  </a:lnTo>
                  <a:lnTo>
                    <a:pt x="362" y="576"/>
                  </a:lnTo>
                  <a:lnTo>
                    <a:pt x="360" y="576"/>
                  </a:lnTo>
                  <a:lnTo>
                    <a:pt x="356" y="577"/>
                  </a:lnTo>
                  <a:lnTo>
                    <a:pt x="362" y="570"/>
                  </a:lnTo>
                  <a:lnTo>
                    <a:pt x="366" y="576"/>
                  </a:lnTo>
                  <a:lnTo>
                    <a:pt x="382" y="579"/>
                  </a:lnTo>
                  <a:lnTo>
                    <a:pt x="404" y="574"/>
                  </a:lnTo>
                  <a:lnTo>
                    <a:pt x="430" y="581"/>
                  </a:lnTo>
                  <a:lnTo>
                    <a:pt x="439" y="574"/>
                  </a:lnTo>
                  <a:lnTo>
                    <a:pt x="446" y="575"/>
                  </a:lnTo>
                  <a:lnTo>
                    <a:pt x="438" y="575"/>
                  </a:lnTo>
                  <a:lnTo>
                    <a:pt x="442" y="575"/>
                  </a:lnTo>
                  <a:lnTo>
                    <a:pt x="448" y="577"/>
                  </a:lnTo>
                  <a:lnTo>
                    <a:pt x="460" y="570"/>
                  </a:lnTo>
                  <a:lnTo>
                    <a:pt x="464" y="571"/>
                  </a:lnTo>
                  <a:lnTo>
                    <a:pt x="476" y="560"/>
                  </a:lnTo>
                  <a:lnTo>
                    <a:pt x="486" y="557"/>
                  </a:lnTo>
                  <a:lnTo>
                    <a:pt x="483" y="560"/>
                  </a:lnTo>
                  <a:lnTo>
                    <a:pt x="484" y="556"/>
                  </a:lnTo>
                  <a:lnTo>
                    <a:pt x="491" y="554"/>
                  </a:lnTo>
                  <a:lnTo>
                    <a:pt x="501" y="552"/>
                  </a:lnTo>
                  <a:lnTo>
                    <a:pt x="511" y="547"/>
                  </a:lnTo>
                  <a:lnTo>
                    <a:pt x="526" y="542"/>
                  </a:lnTo>
                  <a:lnTo>
                    <a:pt x="518" y="550"/>
                  </a:lnTo>
                  <a:lnTo>
                    <a:pt x="523" y="544"/>
                  </a:lnTo>
                  <a:lnTo>
                    <a:pt x="529" y="547"/>
                  </a:lnTo>
                  <a:lnTo>
                    <a:pt x="520" y="544"/>
                  </a:lnTo>
                  <a:lnTo>
                    <a:pt x="532" y="541"/>
                  </a:lnTo>
                  <a:lnTo>
                    <a:pt x="541" y="546"/>
                  </a:lnTo>
                  <a:lnTo>
                    <a:pt x="541" y="544"/>
                  </a:lnTo>
                  <a:lnTo>
                    <a:pt x="541" y="541"/>
                  </a:lnTo>
                  <a:lnTo>
                    <a:pt x="548" y="543"/>
                  </a:lnTo>
                  <a:lnTo>
                    <a:pt x="559" y="544"/>
                  </a:lnTo>
                  <a:lnTo>
                    <a:pt x="562" y="547"/>
                  </a:lnTo>
                  <a:lnTo>
                    <a:pt x="572" y="542"/>
                  </a:lnTo>
                  <a:lnTo>
                    <a:pt x="594" y="536"/>
                  </a:lnTo>
                  <a:lnTo>
                    <a:pt x="594" y="535"/>
                  </a:lnTo>
                  <a:lnTo>
                    <a:pt x="597" y="534"/>
                  </a:lnTo>
                  <a:lnTo>
                    <a:pt x="598" y="534"/>
                  </a:lnTo>
                  <a:lnTo>
                    <a:pt x="600" y="536"/>
                  </a:lnTo>
                  <a:lnTo>
                    <a:pt x="606" y="534"/>
                  </a:lnTo>
                  <a:lnTo>
                    <a:pt x="618" y="531"/>
                  </a:lnTo>
                  <a:lnTo>
                    <a:pt x="622" y="534"/>
                  </a:lnTo>
                  <a:lnTo>
                    <a:pt x="627" y="531"/>
                  </a:lnTo>
                  <a:lnTo>
                    <a:pt x="642" y="535"/>
                  </a:lnTo>
                  <a:lnTo>
                    <a:pt x="670" y="533"/>
                  </a:lnTo>
                  <a:lnTo>
                    <a:pt x="667" y="530"/>
                  </a:lnTo>
                  <a:lnTo>
                    <a:pt x="668" y="532"/>
                  </a:lnTo>
                  <a:lnTo>
                    <a:pt x="676" y="533"/>
                  </a:lnTo>
                  <a:lnTo>
                    <a:pt x="684" y="528"/>
                  </a:lnTo>
                  <a:lnTo>
                    <a:pt x="704" y="525"/>
                  </a:lnTo>
                  <a:lnTo>
                    <a:pt x="706" y="523"/>
                  </a:lnTo>
                  <a:lnTo>
                    <a:pt x="709" y="522"/>
                  </a:lnTo>
                  <a:lnTo>
                    <a:pt x="704" y="522"/>
                  </a:lnTo>
                  <a:lnTo>
                    <a:pt x="714" y="521"/>
                  </a:lnTo>
                  <a:lnTo>
                    <a:pt x="750" y="521"/>
                  </a:lnTo>
                  <a:lnTo>
                    <a:pt x="782" y="517"/>
                  </a:lnTo>
                  <a:lnTo>
                    <a:pt x="803" y="507"/>
                  </a:lnTo>
                  <a:lnTo>
                    <a:pt x="816" y="491"/>
                  </a:lnTo>
                  <a:lnTo>
                    <a:pt x="822" y="468"/>
                  </a:lnTo>
                  <a:lnTo>
                    <a:pt x="818" y="444"/>
                  </a:lnTo>
                  <a:lnTo>
                    <a:pt x="806" y="418"/>
                  </a:lnTo>
                  <a:lnTo>
                    <a:pt x="787" y="386"/>
                  </a:lnTo>
                  <a:lnTo>
                    <a:pt x="761" y="357"/>
                  </a:lnTo>
                  <a:lnTo>
                    <a:pt x="736" y="332"/>
                  </a:lnTo>
                  <a:lnTo>
                    <a:pt x="711" y="302"/>
                  </a:lnTo>
                  <a:lnTo>
                    <a:pt x="690" y="274"/>
                  </a:lnTo>
                  <a:lnTo>
                    <a:pt x="655" y="224"/>
                  </a:lnTo>
                  <a:lnTo>
                    <a:pt x="633" y="183"/>
                  </a:lnTo>
                  <a:lnTo>
                    <a:pt x="610" y="146"/>
                  </a:lnTo>
                  <a:lnTo>
                    <a:pt x="586" y="114"/>
                  </a:lnTo>
                  <a:lnTo>
                    <a:pt x="561" y="84"/>
                  </a:lnTo>
                  <a:lnTo>
                    <a:pt x="526" y="56"/>
                  </a:lnTo>
                  <a:lnTo>
                    <a:pt x="478" y="30"/>
                  </a:lnTo>
                  <a:lnTo>
                    <a:pt x="449" y="16"/>
                  </a:lnTo>
                  <a:lnTo>
                    <a:pt x="416" y="0"/>
                  </a:lnTo>
                  <a:lnTo>
                    <a:pt x="380" y="2"/>
                  </a:lnTo>
                  <a:lnTo>
                    <a:pt x="347" y="7"/>
                  </a:lnTo>
                  <a:lnTo>
                    <a:pt x="318" y="12"/>
                  </a:lnTo>
                  <a:lnTo>
                    <a:pt x="292" y="25"/>
                  </a:lnTo>
                  <a:lnTo>
                    <a:pt x="248" y="54"/>
                  </a:lnTo>
                  <a:lnTo>
                    <a:pt x="199" y="88"/>
                  </a:lnTo>
                  <a:lnTo>
                    <a:pt x="170" y="136"/>
                  </a:lnTo>
                  <a:lnTo>
                    <a:pt x="138" y="179"/>
                  </a:lnTo>
                  <a:lnTo>
                    <a:pt x="107" y="230"/>
                  </a:lnTo>
                  <a:lnTo>
                    <a:pt x="73" y="281"/>
                  </a:lnTo>
                  <a:lnTo>
                    <a:pt x="55" y="315"/>
                  </a:lnTo>
                  <a:lnTo>
                    <a:pt x="39" y="347"/>
                  </a:lnTo>
                  <a:lnTo>
                    <a:pt x="26" y="378"/>
                  </a:lnTo>
                  <a:lnTo>
                    <a:pt x="14" y="414"/>
                  </a:lnTo>
                  <a:close/>
                </a:path>
              </a:pathLst>
            </a:custGeom>
            <a:gradFill rotWithShape="0">
              <a:gsLst>
                <a:gs pos="0">
                  <a:srgbClr val="FDE3BA"/>
                </a:gs>
                <a:gs pos="100000">
                  <a:schemeClr val="tx1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a-E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3936" y="3449"/>
              <a:ext cx="34" cy="3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3982" y="3464"/>
              <a:ext cx="28" cy="3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4045" y="3464"/>
              <a:ext cx="34" cy="3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4148" y="3402"/>
              <a:ext cx="34" cy="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4073" y="3392"/>
              <a:ext cx="34" cy="3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3953" y="3405"/>
              <a:ext cx="34" cy="3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4137" y="3456"/>
              <a:ext cx="34" cy="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4108" y="3364"/>
              <a:ext cx="28" cy="3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4023" y="3416"/>
              <a:ext cx="34" cy="40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4088" y="3438"/>
              <a:ext cx="34" cy="3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4055" y="3343"/>
              <a:ext cx="34" cy="3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4002" y="3373"/>
              <a:ext cx="28" cy="3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 Box 60"/>
            <p:cNvSpPr txBox="1">
              <a:spLocks noChangeArrowheads="1"/>
            </p:cNvSpPr>
            <p:nvPr/>
          </p:nvSpPr>
          <p:spPr bwMode="auto">
            <a:xfrm>
              <a:off x="3128" y="3773"/>
              <a:ext cx="191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000000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FFFFFF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7620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7620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Pérdida</a:t>
              </a:r>
              <a:r>
                <a:rPr lang="en-US" sz="1400" b="1" dirty="0">
                  <a:solidFill>
                    <a:srgbClr val="003366"/>
                  </a:solidFill>
                  <a:latin typeface="Tahoma" charset="0"/>
                </a:rPr>
                <a:t> de la </a:t>
              </a:r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función</a:t>
              </a:r>
              <a:r>
                <a:rPr lang="en-US" sz="1400" b="1" dirty="0">
                  <a:solidFill>
                    <a:srgbClr val="003366"/>
                  </a:solidFill>
                  <a:latin typeface="Tahoma" charset="0"/>
                </a:rPr>
                <a:t> </a:t>
              </a:r>
              <a:r>
                <a:rPr lang="en-US" sz="1400" b="1" dirty="0" err="1">
                  <a:solidFill>
                    <a:srgbClr val="003366"/>
                  </a:solidFill>
                  <a:latin typeface="Tahoma" charset="0"/>
                </a:rPr>
                <a:t>resortiva</a:t>
              </a:r>
              <a:endParaRPr lang="en-US" sz="1400" b="1" dirty="0">
                <a:solidFill>
                  <a:srgbClr val="003366"/>
                </a:solidFill>
                <a:latin typeface="Tahoma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3893" y="3502"/>
              <a:ext cx="1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chemeClr val="bg1"/>
                  </a:solidFill>
                  <a:latin typeface="Tahoma" charset="0"/>
                </a:rPr>
                <a:t>BP</a:t>
              </a: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4080" y="3510"/>
              <a:ext cx="1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chemeClr val="bg1"/>
                  </a:solidFill>
                  <a:latin typeface="Tahoma" charset="0"/>
                </a:rPr>
                <a:t>BP</a:t>
              </a: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4030" y="3257"/>
              <a:ext cx="1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chemeClr val="bg1"/>
                  </a:solidFill>
                  <a:latin typeface="Tahoma" charset="0"/>
                </a:rPr>
                <a:t>BP</a:t>
              </a: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4195" y="3428"/>
              <a:ext cx="11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sz="1000" b="1">
                  <a:solidFill>
                    <a:schemeClr val="bg1"/>
                  </a:solidFill>
                  <a:latin typeface="Tahoma" charset="0"/>
                </a:rPr>
                <a:t>BP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61675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RIS-H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20" y="214290"/>
            <a:ext cx="1853752" cy="1853752"/>
          </a:xfrm>
          <a:prstGeom prst="rect">
            <a:avLst/>
          </a:prstGeom>
          <a:noFill/>
        </p:spPr>
      </p:pic>
      <p:pic>
        <p:nvPicPr>
          <p:cNvPr id="3" name="Picture 2" descr="C:\Users\Cristina\Documents\BF tip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7438" y="428604"/>
            <a:ext cx="4116890" cy="308107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9816" y="3143248"/>
            <a:ext cx="2088232" cy="161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1yv5_bio_r_5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2596" y="4000504"/>
            <a:ext cx="1745802" cy="174580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595670" y="500042"/>
            <a:ext cx="2590008" cy="929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a-ES" b="1" dirty="0" err="1">
                <a:solidFill>
                  <a:schemeClr val="accent1"/>
                </a:solidFill>
              </a:rPr>
              <a:t>Afinidad</a:t>
            </a:r>
            <a:r>
              <a:rPr lang="ca-ES" b="1" dirty="0">
                <a:solidFill>
                  <a:schemeClr val="accent1"/>
                </a:solidFill>
              </a:rPr>
              <a:t> HA</a:t>
            </a:r>
            <a:r>
              <a:rPr lang="ca-ES" dirty="0">
                <a:solidFill>
                  <a:schemeClr val="accent1"/>
                </a:solidFill>
              </a:rPr>
              <a:t>:</a:t>
            </a:r>
          </a:p>
          <a:p>
            <a:pPr marL="742950" lvl="1" indent="-285750">
              <a:buClr>
                <a:schemeClr val="tx2"/>
              </a:buClr>
              <a:buFont typeface="Wingdings" pitchFamily="2" charset="2"/>
              <a:buChar char="ü"/>
            </a:pPr>
            <a:r>
              <a:rPr lang="ca-ES" dirty="0">
                <a:solidFill>
                  <a:schemeClr val="accent1"/>
                </a:solidFill>
              </a:rPr>
              <a:t>Inicio de </a:t>
            </a:r>
            <a:r>
              <a:rPr lang="ca-ES" dirty="0" err="1" smtClean="0">
                <a:solidFill>
                  <a:schemeClr val="accent1"/>
                </a:solidFill>
              </a:rPr>
              <a:t>acción</a:t>
            </a:r>
            <a:r>
              <a:rPr lang="ca-ES" dirty="0" smtClean="0">
                <a:solidFill>
                  <a:schemeClr val="accent1"/>
                </a:solidFill>
              </a:rPr>
              <a:t>.</a:t>
            </a:r>
            <a:endParaRPr lang="ca-ES" dirty="0">
              <a:solidFill>
                <a:schemeClr val="accent1"/>
              </a:solidFill>
            </a:endParaRPr>
          </a:p>
          <a:p>
            <a:pPr marL="742950" lvl="1" indent="-285750">
              <a:buClr>
                <a:schemeClr val="tx2"/>
              </a:buClr>
              <a:buFont typeface="Wingdings" pitchFamily="2" charset="2"/>
              <a:buChar char="ü"/>
            </a:pPr>
            <a:r>
              <a:rPr lang="ca-ES" dirty="0" err="1" smtClean="0">
                <a:solidFill>
                  <a:schemeClr val="accent1"/>
                </a:solidFill>
              </a:rPr>
              <a:t>Permanencia</a:t>
            </a:r>
            <a:r>
              <a:rPr lang="ca-ES" dirty="0" smtClean="0">
                <a:solidFill>
                  <a:schemeClr val="accent1"/>
                </a:solidFill>
              </a:rPr>
              <a:t>.</a:t>
            </a:r>
            <a:endParaRPr lang="ca-ES" dirty="0">
              <a:solidFill>
                <a:schemeClr val="accent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667108" y="5192812"/>
            <a:ext cx="216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ca-ES" b="1" dirty="0" err="1">
                <a:solidFill>
                  <a:schemeClr val="accent1"/>
                </a:solidFill>
              </a:rPr>
              <a:t>Función</a:t>
            </a:r>
            <a:r>
              <a:rPr lang="ca-ES" b="1" dirty="0">
                <a:solidFill>
                  <a:schemeClr val="accent1"/>
                </a:solidFill>
              </a:rPr>
              <a:t> de los OC:</a:t>
            </a:r>
          </a:p>
          <a:p>
            <a:pPr marL="742950" lvl="1" indent="-285750">
              <a:buClr>
                <a:schemeClr val="tx2"/>
              </a:buClr>
              <a:buFont typeface="Wingdings" pitchFamily="2" charset="2"/>
              <a:buChar char="ü"/>
            </a:pPr>
            <a:r>
              <a:rPr lang="ca-ES" dirty="0">
                <a:solidFill>
                  <a:schemeClr val="accent1"/>
                </a:solidFill>
              </a:rPr>
              <a:t>Potencia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498028" y="4997247"/>
            <a:ext cx="5241573" cy="7078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74638" indent="-274638">
              <a:buClr>
                <a:srgbClr val="C00000"/>
              </a:buCl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tx2"/>
                </a:solidFill>
              </a:rPr>
              <a:t>Potencia: </a:t>
            </a:r>
            <a:r>
              <a:rPr lang="es-ES" sz="2000" dirty="0">
                <a:solidFill>
                  <a:schemeClr val="accent1"/>
                </a:solidFill>
              </a:rPr>
              <a:t>(</a:t>
            </a:r>
            <a:r>
              <a:rPr lang="es-ES" sz="2000" dirty="0" err="1">
                <a:solidFill>
                  <a:schemeClr val="accent1"/>
                </a:solidFill>
              </a:rPr>
              <a:t>zoledronato</a:t>
            </a:r>
            <a:r>
              <a:rPr lang="es-ES" sz="2000" dirty="0">
                <a:solidFill>
                  <a:schemeClr val="accent1"/>
                </a:solidFill>
              </a:rPr>
              <a:t> &gt; </a:t>
            </a:r>
            <a:r>
              <a:rPr lang="es-ES" sz="2000" dirty="0" err="1">
                <a:solidFill>
                  <a:schemeClr val="accent1"/>
                </a:solidFill>
              </a:rPr>
              <a:t>risedronato</a:t>
            </a:r>
            <a:r>
              <a:rPr lang="es-ES" sz="2000" dirty="0">
                <a:solidFill>
                  <a:schemeClr val="accent1"/>
                </a:solidFill>
              </a:rPr>
              <a:t> &gt; </a:t>
            </a:r>
            <a:r>
              <a:rPr lang="es-ES" sz="2000" dirty="0" err="1">
                <a:solidFill>
                  <a:schemeClr val="accent1"/>
                </a:solidFill>
              </a:rPr>
              <a:t>ibandronato</a:t>
            </a:r>
            <a:r>
              <a:rPr lang="es-ES" sz="2000" dirty="0">
                <a:solidFill>
                  <a:schemeClr val="accent1"/>
                </a:solidFill>
              </a:rPr>
              <a:t> &gt; </a:t>
            </a:r>
            <a:r>
              <a:rPr lang="es-ES" sz="2000" dirty="0" err="1">
                <a:solidFill>
                  <a:schemeClr val="accent1"/>
                </a:solidFill>
              </a:rPr>
              <a:t>alendronato</a:t>
            </a:r>
            <a:r>
              <a:rPr lang="es-ES" sz="2000" dirty="0">
                <a:solidFill>
                  <a:schemeClr val="accent1"/>
                </a:solidFill>
              </a:rPr>
              <a:t>)</a:t>
            </a:r>
            <a:endParaRPr lang="ca-ES" sz="2000" dirty="0">
              <a:solidFill>
                <a:schemeClr val="accent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528049" y="4221312"/>
            <a:ext cx="5211553" cy="70788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74638" indent="-274638">
              <a:buClr>
                <a:srgbClr val="C00000"/>
              </a:buClr>
              <a:buFont typeface="Wingdings" pitchFamily="2" charset="2"/>
              <a:buChar char="v"/>
            </a:pPr>
            <a:r>
              <a:rPr lang="es-ES" sz="2000" b="1" dirty="0" smtClean="0">
                <a:solidFill>
                  <a:schemeClr val="tx2"/>
                </a:solidFill>
              </a:rPr>
              <a:t>Afinidad</a:t>
            </a:r>
            <a:r>
              <a:rPr lang="es-ES" sz="2000" dirty="0" smtClean="0">
                <a:solidFill>
                  <a:schemeClr val="accent1"/>
                </a:solidFill>
              </a:rPr>
              <a:t>: </a:t>
            </a:r>
            <a:r>
              <a:rPr lang="es-ES" sz="2000" dirty="0">
                <a:solidFill>
                  <a:schemeClr val="accent1"/>
                </a:solidFill>
              </a:rPr>
              <a:t>(</a:t>
            </a:r>
            <a:r>
              <a:rPr lang="es-ES" sz="2000" dirty="0" err="1">
                <a:solidFill>
                  <a:schemeClr val="accent1"/>
                </a:solidFill>
              </a:rPr>
              <a:t>zoledronato</a:t>
            </a:r>
            <a:r>
              <a:rPr lang="es-ES" sz="2000" dirty="0">
                <a:solidFill>
                  <a:schemeClr val="accent1"/>
                </a:solidFill>
              </a:rPr>
              <a:t> &gt; </a:t>
            </a:r>
            <a:r>
              <a:rPr lang="es-ES" sz="2000" dirty="0" err="1">
                <a:solidFill>
                  <a:schemeClr val="accent1"/>
                </a:solidFill>
              </a:rPr>
              <a:t>alendronato</a:t>
            </a:r>
            <a:r>
              <a:rPr lang="es-ES" sz="2000" dirty="0">
                <a:solidFill>
                  <a:schemeClr val="accent1"/>
                </a:solidFill>
              </a:rPr>
              <a:t> &gt; </a:t>
            </a:r>
            <a:r>
              <a:rPr lang="es-ES" sz="2000" dirty="0" err="1">
                <a:solidFill>
                  <a:schemeClr val="accent1"/>
                </a:solidFill>
              </a:rPr>
              <a:t>ibandronato</a:t>
            </a:r>
            <a:r>
              <a:rPr lang="es-ES" sz="2000" dirty="0">
                <a:solidFill>
                  <a:schemeClr val="accent1"/>
                </a:solidFill>
              </a:rPr>
              <a:t> = </a:t>
            </a:r>
            <a:r>
              <a:rPr lang="es-ES" sz="2000" dirty="0" err="1">
                <a:solidFill>
                  <a:schemeClr val="accent1"/>
                </a:solidFill>
              </a:rPr>
              <a:t>risedronato</a:t>
            </a:r>
            <a:r>
              <a:rPr lang="es-ES" sz="2000" dirty="0">
                <a:solidFill>
                  <a:schemeClr val="accent1"/>
                </a:solidFill>
              </a:rPr>
              <a:t>) </a:t>
            </a:r>
            <a:endParaRPr lang="ca-ES" sz="2000" dirty="0">
              <a:solidFill>
                <a:schemeClr val="accent1"/>
              </a:solidFill>
            </a:endParaRPr>
          </a:p>
        </p:txBody>
      </p:sp>
      <p:sp>
        <p:nvSpPr>
          <p:cNvPr id="12" name="3 Rectángulo"/>
          <p:cNvSpPr/>
          <p:nvPr/>
        </p:nvSpPr>
        <p:spPr>
          <a:xfrm>
            <a:off x="8953520" y="5929330"/>
            <a:ext cx="2805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200" i="1" dirty="0" err="1">
                <a:solidFill>
                  <a:schemeClr val="bg1">
                    <a:lumMod val="65000"/>
                  </a:schemeClr>
                </a:solidFill>
              </a:rPr>
              <a:t>Nancollas</a:t>
            </a:r>
            <a:r>
              <a:rPr lang="ca-ES" sz="1200" i="1" dirty="0">
                <a:solidFill>
                  <a:schemeClr val="bg1">
                    <a:lumMod val="65000"/>
                  </a:schemeClr>
                </a:solidFill>
              </a:rPr>
              <a:t> et al. / </a:t>
            </a:r>
            <a:r>
              <a:rPr lang="ca-ES" sz="1200" i="1" dirty="0" err="1">
                <a:solidFill>
                  <a:schemeClr val="bg1">
                    <a:lumMod val="65000"/>
                  </a:schemeClr>
                </a:solidFill>
              </a:rPr>
              <a:t>Bone</a:t>
            </a:r>
            <a:r>
              <a:rPr lang="ca-ES" sz="1200" i="1" dirty="0">
                <a:solidFill>
                  <a:schemeClr val="bg1">
                    <a:lumMod val="65000"/>
                  </a:schemeClr>
                </a:solidFill>
              </a:rPr>
              <a:t> 38 (2006) 617–627</a:t>
            </a:r>
          </a:p>
        </p:txBody>
      </p:sp>
      <p:pic>
        <p:nvPicPr>
          <p:cNvPr id="13" name="Imagen 12" descr="Captura de pantalla 2016-11-05 a las 19.49.4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68" y="2143116"/>
            <a:ext cx="2390058" cy="182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61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Caso clínico (I)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309563"/>
            <a:r>
              <a:rPr lang="es-ES" sz="2400" dirty="0"/>
              <a:t>Paciente </a:t>
            </a:r>
            <a:r>
              <a:rPr lang="es-ES" sz="2400" dirty="0">
                <a:solidFill>
                  <a:schemeClr val="tx2"/>
                </a:solidFill>
              </a:rPr>
              <a:t>mujer de 62 años </a:t>
            </a:r>
            <a:r>
              <a:rPr lang="es-ES" sz="2400" dirty="0"/>
              <a:t>que acude a </a:t>
            </a:r>
            <a:r>
              <a:rPr lang="es-ES" sz="2400" dirty="0" smtClean="0"/>
              <a:t>consulta </a:t>
            </a:r>
            <a:r>
              <a:rPr lang="es-ES" sz="2400" dirty="0"/>
              <a:t>por </a:t>
            </a:r>
            <a:r>
              <a:rPr lang="es-ES" sz="2400" dirty="0">
                <a:solidFill>
                  <a:schemeClr val="tx2"/>
                </a:solidFill>
              </a:rPr>
              <a:t>lumbalgia de varios días de evolución</a:t>
            </a:r>
            <a:r>
              <a:rPr lang="es-ES" sz="2400" dirty="0"/>
              <a:t>, ha tomado analgésicos y antiinflamatorios con respuesta parcial, no acaba de mejorar, preocupada, </a:t>
            </a:r>
            <a:r>
              <a:rPr lang="es-ES" sz="2400" dirty="0">
                <a:solidFill>
                  <a:schemeClr val="tx2"/>
                </a:solidFill>
              </a:rPr>
              <a:t>su madre sufría </a:t>
            </a:r>
            <a:r>
              <a:rPr lang="es-ES" sz="2400" dirty="0" smtClean="0">
                <a:solidFill>
                  <a:schemeClr val="tx2"/>
                </a:solidFill>
              </a:rPr>
              <a:t>osteoporosis </a:t>
            </a:r>
            <a:r>
              <a:rPr lang="es-ES" sz="2400" dirty="0">
                <a:solidFill>
                  <a:schemeClr val="tx2"/>
                </a:solidFill>
              </a:rPr>
              <a:t>y padeció varias fracturas </a:t>
            </a:r>
            <a:r>
              <a:rPr lang="es-ES" sz="2400" dirty="0" smtClean="0">
                <a:solidFill>
                  <a:schemeClr val="tx2"/>
                </a:solidFill>
              </a:rPr>
              <a:t>vertebrales.</a:t>
            </a:r>
            <a:endParaRPr lang="es-ES" sz="2400" dirty="0"/>
          </a:p>
          <a:p>
            <a:pPr marL="715963" indent="-309563"/>
            <a:r>
              <a:rPr lang="es-ES" sz="2400" dirty="0" smtClean="0">
                <a:solidFill>
                  <a:srgbClr val="C00000"/>
                </a:solidFill>
              </a:rPr>
              <a:t>Antecedentes personales</a:t>
            </a:r>
            <a:r>
              <a:rPr lang="es-ES" sz="2400" dirty="0" smtClean="0"/>
              <a:t>: </a:t>
            </a:r>
            <a:endParaRPr lang="es-ES" sz="2400" dirty="0"/>
          </a:p>
          <a:p>
            <a:pPr marL="1252935" lvl="2" indent="-309563">
              <a:buFont typeface="Wingdings" pitchFamily="2" charset="2"/>
              <a:buChar char="v"/>
            </a:pPr>
            <a:r>
              <a:rPr lang="es-ES" sz="2250" dirty="0"/>
              <a:t>HTA que trata con  dieta y un IECA desde hace 5 </a:t>
            </a:r>
            <a:r>
              <a:rPr lang="es-ES" sz="2250" dirty="0" smtClean="0"/>
              <a:t>años.</a:t>
            </a:r>
            <a:endParaRPr lang="es-ES" sz="2250" dirty="0"/>
          </a:p>
          <a:p>
            <a:pPr marL="1252935" lvl="2" indent="-309563">
              <a:buFont typeface="Wingdings" pitchFamily="2" charset="2"/>
              <a:buChar char="v"/>
            </a:pPr>
            <a:r>
              <a:rPr lang="es-ES" sz="2250" dirty="0"/>
              <a:t>Diabetes Mellitus tipo 2 diagnosticada hace 10 años en tratamiento con </a:t>
            </a:r>
            <a:r>
              <a:rPr lang="es-ES" sz="2250" dirty="0" smtClean="0"/>
              <a:t>ADO.</a:t>
            </a:r>
            <a:endParaRPr lang="es-ES" sz="2250" dirty="0"/>
          </a:p>
          <a:p>
            <a:pPr marL="715963" indent="-309563"/>
            <a:r>
              <a:rPr lang="es-ES" sz="2400" dirty="0">
                <a:solidFill>
                  <a:srgbClr val="C00000"/>
                </a:solidFill>
              </a:rPr>
              <a:t>Antecedente familiar </a:t>
            </a:r>
            <a:r>
              <a:rPr lang="es-ES" sz="2400" dirty="0"/>
              <a:t>de </a:t>
            </a:r>
            <a:r>
              <a:rPr lang="es-ES" sz="2400" dirty="0" smtClean="0">
                <a:solidFill>
                  <a:srgbClr val="FF0000"/>
                </a:solidFill>
              </a:rPr>
              <a:t>f</a:t>
            </a:r>
            <a:r>
              <a:rPr lang="es-ES" sz="2400" dirty="0" smtClean="0">
                <a:solidFill>
                  <a:schemeClr val="tx2"/>
                </a:solidFill>
              </a:rPr>
              <a:t>racturas  </a:t>
            </a:r>
            <a:r>
              <a:rPr lang="es-ES" sz="2400" dirty="0">
                <a:solidFill>
                  <a:schemeClr val="tx2"/>
                </a:solidFill>
              </a:rPr>
              <a:t>vertebrales y </a:t>
            </a:r>
            <a:r>
              <a:rPr lang="es-ES" sz="2400" dirty="0" smtClean="0">
                <a:solidFill>
                  <a:schemeClr val="tx2"/>
                </a:solidFill>
              </a:rPr>
              <a:t>de  </a:t>
            </a:r>
            <a:r>
              <a:rPr lang="es-ES" sz="2400" dirty="0">
                <a:solidFill>
                  <a:schemeClr val="tx2"/>
                </a:solidFill>
              </a:rPr>
              <a:t>fémur en su madre</a:t>
            </a:r>
            <a:r>
              <a:rPr lang="es-ES" sz="2400" dirty="0"/>
              <a:t> (a los 78 años tras caída casual en su domicilio</a:t>
            </a:r>
            <a:r>
              <a:rPr lang="es-ES" sz="2400" dirty="0" smtClean="0"/>
              <a:t>).</a:t>
            </a:r>
            <a:endParaRPr lang="es-ES" sz="2400" dirty="0"/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827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err="1"/>
              <a:t>Antirresortivos</a:t>
            </a:r>
            <a:r>
              <a:rPr lang="es-ES" sz="3200" dirty="0"/>
              <a:t> (</a:t>
            </a:r>
            <a:r>
              <a:rPr lang="es-ES" sz="3200" dirty="0" smtClean="0"/>
              <a:t>III)</a:t>
            </a:r>
            <a:endParaRPr lang="es-ES" sz="3200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ca-ES" sz="2400" b="1" dirty="0" smtClean="0">
              <a:cs typeface="Arial"/>
            </a:endParaRPr>
          </a:p>
          <a:p>
            <a:pPr marL="715963" indent="-309563"/>
            <a:r>
              <a:rPr lang="ca-ES" sz="2400" dirty="0" err="1" smtClean="0">
                <a:solidFill>
                  <a:srgbClr val="C00000"/>
                </a:solidFill>
                <a:cs typeface="Arial"/>
              </a:rPr>
              <a:t>Denosumab</a:t>
            </a:r>
            <a:r>
              <a:rPr lang="ca-ES" sz="2400" dirty="0" smtClean="0">
                <a:solidFill>
                  <a:srgbClr val="C00000"/>
                </a:solidFill>
                <a:cs typeface="Arial"/>
              </a:rPr>
              <a:t>.</a:t>
            </a:r>
          </a:p>
          <a:p>
            <a:pPr lvl="1"/>
            <a:r>
              <a:rPr lang="ca-ES" sz="2400" dirty="0" smtClean="0">
                <a:cs typeface="Arial"/>
              </a:rPr>
              <a:t>Ac </a:t>
            </a:r>
            <a:r>
              <a:rPr lang="ca-ES" sz="2400" dirty="0">
                <a:cs typeface="Arial"/>
              </a:rPr>
              <a:t>monoclonal, </a:t>
            </a:r>
            <a:r>
              <a:rPr lang="ca-ES" sz="2400" dirty="0" err="1">
                <a:cs typeface="Arial"/>
              </a:rPr>
              <a:t>inhibe</a:t>
            </a:r>
            <a:r>
              <a:rPr lang="ca-ES" sz="2400" dirty="0">
                <a:cs typeface="Arial"/>
              </a:rPr>
              <a:t> la </a:t>
            </a:r>
            <a:r>
              <a:rPr lang="ca-ES" sz="2400" dirty="0" err="1">
                <a:cs typeface="Arial"/>
              </a:rPr>
              <a:t>formación</a:t>
            </a:r>
            <a:r>
              <a:rPr lang="ca-ES" sz="2400" dirty="0">
                <a:cs typeface="Arial"/>
              </a:rPr>
              <a:t>, </a:t>
            </a:r>
            <a:r>
              <a:rPr lang="ca-ES" sz="2400" dirty="0" err="1">
                <a:cs typeface="Arial"/>
              </a:rPr>
              <a:t>función</a:t>
            </a:r>
            <a:r>
              <a:rPr lang="ca-ES" sz="2400" dirty="0">
                <a:cs typeface="Arial"/>
              </a:rPr>
              <a:t> y </a:t>
            </a:r>
            <a:r>
              <a:rPr lang="ca-ES" sz="2400" dirty="0" err="1">
                <a:cs typeface="Arial"/>
              </a:rPr>
              <a:t>supervivencia</a:t>
            </a:r>
            <a:r>
              <a:rPr lang="ca-ES" sz="2400" dirty="0">
                <a:cs typeface="Arial"/>
              </a:rPr>
              <a:t> de los </a:t>
            </a:r>
            <a:r>
              <a:rPr lang="ca-ES" sz="2400" dirty="0" smtClean="0">
                <a:cs typeface="Arial"/>
              </a:rPr>
              <a:t>osteoclastos.</a:t>
            </a:r>
            <a:endParaRPr lang="ca-ES" sz="2400" b="1" dirty="0">
              <a:cs typeface="Arial"/>
            </a:endParaRPr>
          </a:p>
          <a:p>
            <a:pPr marL="715963" indent="-309563"/>
            <a:r>
              <a:rPr lang="ca-ES" sz="2400" dirty="0" err="1" smtClean="0">
                <a:solidFill>
                  <a:srgbClr val="C00000"/>
                </a:solidFill>
                <a:cs typeface="Arial"/>
              </a:rPr>
              <a:t>Raloxifeno</a:t>
            </a:r>
            <a:r>
              <a:rPr lang="ca-ES" sz="2400" dirty="0" smtClean="0">
                <a:solidFill>
                  <a:srgbClr val="C00000"/>
                </a:solidFill>
                <a:cs typeface="Arial"/>
              </a:rPr>
              <a:t>/</a:t>
            </a:r>
            <a:r>
              <a:rPr lang="ca-ES" sz="2400" dirty="0" err="1" smtClean="0">
                <a:solidFill>
                  <a:srgbClr val="C00000"/>
                </a:solidFill>
                <a:cs typeface="Arial"/>
              </a:rPr>
              <a:t>b</a:t>
            </a:r>
            <a:r>
              <a:rPr lang="ca-ES" sz="2400" dirty="0" err="1" smtClean="0">
                <a:solidFill>
                  <a:srgbClr val="C00000"/>
                </a:solidFill>
                <a:cs typeface="Arial"/>
              </a:rPr>
              <a:t>azedoxifeno</a:t>
            </a:r>
            <a:r>
              <a:rPr lang="ca-ES" sz="2400" dirty="0" smtClean="0">
                <a:solidFill>
                  <a:srgbClr val="C00000"/>
                </a:solidFill>
                <a:cs typeface="Arial"/>
              </a:rPr>
              <a:t>.</a:t>
            </a:r>
            <a:endParaRPr lang="ca-ES" sz="2400" dirty="0">
              <a:solidFill>
                <a:srgbClr val="C00000"/>
              </a:solidFill>
              <a:cs typeface="Arial"/>
            </a:endParaRPr>
          </a:p>
          <a:p>
            <a:pPr lvl="1"/>
            <a:r>
              <a:rPr lang="ca-ES" sz="2400" dirty="0">
                <a:cs typeface="Arial"/>
              </a:rPr>
              <a:t>MSRE con </a:t>
            </a:r>
            <a:r>
              <a:rPr lang="ca-ES" sz="2400" dirty="0" err="1">
                <a:cs typeface="Arial"/>
              </a:rPr>
              <a:t>actividad</a:t>
            </a:r>
            <a:r>
              <a:rPr lang="ca-ES" sz="2400" dirty="0">
                <a:cs typeface="Arial"/>
              </a:rPr>
              <a:t> </a:t>
            </a:r>
            <a:r>
              <a:rPr lang="ca-ES" sz="2400" dirty="0" err="1" smtClean="0">
                <a:cs typeface="Arial"/>
              </a:rPr>
              <a:t>antiresortiva</a:t>
            </a:r>
            <a:r>
              <a:rPr lang="ca-ES" sz="2400" dirty="0" smtClean="0">
                <a:cs typeface="Arial"/>
              </a:rPr>
              <a:t>.</a:t>
            </a:r>
          </a:p>
          <a:p>
            <a:pPr lvl="1">
              <a:buNone/>
            </a:pPr>
            <a:endParaRPr lang="ca-ES" sz="2400" dirty="0" smtClean="0">
              <a:cs typeface="Arial"/>
            </a:endParaRPr>
          </a:p>
          <a:p>
            <a:pPr>
              <a:buNone/>
            </a:pPr>
            <a:r>
              <a:rPr lang="ca-ES" sz="2400" dirty="0" err="1" smtClean="0">
                <a:solidFill>
                  <a:srgbClr val="C00000"/>
                </a:solidFill>
                <a:cs typeface="Arial"/>
              </a:rPr>
              <a:t>Osteoformadores</a:t>
            </a:r>
            <a:r>
              <a:rPr lang="ca-ES" sz="2400" dirty="0" smtClean="0">
                <a:solidFill>
                  <a:srgbClr val="C00000"/>
                </a:solidFill>
                <a:cs typeface="Arial"/>
              </a:rPr>
              <a:t>.</a:t>
            </a:r>
            <a:endParaRPr lang="es-ES" sz="2400" dirty="0" smtClean="0">
              <a:solidFill>
                <a:srgbClr val="C00000"/>
              </a:solidFill>
              <a:cs typeface="Arial"/>
            </a:endParaRPr>
          </a:p>
          <a:p>
            <a:pPr marL="715963" indent="-309563"/>
            <a:r>
              <a:rPr lang="es-ES" sz="2400" dirty="0" err="1" smtClean="0">
                <a:cs typeface="Arial"/>
              </a:rPr>
              <a:t>Teriparatida</a:t>
            </a:r>
            <a:r>
              <a:rPr lang="es-ES" sz="2400" dirty="0" smtClean="0">
                <a:cs typeface="Arial"/>
              </a:rPr>
              <a:t>. </a:t>
            </a:r>
          </a:p>
          <a:p>
            <a:pPr marL="1143001" lvl="2">
              <a:buClr>
                <a:srgbClr val="C00000"/>
              </a:buClr>
              <a:buSzTx/>
              <a:buFont typeface="Wingdings" pitchFamily="2" charset="2"/>
              <a:buChar char="v"/>
            </a:pPr>
            <a:r>
              <a:rPr lang="es-ES" sz="2400" dirty="0" smtClean="0">
                <a:cs typeface="Arial"/>
              </a:rPr>
              <a:t>PTH (1-34) hormona que aumenta el remodelado favoreciendo la </a:t>
            </a:r>
            <a:r>
              <a:rPr lang="es-ES" sz="2400" dirty="0" err="1" smtClean="0">
                <a:cs typeface="Arial"/>
              </a:rPr>
              <a:t>osteoformación</a:t>
            </a:r>
            <a:r>
              <a:rPr lang="es-ES" sz="2400" dirty="0" smtClean="0">
                <a:cs typeface="Arial"/>
              </a:rPr>
              <a:t>.</a:t>
            </a:r>
            <a:endParaRPr lang="es-ES" sz="2400" dirty="0" smtClean="0">
              <a:cs typeface="Arial"/>
            </a:endParaRPr>
          </a:p>
          <a:p>
            <a:pPr lvl="1">
              <a:buNone/>
            </a:pPr>
            <a:endParaRPr lang="ca-ES" sz="2400" dirty="0" smtClean="0">
              <a:cs typeface="Arial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506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80994"/>
            <a:ext cx="10972800" cy="604800"/>
          </a:xfrm>
        </p:spPr>
        <p:txBody>
          <a:bodyPr/>
          <a:lstStyle/>
          <a:p>
            <a:r>
              <a:rPr lang="es-ES" sz="3200" dirty="0"/>
              <a:t>No hay comparaciones directas de los distintos </a:t>
            </a:r>
            <a:r>
              <a:rPr lang="es-ES" sz="3200" dirty="0" smtClean="0"/>
              <a:t>fármacos. 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>E</a:t>
            </a:r>
            <a:r>
              <a:rPr lang="es-ES" sz="3200" dirty="0" smtClean="0"/>
              <a:t>studios </a:t>
            </a:r>
            <a:r>
              <a:rPr lang="es-ES" sz="3200" dirty="0"/>
              <a:t>de </a:t>
            </a:r>
            <a:r>
              <a:rPr lang="es-ES" sz="3200" dirty="0" smtClean="0"/>
              <a:t>registro</a:t>
            </a:r>
            <a:endParaRPr lang="es-ES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091583589"/>
              </p:ext>
            </p:extLst>
          </p:nvPr>
        </p:nvGraphicFramePr>
        <p:xfrm>
          <a:off x="1599013" y="1069816"/>
          <a:ext cx="8568953" cy="50023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71119"/>
                <a:gridCol w="803120"/>
                <a:gridCol w="1439724"/>
                <a:gridCol w="1445083"/>
                <a:gridCol w="1269969"/>
                <a:gridCol w="1269969"/>
                <a:gridCol w="1269969"/>
              </a:tblGrid>
              <a:tr h="3031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RLX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Alendronate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Risedronate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Ibandronate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Zoledronic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Acid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Denosumab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426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Estudio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MORE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FIT1 / FIT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FP         SFP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VERT NA / VERT MN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todos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FP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MOBILE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MENSUAL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HORIZON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ANUAL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FREEDOM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SEMESTRAL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>
                    <a:solidFill>
                      <a:srgbClr val="FFC000"/>
                    </a:solidFill>
                  </a:tcPr>
                </a:tc>
              </a:tr>
              <a:tr h="4266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Duración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3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años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/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4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años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diario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diario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3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años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/3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años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diario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/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diario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 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años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mensual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3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años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3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años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693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Aumento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BMD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 2.10%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L 2.60%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 4.10% / 4.60%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L 6.20%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6.60%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 1.6%  /  3.1%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L 5.4%  / 5.9%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  2.2%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L  4.9%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 5.06%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L  6.71%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H 6.71%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F6,0%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L 9,2%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901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RRF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Vertebral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SFP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55%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FP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30%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FIT 1  (FP)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47%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FIT2 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(SFP)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44%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VERT 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41%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VERT MN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49%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No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estudiado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In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2.5mg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diario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62%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70%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68%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783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RRF No-vertebral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NSS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VERT 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39% / 3.2%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VERT MN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No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Objetivo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estudio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Metanalisis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25%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20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  <a:tr h="1109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RRF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cadera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FIT1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51%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FIT2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VERT NA &amp; MN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cadera30% global 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40% 70-79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años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NSS </a:t>
                      </a:r>
                      <a:r>
                        <a:rPr kumimoji="0" lang="en-US" sz="1400" u="sng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&gt;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80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años</a:t>
                      </a:r>
                      <a:endParaRPr kumimoji="0" 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No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objetivo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del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estudio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Con 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2.5mg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diario</a:t>
                      </a:r>
                      <a:endParaRPr kumimoji="0" lang="en-US" sz="140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41%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40% 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n-lt"/>
                        <a:ea typeface="MS PGothic" charset="0"/>
                        <a:cs typeface="MS PGothic" charset="0"/>
                      </a:endParaRPr>
                    </a:p>
                  </a:txBody>
                  <a:tcPr marL="36000" marR="36000" marT="36000" marB="3600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16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185764464"/>
              </p:ext>
            </p:extLst>
          </p:nvPr>
        </p:nvGraphicFramePr>
        <p:xfrm>
          <a:off x="833051" y="357188"/>
          <a:ext cx="4334255" cy="54478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0276"/>
                <a:gridCol w="1473647"/>
                <a:gridCol w="1560332"/>
              </a:tblGrid>
              <a:tr h="774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Teriparatida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388" marR="91388"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Ranelato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de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Estroncio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***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horzOverflow="overflow"/>
                </a:tc>
              </a:tr>
              <a:tr h="774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Estudio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Neer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 FVP/SFVP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388" marR="91388" marT="45713" marB="45713" horzOverflow="overflow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SOTI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TROPOS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horzOverflow="overflow">
                    <a:solidFill>
                      <a:srgbClr val="FFC000"/>
                    </a:solidFill>
                  </a:tcPr>
                </a:tc>
              </a:tr>
              <a:tr h="4692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Duración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19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meses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388" marR="91388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3-4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años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anchor="ctr" horzOverflow="overflow"/>
                </a:tc>
              </a:tr>
              <a:tr h="774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Aumento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BMD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 2.80%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L  9.70%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388" marR="91388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 8,3%**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L 14,4%**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anchor="ctr" horzOverflow="overflow"/>
                </a:tc>
              </a:tr>
              <a:tr h="774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RRF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Vertebral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65%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388" marR="91388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41%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anchor="ctr" horzOverflow="overflow"/>
                </a:tc>
              </a:tr>
              <a:tr h="782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RRF No-vertebral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53%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388" marR="91388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16%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anchor="ctr" horzOverflow="overflow"/>
                </a:tc>
              </a:tr>
              <a:tr h="109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RRF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cadera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NSS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pitchFamily="34" charset="-128"/>
                      </a:endParaRPr>
                    </a:p>
                  </a:txBody>
                  <a:tcPr marL="91388" marR="91388" marT="45713" marB="4571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36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% *en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subgrupo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de alto </a:t>
                      </a: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riesgo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MS PGothic" charset="0"/>
                        <a:cs typeface="MS PGothic" charset="0"/>
                      </a:endParaRPr>
                    </a:p>
                  </a:txBody>
                  <a:tcPr marL="91437" marR="91437" anchor="ctr" horzOverflow="overflow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5591944" y="260649"/>
            <a:ext cx="52200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Black DM. Randomised trial of effect of alendronate on risk of fracture in women with existing vertebral fractures. Fracture Intervention Trial Research Group. Lancet. 1996 Dec 7; 348:1535-41.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Harris ST. Effects of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risedronate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treatment on vertebral and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nonvertebral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fractures in women with postmenopausal osteoporosis: a randomized controlled trial. </a:t>
            </a:r>
            <a:r>
              <a:rPr lang="es-ES_tradnl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Vertebral </a:t>
            </a:r>
            <a:r>
              <a:rPr lang="es-ES_tradnl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Efficacy</a:t>
            </a:r>
            <a:r>
              <a:rPr lang="es-ES_tradnl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s-ES_tradnl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With</a:t>
            </a:r>
            <a:r>
              <a:rPr lang="es-ES_tradnl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s-ES_tradnl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Risedronate</a:t>
            </a:r>
            <a:r>
              <a:rPr lang="es-ES_tradnl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Therapy (VERT) </a:t>
            </a:r>
            <a:r>
              <a:rPr lang="es-ES_tradnl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Study</a:t>
            </a:r>
            <a:r>
              <a:rPr lang="es-ES_tradnl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s-ES_tradnl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Group</a:t>
            </a:r>
            <a:r>
              <a:rPr lang="es-ES_tradnl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. JAMA1999;282:1344-52</a:t>
            </a:r>
            <a:endParaRPr lang="es-ES" sz="1200" i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.Mc Clung. Effect of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risedronate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on the risk of hip fracture in elderly women. Hip Intervention Program Study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Group.N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Engl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J Med. 2001; 344:333-40. </a:t>
            </a:r>
            <a:endParaRPr lang="es-ES" sz="1200" i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fr-FR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Chesnut</a:t>
            </a:r>
            <a:r>
              <a:rPr lang="fr-FR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CH III, 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Effects of oral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ibandronate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administered daily or intermittently on fracture risk in postmenopausal osteoporosis. </a:t>
            </a:r>
            <a:r>
              <a:rPr lang="es-ES_tradnl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J </a:t>
            </a:r>
            <a:r>
              <a:rPr lang="es-ES_tradnl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Bone</a:t>
            </a:r>
            <a:r>
              <a:rPr lang="es-ES_tradnl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s-ES_tradnl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Miner</a:t>
            </a:r>
            <a:r>
              <a:rPr lang="es-ES_tradnl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Res 2004; 19: 1241-9. </a:t>
            </a:r>
            <a:endParaRPr lang="es-ES" sz="1200" i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Black DM</a:t>
            </a:r>
            <a:r>
              <a:rPr lang="en-US" sz="1200" i="1" u="sng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Health Outcomes and Reduced Incidence With </a:t>
            </a:r>
            <a:r>
              <a:rPr lang="en-US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Zoledronic</a:t>
            </a:r>
            <a:r>
              <a:rPr lang="en-US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Acid Once Yearly Pivotal Fracture Trial. N </a:t>
            </a:r>
            <a:r>
              <a:rPr lang="en-US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Engl</a:t>
            </a:r>
            <a:r>
              <a:rPr lang="en-US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J Med. 2007;356:1809-1822.</a:t>
            </a:r>
            <a:endParaRPr lang="es-ES" sz="1200" i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Ettinger B. 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Reduction of vertebral fracture risk in postmenopausal women with osteoporosis treated with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raloxifene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: results from a 3-year randomised clinical trial. JAMA 1999; 282:637-645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Cummings SR, </a:t>
            </a:r>
            <a:r>
              <a:rPr lang="en-US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Denosumab</a:t>
            </a:r>
            <a:r>
              <a:rPr lang="en-US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for Prevention of Fractures in Postmenopausal Women with Osteoporosis. N </a:t>
            </a:r>
            <a:r>
              <a:rPr lang="en-US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Engl</a:t>
            </a:r>
            <a:r>
              <a:rPr lang="en-US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J Med 2009; 361:756-65.</a:t>
            </a:r>
            <a:endParaRPr lang="es-ES" sz="1200" i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fr-FR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Meunier PJ, 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The effects of strontium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ranelate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on the risk of vertebral fracture in women with postmenopausal osteoporosis. N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Engl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J Med 2004; 350:459-68</a:t>
            </a:r>
            <a:endParaRPr lang="es-ES" sz="1200" i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da-DK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Reginster JY,. 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Strontium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ranelate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reduces the risk of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nonvertebral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fractures in postmenopausal women with osteoporosis: Treatment of peripheral osteoporosis (TROPOS) study. J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Clin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Endocrinol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GB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Metab</a:t>
            </a:r>
            <a:r>
              <a:rPr lang="en-GB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2005; 90: 2816-22.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Neer</a:t>
            </a:r>
            <a:r>
              <a:rPr lang="en-US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RM, Effect of parathyroid hormone (1-34) on fractures and bone mineral density in postmenopausal women with osteoporosis. N </a:t>
            </a:r>
            <a:r>
              <a:rPr lang="en-US" sz="1200" i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Engl</a:t>
            </a:r>
            <a:r>
              <a:rPr lang="en-US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J Med 2001; 344(19):1434-1441.</a:t>
            </a:r>
            <a:endParaRPr lang="es-ES" sz="1200" i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en-GB" sz="1200" i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  <a:defRPr/>
            </a:pPr>
            <a:endParaRPr lang="es-ES" sz="1200" i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s-ES" sz="1200" i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*** actualmente fármaco de prescripción especializada hospitalaria</a:t>
            </a:r>
          </a:p>
        </p:txBody>
      </p:sp>
    </p:spTree>
    <p:extLst>
      <p:ext uri="{BB962C8B-B14F-4D97-AF65-F5344CB8AC3E}">
        <p14:creationId xmlns:p14="http://schemas.microsoft.com/office/powerpoint/2010/main" xmlns="" val="10163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s-ES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3698594"/>
              </p:ext>
            </p:extLst>
          </p:nvPr>
        </p:nvGraphicFramePr>
        <p:xfrm>
          <a:off x="1847531" y="260648"/>
          <a:ext cx="8363271" cy="5630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76262"/>
                <a:gridCol w="3199252"/>
                <a:gridCol w="2787757"/>
              </a:tblGrid>
              <a:tr h="335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Fármaco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Forma de administración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Efectos secundarios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horzOverflow="overflow"/>
                </a:tc>
              </a:tr>
              <a:tr h="1218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Alendronato</a:t>
                      </a: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L="42643" marR="42643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 </a:t>
                      </a:r>
                      <a:r>
                        <a:rPr kumimoji="0" lang="es-ES_tradnl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 10mg/día o dosis semanal de 70 mg, en ayunas con vaso de agua corriente y permanecer sin tumbarse ni comer durante al menos 30 </a:t>
                      </a:r>
                      <a:r>
                        <a:rPr kumimoji="0" lang="es-ES_tradnl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minutos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L="42643" marR="426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Efectos adversos gastrointestinales a corto plazo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Otros EA descritos a medio-largo plazo: 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ONM, fracturas atípicas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</a:tr>
              <a:tr h="8950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Risedronato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5mg/día  o dosis semanal de 35 mg; en ayunas con agua y permanecer erguido y sin comer 30 minutos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FA?¿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</a:tr>
              <a:tr h="683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Ibandronato</a:t>
                      </a:r>
                      <a:endParaRPr kumimoji="0" lang="es-ES" sz="180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150 mg/ mes Dosis mensual. En ayunas y permanecer erguido y sin comer 60 minutos</a:t>
                      </a:r>
                      <a:endParaRPr kumimoji="0" lang="es-E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</a:tr>
              <a:tr h="447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Denosumab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60mg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sc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semestral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Celulitis, Eczema, </a:t>
                      </a:r>
                      <a:r>
                        <a:rPr kumimoji="0" lang="es-E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faltulencia</a:t>
                      </a:r>
                      <a:r>
                        <a:rPr kumimoji="0" lang="es-E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, Infecciones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</a:tr>
              <a:tr h="447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Raloxifeno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600" u="none" strike="noStrike" cap="none" normalizeH="0" baseline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60 mg/día  a cualquier hora del día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Sofocos, calambres y TEV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</a:tr>
              <a:tr h="447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Teriparatida</a:t>
                      </a:r>
                      <a:r>
                        <a:rPr kumimoji="0" lang="es-ES_tradnl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r>
                        <a:rPr kumimoji="0" lang="es-ES_tradnl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(PTH 1,34)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20 ug/día sc. Durante  18 meses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Litiasis?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</a:tr>
              <a:tr h="447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Ranelato</a:t>
                      </a:r>
                      <a:r>
                        <a:rPr kumimoji="0" lang="es-ES" sz="18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de estroncio</a:t>
                      </a:r>
                      <a:endParaRPr kumimoji="0" lang="es-E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2gr,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vo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. un sobre todos los días al acostarse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Diarrea, </a:t>
                      </a:r>
                      <a:r>
                        <a:rPr kumimoji="0" lang="es-ES" sz="16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Dress</a:t>
                      </a:r>
                      <a:r>
                        <a:rPr kumimoji="0" lang="es-E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?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2643" marR="42643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76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524000" y="3048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GB" sz="3200" b="1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563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87759"/>
              </p:ext>
            </p:extLst>
          </p:nvPr>
        </p:nvGraphicFramePr>
        <p:xfrm>
          <a:off x="1452527" y="857232"/>
          <a:ext cx="9358380" cy="500065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39595"/>
                <a:gridCol w="2339595"/>
                <a:gridCol w="2339595"/>
                <a:gridCol w="2339595"/>
              </a:tblGrid>
              <a:tr h="8313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Agente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OPPM </a:t>
                      </a: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para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  <a:sym typeface="Symbol" charset="0"/>
                        </a:rPr>
                        <a:t> 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 </a:t>
                      </a: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riesgo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 </a:t>
                      </a: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fractura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Fracturas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no </a:t>
                      </a: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vertebrales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4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Fractura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vertebral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Fractura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de </a:t>
                      </a: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cadera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>
                        <a:alpha val="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5186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Alendronato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ECF5"/>
                    </a:solidFill>
                  </a:tcPr>
                </a:tc>
              </a:tr>
              <a:tr h="469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Risedronato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CF5"/>
                    </a:solidFill>
                  </a:tcPr>
                </a:tc>
              </a:tr>
              <a:tr h="469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Raloxifeno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</a:tr>
              <a:tr h="469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Ibandronato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ebdings" charset="0"/>
                        </a:rPr>
                        <a:t>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eb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eb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</a:tr>
              <a:tr h="469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Zoledronato</a:t>
                      </a:r>
                      <a:endParaRPr kumimoji="0" lang="es-E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eb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 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eb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CF5"/>
                    </a:solidFill>
                  </a:tcPr>
                </a:tc>
              </a:tr>
              <a:tr h="469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Denosumab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r>
                        <a:rPr kumimoji="0" lang="en-GB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 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eb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CF5"/>
                    </a:solidFill>
                  </a:tcPr>
                </a:tc>
              </a:tr>
              <a:tr h="469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</a:rPr>
                        <a:t>Teriparatida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solidFill>
                            <a:srgbClr val="004586"/>
                          </a:solidFill>
                          <a:effectLst/>
                          <a:sym typeface="Wingdings" charset="0"/>
                        </a:rPr>
                        <a:t>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4586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  <a:sym typeface="Wingdings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208213" y="5908829"/>
            <a:ext cx="784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1600" dirty="0">
              <a:latin typeface="Arial"/>
              <a:cs typeface="Arial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¿Qué fármaco para cada paciente</a:t>
            </a:r>
            <a:r>
              <a:rPr lang="es-ES" sz="3200" dirty="0" smtClean="0"/>
              <a:t>?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7493939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Eficacia de los BF en términos de reducción de </a:t>
            </a:r>
            <a:r>
              <a:rPr lang="es-ES" sz="3200" dirty="0" smtClean="0"/>
              <a:t>fracturas</a:t>
            </a:r>
            <a:endParaRPr lang="es-ES" sz="3200" dirty="0"/>
          </a:p>
        </p:txBody>
      </p:sp>
      <p:pic>
        <p:nvPicPr>
          <p:cNvPr id="4" name="Marcador de contenido 3" descr="Captura de pantalla 2016-11-03 a las 18.15.30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5262" r="2" b="-23750"/>
          <a:stretch/>
        </p:blipFill>
        <p:spPr>
          <a:xfrm>
            <a:off x="1381092" y="798685"/>
            <a:ext cx="9501254" cy="4702017"/>
          </a:xfrm>
        </p:spPr>
      </p:pic>
    </p:spTree>
    <p:extLst>
      <p:ext uri="{BB962C8B-B14F-4D97-AF65-F5344CB8AC3E}">
        <p14:creationId xmlns:p14="http://schemas.microsoft.com/office/powerpoint/2010/main" xmlns="" val="7117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Nunca.</a:t>
            </a:r>
            <a:endParaRPr lang="es-ES" sz="2400" dirty="0"/>
          </a:p>
          <a:p>
            <a:r>
              <a:rPr lang="es-ES" sz="2400" dirty="0"/>
              <a:t>Siempre a los 5 </a:t>
            </a:r>
            <a:r>
              <a:rPr lang="es-ES" sz="2400" dirty="0" smtClean="0"/>
              <a:t>años.</a:t>
            </a:r>
            <a:endParaRPr lang="es-ES" sz="2400" dirty="0"/>
          </a:p>
          <a:p>
            <a:r>
              <a:rPr lang="es-ES" sz="2400" dirty="0"/>
              <a:t>Según </a:t>
            </a:r>
            <a:r>
              <a:rPr lang="es-ES" sz="2400" dirty="0" smtClean="0"/>
              <a:t>riesgo.</a:t>
            </a:r>
            <a:endParaRPr lang="es-ES" sz="2400" dirty="0"/>
          </a:p>
          <a:p>
            <a:r>
              <a:rPr lang="es-ES" sz="2400" dirty="0"/>
              <a:t>Casi siempre a los 7 </a:t>
            </a:r>
            <a:r>
              <a:rPr lang="es-ES" sz="2400" dirty="0" smtClean="0"/>
              <a:t>años.</a:t>
            </a: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¿Debemos hacer siempre vacaciones terapéuticas?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Pregunta 4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25389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Vacaciones terapéuticas </a:t>
            </a:r>
            <a:r>
              <a:rPr lang="es-ES" sz="3200" dirty="0" err="1" smtClean="0"/>
              <a:t>bifosfonatos</a:t>
            </a:r>
            <a:r>
              <a:rPr lang="es-ES" sz="3200" dirty="0" smtClean="0"/>
              <a:t> (I</a:t>
            </a:r>
            <a:r>
              <a:rPr lang="es-ES" sz="3200" dirty="0"/>
              <a:t>)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1571612"/>
            <a:ext cx="8024826" cy="4857784"/>
          </a:xfrm>
        </p:spPr>
        <p:txBody>
          <a:bodyPr>
            <a:normAutofit/>
          </a:bodyPr>
          <a:lstStyle/>
          <a:p>
            <a:pPr marL="715963" indent="-309563"/>
            <a:r>
              <a:rPr lang="es-ES" sz="2400" dirty="0"/>
              <a:t>Características de </a:t>
            </a:r>
            <a:r>
              <a:rPr lang="es-ES" sz="2400" dirty="0" smtClean="0"/>
              <a:t>los </a:t>
            </a:r>
            <a:r>
              <a:rPr lang="es-ES" sz="2400" dirty="0" err="1" smtClean="0"/>
              <a:t>bifosfonatos</a:t>
            </a:r>
            <a:r>
              <a:rPr lang="es-ES" sz="2400" dirty="0" smtClean="0"/>
              <a:t> (retención </a:t>
            </a:r>
            <a:r>
              <a:rPr lang="es-ES" sz="2400" dirty="0"/>
              <a:t>hueso) </a:t>
            </a:r>
          </a:p>
          <a:p>
            <a:pPr marL="715963" indent="-309563"/>
            <a:r>
              <a:rPr lang="es-ES" sz="2400" dirty="0"/>
              <a:t>Eficacia </a:t>
            </a:r>
            <a:r>
              <a:rPr lang="es-ES" sz="2400" dirty="0" err="1"/>
              <a:t>antifractura</a:t>
            </a:r>
            <a:r>
              <a:rPr lang="es-ES" sz="2400" dirty="0"/>
              <a:t> y otros posibles beneficios </a:t>
            </a:r>
            <a:r>
              <a:rPr lang="es-ES" sz="2400" dirty="0" smtClean="0"/>
              <a:t>(estudios </a:t>
            </a:r>
            <a:r>
              <a:rPr lang="es-ES" sz="2400" dirty="0"/>
              <a:t>reducción de mortalidad)</a:t>
            </a:r>
          </a:p>
          <a:p>
            <a:pPr marL="715963" indent="-309563"/>
            <a:r>
              <a:rPr lang="es-ES" sz="2400" dirty="0"/>
              <a:t>Posibles </a:t>
            </a:r>
            <a:r>
              <a:rPr lang="es-ES" sz="2400" dirty="0" smtClean="0"/>
              <a:t>efectos adversos </a:t>
            </a:r>
            <a:r>
              <a:rPr lang="es-ES" sz="2400" dirty="0"/>
              <a:t>a largo plazo, baja probabilidad</a:t>
            </a:r>
          </a:p>
          <a:p>
            <a:pPr marL="715963" indent="-309563"/>
            <a:r>
              <a:rPr lang="es-ES" sz="2400" dirty="0"/>
              <a:t>Balance riesgo –beneficio favorable al tratamiento en pacientes de alto riesgo</a:t>
            </a:r>
          </a:p>
          <a:p>
            <a:pPr marL="715963" indent="-309563"/>
            <a:r>
              <a:rPr lang="es-ES" sz="2400" dirty="0" smtClean="0"/>
              <a:t>¿El </a:t>
            </a:r>
            <a:r>
              <a:rPr lang="es-ES" sz="2400" dirty="0"/>
              <a:t>beneficio se prolonga más allá de 5 años</a:t>
            </a:r>
            <a:r>
              <a:rPr lang="es-ES" sz="2400" dirty="0" smtClean="0"/>
              <a:t>? ¿Y </a:t>
            </a:r>
            <a:r>
              <a:rPr lang="es-ES" sz="2400" dirty="0"/>
              <a:t>los riesgos? </a:t>
            </a:r>
            <a:r>
              <a:rPr lang="es-ES" sz="2400" dirty="0" smtClean="0"/>
              <a:t>Y </a:t>
            </a:r>
            <a:r>
              <a:rPr lang="es-ES" sz="2400" dirty="0"/>
              <a:t>si interrumpimos el </a:t>
            </a:r>
            <a:r>
              <a:rPr lang="es-ES" sz="2400" dirty="0" smtClean="0"/>
              <a:t>tratamiento, </a:t>
            </a:r>
            <a:r>
              <a:rPr lang="es-ES" sz="2400" dirty="0"/>
              <a:t>¿aumenta el riesgo de fractura?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793038" y="1714488"/>
            <a:ext cx="4398962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21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Vacaciones terapéuticas </a:t>
            </a:r>
            <a:r>
              <a:rPr lang="es-ES" sz="3200" dirty="0" err="1" smtClean="0"/>
              <a:t>bifosfonatos</a:t>
            </a:r>
            <a:r>
              <a:rPr lang="es-ES" sz="3200" dirty="0" smtClean="0"/>
              <a:t> (II)</a:t>
            </a:r>
            <a:endParaRPr lang="es-ES" sz="3200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1015675"/>
            <a:ext cx="7310446" cy="4592024"/>
          </a:xfrm>
        </p:spPr>
        <p:txBody>
          <a:bodyPr anchor="ctr">
            <a:normAutofit/>
          </a:bodyPr>
          <a:lstStyle/>
          <a:p>
            <a:pPr marL="715963" indent="-309563"/>
            <a:r>
              <a:rPr lang="es-ES" sz="2400" dirty="0"/>
              <a:t>No hablamos de vacaciones terapéuticas con otros tratamientos crónicos. </a:t>
            </a:r>
          </a:p>
          <a:p>
            <a:pPr marL="715963" indent="-309563"/>
            <a:r>
              <a:rPr lang="es-ES" sz="2400" dirty="0"/>
              <a:t>BF son los fármacos más empleados en todo el mundo para la prevención de las fracturas por </a:t>
            </a:r>
            <a:r>
              <a:rPr lang="es-ES" sz="2400" dirty="0" smtClean="0"/>
              <a:t>fragilidad.</a:t>
            </a:r>
            <a:endParaRPr lang="es-ES" sz="2400" dirty="0"/>
          </a:p>
          <a:p>
            <a:pPr marL="715963" indent="-309563"/>
            <a:r>
              <a:rPr lang="es-ES" sz="2400" dirty="0"/>
              <a:t>Disponemos de evidencia en estudios de registro 3-4 </a:t>
            </a:r>
            <a:r>
              <a:rPr lang="es-ES" sz="2400" dirty="0" smtClean="0"/>
              <a:t>años.</a:t>
            </a:r>
            <a:endParaRPr lang="es-ES" sz="2400" dirty="0"/>
          </a:p>
          <a:p>
            <a:pPr marL="715963" indent="-309563"/>
            <a:r>
              <a:rPr lang="es-ES" sz="2400" dirty="0"/>
              <a:t>Extensiones hasta 10 (ALN), 7 (RIS), 9 (ZOL) , no vs </a:t>
            </a:r>
            <a:r>
              <a:rPr lang="es-ES" sz="2400" dirty="0" smtClean="0"/>
              <a:t>placebo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8168" y="1268761"/>
            <a:ext cx="2824762" cy="20016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074" y="3500438"/>
            <a:ext cx="2572711" cy="172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2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Vacaciones terapéuticas </a:t>
            </a:r>
            <a:r>
              <a:rPr lang="es-ES" sz="3200" dirty="0" err="1" smtClean="0"/>
              <a:t>bifosfonatos</a:t>
            </a:r>
            <a:r>
              <a:rPr lang="es-ES" sz="3200" dirty="0" smtClean="0"/>
              <a:t> (III)</a:t>
            </a:r>
            <a:endParaRPr lang="es-ES" sz="3200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715963" indent="-309563"/>
            <a:r>
              <a:rPr lang="es-ES_tradnl" sz="2400" dirty="0" smtClean="0"/>
              <a:t>Evidencia de tratamiento </a:t>
            </a:r>
            <a:r>
              <a:rPr lang="es-ES_tradnl" sz="2400" dirty="0"/>
              <a:t>a largo plazo, estudios extensión </a:t>
            </a:r>
            <a:r>
              <a:rPr lang="es-ES_tradnl" sz="2400" dirty="0" smtClean="0"/>
              <a:t>(FLEX-HORIZON).</a:t>
            </a:r>
            <a:endParaRPr lang="es-ES_tradnl" sz="2400" dirty="0"/>
          </a:p>
          <a:p>
            <a:pPr marL="715963" indent="-309563"/>
            <a:r>
              <a:rPr lang="es-ES_tradnl" sz="2400" dirty="0"/>
              <a:t>Diferencias </a:t>
            </a:r>
            <a:r>
              <a:rPr lang="es-ES_tradnl" sz="2400" dirty="0" smtClean="0"/>
              <a:t>entre BF </a:t>
            </a:r>
            <a:r>
              <a:rPr lang="es-ES_tradnl" sz="2400" dirty="0"/>
              <a:t>(</a:t>
            </a:r>
            <a:r>
              <a:rPr lang="es-ES_tradnl" sz="2400" dirty="0" smtClean="0"/>
              <a:t>retención/potencia, coste</a:t>
            </a:r>
            <a:r>
              <a:rPr lang="es-ES_tradnl" sz="2400" dirty="0"/>
              <a:t>, cumplimiento</a:t>
            </a:r>
            <a:r>
              <a:rPr lang="es-ES_tradnl" sz="2400" dirty="0" smtClean="0"/>
              <a:t>).</a:t>
            </a:r>
            <a:endParaRPr lang="es-ES_tradnl" sz="2400" dirty="0"/>
          </a:p>
          <a:p>
            <a:pPr marL="715963" indent="-309563"/>
            <a:r>
              <a:rPr lang="es-ES_tradnl" sz="2400" dirty="0"/>
              <a:t>Estratificación del riesgo del </a:t>
            </a:r>
            <a:r>
              <a:rPr lang="es-ES_tradnl" sz="2400" dirty="0" smtClean="0"/>
              <a:t>paciente.</a:t>
            </a:r>
            <a:endParaRPr lang="es-ES_tradnl" sz="2400" dirty="0"/>
          </a:p>
          <a:p>
            <a:pPr lvl="1"/>
            <a:r>
              <a:rPr lang="es-ES_tradnl" sz="2400" dirty="0"/>
              <a:t>Según DMO cuello femoral t-score </a:t>
            </a:r>
            <a:r>
              <a:rPr lang="es-ES_tradnl" sz="2400" u="sng" dirty="0" smtClean="0"/>
              <a:t>&lt; </a:t>
            </a:r>
            <a:r>
              <a:rPr lang="es-ES_tradnl" sz="2400" dirty="0" smtClean="0"/>
              <a:t>-</a:t>
            </a:r>
            <a:r>
              <a:rPr lang="es-ES_tradnl" sz="2400" dirty="0"/>
              <a:t>2 o -</a:t>
            </a:r>
            <a:r>
              <a:rPr lang="es-ES_tradnl" sz="2400" dirty="0" smtClean="0"/>
              <a:t>2,5.</a:t>
            </a:r>
            <a:endParaRPr lang="es-ES_tradnl" sz="2400" dirty="0"/>
          </a:p>
          <a:p>
            <a:pPr lvl="1"/>
            <a:r>
              <a:rPr lang="es-ES_tradnl" sz="2400" dirty="0"/>
              <a:t>Según fractura </a:t>
            </a:r>
            <a:r>
              <a:rPr lang="es-ES_tradnl" sz="2400" dirty="0" smtClean="0"/>
              <a:t>previa.</a:t>
            </a:r>
            <a:endParaRPr lang="es-ES_tradnl" sz="2400" dirty="0"/>
          </a:p>
          <a:p>
            <a:pPr lvl="1"/>
            <a:r>
              <a:rPr lang="es-ES_tradnl" sz="2400" dirty="0"/>
              <a:t>Según MRO ? (P1NP </a:t>
            </a:r>
            <a:r>
              <a:rPr lang="es-ES_tradnl" sz="2400" dirty="0" smtClean="0"/>
              <a:t>y </a:t>
            </a:r>
            <a:r>
              <a:rPr lang="es-ES_tradnl" sz="2400" dirty="0" err="1"/>
              <a:t>CTXs</a:t>
            </a:r>
            <a:r>
              <a:rPr lang="es-ES_tradnl" sz="2400" dirty="0" smtClean="0"/>
              <a:t>).</a:t>
            </a:r>
            <a:endParaRPr lang="es-ES_tradnl" sz="2400" dirty="0"/>
          </a:p>
          <a:p>
            <a:pPr lvl="1"/>
            <a:r>
              <a:rPr lang="es-ES_tradnl" sz="2400" dirty="0"/>
              <a:t>Según escalas de riesgo o edad </a:t>
            </a:r>
            <a:r>
              <a:rPr lang="es-ES_tradnl" sz="2400" dirty="0" smtClean="0"/>
              <a:t>y peso.</a:t>
            </a:r>
            <a:endParaRPr lang="es-ES_tradnl" sz="2400" dirty="0"/>
          </a:p>
          <a:p>
            <a:pPr marL="715963" indent="-309563"/>
            <a:r>
              <a:rPr lang="es-ES_tradnl" sz="2400" dirty="0" smtClean="0"/>
              <a:t>Interrumpir y reiniciar.</a:t>
            </a:r>
            <a:endParaRPr lang="es-ES_tradnl" sz="2400" dirty="0"/>
          </a:p>
          <a:p>
            <a:pPr lvl="1"/>
            <a:r>
              <a:rPr lang="es-ES_tradnl" sz="2400" dirty="0"/>
              <a:t>Valorar otros FR </a:t>
            </a:r>
            <a:r>
              <a:rPr lang="es-ES_tradnl" sz="2400" dirty="0" smtClean="0"/>
              <a:t>(caídas</a:t>
            </a:r>
            <a:r>
              <a:rPr lang="es-ES_tradnl" sz="2400" dirty="0"/>
              <a:t>, edad, </a:t>
            </a:r>
            <a:r>
              <a:rPr lang="es-ES_tradnl" sz="2400" dirty="0" smtClean="0"/>
              <a:t>IMC …) </a:t>
            </a:r>
            <a:r>
              <a:rPr lang="es-ES_tradnl" sz="2400" dirty="0"/>
              <a:t>o</a:t>
            </a:r>
            <a:r>
              <a:rPr lang="es-ES_tradnl" sz="2400" dirty="0" smtClean="0"/>
              <a:t>pinión experto.</a:t>
            </a:r>
            <a:endParaRPr lang="es-ES_tradnl" sz="24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s-ES" sz="1200" dirty="0" smtClean="0"/>
              <a:t>Adler </a:t>
            </a:r>
            <a:r>
              <a:rPr lang="es-ES" sz="1200" dirty="0" err="1" smtClean="0"/>
              <a:t>RA,et</a:t>
            </a:r>
            <a:r>
              <a:rPr lang="es-ES" sz="1200" dirty="0" smtClean="0"/>
              <a:t> al. J </a:t>
            </a:r>
            <a:r>
              <a:rPr lang="es-ES" sz="1200" dirty="0" err="1"/>
              <a:t>Bone</a:t>
            </a:r>
            <a:r>
              <a:rPr lang="es-ES" sz="1200" dirty="0"/>
              <a:t> </a:t>
            </a:r>
            <a:r>
              <a:rPr lang="es-ES" sz="1200" dirty="0" err="1"/>
              <a:t>Miner</a:t>
            </a:r>
            <a:r>
              <a:rPr lang="es-ES" sz="1200" dirty="0"/>
              <a:t> Res. 2016 Jan;31(1):16-35</a:t>
            </a:r>
          </a:p>
        </p:txBody>
      </p:sp>
    </p:spTree>
    <p:extLst>
      <p:ext uri="{BB962C8B-B14F-4D97-AF65-F5344CB8AC3E}">
        <p14:creationId xmlns:p14="http://schemas.microsoft.com/office/powerpoint/2010/main" xmlns="" val="20841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/>
              <a:t>Caso clínico (II)</a:t>
            </a:r>
            <a:endParaRPr lang="es-E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309563"/>
            <a:r>
              <a:rPr lang="es-ES" sz="2400" dirty="0"/>
              <a:t>A la </a:t>
            </a:r>
            <a:r>
              <a:rPr lang="es-ES" sz="2400" dirty="0" smtClean="0">
                <a:solidFill>
                  <a:srgbClr val="C00000"/>
                </a:solidFill>
              </a:rPr>
              <a:t>exploración</a:t>
            </a:r>
            <a:r>
              <a:rPr lang="es-ES" sz="2400" b="1" dirty="0" smtClean="0"/>
              <a:t>:</a:t>
            </a:r>
            <a:endParaRPr lang="es-ES" sz="2400" b="1" dirty="0"/>
          </a:p>
          <a:p>
            <a:pPr marL="1252935" lvl="2" indent="-309563">
              <a:buFont typeface="Wingdings" pitchFamily="2" charset="2"/>
              <a:buChar char="v"/>
            </a:pPr>
            <a:r>
              <a:rPr lang="es-ES" sz="2250" dirty="0"/>
              <a:t>Talla de 162 cm peso de 64 </a:t>
            </a:r>
            <a:r>
              <a:rPr lang="es-ES" sz="2250" dirty="0" smtClean="0"/>
              <a:t>kg</a:t>
            </a:r>
            <a:r>
              <a:rPr lang="es-ES" sz="2250" dirty="0"/>
              <a:t>. IMC: 24,38 TA 136/78 FC </a:t>
            </a:r>
            <a:r>
              <a:rPr lang="es-ES" sz="2250" dirty="0" smtClean="0"/>
              <a:t>.</a:t>
            </a:r>
            <a:endParaRPr lang="es-ES" sz="2250" dirty="0"/>
          </a:p>
          <a:p>
            <a:pPr marL="1252935" lvl="2" indent="-309563">
              <a:buFont typeface="Wingdings" pitchFamily="2" charset="2"/>
              <a:buChar char="v"/>
            </a:pPr>
            <a:r>
              <a:rPr lang="es-ES" sz="2250" dirty="0"/>
              <a:t>Discreta contractura lumbar, dolor selectivo a la palpación de D11. No signos </a:t>
            </a:r>
            <a:r>
              <a:rPr lang="es-ES" sz="2250" dirty="0" smtClean="0"/>
              <a:t>de    </a:t>
            </a:r>
            <a:r>
              <a:rPr lang="es-ES" sz="2250" dirty="0" err="1" smtClean="0"/>
              <a:t>radiculopatía</a:t>
            </a:r>
            <a:r>
              <a:rPr lang="es-ES" sz="2250" dirty="0" smtClean="0"/>
              <a:t>.</a:t>
            </a:r>
            <a:endParaRPr lang="es-ES" sz="2250" dirty="0"/>
          </a:p>
          <a:p>
            <a:pPr marL="715963" indent="-309563"/>
            <a:r>
              <a:rPr lang="es-ES" sz="2400" dirty="0"/>
              <a:t>RX columna </a:t>
            </a:r>
            <a:r>
              <a:rPr lang="es-ES" sz="2400" dirty="0" smtClean="0"/>
              <a:t>dorso </a:t>
            </a:r>
            <a:r>
              <a:rPr lang="es-ES" sz="2400" dirty="0" smtClean="0"/>
              <a:t>lumbar: </a:t>
            </a:r>
            <a:r>
              <a:rPr lang="es-ES" sz="2400" dirty="0">
                <a:solidFill>
                  <a:schemeClr val="tx2"/>
                </a:solidFill>
              </a:rPr>
              <a:t>f</a:t>
            </a:r>
            <a:r>
              <a:rPr lang="es-ES" sz="2400" dirty="0" smtClean="0">
                <a:solidFill>
                  <a:schemeClr val="tx2"/>
                </a:solidFill>
              </a:rPr>
              <a:t>ractura </a:t>
            </a:r>
            <a:r>
              <a:rPr lang="es-ES" sz="2400" dirty="0" smtClean="0">
                <a:solidFill>
                  <a:schemeClr val="tx2"/>
                </a:solidFill>
              </a:rPr>
              <a:t>D11.</a:t>
            </a:r>
            <a:endParaRPr lang="es-ES" sz="2400" dirty="0"/>
          </a:p>
          <a:p>
            <a:pPr marL="715963" indent="-309563"/>
            <a:r>
              <a:rPr lang="es-ES" sz="2400" dirty="0"/>
              <a:t>Hablamos con ella del hallazgo radiológico. </a:t>
            </a:r>
          </a:p>
          <a:p>
            <a:pPr marL="715963" indent="-309563"/>
            <a:r>
              <a:rPr lang="es-ES" sz="2400" dirty="0"/>
              <a:t>La paciente </a:t>
            </a:r>
            <a:r>
              <a:rPr lang="es-ES" sz="2400" dirty="0">
                <a:solidFill>
                  <a:srgbClr val="C00000"/>
                </a:solidFill>
              </a:rPr>
              <a:t>unos años antes a raíz de una densitometría</a:t>
            </a:r>
            <a:r>
              <a:rPr lang="es-ES" sz="2400" b="1" dirty="0"/>
              <a:t> </a:t>
            </a:r>
            <a:r>
              <a:rPr lang="es-ES" sz="2400" dirty="0"/>
              <a:t>por el antecedente de su madre se le prescribió tratamiento con </a:t>
            </a:r>
            <a:r>
              <a:rPr lang="es-ES" sz="2400" dirty="0" smtClean="0">
                <a:solidFill>
                  <a:schemeClr val="tx2"/>
                </a:solidFill>
              </a:rPr>
              <a:t>fármacos </a:t>
            </a:r>
            <a:r>
              <a:rPr lang="es-ES" sz="2400" dirty="0" err="1" smtClean="0">
                <a:solidFill>
                  <a:schemeClr val="tx2"/>
                </a:solidFill>
              </a:rPr>
              <a:t>antirresortivos</a:t>
            </a:r>
            <a:r>
              <a:rPr lang="es-ES" sz="2400" dirty="0" smtClean="0">
                <a:solidFill>
                  <a:schemeClr val="tx2"/>
                </a:solidFill>
              </a:rPr>
              <a:t>.</a:t>
            </a:r>
            <a:endParaRPr lang="es-ES" sz="2400" dirty="0">
              <a:solidFill>
                <a:schemeClr val="tx2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077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50247" y="6473826"/>
            <a:ext cx="8493125" cy="384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</a:tabLst>
            </a:pPr>
            <a:endParaRPr lang="en-GB" sz="1500" b="1" dirty="0">
              <a:solidFill>
                <a:srgbClr val="000000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081" y="828505"/>
            <a:ext cx="4630253" cy="2877471"/>
          </a:xfrm>
          <a:prstGeom prst="rect">
            <a:avLst/>
          </a:prstGeom>
          <a:noFill/>
          <a:ln w="28575" cmpd="sng">
            <a:solidFill>
              <a:schemeClr val="accent1"/>
            </a:solidFill>
            <a:round/>
            <a:headEnd/>
            <a:tailEnd/>
          </a:ln>
          <a:effectLst/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407174" y="6311901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22426" y="6613526"/>
            <a:ext cx="4930775" cy="347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88" indent="-77788" defTabSz="414338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</a:pPr>
            <a:endParaRPr lang="en-GB" sz="900">
              <a:solidFill>
                <a:srgbClr val="00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174" y="781161"/>
            <a:ext cx="4173982" cy="294094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2490" y="3857628"/>
            <a:ext cx="6005686" cy="212352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3"/>
          </p:nvPr>
        </p:nvSpPr>
        <p:spPr>
          <a:xfrm>
            <a:off x="300035" y="5848482"/>
            <a:ext cx="11582443" cy="295162"/>
          </a:xfrm>
        </p:spPr>
        <p:txBody>
          <a:bodyPr>
            <a:normAutofit/>
          </a:bodyPr>
          <a:lstStyle/>
          <a:p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Black, D. M. et al. JAMA 2006;296:2927-2938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Efecto a largo plazo: </a:t>
            </a:r>
            <a:r>
              <a:rPr lang="es-ES" sz="3200" dirty="0"/>
              <a:t>DMO </a:t>
            </a:r>
            <a:r>
              <a:rPr lang="es-ES" sz="3200" dirty="0" smtClean="0"/>
              <a:t>y </a:t>
            </a:r>
            <a:r>
              <a:rPr lang="es-ES" sz="3200" dirty="0" smtClean="0"/>
              <a:t>MRO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2441054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2766066"/>
            <a:ext cx="11582400" cy="4592024"/>
          </a:xfrm>
        </p:spPr>
        <p:txBody>
          <a:bodyPr>
            <a:normAutofit/>
          </a:bodyPr>
          <a:lstStyle/>
          <a:p>
            <a:pPr marL="715963" indent="-309563"/>
            <a:r>
              <a:rPr lang="es-ES" sz="2400" dirty="0">
                <a:solidFill>
                  <a:schemeClr val="tx2"/>
                </a:solidFill>
              </a:rPr>
              <a:t>Sujetos: </a:t>
            </a:r>
            <a:r>
              <a:rPr lang="es-ES" sz="2400" dirty="0"/>
              <a:t>pacientes con buen cumplimiento durante dos años con </a:t>
            </a:r>
            <a:r>
              <a:rPr lang="es-ES" sz="2400" dirty="0" err="1"/>
              <a:t>bisfosfonatos</a:t>
            </a:r>
            <a:r>
              <a:rPr lang="es-ES" sz="2400" dirty="0"/>
              <a:t>, </a:t>
            </a:r>
            <a:r>
              <a:rPr lang="es-ES" sz="2400" dirty="0" smtClean="0"/>
              <a:t>N: 9063.</a:t>
            </a:r>
            <a:endParaRPr lang="es-ES" sz="2400" dirty="0"/>
          </a:p>
          <a:p>
            <a:pPr marL="715963" indent="-309563"/>
            <a:r>
              <a:rPr lang="es-ES" sz="2400" dirty="0" smtClean="0">
                <a:solidFill>
                  <a:schemeClr val="tx2"/>
                </a:solidFill>
              </a:rPr>
              <a:t>Resultado</a:t>
            </a:r>
            <a:r>
              <a:rPr lang="es-ES" sz="2400" dirty="0">
                <a:solidFill>
                  <a:schemeClr val="tx2"/>
                </a:solidFill>
              </a:rPr>
              <a:t>: </a:t>
            </a:r>
            <a:r>
              <a:rPr lang="es-ES" sz="2400" dirty="0"/>
              <a:t>Diferencia en incidencia de </a:t>
            </a:r>
            <a:r>
              <a:rPr lang="es-ES" sz="2400" dirty="0" err="1"/>
              <a:t>Fc</a:t>
            </a:r>
            <a:r>
              <a:rPr lang="es-ES" sz="2400" dirty="0"/>
              <a:t> entre los que discontinúan </a:t>
            </a:r>
            <a:r>
              <a:rPr lang="es-ES" sz="2400" dirty="0" smtClean="0"/>
              <a:t>8,43 </a:t>
            </a:r>
            <a:r>
              <a:rPr lang="es-ES" sz="2400" dirty="0"/>
              <a:t>vs </a:t>
            </a:r>
            <a:r>
              <a:rPr lang="es-ES" sz="2400" dirty="0" smtClean="0"/>
              <a:t>4,67/1000 personas-año </a:t>
            </a:r>
            <a:r>
              <a:rPr lang="es-ES" sz="2400" dirty="0"/>
              <a:t>que continúan el tratamiento. </a:t>
            </a:r>
            <a:r>
              <a:rPr lang="es-ES" sz="2400" dirty="0" smtClean="0"/>
              <a:t>HR </a:t>
            </a:r>
            <a:r>
              <a:rPr lang="es-ES" sz="2400" dirty="0"/>
              <a:t>de F cadera a </a:t>
            </a:r>
            <a:r>
              <a:rPr lang="es-ES" sz="2400" dirty="0" smtClean="0"/>
              <a:t>90 días </a:t>
            </a:r>
            <a:r>
              <a:rPr lang="es-ES" sz="2400" dirty="0"/>
              <a:t>fue de </a:t>
            </a:r>
            <a:r>
              <a:rPr lang="es-ES" sz="2400" dirty="0" smtClean="0"/>
              <a:t>1,2 </a:t>
            </a:r>
            <a:r>
              <a:rPr lang="es-ES" sz="2400" dirty="0"/>
              <a:t>(</a:t>
            </a:r>
            <a:r>
              <a:rPr lang="es-ES" sz="2400" dirty="0" smtClean="0"/>
              <a:t>1,1-1,3).</a:t>
            </a:r>
            <a:endParaRPr lang="es-ES" sz="2400" dirty="0"/>
          </a:p>
          <a:p>
            <a:pPr marL="715963" indent="-309563"/>
            <a:r>
              <a:rPr lang="es-ES" sz="2400" dirty="0" smtClean="0">
                <a:solidFill>
                  <a:schemeClr val="tx2"/>
                </a:solidFill>
              </a:rPr>
              <a:t>Conclusión</a:t>
            </a:r>
            <a:r>
              <a:rPr lang="es-ES" sz="2400" dirty="0">
                <a:solidFill>
                  <a:schemeClr val="tx2"/>
                </a:solidFill>
              </a:rPr>
              <a:t>: </a:t>
            </a:r>
            <a:r>
              <a:rPr lang="es-ES" sz="2400" dirty="0"/>
              <a:t>La tasa de fractura aumenta en mujeres que tenían buen cumplimiento a los BF y los </a:t>
            </a:r>
            <a:r>
              <a:rPr lang="es-ES" sz="2400" dirty="0" smtClean="0"/>
              <a:t>discontinúan.</a:t>
            </a:r>
            <a:endParaRPr lang="es-ES" sz="2400" dirty="0"/>
          </a:p>
          <a:p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 descr="Captura de pantalla 2017-02-05 a las 22.54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616" y="769670"/>
            <a:ext cx="6912768" cy="1730636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585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80994"/>
            <a:ext cx="10972800" cy="604800"/>
          </a:xfrm>
        </p:spPr>
        <p:txBody>
          <a:bodyPr/>
          <a:lstStyle/>
          <a:p>
            <a:r>
              <a:rPr lang="en-US" sz="3200" i="1" dirty="0"/>
              <a:t>Long Term Follow Up of Patients on Drug Holiday from Bisphosphonates: </a:t>
            </a:r>
            <a:r>
              <a:rPr lang="en-US" sz="3200" i="1" dirty="0">
                <a:solidFill>
                  <a:schemeClr val="tx2"/>
                </a:solidFill>
              </a:rPr>
              <a:t>Real World Setting</a:t>
            </a:r>
            <a:r>
              <a:rPr lang="en-US" sz="3200" i="1" dirty="0"/>
              <a:t>.</a:t>
            </a:r>
            <a:endParaRPr lang="es-ES" sz="3200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015675"/>
            <a:ext cx="11953916" cy="4592024"/>
          </a:xfrm>
        </p:spPr>
        <p:txBody>
          <a:bodyPr>
            <a:noAutofit/>
          </a:bodyPr>
          <a:lstStyle/>
          <a:p>
            <a:pPr marL="715963" indent="-309563"/>
            <a:r>
              <a:rPr lang="es-ES" sz="2400" dirty="0">
                <a:solidFill>
                  <a:schemeClr val="tx2"/>
                </a:solidFill>
              </a:rPr>
              <a:t>Objetivo: </a:t>
            </a:r>
            <a:r>
              <a:rPr lang="es-ES" sz="2400" dirty="0">
                <a:solidFill>
                  <a:srgbClr val="004586"/>
                </a:solidFill>
              </a:rPr>
              <a:t>d</a:t>
            </a:r>
            <a:r>
              <a:rPr lang="es-ES" sz="2400" dirty="0" smtClean="0"/>
              <a:t>escribir </a:t>
            </a:r>
            <a:r>
              <a:rPr lang="es-ES" sz="2400" dirty="0"/>
              <a:t>un </a:t>
            </a:r>
            <a:r>
              <a:rPr lang="es-ES" sz="2400" dirty="0" smtClean="0"/>
              <a:t>grupo </a:t>
            </a:r>
            <a:r>
              <a:rPr lang="es-ES" sz="2400" dirty="0"/>
              <a:t>pacientes en “vacaciones terapéuticas” y ver su riesgo de fractura.</a:t>
            </a:r>
          </a:p>
          <a:p>
            <a:pPr marL="715963" indent="-309563"/>
            <a:r>
              <a:rPr lang="es-ES" sz="2400" dirty="0">
                <a:solidFill>
                  <a:schemeClr val="tx2"/>
                </a:solidFill>
              </a:rPr>
              <a:t>Método: </a:t>
            </a:r>
            <a:r>
              <a:rPr lang="es-ES" sz="2400" dirty="0">
                <a:solidFill>
                  <a:srgbClr val="004586"/>
                </a:solidFill>
              </a:rPr>
              <a:t>r</a:t>
            </a:r>
            <a:r>
              <a:rPr lang="es-ES" sz="2400" dirty="0" smtClean="0"/>
              <a:t>etrospectivo 209 </a:t>
            </a:r>
            <a:r>
              <a:rPr lang="es-ES" sz="2400" dirty="0"/>
              <a:t>pacientes que iniciaron VT de BF entre 2005-2010.</a:t>
            </a:r>
          </a:p>
          <a:p>
            <a:pPr marL="715963" indent="-309563"/>
            <a:r>
              <a:rPr lang="es-ES" sz="2400" dirty="0">
                <a:solidFill>
                  <a:schemeClr val="tx2"/>
                </a:solidFill>
              </a:rPr>
              <a:t>Resultados: </a:t>
            </a:r>
          </a:p>
          <a:p>
            <a:pPr marL="1249363" lvl="1" indent="-304800"/>
            <a:r>
              <a:rPr lang="es-ES" sz="2400" dirty="0"/>
              <a:t>11 de los 209 (</a:t>
            </a:r>
            <a:r>
              <a:rPr lang="es-ES" sz="2400" dirty="0" smtClean="0"/>
              <a:t>5,2</a:t>
            </a:r>
            <a:r>
              <a:rPr lang="es-ES" sz="2400" dirty="0"/>
              <a:t>%) sufrieron una fractura. </a:t>
            </a:r>
            <a:r>
              <a:rPr lang="es-ES" sz="2400" dirty="0" smtClean="0"/>
              <a:t>Edad </a:t>
            </a:r>
            <a:r>
              <a:rPr lang="es-ES" sz="2400" dirty="0"/>
              <a:t>media 69.36 años. </a:t>
            </a:r>
          </a:p>
          <a:p>
            <a:pPr marL="1249363" lvl="1" indent="-304800"/>
            <a:r>
              <a:rPr lang="es-ES" sz="2400" dirty="0"/>
              <a:t>Los pacientes experimentaron aumento significativo de las FA a los 6 meses. Más pronunciado en los </a:t>
            </a:r>
            <a:r>
              <a:rPr lang="es-ES" sz="2400" dirty="0" err="1"/>
              <a:t>Fx</a:t>
            </a:r>
            <a:r>
              <a:rPr lang="es-ES" sz="2400" dirty="0"/>
              <a:t>(3 </a:t>
            </a:r>
            <a:r>
              <a:rPr lang="es-ES" sz="2400" dirty="0" err="1" smtClean="0"/>
              <a:t>ug</a:t>
            </a:r>
            <a:r>
              <a:rPr lang="es-ES" sz="2400" dirty="0" smtClean="0"/>
              <a:t>/l </a:t>
            </a:r>
            <a:r>
              <a:rPr lang="es-ES" sz="2400" dirty="0"/>
              <a:t>± 0.6083 vs </a:t>
            </a:r>
            <a:r>
              <a:rPr lang="es-ES" sz="2400" dirty="0" smtClean="0"/>
              <a:t>1.16ug/l </a:t>
            </a:r>
            <a:r>
              <a:rPr lang="es-ES" sz="2400" dirty="0"/>
              <a:t>± 1.9267). </a:t>
            </a:r>
          </a:p>
          <a:p>
            <a:pPr marL="1249363" lvl="1" indent="-304800"/>
            <a:r>
              <a:rPr lang="es-ES" sz="2400" dirty="0"/>
              <a:t>Durante 4 años no hubo cambios significativos en DMO a </a:t>
            </a:r>
            <a:r>
              <a:rPr lang="es-ES" sz="2400" dirty="0" smtClean="0"/>
              <a:t>CL, </a:t>
            </a:r>
            <a:r>
              <a:rPr lang="es-ES" sz="2400" dirty="0"/>
              <a:t>si pérdida en </a:t>
            </a:r>
            <a:r>
              <a:rPr lang="es-ES" sz="2400" dirty="0" smtClean="0"/>
              <a:t>CF             (-</a:t>
            </a:r>
            <a:r>
              <a:rPr lang="es-ES" sz="2400" dirty="0"/>
              <a:t>0.0084 ± 0.03, </a:t>
            </a:r>
            <a:r>
              <a:rPr lang="es-ES" sz="2400" dirty="0" err="1"/>
              <a:t>gm</a:t>
            </a:r>
            <a:r>
              <a:rPr lang="es-ES" sz="2400" dirty="0"/>
              <a:t>/cm</a:t>
            </a:r>
            <a:r>
              <a:rPr lang="es-ES" sz="2400" baseline="30000" dirty="0"/>
              <a:t>2</a:t>
            </a:r>
            <a:r>
              <a:rPr lang="es-ES" sz="2400" dirty="0"/>
              <a:t> a los 2 años).</a:t>
            </a:r>
          </a:p>
          <a:p>
            <a:pPr marL="715963" indent="-309563"/>
            <a:r>
              <a:rPr lang="es-ES" sz="2400" dirty="0">
                <a:solidFill>
                  <a:schemeClr val="tx2"/>
                </a:solidFill>
              </a:rPr>
              <a:t>Conclusión:  </a:t>
            </a:r>
            <a:r>
              <a:rPr lang="es-ES" sz="2400" dirty="0">
                <a:solidFill>
                  <a:srgbClr val="004586"/>
                </a:solidFill>
              </a:rPr>
              <a:t>l</a:t>
            </a:r>
            <a:r>
              <a:rPr lang="es-ES" sz="2400" dirty="0" smtClean="0"/>
              <a:t>as </a:t>
            </a:r>
            <a:r>
              <a:rPr lang="es-ES" sz="2400" dirty="0"/>
              <a:t>fracturas sucedieron en un grupo de pacientes mayores con peor DMO que los que no se fracturaron. El aumento precoz de los MRO y el descenso de la DMO deberían de ponernos en alerta.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00035" y="5848482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 err="1" smtClean="0"/>
              <a:t>Chiha</a:t>
            </a:r>
            <a:r>
              <a:rPr lang="es-ES" sz="1200" dirty="0" smtClean="0"/>
              <a:t> M, et al. </a:t>
            </a:r>
            <a:r>
              <a:rPr lang="en-US" sz="1200" dirty="0" err="1"/>
              <a:t>Endocr</a:t>
            </a:r>
            <a:r>
              <a:rPr lang="en-US" sz="1200" dirty="0"/>
              <a:t> </a:t>
            </a:r>
            <a:r>
              <a:rPr lang="en-US" sz="1200" dirty="0" err="1"/>
              <a:t>Pract</a:t>
            </a:r>
            <a:r>
              <a:rPr lang="en-US" sz="1200" dirty="0"/>
              <a:t>. 2013 Nov-Dec;19(6):989-94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28963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Vacaciones terapéuticas </a:t>
            </a:r>
            <a:r>
              <a:rPr lang="es-ES" sz="3200" dirty="0" err="1" smtClean="0"/>
              <a:t>bifosfonatos</a:t>
            </a:r>
            <a:r>
              <a:rPr lang="es-ES" sz="3200" dirty="0" smtClean="0"/>
              <a:t> (IV)</a:t>
            </a:r>
            <a:endParaRPr lang="es-ES" sz="3200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980116"/>
            <a:ext cx="11582400" cy="4592024"/>
          </a:xfrm>
        </p:spPr>
        <p:txBody>
          <a:bodyPr anchor="ctr">
            <a:noAutofit/>
          </a:bodyPr>
          <a:lstStyle/>
          <a:p>
            <a:pPr marL="542925" indent="0">
              <a:buNone/>
            </a:pPr>
            <a:r>
              <a:rPr lang="es-ES" sz="2400" dirty="0">
                <a:solidFill>
                  <a:srgbClr val="C00000"/>
                </a:solidFill>
              </a:rPr>
              <a:t>La información sobre vacaciones terapéuticas es escasa. Pero si consideramos que hay que hacerlas debemos tener en cuenta:</a:t>
            </a:r>
          </a:p>
          <a:p>
            <a:pPr marL="715963" indent="-309563"/>
            <a:r>
              <a:rPr lang="es-ES" sz="2400" dirty="0"/>
              <a:t>Riesgo de fractura </a:t>
            </a:r>
            <a:r>
              <a:rPr lang="es-ES" sz="2400" dirty="0" smtClean="0"/>
              <a:t>.</a:t>
            </a:r>
            <a:endParaRPr lang="es-ES" sz="2400" dirty="0"/>
          </a:p>
          <a:p>
            <a:pPr marL="715963" indent="-309563"/>
            <a:r>
              <a:rPr lang="es-ES" sz="2400" dirty="0"/>
              <a:t>Cumplimento </a:t>
            </a:r>
            <a:r>
              <a:rPr lang="es-ES" sz="2400" dirty="0" smtClean="0"/>
              <a:t>terapéutico.</a:t>
            </a:r>
            <a:endParaRPr lang="es-ES" sz="2400" dirty="0"/>
          </a:p>
          <a:p>
            <a:pPr marL="715963" indent="-309563"/>
            <a:r>
              <a:rPr lang="es-ES" sz="2400" dirty="0"/>
              <a:t>Duración del tratamiento previo a las “vacaciones</a:t>
            </a:r>
            <a:r>
              <a:rPr lang="es-ES" sz="2400" dirty="0" smtClean="0"/>
              <a:t>”.</a:t>
            </a:r>
            <a:endParaRPr lang="es-ES" sz="2400" dirty="0"/>
          </a:p>
          <a:p>
            <a:pPr marL="715963" indent="-309563"/>
            <a:r>
              <a:rPr lang="es-ES" sz="2400" dirty="0" smtClean="0"/>
              <a:t>Dosis.</a:t>
            </a:r>
            <a:endParaRPr lang="es-ES" sz="2400" dirty="0"/>
          </a:p>
          <a:p>
            <a:pPr marL="715963" indent="-309563"/>
            <a:r>
              <a:rPr lang="es-ES" sz="2400" dirty="0"/>
              <a:t>Tipo de fármaco (BF</a:t>
            </a:r>
            <a:r>
              <a:rPr lang="es-ES" sz="2400" dirty="0" smtClean="0"/>
              <a:t>).</a:t>
            </a:r>
            <a:endParaRPr lang="es-ES" sz="2400" dirty="0"/>
          </a:p>
          <a:p>
            <a:pPr marL="715963" indent="-309563"/>
            <a:r>
              <a:rPr lang="es-ES" sz="2400" dirty="0"/>
              <a:t>Duración de la interrupción del tratamiento </a:t>
            </a:r>
            <a:r>
              <a:rPr lang="es-ES" sz="2400" dirty="0" smtClean="0"/>
              <a:t>.</a:t>
            </a:r>
            <a:endParaRPr lang="es-ES" sz="2400" dirty="0"/>
          </a:p>
          <a:p>
            <a:pPr marL="715963" indent="-309563"/>
            <a:r>
              <a:rPr lang="es-ES" sz="2400" dirty="0"/>
              <a:t>Monitorización: </a:t>
            </a:r>
          </a:p>
          <a:p>
            <a:pPr lvl="1"/>
            <a:r>
              <a:rPr lang="es-ES" sz="2400" dirty="0"/>
              <a:t>Monitorizar para detectar caída de la DMO o aumento de los </a:t>
            </a:r>
            <a:r>
              <a:rPr lang="es-ES" sz="2400" dirty="0" smtClean="0"/>
              <a:t>MRO </a:t>
            </a:r>
            <a:r>
              <a:rPr lang="es-ES" sz="2400" dirty="0"/>
              <a:t>(DMO descenso&gt; 3-4% en columna o 4-5% en cadera</a:t>
            </a:r>
            <a:r>
              <a:rPr lang="es-ES" sz="2400" dirty="0" smtClean="0"/>
              <a:t>)</a:t>
            </a:r>
            <a:r>
              <a:rPr lang="es-ES" sz="2400" dirty="0"/>
              <a:t> </a:t>
            </a:r>
            <a:r>
              <a:rPr lang="es-ES" sz="2400" dirty="0" smtClean="0"/>
              <a:t>(</a:t>
            </a:r>
            <a:r>
              <a:rPr lang="es-ES" sz="2400" dirty="0"/>
              <a:t>Incremento de NTX &gt; 40 </a:t>
            </a:r>
            <a:r>
              <a:rPr lang="es-ES" sz="2400" dirty="0" err="1"/>
              <a:t>nmol</a:t>
            </a:r>
            <a:r>
              <a:rPr lang="es-ES" sz="2400" dirty="0" smtClean="0"/>
              <a:t>).</a:t>
            </a:r>
            <a:endParaRPr lang="es-ES" sz="24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738150" y="5600658"/>
            <a:ext cx="107157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dirty="0"/>
              <a:t>Tampoco hay evidencia de que debemos hacer y cual va a ser la respuesta cuando se reintroducen. </a:t>
            </a:r>
          </a:p>
        </p:txBody>
      </p:sp>
    </p:spTree>
    <p:extLst>
      <p:ext uri="{BB962C8B-B14F-4D97-AF65-F5344CB8AC3E}">
        <p14:creationId xmlns:p14="http://schemas.microsoft.com/office/powerpoint/2010/main" xmlns="" val="266189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Revisiones de reciente publicación</a:t>
            </a:r>
            <a:endParaRPr lang="es-ES" sz="3200" dirty="0"/>
          </a:p>
        </p:txBody>
      </p:sp>
      <p:pic>
        <p:nvPicPr>
          <p:cNvPr id="6" name="Marcador de contenido 5" descr="Captura de pantalla 2016-11-03 a las 23.18.12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1690" b="-41690"/>
          <a:stretch>
            <a:fillRect/>
          </a:stretch>
        </p:blipFill>
        <p:spPr>
          <a:xfrm>
            <a:off x="3133745" y="339719"/>
            <a:ext cx="5819775" cy="2232025"/>
          </a:xfrm>
        </p:spPr>
      </p:pic>
      <p:pic>
        <p:nvPicPr>
          <p:cNvPr id="4" name="Imagen 3" descr="Captura de pantalla 2016-11-03 a las 19.43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3139" y="2102392"/>
            <a:ext cx="6264695" cy="148464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5217526" y="5723769"/>
            <a:ext cx="64506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>
                <a:solidFill>
                  <a:schemeClr val="accent2"/>
                </a:solidFill>
              </a:rPr>
              <a:t>JBMR 2016;  31 (1):16–35</a:t>
            </a:r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2024034" y="3786190"/>
            <a:ext cx="4643470" cy="2357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600" dirty="0">
                <a:solidFill>
                  <a:schemeClr val="accent1"/>
                </a:solidFill>
              </a:rPr>
              <a:t>Si tratamos durante 5 años con </a:t>
            </a:r>
            <a:r>
              <a:rPr lang="es-ES_tradnl" sz="1600" dirty="0" smtClean="0">
                <a:solidFill>
                  <a:schemeClr val="accent1"/>
                </a:solidFill>
              </a:rPr>
              <a:t>BF.</a:t>
            </a:r>
            <a:endParaRPr lang="es-ES_tradnl" sz="1600" dirty="0">
              <a:solidFill>
                <a:schemeClr val="accent1"/>
              </a:solidFill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_tradnl" sz="1600" dirty="0">
                <a:solidFill>
                  <a:schemeClr val="accent1"/>
                </a:solidFill>
              </a:rPr>
              <a:t>Evitaríamos: 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ü"/>
            </a:pPr>
            <a:r>
              <a:rPr lang="es-ES_tradnl" sz="1600" dirty="0">
                <a:solidFill>
                  <a:schemeClr val="accent1"/>
                </a:solidFill>
              </a:rPr>
              <a:t>175 F. </a:t>
            </a:r>
            <a:r>
              <a:rPr lang="es-ES_tradnl" sz="1600" dirty="0" smtClean="0">
                <a:solidFill>
                  <a:schemeClr val="accent1"/>
                </a:solidFill>
              </a:rPr>
              <a:t>Fémur.</a:t>
            </a:r>
            <a:endParaRPr lang="es-ES_tradnl" sz="1600" dirty="0">
              <a:solidFill>
                <a:schemeClr val="accent1"/>
              </a:solidFill>
            </a:endParaRPr>
          </a:p>
          <a:p>
            <a:pPr lvl="2">
              <a:buClr>
                <a:schemeClr val="tx2"/>
              </a:buClr>
              <a:buFont typeface="Wingdings" pitchFamily="2" charset="2"/>
              <a:buChar char="ü"/>
            </a:pPr>
            <a:r>
              <a:rPr lang="es-ES_tradnl" sz="1600" dirty="0">
                <a:solidFill>
                  <a:schemeClr val="accent1"/>
                </a:solidFill>
              </a:rPr>
              <a:t>1470 F. </a:t>
            </a:r>
            <a:r>
              <a:rPr lang="es-ES_tradnl" sz="1600" dirty="0" smtClean="0">
                <a:solidFill>
                  <a:schemeClr val="accent1"/>
                </a:solidFill>
              </a:rPr>
              <a:t>Vertebrales.</a:t>
            </a:r>
            <a:endParaRPr lang="es-ES_tradnl" sz="1600" dirty="0">
              <a:solidFill>
                <a:schemeClr val="accent1"/>
              </a:solidFill>
            </a:endParaRPr>
          </a:p>
          <a:p>
            <a:pPr lvl="2">
              <a:buClr>
                <a:schemeClr val="tx2"/>
              </a:buClr>
              <a:buFont typeface="Wingdings" pitchFamily="2" charset="2"/>
              <a:buChar char="ü"/>
            </a:pPr>
            <a:r>
              <a:rPr lang="es-ES_tradnl" sz="1600" dirty="0">
                <a:solidFill>
                  <a:schemeClr val="accent1"/>
                </a:solidFill>
              </a:rPr>
              <a:t>945 F </a:t>
            </a:r>
            <a:r>
              <a:rPr lang="es-ES_tradnl" sz="1600" dirty="0" smtClean="0">
                <a:solidFill>
                  <a:schemeClr val="accent1"/>
                </a:solidFill>
              </a:rPr>
              <a:t>muñeca.</a:t>
            </a:r>
            <a:endParaRPr lang="es-ES_tradnl" sz="1600" dirty="0">
              <a:solidFill>
                <a:schemeClr val="accent1"/>
              </a:solidFill>
            </a:endParaRPr>
          </a:p>
          <a:p>
            <a:pPr lvl="2">
              <a:buClr>
                <a:schemeClr val="tx2"/>
              </a:buClr>
              <a:buFont typeface="Wingdings" pitchFamily="2" charset="2"/>
              <a:buChar char="ü"/>
            </a:pPr>
            <a:r>
              <a:rPr lang="es-ES_tradnl" sz="1600" dirty="0">
                <a:solidFill>
                  <a:schemeClr val="accent1"/>
                </a:solidFill>
              </a:rPr>
              <a:t>Total : 2590 FX/100.000 </a:t>
            </a:r>
            <a:r>
              <a:rPr lang="es-ES_tradnl" sz="1600" dirty="0" smtClean="0">
                <a:solidFill>
                  <a:schemeClr val="accent1"/>
                </a:solidFill>
              </a:rPr>
              <a:t>pacientes.</a:t>
            </a:r>
            <a:endParaRPr lang="es-ES_tradnl" sz="1600" dirty="0">
              <a:solidFill>
                <a:schemeClr val="accent1"/>
              </a:solidFill>
            </a:endParaRPr>
          </a:p>
          <a:p>
            <a:pPr lvl="1">
              <a:buClr>
                <a:schemeClr val="tx2"/>
              </a:buClr>
              <a:buFont typeface="Wingdings" panose="05000000000000000000" pitchFamily="2" charset="2"/>
              <a:buChar char="v"/>
            </a:pPr>
            <a:r>
              <a:rPr lang="es-ES_tradnl" sz="1600" dirty="0">
                <a:solidFill>
                  <a:schemeClr val="accent1"/>
                </a:solidFill>
              </a:rPr>
              <a:t>Provocaríamos:</a:t>
            </a:r>
          </a:p>
          <a:p>
            <a:pPr lvl="2">
              <a:buClr>
                <a:schemeClr val="tx2"/>
              </a:buClr>
              <a:buFont typeface="Wingdings" pitchFamily="2" charset="2"/>
              <a:buChar char="ü"/>
            </a:pPr>
            <a:r>
              <a:rPr lang="es-ES_tradnl" sz="1600" dirty="0">
                <a:solidFill>
                  <a:schemeClr val="accent1"/>
                </a:solidFill>
              </a:rPr>
              <a:t>  16 </a:t>
            </a:r>
            <a:r>
              <a:rPr lang="es-ES_tradnl" sz="1600" dirty="0" smtClean="0">
                <a:solidFill>
                  <a:schemeClr val="accent1"/>
                </a:solidFill>
              </a:rPr>
              <a:t>FFA/100.000.</a:t>
            </a:r>
            <a:endParaRPr lang="es-ES_tradnl" sz="1600" dirty="0">
              <a:solidFill>
                <a:schemeClr val="accent1"/>
              </a:solidFill>
            </a:endParaRPr>
          </a:p>
          <a:p>
            <a:pPr lvl="2"/>
            <a:endParaRPr lang="ca-ES" sz="1600" dirty="0">
              <a:solidFill>
                <a:schemeClr val="accent1"/>
              </a:solidFill>
            </a:endParaRPr>
          </a:p>
          <a:p>
            <a:pPr lvl="2"/>
            <a:endParaRPr lang="ca-ES" sz="1600" dirty="0">
              <a:solidFill>
                <a:schemeClr val="accen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72115" y="4314774"/>
            <a:ext cx="3181735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dirty="0"/>
              <a:t>162 fracturas evitadas/1FFA</a:t>
            </a:r>
          </a:p>
        </p:txBody>
      </p:sp>
    </p:spTree>
    <p:extLst>
      <p:ext uri="{BB962C8B-B14F-4D97-AF65-F5344CB8AC3E}">
        <p14:creationId xmlns:p14="http://schemas.microsoft.com/office/powerpoint/2010/main" xmlns="" val="5325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238216" y="571480"/>
          <a:ext cx="7580992" cy="576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095472" y="3214686"/>
            <a:ext cx="46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si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167438" y="3286124"/>
            <a:ext cx="855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no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881422" y="4857760"/>
            <a:ext cx="494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si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381884" y="4857760"/>
            <a:ext cx="56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no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852832" y="1320872"/>
            <a:ext cx="2815200" cy="1231106"/>
          </a:xfrm>
          <a:prstGeom prst="rect">
            <a:avLst/>
          </a:prstGeom>
          <a:solidFill>
            <a:schemeClr val="bg1"/>
          </a:solidFill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004586"/>
                </a:solidFill>
              </a:rPr>
              <a:t>*</a:t>
            </a:r>
            <a:r>
              <a:rPr lang="ca-ES" dirty="0">
                <a:solidFill>
                  <a:srgbClr val="004586"/>
                </a:solidFill>
              </a:rPr>
              <a:t>Alto </a:t>
            </a:r>
            <a:r>
              <a:rPr lang="ca-ES" dirty="0" err="1">
                <a:solidFill>
                  <a:srgbClr val="004586"/>
                </a:solidFill>
              </a:rPr>
              <a:t>Riesgo</a:t>
            </a:r>
            <a:r>
              <a:rPr lang="ca-ES" dirty="0">
                <a:solidFill>
                  <a:srgbClr val="004586"/>
                </a:solidFill>
              </a:rPr>
              <a:t> :</a:t>
            </a:r>
          </a:p>
          <a:p>
            <a:r>
              <a:rPr lang="ca-ES" dirty="0" err="1">
                <a:solidFill>
                  <a:srgbClr val="004586"/>
                </a:solidFill>
              </a:rPr>
              <a:t>Edad</a:t>
            </a:r>
            <a:r>
              <a:rPr lang="ca-ES" dirty="0">
                <a:solidFill>
                  <a:srgbClr val="004586"/>
                </a:solidFill>
              </a:rPr>
              <a:t> &gt;70-75 a</a:t>
            </a:r>
          </a:p>
          <a:p>
            <a:r>
              <a:rPr lang="ca-ES" dirty="0" err="1">
                <a:solidFill>
                  <a:srgbClr val="004586"/>
                </a:solidFill>
              </a:rPr>
              <a:t>Otros</a:t>
            </a:r>
            <a:r>
              <a:rPr lang="ca-ES" dirty="0">
                <a:solidFill>
                  <a:srgbClr val="004586"/>
                </a:solidFill>
              </a:rPr>
              <a:t>  FR </a:t>
            </a:r>
            <a:r>
              <a:rPr lang="ca-ES" dirty="0" err="1">
                <a:solidFill>
                  <a:srgbClr val="004586"/>
                </a:solidFill>
              </a:rPr>
              <a:t>mayores</a:t>
            </a:r>
            <a:r>
              <a:rPr lang="ca-ES" dirty="0">
                <a:solidFill>
                  <a:srgbClr val="004586"/>
                </a:solidFill>
              </a:rPr>
              <a:t>  de FOP</a:t>
            </a:r>
          </a:p>
          <a:p>
            <a:r>
              <a:rPr lang="ca-ES" dirty="0">
                <a:solidFill>
                  <a:srgbClr val="004586"/>
                </a:solidFill>
              </a:rPr>
              <a:t>FRAX de risc*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8084" y="5072074"/>
            <a:ext cx="3187153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b="1" dirty="0"/>
              <a:t>Re-</a:t>
            </a:r>
            <a:r>
              <a:rPr lang="ca-ES" b="1" dirty="0" err="1"/>
              <a:t>evaluación</a:t>
            </a:r>
            <a:r>
              <a:rPr lang="ca-ES" b="1" dirty="0"/>
              <a:t> antes de 2 </a:t>
            </a:r>
            <a:r>
              <a:rPr lang="ca-ES" b="1" dirty="0" err="1"/>
              <a:t>años</a:t>
            </a:r>
            <a:r>
              <a:rPr lang="ca-ES" b="1" dirty="0"/>
              <a:t> si </a:t>
            </a:r>
            <a:r>
              <a:rPr lang="ca-ES" b="1" dirty="0" err="1"/>
              <a:t>nueva</a:t>
            </a:r>
            <a:r>
              <a:rPr lang="ca-ES" b="1" dirty="0"/>
              <a:t> Fx o inicia </a:t>
            </a:r>
            <a:r>
              <a:rPr lang="ca-ES" b="1" dirty="0" err="1"/>
              <a:t>tratamiento</a:t>
            </a:r>
            <a:r>
              <a:rPr lang="ca-ES" b="1" dirty="0"/>
              <a:t> OP ( IA, GC u </a:t>
            </a:r>
            <a:r>
              <a:rPr lang="ca-ES" b="1" dirty="0" err="1"/>
              <a:t>otro</a:t>
            </a:r>
            <a:r>
              <a:rPr lang="ca-ES" b="1" dirty="0"/>
              <a:t>)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523836" y="5919920"/>
            <a:ext cx="11582443" cy="295162"/>
          </a:xfrm>
        </p:spPr>
        <p:txBody>
          <a:bodyPr>
            <a:normAutofit/>
          </a:bodyPr>
          <a:lstStyle/>
          <a:p>
            <a:r>
              <a:rPr lang="es-ES" sz="1200" dirty="0"/>
              <a:t>Adler </a:t>
            </a:r>
            <a:r>
              <a:rPr lang="es-ES" sz="1200" dirty="0" err="1"/>
              <a:t>RA,et</a:t>
            </a:r>
            <a:r>
              <a:rPr lang="es-ES" sz="1200" dirty="0"/>
              <a:t> al. J </a:t>
            </a:r>
            <a:r>
              <a:rPr lang="es-ES" sz="1200" dirty="0" err="1"/>
              <a:t>Bone</a:t>
            </a:r>
            <a:r>
              <a:rPr lang="es-ES" sz="1200" dirty="0"/>
              <a:t> </a:t>
            </a:r>
            <a:r>
              <a:rPr lang="es-ES" sz="1200" dirty="0" err="1"/>
              <a:t>Miner</a:t>
            </a:r>
            <a:r>
              <a:rPr lang="es-ES" sz="1200" dirty="0"/>
              <a:t> Res. 2016 Jan;31(1):</a:t>
            </a:r>
            <a:r>
              <a:rPr lang="es-ES" sz="1200" dirty="0" smtClean="0"/>
              <a:t>16-35</a:t>
            </a:r>
            <a:endParaRPr lang="es-ES" sz="12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3200" dirty="0" err="1">
                <a:solidFill>
                  <a:schemeClr val="accent1"/>
                </a:solidFill>
              </a:rPr>
              <a:t>Vacaciones</a:t>
            </a:r>
            <a:r>
              <a:rPr lang="ca-ES" sz="3200" dirty="0">
                <a:solidFill>
                  <a:schemeClr val="accent1"/>
                </a:solidFill>
              </a:rPr>
              <a:t> </a:t>
            </a:r>
            <a:r>
              <a:rPr lang="ca-ES" sz="3200" dirty="0" err="1">
                <a:solidFill>
                  <a:schemeClr val="accent1"/>
                </a:solidFill>
              </a:rPr>
              <a:t>Terapeuticas</a:t>
            </a:r>
            <a:endParaRPr lang="ca-E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3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Otros posibles “beneficios”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5963" indent="-309563"/>
            <a:r>
              <a:rPr lang="ca-ES" sz="2400" dirty="0"/>
              <a:t>Efector </a:t>
            </a:r>
            <a:r>
              <a:rPr lang="ca-ES" sz="2400" dirty="0" smtClean="0"/>
              <a:t>cardiovascular</a:t>
            </a:r>
            <a:r>
              <a:rPr lang="ca-ES" sz="2400" baseline="30000" dirty="0" smtClean="0"/>
              <a:t>1</a:t>
            </a:r>
            <a:r>
              <a:rPr lang="ca-ES" sz="2400" dirty="0" smtClean="0"/>
              <a:t> .</a:t>
            </a:r>
            <a:endParaRPr lang="ca-ES" sz="2400" baseline="30000" dirty="0"/>
          </a:p>
          <a:p>
            <a:pPr lvl="1"/>
            <a:r>
              <a:rPr lang="ca-ES" sz="2400" dirty="0" err="1"/>
              <a:t>Reducción</a:t>
            </a:r>
            <a:r>
              <a:rPr lang="ca-ES" sz="2400" dirty="0"/>
              <a:t> </a:t>
            </a:r>
            <a:r>
              <a:rPr lang="ca-ES" sz="2400" dirty="0" err="1"/>
              <a:t>calcificación</a:t>
            </a:r>
            <a:r>
              <a:rPr lang="ca-ES" sz="2400" dirty="0"/>
              <a:t> vascular.</a:t>
            </a:r>
          </a:p>
          <a:p>
            <a:pPr lvl="1"/>
            <a:r>
              <a:rPr lang="ca-ES" sz="2400" dirty="0"/>
              <a:t>No </a:t>
            </a:r>
            <a:r>
              <a:rPr lang="ca-ES" sz="2400" dirty="0" err="1"/>
              <a:t>efecto</a:t>
            </a:r>
            <a:r>
              <a:rPr lang="ca-ES" sz="2400" dirty="0"/>
              <a:t> sobre la </a:t>
            </a:r>
            <a:r>
              <a:rPr lang="ca-ES" sz="2400" dirty="0" err="1"/>
              <a:t>rigidez</a:t>
            </a:r>
            <a:r>
              <a:rPr lang="ca-ES" sz="2400" dirty="0"/>
              <a:t> vascular ni </a:t>
            </a:r>
            <a:r>
              <a:rPr lang="ca-ES" sz="2400" dirty="0" err="1"/>
              <a:t>eventos</a:t>
            </a:r>
            <a:r>
              <a:rPr lang="ca-ES" sz="2400" dirty="0"/>
              <a:t> </a:t>
            </a:r>
            <a:r>
              <a:rPr lang="ca-ES" sz="2400" dirty="0" err="1"/>
              <a:t>cardiovasculares</a:t>
            </a:r>
            <a:r>
              <a:rPr lang="ca-ES" sz="2400" dirty="0"/>
              <a:t> </a:t>
            </a:r>
            <a:r>
              <a:rPr lang="ca-ES" sz="2400" dirty="0" smtClean="0"/>
              <a:t>general.</a:t>
            </a:r>
            <a:endParaRPr lang="ca-ES" sz="2400" dirty="0"/>
          </a:p>
          <a:p>
            <a:pPr lvl="1"/>
            <a:r>
              <a:rPr lang="ca-ES" sz="2400" dirty="0" err="1"/>
              <a:t>Reducción</a:t>
            </a:r>
            <a:r>
              <a:rPr lang="ca-ES" sz="2400" dirty="0"/>
              <a:t> de la </a:t>
            </a:r>
            <a:r>
              <a:rPr lang="ca-ES" sz="2400" dirty="0" err="1"/>
              <a:t>mortalidad</a:t>
            </a:r>
            <a:r>
              <a:rPr lang="ca-ES" sz="2400" dirty="0"/>
              <a:t> por </a:t>
            </a:r>
            <a:r>
              <a:rPr lang="ca-ES" sz="2400" dirty="0" err="1"/>
              <a:t>todas</a:t>
            </a:r>
            <a:r>
              <a:rPr lang="ca-ES" sz="2400" dirty="0"/>
              <a:t> las </a:t>
            </a:r>
            <a:r>
              <a:rPr lang="ca-ES" sz="2400" dirty="0" err="1"/>
              <a:t>causas</a:t>
            </a:r>
            <a:r>
              <a:rPr lang="ca-ES" sz="2400" dirty="0"/>
              <a:t> </a:t>
            </a:r>
            <a:r>
              <a:rPr lang="ca-ES" sz="2400" dirty="0" smtClean="0"/>
              <a:t>RR = 0,90 </a:t>
            </a:r>
            <a:r>
              <a:rPr lang="ca-ES" sz="2400" dirty="0"/>
              <a:t>(IC95% 0,84-0,98</a:t>
            </a:r>
            <a:r>
              <a:rPr lang="ca-ES" sz="2400" dirty="0" smtClean="0"/>
              <a:t>).</a:t>
            </a:r>
            <a:endParaRPr lang="ca-ES" sz="2400" dirty="0"/>
          </a:p>
          <a:p>
            <a:pPr marL="715963" indent="-309563"/>
            <a:r>
              <a:rPr lang="ca-ES" sz="2400" dirty="0" err="1"/>
              <a:t>Reducción</a:t>
            </a:r>
            <a:r>
              <a:rPr lang="ca-ES" sz="2400" dirty="0"/>
              <a:t> de </a:t>
            </a:r>
            <a:r>
              <a:rPr lang="ca-ES" sz="2400" dirty="0" smtClean="0"/>
              <a:t>mortalidad</a:t>
            </a:r>
            <a:r>
              <a:rPr lang="ca-ES" sz="2400" baseline="30000" dirty="0" smtClean="0"/>
              <a:t>2,3</a:t>
            </a:r>
            <a:r>
              <a:rPr lang="ca-ES" sz="2400" dirty="0" smtClean="0"/>
              <a:t>.</a:t>
            </a:r>
            <a:endParaRPr lang="ca-ES" sz="2400" baseline="30000" dirty="0"/>
          </a:p>
          <a:p>
            <a:pPr marL="1249363" lvl="1" indent="-258763"/>
            <a:r>
              <a:rPr lang="ca-ES" sz="2400" dirty="0" err="1" smtClean="0"/>
              <a:t>Cohorte</a:t>
            </a:r>
            <a:r>
              <a:rPr lang="ca-ES" sz="2400" dirty="0" smtClean="0"/>
              <a:t> </a:t>
            </a:r>
            <a:r>
              <a:rPr lang="ca-ES" sz="2400" dirty="0"/>
              <a:t>CAMOS </a:t>
            </a:r>
            <a:r>
              <a:rPr lang="ca-ES" sz="2400" dirty="0" err="1"/>
              <a:t>varones</a:t>
            </a:r>
            <a:r>
              <a:rPr lang="ca-ES" sz="2400" dirty="0"/>
              <a:t> y </a:t>
            </a:r>
            <a:r>
              <a:rPr lang="ca-ES" sz="2400" dirty="0" err="1" smtClean="0"/>
              <a:t>mujeres</a:t>
            </a:r>
            <a:r>
              <a:rPr lang="ca-ES" sz="2400" dirty="0" smtClean="0"/>
              <a:t>  &gt; 50 </a:t>
            </a:r>
            <a:r>
              <a:rPr lang="ca-ES" sz="2400" dirty="0" err="1" smtClean="0"/>
              <a:t>años</a:t>
            </a:r>
            <a:r>
              <a:rPr lang="ca-ES" sz="2400" dirty="0" smtClean="0"/>
              <a:t> </a:t>
            </a:r>
            <a:r>
              <a:rPr lang="ca-ES" sz="2400" dirty="0"/>
              <a:t>que </a:t>
            </a:r>
            <a:r>
              <a:rPr lang="ca-ES" sz="2400" dirty="0" err="1"/>
              <a:t>inician</a:t>
            </a:r>
            <a:r>
              <a:rPr lang="ca-ES" sz="2400" dirty="0"/>
              <a:t> un BF (ALN) entre 1995-2012) </a:t>
            </a:r>
            <a:r>
              <a:rPr lang="ca-ES" sz="2400" dirty="0" err="1"/>
              <a:t>media</a:t>
            </a:r>
            <a:r>
              <a:rPr lang="ca-ES" sz="2400" dirty="0"/>
              <a:t> 5 a de </a:t>
            </a:r>
            <a:r>
              <a:rPr lang="ca-ES" sz="2400" dirty="0" err="1"/>
              <a:t>tto</a:t>
            </a:r>
            <a:r>
              <a:rPr lang="ca-ES" sz="2400" dirty="0"/>
              <a:t> </a:t>
            </a:r>
            <a:r>
              <a:rPr lang="ca-ES" sz="2400" dirty="0" err="1"/>
              <a:t>comparado</a:t>
            </a:r>
            <a:r>
              <a:rPr lang="ca-ES" sz="2400" dirty="0"/>
              <a:t> con THS o sin </a:t>
            </a:r>
            <a:r>
              <a:rPr lang="ca-ES" sz="2400" dirty="0" err="1" smtClean="0"/>
              <a:t>tratamiento</a:t>
            </a:r>
            <a:r>
              <a:rPr lang="ca-ES" sz="2400" dirty="0" smtClean="0"/>
              <a:t>.</a:t>
            </a:r>
            <a:endParaRPr lang="ca-ES" sz="2400" dirty="0"/>
          </a:p>
          <a:p>
            <a:pPr marL="1249363" lvl="1" indent="-258763"/>
            <a:r>
              <a:rPr lang="ca-ES" sz="2400" dirty="0" err="1"/>
              <a:t>Tras</a:t>
            </a:r>
            <a:r>
              <a:rPr lang="ca-ES" sz="2400" dirty="0"/>
              <a:t> </a:t>
            </a:r>
            <a:r>
              <a:rPr lang="ca-ES" sz="2400" dirty="0" err="1"/>
              <a:t>ajuste</a:t>
            </a:r>
            <a:r>
              <a:rPr lang="ca-ES" sz="2400" dirty="0"/>
              <a:t> por </a:t>
            </a:r>
            <a:r>
              <a:rPr lang="ca-ES" sz="2400" dirty="0" err="1"/>
              <a:t>principales</a:t>
            </a:r>
            <a:r>
              <a:rPr lang="ca-ES" sz="2400" dirty="0"/>
              <a:t> factores </a:t>
            </a:r>
            <a:r>
              <a:rPr lang="ca-ES" sz="2400" dirty="0" err="1"/>
              <a:t>confusión</a:t>
            </a:r>
            <a:r>
              <a:rPr lang="ca-ES" sz="2400" dirty="0"/>
              <a:t> la </a:t>
            </a:r>
            <a:r>
              <a:rPr lang="ca-ES" sz="2400" dirty="0" err="1"/>
              <a:t>mortalidad</a:t>
            </a:r>
            <a:r>
              <a:rPr lang="ca-ES" sz="2400" dirty="0"/>
              <a:t> se </a:t>
            </a:r>
            <a:r>
              <a:rPr lang="ca-ES" sz="2400" dirty="0" err="1"/>
              <a:t>redujo</a:t>
            </a:r>
            <a:r>
              <a:rPr lang="ca-ES" sz="2400" dirty="0"/>
              <a:t> en </a:t>
            </a:r>
            <a:r>
              <a:rPr lang="ca-ES" sz="2400" dirty="0" err="1"/>
              <a:t>mujeres</a:t>
            </a:r>
            <a:r>
              <a:rPr lang="ca-ES" sz="2400" dirty="0"/>
              <a:t> un 45%. THS no </a:t>
            </a:r>
            <a:r>
              <a:rPr lang="ca-ES" sz="2400" dirty="0" err="1" smtClean="0"/>
              <a:t>efecto</a:t>
            </a:r>
            <a:r>
              <a:rPr lang="ca-ES" sz="2400" dirty="0" smtClean="0"/>
              <a:t>.</a:t>
            </a:r>
            <a:endParaRPr lang="ca-ES" sz="2400" dirty="0"/>
          </a:p>
          <a:p>
            <a:pPr marL="1249363" lvl="1" indent="-258763"/>
            <a:r>
              <a:rPr lang="ca-ES" sz="2400" dirty="0"/>
              <a:t>En </a:t>
            </a:r>
            <a:r>
              <a:rPr lang="ca-ES" sz="2400" dirty="0" err="1"/>
              <a:t>varones</a:t>
            </a:r>
            <a:r>
              <a:rPr lang="ca-ES" sz="2400" dirty="0"/>
              <a:t> la </a:t>
            </a:r>
            <a:r>
              <a:rPr lang="ca-ES" sz="2400" dirty="0" err="1"/>
              <a:t>reducción</a:t>
            </a:r>
            <a:r>
              <a:rPr lang="ca-ES" sz="2400" dirty="0"/>
              <a:t> del </a:t>
            </a:r>
            <a:r>
              <a:rPr lang="ca-ES" sz="2400" dirty="0" err="1"/>
              <a:t>riesgo</a:t>
            </a:r>
            <a:r>
              <a:rPr lang="ca-ES" sz="2400" dirty="0"/>
              <a:t> </a:t>
            </a:r>
            <a:r>
              <a:rPr lang="ca-ES" sz="2400" dirty="0" err="1"/>
              <a:t>fue</a:t>
            </a:r>
            <a:r>
              <a:rPr lang="ca-ES" sz="2400" dirty="0"/>
              <a:t> del 30</a:t>
            </a:r>
            <a:r>
              <a:rPr lang="ca-ES" sz="2400" dirty="0" smtClean="0"/>
              <a:t>%.</a:t>
            </a:r>
            <a:endParaRPr lang="es-ES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s-ES" sz="1200" dirty="0" err="1" smtClean="0"/>
              <a:t>Kranenburg</a:t>
            </a:r>
            <a:r>
              <a:rPr lang="es-ES" sz="1200" dirty="0" smtClean="0"/>
              <a:t> G. et al </a:t>
            </a:r>
            <a:r>
              <a:rPr lang="es-ES" sz="1200" dirty="0"/>
              <a:t>. </a:t>
            </a:r>
            <a:r>
              <a:rPr lang="es-ES" sz="1200" dirty="0" err="1"/>
              <a:t>Atherosclerosis</a:t>
            </a:r>
            <a:r>
              <a:rPr lang="es-ES" sz="1200" dirty="0"/>
              <a:t>. </a:t>
            </a:r>
            <a:r>
              <a:rPr lang="es-ES" sz="1200" dirty="0" smtClean="0"/>
              <a:t>2016;252:106-15</a:t>
            </a:r>
            <a:r>
              <a:rPr lang="es-ES" sz="1200" dirty="0"/>
              <a:t>. </a:t>
            </a:r>
          </a:p>
          <a:p>
            <a:pPr>
              <a:spcBef>
                <a:spcPts val="0"/>
              </a:spcBef>
            </a:pPr>
            <a:r>
              <a:rPr lang="es-ES" sz="1200" dirty="0" err="1"/>
              <a:t>Brozek</a:t>
            </a:r>
            <a:r>
              <a:rPr lang="es-ES" sz="1200" dirty="0"/>
              <a:t> </a:t>
            </a:r>
            <a:r>
              <a:rPr lang="es-ES" sz="1200" dirty="0" err="1"/>
              <a:t>Osteopor</a:t>
            </a:r>
            <a:r>
              <a:rPr lang="es-ES" sz="1200" dirty="0"/>
              <a:t> </a:t>
            </a:r>
            <a:r>
              <a:rPr lang="es-ES" sz="1200" dirty="0" err="1"/>
              <a:t>Int</a:t>
            </a:r>
            <a:r>
              <a:rPr lang="es-ES" sz="1200" dirty="0"/>
              <a:t> 2016</a:t>
            </a:r>
          </a:p>
          <a:p>
            <a:pPr>
              <a:spcBef>
                <a:spcPts val="0"/>
              </a:spcBef>
            </a:pPr>
            <a:r>
              <a:rPr lang="fi-FI" sz="1200" dirty="0"/>
              <a:t>Bliuc D, Center JR</a:t>
            </a:r>
            <a:r>
              <a:rPr lang="fi-FI" sz="1200" dirty="0" smtClean="0"/>
              <a:t>. Curr </a:t>
            </a:r>
            <a:r>
              <a:rPr lang="fi-FI" sz="1200" dirty="0"/>
              <a:t>Opin Rheumatol. </a:t>
            </a:r>
            <a:r>
              <a:rPr lang="fi-FI" sz="1200" dirty="0" smtClean="0"/>
              <a:t>2016;28(4</a:t>
            </a:r>
            <a:r>
              <a:rPr lang="fi-FI" sz="1200" dirty="0"/>
              <a:t>):413-9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289905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La presencia de una </a:t>
            </a:r>
            <a:r>
              <a:rPr lang="es-ES" sz="2400" dirty="0" smtClean="0"/>
              <a:t>única </a:t>
            </a:r>
            <a:r>
              <a:rPr lang="es-ES" sz="2400" dirty="0"/>
              <a:t>fractura ya </a:t>
            </a:r>
            <a:r>
              <a:rPr lang="es-ES" sz="2400" dirty="0" smtClean="0"/>
              <a:t>confirma </a:t>
            </a:r>
            <a:r>
              <a:rPr lang="es-ES" sz="2400" dirty="0"/>
              <a:t>el fracaso </a:t>
            </a:r>
            <a:r>
              <a:rPr lang="es-ES" sz="2400" dirty="0" smtClean="0"/>
              <a:t>terapéutico.</a:t>
            </a:r>
            <a:endParaRPr lang="es-ES" sz="2400" dirty="0"/>
          </a:p>
          <a:p>
            <a:r>
              <a:rPr lang="es-ES" sz="2400" dirty="0"/>
              <a:t>Siempre cuando hay pérdida de DMO hablamos de fracaso </a:t>
            </a:r>
            <a:r>
              <a:rPr lang="es-ES" sz="2400" dirty="0" smtClean="0"/>
              <a:t>terapéutico.</a:t>
            </a:r>
            <a:endParaRPr lang="es-ES" sz="2400" dirty="0"/>
          </a:p>
          <a:p>
            <a:r>
              <a:rPr lang="es-ES" sz="2400" dirty="0"/>
              <a:t>Cuando los marcadores de remodelado no descienden de manera </a:t>
            </a:r>
            <a:r>
              <a:rPr lang="es-ES" sz="2400" dirty="0" smtClean="0"/>
              <a:t>significativa.</a:t>
            </a:r>
            <a:endParaRPr lang="es-ES" sz="2400" dirty="0"/>
          </a:p>
          <a:p>
            <a:r>
              <a:rPr lang="es-ES" sz="2400" dirty="0"/>
              <a:t>Cuando se produce una fractura y descenso de la </a:t>
            </a:r>
            <a:r>
              <a:rPr lang="es-ES" sz="2400" dirty="0" smtClean="0"/>
              <a:t>DMO.</a:t>
            </a: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" sz="2800" dirty="0" smtClean="0"/>
              <a:t>La paciente </a:t>
            </a:r>
            <a:r>
              <a:rPr lang="es-ES" sz="2800" dirty="0"/>
              <a:t>ha sufrido una fractura durante el </a:t>
            </a:r>
            <a:r>
              <a:rPr lang="es-ES" sz="2800" dirty="0" smtClean="0"/>
              <a:t>tratamiento, </a:t>
            </a:r>
            <a:r>
              <a:rPr lang="es-ES" sz="2800" dirty="0"/>
              <a:t>¿cuándo hablamos de fracaso terapéutico con AR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Pregunta 5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1283884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Inferior al 20</a:t>
            </a:r>
            <a:r>
              <a:rPr lang="es-ES" sz="2400" dirty="0" smtClean="0"/>
              <a:t>%.</a:t>
            </a:r>
            <a:endParaRPr lang="es-ES" sz="2400" dirty="0"/>
          </a:p>
          <a:p>
            <a:r>
              <a:rPr lang="es-ES" sz="2400" dirty="0"/>
              <a:t>Superior al 60</a:t>
            </a:r>
            <a:r>
              <a:rPr lang="es-ES" sz="2400" dirty="0" smtClean="0"/>
              <a:t>%.</a:t>
            </a:r>
            <a:endParaRPr lang="es-ES" sz="2400" dirty="0"/>
          </a:p>
          <a:p>
            <a:r>
              <a:rPr lang="es-ES" sz="2400" dirty="0"/>
              <a:t>Alrededor del 50</a:t>
            </a:r>
            <a:r>
              <a:rPr lang="es-ES" sz="2400" dirty="0" smtClean="0"/>
              <a:t>%.</a:t>
            </a:r>
            <a:endParaRPr lang="es-ES" sz="2400" dirty="0"/>
          </a:p>
          <a:p>
            <a:r>
              <a:rPr lang="es-ES" sz="2400" dirty="0"/>
              <a:t>Entre un 30-40</a:t>
            </a:r>
            <a:r>
              <a:rPr lang="es-ES" sz="2400" dirty="0" smtClean="0"/>
              <a:t>%.</a:t>
            </a: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¿Cuál es la persistencia del tratamiento con BF al año se iniciar el tratamiento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Pregunta 6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18118983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8084" y="252432"/>
            <a:ext cx="11787270" cy="604800"/>
          </a:xfrm>
        </p:spPr>
        <p:txBody>
          <a:bodyPr/>
          <a:lstStyle/>
          <a:p>
            <a:r>
              <a:rPr lang="es-ES" sz="3200" dirty="0"/>
              <a:t>Recientes estudios de cumplimiento y persistencia </a:t>
            </a:r>
            <a:r>
              <a:rPr lang="es-ES" sz="3200" dirty="0" smtClean="0"/>
              <a:t>en osteoporosis</a:t>
            </a:r>
            <a:endParaRPr lang="es-ES" sz="3200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1337306"/>
            <a:ext cx="11582400" cy="4592024"/>
          </a:xfrm>
        </p:spPr>
        <p:txBody>
          <a:bodyPr>
            <a:normAutofit/>
          </a:bodyPr>
          <a:lstStyle/>
          <a:p>
            <a:pPr marL="715963" indent="-309563">
              <a:tabLst>
                <a:tab pos="715963" algn="l"/>
              </a:tabLst>
            </a:pPr>
            <a:r>
              <a:rPr lang="es-ES" sz="2400" dirty="0" smtClean="0">
                <a:solidFill>
                  <a:schemeClr val="tx2"/>
                </a:solidFill>
                <a:latin typeface="+mj-lt"/>
                <a:cs typeface="Tunga" charset="0"/>
              </a:rPr>
              <a:t>Francia.</a:t>
            </a:r>
            <a:r>
              <a:rPr lang="es-ES" sz="2400" baseline="30000" dirty="0" smtClean="0">
                <a:solidFill>
                  <a:schemeClr val="tx2"/>
                </a:solidFill>
                <a:latin typeface="+mj-lt"/>
                <a:cs typeface="Tunga" charset="0"/>
              </a:rPr>
              <a:t>1</a:t>
            </a:r>
            <a:r>
              <a:rPr lang="es-ES" sz="2400" dirty="0" smtClean="0">
                <a:latin typeface="+mj-lt"/>
                <a:cs typeface="Tunga" charset="0"/>
              </a:rPr>
              <a:t>2419 </a:t>
            </a:r>
            <a:r>
              <a:rPr lang="es-ES" sz="2400" dirty="0" smtClean="0">
                <a:latin typeface="+mj-lt"/>
                <a:cs typeface="Tunga" charset="0"/>
              </a:rPr>
              <a:t>pacientes incluidos , mayoría con BF semanales (53,7% ) y otros fármacos diarios (33,9%). Al año persistencia del </a:t>
            </a:r>
            <a:r>
              <a:rPr lang="es-E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34%,</a:t>
            </a:r>
            <a:r>
              <a:rPr lang="es-ES" sz="2400" dirty="0" smtClean="0">
                <a:latin typeface="+mj-lt"/>
                <a:cs typeface="Tunga" charset="0"/>
              </a:rPr>
              <a:t>  (37%BFs, 34% RLX, 16% RE</a:t>
            </a:r>
            <a:r>
              <a:rPr lang="es-ES" sz="2400" dirty="0" smtClean="0">
                <a:latin typeface="+mj-lt"/>
                <a:cs typeface="Tunga" charset="0"/>
              </a:rPr>
              <a:t>).</a:t>
            </a:r>
          </a:p>
          <a:p>
            <a:pPr marL="715963" indent="-309563">
              <a:tabLst>
                <a:tab pos="715963" algn="l"/>
              </a:tabLst>
            </a:pPr>
            <a:r>
              <a:rPr lang="es-ES" sz="2400" dirty="0" smtClean="0">
                <a:solidFill>
                  <a:schemeClr val="tx2"/>
                </a:solidFill>
                <a:latin typeface="+mj-lt"/>
                <a:cs typeface="Tunga" charset="0"/>
              </a:rPr>
              <a:t>Alemania.</a:t>
            </a:r>
            <a:r>
              <a:rPr lang="es-ES" sz="2400" baseline="30000" dirty="0" smtClean="0">
                <a:solidFill>
                  <a:schemeClr val="tx2"/>
                </a:solidFill>
                <a:latin typeface="+mj-lt"/>
                <a:cs typeface="Tunga" charset="0"/>
              </a:rPr>
              <a:t>2</a:t>
            </a:r>
            <a:r>
              <a:rPr lang="es-ES" sz="2400" dirty="0" smtClean="0">
                <a:solidFill>
                  <a:schemeClr val="tx2"/>
                </a:solidFill>
                <a:latin typeface="+mj-lt"/>
                <a:cs typeface="Tunga" charset="0"/>
              </a:rPr>
              <a:t> </a:t>
            </a:r>
            <a:r>
              <a:rPr lang="es-ES" sz="2400" dirty="0" smtClean="0">
                <a:latin typeface="+mj-lt"/>
                <a:cs typeface="Tunga" charset="0"/>
              </a:rPr>
              <a:t>2004-2007; 4147 mujeres; persistencia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27,9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%</a:t>
            </a:r>
            <a:r>
              <a:rPr lang="en-US" sz="2400" dirty="0" smtClean="0">
                <a:latin typeface="+mj-lt"/>
                <a:cs typeface="Tunga" charset="0"/>
              </a:rPr>
              <a:t>  (</a:t>
            </a:r>
            <a:r>
              <a:rPr lang="en-US" sz="2400" dirty="0" smtClean="0">
                <a:latin typeface="+mj-lt"/>
                <a:cs typeface="Tunga" charset="0"/>
              </a:rPr>
              <a:t>1a) y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1,9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%,</a:t>
            </a:r>
            <a:r>
              <a:rPr lang="en-US" sz="2400" dirty="0" smtClean="0">
                <a:solidFill>
                  <a:srgbClr val="004586"/>
                </a:solidFill>
                <a:latin typeface="+mj-lt"/>
                <a:cs typeface="Tunga" charset="0"/>
              </a:rPr>
              <a:t>(</a:t>
            </a:r>
            <a:r>
              <a:rPr lang="en-US" sz="2400" dirty="0" smtClean="0">
                <a:latin typeface="+mj-lt"/>
                <a:cs typeface="Tunga" charset="0"/>
              </a:rPr>
              <a:t>2a) . </a:t>
            </a:r>
            <a:r>
              <a:rPr lang="en-US" sz="2400" dirty="0" err="1" smtClean="0">
                <a:latin typeface="+mj-lt"/>
                <a:cs typeface="Tunga" charset="0"/>
              </a:rPr>
              <a:t>Duración</a:t>
            </a:r>
            <a:r>
              <a:rPr lang="en-US" sz="2400" dirty="0" smtClean="0">
                <a:latin typeface="+mj-lt"/>
                <a:cs typeface="Tunga" charset="0"/>
              </a:rPr>
              <a:t> media </a:t>
            </a:r>
            <a:r>
              <a:rPr lang="en-US" sz="2400" dirty="0" err="1" smtClean="0">
                <a:latin typeface="+mj-lt"/>
                <a:cs typeface="Tunga" charset="0"/>
              </a:rPr>
              <a:t>tratamiento</a:t>
            </a:r>
            <a:r>
              <a:rPr lang="en-US" sz="2400" dirty="0" smtClean="0">
                <a:latin typeface="+mj-lt"/>
                <a:cs typeface="Tunga" charset="0"/>
              </a:rPr>
              <a:t> </a:t>
            </a:r>
            <a:r>
              <a:rPr lang="en-US" sz="2400" dirty="0" smtClean="0">
                <a:latin typeface="+mj-lt"/>
                <a:cs typeface="Tunga" charset="0"/>
              </a:rPr>
              <a:t>con BF 145,5 </a:t>
            </a:r>
            <a:r>
              <a:rPr lang="en-US" sz="2400" dirty="0" err="1" smtClean="0">
                <a:latin typeface="+mj-lt"/>
                <a:cs typeface="Tunga" charset="0"/>
              </a:rPr>
              <a:t>días</a:t>
            </a:r>
            <a:r>
              <a:rPr lang="en-US" sz="2400" dirty="0" smtClean="0">
                <a:latin typeface="+mj-lt"/>
                <a:cs typeface="Tunga" charset="0"/>
              </a:rPr>
              <a:t>.</a:t>
            </a:r>
          </a:p>
          <a:p>
            <a:pPr marL="715963" indent="-309563">
              <a:tabLst>
                <a:tab pos="715963" algn="l"/>
              </a:tabLst>
            </a:pPr>
            <a:r>
              <a:rPr lang="es-ES" sz="2400" dirty="0" smtClean="0">
                <a:solidFill>
                  <a:schemeClr val="tx2"/>
                </a:solidFill>
                <a:latin typeface="+mj-lt"/>
                <a:cs typeface="Tunga" charset="0"/>
              </a:rPr>
              <a:t>Canadá</a:t>
            </a:r>
            <a:r>
              <a:rPr lang="es-ES" sz="2400" baseline="30000" dirty="0" smtClean="0">
                <a:solidFill>
                  <a:schemeClr val="tx2"/>
                </a:solidFill>
                <a:latin typeface="+mj-lt"/>
                <a:cs typeface="Tunga" charset="0"/>
              </a:rPr>
              <a:t>3</a:t>
            </a:r>
            <a:r>
              <a:rPr lang="es-ES" sz="2400" dirty="0" smtClean="0">
                <a:latin typeface="+mj-lt"/>
                <a:cs typeface="Tunga" charset="0"/>
              </a:rPr>
              <a:t>: prescripciones </a:t>
            </a:r>
            <a:r>
              <a:rPr lang="es-ES" sz="2400" dirty="0" smtClean="0">
                <a:latin typeface="+mj-lt"/>
                <a:cs typeface="Tunga" charset="0"/>
              </a:rPr>
              <a:t>entre 1996-2009. Elegibles: </a:t>
            </a:r>
            <a:r>
              <a:rPr lang="en-US" sz="2400" dirty="0" smtClean="0">
                <a:latin typeface="+mj-lt"/>
                <a:cs typeface="Tunga" charset="0"/>
              </a:rPr>
              <a:t>451,113 </a:t>
            </a:r>
            <a:r>
              <a:rPr lang="en-US" sz="2400" dirty="0" err="1" smtClean="0">
                <a:latin typeface="+mj-lt"/>
                <a:cs typeface="Tunga" charset="0"/>
              </a:rPr>
              <a:t>pacientes</a:t>
            </a:r>
            <a:r>
              <a:rPr lang="en-US" sz="2400" dirty="0" smtClean="0">
                <a:latin typeface="+mj-lt"/>
                <a:cs typeface="Tunga" charset="0"/>
              </a:rPr>
              <a:t> </a:t>
            </a:r>
            <a:r>
              <a:rPr lang="en-US" sz="2400" dirty="0" err="1" smtClean="0">
                <a:latin typeface="+mj-lt"/>
                <a:cs typeface="Tunga" charset="0"/>
              </a:rPr>
              <a:t>que</a:t>
            </a:r>
            <a:r>
              <a:rPr lang="en-US" sz="2400" dirty="0" smtClean="0">
                <a:latin typeface="+mj-lt"/>
                <a:cs typeface="Tunga" charset="0"/>
              </a:rPr>
              <a:t> </a:t>
            </a:r>
            <a:r>
              <a:rPr lang="en-US" sz="2400" dirty="0" err="1" smtClean="0">
                <a:latin typeface="+mj-lt"/>
                <a:cs typeface="Tunga" charset="0"/>
              </a:rPr>
              <a:t>inician</a:t>
            </a:r>
            <a:r>
              <a:rPr lang="en-US" sz="2400" dirty="0" smtClean="0">
                <a:latin typeface="+mj-lt"/>
                <a:cs typeface="Tunga" charset="0"/>
              </a:rPr>
              <a:t> BF; </a:t>
            </a:r>
            <a:r>
              <a:rPr lang="en-US" sz="2400" dirty="0" err="1" smtClean="0">
                <a:latin typeface="+mj-lt"/>
                <a:cs typeface="Tunga" charset="0"/>
              </a:rPr>
              <a:t>edad</a:t>
            </a:r>
            <a:r>
              <a:rPr lang="en-US" sz="2400" dirty="0" smtClean="0">
                <a:latin typeface="+mj-lt"/>
                <a:cs typeface="Tunga" charset="0"/>
              </a:rPr>
              <a:t> media </a:t>
            </a:r>
            <a:r>
              <a:rPr lang="en-US" sz="2400" dirty="0" smtClean="0">
                <a:latin typeface="+mj-lt"/>
                <a:cs typeface="Tunga" charset="0"/>
              </a:rPr>
              <a:t>75,6 </a:t>
            </a:r>
            <a:r>
              <a:rPr lang="en-US" sz="2400" dirty="0" err="1" smtClean="0">
                <a:latin typeface="+mj-lt"/>
                <a:cs typeface="Tunga" charset="0"/>
              </a:rPr>
              <a:t>años</a:t>
            </a:r>
            <a:r>
              <a:rPr lang="en-US" sz="2400" dirty="0" smtClean="0">
                <a:latin typeface="+mj-lt"/>
                <a:cs typeface="Tunga" charset="0"/>
              </a:rPr>
              <a:t>; </a:t>
            </a:r>
            <a:r>
              <a:rPr lang="en-US" sz="2400" dirty="0" err="1" smtClean="0">
                <a:latin typeface="+mj-lt"/>
                <a:cs typeface="Tunga" charset="0"/>
              </a:rPr>
              <a:t>duración</a:t>
            </a:r>
            <a:r>
              <a:rPr lang="en-US" sz="2400" dirty="0" smtClean="0">
                <a:latin typeface="+mj-lt"/>
                <a:cs typeface="Tunga" charset="0"/>
              </a:rPr>
              <a:t> media </a:t>
            </a:r>
            <a:r>
              <a:rPr lang="en-US" sz="2400" dirty="0" err="1" smtClean="0">
                <a:latin typeface="+mj-lt"/>
                <a:cs typeface="Tunga" charset="0"/>
              </a:rPr>
              <a:t>tratamiento</a:t>
            </a:r>
            <a:r>
              <a:rPr lang="en-US" sz="2400" dirty="0" smtClean="0">
                <a:latin typeface="+mj-lt"/>
                <a:cs typeface="Tunga" charset="0"/>
              </a:rPr>
              <a:t> </a:t>
            </a:r>
            <a:r>
              <a:rPr lang="en-US" sz="2400" dirty="0" smtClean="0">
                <a:latin typeface="+mj-lt"/>
                <a:cs typeface="Tunga" charset="0"/>
              </a:rPr>
              <a:t>4,7 </a:t>
            </a:r>
            <a:r>
              <a:rPr lang="en-US" sz="2400" dirty="0" err="1" smtClean="0">
                <a:latin typeface="+mj-lt"/>
                <a:cs typeface="Tunga" charset="0"/>
              </a:rPr>
              <a:t>años</a:t>
            </a:r>
            <a:r>
              <a:rPr lang="en-US" sz="2400" dirty="0" smtClean="0">
                <a:latin typeface="+mj-lt"/>
                <a:cs typeface="Tunga" charset="0"/>
              </a:rPr>
              <a:t>. </a:t>
            </a:r>
            <a:r>
              <a:rPr lang="en-US" sz="2400" dirty="0" err="1" smtClean="0">
                <a:latin typeface="+mj-lt"/>
                <a:cs typeface="Tunga" charset="0"/>
              </a:rPr>
              <a:t>Persistencia</a:t>
            </a:r>
            <a:r>
              <a:rPr lang="en-US" sz="2400" dirty="0" smtClean="0">
                <a:latin typeface="+mj-lt"/>
                <a:cs typeface="Tunga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63% (1a) , 46% (2a) y 12% (9a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).</a:t>
            </a:r>
          </a:p>
          <a:p>
            <a:pPr marL="715963" indent="-309563">
              <a:tabLst>
                <a:tab pos="715963" algn="l"/>
              </a:tabLst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Tunga" charset="0"/>
              </a:rPr>
              <a:t>UK</a:t>
            </a:r>
            <a:r>
              <a:rPr lang="en-US" sz="2400" baseline="30000" dirty="0" smtClean="0">
                <a:solidFill>
                  <a:schemeClr val="tx2"/>
                </a:solidFill>
                <a:latin typeface="+mj-lt"/>
                <a:cs typeface="Tunga" charset="0"/>
              </a:rPr>
              <a:t>4</a:t>
            </a:r>
            <a:r>
              <a:rPr lang="en-US" sz="2400" dirty="0" smtClean="0">
                <a:latin typeface="+mj-lt"/>
                <a:cs typeface="Tunga" charset="0"/>
              </a:rPr>
              <a:t>: </a:t>
            </a:r>
            <a:r>
              <a:rPr lang="en-US" sz="2400" dirty="0" err="1" smtClean="0">
                <a:latin typeface="+mj-lt"/>
                <a:cs typeface="Tunga" charset="0"/>
              </a:rPr>
              <a:t>datos</a:t>
            </a:r>
            <a:r>
              <a:rPr lang="en-US" sz="2400" dirty="0" smtClean="0">
                <a:latin typeface="+mj-lt"/>
                <a:cs typeface="Tunga" charset="0"/>
              </a:rPr>
              <a:t> </a:t>
            </a:r>
            <a:r>
              <a:rPr lang="en-US" sz="2400" dirty="0" smtClean="0">
                <a:latin typeface="+mj-lt"/>
                <a:cs typeface="Tunga" charset="0"/>
              </a:rPr>
              <a:t>de GPRD entre 1995- 2008. </a:t>
            </a:r>
            <a:r>
              <a:rPr lang="en-US" sz="2400" dirty="0" err="1" smtClean="0">
                <a:latin typeface="+mj-lt"/>
                <a:cs typeface="Tunga" charset="0"/>
              </a:rPr>
              <a:t>Elegibles</a:t>
            </a:r>
            <a:r>
              <a:rPr lang="en-US" sz="2400" dirty="0" smtClean="0">
                <a:latin typeface="+mj-lt"/>
                <a:cs typeface="Tunga" charset="0"/>
              </a:rPr>
              <a:t> </a:t>
            </a:r>
            <a:r>
              <a:rPr lang="es-ES" sz="2400" dirty="0" smtClean="0">
                <a:latin typeface="+mj-lt"/>
                <a:cs typeface="Tunga" charset="0"/>
              </a:rPr>
              <a:t>66,116 mujeres. Persistencia  a los 6 meses del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44%</a:t>
            </a:r>
            <a:r>
              <a:rPr lang="en-US" sz="2400" dirty="0" smtClean="0">
                <a:latin typeface="+mj-lt"/>
                <a:cs typeface="Tunga" charset="0"/>
              </a:rPr>
              <a:t> y del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32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% </a:t>
            </a:r>
            <a:r>
              <a:rPr lang="en-US" sz="2400" dirty="0" smtClean="0">
                <a:latin typeface="+mj-lt"/>
                <a:cs typeface="Tunga" charset="0"/>
              </a:rPr>
              <a:t>(</a:t>
            </a:r>
            <a:r>
              <a:rPr lang="en-US" sz="2400" dirty="0" smtClean="0">
                <a:latin typeface="+mj-lt"/>
                <a:cs typeface="Tunga" charset="0"/>
              </a:rPr>
              <a:t>1a),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16%</a:t>
            </a:r>
            <a:r>
              <a:rPr lang="en-US" sz="2400" dirty="0" smtClean="0">
                <a:latin typeface="+mj-lt"/>
                <a:cs typeface="Tunga" charset="0"/>
              </a:rPr>
              <a:t> (</a:t>
            </a:r>
            <a:r>
              <a:rPr lang="en-US" sz="2400" dirty="0" smtClean="0">
                <a:latin typeface="+mj-lt"/>
                <a:cs typeface="Tunga" charset="0"/>
              </a:rPr>
              <a:t>3a) y </a:t>
            </a:r>
            <a:r>
              <a:rPr lang="en-US" sz="2400" dirty="0" smtClean="0">
                <a:solidFill>
                  <a:srgbClr val="C00000"/>
                </a:solidFill>
                <a:latin typeface="+mj-lt"/>
                <a:cs typeface="Tunga" charset="0"/>
              </a:rPr>
              <a:t>9%</a:t>
            </a:r>
            <a:r>
              <a:rPr lang="en-US" sz="2400" dirty="0" smtClean="0">
                <a:latin typeface="+mj-lt"/>
                <a:cs typeface="Tunga" charset="0"/>
              </a:rPr>
              <a:t> (5a</a:t>
            </a:r>
            <a:r>
              <a:rPr lang="en-US" sz="2400" dirty="0" smtClean="0">
                <a:latin typeface="+mj-lt"/>
                <a:cs typeface="Tunga" charset="0"/>
              </a:rPr>
              <a:t>).</a:t>
            </a:r>
            <a:endParaRPr lang="es-ES" sz="2400" dirty="0" smtClean="0">
              <a:latin typeface="+mj-lt"/>
              <a:cs typeface="Tunga" charset="0"/>
            </a:endParaRPr>
          </a:p>
          <a:p>
            <a:pPr>
              <a:buNone/>
            </a:pPr>
            <a:endParaRPr lang="en-US" sz="800" dirty="0" smtClean="0">
              <a:latin typeface="Tunga" charset="0"/>
              <a:cs typeface="Tunga" charset="0"/>
            </a:endParaRPr>
          </a:p>
          <a:p>
            <a:endParaRPr lang="en-US" sz="1000" dirty="0" smtClean="0">
              <a:latin typeface="Tunga" charset="0"/>
              <a:cs typeface="Tunga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>
          <a:xfrm>
            <a:off x="371473" y="5777044"/>
            <a:ext cx="11582443" cy="295162"/>
          </a:xfrm>
        </p:spPr>
        <p:txBody>
          <a:bodyPr>
            <a:noAutofit/>
          </a:bodyPr>
          <a:lstStyle/>
          <a:p>
            <a:r>
              <a:rPr lang="es-ES" sz="1200" dirty="0">
                <a:latin typeface="+mj-lt"/>
              </a:rPr>
              <a:t> </a:t>
            </a:r>
            <a:r>
              <a:rPr lang="es-ES" sz="1200" dirty="0">
                <a:latin typeface="+mj-lt"/>
                <a:cs typeface="Tunga" charset="0"/>
              </a:rPr>
              <a:t>1.</a:t>
            </a:r>
            <a:r>
              <a:rPr lang="it-IT" sz="1200" dirty="0">
                <a:latin typeface="+mj-lt"/>
                <a:cs typeface="Tunga" charset="0"/>
              </a:rPr>
              <a:t>Euro J Endocrinol 2012 ;166:735-41;2. </a:t>
            </a:r>
            <a:r>
              <a:rPr lang="es-ES" sz="1200" dirty="0" err="1">
                <a:latin typeface="+mj-lt"/>
                <a:cs typeface="Tunga" charset="0"/>
              </a:rPr>
              <a:t>Osteoporos</a:t>
            </a:r>
            <a:r>
              <a:rPr lang="es-ES" sz="1200" dirty="0">
                <a:latin typeface="+mj-lt"/>
                <a:cs typeface="Tunga" charset="0"/>
              </a:rPr>
              <a:t> </a:t>
            </a:r>
            <a:r>
              <a:rPr lang="es-ES" sz="1200" dirty="0" err="1">
                <a:latin typeface="+mj-lt"/>
                <a:cs typeface="Tunga" charset="0"/>
              </a:rPr>
              <a:t>Int</a:t>
            </a:r>
            <a:r>
              <a:rPr lang="es-ES" sz="1200" dirty="0">
                <a:latin typeface="+mj-lt"/>
                <a:cs typeface="Tunga" charset="0"/>
              </a:rPr>
              <a:t> 2012 23(1):223-31; 3.Menopause 2012;19(1):33-40;4. </a:t>
            </a:r>
            <a:r>
              <a:rPr lang="es-ES" sz="1200" dirty="0" err="1">
                <a:latin typeface="+mj-lt"/>
                <a:cs typeface="Tunga" charset="0"/>
              </a:rPr>
              <a:t>Osteoporos</a:t>
            </a:r>
            <a:r>
              <a:rPr lang="es-ES" sz="1200" dirty="0">
                <a:latin typeface="+mj-lt"/>
                <a:cs typeface="Tunga" charset="0"/>
              </a:rPr>
              <a:t> </a:t>
            </a:r>
            <a:r>
              <a:rPr lang="es-ES" sz="1200" dirty="0" err="1">
                <a:latin typeface="+mj-lt"/>
                <a:cs typeface="Tunga" charset="0"/>
              </a:rPr>
              <a:t>Int</a:t>
            </a:r>
            <a:r>
              <a:rPr lang="es-ES" sz="1200" dirty="0">
                <a:latin typeface="+mj-lt"/>
                <a:cs typeface="Tunga" charset="0"/>
              </a:rPr>
              <a:t> (2012) 23:1075–1082</a:t>
            </a:r>
          </a:p>
        </p:txBody>
      </p:sp>
    </p:spTree>
    <p:extLst>
      <p:ext uri="{BB962C8B-B14F-4D97-AF65-F5344CB8AC3E}">
        <p14:creationId xmlns:p14="http://schemas.microsoft.com/office/powerpoint/2010/main" xmlns="" val="34186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Derivaríamos </a:t>
            </a:r>
            <a:r>
              <a:rPr lang="es-ES" sz="2400" dirty="0"/>
              <a:t>al traumatólogo de </a:t>
            </a:r>
            <a:r>
              <a:rPr lang="es-ES" sz="2400" dirty="0" smtClean="0"/>
              <a:t>zona.</a:t>
            </a:r>
            <a:endParaRPr lang="es-ES" sz="2400" dirty="0"/>
          </a:p>
          <a:p>
            <a:r>
              <a:rPr lang="es-ES" sz="2400" dirty="0" smtClean="0"/>
              <a:t>Trataríamos </a:t>
            </a:r>
            <a:r>
              <a:rPr lang="es-ES" sz="2400" dirty="0"/>
              <a:t>directamente </a:t>
            </a:r>
            <a:r>
              <a:rPr lang="es-ES" sz="2400" dirty="0" smtClean="0"/>
              <a:t>sin </a:t>
            </a:r>
            <a:r>
              <a:rPr lang="es-ES" sz="2400" dirty="0"/>
              <a:t>otras </a:t>
            </a:r>
            <a:r>
              <a:rPr lang="es-ES" sz="2400" dirty="0" smtClean="0"/>
              <a:t>pruebas.</a:t>
            </a:r>
            <a:endParaRPr lang="es-ES" sz="2400" dirty="0"/>
          </a:p>
          <a:p>
            <a:r>
              <a:rPr lang="es-ES" sz="2400" dirty="0"/>
              <a:t>Le solicitamos una </a:t>
            </a:r>
            <a:r>
              <a:rPr lang="es-ES" sz="2400" dirty="0" smtClean="0"/>
              <a:t>densitometría.</a:t>
            </a:r>
            <a:endParaRPr lang="es-ES" sz="2400" dirty="0"/>
          </a:p>
          <a:p>
            <a:r>
              <a:rPr lang="es-ES" sz="2400" dirty="0"/>
              <a:t>Sólo le daríamos consejos para evitar </a:t>
            </a:r>
            <a:r>
              <a:rPr lang="es-ES" sz="2400" dirty="0" smtClean="0"/>
              <a:t>caídas.</a:t>
            </a: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En este momento, </a:t>
            </a:r>
            <a:r>
              <a:rPr lang="es-ES" sz="2800" dirty="0" smtClean="0"/>
              <a:t>¿</a:t>
            </a:r>
            <a:r>
              <a:rPr lang="es-ES" sz="2800" dirty="0"/>
              <a:t>qué hacemos con esta paciente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Pregunta 1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56246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Descripción: Descripción: KM discontinuation 1sty_6mgap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2" y="1785926"/>
            <a:ext cx="44481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52398" y="1915247"/>
            <a:ext cx="6643734" cy="25853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tx2"/>
                </a:solidFill>
                <a:latin typeface="+mj-lt"/>
                <a:ea typeface="Times New Roman" pitchFamily="18" charset="0"/>
                <a:cs typeface="Arial"/>
              </a:rPr>
              <a:t>Estudio</a:t>
            </a:r>
            <a:r>
              <a:rPr lang="en-GB" dirty="0">
                <a:solidFill>
                  <a:schemeClr val="tx2"/>
                </a:solidFill>
                <a:latin typeface="+mj-lt"/>
                <a:ea typeface="Times New Roman" pitchFamily="18" charset="0"/>
                <a:cs typeface="Arial"/>
              </a:rPr>
              <a:t> de </a:t>
            </a:r>
            <a:r>
              <a:rPr lang="en-GB" dirty="0" err="1">
                <a:solidFill>
                  <a:schemeClr val="tx2"/>
                </a:solidFill>
                <a:latin typeface="+mj-lt"/>
                <a:ea typeface="Times New Roman" pitchFamily="18" charset="0"/>
                <a:cs typeface="Arial"/>
              </a:rPr>
              <a:t>cohorte</a:t>
            </a:r>
            <a:r>
              <a:rPr lang="en-GB" dirty="0">
                <a:solidFill>
                  <a:schemeClr val="tx2"/>
                </a:solidFill>
                <a:latin typeface="+mj-lt"/>
                <a:ea typeface="Times New Roman" pitchFamily="18" charset="0"/>
                <a:cs typeface="Arial"/>
              </a:rPr>
              <a:t> </a:t>
            </a:r>
            <a:r>
              <a:rPr lang="en-GB" dirty="0" err="1">
                <a:solidFill>
                  <a:schemeClr val="tx2"/>
                </a:solidFill>
                <a:latin typeface="+mj-lt"/>
                <a:ea typeface="Times New Roman" pitchFamily="18" charset="0"/>
                <a:cs typeface="Arial"/>
              </a:rPr>
              <a:t>retrospectivo</a:t>
            </a:r>
            <a:endParaRPr lang="en-GB" dirty="0">
              <a:solidFill>
                <a:schemeClr val="tx2"/>
              </a:solidFill>
              <a:latin typeface="+mj-lt"/>
              <a:ea typeface="MS Mincho" pitchFamily="49" charset="-128"/>
              <a:cs typeface="Arial"/>
            </a:endParaRPr>
          </a:p>
          <a:p>
            <a:pPr>
              <a:defRPr/>
            </a:pPr>
            <a:r>
              <a:rPr lang="ca-ES" dirty="0" err="1">
                <a:solidFill>
                  <a:srgbClr val="C00000"/>
                </a:solidFill>
                <a:latin typeface="+mj-lt"/>
                <a:ea typeface="MS Mincho" pitchFamily="49" charset="-128"/>
                <a:cs typeface="Arial"/>
              </a:rPr>
              <a:t>Participantes</a:t>
            </a:r>
            <a:r>
              <a:rPr lang="ca-ES" dirty="0">
                <a:solidFill>
                  <a:srgbClr val="C00000"/>
                </a:solidFill>
                <a:latin typeface="+mj-lt"/>
                <a:ea typeface="MS Mincho" pitchFamily="49" charset="-128"/>
                <a:cs typeface="Arial"/>
              </a:rPr>
              <a:t>: </a:t>
            </a:r>
          </a:p>
          <a:p>
            <a:pPr>
              <a:defRPr/>
            </a:pP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Los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datos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 para el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estudio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 se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obtuvieron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 de SIDIAP (Sistema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d‘Informació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 per al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Desenvolupament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 de la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Investigació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 en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Atenció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Primària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) Database.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C</a:t>
            </a:r>
            <a:r>
              <a:rPr lang="en-GB" dirty="0" err="1" smtClean="0">
                <a:solidFill>
                  <a:schemeClr val="accent1"/>
                </a:solidFill>
                <a:latin typeface="+mj-lt"/>
                <a:cs typeface="Arial"/>
              </a:rPr>
              <a:t>erca</a:t>
            </a:r>
            <a:r>
              <a:rPr lang="en-GB" dirty="0" smtClean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de  5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millones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 de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pacientes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 (80% del total de la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población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). 274 </a:t>
            </a:r>
            <a:r>
              <a:rPr lang="en-GB" dirty="0" err="1">
                <a:solidFill>
                  <a:schemeClr val="accent1"/>
                </a:solidFill>
                <a:latin typeface="+mj-lt"/>
                <a:cs typeface="Arial"/>
              </a:rPr>
              <a:t>centros</a:t>
            </a:r>
            <a:r>
              <a:rPr lang="en-GB" dirty="0">
                <a:solidFill>
                  <a:schemeClr val="accent1"/>
                </a:solidFill>
                <a:latin typeface="+mj-lt"/>
                <a:cs typeface="Arial"/>
              </a:rPr>
              <a:t> de AP (3,414 GPs). </a:t>
            </a:r>
            <a:endParaRPr lang="ca-ES" dirty="0">
              <a:solidFill>
                <a:schemeClr val="accent1"/>
              </a:solidFill>
              <a:latin typeface="+mj-lt"/>
              <a:ea typeface="MS Mincho" pitchFamily="49" charset="-128"/>
              <a:cs typeface="Arial"/>
            </a:endParaRPr>
          </a:p>
          <a:p>
            <a:pPr>
              <a:defRPr/>
            </a:pPr>
            <a:r>
              <a:rPr lang="en-GB" dirty="0" err="1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Incluimos</a:t>
            </a:r>
            <a:r>
              <a:rPr lang="en-GB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 </a:t>
            </a:r>
            <a:r>
              <a:rPr lang="en-GB" dirty="0" smtClean="0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127.722  </a:t>
            </a:r>
            <a:r>
              <a:rPr lang="en-GB" dirty="0" err="1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pacientes</a:t>
            </a:r>
            <a:r>
              <a:rPr lang="en-GB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que</a:t>
            </a:r>
            <a:r>
              <a:rPr lang="en-GB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iniciaron</a:t>
            </a:r>
            <a:r>
              <a:rPr lang="en-GB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 un </a:t>
            </a:r>
            <a:r>
              <a:rPr lang="en-GB" dirty="0" err="1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tratamiento</a:t>
            </a:r>
            <a:r>
              <a:rPr lang="en-GB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farmacológico</a:t>
            </a:r>
            <a:r>
              <a:rPr lang="en-GB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para</a:t>
            </a:r>
            <a:r>
              <a:rPr lang="en-GB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 la OP en </a:t>
            </a:r>
            <a:r>
              <a:rPr lang="en-GB" dirty="0" err="1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cualquier</a:t>
            </a:r>
            <a:r>
              <a:rPr lang="en-GB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 </a:t>
            </a:r>
            <a:r>
              <a:rPr lang="en-GB" dirty="0" err="1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momento</a:t>
            </a:r>
            <a:r>
              <a:rPr lang="en-GB" dirty="0">
                <a:solidFill>
                  <a:schemeClr val="accent1"/>
                </a:solidFill>
                <a:latin typeface="+mj-lt"/>
                <a:ea typeface="Times New Roman" pitchFamily="18" charset="0"/>
                <a:cs typeface="Arial"/>
              </a:rPr>
              <a:t> entre 1/1/2007 y 30/06/2011. </a:t>
            </a:r>
          </a:p>
        </p:txBody>
      </p:sp>
      <p:sp>
        <p:nvSpPr>
          <p:cNvPr id="7" name="7 CuadroTexto"/>
          <p:cNvSpPr txBox="1">
            <a:spLocks noChangeArrowheads="1"/>
          </p:cNvSpPr>
          <p:nvPr/>
        </p:nvSpPr>
        <p:spPr bwMode="auto">
          <a:xfrm>
            <a:off x="523836" y="5179875"/>
            <a:ext cx="10501386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a-ES" sz="2000" dirty="0" err="1">
                <a:solidFill>
                  <a:srgbClr val="C00000"/>
                </a:solidFill>
                <a:latin typeface="+mj-lt"/>
                <a:cs typeface="Arial"/>
              </a:rPr>
              <a:t>Conclusión</a:t>
            </a:r>
            <a:r>
              <a:rPr lang="ca-ES" sz="2000" dirty="0">
                <a:solidFill>
                  <a:schemeClr val="accent1"/>
                </a:solidFill>
                <a:latin typeface="+mj-lt"/>
                <a:cs typeface="Arial"/>
              </a:rPr>
              <a:t>: el abandono </a:t>
            </a:r>
            <a:r>
              <a:rPr lang="ca-ES" sz="2000" dirty="0" err="1">
                <a:solidFill>
                  <a:schemeClr val="accent1"/>
                </a:solidFill>
                <a:latin typeface="+mj-lt"/>
                <a:cs typeface="Arial"/>
              </a:rPr>
              <a:t>temprano</a:t>
            </a:r>
            <a:r>
              <a:rPr lang="ca-ES" sz="2000" dirty="0">
                <a:solidFill>
                  <a:schemeClr val="accent1"/>
                </a:solidFill>
                <a:latin typeface="+mj-lt"/>
                <a:cs typeface="Arial"/>
              </a:rPr>
              <a:t> de la </a:t>
            </a:r>
            <a:r>
              <a:rPr lang="ca-ES" sz="2000" dirty="0" err="1">
                <a:solidFill>
                  <a:schemeClr val="accent1"/>
                </a:solidFill>
                <a:latin typeface="+mj-lt"/>
                <a:cs typeface="Arial"/>
              </a:rPr>
              <a:t>medicación</a:t>
            </a:r>
            <a:r>
              <a:rPr lang="ca-ES" sz="2000" dirty="0">
                <a:solidFill>
                  <a:schemeClr val="accent1"/>
                </a:solidFill>
                <a:latin typeface="+mj-lt"/>
                <a:cs typeface="Arial"/>
              </a:rPr>
              <a:t> es </a:t>
            </a:r>
            <a:r>
              <a:rPr lang="ca-ES" sz="2000" dirty="0" err="1">
                <a:solidFill>
                  <a:schemeClr val="accent1"/>
                </a:solidFill>
                <a:latin typeface="+mj-lt"/>
                <a:cs typeface="Arial"/>
              </a:rPr>
              <a:t>muy</a:t>
            </a:r>
            <a:r>
              <a:rPr lang="ca-ES" sz="2000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ca-ES" sz="2000" dirty="0" err="1">
                <a:solidFill>
                  <a:schemeClr val="accent1"/>
                </a:solidFill>
                <a:latin typeface="+mj-lt"/>
                <a:cs typeface="Arial"/>
              </a:rPr>
              <a:t>común</a:t>
            </a:r>
            <a:r>
              <a:rPr lang="ca-ES" sz="2000" dirty="0">
                <a:solidFill>
                  <a:schemeClr val="accent1"/>
                </a:solidFill>
                <a:latin typeface="+mj-lt"/>
                <a:cs typeface="Arial"/>
              </a:rPr>
              <a:t> . Al </a:t>
            </a:r>
            <a:r>
              <a:rPr lang="ca-ES" sz="2000" dirty="0" err="1">
                <a:solidFill>
                  <a:schemeClr val="accent1"/>
                </a:solidFill>
                <a:latin typeface="+mj-lt"/>
                <a:cs typeface="Arial"/>
              </a:rPr>
              <a:t>año</a:t>
            </a:r>
            <a:r>
              <a:rPr lang="ca-ES" sz="2000" dirty="0">
                <a:solidFill>
                  <a:schemeClr val="accent1"/>
                </a:solidFill>
                <a:latin typeface="+mj-lt"/>
                <a:cs typeface="Arial"/>
              </a:rPr>
              <a:t> la </a:t>
            </a:r>
            <a:r>
              <a:rPr lang="ca-ES" sz="2000" dirty="0" err="1">
                <a:solidFill>
                  <a:schemeClr val="accent1"/>
                </a:solidFill>
                <a:latin typeface="+mj-lt"/>
                <a:cs typeface="Arial"/>
              </a:rPr>
              <a:t>persistencia</a:t>
            </a:r>
            <a:r>
              <a:rPr lang="ca-ES" sz="2000" dirty="0">
                <a:solidFill>
                  <a:schemeClr val="accent1"/>
                </a:solidFill>
                <a:latin typeface="+mj-lt"/>
                <a:cs typeface="Arial"/>
              </a:rPr>
              <a:t> esta entre el 40% y el 7% (Ris </a:t>
            </a:r>
            <a:r>
              <a:rPr lang="ca-ES" sz="2000" dirty="0" err="1">
                <a:solidFill>
                  <a:schemeClr val="accent1"/>
                </a:solidFill>
                <a:latin typeface="+mj-lt"/>
                <a:cs typeface="Arial"/>
              </a:rPr>
              <a:t>diario</a:t>
            </a:r>
            <a:r>
              <a:rPr lang="ca-ES" sz="2000" dirty="0" smtClean="0">
                <a:solidFill>
                  <a:schemeClr val="accent1"/>
                </a:solidFill>
                <a:latin typeface="+mj-lt"/>
                <a:cs typeface="Arial"/>
              </a:rPr>
              <a:t>).</a:t>
            </a:r>
            <a:endParaRPr lang="ca-ES" sz="200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pic>
        <p:nvPicPr>
          <p:cNvPr id="5" name="Imagen 4" descr="Captura de pantalla 2015-11-10 a la(s) 20.20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7595" y="251629"/>
            <a:ext cx="5742636" cy="119175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371473" y="5919920"/>
            <a:ext cx="11582443" cy="295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Carbonell</a:t>
            </a:r>
            <a:r>
              <a:rPr lang="en-US" dirty="0" smtClean="0"/>
              <a:t> </a:t>
            </a:r>
            <a:r>
              <a:rPr lang="en-US" dirty="0" err="1"/>
              <a:t>Calcif</a:t>
            </a:r>
            <a:r>
              <a:rPr lang="en-US" dirty="0"/>
              <a:t> Tissue </a:t>
            </a:r>
            <a:r>
              <a:rPr lang="en-US" dirty="0" err="1"/>
              <a:t>Int</a:t>
            </a:r>
            <a:r>
              <a:rPr lang="en-US" dirty="0"/>
              <a:t> (2015) </a:t>
            </a:r>
            <a:r>
              <a:rPr lang="en-US" dirty="0" smtClean="0"/>
              <a:t>97:535–541</a:t>
            </a:r>
            <a:endParaRPr lang="ca-ES" dirty="0"/>
          </a:p>
        </p:txBody>
      </p:sp>
      <p:pic>
        <p:nvPicPr>
          <p:cNvPr id="10" name="Imagen 9" descr="Captura de pantalla 2015-11-10 a la(s) 20.19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247" y="376242"/>
            <a:ext cx="1062576" cy="1409684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52398" y="4497181"/>
            <a:ext cx="707236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dirty="0">
                <a:latin typeface="+mj-lt"/>
                <a:cs typeface="Arial"/>
              </a:rPr>
              <a:t>Resultados: solo </a:t>
            </a:r>
            <a:r>
              <a:rPr lang="es-ES_tradnl" dirty="0" err="1">
                <a:latin typeface="+mj-lt"/>
                <a:cs typeface="Arial"/>
              </a:rPr>
              <a:t>Ris</a:t>
            </a:r>
            <a:r>
              <a:rPr lang="es-ES_tradnl" dirty="0">
                <a:latin typeface="+mj-lt"/>
                <a:cs typeface="Arial"/>
              </a:rPr>
              <a:t> mensual tenia mejor cumplimiento que ALN semanal e igual que </a:t>
            </a:r>
            <a:r>
              <a:rPr lang="es-ES_tradnl" dirty="0" err="1">
                <a:latin typeface="+mj-lt"/>
                <a:cs typeface="Arial"/>
              </a:rPr>
              <a:t>teriparatida</a:t>
            </a:r>
            <a:r>
              <a:rPr lang="es-ES_tradnl" dirty="0">
                <a:latin typeface="+mj-lt"/>
                <a:cs typeface="Arial"/>
              </a:rPr>
              <a:t>. Tasa de abandonos y cambios muy </a:t>
            </a:r>
            <a:r>
              <a:rPr lang="es-ES_tradnl" dirty="0" smtClean="0">
                <a:latin typeface="+mj-lt"/>
                <a:cs typeface="Arial"/>
              </a:rPr>
              <a:t>alta.</a:t>
            </a:r>
            <a:endParaRPr lang="es-ES_tradnl" dirty="0">
              <a:latin typeface="+mj-lt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784862" y="4356554"/>
            <a:ext cx="3240360" cy="14401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s-ES_tradnl" sz="1600" dirty="0"/>
              <a:t>Meses desde inicio tratamiento</a:t>
            </a:r>
          </a:p>
        </p:txBody>
      </p:sp>
    </p:spTree>
    <p:extLst>
      <p:ext uri="{BB962C8B-B14F-4D97-AF65-F5344CB8AC3E}">
        <p14:creationId xmlns:p14="http://schemas.microsoft.com/office/powerpoint/2010/main" xmlns="" val="21779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11-07 a la(s) 12.44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910" y="936955"/>
            <a:ext cx="7929618" cy="49923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38348" y="3929066"/>
            <a:ext cx="7786742" cy="107157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Rectángulo 3"/>
          <p:cNvSpPr/>
          <p:nvPr/>
        </p:nvSpPr>
        <p:spPr>
          <a:xfrm>
            <a:off x="9381682" y="6000768"/>
            <a:ext cx="26436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err="1">
                <a:solidFill>
                  <a:schemeClr val="accent2"/>
                </a:solidFill>
              </a:rPr>
              <a:t>J</a:t>
            </a:r>
            <a:r>
              <a:rPr lang="it-IT" sz="1200" i="1" dirty="0">
                <a:solidFill>
                  <a:schemeClr val="accent2"/>
                </a:solidFill>
              </a:rPr>
              <a:t> </a:t>
            </a:r>
            <a:r>
              <a:rPr lang="it-IT" sz="1200" i="1" dirty="0" err="1">
                <a:solidFill>
                  <a:schemeClr val="accent2"/>
                </a:solidFill>
              </a:rPr>
              <a:t>Manag</a:t>
            </a:r>
            <a:r>
              <a:rPr lang="it-IT" sz="1200" i="1" dirty="0">
                <a:solidFill>
                  <a:schemeClr val="accent2"/>
                </a:solidFill>
              </a:rPr>
              <a:t> Care </a:t>
            </a:r>
            <a:r>
              <a:rPr lang="it-IT" sz="1200" i="1" dirty="0" err="1">
                <a:solidFill>
                  <a:schemeClr val="accent2"/>
                </a:solidFill>
              </a:rPr>
              <a:t>Pharm</a:t>
            </a:r>
            <a:r>
              <a:rPr lang="it-IT" sz="1200" i="1" dirty="0">
                <a:solidFill>
                  <a:schemeClr val="accent2"/>
                </a:solidFill>
              </a:rPr>
              <a:t>. 2015;21(1):56-65</a:t>
            </a:r>
            <a:endParaRPr lang="ca-ES" sz="1200" i="1" dirty="0">
              <a:solidFill>
                <a:schemeClr val="accent2"/>
              </a:solidFill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Consecuencias del </a:t>
            </a:r>
            <a:r>
              <a:rPr lang="es-ES" sz="3200" dirty="0" smtClean="0"/>
              <a:t>incumplimiento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202060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5-11-07 a la(s) 10.15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1224" y="724120"/>
            <a:ext cx="7570093" cy="527664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rot="19967907">
            <a:off x="2571107" y="2403146"/>
            <a:ext cx="723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err="1">
                <a:solidFill>
                  <a:schemeClr val="tx2"/>
                </a:solidFill>
              </a:rPr>
              <a:t>Menos</a:t>
            </a:r>
            <a:r>
              <a:rPr lang="ca-ES" sz="3600" b="1" dirty="0">
                <a:solidFill>
                  <a:schemeClr val="tx2"/>
                </a:solidFill>
              </a:rPr>
              <a:t> costes </a:t>
            </a:r>
            <a:r>
              <a:rPr lang="ca-ES" sz="3600" b="1" dirty="0" err="1">
                <a:solidFill>
                  <a:schemeClr val="tx2"/>
                </a:solidFill>
              </a:rPr>
              <a:t>relacionados</a:t>
            </a:r>
            <a:r>
              <a:rPr lang="ca-ES" sz="3600" b="1" dirty="0">
                <a:solidFill>
                  <a:schemeClr val="tx2"/>
                </a:solidFill>
              </a:rPr>
              <a:t> con la Osteoporosis </a:t>
            </a:r>
            <a:r>
              <a:rPr lang="ca-ES" sz="3600" b="1" dirty="0" err="1">
                <a:solidFill>
                  <a:schemeClr val="tx2"/>
                </a:solidFill>
              </a:rPr>
              <a:t>y</a:t>
            </a:r>
            <a:r>
              <a:rPr lang="ca-ES" sz="3600" b="1" dirty="0">
                <a:solidFill>
                  <a:schemeClr val="tx2"/>
                </a:solidFill>
              </a:rPr>
              <a:t> </a:t>
            </a:r>
            <a:r>
              <a:rPr lang="ca-ES" sz="3600" b="1" dirty="0" err="1">
                <a:solidFill>
                  <a:schemeClr val="tx2"/>
                </a:solidFill>
              </a:rPr>
              <a:t>menos</a:t>
            </a:r>
            <a:r>
              <a:rPr lang="ca-ES" sz="3600" b="1" dirty="0">
                <a:solidFill>
                  <a:schemeClr val="tx2"/>
                </a:solidFill>
              </a:rPr>
              <a:t> costes por </a:t>
            </a:r>
            <a:r>
              <a:rPr lang="ca-ES" sz="3600" b="1" dirty="0" err="1">
                <a:solidFill>
                  <a:schemeClr val="tx2"/>
                </a:solidFill>
              </a:rPr>
              <a:t>todas</a:t>
            </a:r>
            <a:r>
              <a:rPr lang="ca-ES" sz="3600" b="1" dirty="0">
                <a:solidFill>
                  <a:schemeClr val="tx2"/>
                </a:solidFill>
              </a:rPr>
              <a:t> las </a:t>
            </a:r>
            <a:r>
              <a:rPr lang="ca-ES" sz="3600" b="1" dirty="0" err="1">
                <a:solidFill>
                  <a:schemeClr val="tx2"/>
                </a:solidFill>
              </a:rPr>
              <a:t>causas</a:t>
            </a:r>
            <a:endParaRPr lang="ca-ES" sz="3600" b="1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256887" y="6000768"/>
            <a:ext cx="2625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err="1">
                <a:solidFill>
                  <a:schemeClr val="accent2"/>
                </a:solidFill>
              </a:rPr>
              <a:t>J</a:t>
            </a:r>
            <a:r>
              <a:rPr lang="it-IT" sz="1200" i="1" dirty="0">
                <a:solidFill>
                  <a:schemeClr val="accent2"/>
                </a:solidFill>
              </a:rPr>
              <a:t> </a:t>
            </a:r>
            <a:r>
              <a:rPr lang="it-IT" sz="1200" i="1" dirty="0" err="1">
                <a:solidFill>
                  <a:schemeClr val="accent2"/>
                </a:solidFill>
              </a:rPr>
              <a:t>Manag</a:t>
            </a:r>
            <a:r>
              <a:rPr lang="it-IT" sz="1200" i="1" dirty="0">
                <a:solidFill>
                  <a:schemeClr val="accent2"/>
                </a:solidFill>
              </a:rPr>
              <a:t> Care </a:t>
            </a:r>
            <a:r>
              <a:rPr lang="it-IT" sz="1200" i="1" dirty="0" err="1">
                <a:solidFill>
                  <a:schemeClr val="accent2"/>
                </a:solidFill>
              </a:rPr>
              <a:t>Pharm</a:t>
            </a:r>
            <a:r>
              <a:rPr lang="it-IT" sz="1200" i="1" dirty="0">
                <a:solidFill>
                  <a:schemeClr val="accent2"/>
                </a:solidFill>
              </a:rPr>
              <a:t>. 2015;21(1):56-65</a:t>
            </a:r>
            <a:endParaRPr lang="ca-ES" sz="1200" i="1" dirty="0">
              <a:solidFill>
                <a:schemeClr val="accent2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3866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963084" y="2276872"/>
            <a:ext cx="11228916" cy="3330826"/>
          </a:xfrm>
        </p:spPr>
        <p:txBody>
          <a:bodyPr>
            <a:normAutofit/>
          </a:bodyPr>
          <a:lstStyle/>
          <a:p>
            <a:r>
              <a:rPr lang="es-ES" sz="2400" dirty="0"/>
              <a:t>Prescribiría un </a:t>
            </a:r>
            <a:r>
              <a:rPr lang="es-ES" sz="2400" dirty="0" err="1"/>
              <a:t>b</a:t>
            </a:r>
            <a:r>
              <a:rPr lang="es-ES" sz="2400" dirty="0" err="1" smtClean="0"/>
              <a:t>ifosfonato</a:t>
            </a:r>
            <a:r>
              <a:rPr lang="es-ES" sz="2400" dirty="0" smtClean="0"/>
              <a:t> </a:t>
            </a:r>
            <a:r>
              <a:rPr lang="es-ES" sz="2400" dirty="0"/>
              <a:t>oral </a:t>
            </a:r>
            <a:r>
              <a:rPr lang="es-ES" sz="2400" dirty="0" smtClean="0"/>
              <a:t>semanal.</a:t>
            </a:r>
            <a:endParaRPr lang="es-ES" sz="2400" dirty="0"/>
          </a:p>
          <a:p>
            <a:r>
              <a:rPr lang="es-ES" sz="2400" dirty="0"/>
              <a:t>Le prescribiría un SERM o </a:t>
            </a:r>
            <a:r>
              <a:rPr lang="es-ES" sz="2400" dirty="0" err="1"/>
              <a:t>r</a:t>
            </a:r>
            <a:r>
              <a:rPr lang="es-ES" sz="2400" dirty="0" err="1" smtClean="0"/>
              <a:t>anelato</a:t>
            </a:r>
            <a:r>
              <a:rPr lang="es-ES" sz="2400" dirty="0" smtClean="0"/>
              <a:t> </a:t>
            </a:r>
            <a:r>
              <a:rPr lang="es-ES" sz="2400" dirty="0"/>
              <a:t>de </a:t>
            </a:r>
            <a:r>
              <a:rPr lang="es-ES" sz="2400" dirty="0" smtClean="0"/>
              <a:t>e</a:t>
            </a:r>
            <a:r>
              <a:rPr lang="es-ES" sz="2400" dirty="0" smtClean="0"/>
              <a:t>stroncio.</a:t>
            </a:r>
            <a:endParaRPr lang="es-ES" sz="2400" dirty="0"/>
          </a:p>
          <a:p>
            <a:r>
              <a:rPr lang="es-ES" sz="2400" dirty="0"/>
              <a:t>Le recomendaría un </a:t>
            </a:r>
            <a:r>
              <a:rPr lang="es-ES" sz="2400" dirty="0" smtClean="0"/>
              <a:t>BF </a:t>
            </a:r>
            <a:r>
              <a:rPr lang="es-ES" sz="2400" dirty="0"/>
              <a:t>por </a:t>
            </a:r>
            <a:r>
              <a:rPr lang="es-ES" sz="2400" dirty="0" smtClean="0"/>
              <a:t>vía </a:t>
            </a:r>
            <a:r>
              <a:rPr lang="es-ES" sz="2400" dirty="0"/>
              <a:t>endovenosa o </a:t>
            </a:r>
            <a:r>
              <a:rPr lang="es-ES" sz="2400" dirty="0" err="1"/>
              <a:t>denosumab</a:t>
            </a:r>
            <a:r>
              <a:rPr lang="es-ES" sz="2400" dirty="0"/>
              <a:t> por vía </a:t>
            </a:r>
            <a:r>
              <a:rPr lang="es-ES" sz="2400" dirty="0" smtClean="0"/>
              <a:t>subcutánea.</a:t>
            </a:r>
            <a:endParaRPr lang="es-ES" sz="2400" dirty="0"/>
          </a:p>
          <a:p>
            <a:r>
              <a:rPr lang="es-ES" sz="2400" dirty="0"/>
              <a:t>Le prescribiría </a:t>
            </a:r>
            <a:r>
              <a:rPr lang="es-ES" sz="2400" dirty="0" err="1" smtClean="0"/>
              <a:t>parathormona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¿Qué tratamiento le prescribiría?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Pregunta 7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40492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23058"/>
            <a:ext cx="11582400" cy="4592024"/>
          </a:xfrm>
        </p:spPr>
        <p:txBody>
          <a:bodyPr>
            <a:normAutofit/>
          </a:bodyPr>
          <a:lstStyle/>
          <a:p>
            <a:pPr marL="715963" indent="-309563"/>
            <a:r>
              <a:rPr lang="es-ES" sz="2400" dirty="0" smtClean="0"/>
              <a:t>El objetivo </a:t>
            </a:r>
            <a:r>
              <a:rPr lang="es-ES" sz="2400" dirty="0"/>
              <a:t>en el manejo de la </a:t>
            </a:r>
            <a:r>
              <a:rPr lang="es-ES" sz="2400" dirty="0" smtClean="0"/>
              <a:t>osteoporosis  </a:t>
            </a:r>
            <a:r>
              <a:rPr lang="es-ES" sz="2400" dirty="0"/>
              <a:t>es evitar la aparición de fracturas.</a:t>
            </a:r>
          </a:p>
          <a:p>
            <a:pPr marL="715963" indent="-309563"/>
            <a:r>
              <a:rPr lang="es-ES" sz="2400" dirty="0" smtClean="0"/>
              <a:t>Deben identificarse </a:t>
            </a:r>
            <a:r>
              <a:rPr lang="es-ES" sz="2400" dirty="0"/>
              <a:t>adecuadamente a los pacientes con riesgo elevado de padecerlas para dirigir a ellos las medias diagnosticas y terapéuticas oportunas.</a:t>
            </a:r>
          </a:p>
          <a:p>
            <a:pPr marL="715963" indent="-309563"/>
            <a:r>
              <a:rPr lang="es-ES" sz="2400" dirty="0"/>
              <a:t>Los </a:t>
            </a:r>
            <a:r>
              <a:rPr lang="es-ES" sz="2400" dirty="0" err="1"/>
              <a:t>antiresortivos</a:t>
            </a:r>
            <a:r>
              <a:rPr lang="es-ES" sz="2400" dirty="0"/>
              <a:t> son  los fármacos de </a:t>
            </a:r>
            <a:r>
              <a:rPr lang="es-ES" sz="2400" dirty="0" smtClean="0"/>
              <a:t>referencia.</a:t>
            </a:r>
            <a:endParaRPr lang="es-ES" sz="2400" dirty="0"/>
          </a:p>
          <a:p>
            <a:pPr marL="715963" indent="-309563"/>
            <a:r>
              <a:rPr lang="es-ES" sz="2400" dirty="0"/>
              <a:t>Las vacaciones terapéuticas dependerán  de el riesgo  de </a:t>
            </a:r>
            <a:r>
              <a:rPr lang="es-ES" sz="2400" dirty="0" err="1"/>
              <a:t>Fx</a:t>
            </a:r>
            <a:r>
              <a:rPr lang="es-ES" sz="2400" dirty="0"/>
              <a:t> del paciente, del fármaco empleado y del cumplimiento.</a:t>
            </a:r>
          </a:p>
          <a:p>
            <a:pPr marL="715963" indent="-309563"/>
            <a:r>
              <a:rPr lang="es-ES" sz="2400" dirty="0"/>
              <a:t>Hay que velar por el correcto cumplimiento para conseguir nuestros </a:t>
            </a:r>
            <a:r>
              <a:rPr lang="es-ES" sz="2400" dirty="0" smtClean="0"/>
              <a:t>objetivos.</a:t>
            </a:r>
            <a:endParaRPr lang="es-ES" sz="24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158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09600" y="231912"/>
            <a:ext cx="10972800" cy="604800"/>
          </a:xfrm>
        </p:spPr>
        <p:txBody>
          <a:bodyPr/>
          <a:lstStyle/>
          <a:p>
            <a:r>
              <a:rPr lang="es-ES" sz="3200" dirty="0"/>
              <a:t>Manejo de la </a:t>
            </a:r>
            <a:r>
              <a:rPr lang="es-ES" sz="3200" dirty="0" smtClean="0"/>
              <a:t>osteoporosis, </a:t>
            </a:r>
            <a:r>
              <a:rPr lang="es-ES" sz="3200" dirty="0"/>
              <a:t>prevención de fracturas por fragilidad en AP: </a:t>
            </a:r>
            <a:r>
              <a:rPr lang="es-ES" sz="3200" b="1" dirty="0">
                <a:solidFill>
                  <a:srgbClr val="004586"/>
                </a:solidFill>
              </a:rPr>
              <a:t>4 pasos claves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001299986"/>
              </p:ext>
            </p:extLst>
          </p:nvPr>
        </p:nvGraphicFramePr>
        <p:xfrm>
          <a:off x="1746270" y="1573213"/>
          <a:ext cx="8686800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2495600" y="3615408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511825" y="3638460"/>
            <a:ext cx="3465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469511" y="3592356"/>
            <a:ext cx="346570" cy="46166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/>
          <a:p>
            <a:pPr algn="ctr"/>
            <a:r>
              <a:rPr lang="es-E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8485736" y="3615408"/>
            <a:ext cx="3465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0858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609600" y="620688"/>
            <a:ext cx="5386917" cy="906115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Mayores</a:t>
            </a:r>
            <a:endParaRPr lang="es-ES" sz="2600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0"/>
          </p:nvPr>
        </p:nvSpPr>
        <p:spPr>
          <a:xfrm>
            <a:off x="5533619" y="620688"/>
            <a:ext cx="5386917" cy="906115"/>
          </a:xfrm>
        </p:spPr>
        <p:txBody>
          <a:bodyPr>
            <a:normAutofit/>
          </a:bodyPr>
          <a:lstStyle/>
          <a:p>
            <a:r>
              <a:rPr lang="es-ES" sz="2600" dirty="0" smtClean="0"/>
              <a:t>Otros factores de riesgo</a:t>
            </a:r>
            <a:endParaRPr lang="es-ES" sz="260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1"/>
          </p:nvPr>
        </p:nvSpPr>
        <p:spPr>
          <a:xfrm>
            <a:off x="-43" y="1628800"/>
            <a:ext cx="6000032" cy="3774405"/>
          </a:xfrm>
        </p:spPr>
        <p:txBody>
          <a:bodyPr/>
          <a:lstStyle/>
          <a:p>
            <a:pPr marL="715963" indent="-309563"/>
            <a:r>
              <a:rPr lang="es-ES" sz="2400" dirty="0" smtClean="0"/>
              <a:t>Historia </a:t>
            </a:r>
            <a:r>
              <a:rPr lang="es-ES" sz="2400" dirty="0"/>
              <a:t>personal de </a:t>
            </a:r>
            <a:r>
              <a:rPr lang="es-ES" sz="2400" dirty="0" smtClean="0"/>
              <a:t>fracturas </a:t>
            </a:r>
            <a:r>
              <a:rPr lang="es-ES" sz="2400" dirty="0"/>
              <a:t>en edad </a:t>
            </a:r>
            <a:r>
              <a:rPr lang="es-ES" sz="2400" dirty="0" smtClean="0"/>
              <a:t>adulta.</a:t>
            </a:r>
            <a:endParaRPr lang="es-ES" sz="2400" dirty="0"/>
          </a:p>
          <a:p>
            <a:pPr marL="715963" indent="-309563"/>
            <a:r>
              <a:rPr lang="es-ES" sz="2400" dirty="0"/>
              <a:t>Historia familiar de </a:t>
            </a:r>
            <a:r>
              <a:rPr lang="es-ES" sz="2400" dirty="0" smtClean="0"/>
              <a:t>fracturas.</a:t>
            </a:r>
          </a:p>
          <a:p>
            <a:pPr marL="715963" indent="-309563"/>
            <a:r>
              <a:rPr lang="es-ES" sz="2400" dirty="0" smtClean="0"/>
              <a:t>IMC &lt; 20.</a:t>
            </a:r>
            <a:endParaRPr lang="es-ES" sz="2400" dirty="0"/>
          </a:p>
          <a:p>
            <a:pPr marL="715963" indent="-309563"/>
            <a:r>
              <a:rPr lang="es-ES" sz="2400" dirty="0" smtClean="0"/>
              <a:t>Tabaquismo.</a:t>
            </a:r>
            <a:endParaRPr lang="es-ES" sz="2400" dirty="0"/>
          </a:p>
          <a:p>
            <a:pPr marL="715963" indent="-309563"/>
            <a:r>
              <a:rPr lang="es-ES" sz="2400" dirty="0"/>
              <a:t>Uso de corticoides durante más de 3 </a:t>
            </a:r>
            <a:r>
              <a:rPr lang="es-ES" sz="2400" dirty="0" smtClean="0"/>
              <a:t>meses. </a:t>
            </a:r>
            <a:endParaRPr lang="es-ES" sz="2400" dirty="0"/>
          </a:p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idx="14"/>
          </p:nvPr>
        </p:nvSpPr>
        <p:spPr>
          <a:xfrm>
            <a:off x="6192011" y="1598811"/>
            <a:ext cx="5384800" cy="3774405"/>
          </a:xfrm>
        </p:spPr>
        <p:txBody>
          <a:bodyPr>
            <a:normAutofit/>
          </a:bodyPr>
          <a:lstStyle/>
          <a:p>
            <a:pPr marL="274638" indent="-274638"/>
            <a:r>
              <a:rPr lang="es-ES" sz="2400" dirty="0" smtClean="0"/>
              <a:t>Mala visión.</a:t>
            </a:r>
            <a:endParaRPr lang="es-ES" sz="2400" dirty="0"/>
          </a:p>
          <a:p>
            <a:pPr marL="274638" indent="-274638"/>
            <a:r>
              <a:rPr lang="es-ES" sz="2400" dirty="0"/>
              <a:t>Menopausia precoz </a:t>
            </a:r>
            <a:r>
              <a:rPr lang="es-ES" sz="2400" dirty="0" smtClean="0"/>
              <a:t>(&lt; 45 </a:t>
            </a:r>
            <a:r>
              <a:rPr lang="es-ES" sz="2400" dirty="0" smtClean="0"/>
              <a:t>años).</a:t>
            </a:r>
            <a:endParaRPr lang="es-ES" sz="2400" dirty="0"/>
          </a:p>
          <a:p>
            <a:pPr marL="274638" indent="-274638"/>
            <a:r>
              <a:rPr lang="es-ES" sz="2400" dirty="0" smtClean="0"/>
              <a:t>Demencia.</a:t>
            </a:r>
            <a:endParaRPr lang="es-ES" sz="2400" dirty="0"/>
          </a:p>
          <a:p>
            <a:pPr marL="274638" indent="-274638"/>
            <a:r>
              <a:rPr lang="es-ES" sz="2400" dirty="0"/>
              <a:t>Pobre </a:t>
            </a:r>
            <a:r>
              <a:rPr lang="es-ES" sz="2400" dirty="0" smtClean="0"/>
              <a:t>salud.</a:t>
            </a:r>
            <a:endParaRPr lang="es-ES" sz="2400" dirty="0"/>
          </a:p>
          <a:p>
            <a:pPr marL="274638" indent="-274638"/>
            <a:r>
              <a:rPr lang="es-ES" sz="2400" dirty="0"/>
              <a:t>Caídas </a:t>
            </a:r>
            <a:r>
              <a:rPr lang="es-ES" sz="2400" dirty="0" smtClean="0"/>
              <a:t>frecuentes.</a:t>
            </a:r>
            <a:endParaRPr lang="es-ES" sz="2400" dirty="0"/>
          </a:p>
          <a:p>
            <a:pPr marL="274638" indent="-274638"/>
            <a:r>
              <a:rPr lang="es-ES" sz="2400" dirty="0"/>
              <a:t>Baja ingesta de </a:t>
            </a:r>
            <a:r>
              <a:rPr lang="es-ES" sz="2400" dirty="0" smtClean="0"/>
              <a:t>calcio.</a:t>
            </a:r>
            <a:endParaRPr lang="es-ES" sz="2400" dirty="0"/>
          </a:p>
          <a:p>
            <a:pPr marL="274638" indent="-274638"/>
            <a:r>
              <a:rPr lang="es-ES" sz="2400" dirty="0"/>
              <a:t>Poca actividad </a:t>
            </a:r>
            <a:r>
              <a:rPr lang="es-ES" sz="2400" dirty="0" smtClean="0"/>
              <a:t>física.</a:t>
            </a:r>
            <a:endParaRPr lang="es-ES" sz="2400" dirty="0"/>
          </a:p>
          <a:p>
            <a:pPr marL="274638" indent="-274638"/>
            <a:r>
              <a:rPr lang="es-ES" sz="2400" dirty="0" smtClean="0"/>
              <a:t>Alcohol &gt; 2 </a:t>
            </a:r>
            <a:r>
              <a:rPr lang="es-ES" sz="2400" dirty="0"/>
              <a:t>unidades por </a:t>
            </a:r>
            <a:r>
              <a:rPr lang="es-ES" sz="2400" dirty="0" smtClean="0"/>
              <a:t>día.</a:t>
            </a:r>
            <a:endParaRPr lang="es-ES" sz="2400" dirty="0"/>
          </a:p>
          <a:p>
            <a:endParaRPr lang="es-ES" sz="16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Factores de riesgo de osteoporosis y fracturas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66712" y="5253351"/>
            <a:ext cx="1050138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sz="2400" b="1" dirty="0" err="1">
                <a:solidFill>
                  <a:schemeClr val="bg1"/>
                </a:solidFill>
                <a:latin typeface="+mj-lt"/>
                <a:cs typeface="Arial"/>
              </a:rPr>
              <a:t>Causas</a:t>
            </a:r>
            <a:r>
              <a:rPr lang="ca-ES" sz="2400" b="1" dirty="0">
                <a:solidFill>
                  <a:schemeClr val="bg1"/>
                </a:solidFill>
                <a:latin typeface="+mj-lt"/>
                <a:cs typeface="Arial"/>
              </a:rPr>
              <a:t> de osteoporosis y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/>
              </a:rPr>
              <a:t>fracturas</a:t>
            </a:r>
            <a:r>
              <a:rPr lang="ca-ES" sz="2400" b="1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+mj-lt"/>
                <a:cs typeface="Arial"/>
              </a:rPr>
              <a:t>secundarias</a:t>
            </a:r>
            <a:r>
              <a:rPr lang="ca-ES" sz="2400" b="1" dirty="0">
                <a:solidFill>
                  <a:schemeClr val="bg1"/>
                </a:solidFill>
                <a:latin typeface="+mj-lt"/>
                <a:cs typeface="Arial"/>
              </a:rPr>
              <a:t>:</a:t>
            </a:r>
            <a:r>
              <a:rPr lang="ca-ES" sz="2400" dirty="0">
                <a:solidFill>
                  <a:schemeClr val="bg1"/>
                </a:solidFill>
                <a:latin typeface="+mj-lt"/>
                <a:cs typeface="Arial"/>
              </a:rPr>
              <a:t> </a:t>
            </a:r>
            <a:r>
              <a:rPr lang="ca-E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médicas</a:t>
            </a:r>
            <a:r>
              <a:rPr lang="ca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 </a:t>
            </a:r>
            <a:r>
              <a:rPr lang="ca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y </a:t>
            </a:r>
            <a:r>
              <a:rPr lang="ca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farmacológicas</a:t>
            </a:r>
            <a:endParaRPr lang="ca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28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Con </a:t>
            </a:r>
            <a:r>
              <a:rPr lang="es-ES" sz="2400" dirty="0" smtClean="0"/>
              <a:t> la herramienta </a:t>
            </a:r>
            <a:r>
              <a:rPr lang="es-ES" sz="2400" dirty="0"/>
              <a:t>FRAX®.</a:t>
            </a:r>
          </a:p>
          <a:p>
            <a:r>
              <a:rPr lang="es-ES" sz="2400" dirty="0"/>
              <a:t>La presencia de cualquier fractura es </a:t>
            </a:r>
            <a:r>
              <a:rPr lang="es-ES" sz="2400" dirty="0" smtClean="0"/>
              <a:t>suficiente para el diagnóstico</a:t>
            </a:r>
            <a:endParaRPr lang="es-ES" sz="2400" dirty="0"/>
          </a:p>
          <a:p>
            <a:r>
              <a:rPr lang="es-ES" sz="2400" dirty="0"/>
              <a:t>Cualquier fractura más densitometría.</a:t>
            </a:r>
          </a:p>
          <a:p>
            <a:r>
              <a:rPr lang="es-ES" sz="2400" dirty="0"/>
              <a:t>La mayoría de fracturas no requieren tratamiento específico.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¿Cómo valoramos el riesgo de fractura?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Pregunta 2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40553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Fractura previa y DMO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0" y="1285248"/>
            <a:ext cx="11582400" cy="4592024"/>
          </a:xfrm>
        </p:spPr>
        <p:txBody>
          <a:bodyPr>
            <a:normAutofit/>
          </a:bodyPr>
          <a:lstStyle/>
          <a:p>
            <a:pPr marL="715963" indent="-309563">
              <a:tabLst>
                <a:tab pos="715963" algn="l"/>
              </a:tabLst>
            </a:pPr>
            <a:r>
              <a:rPr lang="es-ES_tradnl" sz="2400" dirty="0">
                <a:solidFill>
                  <a:srgbClr val="C00000"/>
                </a:solidFill>
                <a:latin typeface="+mj-lt"/>
              </a:rPr>
              <a:t>Fractura previa : </a:t>
            </a:r>
          </a:p>
          <a:p>
            <a:pPr marL="1260475" lvl="1" indent="-315913"/>
            <a:r>
              <a:rPr lang="es-ES_tradnl" sz="2400" dirty="0">
                <a:latin typeface="+mj-lt"/>
              </a:rPr>
              <a:t>La FV previa aumenta el riesgo de nuevas </a:t>
            </a:r>
            <a:r>
              <a:rPr lang="es-ES_tradnl" sz="2400" dirty="0" err="1">
                <a:latin typeface="+mj-lt"/>
              </a:rPr>
              <a:t>Fx</a:t>
            </a:r>
            <a:r>
              <a:rPr lang="es-ES_tradnl" sz="2400" dirty="0">
                <a:latin typeface="+mj-lt"/>
              </a:rPr>
              <a:t> vertebrales </a:t>
            </a:r>
            <a:r>
              <a:rPr lang="es-ES_tradnl" sz="2400" dirty="0" smtClean="0">
                <a:latin typeface="+mj-lt"/>
              </a:rPr>
              <a:t>RR</a:t>
            </a:r>
            <a:r>
              <a:rPr lang="es-ES_tradnl" sz="2400" dirty="0">
                <a:latin typeface="+mj-lt"/>
              </a:rPr>
              <a:t>: </a:t>
            </a:r>
            <a:r>
              <a:rPr lang="es-ES_tradnl" sz="2400" dirty="0" smtClean="0">
                <a:latin typeface="+mj-lt"/>
              </a:rPr>
              <a:t>4,4 (3,6-5,4</a:t>
            </a:r>
            <a:r>
              <a:rPr lang="es-ES_tradnl" sz="2400" dirty="0">
                <a:latin typeface="+mj-lt"/>
              </a:rPr>
              <a:t>); </a:t>
            </a:r>
            <a:r>
              <a:rPr lang="es-ES_tradnl" sz="2400" dirty="0" err="1">
                <a:latin typeface="+mj-lt"/>
              </a:rPr>
              <a:t>Fx</a:t>
            </a:r>
            <a:r>
              <a:rPr lang="es-ES_tradnl" sz="2400" dirty="0">
                <a:latin typeface="+mj-lt"/>
              </a:rPr>
              <a:t> cadera </a:t>
            </a:r>
            <a:r>
              <a:rPr lang="es-ES_tradnl" sz="2400" dirty="0" smtClean="0">
                <a:latin typeface="+mj-lt"/>
              </a:rPr>
              <a:t>RR</a:t>
            </a:r>
            <a:r>
              <a:rPr lang="es-ES_tradnl" sz="2400" dirty="0" smtClean="0">
                <a:latin typeface="+mj-lt"/>
              </a:rPr>
              <a:t>: 2,1(1,6-2,7</a:t>
            </a:r>
            <a:r>
              <a:rPr lang="es-ES_tradnl" sz="2400" dirty="0">
                <a:latin typeface="+mj-lt"/>
              </a:rPr>
              <a:t>); cualquier fractura RR</a:t>
            </a:r>
            <a:r>
              <a:rPr lang="es-ES_tradnl" sz="2400" dirty="0" smtClean="0">
                <a:latin typeface="+mj-lt"/>
              </a:rPr>
              <a:t>: 1,8 </a:t>
            </a:r>
            <a:r>
              <a:rPr lang="es-ES_tradnl" sz="2400" dirty="0">
                <a:latin typeface="+mj-lt"/>
              </a:rPr>
              <a:t>(RR1,7-1,9)</a:t>
            </a:r>
            <a:r>
              <a:rPr lang="es-ES_tradnl" sz="2400" baseline="30000" dirty="0">
                <a:latin typeface="+mj-lt"/>
              </a:rPr>
              <a:t>1</a:t>
            </a:r>
          </a:p>
          <a:p>
            <a:pPr marL="1260475" lvl="1" indent="-315913"/>
            <a:r>
              <a:rPr lang="es-ES_tradnl" sz="2400" dirty="0">
                <a:latin typeface="+mj-lt"/>
              </a:rPr>
              <a:t>Alto riesgo de </a:t>
            </a:r>
            <a:r>
              <a:rPr lang="es-ES_tradnl" sz="2400" dirty="0" smtClean="0">
                <a:latin typeface="+mj-lt"/>
              </a:rPr>
              <a:t>segunda</a:t>
            </a:r>
            <a:r>
              <a:rPr lang="es-ES_tradnl" sz="2400" dirty="0" smtClean="0">
                <a:latin typeface="+mj-lt"/>
              </a:rPr>
              <a:t> </a:t>
            </a:r>
            <a:r>
              <a:rPr lang="es-ES_tradnl" sz="2400" dirty="0">
                <a:latin typeface="+mj-lt"/>
              </a:rPr>
              <a:t>fractura a los 1,2,5 años tras la fractura en </a:t>
            </a:r>
            <a:r>
              <a:rPr lang="es-ES_tradnl" sz="2400" dirty="0" smtClean="0">
                <a:latin typeface="+mj-lt"/>
              </a:rPr>
              <a:t>&gt; 65 </a:t>
            </a:r>
            <a:r>
              <a:rPr lang="es-ES_tradnl" sz="2400" dirty="0">
                <a:latin typeface="+mj-lt"/>
              </a:rPr>
              <a:t>años</a:t>
            </a:r>
            <a:r>
              <a:rPr lang="es-ES_tradnl" sz="2400" baseline="30000" dirty="0">
                <a:latin typeface="+mj-lt"/>
              </a:rPr>
              <a:t>2 </a:t>
            </a:r>
            <a:r>
              <a:rPr lang="es-ES_tradnl" sz="2400" dirty="0">
                <a:latin typeface="+mj-lt"/>
              </a:rPr>
              <a:t>(9,8%, 17,9% y 30,9</a:t>
            </a:r>
            <a:r>
              <a:rPr lang="es-ES_tradnl" sz="2400" dirty="0" smtClean="0">
                <a:latin typeface="+mj-lt"/>
              </a:rPr>
              <a:t>%).</a:t>
            </a:r>
            <a:endParaRPr lang="es-ES_tradnl" sz="2400" dirty="0">
              <a:latin typeface="+mj-lt"/>
            </a:endParaRPr>
          </a:p>
          <a:p>
            <a:pPr marL="715963" indent="-309563"/>
            <a:r>
              <a:rPr lang="es-ES_tradnl" sz="2400" dirty="0">
                <a:solidFill>
                  <a:srgbClr val="C00000"/>
                </a:solidFill>
                <a:latin typeface="+mj-lt"/>
              </a:rPr>
              <a:t>DMO (DXA):</a:t>
            </a:r>
          </a:p>
          <a:p>
            <a:pPr marL="1260475" lvl="1" indent="-315913"/>
            <a:r>
              <a:rPr lang="es-ES_tradnl" sz="2400" dirty="0">
                <a:latin typeface="+mj-lt"/>
              </a:rPr>
              <a:t>La medida repetida de DMO, predice fractura futura hasta 25 años. El riesgo de fractura aumenta entre RR: </a:t>
            </a:r>
            <a:r>
              <a:rPr lang="es-ES_tradnl" sz="2400" dirty="0" smtClean="0">
                <a:latin typeface="+mj-lt"/>
              </a:rPr>
              <a:t>1,5 </a:t>
            </a:r>
            <a:r>
              <a:rPr lang="es-ES_tradnl" sz="2400" dirty="0">
                <a:latin typeface="+mj-lt"/>
              </a:rPr>
              <a:t>y </a:t>
            </a:r>
            <a:r>
              <a:rPr lang="es-ES_tradnl" sz="2400" dirty="0" smtClean="0">
                <a:latin typeface="+mj-lt"/>
              </a:rPr>
              <a:t>2.</a:t>
            </a:r>
            <a:r>
              <a:rPr lang="es-ES_tradnl" sz="2400" baseline="30000" dirty="0" smtClean="0">
                <a:latin typeface="+mj-lt"/>
              </a:rPr>
              <a:t>3</a:t>
            </a:r>
            <a:endParaRPr lang="es-ES_tradnl" sz="2400" baseline="30000" dirty="0">
              <a:latin typeface="+mj-lt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>
          <a:xfrm>
            <a:off x="-43" y="5301208"/>
            <a:ext cx="11582443" cy="295162"/>
          </a:xfrm>
        </p:spPr>
        <p:txBody>
          <a:bodyPr>
            <a:noAutofit/>
          </a:bodyPr>
          <a:lstStyle/>
          <a:p>
            <a:r>
              <a:rPr lang="es-ES" sz="1200" dirty="0"/>
              <a:t>1 Lindsay </a:t>
            </a:r>
            <a:r>
              <a:rPr lang="es-ES" sz="1200" dirty="0" err="1"/>
              <a:t>Osteopor</a:t>
            </a:r>
            <a:r>
              <a:rPr lang="es-ES" sz="1200" dirty="0"/>
              <a:t> </a:t>
            </a:r>
            <a:r>
              <a:rPr lang="es-ES" sz="1200" dirty="0" err="1"/>
              <a:t>Int</a:t>
            </a:r>
            <a:r>
              <a:rPr lang="es-ES" sz="1200" dirty="0"/>
              <a:t> 2001</a:t>
            </a:r>
          </a:p>
          <a:p>
            <a:r>
              <a:rPr lang="es-ES" sz="1200" dirty="0"/>
              <a:t>2 </a:t>
            </a:r>
            <a:r>
              <a:rPr lang="es-ES" sz="1200" dirty="0" err="1"/>
              <a:t>Kanis</a:t>
            </a:r>
            <a:r>
              <a:rPr lang="es-ES" sz="1200" dirty="0"/>
              <a:t> JA. </a:t>
            </a:r>
            <a:r>
              <a:rPr lang="es-ES" sz="1200" dirty="0" err="1"/>
              <a:t>Arch</a:t>
            </a:r>
            <a:r>
              <a:rPr lang="es-ES" sz="1200" dirty="0"/>
              <a:t> </a:t>
            </a:r>
            <a:r>
              <a:rPr lang="es-ES" sz="1200" dirty="0" err="1"/>
              <a:t>Osteop</a:t>
            </a:r>
            <a:r>
              <a:rPr lang="es-ES" sz="1200" dirty="0"/>
              <a:t> 2016</a:t>
            </a:r>
          </a:p>
          <a:p>
            <a:r>
              <a:rPr lang="es-ES" sz="1200" dirty="0"/>
              <a:t>3Leslie et al. </a:t>
            </a:r>
            <a:r>
              <a:rPr lang="es-ES" sz="1200" dirty="0" err="1"/>
              <a:t>Osteoporos</a:t>
            </a:r>
            <a:r>
              <a:rPr lang="es-ES" sz="1200" dirty="0"/>
              <a:t> </a:t>
            </a:r>
            <a:r>
              <a:rPr lang="es-ES" sz="1200" dirty="0" err="1"/>
              <a:t>Int</a:t>
            </a:r>
            <a:r>
              <a:rPr lang="es-ES" sz="1200" dirty="0"/>
              <a:t> 2016</a:t>
            </a:r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xmlns="" val="60985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/>
              <a:t>Evaluación del riesgo de Fracturas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64704"/>
            <a:ext cx="11582400" cy="4592024"/>
          </a:xfrm>
        </p:spPr>
        <p:txBody>
          <a:bodyPr>
            <a:normAutofit/>
          </a:bodyPr>
          <a:lstStyle/>
          <a:p>
            <a:r>
              <a:rPr lang="es-ES" sz="2400" dirty="0" smtClean="0"/>
              <a:t>FRC + DMO.</a:t>
            </a:r>
            <a:endParaRPr lang="es-ES" sz="2400" dirty="0"/>
          </a:p>
          <a:p>
            <a:r>
              <a:rPr lang="es-ES" sz="2400" dirty="0"/>
              <a:t>Escalas de Riesgo: FRAX, </a:t>
            </a:r>
            <a:r>
              <a:rPr lang="es-ES" sz="2400" dirty="0" smtClean="0"/>
              <a:t>Q-Fracture</a:t>
            </a:r>
            <a:r>
              <a:rPr lang="es-ES" sz="2400" dirty="0"/>
              <a:t>, </a:t>
            </a:r>
            <a:r>
              <a:rPr lang="es-ES" sz="2400" dirty="0" err="1"/>
              <a:t>Garvan</a:t>
            </a:r>
            <a:r>
              <a:rPr lang="es-ES" sz="2400" dirty="0"/>
              <a:t> u </a:t>
            </a:r>
            <a:r>
              <a:rPr lang="es-ES" sz="2400" dirty="0" smtClean="0"/>
              <a:t>otras.</a:t>
            </a:r>
            <a:endParaRPr lang="es-ES" sz="2400" dirty="0"/>
          </a:p>
          <a:p>
            <a:r>
              <a:rPr lang="es-ES" sz="2400" dirty="0"/>
              <a:t>Estimación de riesgo a 5-10 </a:t>
            </a:r>
            <a:r>
              <a:rPr lang="es-ES" sz="2400" dirty="0" smtClean="0"/>
              <a:t>años.</a:t>
            </a:r>
            <a:endParaRPr lang="es-ES" sz="2400" dirty="0"/>
          </a:p>
          <a:p>
            <a:pPr marL="542925" indent="0">
              <a:buNone/>
            </a:pP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372004" y="5267561"/>
            <a:ext cx="11582443" cy="295162"/>
          </a:xfrm>
        </p:spPr>
        <p:txBody>
          <a:bodyPr>
            <a:noAutofit/>
          </a:bodyPr>
          <a:lstStyle/>
          <a:p>
            <a:r>
              <a:rPr lang="es-ES" sz="1200" dirty="0"/>
              <a:t>http//: www.shef.ac.uk/FRAX</a:t>
            </a:r>
          </a:p>
          <a:p>
            <a:r>
              <a:rPr lang="es-ES" sz="1200" dirty="0"/>
              <a:t>http//: www.qfracture.org</a:t>
            </a:r>
          </a:p>
          <a:p>
            <a:r>
              <a:rPr lang="es-ES" sz="1200" dirty="0"/>
              <a:t>http//: www.garvan.org.au</a:t>
            </a:r>
          </a:p>
          <a:p>
            <a:endParaRPr lang="es-ES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" t="12514" r="21939" b="25766"/>
          <a:stretch>
            <a:fillRect/>
          </a:stretch>
        </p:blipFill>
        <p:spPr bwMode="auto">
          <a:xfrm>
            <a:off x="2098525" y="2132856"/>
            <a:ext cx="4064701" cy="2453928"/>
          </a:xfrm>
          <a:prstGeom prst="rect">
            <a:avLst/>
          </a:prstGeom>
          <a:noFill/>
          <a:ln w="12700">
            <a:solidFill>
              <a:srgbClr val="00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536830"/>
            <a:ext cx="4241095" cy="16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3499" y="2103395"/>
            <a:ext cx="3492413" cy="38089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9041019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AAP2016">
  <a:themeElements>
    <a:clrScheme name="LiveMed">
      <a:dk1>
        <a:srgbClr val="287AC8"/>
      </a:dk1>
      <a:lt1>
        <a:sysClr val="window" lastClr="FFFFFF"/>
      </a:lt1>
      <a:dk2>
        <a:srgbClr val="C5000B"/>
      </a:dk2>
      <a:lt2>
        <a:srgbClr val="EEECE1"/>
      </a:lt2>
      <a:accent1>
        <a:srgbClr val="004586"/>
      </a:accent1>
      <a:accent2>
        <a:srgbClr val="808080"/>
      </a:accent2>
      <a:accent3>
        <a:srgbClr val="5858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Autofit/>
      </a:bodyPr>
      <a:lstStyle>
        <a:defPPr algn="ct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lantilla_AAP2016_Preparada" id="{BD7E9ACC-6248-4272-B819-85581A8AA961}" vid="{CC46AB15-755E-4932-AC4E-0A5F2DD1475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AAP 2016 CON_SIN MEDICOS</Template>
  <TotalTime>429</TotalTime>
  <Words>4491</Words>
  <Application>Microsoft Office PowerPoint</Application>
  <PresentationFormat>Personalizado</PresentationFormat>
  <Paragraphs>597</Paragraphs>
  <Slides>44</Slides>
  <Notes>10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Plantilla_AAP2016</vt:lpstr>
      <vt:lpstr>Osteoporosis: prevención de las fracturas por fragilidad ósea</vt:lpstr>
      <vt:lpstr>Caso clínico (I)</vt:lpstr>
      <vt:lpstr>Caso clínico (II)</vt:lpstr>
      <vt:lpstr>Pregunta 1</vt:lpstr>
      <vt:lpstr>Manejo de la osteoporosis, prevención de fracturas por fragilidad en AP: 4 pasos claves</vt:lpstr>
      <vt:lpstr>Factores de riesgo de osteoporosis y fracturas</vt:lpstr>
      <vt:lpstr>Pregunta 2</vt:lpstr>
      <vt:lpstr>Fractura previa y DMO</vt:lpstr>
      <vt:lpstr>Evaluación del riesgo de Fracturas</vt:lpstr>
      <vt:lpstr>El papel de la radiología simple en osteoporosis</vt:lpstr>
      <vt:lpstr>Pregunta 3</vt:lpstr>
      <vt:lpstr>Medición de la DMO: densitómetros</vt:lpstr>
      <vt:lpstr>¿Qué pruebas de laboratorio hay que pedir?</vt:lpstr>
      <vt:lpstr>¿Qué preguntas nos puede plantear al paciente ?</vt:lpstr>
      <vt:lpstr>¿A quién tratar?</vt:lpstr>
      <vt:lpstr>Tratamientos específicos para la reducción del riesgo de fracturas</vt:lpstr>
      <vt:lpstr>Antirresortivos (I)</vt:lpstr>
      <vt:lpstr>Antirresortivos (II)</vt:lpstr>
      <vt:lpstr>Diapositiva 19</vt:lpstr>
      <vt:lpstr>Antirresortivos (III)</vt:lpstr>
      <vt:lpstr>No hay comparaciones directas de los distintos fármacos.   Estudios de registro</vt:lpstr>
      <vt:lpstr>Diapositiva 22</vt:lpstr>
      <vt:lpstr>Diapositiva 23</vt:lpstr>
      <vt:lpstr>¿Qué fármaco para cada paciente?</vt:lpstr>
      <vt:lpstr>Eficacia de los BF en términos de reducción de fracturas</vt:lpstr>
      <vt:lpstr>Pregunta 4</vt:lpstr>
      <vt:lpstr>Vacaciones terapéuticas bifosfonatos (I)</vt:lpstr>
      <vt:lpstr>Vacaciones terapéuticas bifosfonatos (II)</vt:lpstr>
      <vt:lpstr>Vacaciones terapéuticas bifosfonatos (III)</vt:lpstr>
      <vt:lpstr>Efecto a largo plazo: DMO y MRO</vt:lpstr>
      <vt:lpstr>Diapositiva 31</vt:lpstr>
      <vt:lpstr>Long Term Follow Up of Patients on Drug Holiday from Bisphosphonates: Real World Setting.</vt:lpstr>
      <vt:lpstr>Vacaciones terapéuticas bifosfonatos (IV)</vt:lpstr>
      <vt:lpstr>Revisiones de reciente publicación</vt:lpstr>
      <vt:lpstr>Vacaciones Terapeuticas</vt:lpstr>
      <vt:lpstr>Otros posibles “beneficios”</vt:lpstr>
      <vt:lpstr>Pregunta 5</vt:lpstr>
      <vt:lpstr>Pregunta 6</vt:lpstr>
      <vt:lpstr>Recientes estudios de cumplimiento y persistencia en osteoporosis</vt:lpstr>
      <vt:lpstr>Diapositiva 40</vt:lpstr>
      <vt:lpstr>Consecuencias del incumplimiento</vt:lpstr>
      <vt:lpstr>Diapositiva 42</vt:lpstr>
      <vt:lpstr>Pregunta 7</vt:lpstr>
      <vt:lpstr>Conclusiones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María</dc:creator>
  <cp:lastModifiedBy>usuario</cp:lastModifiedBy>
  <cp:revision>98</cp:revision>
  <dcterms:created xsi:type="dcterms:W3CDTF">2017-01-09T08:23:46Z</dcterms:created>
  <dcterms:modified xsi:type="dcterms:W3CDTF">2017-03-08T18:32:14Z</dcterms:modified>
</cp:coreProperties>
</file>