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674" r:id="rId3"/>
    <p:sldMasterId id="2147483687" r:id="rId4"/>
  </p:sldMasterIdLst>
  <p:sldIdLst>
    <p:sldId id="256" r:id="rId5"/>
    <p:sldId id="257" r:id="rId6"/>
    <p:sldId id="266" r:id="rId7"/>
    <p:sldId id="258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302" r:id="rId28"/>
    <p:sldId id="287" r:id="rId29"/>
    <p:sldId id="288" r:id="rId30"/>
    <p:sldId id="289" r:id="rId31"/>
    <p:sldId id="290" r:id="rId32"/>
    <p:sldId id="296" r:id="rId33"/>
    <p:sldId id="300" r:id="rId34"/>
    <p:sldId id="301" r:id="rId35"/>
    <p:sldId id="293" r:id="rId36"/>
    <p:sldId id="259" r:id="rId37"/>
    <p:sldId id="294" r:id="rId38"/>
    <p:sldId id="295" r:id="rId39"/>
    <p:sldId id="298" r:id="rId40"/>
    <p:sldId id="303" r:id="rId41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8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/>
    <p:restoredTop sz="94687"/>
  </p:normalViewPr>
  <p:slideViewPr>
    <p:cSldViewPr snapToGrid="0" snapToObjects="1">
      <p:cViewPr varScale="1">
        <p:scale>
          <a:sx n="67" d="100"/>
          <a:sy n="67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a cap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Clique para modificar o estilo de subtítulo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5200"/>
            <a:ext cx="640137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88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 e subníve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1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2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3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err="1" smtClean="0"/>
              <a:t>Pergunta</a:t>
            </a:r>
            <a:r>
              <a:rPr lang="es-ES" dirty="0" smtClean="0"/>
              <a:t>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8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com cabeça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 hasCustomPrompt="1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9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a sem estru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34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2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2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Clique no </a:t>
            </a:r>
            <a:r>
              <a:rPr lang="es-ES" dirty="0" err="1" smtClean="0"/>
              <a:t>ícone</a:t>
            </a:r>
            <a:r>
              <a:rPr lang="es-ES" dirty="0" smtClean="0"/>
              <a:t> para inserir una </a:t>
            </a:r>
            <a:r>
              <a:rPr lang="es-ES" dirty="0" err="1" smtClean="0"/>
              <a:t>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41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Princípio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muito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intermédia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baixa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040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39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148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39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31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075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334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13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690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19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75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835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0" name="Picture 159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161" name="Picture 160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3789000"/>
            <a:ext cx="10534320" cy="128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modificar o estilo do título do padrão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Line 2"/>
          <p:cNvSpPr/>
          <p:nvPr/>
        </p:nvSpPr>
        <p:spPr>
          <a:xfrm flipH="1">
            <a:off x="856080" y="3860280"/>
            <a:ext cx="1080" cy="1116000"/>
          </a:xfrm>
          <a:prstGeom prst="line">
            <a:avLst/>
          </a:prstGeom>
          <a:ln w="12384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857160" y="5226120"/>
            <a:ext cx="1080" cy="720000"/>
          </a:xfrm>
          <a:prstGeom prst="line">
            <a:avLst/>
          </a:prstGeom>
          <a:ln w="1238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n 9"/>
          <p:cNvPicPr/>
          <p:nvPr/>
        </p:nvPicPr>
        <p:blipFill>
          <a:blip r:embed="rId15"/>
          <a:stretch/>
        </p:blipFill>
        <p:spPr>
          <a:xfrm>
            <a:off x="10027440" y="6132240"/>
            <a:ext cx="2088000" cy="608760"/>
          </a:xfrm>
          <a:prstGeom prst="rect">
            <a:avLst/>
          </a:prstGeom>
          <a:ln>
            <a:noFill/>
          </a:ln>
        </p:spPr>
      </p:pic>
      <p:pic>
        <p:nvPicPr>
          <p:cNvPr id="4" name="Imagen 7"/>
          <p:cNvPicPr/>
          <p:nvPr/>
        </p:nvPicPr>
        <p:blipFill>
          <a:blip r:embed="rId16"/>
          <a:stretch/>
        </p:blipFill>
        <p:spPr>
          <a:xfrm>
            <a:off x="122400" y="115200"/>
            <a:ext cx="6401160" cy="9356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2A30-9470-486F-ACFC-58228CD63860}" type="datetimeFigureOut">
              <a:rPr lang="es-ES" smtClean="0"/>
              <a:pPr/>
              <a:t>10/10/2017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A48C-A400-412B-93C2-88CFBE54E2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49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963000" y="2277000"/>
            <a:ext cx="10362960" cy="3330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esquemaResposta 1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2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3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4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63000" y="908640"/>
            <a:ext cx="10362960" cy="103500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esquemaEnunciado da pergunta X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X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Imagen 14"/>
          <p:cNvPicPr/>
          <p:nvPr/>
        </p:nvPicPr>
        <p:blipFill>
          <a:blip r:embed="rId15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85" name="Imagen 15"/>
          <p:cNvPicPr/>
          <p:nvPr/>
        </p:nvPicPr>
        <p:blipFill>
          <a:blip r:embed="rId16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86" name="9 Imagen"/>
          <p:cNvPicPr/>
          <p:nvPr/>
        </p:nvPicPr>
        <p:blipFill>
          <a:blip r:embed="rId17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0" y="1015560"/>
            <a:ext cx="5999760" cy="46450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183720" y="1015560"/>
            <a:ext cx="5384520" cy="46450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6496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8100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09640" lvl="2" indent="-2790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33208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48120" lvl="4" indent="-1728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Imagen 19"/>
          <p:cNvPicPr/>
          <p:nvPr/>
        </p:nvPicPr>
        <p:blipFill>
          <a:blip r:embed="rId16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126" name="Imagen 10"/>
          <p:cNvPicPr/>
          <p:nvPr/>
        </p:nvPicPr>
        <p:blipFill>
          <a:blip r:embed="rId17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127" name="9 Imagen"/>
          <p:cNvPicPr/>
          <p:nvPr/>
        </p:nvPicPr>
        <p:blipFill>
          <a:blip r:embed="rId18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400" y="3789000"/>
            <a:ext cx="10534320" cy="128556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Dúvidas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-a-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anticoagulação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oral: 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perguntas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4000" b="1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respostas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casos clínicos</a:t>
            </a:r>
          </a:p>
        </p:txBody>
      </p:sp>
      <p:sp>
        <p:nvSpPr>
          <p:cNvPr id="408" name="TextShape 2"/>
          <p:cNvSpPr txBox="1"/>
          <p:nvPr/>
        </p:nvSpPr>
        <p:spPr>
          <a:xfrm>
            <a:off x="895319" y="5146200"/>
            <a:ext cx="10700333" cy="954563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Prof. Dr. Ricardo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Fontes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Carvalho. Centro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Hospitalar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Vila Nova de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Espinho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71436" y="201136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3" y="4079505"/>
            <a:ext cx="11236419" cy="9484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536965" y="4921781"/>
            <a:ext cx="5030142" cy="222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1" y="1398217"/>
            <a:ext cx="6343650" cy="23225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7056"/>
            <a:ext cx="10972800" cy="604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recomendam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guidelines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auricular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NOACs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versus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varfarina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Ruff et al. Lancet. 2014;383(9921):955-62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00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1069779" y="619555"/>
            <a:ext cx="11399508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endParaRPr lang="es-ES" sz="2400" b="1" strike="noStrike" spc="-1" dirty="0" smtClean="0">
              <a:solidFill>
                <a:srgbClr val="C5000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1085976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5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Antes de iniciar o NOAC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deve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esperar pelo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ecocardiograma.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Posso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iniciar NOAC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enquanto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espero pelo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ecocardiograma.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Devo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mandar à consulta de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cardiologia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 eles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decidem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Devo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mandar o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doente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à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urgência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s-E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evo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esperar pelo ecocardiograma antes de iniciar </a:t>
            </a:r>
            <a:r>
              <a:rPr lang="es-E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hipocoagulação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?</a:t>
            </a:r>
            <a:endParaRPr lang="es-ES" spc="-1" dirty="0">
              <a:solidFill>
                <a:srgbClr val="C5000B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19793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7" y="980322"/>
            <a:ext cx="6672434" cy="2072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arredondado 9"/>
          <p:cNvSpPr/>
          <p:nvPr/>
        </p:nvSpPr>
        <p:spPr bwMode="auto">
          <a:xfrm>
            <a:off x="484112" y="4230495"/>
            <a:ext cx="6840537" cy="1368425"/>
          </a:xfrm>
          <a:prstGeom prst="roundRect">
            <a:avLst/>
          </a:prstGeom>
          <a:solidFill>
            <a:srgbClr val="004586"/>
          </a:solidFill>
          <a:ln w="38100" cap="flat" cmpd="sng" algn="ctr">
            <a:solidFill>
              <a:srgbClr val="0045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bg1"/>
                </a:solidFill>
                <a:ea typeface="+mn-ea"/>
                <a:cs typeface="+mn-cs"/>
              </a:rPr>
              <a:t>MARM-AF</a:t>
            </a:r>
          </a:p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</a:t>
            </a:r>
            <a:r>
              <a:rPr lang="pt-P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mechanical</a:t>
            </a: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and</a:t>
            </a: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rheumatic</a:t>
            </a: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mitral valvular AF”</a:t>
            </a:r>
          </a:p>
        </p:txBody>
      </p:sp>
      <p:sp>
        <p:nvSpPr>
          <p:cNvPr id="8" name="Down Arrow 7"/>
          <p:cNvSpPr/>
          <p:nvPr/>
        </p:nvSpPr>
        <p:spPr>
          <a:xfrm>
            <a:off x="3176965" y="3191459"/>
            <a:ext cx="1368425" cy="93503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48792" y="6488113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auricular “valvular”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676577" y="2815445"/>
            <a:ext cx="5544457" cy="4592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NOACs</a:t>
            </a:r>
            <a:r>
              <a:rPr lang="es-ES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não</a:t>
            </a:r>
            <a:r>
              <a:rPr lang="es-ES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devem</a:t>
            </a:r>
            <a:r>
              <a:rPr lang="es-ES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ser usados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es-ES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  <a:p>
            <a:pPr marL="1696963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Próteses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mecânicas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s-ES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</a:endParaRPr>
          </a:p>
          <a:p>
            <a:pPr marL="1696963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Estenose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mitral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reumática.</a:t>
            </a:r>
            <a:endParaRPr lang="es-ES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261214" y="5922506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Heart J. 2014 Dec 14;35(47):3328-35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714323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80" y="1356295"/>
            <a:ext cx="79470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121017" y="1427733"/>
            <a:ext cx="1008063" cy="403383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777242" y="1068958"/>
            <a:ext cx="8640763" cy="47513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 dos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NOACs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indivíduos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valvular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362815" y="5937020"/>
            <a:ext cx="11582443" cy="295162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Lars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Wallentin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et al; Circulation 2016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90238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71436" y="77248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13" y="977263"/>
            <a:ext cx="6193391" cy="48522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3596546" y="937850"/>
            <a:ext cx="5366265" cy="722438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Guidelines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abordagem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auricular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203157" y="5893474"/>
            <a:ext cx="11582443" cy="295162"/>
          </a:xfrm>
        </p:spPr>
        <p:txBody>
          <a:bodyPr/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Heart J. 2016 Aug 27 [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Epub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ahead of print]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92026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3"/>
          <p:cNvSpPr txBox="1"/>
          <p:nvPr/>
        </p:nvSpPr>
        <p:spPr>
          <a:xfrm>
            <a:off x="671436" y="5660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" name="Paraesternal FINAL.avi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/>
          <a:stretch>
            <a:fillRect/>
          </a:stretch>
        </p:blipFill>
        <p:spPr bwMode="auto">
          <a:xfrm>
            <a:off x="1414613" y="864213"/>
            <a:ext cx="4876482" cy="329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ao 4C FINAL.avi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"/>
          <a:stretch>
            <a:fillRect/>
          </a:stretch>
        </p:blipFill>
        <p:spPr bwMode="auto">
          <a:xfrm>
            <a:off x="6411745" y="853622"/>
            <a:ext cx="48593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Ecocardiograma t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ranstorácico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4324931"/>
            <a:ext cx="11582400" cy="1858831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C00000"/>
                </a:solidFill>
                <a:cs typeface="Copperplate Gothic Bold"/>
              </a:rPr>
              <a:t>Relatório do </a:t>
            </a:r>
            <a:r>
              <a:rPr lang="pt-PT" dirty="0" smtClean="0">
                <a:solidFill>
                  <a:srgbClr val="C00000"/>
                </a:solidFill>
                <a:cs typeface="Copperplate Gothic Bold"/>
              </a:rPr>
              <a:t>Ecocardiograma:</a:t>
            </a:r>
          </a:p>
          <a:p>
            <a:pPr lvl="1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Dilatação </a:t>
            </a:r>
            <a:r>
              <a:rPr lang="pt-PT" sz="2400" dirty="0">
                <a:solidFill>
                  <a:srgbClr val="004586"/>
                </a:solidFill>
                <a:cs typeface="Copperplate Gothic Bold"/>
              </a:rPr>
              <a:t>moderada de ambas as </a:t>
            </a: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aurículas.</a:t>
            </a:r>
          </a:p>
          <a:p>
            <a:pPr lvl="1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Alterações </a:t>
            </a:r>
            <a:r>
              <a:rPr lang="pt-PT" sz="2400" dirty="0">
                <a:solidFill>
                  <a:srgbClr val="004586"/>
                </a:solidFill>
                <a:cs typeface="Copperplate Gothic Bold"/>
              </a:rPr>
              <a:t>degenerativas das válvulas com insuficiência aórtica </a:t>
            </a: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moderada.</a:t>
            </a:r>
          </a:p>
          <a:p>
            <a:pPr lvl="1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Função </a:t>
            </a:r>
            <a:r>
              <a:rPr lang="pt-PT" sz="2400" dirty="0">
                <a:solidFill>
                  <a:srgbClr val="004586"/>
                </a:solidFill>
                <a:cs typeface="Copperplate Gothic Bold"/>
              </a:rPr>
              <a:t>sistólica do ventrículo esquerdo </a:t>
            </a: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conservada.</a:t>
            </a:r>
            <a:endParaRPr lang="en-US" sz="2400" dirty="0">
              <a:solidFill>
                <a:srgbClr val="004586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6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547265" y="1214640"/>
            <a:ext cx="11399508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endParaRPr lang="es-ES" sz="2400" b="1" spc="-1" dirty="0" smtClean="0">
              <a:solidFill>
                <a:srgbClr val="C5000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1085976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5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Controlo da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frequência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cardíaca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bloqueador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beta.  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Controlo da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frequência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cardíaca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digoxina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Enviar 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Cardiologia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cardioversão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létrica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Iniciar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Amiodarona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“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cardioversão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química”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amiodarona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Q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ual a </a:t>
            </a:r>
            <a:r>
              <a:rPr lang="es-E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estratégia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s-E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tratamento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da </a:t>
            </a:r>
            <a:r>
              <a:rPr lang="es-E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fibrilação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auricular?</a:t>
            </a:r>
            <a:endParaRPr lang="es-ES" spc="-1" dirty="0">
              <a:solidFill>
                <a:srgbClr val="C5000B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45405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Controlo do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ritmo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versus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controlo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requência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952263"/>
            <a:ext cx="5386917" cy="1079736"/>
          </a:xfrm>
        </p:spPr>
        <p:txBody>
          <a:bodyPr>
            <a:noAutofit/>
          </a:bodyPr>
          <a:lstStyle/>
          <a:p>
            <a:pPr defTabSz="3431332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2200" dirty="0">
                <a:solidFill>
                  <a:srgbClr val="C00000"/>
                </a:solidFill>
              </a:rPr>
              <a:t>Aspectos a favor </a:t>
            </a:r>
          </a:p>
          <a:p>
            <a:pPr defTabSz="3431332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2600" dirty="0">
                <a:solidFill>
                  <a:srgbClr val="C00000"/>
                </a:solidFill>
              </a:rPr>
              <a:t>C</a:t>
            </a:r>
            <a:r>
              <a:rPr lang="pt-PT" sz="2600" dirty="0" smtClean="0">
                <a:solidFill>
                  <a:srgbClr val="C00000"/>
                </a:solidFill>
              </a:rPr>
              <a:t>ontrolo frequência</a:t>
            </a:r>
            <a:endParaRPr lang="pt-PT" sz="2600" dirty="0">
              <a:solidFill>
                <a:srgbClr val="C00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5829148" y="893731"/>
            <a:ext cx="5386917" cy="1065213"/>
          </a:xfrm>
        </p:spPr>
        <p:txBody>
          <a:bodyPr>
            <a:normAutofit fontScale="77500" lnSpcReduction="20000"/>
          </a:bodyPr>
          <a:lstStyle/>
          <a:p>
            <a:pPr defTabSz="3431332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2900" dirty="0">
                <a:solidFill>
                  <a:srgbClr val="C00000"/>
                </a:solidFill>
              </a:rPr>
              <a:t>Aspectos a favor </a:t>
            </a:r>
          </a:p>
          <a:p>
            <a:pPr defTabSz="3431332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3400" dirty="0">
                <a:solidFill>
                  <a:srgbClr val="C00000"/>
                </a:solidFill>
              </a:rPr>
              <a:t>C</a:t>
            </a:r>
            <a:r>
              <a:rPr lang="pt-PT" sz="3400" dirty="0" smtClean="0">
                <a:solidFill>
                  <a:srgbClr val="C00000"/>
                </a:solidFill>
              </a:rPr>
              <a:t>ontrolo ritmo</a:t>
            </a:r>
            <a:endParaRPr lang="pt-PT" sz="3400" dirty="0">
              <a:solidFill>
                <a:srgbClr val="C0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1"/>
          </p:nvPr>
        </p:nvSpPr>
        <p:spPr>
          <a:xfrm>
            <a:off x="464412" y="2496447"/>
            <a:ext cx="6000032" cy="3774405"/>
          </a:xfrm>
        </p:spPr>
        <p:txBody>
          <a:bodyPr/>
          <a:lstStyle/>
          <a:p>
            <a:r>
              <a:rPr lang="pt-PT" sz="2400" dirty="0" smtClean="0">
                <a:solidFill>
                  <a:srgbClr val="004586"/>
                </a:solidFill>
              </a:rPr>
              <a:t>Dilatação </a:t>
            </a:r>
            <a:r>
              <a:rPr lang="pt-PT" sz="2400" dirty="0">
                <a:solidFill>
                  <a:srgbClr val="004586"/>
                </a:solidFill>
              </a:rPr>
              <a:t>moderada da </a:t>
            </a:r>
            <a:r>
              <a:rPr lang="pt-PT" sz="2400" dirty="0" smtClean="0">
                <a:solidFill>
                  <a:srgbClr val="004586"/>
                </a:solidFill>
              </a:rPr>
              <a:t>AE.</a:t>
            </a:r>
            <a:endParaRPr lang="pt-PT" sz="2400" dirty="0">
              <a:solidFill>
                <a:srgbClr val="004586"/>
              </a:solidFill>
            </a:endParaRPr>
          </a:p>
          <a:p>
            <a:r>
              <a:rPr lang="pt-PT" sz="2400" dirty="0">
                <a:solidFill>
                  <a:srgbClr val="004586"/>
                </a:solidFill>
              </a:rPr>
              <a:t>Doença valvular estrutural </a:t>
            </a:r>
            <a:r>
              <a:rPr lang="pt-PT" sz="2400" dirty="0" smtClean="0">
                <a:solidFill>
                  <a:srgbClr val="004586"/>
                </a:solidFill>
              </a:rPr>
              <a:t>associada.</a:t>
            </a:r>
            <a:endParaRPr lang="pt-PT" sz="2400" dirty="0">
              <a:solidFill>
                <a:srgbClr val="004586"/>
              </a:solidFill>
            </a:endParaRPr>
          </a:p>
          <a:p>
            <a:r>
              <a:rPr lang="pt-PT" sz="2400" dirty="0" smtClean="0">
                <a:solidFill>
                  <a:srgbClr val="004586"/>
                </a:solidFill>
              </a:rPr>
              <a:t>Fibrilação Auricular </a:t>
            </a:r>
            <a:r>
              <a:rPr lang="pt-PT" sz="2400" dirty="0">
                <a:solidFill>
                  <a:srgbClr val="004586"/>
                </a:solidFill>
              </a:rPr>
              <a:t>pouco </a:t>
            </a:r>
            <a:r>
              <a:rPr lang="pt-PT" sz="2400" dirty="0" smtClean="0">
                <a:solidFill>
                  <a:srgbClr val="004586"/>
                </a:solidFill>
              </a:rPr>
              <a:t>sintomática.</a:t>
            </a:r>
            <a:endParaRPr lang="pt-PT" sz="2400" dirty="0">
              <a:solidFill>
                <a:srgbClr val="004586"/>
              </a:solidFill>
            </a:endParaRPr>
          </a:p>
          <a:p>
            <a:r>
              <a:rPr lang="pt-PT" sz="2400" dirty="0" smtClean="0">
                <a:solidFill>
                  <a:srgbClr val="004586"/>
                </a:solidFill>
              </a:rPr>
              <a:t>Idade </a:t>
            </a:r>
            <a:r>
              <a:rPr lang="pt-PT" sz="2400" dirty="0">
                <a:solidFill>
                  <a:srgbClr val="004586"/>
                </a:solidFill>
              </a:rPr>
              <a:t>(doente idosa</a:t>
            </a:r>
            <a:r>
              <a:rPr lang="pt-PT" sz="2400" dirty="0" smtClean="0">
                <a:solidFill>
                  <a:srgbClr val="004586"/>
                </a:solidFill>
              </a:rPr>
              <a:t>).</a:t>
            </a:r>
            <a:endParaRPr lang="pt-PT" sz="2400" dirty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4"/>
          </p:nvPr>
        </p:nvSpPr>
        <p:spPr>
          <a:xfrm>
            <a:off x="6409724" y="2467413"/>
            <a:ext cx="5564562" cy="3774405"/>
          </a:xfrm>
        </p:spPr>
        <p:txBody>
          <a:bodyPr/>
          <a:lstStyle/>
          <a:p>
            <a:r>
              <a:rPr lang="pt-PT" sz="2400" dirty="0" smtClean="0">
                <a:solidFill>
                  <a:srgbClr val="004586"/>
                </a:solidFill>
              </a:rPr>
              <a:t>Duração </a:t>
            </a:r>
            <a:r>
              <a:rPr lang="pt-PT" sz="2400" dirty="0">
                <a:solidFill>
                  <a:srgbClr val="004586"/>
                </a:solidFill>
              </a:rPr>
              <a:t>relativamente curta da Fibrilação </a:t>
            </a:r>
            <a:r>
              <a:rPr lang="pt-PT" sz="2400" dirty="0" smtClean="0">
                <a:solidFill>
                  <a:srgbClr val="004586"/>
                </a:solidFill>
              </a:rPr>
              <a:t>Auricular.</a:t>
            </a:r>
          </a:p>
          <a:p>
            <a:r>
              <a:rPr lang="pt-PT" sz="2400" dirty="0">
                <a:solidFill>
                  <a:srgbClr val="004586"/>
                </a:solidFill>
              </a:rPr>
              <a:t>Sem doença valvular mitral significativa, função ventricular esquerda </a:t>
            </a:r>
            <a:r>
              <a:rPr lang="pt-PT" sz="2400" dirty="0" smtClean="0">
                <a:solidFill>
                  <a:srgbClr val="004586"/>
                </a:solidFill>
              </a:rPr>
              <a:t>conservada.</a:t>
            </a:r>
            <a:endParaRPr lang="pt-PT" sz="2400" dirty="0">
              <a:solidFill>
                <a:srgbClr val="004586"/>
              </a:solidFill>
            </a:endParaRPr>
          </a:p>
          <a:p>
            <a:endParaRPr lang="pt-PT" b="1" dirty="0">
              <a:solidFill>
                <a:srgbClr val="376092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7845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5733" y="4453306"/>
            <a:ext cx="9627397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Conclusão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85518"/>
            <a:ext cx="11582400" cy="464557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C00000"/>
                </a:solidFill>
                <a:cs typeface="Copperplate Gothic Bold"/>
              </a:rPr>
              <a:t>Apixaban 5 mg, </a:t>
            </a:r>
            <a:r>
              <a:rPr lang="pt-PT" dirty="0" smtClean="0">
                <a:solidFill>
                  <a:srgbClr val="C00000"/>
                </a:solidFill>
                <a:cs typeface="Copperplate Gothic Bold"/>
              </a:rPr>
              <a:t>2x/dia:</a:t>
            </a:r>
            <a:endParaRPr lang="pt-PT" dirty="0">
              <a:solidFill>
                <a:srgbClr val="C00000"/>
              </a:solidFill>
              <a:cs typeface="Copperplate Gothic Bold"/>
            </a:endParaRPr>
          </a:p>
          <a:p>
            <a:pPr lvl="1">
              <a:buClr>
                <a:srgbClr val="C00000"/>
              </a:buClr>
            </a:pPr>
            <a:r>
              <a:rPr lang="pt-PT" sz="2400" dirty="0" smtClean="0">
                <a:solidFill>
                  <a:srgbClr val="C00000"/>
                </a:solidFill>
                <a:cs typeface="Copperplate Gothic Bold"/>
              </a:rPr>
              <a:t>FA </a:t>
            </a:r>
            <a:r>
              <a:rPr lang="pt-PT" sz="2400" dirty="0">
                <a:solidFill>
                  <a:srgbClr val="C00000"/>
                </a:solidFill>
                <a:cs typeface="Copperplate Gothic Bold"/>
              </a:rPr>
              <a:t>com CHADSVASC = </a:t>
            </a:r>
            <a:r>
              <a:rPr lang="pt-PT" sz="2400" dirty="0" smtClean="0">
                <a:solidFill>
                  <a:srgbClr val="C00000"/>
                </a:solidFill>
                <a:cs typeface="Copperplate Gothic Bold"/>
              </a:rPr>
              <a:t>3.</a:t>
            </a:r>
          </a:p>
          <a:p>
            <a:pPr lvl="1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Função </a:t>
            </a:r>
            <a:r>
              <a:rPr lang="pt-PT" sz="2400" dirty="0">
                <a:solidFill>
                  <a:srgbClr val="004586"/>
                </a:solidFill>
                <a:cs typeface="Copperplate Gothic Bold"/>
              </a:rPr>
              <a:t>renal normal (</a:t>
            </a:r>
            <a:r>
              <a:rPr lang="pt-PT" sz="2400" i="1" dirty="0">
                <a:solidFill>
                  <a:srgbClr val="004586"/>
                </a:solidFill>
                <a:cs typeface="Copperplate Gothic Bold"/>
              </a:rPr>
              <a:t>clearance</a:t>
            </a:r>
            <a:r>
              <a:rPr lang="pt-PT" sz="2400" dirty="0">
                <a:solidFill>
                  <a:srgbClr val="004586"/>
                </a:solidFill>
                <a:cs typeface="Copperplate Gothic Bold"/>
              </a:rPr>
              <a:t> creatinina 70 </a:t>
            </a: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ml/min).</a:t>
            </a:r>
          </a:p>
          <a:p>
            <a:endParaRPr lang="pt-PT" dirty="0" smtClean="0">
              <a:solidFill>
                <a:srgbClr val="C00000"/>
              </a:solidFill>
              <a:cs typeface="Copperplate Gothic Bold"/>
            </a:endParaRPr>
          </a:p>
          <a:p>
            <a:r>
              <a:rPr lang="pt-PT" dirty="0" smtClean="0">
                <a:solidFill>
                  <a:srgbClr val="C00000"/>
                </a:solidFill>
                <a:cs typeface="Copperplate Gothic Bold"/>
              </a:rPr>
              <a:t>Bisoprolol </a:t>
            </a:r>
            <a:r>
              <a:rPr lang="pt-PT" dirty="0">
                <a:solidFill>
                  <a:srgbClr val="C00000"/>
                </a:solidFill>
                <a:cs typeface="Copperplate Gothic Bold"/>
              </a:rPr>
              <a:t>5 mg, 1 </a:t>
            </a:r>
            <a:r>
              <a:rPr lang="pt-PT" dirty="0" smtClean="0">
                <a:solidFill>
                  <a:srgbClr val="C00000"/>
                </a:solidFill>
                <a:cs typeface="Copperplate Gothic Bold"/>
              </a:rPr>
              <a:t>x/dia:</a:t>
            </a:r>
          </a:p>
          <a:p>
            <a:pPr lvl="1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Estratégia </a:t>
            </a:r>
            <a:r>
              <a:rPr lang="pt-PT" sz="2400" dirty="0">
                <a:solidFill>
                  <a:srgbClr val="004586"/>
                </a:solidFill>
                <a:cs typeface="Copperplate Gothic Bold"/>
              </a:rPr>
              <a:t>de </a:t>
            </a:r>
            <a:r>
              <a:rPr lang="pt-PT" sz="2400" dirty="0" smtClean="0">
                <a:solidFill>
                  <a:srgbClr val="C00000"/>
                </a:solidFill>
                <a:cs typeface="Copperplate Gothic Bold"/>
              </a:rPr>
              <a:t>controlo </a:t>
            </a:r>
            <a:r>
              <a:rPr lang="pt-PT" sz="2400" dirty="0">
                <a:solidFill>
                  <a:srgbClr val="C00000"/>
                </a:solidFill>
                <a:cs typeface="Copperplate Gothic Bold"/>
              </a:rPr>
              <a:t>da </a:t>
            </a:r>
            <a:r>
              <a:rPr lang="pt-PT" sz="2400" dirty="0" smtClean="0">
                <a:solidFill>
                  <a:srgbClr val="C00000"/>
                </a:solidFill>
                <a:cs typeface="Copperplate Gothic Bold"/>
              </a:rPr>
              <a:t>frequência cardíaca.</a:t>
            </a:r>
          </a:p>
          <a:p>
            <a:pPr lvl="1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Porque </a:t>
            </a:r>
            <a:r>
              <a:rPr lang="pt-PT" sz="2400" dirty="0">
                <a:solidFill>
                  <a:srgbClr val="004586"/>
                </a:solidFill>
                <a:cs typeface="Copperplate Gothic Bold"/>
              </a:rPr>
              <a:t>é Idosa, pouco sintomática, dilatação moderada das </a:t>
            </a:r>
            <a:r>
              <a:rPr lang="pt-PT" sz="2400" dirty="0" smtClean="0">
                <a:solidFill>
                  <a:srgbClr val="004586"/>
                </a:solidFill>
                <a:cs typeface="Copperplate Gothic Bold"/>
              </a:rPr>
              <a:t>aurículas.</a:t>
            </a:r>
            <a:endParaRPr lang="en-US" sz="2400" dirty="0">
              <a:solidFill>
                <a:srgbClr val="004586"/>
              </a:solidFill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endParaRPr lang="pt-PT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pperplate Gothic Bold"/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1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clínico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15675"/>
            <a:ext cx="11581920" cy="5159494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</a:pPr>
            <a:r>
              <a:rPr lang="pt-PT" sz="2600" dirty="0" smtClean="0">
                <a:solidFill>
                  <a:srgbClr val="C00000"/>
                </a:solidFill>
              </a:rPr>
              <a:t>89 </a:t>
            </a:r>
            <a:r>
              <a:rPr lang="pt-PT" sz="2600" dirty="0">
                <a:solidFill>
                  <a:srgbClr val="C00000"/>
                </a:solidFill>
              </a:rPr>
              <a:t>anos</a:t>
            </a:r>
            <a:r>
              <a:rPr lang="pt-PT" sz="2600" dirty="0">
                <a:solidFill>
                  <a:srgbClr val="004586"/>
                </a:solidFill>
              </a:rPr>
              <a:t>, era carpinteiro, autónomo, vive </a:t>
            </a:r>
            <a:r>
              <a:rPr lang="pt-PT" sz="2600" dirty="0" smtClean="0">
                <a:solidFill>
                  <a:srgbClr val="004586"/>
                </a:solidFill>
              </a:rPr>
              <a:t>sozinho.</a:t>
            </a:r>
          </a:p>
          <a:p>
            <a:pPr lvl="0">
              <a:lnSpc>
                <a:spcPct val="110000"/>
              </a:lnSpc>
            </a:pPr>
            <a:r>
              <a:rPr lang="pt-PT" sz="2600" dirty="0" smtClean="0">
                <a:solidFill>
                  <a:srgbClr val="C00000"/>
                </a:solidFill>
              </a:rPr>
              <a:t>FRCV</a:t>
            </a:r>
            <a:r>
              <a:rPr lang="pt-PT" sz="2600" dirty="0">
                <a:solidFill>
                  <a:srgbClr val="004586"/>
                </a:solidFill>
              </a:rPr>
              <a:t>: </a:t>
            </a:r>
            <a:r>
              <a:rPr lang="pt-PT" sz="2600" dirty="0" smtClean="0">
                <a:solidFill>
                  <a:srgbClr val="004586"/>
                </a:solidFill>
              </a:rPr>
              <a:t>HTA. </a:t>
            </a:r>
          </a:p>
          <a:p>
            <a:pPr lvl="0">
              <a:lnSpc>
                <a:spcPct val="110000"/>
              </a:lnSpc>
            </a:pPr>
            <a:r>
              <a:rPr lang="pt-PT" sz="2600" dirty="0" smtClean="0">
                <a:solidFill>
                  <a:srgbClr val="C00000"/>
                </a:solidFill>
              </a:rPr>
              <a:t>Antecedentes </a:t>
            </a:r>
            <a:r>
              <a:rPr lang="pt-PT" sz="2600" dirty="0">
                <a:solidFill>
                  <a:srgbClr val="C00000"/>
                </a:solidFill>
              </a:rPr>
              <a:t>relevantes: </a:t>
            </a:r>
            <a:endParaRPr lang="pt-PT" sz="2600" dirty="0" smtClean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Hipertrofia </a:t>
            </a:r>
            <a:r>
              <a:rPr lang="pt-PT" sz="2600" dirty="0">
                <a:solidFill>
                  <a:srgbClr val="004586"/>
                </a:solidFill>
                <a:cs typeface="ＭＳ Ｐゴシック" charset="0"/>
              </a:rPr>
              <a:t>benigna da </a:t>
            </a: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próstata</a:t>
            </a:r>
            <a:r>
              <a:rPr lang="pt-PT" sz="2600" dirty="0">
                <a:solidFill>
                  <a:srgbClr val="004586"/>
                </a:solidFill>
                <a:cs typeface="ＭＳ Ｐゴシック" charset="0"/>
              </a:rPr>
              <a:t>.</a:t>
            </a:r>
            <a:endParaRPr lang="pt-PT" sz="2600" dirty="0" smtClean="0">
              <a:solidFill>
                <a:srgbClr val="004586"/>
              </a:solidFill>
              <a:cs typeface="ＭＳ Ｐゴシック" charset="0"/>
            </a:endParaRP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Artrose </a:t>
            </a:r>
            <a:r>
              <a:rPr lang="pt-PT" sz="2600" dirty="0">
                <a:solidFill>
                  <a:srgbClr val="004586"/>
                </a:solidFill>
                <a:cs typeface="ＭＳ Ｐゴシック" charset="0"/>
              </a:rPr>
              <a:t>coxofemoral (caminha com apoio de </a:t>
            </a: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bengala).</a:t>
            </a:r>
            <a:endParaRPr lang="pt-PT" sz="2600" dirty="0">
              <a:solidFill>
                <a:srgbClr val="004586"/>
              </a:solidFill>
              <a:cs typeface="ＭＳ Ｐゴシック" charset="0"/>
            </a:endParaRP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pt-PT" sz="2600" dirty="0" smtClean="0">
                <a:solidFill>
                  <a:srgbClr val="C00000"/>
                </a:solidFill>
                <a:cs typeface="ＭＳ Ｐゴシック" charset="0"/>
              </a:rPr>
              <a:t>Estenose </a:t>
            </a:r>
            <a:r>
              <a:rPr lang="pt-PT" sz="2600" dirty="0">
                <a:solidFill>
                  <a:srgbClr val="C00000"/>
                </a:solidFill>
                <a:cs typeface="ＭＳ Ｐゴシック" charset="0"/>
              </a:rPr>
              <a:t>aórtica ligeira </a:t>
            </a:r>
            <a:r>
              <a:rPr lang="pt-PT" sz="2600" dirty="0">
                <a:solidFill>
                  <a:srgbClr val="004586"/>
                </a:solidFill>
                <a:cs typeface="ＭＳ Ｐゴシック" charset="0"/>
              </a:rPr>
              <a:t>em ecocardiograma de </a:t>
            </a: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2014.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endParaRPr lang="pt-PT" sz="2600" dirty="0" smtClean="0">
              <a:solidFill>
                <a:srgbClr val="004586"/>
              </a:solidFill>
              <a:cs typeface="ＭＳ Ｐゴシック" charset="0"/>
            </a:endParaRPr>
          </a:p>
          <a:p>
            <a:pPr lvl="0">
              <a:lnSpc>
                <a:spcPct val="110000"/>
              </a:lnSpc>
            </a:pPr>
            <a:r>
              <a:rPr lang="pt-PT" sz="2600" u="sng" dirty="0" smtClean="0">
                <a:solidFill>
                  <a:srgbClr val="C00000"/>
                </a:solidFill>
              </a:rPr>
              <a:t>Vem </a:t>
            </a:r>
            <a:r>
              <a:rPr lang="pt-PT" sz="2600" u="sng" dirty="0">
                <a:solidFill>
                  <a:srgbClr val="C00000"/>
                </a:solidFill>
              </a:rPr>
              <a:t>para Consulta de </a:t>
            </a:r>
            <a:r>
              <a:rPr lang="pt-PT" sz="2600" u="sng" dirty="0" smtClean="0">
                <a:solidFill>
                  <a:srgbClr val="C00000"/>
                </a:solidFill>
              </a:rPr>
              <a:t>rotina</a:t>
            </a:r>
            <a:r>
              <a:rPr lang="pt-PT" sz="2600" dirty="0" smtClean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Sem </a:t>
            </a:r>
            <a:r>
              <a:rPr lang="pt-PT" sz="2600" dirty="0">
                <a:solidFill>
                  <a:srgbClr val="004586"/>
                </a:solidFill>
                <a:cs typeface="ＭＳ Ｐゴシック" charset="0"/>
              </a:rPr>
              <a:t>queixas de </a:t>
            </a: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novo.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Pulso </a:t>
            </a:r>
            <a:r>
              <a:rPr lang="pt-PT" sz="2600" dirty="0">
                <a:solidFill>
                  <a:srgbClr val="004586"/>
                </a:solidFill>
                <a:cs typeface="ＭＳ Ｐゴシック" charset="0"/>
              </a:rPr>
              <a:t>arrítmico, FC 70 bpm; restante exame físico </a:t>
            </a: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normal.</a:t>
            </a:r>
          </a:p>
          <a:p>
            <a:pPr lvl="0">
              <a:lnSpc>
                <a:spcPct val="110000"/>
              </a:lnSpc>
            </a:pPr>
            <a:r>
              <a:rPr lang="pt-PT" sz="2600" dirty="0" smtClean="0">
                <a:solidFill>
                  <a:srgbClr val="C00000"/>
                </a:solidFill>
              </a:rPr>
              <a:t>Traz </a:t>
            </a:r>
            <a:r>
              <a:rPr lang="pt-PT" sz="2600" dirty="0">
                <a:solidFill>
                  <a:srgbClr val="C00000"/>
                </a:solidFill>
              </a:rPr>
              <a:t>exames de </a:t>
            </a:r>
            <a:r>
              <a:rPr lang="pt-PT" sz="2600" dirty="0" smtClean="0">
                <a:solidFill>
                  <a:srgbClr val="C00000"/>
                </a:solidFill>
              </a:rPr>
              <a:t>rotina: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Ecocardiograma (2017): </a:t>
            </a:r>
            <a:r>
              <a:rPr lang="pt-PT" sz="2600" dirty="0">
                <a:solidFill>
                  <a:srgbClr val="C00000"/>
                </a:solidFill>
                <a:cs typeface="ＭＳ Ｐゴシック" charset="0"/>
              </a:rPr>
              <a:t>estenose aórtica moderada </a:t>
            </a:r>
            <a:r>
              <a:rPr lang="pt-PT" sz="2600" dirty="0">
                <a:solidFill>
                  <a:srgbClr val="004586"/>
                </a:solidFill>
                <a:cs typeface="ＭＳ Ｐゴシック" charset="0"/>
              </a:rPr>
              <a:t>degenerativa, função sistólica </a:t>
            </a:r>
            <a:r>
              <a:rPr lang="pt-PT" sz="2600" dirty="0" smtClean="0">
                <a:solidFill>
                  <a:srgbClr val="004586"/>
                </a:solidFill>
                <a:cs typeface="ＭＳ Ｐゴシック" charset="0"/>
              </a:rPr>
              <a:t>conservada.</a:t>
            </a:r>
            <a:endParaRPr lang="pt-PT" sz="2600" dirty="0">
              <a:solidFill>
                <a:srgbClr val="004586"/>
              </a:solidFill>
              <a:cs typeface="ＭＳ Ｐゴシック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6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marL="542925" lvl="1" indent="0">
              <a:lnSpc>
                <a:spcPct val="120000"/>
              </a:lnSpc>
              <a:buClrTx/>
              <a:buSzTx/>
              <a:buNone/>
            </a:pP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19" name="Marcador de contenido 14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53125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endParaRPr lang="pt-PT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dirty="0" smtClean="0">
                <a:solidFill>
                  <a:srgbClr val="004586"/>
                </a:solidFill>
              </a:rPr>
              <a:t>71 </a:t>
            </a:r>
            <a:r>
              <a:rPr lang="pt-PT" dirty="0">
                <a:solidFill>
                  <a:srgbClr val="004586"/>
                </a:solidFill>
              </a:rPr>
              <a:t>anos, reformada (conserveira), ativa nas </a:t>
            </a:r>
            <a:r>
              <a:rPr lang="pt-PT" dirty="0" smtClean="0">
                <a:solidFill>
                  <a:srgbClr val="004586"/>
                </a:solidFill>
              </a:rPr>
              <a:t>AVD.</a:t>
            </a:r>
          </a:p>
          <a:p>
            <a:r>
              <a:rPr lang="pt-PT" dirty="0" smtClean="0">
                <a:solidFill>
                  <a:srgbClr val="C00000"/>
                </a:solidFill>
              </a:rPr>
              <a:t>FRCV</a:t>
            </a:r>
            <a:r>
              <a:rPr lang="pt-PT" dirty="0">
                <a:solidFill>
                  <a:srgbClr val="004586"/>
                </a:solidFill>
              </a:rPr>
              <a:t>: HTA, excesso ponderal, dislipidemia </a:t>
            </a:r>
            <a:r>
              <a:rPr lang="pt-PT" dirty="0" smtClean="0">
                <a:solidFill>
                  <a:srgbClr val="004586"/>
                </a:solidFill>
              </a:rPr>
              <a:t>mista.</a:t>
            </a:r>
          </a:p>
          <a:p>
            <a:endParaRPr lang="pt-P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dirty="0">
                <a:solidFill>
                  <a:srgbClr val="C00000"/>
                </a:solidFill>
                <a:cs typeface="Copperplate Gothic Bold"/>
              </a:rPr>
              <a:t>H</a:t>
            </a:r>
            <a:r>
              <a:rPr lang="pt-PT" dirty="0" smtClean="0">
                <a:solidFill>
                  <a:srgbClr val="C00000"/>
                </a:solidFill>
                <a:cs typeface="Copperplate Gothic Bold"/>
              </a:rPr>
              <a:t>istória doença atual.</a:t>
            </a:r>
          </a:p>
          <a:p>
            <a:pPr lvl="1"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Agravamento </a:t>
            </a:r>
            <a:r>
              <a:rPr lang="pt-PT" sz="2400" dirty="0">
                <a:solidFill>
                  <a:srgbClr val="004586"/>
                </a:solidFill>
              </a:rPr>
              <a:t>do </a:t>
            </a:r>
            <a:r>
              <a:rPr lang="es-ES" sz="24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cansaço</a:t>
            </a:r>
            <a:r>
              <a:rPr lang="es-E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4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4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esforço</a:t>
            </a:r>
            <a:r>
              <a:rPr lang="es-E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t-PT" sz="2400" dirty="0">
                <a:solidFill>
                  <a:srgbClr val="004586"/>
                </a:solidFill>
              </a:rPr>
              <a:t>desde há cerca de 2 meses, por vezes com</a:t>
            </a:r>
            <a:r>
              <a:rPr lang="pt-P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palpitações</a:t>
            </a:r>
            <a:r>
              <a:rPr lang="pt-PT" sz="2400" dirty="0">
                <a:solidFill>
                  <a:srgbClr val="FF0000"/>
                </a:solidFill>
              </a:rPr>
              <a:t> </a:t>
            </a:r>
            <a:r>
              <a:rPr lang="pt-PT" sz="2400" dirty="0">
                <a:solidFill>
                  <a:srgbClr val="004586"/>
                </a:solidFill>
              </a:rPr>
              <a:t>à noite quando se vai </a:t>
            </a:r>
            <a:r>
              <a:rPr lang="pt-PT" sz="2400" dirty="0" smtClean="0">
                <a:solidFill>
                  <a:srgbClr val="004586"/>
                </a:solidFill>
              </a:rPr>
              <a:t>deitar.</a:t>
            </a:r>
          </a:p>
          <a:p>
            <a:pPr lvl="1"/>
            <a:endParaRPr lang="pt-P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dirty="0" smtClean="0">
                <a:solidFill>
                  <a:srgbClr val="C00000"/>
                </a:solidFill>
                <a:cs typeface="Copperplate Gothic Bold"/>
              </a:rPr>
              <a:t>Exame Objectivo.</a:t>
            </a:r>
          </a:p>
          <a:p>
            <a:pPr lvl="1">
              <a:buClr>
                <a:srgbClr val="C00000"/>
              </a:buClr>
            </a:pPr>
            <a:r>
              <a:rPr lang="en-US" sz="2400" dirty="0" err="1" smtClean="0">
                <a:solidFill>
                  <a:srgbClr val="004586"/>
                </a:solidFill>
              </a:rPr>
              <a:t>Pulso</a:t>
            </a:r>
            <a:r>
              <a:rPr lang="en-US" sz="2400" dirty="0" smtClean="0">
                <a:solidFill>
                  <a:srgbClr val="004586"/>
                </a:solidFill>
              </a:rPr>
              <a:t> </a:t>
            </a:r>
            <a:r>
              <a:rPr lang="en-US" sz="2400" dirty="0" err="1">
                <a:solidFill>
                  <a:srgbClr val="004586"/>
                </a:solidFill>
              </a:rPr>
              <a:t>arritmico</a:t>
            </a:r>
            <a:r>
              <a:rPr lang="en-US" sz="2400" dirty="0">
                <a:solidFill>
                  <a:srgbClr val="004586"/>
                </a:solidFill>
              </a:rPr>
              <a:t>, FC 91 </a:t>
            </a:r>
            <a:r>
              <a:rPr lang="en-US" sz="2400" dirty="0" smtClean="0">
                <a:solidFill>
                  <a:srgbClr val="004586"/>
                </a:solidFill>
              </a:rPr>
              <a:t>bpm.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>
                <a:solidFill>
                  <a:srgbClr val="004586"/>
                </a:solidFill>
              </a:rPr>
              <a:t>AC</a:t>
            </a:r>
            <a:r>
              <a:rPr lang="en-US" sz="2400" dirty="0">
                <a:solidFill>
                  <a:srgbClr val="004586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sopro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sistólico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ejeção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4586"/>
                </a:solidFill>
              </a:rPr>
              <a:t>grau</a:t>
            </a:r>
            <a:r>
              <a:rPr lang="en-US" sz="2400" dirty="0">
                <a:solidFill>
                  <a:srgbClr val="004586"/>
                </a:solidFill>
              </a:rPr>
              <a:t> III/VI </a:t>
            </a:r>
            <a:r>
              <a:rPr lang="en-US" sz="2400" dirty="0" err="1">
                <a:solidFill>
                  <a:srgbClr val="004586"/>
                </a:solidFill>
              </a:rPr>
              <a:t>audível</a:t>
            </a:r>
            <a:r>
              <a:rPr lang="en-US" sz="2400" dirty="0">
                <a:solidFill>
                  <a:srgbClr val="004586"/>
                </a:solidFill>
              </a:rPr>
              <a:t> </a:t>
            </a:r>
            <a:r>
              <a:rPr lang="en-US" sz="2400" dirty="0" err="1">
                <a:solidFill>
                  <a:srgbClr val="004586"/>
                </a:solidFill>
              </a:rPr>
              <a:t>foco</a:t>
            </a:r>
            <a:r>
              <a:rPr lang="en-US" sz="2400" dirty="0">
                <a:solidFill>
                  <a:srgbClr val="004586"/>
                </a:solidFill>
              </a:rPr>
              <a:t> </a:t>
            </a:r>
            <a:r>
              <a:rPr lang="en-US" sz="2400" dirty="0" err="1">
                <a:solidFill>
                  <a:srgbClr val="004586"/>
                </a:solidFill>
              </a:rPr>
              <a:t>aórtico</a:t>
            </a:r>
            <a:r>
              <a:rPr lang="en-US" sz="2400" dirty="0">
                <a:solidFill>
                  <a:srgbClr val="004586"/>
                </a:solidFill>
              </a:rPr>
              <a:t>;  AP: </a:t>
            </a:r>
            <a:r>
              <a:rPr lang="en-US" sz="2400" dirty="0" smtClean="0">
                <a:solidFill>
                  <a:srgbClr val="004586"/>
                </a:solidFill>
              </a:rPr>
              <a:t>normal.</a:t>
            </a:r>
          </a:p>
          <a:p>
            <a:pPr lvl="1">
              <a:buClr>
                <a:srgbClr val="C00000"/>
              </a:buClr>
            </a:pPr>
            <a:r>
              <a:rPr lang="en-US" sz="2400" dirty="0" err="1" smtClean="0">
                <a:solidFill>
                  <a:srgbClr val="004586"/>
                </a:solidFill>
              </a:rPr>
              <a:t>Sem</a:t>
            </a:r>
            <a:r>
              <a:rPr lang="en-US" sz="2400" dirty="0" smtClean="0">
                <a:solidFill>
                  <a:srgbClr val="004586"/>
                </a:solidFill>
              </a:rPr>
              <a:t> </a:t>
            </a:r>
            <a:r>
              <a:rPr lang="en-US" sz="2400" dirty="0" err="1">
                <a:solidFill>
                  <a:srgbClr val="004586"/>
                </a:solidFill>
              </a:rPr>
              <a:t>sinais</a:t>
            </a:r>
            <a:r>
              <a:rPr lang="en-US" sz="2400" dirty="0">
                <a:solidFill>
                  <a:srgbClr val="004586"/>
                </a:solidFill>
              </a:rPr>
              <a:t> de </a:t>
            </a:r>
            <a:r>
              <a:rPr lang="en-US" sz="2400" dirty="0" smtClean="0">
                <a:solidFill>
                  <a:srgbClr val="004586"/>
                </a:solidFill>
              </a:rPr>
              <a:t>hypervolemia.</a:t>
            </a:r>
            <a:endParaRPr lang="en-US" sz="2400" dirty="0">
              <a:solidFill>
                <a:srgbClr val="004586"/>
              </a:solidFill>
            </a:endParaRPr>
          </a:p>
          <a:p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33659" r="16432" b="12476"/>
          <a:stretch>
            <a:fillRect/>
          </a:stretch>
        </p:blipFill>
        <p:spPr bwMode="auto">
          <a:xfrm>
            <a:off x="1587125" y="1361905"/>
            <a:ext cx="8932101" cy="44660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clínico 2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ângulo arredondado 3"/>
          <p:cNvSpPr/>
          <p:nvPr/>
        </p:nvSpPr>
        <p:spPr>
          <a:xfrm>
            <a:off x="4466266" y="737083"/>
            <a:ext cx="3864934" cy="4318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 smtClean="0">
                <a:solidFill>
                  <a:srgbClr val="C00000"/>
                </a:solidFill>
                <a:cs typeface="Copperplate Gothic Bold"/>
              </a:rPr>
              <a:t>Electrocardiograma</a:t>
            </a:r>
            <a:endParaRPr lang="pt-PT" sz="3200" b="1" dirty="0">
              <a:solidFill>
                <a:srgbClr val="C00000"/>
              </a:solidFill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9116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3202617" y="598907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endParaRPr lang="es-ES" sz="3200" b="1" strike="noStrike" cap="small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5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Aspirina 100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mg.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Aspirina 100 mg +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clopidogrel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75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mg.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Varfarina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Anticoagulante directo (NOAC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).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Q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ual o </a:t>
            </a:r>
            <a:r>
              <a:rPr lang="es-E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tratamento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anti-</a:t>
            </a:r>
            <a:r>
              <a:rPr lang="es-ES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trombótico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recomendado?</a:t>
            </a:r>
            <a:endParaRPr lang="es-ES" sz="3600" spc="-1" dirty="0" smtClean="0">
              <a:solidFill>
                <a:srgbClr val="287AC8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60190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92" y="1043963"/>
            <a:ext cx="7160437" cy="41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548907" y="6453188"/>
            <a:ext cx="2247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8" name="Up Arrow 7"/>
          <p:cNvSpPr/>
          <p:nvPr/>
        </p:nvSpPr>
        <p:spPr>
          <a:xfrm>
            <a:off x="2512790" y="5297643"/>
            <a:ext cx="1018579" cy="461315"/>
          </a:xfrm>
          <a:prstGeom prst="up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01967" y="53408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Fibrilação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t-PT" sz="2400" dirty="0" smtClean="0">
                <a:solidFill>
                  <a:srgbClr val="C00000"/>
                </a:solidFill>
              </a:rPr>
              <a:t>Auricular </a:t>
            </a:r>
            <a:r>
              <a:rPr lang="pt-PT" sz="2400" dirty="0">
                <a:solidFill>
                  <a:srgbClr val="C00000"/>
                </a:solidFill>
              </a:rPr>
              <a:t>é </a:t>
            </a:r>
            <a:r>
              <a:rPr lang="pt-PT" sz="2400" dirty="0" smtClean="0">
                <a:solidFill>
                  <a:srgbClr val="C00000"/>
                </a:solidFill>
              </a:rPr>
              <a:t>Frequentemente uma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 smtClean="0">
                <a:solidFill>
                  <a:srgbClr val="C00000"/>
                </a:solidFill>
              </a:rPr>
              <a:t>“Doença Silenciosa”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Importância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rastreio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auricular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nos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dosos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11991" y="5952794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ESC Guidelines.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Europace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2007;9:335–379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207613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Recomendações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o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astreio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ibrilação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auricular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6"/>
          <a:stretch>
            <a:fillRect/>
          </a:stretch>
        </p:blipFill>
        <p:spPr bwMode="auto">
          <a:xfrm>
            <a:off x="1866348" y="2738773"/>
            <a:ext cx="7924800" cy="29225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16" y="1052592"/>
            <a:ext cx="4370244" cy="16000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766966" y="5698368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i="1" dirty="0" err="1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Eur</a:t>
            </a:r>
            <a:r>
              <a:rPr lang="en-US" sz="1200" b="1" i="1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Heart J. 2016 Aug 27 [</a:t>
            </a:r>
            <a:r>
              <a:rPr lang="en-US" sz="1200" b="1" i="1" dirty="0" err="1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Epub</a:t>
            </a:r>
            <a:r>
              <a:rPr lang="en-US" sz="1200" b="1" i="1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ahead of print] </a:t>
            </a:r>
          </a:p>
        </p:txBody>
      </p:sp>
    </p:spTree>
    <p:extLst>
      <p:ext uri="{BB962C8B-B14F-4D97-AF65-F5344CB8AC3E}">
        <p14:creationId xmlns:p14="http://schemas.microsoft.com/office/powerpoint/2010/main" val="20952452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Benefícios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s-ES" sz="32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ipocoagulação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ibrilação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uricular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8833622" y="5817700"/>
            <a:ext cx="3290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Hart R, et al. </a:t>
            </a:r>
            <a:r>
              <a:rPr lang="en-US" sz="1200" i="1" dirty="0">
                <a:solidFill>
                  <a:srgbClr val="808080"/>
                </a:solidFill>
                <a:latin typeface="Calibri" panose="020F0502020204030204" pitchFamily="34" charset="0"/>
              </a:rPr>
              <a:t>Ann Intern Med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. 2007;146:857-867.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783181" y="1415612"/>
            <a:ext cx="5666605" cy="3852862"/>
            <a:chOff x="4864048" y="1628942"/>
            <a:chExt cx="3761029" cy="3233738"/>
          </a:xfrm>
        </p:grpSpPr>
        <p:sp>
          <p:nvSpPr>
            <p:cNvPr id="14" name="Rounded Rectangle 60"/>
            <p:cNvSpPr/>
            <p:nvPr/>
          </p:nvSpPr>
          <p:spPr bwMode="auto">
            <a:xfrm>
              <a:off x="5018256" y="1628942"/>
              <a:ext cx="3533775" cy="3233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5" name="Down Arrow 18"/>
            <p:cNvSpPr>
              <a:spLocks noChangeArrowheads="1"/>
            </p:cNvSpPr>
            <p:nvPr/>
          </p:nvSpPr>
          <p:spPr bwMode="auto">
            <a:xfrm>
              <a:off x="6964522" y="2318050"/>
              <a:ext cx="1403350" cy="2451101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A8044A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en-GB" sz="2000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6" name="Down Arrow 18"/>
            <p:cNvSpPr>
              <a:spLocks noChangeArrowheads="1"/>
            </p:cNvSpPr>
            <p:nvPr/>
          </p:nvSpPr>
          <p:spPr bwMode="auto">
            <a:xfrm>
              <a:off x="5152946" y="2270653"/>
              <a:ext cx="1403350" cy="2430463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A8044A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en-GB" sz="2000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864048" y="1810820"/>
              <a:ext cx="1929238" cy="33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2000" b="1" kern="0" dirty="0">
                  <a:solidFill>
                    <a:srgbClr val="004586"/>
                  </a:solidFill>
                  <a:latin typeface="Helvetica Neue Light"/>
                </a:rPr>
                <a:t>AVC</a:t>
              </a: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6647880" y="1781508"/>
              <a:ext cx="1929237" cy="33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2000" b="1" kern="0" dirty="0" err="1">
                  <a:solidFill>
                    <a:srgbClr val="004586"/>
                  </a:solidFill>
                  <a:latin typeface="Helvetica Neue Light"/>
                </a:rPr>
                <a:t>Mortalidade</a:t>
              </a:r>
              <a:endParaRPr lang="en-GB" sz="2000" b="1" kern="0" dirty="0">
                <a:solidFill>
                  <a:srgbClr val="004586"/>
                </a:solidFill>
                <a:latin typeface="Helvetica Neue Light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4881450" y="3927194"/>
              <a:ext cx="1929238" cy="397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2000" b="1" kern="0">
                  <a:solidFill>
                    <a:srgbClr val="FFFFFF"/>
                  </a:solidFill>
                  <a:latin typeface="Helvetica Neue Light"/>
                </a:rPr>
                <a:t>64%</a:t>
              </a: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6695839" y="3969831"/>
              <a:ext cx="1929238" cy="397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2000" b="1" kern="0">
                  <a:solidFill>
                    <a:srgbClr val="FFFFFF"/>
                  </a:solidFill>
                  <a:latin typeface="Helvetica Neue Light"/>
                </a:rPr>
                <a:t>26%</a:t>
              </a:r>
            </a:p>
          </p:txBody>
        </p:sp>
      </p:grp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587397" y="2119746"/>
            <a:ext cx="27843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sz="1400" b="1" dirty="0">
                <a:solidFill>
                  <a:srgbClr val="004586"/>
                </a:solidFill>
              </a:rPr>
              <a:t>Meta-</a:t>
            </a:r>
            <a:r>
              <a:rPr lang="en-US" sz="1400" b="1" dirty="0" err="1">
                <a:solidFill>
                  <a:srgbClr val="004586"/>
                </a:solidFill>
              </a:rPr>
              <a:t>Análise</a:t>
            </a:r>
            <a:r>
              <a:rPr lang="en-US" sz="1400" b="1" dirty="0">
                <a:solidFill>
                  <a:srgbClr val="004586"/>
                </a:solidFill>
              </a:rPr>
              <a:t> </a:t>
            </a:r>
            <a:r>
              <a:rPr lang="en-US" sz="1400" b="1" dirty="0" smtClean="0">
                <a:solidFill>
                  <a:srgbClr val="004586"/>
                </a:solidFill>
              </a:rPr>
              <a:t>de </a:t>
            </a:r>
            <a:r>
              <a:rPr lang="en-US" sz="1400" b="1" dirty="0">
                <a:solidFill>
                  <a:srgbClr val="004586"/>
                </a:solidFill>
              </a:rPr>
              <a:t>29 </a:t>
            </a:r>
            <a:r>
              <a:rPr lang="en-US" sz="1400" b="1" dirty="0" err="1">
                <a:solidFill>
                  <a:srgbClr val="004586"/>
                </a:solidFill>
              </a:rPr>
              <a:t>estudos</a:t>
            </a:r>
            <a:r>
              <a:rPr lang="en-US" sz="1400" b="1" dirty="0">
                <a:solidFill>
                  <a:srgbClr val="004586"/>
                </a:solidFill>
              </a:rPr>
              <a:t> </a:t>
            </a:r>
            <a:endParaRPr lang="en-US" sz="1400" b="1" dirty="0" smtClean="0">
              <a:solidFill>
                <a:srgbClr val="004586"/>
              </a:solidFill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sz="1400" b="1" dirty="0" smtClean="0">
                <a:solidFill>
                  <a:srgbClr val="004586"/>
                </a:solidFill>
              </a:rPr>
              <a:t>(</a:t>
            </a:r>
            <a:r>
              <a:rPr lang="en-US" sz="1400" b="1" dirty="0">
                <a:solidFill>
                  <a:srgbClr val="004586"/>
                </a:solidFill>
              </a:rPr>
              <a:t>n= 28.044)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954783" y="5377544"/>
            <a:ext cx="2516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4586"/>
                </a:solidFill>
              </a:rPr>
              <a:t>NNT: 25 (</a:t>
            </a:r>
            <a:r>
              <a:rPr lang="en-US" sz="1600" b="1" dirty="0" err="1">
                <a:solidFill>
                  <a:srgbClr val="004586"/>
                </a:solidFill>
              </a:rPr>
              <a:t>em</a:t>
            </a:r>
            <a:r>
              <a:rPr lang="en-US" sz="1600" b="1" dirty="0">
                <a:solidFill>
                  <a:srgbClr val="004586"/>
                </a:solidFill>
              </a:rPr>
              <a:t> </a:t>
            </a:r>
            <a:r>
              <a:rPr lang="en-US" sz="1600" b="1" dirty="0" err="1">
                <a:solidFill>
                  <a:srgbClr val="004586"/>
                </a:solidFill>
              </a:rPr>
              <a:t>cada</a:t>
            </a:r>
            <a:r>
              <a:rPr lang="en-US" sz="1600" b="1" dirty="0">
                <a:solidFill>
                  <a:srgbClr val="004586"/>
                </a:solidFill>
              </a:rPr>
              <a:t> 1.5 </a:t>
            </a:r>
            <a:r>
              <a:rPr lang="en-US" sz="1600" b="1" dirty="0" err="1">
                <a:solidFill>
                  <a:srgbClr val="004586"/>
                </a:solidFill>
              </a:rPr>
              <a:t>anos</a:t>
            </a:r>
            <a:r>
              <a:rPr lang="en-US" sz="1600" b="1" dirty="0">
                <a:solidFill>
                  <a:srgbClr val="004586"/>
                </a:solidFill>
              </a:rPr>
              <a:t>)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5123433" y="5358049"/>
            <a:ext cx="2516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4586"/>
                </a:solidFill>
              </a:rPr>
              <a:t>NNT: 42 (</a:t>
            </a:r>
            <a:r>
              <a:rPr lang="en-US" sz="1600" b="1" dirty="0" err="1">
                <a:solidFill>
                  <a:srgbClr val="004586"/>
                </a:solidFill>
              </a:rPr>
              <a:t>em</a:t>
            </a:r>
            <a:r>
              <a:rPr lang="en-US" sz="1600" b="1" dirty="0">
                <a:solidFill>
                  <a:srgbClr val="004586"/>
                </a:solidFill>
              </a:rPr>
              <a:t> </a:t>
            </a:r>
            <a:r>
              <a:rPr lang="en-US" sz="1600" b="1" dirty="0" err="1">
                <a:solidFill>
                  <a:srgbClr val="004586"/>
                </a:solidFill>
              </a:rPr>
              <a:t>cada</a:t>
            </a:r>
            <a:r>
              <a:rPr lang="en-US" sz="1600" b="1" dirty="0">
                <a:solidFill>
                  <a:srgbClr val="004586"/>
                </a:solidFill>
              </a:rPr>
              <a:t> 1.5 </a:t>
            </a:r>
            <a:r>
              <a:rPr lang="en-US" sz="1600" b="1" dirty="0" err="1">
                <a:solidFill>
                  <a:srgbClr val="004586"/>
                </a:solidFill>
              </a:rPr>
              <a:t>anos</a:t>
            </a:r>
            <a:r>
              <a:rPr lang="en-US" sz="1600" b="1" dirty="0">
                <a:solidFill>
                  <a:srgbClr val="004586"/>
                </a:solidFill>
              </a:rPr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52634" y="2095442"/>
            <a:ext cx="2810928" cy="101375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3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evem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ser contra-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à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ipocoagulação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010400" y="567920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i="1" dirty="0" err="1">
                <a:solidFill>
                  <a:srgbClr val="808080"/>
                </a:solidFill>
              </a:rPr>
              <a:t>Eur</a:t>
            </a:r>
            <a:r>
              <a:rPr lang="en-US" sz="1200" i="1" dirty="0">
                <a:solidFill>
                  <a:srgbClr val="808080"/>
                </a:solidFill>
              </a:rPr>
              <a:t> Heart J. 2016 Aug 27 [</a:t>
            </a:r>
            <a:r>
              <a:rPr lang="en-US" sz="1200" i="1" dirty="0" err="1">
                <a:solidFill>
                  <a:srgbClr val="808080"/>
                </a:solidFill>
              </a:rPr>
              <a:t>Epub</a:t>
            </a:r>
            <a:r>
              <a:rPr lang="en-US" sz="1200" i="1" dirty="0">
                <a:solidFill>
                  <a:srgbClr val="808080"/>
                </a:solidFill>
              </a:rPr>
              <a:t> ahead of print] </a:t>
            </a:r>
          </a:p>
        </p:txBody>
      </p:sp>
      <p:sp>
        <p:nvSpPr>
          <p:cNvPr id="7" name="Rectângulo arredondado 9"/>
          <p:cNvSpPr/>
          <p:nvPr/>
        </p:nvSpPr>
        <p:spPr bwMode="auto">
          <a:xfrm>
            <a:off x="2406010" y="1755202"/>
            <a:ext cx="7142709" cy="611187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1) Idade avançada</a:t>
            </a:r>
          </a:p>
        </p:txBody>
      </p:sp>
      <p:sp>
        <p:nvSpPr>
          <p:cNvPr id="8" name="Rectângulo arredondado 9"/>
          <p:cNvSpPr/>
          <p:nvPr/>
        </p:nvSpPr>
        <p:spPr bwMode="auto">
          <a:xfrm>
            <a:off x="2406010" y="2526727"/>
            <a:ext cx="7142709" cy="611187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2) Risco de quedas</a:t>
            </a:r>
          </a:p>
        </p:txBody>
      </p:sp>
      <p:sp>
        <p:nvSpPr>
          <p:cNvPr id="12" name="Rectângulo arredondado 9"/>
          <p:cNvSpPr/>
          <p:nvPr/>
        </p:nvSpPr>
        <p:spPr bwMode="auto">
          <a:xfrm>
            <a:off x="2406010" y="3342702"/>
            <a:ext cx="7142709" cy="611187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3) Score de risco hemorrágico (baseado no HASBLED)</a:t>
            </a:r>
          </a:p>
        </p:txBody>
      </p:sp>
      <p:sp>
        <p:nvSpPr>
          <p:cNvPr id="13" name="Rectângulo arredondado 9"/>
          <p:cNvSpPr/>
          <p:nvPr/>
        </p:nvSpPr>
        <p:spPr bwMode="auto">
          <a:xfrm>
            <a:off x="2406010" y="4190427"/>
            <a:ext cx="7142709" cy="611187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4) INR lábil ou dificuldades de monitorização </a:t>
            </a:r>
          </a:p>
        </p:txBody>
      </p:sp>
    </p:spTree>
    <p:extLst>
      <p:ext uri="{BB962C8B-B14F-4D97-AF65-F5344CB8AC3E}">
        <p14:creationId xmlns:p14="http://schemas.microsoft.com/office/powerpoint/2010/main" val="185404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87572"/>
            <a:ext cx="11409566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dade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otivo para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ipocoagular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oente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Rectângulo 17"/>
          <p:cNvSpPr>
            <a:spLocks noChangeArrowheads="1"/>
          </p:cNvSpPr>
          <p:nvPr/>
        </p:nvSpPr>
        <p:spPr bwMode="auto">
          <a:xfrm>
            <a:off x="6753309" y="5817700"/>
            <a:ext cx="52657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nb-NO" sz="1200" i="1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DE Singer et. al. Ann. Intern. Med. 2009;151:297 </a:t>
            </a:r>
            <a:endParaRPr lang="en-US" sz="1200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ângulo arredondado 9"/>
          <p:cNvSpPr/>
          <p:nvPr/>
        </p:nvSpPr>
        <p:spPr bwMode="auto">
          <a:xfrm>
            <a:off x="2956671" y="918296"/>
            <a:ext cx="6408737" cy="431800"/>
          </a:xfrm>
          <a:prstGeom prst="roundRect">
            <a:avLst/>
          </a:prstGeom>
          <a:noFill/>
          <a:ln w="38100" cap="flat" cmpd="sng" algn="ctr">
            <a:solidFill>
              <a:srgbClr val="0045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252" tIns="38126" rIns="76252" bIns="38126" anchor="ctr"/>
          <a:lstStyle/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“Net Clinical Benefit” da varfarina de acordo com a idade</a:t>
            </a:r>
            <a:endParaRPr lang="pt-PT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16" y="1564475"/>
            <a:ext cx="8460291" cy="40968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9417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87572"/>
            <a:ext cx="11409566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 de quedas e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ipocoagulação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23869" r="7085" b="21452"/>
          <a:stretch>
            <a:fillRect/>
          </a:stretch>
        </p:blipFill>
        <p:spPr bwMode="auto">
          <a:xfrm>
            <a:off x="3225904" y="774608"/>
            <a:ext cx="5872271" cy="2114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9" r="39795" b="25833"/>
          <a:stretch>
            <a:fillRect/>
          </a:stretch>
        </p:blipFill>
        <p:spPr bwMode="auto">
          <a:xfrm>
            <a:off x="2375957" y="2986797"/>
            <a:ext cx="7596187" cy="305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xão recta 2"/>
          <p:cNvCxnSpPr/>
          <p:nvPr/>
        </p:nvCxnSpPr>
        <p:spPr>
          <a:xfrm>
            <a:off x="7489294" y="5002922"/>
            <a:ext cx="2232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9"/>
          <p:cNvCxnSpPr/>
          <p:nvPr/>
        </p:nvCxnSpPr>
        <p:spPr>
          <a:xfrm>
            <a:off x="3025244" y="5361697"/>
            <a:ext cx="6767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1"/>
          <p:cNvCxnSpPr/>
          <p:nvPr/>
        </p:nvCxnSpPr>
        <p:spPr>
          <a:xfrm>
            <a:off x="3025244" y="5650622"/>
            <a:ext cx="6767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ângulo 17"/>
          <p:cNvSpPr>
            <a:spLocks noChangeArrowheads="1"/>
          </p:cNvSpPr>
          <p:nvPr/>
        </p:nvSpPr>
        <p:spPr bwMode="auto">
          <a:xfrm>
            <a:off x="10008072" y="5582657"/>
            <a:ext cx="2010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nb-NO" sz="1200" i="1" dirty="0" err="1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Eur</a:t>
            </a:r>
            <a:r>
              <a:rPr lang="nb-NO" sz="1200" i="1" dirty="0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b-NO" sz="1200" i="1" dirty="0" err="1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Heart</a:t>
            </a:r>
            <a:r>
              <a:rPr lang="nb-NO" sz="1200" i="1" dirty="0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Journal 2010; 31:2369-2429</a:t>
            </a:r>
            <a:endParaRPr lang="en-US" sz="1200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570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ratamento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caso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línico #2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idx="1"/>
          </p:nvPr>
        </p:nvSpPr>
        <p:spPr>
          <a:xfrm>
            <a:off x="0" y="1520912"/>
            <a:ext cx="11582400" cy="459202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s-ES" dirty="0" err="1" smtClean="0">
                <a:solidFill>
                  <a:srgbClr val="004586"/>
                </a:solidFill>
              </a:rPr>
              <a:t>Apixaban</a:t>
            </a:r>
            <a:r>
              <a:rPr lang="es-ES" dirty="0" smtClean="0">
                <a:solidFill>
                  <a:srgbClr val="004586"/>
                </a:solidFill>
              </a:rPr>
              <a:t> 2,5 mg, 2x/</a:t>
            </a:r>
            <a:r>
              <a:rPr lang="es-ES" dirty="0" err="1" smtClean="0">
                <a:solidFill>
                  <a:srgbClr val="004586"/>
                </a:solidFill>
              </a:rPr>
              <a:t>dia</a:t>
            </a:r>
            <a:r>
              <a:rPr lang="es-ES" dirty="0" smtClean="0">
                <a:solidFill>
                  <a:srgbClr val="004586"/>
                </a:solidFill>
              </a:rPr>
              <a:t>:</a:t>
            </a:r>
          </a:p>
          <a:p>
            <a:pPr lvl="1">
              <a:buClr>
                <a:srgbClr val="C00000"/>
              </a:buClr>
            </a:pPr>
            <a:r>
              <a:rPr lang="es-ES" sz="2400" dirty="0" smtClean="0">
                <a:solidFill>
                  <a:srgbClr val="004586"/>
                </a:solidFill>
              </a:rPr>
              <a:t>FA </a:t>
            </a:r>
            <a:r>
              <a:rPr lang="es-ES" sz="2400" dirty="0" err="1" smtClean="0">
                <a:solidFill>
                  <a:srgbClr val="004586"/>
                </a:solidFill>
              </a:rPr>
              <a:t>com</a:t>
            </a:r>
            <a:r>
              <a:rPr lang="es-ES" sz="2400" dirty="0" smtClean="0">
                <a:solidFill>
                  <a:srgbClr val="004586"/>
                </a:solidFill>
              </a:rPr>
              <a:t> CHADSVASC=3.</a:t>
            </a:r>
          </a:p>
          <a:p>
            <a:pPr lvl="1"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Função</a:t>
            </a:r>
            <a:r>
              <a:rPr lang="es-ES" sz="2400" dirty="0" smtClean="0">
                <a:solidFill>
                  <a:srgbClr val="004586"/>
                </a:solidFill>
              </a:rPr>
              <a:t> renal disminuida (</a:t>
            </a:r>
            <a:r>
              <a:rPr lang="es-ES" sz="2400" dirty="0" err="1" smtClean="0">
                <a:solidFill>
                  <a:srgbClr val="004586"/>
                </a:solidFill>
              </a:rPr>
              <a:t>clearance</a:t>
            </a:r>
            <a:r>
              <a:rPr lang="es-ES" sz="2400" dirty="0" smtClean="0">
                <a:solidFill>
                  <a:srgbClr val="004586"/>
                </a:solidFill>
              </a:rPr>
              <a:t> </a:t>
            </a:r>
            <a:r>
              <a:rPr lang="es-ES" sz="2400" dirty="0" err="1" smtClean="0">
                <a:solidFill>
                  <a:srgbClr val="004586"/>
                </a:solidFill>
              </a:rPr>
              <a:t>creatinina</a:t>
            </a:r>
            <a:r>
              <a:rPr lang="es-ES" sz="2400" dirty="0" smtClean="0">
                <a:solidFill>
                  <a:srgbClr val="004586"/>
                </a:solidFill>
              </a:rPr>
              <a:t> 35 ml/min).</a:t>
            </a:r>
          </a:p>
          <a:p>
            <a:pPr lvl="1"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Idade</a:t>
            </a:r>
            <a:r>
              <a:rPr lang="es-ES" sz="2400" dirty="0" smtClean="0">
                <a:solidFill>
                  <a:srgbClr val="004586"/>
                </a:solidFill>
              </a:rPr>
              <a:t> &gt; 80anos; peso &lt;60 kg.</a:t>
            </a:r>
          </a:p>
          <a:p>
            <a:pPr lvl="1">
              <a:buClr>
                <a:srgbClr val="C00000"/>
              </a:buClr>
            </a:pPr>
            <a:endParaRPr lang="es-ES" sz="2400" dirty="0">
              <a:solidFill>
                <a:srgbClr val="004586"/>
              </a:solidFill>
            </a:endParaRPr>
          </a:p>
          <a:p>
            <a:pPr lvl="1">
              <a:buClr>
                <a:srgbClr val="C00000"/>
              </a:buClr>
            </a:pPr>
            <a:endParaRPr lang="es-ES" sz="2400" dirty="0" smtClean="0">
              <a:solidFill>
                <a:srgbClr val="004586"/>
              </a:solidFill>
            </a:endParaRPr>
          </a:p>
          <a:p>
            <a:pPr>
              <a:buClr>
                <a:srgbClr val="C00000"/>
              </a:buClr>
            </a:pPr>
            <a:r>
              <a:rPr lang="es-ES" dirty="0" err="1" smtClean="0">
                <a:solidFill>
                  <a:srgbClr val="004586"/>
                </a:solidFill>
              </a:rPr>
              <a:t>Nebivolol</a:t>
            </a:r>
            <a:r>
              <a:rPr lang="es-ES" dirty="0" smtClean="0">
                <a:solidFill>
                  <a:srgbClr val="004586"/>
                </a:solidFill>
              </a:rPr>
              <a:t> 5 mg , 1x/</a:t>
            </a:r>
            <a:r>
              <a:rPr lang="es-ES" dirty="0" err="1" smtClean="0">
                <a:solidFill>
                  <a:srgbClr val="004586"/>
                </a:solidFill>
              </a:rPr>
              <a:t>dia</a:t>
            </a:r>
            <a:r>
              <a:rPr lang="es-ES" dirty="0" smtClean="0">
                <a:solidFill>
                  <a:srgbClr val="004586"/>
                </a:solidFill>
              </a:rPr>
              <a:t>:</a:t>
            </a:r>
          </a:p>
          <a:p>
            <a:pPr lvl="1"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Estratégia</a:t>
            </a:r>
            <a:r>
              <a:rPr lang="es-ES" sz="2400" dirty="0" smtClean="0">
                <a:solidFill>
                  <a:srgbClr val="004586"/>
                </a:solidFill>
              </a:rPr>
              <a:t> de controlo da </a:t>
            </a:r>
            <a:r>
              <a:rPr lang="es-ES" sz="2400" dirty="0" err="1" smtClean="0">
                <a:solidFill>
                  <a:srgbClr val="004586"/>
                </a:solidFill>
              </a:rPr>
              <a:t>frequência</a:t>
            </a:r>
            <a:r>
              <a:rPr lang="es-ES" sz="2400" dirty="0" smtClean="0">
                <a:solidFill>
                  <a:srgbClr val="004586"/>
                </a:solidFill>
              </a:rPr>
              <a:t> cardíaca.</a:t>
            </a:r>
          </a:p>
          <a:p>
            <a:pPr lvl="2">
              <a:buClr>
                <a:srgbClr val="C00000"/>
              </a:buClr>
            </a:pPr>
            <a:r>
              <a:rPr lang="es-ES" sz="2400" dirty="0" smtClean="0">
                <a:solidFill>
                  <a:srgbClr val="004586"/>
                </a:solidFill>
              </a:rPr>
              <a:t>Porque é </a:t>
            </a:r>
            <a:r>
              <a:rPr lang="es-ES" sz="2400" dirty="0" err="1" smtClean="0">
                <a:solidFill>
                  <a:srgbClr val="004586"/>
                </a:solidFill>
              </a:rPr>
              <a:t>idoso</a:t>
            </a:r>
            <a:r>
              <a:rPr lang="es-ES" sz="2400" dirty="0" smtClean="0">
                <a:solidFill>
                  <a:srgbClr val="004586"/>
                </a:solidFill>
              </a:rPr>
              <a:t>, </a:t>
            </a:r>
            <a:r>
              <a:rPr lang="es-ES" sz="2400" dirty="0" err="1" smtClean="0">
                <a:solidFill>
                  <a:srgbClr val="004586"/>
                </a:solidFill>
              </a:rPr>
              <a:t>pouco</a:t>
            </a:r>
            <a:r>
              <a:rPr lang="es-ES" sz="2400" dirty="0" smtClean="0">
                <a:solidFill>
                  <a:srgbClr val="004586"/>
                </a:solidFill>
              </a:rPr>
              <a:t> sintomático, </a:t>
            </a:r>
            <a:r>
              <a:rPr lang="es-ES" sz="2400" dirty="0" err="1" smtClean="0">
                <a:solidFill>
                  <a:srgbClr val="004586"/>
                </a:solidFill>
              </a:rPr>
              <a:t>estenose</a:t>
            </a:r>
            <a:r>
              <a:rPr lang="es-ES" sz="2400" dirty="0" smtClean="0">
                <a:solidFill>
                  <a:srgbClr val="004586"/>
                </a:solidFill>
              </a:rPr>
              <a:t> aórtica moderada.</a:t>
            </a:r>
            <a:endParaRPr lang="es-ES" sz="2400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Recomendações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o ajuste de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ose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NOAC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Rectângulo arredondado 9"/>
          <p:cNvSpPr/>
          <p:nvPr/>
        </p:nvSpPr>
        <p:spPr bwMode="auto">
          <a:xfrm>
            <a:off x="215900" y="1792591"/>
            <a:ext cx="2520950" cy="792162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Dabigatran 150 mg, </a:t>
            </a:r>
            <a:endParaRPr lang="pt-PT" b="1" cap="small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pt-PT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/ dia</a:t>
            </a:r>
          </a:p>
        </p:txBody>
      </p:sp>
      <p:sp>
        <p:nvSpPr>
          <p:cNvPr id="8" name="Rectângulo arredondado 9"/>
          <p:cNvSpPr/>
          <p:nvPr/>
        </p:nvSpPr>
        <p:spPr bwMode="auto">
          <a:xfrm>
            <a:off x="3240087" y="1800528"/>
            <a:ext cx="2592388" cy="792163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Apixaban</a:t>
            </a:r>
            <a:r>
              <a:rPr lang="pt-PT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5 mg, </a:t>
            </a:r>
          </a:p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x / dia</a:t>
            </a:r>
          </a:p>
        </p:txBody>
      </p:sp>
      <p:sp>
        <p:nvSpPr>
          <p:cNvPr id="9" name="Down Arrow 8"/>
          <p:cNvSpPr/>
          <p:nvPr/>
        </p:nvSpPr>
        <p:spPr>
          <a:xfrm flipH="1">
            <a:off x="288925" y="2729216"/>
            <a:ext cx="503237" cy="2232025"/>
          </a:xfrm>
          <a:prstGeom prst="downArrow">
            <a:avLst/>
          </a:prstGeom>
          <a:solidFill>
            <a:srgbClr val="00458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92162" y="3024491"/>
            <a:ext cx="2376488" cy="11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b="1" dirty="0">
                <a:solidFill>
                  <a:srgbClr val="004586"/>
                </a:solidFill>
              </a:rPr>
              <a:t>&gt; 80 </a:t>
            </a:r>
            <a:r>
              <a:rPr lang="en-US" sz="1400" b="1" dirty="0" err="1" smtClean="0">
                <a:solidFill>
                  <a:srgbClr val="004586"/>
                </a:solidFill>
              </a:rPr>
              <a:t>anos</a:t>
            </a:r>
            <a:r>
              <a:rPr lang="en-US" sz="1400" b="1" dirty="0" smtClean="0">
                <a:solidFill>
                  <a:srgbClr val="004586"/>
                </a:solidFill>
              </a:rPr>
              <a:t>.</a:t>
            </a:r>
            <a:endParaRPr lang="en-US" sz="1400" b="1" dirty="0">
              <a:solidFill>
                <a:srgbClr val="004586"/>
              </a:solidFill>
            </a:endParaRPr>
          </a:p>
          <a:p>
            <a:pPr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b="1" dirty="0" err="1" smtClean="0">
                <a:solidFill>
                  <a:srgbClr val="004586"/>
                </a:solidFill>
              </a:rPr>
              <a:t>Diltiazem</a:t>
            </a:r>
            <a:r>
              <a:rPr lang="en-US" sz="1400" b="1" dirty="0" smtClean="0">
                <a:solidFill>
                  <a:srgbClr val="004586"/>
                </a:solidFill>
              </a:rPr>
              <a:t>.</a:t>
            </a:r>
            <a:endParaRPr lang="en-US" sz="1400" b="1" dirty="0">
              <a:solidFill>
                <a:srgbClr val="004586"/>
              </a:solidFill>
            </a:endParaRPr>
          </a:p>
          <a:p>
            <a:pPr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b="1" dirty="0">
                <a:solidFill>
                  <a:srgbClr val="004586"/>
                </a:solidFill>
              </a:rPr>
              <a:t>Cl. </a:t>
            </a:r>
            <a:r>
              <a:rPr lang="en-US" sz="1400" b="1" dirty="0" err="1">
                <a:solidFill>
                  <a:srgbClr val="004586"/>
                </a:solidFill>
              </a:rPr>
              <a:t>Creat</a:t>
            </a:r>
            <a:r>
              <a:rPr lang="en-US" sz="1400" b="1" dirty="0">
                <a:solidFill>
                  <a:srgbClr val="004586"/>
                </a:solidFill>
              </a:rPr>
              <a:t>. 30-45 </a:t>
            </a:r>
            <a:r>
              <a:rPr lang="en-US" sz="1400" b="1" dirty="0" smtClean="0">
                <a:solidFill>
                  <a:srgbClr val="004586"/>
                </a:solidFill>
              </a:rPr>
              <a:t>ml/min.</a:t>
            </a:r>
            <a:endParaRPr lang="en-US" sz="1400" b="1" dirty="0">
              <a:solidFill>
                <a:srgbClr val="004586"/>
              </a:solidFill>
            </a:endParaRPr>
          </a:p>
          <a:p>
            <a:pPr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b="1" dirty="0" err="1">
                <a:solidFill>
                  <a:srgbClr val="004586"/>
                </a:solidFill>
              </a:rPr>
              <a:t>Risco</a:t>
            </a:r>
            <a:r>
              <a:rPr lang="en-US" sz="1400" b="1" dirty="0">
                <a:solidFill>
                  <a:srgbClr val="004586"/>
                </a:solidFill>
              </a:rPr>
              <a:t> </a:t>
            </a:r>
            <a:r>
              <a:rPr lang="en-US" sz="1400" b="1" dirty="0" err="1">
                <a:solidFill>
                  <a:srgbClr val="004586"/>
                </a:solidFill>
              </a:rPr>
              <a:t>hemorrágico</a:t>
            </a:r>
            <a:r>
              <a:rPr lang="en-US" sz="1400" b="1" dirty="0">
                <a:solidFill>
                  <a:srgbClr val="004586"/>
                </a:solidFill>
              </a:rPr>
              <a:t> </a:t>
            </a:r>
            <a:r>
              <a:rPr lang="en-US" sz="1400" b="1" dirty="0" err="1" smtClean="0">
                <a:solidFill>
                  <a:srgbClr val="004586"/>
                </a:solidFill>
              </a:rPr>
              <a:t>elevado</a:t>
            </a:r>
            <a:r>
              <a:rPr lang="en-US" sz="1400" b="1" dirty="0" smtClean="0">
                <a:solidFill>
                  <a:srgbClr val="004586"/>
                </a:solidFill>
              </a:rPr>
              <a:t>.</a:t>
            </a:r>
            <a:endParaRPr lang="en-US" sz="1400" b="1" dirty="0">
              <a:solidFill>
                <a:srgbClr val="004586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flipH="1">
            <a:off x="3241675" y="2737153"/>
            <a:ext cx="503237" cy="2303463"/>
          </a:xfrm>
          <a:prstGeom prst="downArrow">
            <a:avLst/>
          </a:prstGeom>
          <a:solidFill>
            <a:srgbClr val="00458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44912" y="2690568"/>
            <a:ext cx="2376488" cy="23329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ea typeface="+mn-ea"/>
              <a:cs typeface="+mn-cs"/>
            </a:endParaRPr>
          </a:p>
          <a:p>
            <a:pPr marL="179388" indent="-1793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Se 2 dos </a:t>
            </a:r>
            <a:r>
              <a:rPr lang="en-US" sz="1400" b="1" dirty="0" err="1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seguintes</a:t>
            </a:r>
            <a:r>
              <a:rPr lang="en-US" sz="1400" b="1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critérios</a:t>
            </a:r>
            <a:r>
              <a:rPr lang="en-US" sz="1400" b="1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636588" lvl="1" indent="-179388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b="1" dirty="0" err="1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Creat</a:t>
            </a:r>
            <a:r>
              <a:rPr lang="en-US" sz="1400" b="1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. &gt; </a:t>
            </a:r>
            <a:r>
              <a:rPr lang="en-US" sz="1400" b="1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1.5mg/dl.</a:t>
            </a:r>
            <a:endParaRPr lang="en-US" sz="1400" b="1" dirty="0">
              <a:solidFill>
                <a:srgbClr val="004586"/>
              </a:solidFill>
              <a:latin typeface="Calibri" pitchFamily="34" charset="0"/>
              <a:cs typeface="Calibri" pitchFamily="34" charset="0"/>
            </a:endParaRPr>
          </a:p>
          <a:p>
            <a:pPr marL="636588" lvl="1" indent="-179388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&gt; </a:t>
            </a:r>
            <a:r>
              <a:rPr lang="en-US" sz="1400" b="1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80 </a:t>
            </a:r>
            <a:r>
              <a:rPr lang="en-US" sz="1400" b="1" dirty="0" err="1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anos</a:t>
            </a:r>
            <a:r>
              <a:rPr lang="en-US" sz="1400" b="1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400" b="1" dirty="0">
              <a:solidFill>
                <a:srgbClr val="004586"/>
              </a:solidFill>
              <a:latin typeface="Calibri" pitchFamily="34" charset="0"/>
              <a:cs typeface="Calibri" pitchFamily="34" charset="0"/>
            </a:endParaRPr>
          </a:p>
          <a:p>
            <a:pPr marL="636588" lvl="1" indent="-179388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Peso </a:t>
            </a:r>
            <a:r>
              <a:rPr lang="en-US" sz="1400" b="1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&lt; 60 </a:t>
            </a:r>
            <a:r>
              <a:rPr lang="en-US" sz="1400" b="1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Kg.</a:t>
            </a:r>
            <a:endParaRPr lang="en-US" sz="1400" b="1" dirty="0">
              <a:solidFill>
                <a:srgbClr val="00458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1400" b="1" dirty="0">
              <a:solidFill>
                <a:srgbClr val="004586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1400" b="1" dirty="0" err="1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Cl</a:t>
            </a:r>
            <a:r>
              <a:rPr lang="en-US" sz="1400" b="1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Creat</a:t>
            </a:r>
            <a:r>
              <a:rPr lang="en-US" sz="1400" b="1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. 15-29 </a:t>
            </a:r>
            <a:r>
              <a:rPr lang="en-US" sz="1400" b="1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ml/min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5096178"/>
            <a:ext cx="301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4586"/>
                </a:solidFill>
              </a:rPr>
              <a:t>DABIGATRAN 110 MG, 2x/</a:t>
            </a:r>
            <a:r>
              <a:rPr lang="en-US" sz="1800" b="1" dirty="0" err="1">
                <a:solidFill>
                  <a:srgbClr val="004586"/>
                </a:solidFill>
              </a:rPr>
              <a:t>dia</a:t>
            </a:r>
            <a:endParaRPr lang="en-US" sz="1800" b="1" dirty="0">
              <a:solidFill>
                <a:srgbClr val="004586"/>
              </a:solidFill>
            </a:endParaRPr>
          </a:p>
        </p:txBody>
      </p:sp>
      <p:sp>
        <p:nvSpPr>
          <p:cNvPr id="18" name="TextBox 90"/>
          <p:cNvSpPr txBox="1">
            <a:spLocks noChangeArrowheads="1"/>
          </p:cNvSpPr>
          <p:nvPr/>
        </p:nvSpPr>
        <p:spPr bwMode="auto">
          <a:xfrm>
            <a:off x="3240087" y="5104116"/>
            <a:ext cx="267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4586"/>
                </a:solidFill>
              </a:rPr>
              <a:t>APIXABAN 2.5 MG, 2x/</a:t>
            </a:r>
            <a:r>
              <a:rPr lang="en-US" sz="1800" b="1" dirty="0" err="1">
                <a:solidFill>
                  <a:srgbClr val="004586"/>
                </a:solidFill>
              </a:rPr>
              <a:t>dia</a:t>
            </a:r>
            <a:endParaRPr lang="en-US" sz="1800" b="1" dirty="0">
              <a:solidFill>
                <a:srgbClr val="004586"/>
              </a:solidFill>
            </a:endParaRPr>
          </a:p>
        </p:txBody>
      </p:sp>
      <p:sp>
        <p:nvSpPr>
          <p:cNvPr id="19" name="Rectângulo arredondado 9"/>
          <p:cNvSpPr/>
          <p:nvPr/>
        </p:nvSpPr>
        <p:spPr bwMode="auto">
          <a:xfrm>
            <a:off x="6264275" y="1800528"/>
            <a:ext cx="2520950" cy="792163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Rivaroxaban 20 mg, </a:t>
            </a:r>
            <a:endParaRPr lang="pt-PT" b="1" cap="small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pt-PT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/ dia</a:t>
            </a:r>
          </a:p>
        </p:txBody>
      </p:sp>
      <p:sp>
        <p:nvSpPr>
          <p:cNvPr id="20" name="Down Arrow 19"/>
          <p:cNvSpPr/>
          <p:nvPr/>
        </p:nvSpPr>
        <p:spPr>
          <a:xfrm flipH="1">
            <a:off x="6337300" y="2737153"/>
            <a:ext cx="503237" cy="2232025"/>
          </a:xfrm>
          <a:prstGeom prst="downArrow">
            <a:avLst/>
          </a:prstGeom>
          <a:solidFill>
            <a:srgbClr val="00458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86"/>
          <p:cNvSpPr txBox="1">
            <a:spLocks noChangeArrowheads="1"/>
          </p:cNvSpPr>
          <p:nvPr/>
        </p:nvSpPr>
        <p:spPr bwMode="auto">
          <a:xfrm>
            <a:off x="6840537" y="2737153"/>
            <a:ext cx="2376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1400" b="1" dirty="0"/>
          </a:p>
          <a:p>
            <a:pPr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b="1" dirty="0">
                <a:solidFill>
                  <a:srgbClr val="004586"/>
                </a:solidFill>
              </a:rPr>
              <a:t>Cl. </a:t>
            </a:r>
            <a:r>
              <a:rPr lang="en-US" sz="1400" b="1" dirty="0" err="1">
                <a:solidFill>
                  <a:srgbClr val="004586"/>
                </a:solidFill>
              </a:rPr>
              <a:t>Creat</a:t>
            </a:r>
            <a:r>
              <a:rPr lang="en-US" sz="1400" b="1" dirty="0">
                <a:solidFill>
                  <a:srgbClr val="004586"/>
                </a:solidFill>
              </a:rPr>
              <a:t>. 15-49 </a:t>
            </a:r>
            <a:r>
              <a:rPr lang="en-US" sz="1400" b="1" dirty="0" smtClean="0">
                <a:solidFill>
                  <a:srgbClr val="004586"/>
                </a:solidFill>
              </a:rPr>
              <a:t>ml/min.</a:t>
            </a:r>
            <a:endParaRPr lang="en-US" sz="1400" b="1" dirty="0">
              <a:solidFill>
                <a:srgbClr val="004586"/>
              </a:solidFill>
            </a:endParaRPr>
          </a:p>
        </p:txBody>
      </p:sp>
      <p:sp>
        <p:nvSpPr>
          <p:cNvPr id="22" name="TextBox 89"/>
          <p:cNvSpPr txBox="1">
            <a:spLocks noChangeArrowheads="1"/>
          </p:cNvSpPr>
          <p:nvPr/>
        </p:nvSpPr>
        <p:spPr bwMode="auto">
          <a:xfrm>
            <a:off x="5976937" y="5112053"/>
            <a:ext cx="304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4586"/>
                </a:solidFill>
              </a:rPr>
              <a:t>RIVAROXABAN 15 MG, 1x/</a:t>
            </a:r>
            <a:r>
              <a:rPr lang="en-US" sz="1800" b="1" dirty="0" err="1">
                <a:solidFill>
                  <a:srgbClr val="004586"/>
                </a:solidFill>
              </a:rPr>
              <a:t>dia</a:t>
            </a:r>
            <a:endParaRPr lang="en-US" sz="1800" b="1" dirty="0">
              <a:solidFill>
                <a:srgbClr val="004586"/>
              </a:solidFill>
            </a:endParaRPr>
          </a:p>
        </p:txBody>
      </p:sp>
      <p:sp>
        <p:nvSpPr>
          <p:cNvPr id="23" name="Rectângulo arredondado 9"/>
          <p:cNvSpPr/>
          <p:nvPr/>
        </p:nvSpPr>
        <p:spPr bwMode="auto">
          <a:xfrm>
            <a:off x="9305925" y="1800528"/>
            <a:ext cx="2520950" cy="792163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Edoxaban</a:t>
            </a:r>
            <a:r>
              <a:rPr lang="pt-PT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60 </a:t>
            </a:r>
            <a:r>
              <a:rPr lang="pt-PT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mg, </a:t>
            </a:r>
            <a:endParaRPr lang="pt-PT" b="1" cap="small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pt-PT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/ dia</a:t>
            </a:r>
          </a:p>
        </p:txBody>
      </p:sp>
      <p:sp>
        <p:nvSpPr>
          <p:cNvPr id="24" name="Down Arrow 19"/>
          <p:cNvSpPr/>
          <p:nvPr/>
        </p:nvSpPr>
        <p:spPr>
          <a:xfrm flipH="1">
            <a:off x="9378950" y="2737153"/>
            <a:ext cx="503237" cy="2232025"/>
          </a:xfrm>
          <a:prstGeom prst="downArrow">
            <a:avLst/>
          </a:prstGeom>
          <a:solidFill>
            <a:srgbClr val="00458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89"/>
          <p:cNvSpPr txBox="1">
            <a:spLocks noChangeArrowheads="1"/>
          </p:cNvSpPr>
          <p:nvPr/>
        </p:nvSpPr>
        <p:spPr bwMode="auto">
          <a:xfrm>
            <a:off x="9018587" y="5112053"/>
            <a:ext cx="2693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4586"/>
                </a:solidFill>
              </a:rPr>
              <a:t>EDOXABAN 30 </a:t>
            </a:r>
            <a:r>
              <a:rPr lang="en-US" sz="1800" b="1" dirty="0">
                <a:solidFill>
                  <a:srgbClr val="004586"/>
                </a:solidFill>
              </a:rPr>
              <a:t>MG, 1x/</a:t>
            </a:r>
            <a:r>
              <a:rPr lang="en-US" sz="1800" b="1" dirty="0" err="1">
                <a:solidFill>
                  <a:srgbClr val="004586"/>
                </a:solidFill>
              </a:rPr>
              <a:t>dia</a:t>
            </a:r>
            <a:endParaRPr lang="en-US" sz="1800" b="1" dirty="0">
              <a:solidFill>
                <a:srgbClr val="004586"/>
              </a:solidFill>
            </a:endParaRPr>
          </a:p>
        </p:txBody>
      </p:sp>
      <p:sp>
        <p:nvSpPr>
          <p:cNvPr id="26" name="TextBox 86"/>
          <p:cNvSpPr txBox="1">
            <a:spLocks noChangeArrowheads="1"/>
          </p:cNvSpPr>
          <p:nvPr/>
        </p:nvSpPr>
        <p:spPr bwMode="auto">
          <a:xfrm>
            <a:off x="9720262" y="2737153"/>
            <a:ext cx="2376488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1400" b="1" dirty="0"/>
          </a:p>
          <a:p>
            <a:pPr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b="1" dirty="0">
                <a:solidFill>
                  <a:srgbClr val="004586"/>
                </a:solidFill>
              </a:rPr>
              <a:t>Cl. </a:t>
            </a:r>
            <a:r>
              <a:rPr lang="en-US" sz="1400" b="1" dirty="0" err="1">
                <a:solidFill>
                  <a:srgbClr val="004586"/>
                </a:solidFill>
              </a:rPr>
              <a:t>Creat</a:t>
            </a:r>
            <a:r>
              <a:rPr lang="en-US" sz="1400" b="1" dirty="0">
                <a:solidFill>
                  <a:srgbClr val="004586"/>
                </a:solidFill>
              </a:rPr>
              <a:t>. 15-49 </a:t>
            </a:r>
            <a:r>
              <a:rPr lang="en-US" sz="1400" b="1" dirty="0" smtClean="0">
                <a:solidFill>
                  <a:srgbClr val="004586"/>
                </a:solidFill>
              </a:rPr>
              <a:t>ml/min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004586"/>
                </a:solidFill>
              </a:rPr>
              <a:t>Peso &lt; 60 kg</a:t>
            </a:r>
          </a:p>
          <a:p>
            <a:pPr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004586"/>
                </a:solidFill>
              </a:rPr>
              <a:t>Verapamil, </a:t>
            </a:r>
            <a:r>
              <a:rPr lang="en-US" sz="1400" b="1" dirty="0" err="1" smtClean="0">
                <a:solidFill>
                  <a:srgbClr val="004586"/>
                </a:solidFill>
              </a:rPr>
              <a:t>macrólidos</a:t>
            </a:r>
            <a:r>
              <a:rPr lang="en-US" sz="1400" b="1" dirty="0" smtClean="0">
                <a:solidFill>
                  <a:srgbClr val="004586"/>
                </a:solidFill>
              </a:rPr>
              <a:t>, anti-</a:t>
            </a:r>
            <a:r>
              <a:rPr lang="en-US" sz="1400" b="1" dirty="0" err="1" smtClean="0">
                <a:solidFill>
                  <a:srgbClr val="004586"/>
                </a:solidFill>
              </a:rPr>
              <a:t>fúngicos</a:t>
            </a:r>
            <a:endParaRPr lang="en-US" sz="1400" b="1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3"/>
          <p:cNvSpPr/>
          <p:nvPr/>
        </p:nvSpPr>
        <p:spPr>
          <a:xfrm>
            <a:off x="4466266" y="737083"/>
            <a:ext cx="3864934" cy="4318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 smtClean="0">
                <a:solidFill>
                  <a:srgbClr val="C00000"/>
                </a:solidFill>
                <a:cs typeface="Copperplate Gothic Bold"/>
              </a:rPr>
              <a:t>Electrocardiograma</a:t>
            </a:r>
            <a:endParaRPr lang="pt-PT" sz="3200" b="1" dirty="0">
              <a:solidFill>
                <a:srgbClr val="C00000"/>
              </a:solidFill>
              <a:cs typeface="Copperplate Gothic Bold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8677" r="29723" b="12967"/>
          <a:stretch>
            <a:fillRect/>
          </a:stretch>
        </p:blipFill>
        <p:spPr bwMode="auto">
          <a:xfrm>
            <a:off x="1966539" y="1226770"/>
            <a:ext cx="8666497" cy="4823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4478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Estratégias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revenção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hemorragia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345455"/>
            <a:ext cx="11582400" cy="45920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 err="1" smtClean="0">
                <a:solidFill>
                  <a:srgbClr val="004586"/>
                </a:solidFill>
              </a:rPr>
              <a:t>Avaliar</a:t>
            </a:r>
            <a:r>
              <a:rPr lang="es-ES" dirty="0" smtClean="0">
                <a:solidFill>
                  <a:srgbClr val="004586"/>
                </a:solidFill>
              </a:rPr>
              <a:t> o </a:t>
            </a:r>
            <a:r>
              <a:rPr lang="es-ES" dirty="0" smtClean="0">
                <a:solidFill>
                  <a:srgbClr val="C00000"/>
                </a:solidFill>
              </a:rPr>
              <a:t>score de risco hemorrágico </a:t>
            </a:r>
            <a:r>
              <a:rPr lang="es-ES" dirty="0" smtClean="0">
                <a:solidFill>
                  <a:srgbClr val="004586"/>
                </a:solidFill>
              </a:rPr>
              <a:t>– HASBLED</a:t>
            </a:r>
          </a:p>
          <a:p>
            <a:pPr>
              <a:lnSpc>
                <a:spcPct val="150000"/>
              </a:lnSpc>
            </a:pPr>
            <a:r>
              <a:rPr lang="es-ES" dirty="0" err="1" smtClean="0">
                <a:solidFill>
                  <a:srgbClr val="004586"/>
                </a:solidFill>
              </a:rPr>
              <a:t>Avaliar</a:t>
            </a:r>
            <a:r>
              <a:rPr lang="es-ES" dirty="0" smtClean="0">
                <a:solidFill>
                  <a:srgbClr val="004586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função</a:t>
            </a:r>
            <a:r>
              <a:rPr lang="es-ES" dirty="0" smtClean="0">
                <a:solidFill>
                  <a:srgbClr val="C00000"/>
                </a:solidFill>
              </a:rPr>
              <a:t> renal</a:t>
            </a:r>
            <a:r>
              <a:rPr lang="es-ES" dirty="0" smtClean="0">
                <a:solidFill>
                  <a:srgbClr val="004586"/>
                </a:solidFill>
              </a:rPr>
              <a:t>. Calcular o </a:t>
            </a:r>
            <a:r>
              <a:rPr lang="es-ES" dirty="0" err="1" smtClean="0">
                <a:solidFill>
                  <a:srgbClr val="004586"/>
                </a:solidFill>
              </a:rPr>
              <a:t>clearance</a:t>
            </a:r>
            <a:r>
              <a:rPr lang="es-ES" dirty="0" smtClean="0">
                <a:solidFill>
                  <a:srgbClr val="004586"/>
                </a:solidFill>
              </a:rPr>
              <a:t> da </a:t>
            </a:r>
            <a:r>
              <a:rPr lang="es-ES" dirty="0" err="1" smtClean="0">
                <a:solidFill>
                  <a:srgbClr val="004586"/>
                </a:solidFill>
              </a:rPr>
              <a:t>creatinina</a:t>
            </a:r>
            <a:r>
              <a:rPr lang="es-ES" dirty="0" smtClean="0">
                <a:solidFill>
                  <a:srgbClr val="004586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rgbClr val="C00000"/>
                </a:solidFill>
              </a:rPr>
              <a:t>Ajustar a </a:t>
            </a:r>
            <a:r>
              <a:rPr lang="es-ES" dirty="0" err="1" smtClean="0">
                <a:solidFill>
                  <a:srgbClr val="C00000"/>
                </a:solidFill>
              </a:rPr>
              <a:t>dose</a:t>
            </a:r>
            <a:r>
              <a:rPr lang="es-ES" dirty="0" smtClean="0">
                <a:solidFill>
                  <a:srgbClr val="C00000"/>
                </a:solidFill>
              </a:rPr>
              <a:t> de NOAC </a:t>
            </a:r>
            <a:r>
              <a:rPr lang="es-ES" dirty="0" smtClean="0">
                <a:solidFill>
                  <a:srgbClr val="004586"/>
                </a:solidFill>
              </a:rPr>
              <a:t>(apenas se </a:t>
            </a:r>
            <a:r>
              <a:rPr lang="es-ES" dirty="0" err="1" smtClean="0">
                <a:solidFill>
                  <a:srgbClr val="004586"/>
                </a:solidFill>
              </a:rPr>
              <a:t>for</a:t>
            </a:r>
            <a:r>
              <a:rPr lang="es-ES" dirty="0" smtClean="0">
                <a:solidFill>
                  <a:srgbClr val="004586"/>
                </a:solidFill>
              </a:rPr>
              <a:t> </a:t>
            </a:r>
            <a:r>
              <a:rPr lang="es-ES" dirty="0" err="1" smtClean="0">
                <a:solidFill>
                  <a:srgbClr val="004586"/>
                </a:solidFill>
              </a:rPr>
              <a:t>necessário</a:t>
            </a:r>
            <a:r>
              <a:rPr lang="es-ES" dirty="0" smtClean="0">
                <a:solidFill>
                  <a:srgbClr val="004586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rgbClr val="004586"/>
                </a:solidFill>
              </a:rPr>
              <a:t>Evitar a toma </a:t>
            </a:r>
            <a:r>
              <a:rPr lang="es-ES" dirty="0" err="1" smtClean="0">
                <a:solidFill>
                  <a:srgbClr val="004586"/>
                </a:solidFill>
              </a:rPr>
              <a:t>simultânea</a:t>
            </a:r>
            <a:r>
              <a:rPr lang="es-ES" dirty="0" smtClean="0">
                <a:solidFill>
                  <a:srgbClr val="004586"/>
                </a:solidFill>
              </a:rPr>
              <a:t> de </a:t>
            </a:r>
            <a:r>
              <a:rPr lang="es-ES" dirty="0" smtClean="0">
                <a:solidFill>
                  <a:srgbClr val="C00000"/>
                </a:solidFill>
              </a:rPr>
              <a:t>anti-</a:t>
            </a:r>
            <a:r>
              <a:rPr lang="es-ES" dirty="0" err="1" smtClean="0">
                <a:solidFill>
                  <a:srgbClr val="C00000"/>
                </a:solidFill>
              </a:rPr>
              <a:t>plaquetários</a:t>
            </a:r>
            <a:r>
              <a:rPr lang="es-ES" dirty="0" smtClean="0">
                <a:solidFill>
                  <a:srgbClr val="C00000"/>
                </a:solidFill>
              </a:rPr>
              <a:t>, </a:t>
            </a:r>
            <a:r>
              <a:rPr lang="es-ES" dirty="0" err="1" smtClean="0">
                <a:solidFill>
                  <a:srgbClr val="C00000"/>
                </a:solidFill>
              </a:rPr>
              <a:t>AINEs</a:t>
            </a:r>
            <a:r>
              <a:rPr lang="es-ES" dirty="0" smtClean="0">
                <a:solidFill>
                  <a:srgbClr val="C00000"/>
                </a:solidFill>
              </a:rPr>
              <a:t>, </a:t>
            </a:r>
            <a:r>
              <a:rPr lang="es-ES" dirty="0" err="1" smtClean="0">
                <a:solidFill>
                  <a:srgbClr val="C00000"/>
                </a:solidFill>
              </a:rPr>
              <a:t>corticoesteroides</a:t>
            </a:r>
            <a:r>
              <a:rPr lang="es-ES" dirty="0" smtClean="0">
                <a:solidFill>
                  <a:srgbClr val="C00000"/>
                </a:solidFill>
              </a:rPr>
              <a:t>, </a:t>
            </a:r>
            <a:r>
              <a:rPr lang="es-ES" dirty="0" err="1" smtClean="0">
                <a:solidFill>
                  <a:srgbClr val="C00000"/>
                </a:solidFill>
              </a:rPr>
              <a:t>alcool</a:t>
            </a:r>
            <a:r>
              <a:rPr lang="es-ES" dirty="0" smtClean="0">
                <a:solidFill>
                  <a:srgbClr val="004586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rgbClr val="004586"/>
                </a:solidFill>
              </a:rPr>
              <a:t>Controlar a </a:t>
            </a:r>
            <a:r>
              <a:rPr lang="es-ES" dirty="0" err="1" smtClean="0">
                <a:solidFill>
                  <a:srgbClr val="C00000"/>
                </a:solidFill>
              </a:rPr>
              <a:t>pressão</a:t>
            </a:r>
            <a:r>
              <a:rPr lang="es-ES" dirty="0" smtClean="0">
                <a:solidFill>
                  <a:srgbClr val="C00000"/>
                </a:solidFill>
              </a:rPr>
              <a:t> arterial.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rgbClr val="004586"/>
                </a:solidFill>
              </a:rPr>
              <a:t>Evitar as </a:t>
            </a:r>
            <a:r>
              <a:rPr lang="es-ES" dirty="0" err="1" smtClean="0">
                <a:solidFill>
                  <a:srgbClr val="004586"/>
                </a:solidFill>
              </a:rPr>
              <a:t>oscilações</a:t>
            </a:r>
            <a:r>
              <a:rPr lang="es-ES" dirty="0" smtClean="0">
                <a:solidFill>
                  <a:srgbClr val="004586"/>
                </a:solidFill>
              </a:rPr>
              <a:t> dos </a:t>
            </a:r>
            <a:r>
              <a:rPr lang="es-ES" dirty="0" smtClean="0">
                <a:solidFill>
                  <a:srgbClr val="C00000"/>
                </a:solidFill>
              </a:rPr>
              <a:t>valores de INR.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rgbClr val="004586"/>
                </a:solidFill>
              </a:rPr>
              <a:t>Utilizar </a:t>
            </a:r>
            <a:r>
              <a:rPr lang="es-ES" dirty="0" err="1" smtClean="0">
                <a:solidFill>
                  <a:srgbClr val="C00000"/>
                </a:solidFill>
              </a:rPr>
              <a:t>profilaxia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com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inibidores</a:t>
            </a:r>
            <a:r>
              <a:rPr lang="es-ES" dirty="0" smtClean="0">
                <a:solidFill>
                  <a:srgbClr val="C00000"/>
                </a:solidFill>
              </a:rPr>
              <a:t> da bomba de </a:t>
            </a:r>
            <a:r>
              <a:rPr lang="es-ES" dirty="0" err="1" smtClean="0">
                <a:solidFill>
                  <a:srgbClr val="C00000"/>
                </a:solidFill>
              </a:rPr>
              <a:t>protões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smtClean="0">
                <a:solidFill>
                  <a:srgbClr val="004586"/>
                </a:solidFill>
              </a:rPr>
              <a:t>(se risco elevado).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rgbClr val="004586"/>
                </a:solidFill>
              </a:rPr>
              <a:t>Evitar o </a:t>
            </a:r>
            <a:r>
              <a:rPr lang="es-ES" dirty="0" err="1" smtClean="0">
                <a:solidFill>
                  <a:srgbClr val="004586"/>
                </a:solidFill>
              </a:rPr>
              <a:t>bridging</a:t>
            </a:r>
            <a:r>
              <a:rPr lang="es-ES" dirty="0" smtClean="0">
                <a:solidFill>
                  <a:srgbClr val="004586"/>
                </a:solidFill>
              </a:rPr>
              <a:t> da </a:t>
            </a:r>
            <a:r>
              <a:rPr lang="es-ES" dirty="0" err="1" smtClean="0">
                <a:solidFill>
                  <a:srgbClr val="004586"/>
                </a:solidFill>
              </a:rPr>
              <a:t>terapêutica</a:t>
            </a:r>
            <a:r>
              <a:rPr lang="es-ES" dirty="0" smtClean="0">
                <a:solidFill>
                  <a:srgbClr val="004586"/>
                </a:solidFill>
              </a:rPr>
              <a:t> (excepto </a:t>
            </a:r>
            <a:r>
              <a:rPr lang="es-ES" dirty="0" err="1" smtClean="0">
                <a:solidFill>
                  <a:srgbClr val="004586"/>
                </a:solidFill>
              </a:rPr>
              <a:t>doentes</a:t>
            </a:r>
            <a:r>
              <a:rPr lang="es-ES" dirty="0" smtClean="0">
                <a:solidFill>
                  <a:srgbClr val="004586"/>
                </a:solidFill>
              </a:rPr>
              <a:t> de </a:t>
            </a:r>
            <a:r>
              <a:rPr lang="es-ES" dirty="0" err="1" smtClean="0">
                <a:solidFill>
                  <a:srgbClr val="004586"/>
                </a:solidFill>
              </a:rPr>
              <a:t>muito</a:t>
            </a:r>
            <a:r>
              <a:rPr lang="es-ES" dirty="0" smtClean="0">
                <a:solidFill>
                  <a:srgbClr val="004586"/>
                </a:solidFill>
              </a:rPr>
              <a:t> alto risco </a:t>
            </a:r>
            <a:r>
              <a:rPr lang="es-ES" dirty="0" err="1" smtClean="0">
                <a:solidFill>
                  <a:srgbClr val="004586"/>
                </a:solidFill>
              </a:rPr>
              <a:t>trombótico</a:t>
            </a:r>
            <a:r>
              <a:rPr lang="es-ES" dirty="0" smtClean="0">
                <a:solidFill>
                  <a:srgbClr val="004586"/>
                </a:solidFill>
              </a:rPr>
              <a:t>).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04586"/>
                </a:solidFill>
              </a:rPr>
              <a:t>Passados 8 meses o doente vem à consulta apresentando anemia hipocrómica e microcítica (Hb 10,0 g/dl) por falta de ferro.</a:t>
            </a:r>
          </a:p>
          <a:p>
            <a:r>
              <a:rPr lang="pt-PT" dirty="0" smtClean="0">
                <a:solidFill>
                  <a:srgbClr val="004586"/>
                </a:solidFill>
              </a:rPr>
              <a:t>Sem perdas hemáticas aparentes mas refere fezes mais escuras.</a:t>
            </a:r>
          </a:p>
          <a:p>
            <a:endParaRPr lang="pt-PT" b="1" dirty="0" smtClean="0"/>
          </a:p>
          <a:p>
            <a:endParaRPr lang="es-ES" dirty="0"/>
          </a:p>
        </p:txBody>
      </p:sp>
      <p:sp>
        <p:nvSpPr>
          <p:cNvPr id="7" name="Down Arrow 4"/>
          <p:cNvSpPr/>
          <p:nvPr/>
        </p:nvSpPr>
        <p:spPr>
          <a:xfrm>
            <a:off x="5181699" y="2394678"/>
            <a:ext cx="1511300" cy="1295400"/>
          </a:xfrm>
          <a:prstGeom prst="downArrow">
            <a:avLst/>
          </a:prstGeom>
          <a:solidFill>
            <a:srgbClr val="00458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586"/>
              </a:solidFill>
            </a:endParaRPr>
          </a:p>
        </p:txBody>
      </p:sp>
      <p:sp>
        <p:nvSpPr>
          <p:cNvPr id="10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caso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línico 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Rectângulo arredondado 9"/>
          <p:cNvSpPr/>
          <p:nvPr/>
        </p:nvSpPr>
        <p:spPr bwMode="auto">
          <a:xfrm>
            <a:off x="1685215" y="3942413"/>
            <a:ext cx="8517810" cy="819142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 w="38100" cap="flat" cmpd="sng" algn="ctr">
            <a:solidFill>
              <a:srgbClr val="0045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Endoscopia Digestiva alta + </a:t>
            </a: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colonoscopia </a:t>
            </a: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547265" y="619555"/>
            <a:ext cx="11399508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estratégia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recomendada?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1085976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5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interromper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já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hipocoagulação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até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reavaliação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posterior.</a:t>
            </a:r>
          </a:p>
          <a:p>
            <a:pPr marL="457200" indent="-456840">
              <a:lnSpc>
                <a:spcPct val="15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Interromper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hipocoagulação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dias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antes da endoscopia.</a:t>
            </a:r>
          </a:p>
          <a:p>
            <a:pPr marL="457200" indent="-456840">
              <a:lnSpc>
                <a:spcPct val="15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Interromper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hipocoagulação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dias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endoscopia.</a:t>
            </a:r>
          </a:p>
          <a:p>
            <a:pPr marL="457200" indent="-456840">
              <a:lnSpc>
                <a:spcPct val="15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Interromper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hipocoagulação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anterior à endoscopia.</a:t>
            </a:r>
          </a:p>
        </p:txBody>
      </p:sp>
    </p:spTree>
    <p:extLst>
      <p:ext uri="{BB962C8B-B14F-4D97-AF65-F5344CB8AC3E}">
        <p14:creationId xmlns:p14="http://schemas.microsoft.com/office/powerpoint/2010/main" val="25772064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4"/>
          <p:cNvSpPr txBox="1"/>
          <p:nvPr/>
        </p:nvSpPr>
        <p:spPr>
          <a:xfrm>
            <a:off x="609480" y="24978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Recomendações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interrupção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ipocoagulação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ral de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cordo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tipo de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procedimento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116" y="1329444"/>
            <a:ext cx="5451804" cy="4163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ângulo arredondado 7"/>
          <p:cNvSpPr/>
          <p:nvPr/>
        </p:nvSpPr>
        <p:spPr bwMode="auto">
          <a:xfrm>
            <a:off x="385988" y="2597042"/>
            <a:ext cx="5400215" cy="1615193"/>
          </a:xfrm>
          <a:prstGeom prst="roundRect">
            <a:avLst/>
          </a:prstGeom>
          <a:solidFill>
            <a:srgbClr val="B10000">
              <a:alpha val="67059"/>
            </a:srgbClr>
          </a:solidFill>
          <a:ln w="38100" cap="flat" cmpd="sng" algn="ctr">
            <a:solidFill>
              <a:schemeClr val="tx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252" tIns="38126" rIns="76252" bIns="38126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Procedimentos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sem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necessidade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nterrupção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hipocoagulação</a:t>
            </a:r>
            <a:endParaRPr lang="pt-PT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8979816" y="5786203"/>
            <a:ext cx="2813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 dirty="0" err="1">
                <a:solidFill>
                  <a:srgbClr val="808080"/>
                </a:solidFill>
              </a:rPr>
              <a:t>Heidbuchel</a:t>
            </a:r>
            <a:r>
              <a:rPr lang="en-US" sz="1200" b="1" i="1" dirty="0">
                <a:solidFill>
                  <a:srgbClr val="808080"/>
                </a:solidFill>
              </a:rPr>
              <a:t> et al. </a:t>
            </a:r>
            <a:r>
              <a:rPr lang="en-US" sz="1200" b="1" i="1" dirty="0" err="1">
                <a:solidFill>
                  <a:srgbClr val="808080"/>
                </a:solidFill>
              </a:rPr>
              <a:t>Europace</a:t>
            </a:r>
            <a:r>
              <a:rPr lang="en-US" sz="1200" b="1" i="1" dirty="0">
                <a:solidFill>
                  <a:srgbClr val="808080"/>
                </a:solidFill>
              </a:rPr>
              <a:t> 2015; in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31" y="2503613"/>
            <a:ext cx="4564063" cy="2665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926" y="2475037"/>
            <a:ext cx="4327525" cy="2665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ângulo arredondado 7"/>
          <p:cNvSpPr/>
          <p:nvPr/>
        </p:nvSpPr>
        <p:spPr bwMode="auto">
          <a:xfrm>
            <a:off x="1545283" y="1514008"/>
            <a:ext cx="3393854" cy="824714"/>
          </a:xfrm>
          <a:prstGeom prst="roundRect">
            <a:avLst/>
          </a:prstGeom>
          <a:solidFill>
            <a:srgbClr val="B10000">
              <a:alpha val="67059"/>
            </a:srgbClr>
          </a:solidFill>
          <a:ln w="38100" cap="flat" cmpd="sng" algn="ctr">
            <a:solidFill>
              <a:schemeClr val="tx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6252" tIns="38126" rIns="76252" bIns="38126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Procedimentos</a:t>
            </a:r>
            <a:r>
              <a:rPr lang="en-US" sz="2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1" dirty="0" err="1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aixo</a:t>
            </a:r>
            <a:r>
              <a:rPr lang="en-US" sz="2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Risco</a:t>
            </a:r>
            <a:r>
              <a:rPr lang="en-US" sz="2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000" b="1" dirty="0" err="1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emorrágico</a:t>
            </a:r>
            <a:endParaRPr lang="pt-PT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ângulo arredondado 7"/>
          <p:cNvSpPr/>
          <p:nvPr/>
        </p:nvSpPr>
        <p:spPr bwMode="auto">
          <a:xfrm>
            <a:off x="7469970" y="1495898"/>
            <a:ext cx="3168352" cy="792088"/>
          </a:xfrm>
          <a:prstGeom prst="roundRect">
            <a:avLst/>
          </a:prstGeom>
          <a:solidFill>
            <a:srgbClr val="B10000">
              <a:alpha val="67059"/>
            </a:srgbClr>
          </a:solidFill>
          <a:ln w="38100" cap="flat" cmpd="sng" algn="ctr">
            <a:solidFill>
              <a:schemeClr val="tx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6252" tIns="38126" rIns="76252" bIns="38126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Procedimentos</a:t>
            </a:r>
            <a:r>
              <a:rPr lang="en-US" sz="2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Alto </a:t>
            </a:r>
            <a:r>
              <a:rPr lang="en-US" sz="2000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Risco</a:t>
            </a:r>
            <a:r>
              <a:rPr lang="en-US" sz="2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Hemorrágico</a:t>
            </a:r>
            <a:endParaRPr lang="pt-PT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8979456" y="5744289"/>
            <a:ext cx="2813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dirty="0" err="1">
                <a:solidFill>
                  <a:srgbClr val="808080"/>
                </a:solidFill>
              </a:rPr>
              <a:t>Heidbuchel</a:t>
            </a:r>
            <a:r>
              <a:rPr lang="en-US" sz="1200" i="1" dirty="0">
                <a:solidFill>
                  <a:srgbClr val="808080"/>
                </a:solidFill>
              </a:rPr>
              <a:t> et al. </a:t>
            </a:r>
            <a:r>
              <a:rPr lang="en-US" sz="1200" i="1" dirty="0" err="1">
                <a:solidFill>
                  <a:srgbClr val="808080"/>
                </a:solidFill>
              </a:rPr>
              <a:t>Europace</a:t>
            </a:r>
            <a:r>
              <a:rPr lang="en-US" sz="1200" i="1" dirty="0">
                <a:solidFill>
                  <a:srgbClr val="808080"/>
                </a:solidFill>
              </a:rPr>
              <a:t> 2015; in press</a:t>
            </a:r>
          </a:p>
        </p:txBody>
      </p:sp>
      <p:sp>
        <p:nvSpPr>
          <p:cNvPr id="14" name="Rectângulo arredondado 7"/>
          <p:cNvSpPr/>
          <p:nvPr/>
        </p:nvSpPr>
        <p:spPr bwMode="auto">
          <a:xfrm>
            <a:off x="3828002" y="5445224"/>
            <a:ext cx="4680520" cy="576064"/>
          </a:xfrm>
          <a:prstGeom prst="roundRect">
            <a:avLst/>
          </a:prstGeom>
          <a:solidFill>
            <a:srgbClr val="376092">
              <a:alpha val="67059"/>
            </a:srgbClr>
          </a:solidFill>
          <a:ln w="38100" cap="flat" cmpd="sng" algn="ctr">
            <a:solidFill>
              <a:schemeClr val="tx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6252" tIns="38126" rIns="76252" bIns="381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Regra</a:t>
            </a:r>
            <a:r>
              <a:rPr lang="en-US" sz="2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Interrupção</a:t>
            </a:r>
            <a:r>
              <a:rPr lang="en-US" sz="2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:    0  + 1  +1</a:t>
            </a:r>
            <a:endParaRPr lang="pt-PT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Shape 4"/>
          <p:cNvSpPr txBox="1"/>
          <p:nvPr/>
        </p:nvSpPr>
        <p:spPr>
          <a:xfrm>
            <a:off x="609480" y="24978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Recomendações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interrupção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ipocoagulação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ral de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cordo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tipo de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procedimento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4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9132983" y="5846165"/>
            <a:ext cx="2813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dirty="0" err="1">
                <a:solidFill>
                  <a:srgbClr val="808080"/>
                </a:solidFill>
              </a:rPr>
              <a:t>Heidbuchel</a:t>
            </a:r>
            <a:r>
              <a:rPr lang="en-US" sz="1200" i="1" dirty="0">
                <a:solidFill>
                  <a:srgbClr val="808080"/>
                </a:solidFill>
              </a:rPr>
              <a:t> et al. </a:t>
            </a:r>
            <a:r>
              <a:rPr lang="en-US" sz="1200" i="1" dirty="0" err="1">
                <a:solidFill>
                  <a:srgbClr val="808080"/>
                </a:solidFill>
              </a:rPr>
              <a:t>Europace</a:t>
            </a:r>
            <a:r>
              <a:rPr lang="en-US" sz="1200" i="1" dirty="0">
                <a:solidFill>
                  <a:srgbClr val="808080"/>
                </a:solidFill>
              </a:rPr>
              <a:t> 2015; in press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71" y="1113769"/>
            <a:ext cx="10188398" cy="33425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ângulo arredondado 7"/>
          <p:cNvSpPr/>
          <p:nvPr/>
        </p:nvSpPr>
        <p:spPr bwMode="auto">
          <a:xfrm>
            <a:off x="351519" y="4616974"/>
            <a:ext cx="11595248" cy="1221380"/>
          </a:xfrm>
          <a:prstGeom prst="roundRect">
            <a:avLst/>
          </a:prstGeom>
          <a:solidFill>
            <a:schemeClr val="bg1">
              <a:alpha val="67000"/>
            </a:schemeClr>
          </a:solidFill>
          <a:ln w="38100" cap="flat" cmpd="sng" algn="ctr">
            <a:solidFill>
              <a:srgbClr val="00458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252" tIns="38126" rIns="76252" bIns="38126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Regra</a:t>
            </a:r>
            <a:r>
              <a:rPr lang="en-US" sz="2200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200" u="sng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Interrupção</a:t>
            </a:r>
            <a:r>
              <a:rPr lang="en-US" sz="2200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  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Com o </a:t>
            </a:r>
            <a:r>
              <a:rPr lang="en-US" sz="2200" dirty="0" err="1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dabigatran</a:t>
            </a:r>
            <a:r>
              <a:rPr lang="en-US" sz="2200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é </a:t>
            </a:r>
            <a:r>
              <a:rPr lang="en-US" sz="2200" dirty="0" err="1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necessário</a:t>
            </a:r>
            <a:r>
              <a:rPr lang="en-US" sz="22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interromper</a:t>
            </a:r>
            <a:r>
              <a:rPr lang="en-US" sz="22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mais</a:t>
            </a:r>
            <a:r>
              <a:rPr lang="en-US" sz="22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tempo se </a:t>
            </a:r>
            <a:r>
              <a:rPr lang="en-US" sz="22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n-US" sz="2200" dirty="0" err="1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doente</a:t>
            </a:r>
            <a:r>
              <a:rPr lang="en-US" sz="2200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tiver</a:t>
            </a:r>
            <a:r>
              <a:rPr lang="en-US" sz="22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 err="1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nsuficiência</a:t>
            </a:r>
            <a:r>
              <a:rPr lang="en-US" sz="2200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200" dirty="0" smtClean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enal </a:t>
            </a:r>
            <a:endParaRPr lang="pt-PT" sz="2200" dirty="0">
              <a:solidFill>
                <a:srgbClr val="00458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609480" y="24978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Recomendações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interrupção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ipocoagulação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ral de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cordo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tipo de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procedimento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0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Conclusões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-480" y="914400"/>
            <a:ext cx="11582400" cy="50420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Importância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do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rastreio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da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fibrilação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auricular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doente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idoso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Iniciar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hipocoagulação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oral se 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CHADSVASC &gt; 1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aspirina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não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é alternativa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no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tratamento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da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fibrilação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auricular.</a:t>
            </a:r>
          </a:p>
          <a:p>
            <a:pPr>
              <a:lnSpc>
                <a:spcPct val="150000"/>
              </a:lnSpc>
            </a:pP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hipocoagulação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tem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benefícios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independentemente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da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idade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do risco de 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quedas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 do 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HASBLED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NOACs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atualmente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novo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“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gold-standard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” de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hipocoagulação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na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FA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Os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NOACs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estão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recomendados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nas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próteses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mecânicas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estenose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mitral reumática e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clearance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creatinina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&lt; 15 ml/min.</a:t>
            </a:r>
          </a:p>
          <a:p>
            <a:pPr>
              <a:lnSpc>
                <a:spcPct val="150000"/>
              </a:lnSpc>
            </a:pP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Importância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conhecer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os 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protocolos de ajuste de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dose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 NOAC.</a:t>
            </a:r>
          </a:p>
          <a:p>
            <a:pPr>
              <a:lnSpc>
                <a:spcPct val="150000"/>
              </a:lnSpc>
            </a:pP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melhor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tratamento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da hemorragia é a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sua</a:t>
            </a:r>
            <a:r>
              <a:rPr lang="es-ES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prevenção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>
              <a:lnSpc>
                <a:spcPct val="150000"/>
              </a:lnSpc>
            </a:pPr>
            <a:endParaRPr lang="es-ES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72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48680"/>
            <a:ext cx="7056784" cy="100811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4365104"/>
            <a:ext cx="9144000" cy="1285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014206"/>
            <a:ext cx="5040528" cy="1774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76" y="4005064"/>
            <a:ext cx="11089232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http://app.livemed.in:81/app</a:t>
            </a:r>
          </a:p>
        </p:txBody>
      </p:sp>
    </p:spTree>
    <p:extLst>
      <p:ext uri="{BB962C8B-B14F-4D97-AF65-F5344CB8AC3E}">
        <p14:creationId xmlns:p14="http://schemas.microsoft.com/office/powerpoint/2010/main" val="30852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598907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5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Aspirina 100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mg.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Aspirina 100 mg +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clopidogrel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75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mg.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Varfarina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Anticoagulante directo (NOAC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).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Qual o </a:t>
            </a:r>
            <a:r>
              <a:rPr lang="es-ES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tratamento</a:t>
            </a:r>
            <a:r>
              <a:rPr lang="es-ES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anti-</a:t>
            </a:r>
            <a:r>
              <a:rPr lang="es-ES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trombótico</a:t>
            </a:r>
            <a:r>
              <a:rPr lang="es-ES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 recomendado</a:t>
            </a:r>
            <a:r>
              <a:rPr lang="es-ES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?</a:t>
            </a:r>
            <a:endParaRPr lang="es-ES" sz="3600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arredondado 6"/>
          <p:cNvSpPr/>
          <p:nvPr/>
        </p:nvSpPr>
        <p:spPr bwMode="auto">
          <a:xfrm>
            <a:off x="2108951" y="1254871"/>
            <a:ext cx="765175" cy="584200"/>
          </a:xfrm>
          <a:prstGeom prst="roundRect">
            <a:avLst/>
          </a:prstGeom>
          <a:solidFill>
            <a:srgbClr val="C00000">
              <a:alpha val="6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 bwMode="auto">
          <a:xfrm>
            <a:off x="2108951" y="2334371"/>
            <a:ext cx="765175" cy="585788"/>
          </a:xfrm>
          <a:prstGeom prst="roundRect">
            <a:avLst/>
          </a:prstGeom>
          <a:solidFill>
            <a:srgbClr val="C00000">
              <a:alpha val="6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" name="Rectângulo arredondado 9"/>
          <p:cNvSpPr/>
          <p:nvPr/>
        </p:nvSpPr>
        <p:spPr bwMode="auto">
          <a:xfrm>
            <a:off x="2108951" y="3224959"/>
            <a:ext cx="765175" cy="585787"/>
          </a:xfrm>
          <a:prstGeom prst="roundRect">
            <a:avLst/>
          </a:prstGeom>
          <a:solidFill>
            <a:srgbClr val="C00000">
              <a:alpha val="6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A</a:t>
            </a:r>
            <a:r>
              <a:rPr lang="pt-PT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Rectângulo arredondado 10"/>
          <p:cNvSpPr/>
          <p:nvPr/>
        </p:nvSpPr>
        <p:spPr bwMode="auto">
          <a:xfrm>
            <a:off x="2108951" y="4269534"/>
            <a:ext cx="765175" cy="585787"/>
          </a:xfrm>
          <a:prstGeom prst="roundRect">
            <a:avLst/>
          </a:prstGeom>
          <a:solidFill>
            <a:srgbClr val="C00000">
              <a:alpha val="6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0" name="Rectângulo arredondado 11"/>
          <p:cNvSpPr/>
          <p:nvPr/>
        </p:nvSpPr>
        <p:spPr bwMode="auto">
          <a:xfrm>
            <a:off x="2108951" y="5169646"/>
            <a:ext cx="765175" cy="585788"/>
          </a:xfrm>
          <a:prstGeom prst="roundRect">
            <a:avLst/>
          </a:prstGeom>
          <a:solidFill>
            <a:srgbClr val="C00000">
              <a:alpha val="6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S</a:t>
            </a:r>
            <a:r>
              <a:rPr lang="pt-PT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CaixaDeTexto 17"/>
          <p:cNvSpPr txBox="1">
            <a:spLocks noChangeArrowheads="1"/>
          </p:cNvSpPr>
          <p:nvPr/>
        </p:nvSpPr>
        <p:spPr bwMode="auto">
          <a:xfrm>
            <a:off x="3074151" y="1343771"/>
            <a:ext cx="3486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PT" dirty="0">
                <a:solidFill>
                  <a:srgbClr val="004586"/>
                </a:solidFill>
              </a:rPr>
              <a:t>“</a:t>
            </a:r>
            <a:r>
              <a:rPr lang="pt-PT" altLang="ja-JP" dirty="0">
                <a:solidFill>
                  <a:srgbClr val="004586"/>
                </a:solidFill>
              </a:rPr>
              <a:t>Congestive Heart Failure</a:t>
            </a:r>
            <a:r>
              <a:rPr lang="pt-PT" dirty="0">
                <a:solidFill>
                  <a:srgbClr val="004586"/>
                </a:solidFill>
              </a:rPr>
              <a:t>”</a:t>
            </a:r>
          </a:p>
        </p:txBody>
      </p:sp>
      <p:sp>
        <p:nvSpPr>
          <p:cNvPr id="12" name="CaixaDeTexto 18"/>
          <p:cNvSpPr txBox="1">
            <a:spLocks noChangeArrowheads="1"/>
          </p:cNvSpPr>
          <p:nvPr/>
        </p:nvSpPr>
        <p:spPr bwMode="auto">
          <a:xfrm>
            <a:off x="3188451" y="2412159"/>
            <a:ext cx="2176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PT" dirty="0">
                <a:solidFill>
                  <a:srgbClr val="C00000"/>
                </a:solidFill>
              </a:rPr>
              <a:t>“</a:t>
            </a:r>
            <a:r>
              <a:rPr lang="pt-PT" altLang="ja-JP" dirty="0">
                <a:solidFill>
                  <a:srgbClr val="C00000"/>
                </a:solidFill>
              </a:rPr>
              <a:t>Hypertension</a:t>
            </a:r>
            <a:r>
              <a:rPr lang="pt-PT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3" name="CaixaDeTexto 19"/>
          <p:cNvSpPr txBox="1">
            <a:spLocks noChangeArrowheads="1"/>
          </p:cNvSpPr>
          <p:nvPr/>
        </p:nvSpPr>
        <p:spPr bwMode="auto">
          <a:xfrm>
            <a:off x="3217026" y="3297984"/>
            <a:ext cx="2337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PT" dirty="0">
                <a:solidFill>
                  <a:srgbClr val="004586"/>
                </a:solidFill>
              </a:rPr>
              <a:t>“Age</a:t>
            </a:r>
            <a:r>
              <a:rPr lang="pt-PT" dirty="0" smtClean="0">
                <a:solidFill>
                  <a:srgbClr val="004586"/>
                </a:solidFill>
              </a:rPr>
              <a:t>” (&gt; </a:t>
            </a:r>
            <a:r>
              <a:rPr lang="pt-PT" dirty="0">
                <a:solidFill>
                  <a:srgbClr val="004586"/>
                </a:solidFill>
              </a:rPr>
              <a:t>75 anos)</a:t>
            </a:r>
          </a:p>
        </p:txBody>
      </p:sp>
      <p:sp>
        <p:nvSpPr>
          <p:cNvPr id="14" name="CaixaDeTexto 20"/>
          <p:cNvSpPr txBox="1">
            <a:spLocks noChangeArrowheads="1"/>
          </p:cNvSpPr>
          <p:nvPr/>
        </p:nvSpPr>
        <p:spPr bwMode="auto">
          <a:xfrm>
            <a:off x="3412288" y="4360021"/>
            <a:ext cx="157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PT" dirty="0">
                <a:solidFill>
                  <a:srgbClr val="004586"/>
                </a:solidFill>
              </a:rPr>
              <a:t>“Diabetes”</a:t>
            </a:r>
          </a:p>
        </p:txBody>
      </p:sp>
      <p:sp>
        <p:nvSpPr>
          <p:cNvPr id="15" name="CaixaDeTexto 21"/>
          <p:cNvSpPr txBox="1">
            <a:spLocks noChangeArrowheads="1"/>
          </p:cNvSpPr>
          <p:nvPr/>
        </p:nvSpPr>
        <p:spPr bwMode="auto">
          <a:xfrm>
            <a:off x="3278938" y="5260134"/>
            <a:ext cx="2044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dirty="0">
                <a:solidFill>
                  <a:srgbClr val="004586"/>
                </a:solidFill>
              </a:rPr>
              <a:t>“</a:t>
            </a:r>
            <a:r>
              <a:rPr lang="pt-PT" altLang="ja-JP" dirty="0">
                <a:solidFill>
                  <a:srgbClr val="004586"/>
                </a:solidFill>
              </a:rPr>
              <a:t>Stroke</a:t>
            </a:r>
            <a:r>
              <a:rPr lang="pt-PT" dirty="0">
                <a:solidFill>
                  <a:srgbClr val="004586"/>
                </a:solidFill>
              </a:rPr>
              <a:t>”</a:t>
            </a:r>
            <a:r>
              <a:rPr lang="pt-PT" altLang="ja-JP" dirty="0">
                <a:solidFill>
                  <a:srgbClr val="004586"/>
                </a:solidFill>
              </a:rPr>
              <a:t> (AVC)</a:t>
            </a:r>
            <a:endParaRPr lang="pt-PT" dirty="0">
              <a:solidFill>
                <a:srgbClr val="004586"/>
              </a:solidFill>
            </a:endParaRPr>
          </a:p>
        </p:txBody>
      </p:sp>
      <p:sp>
        <p:nvSpPr>
          <p:cNvPr id="16" name="Rectângulo arredondado 26"/>
          <p:cNvSpPr/>
          <p:nvPr/>
        </p:nvSpPr>
        <p:spPr bwMode="auto">
          <a:xfrm>
            <a:off x="6839309" y="5098209"/>
            <a:ext cx="3635638" cy="1079500"/>
          </a:xfrm>
          <a:prstGeom prst="roundRect">
            <a:avLst/>
          </a:prstGeom>
          <a:solidFill>
            <a:srgbClr val="004586"/>
          </a:solidFill>
          <a:ln w="38100" cap="flat" cmpd="sng" algn="ctr">
            <a:solidFill>
              <a:srgbClr val="0045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HIPOCOAGULAÇÃO</a:t>
            </a:r>
          </a:p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ORAL</a:t>
            </a:r>
          </a:p>
        </p:txBody>
      </p:sp>
      <p:sp>
        <p:nvSpPr>
          <p:cNvPr id="17" name="Rectângulo arredondado 22"/>
          <p:cNvSpPr/>
          <p:nvPr/>
        </p:nvSpPr>
        <p:spPr bwMode="auto">
          <a:xfrm>
            <a:off x="7050838" y="1281859"/>
            <a:ext cx="765175" cy="584200"/>
          </a:xfrm>
          <a:prstGeom prst="roundRect">
            <a:avLst/>
          </a:prstGeom>
          <a:solidFill>
            <a:srgbClr val="C00000">
              <a:alpha val="6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8" name="Rectângulo arredondado 23"/>
          <p:cNvSpPr/>
          <p:nvPr/>
        </p:nvSpPr>
        <p:spPr bwMode="auto">
          <a:xfrm>
            <a:off x="7050838" y="2145459"/>
            <a:ext cx="765175" cy="584200"/>
          </a:xfrm>
          <a:prstGeom prst="roundRect">
            <a:avLst/>
          </a:prstGeom>
          <a:solidFill>
            <a:srgbClr val="C00000">
              <a:alpha val="6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9" name="Rectângulo arredondado 24"/>
          <p:cNvSpPr/>
          <p:nvPr/>
        </p:nvSpPr>
        <p:spPr bwMode="auto">
          <a:xfrm>
            <a:off x="7050838" y="3082084"/>
            <a:ext cx="765175" cy="584200"/>
          </a:xfrm>
          <a:prstGeom prst="roundRect">
            <a:avLst/>
          </a:prstGeom>
          <a:solidFill>
            <a:srgbClr val="C00000">
              <a:alpha val="6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" name="CaixaDeTexto 1"/>
          <p:cNvSpPr txBox="1">
            <a:spLocks noChangeArrowheads="1"/>
          </p:cNvSpPr>
          <p:nvPr/>
        </p:nvSpPr>
        <p:spPr bwMode="auto">
          <a:xfrm>
            <a:off x="3234488" y="1734296"/>
            <a:ext cx="3279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PT" sz="1600" b="1" dirty="0">
                <a:solidFill>
                  <a:srgbClr val="004586"/>
                </a:solidFill>
              </a:rPr>
              <a:t>(FE &lt; 40 % ou internamento recente)</a:t>
            </a:r>
          </a:p>
        </p:txBody>
      </p:sp>
      <p:sp>
        <p:nvSpPr>
          <p:cNvPr id="21" name="Rectângulo 2"/>
          <p:cNvSpPr>
            <a:spLocks noChangeArrowheads="1"/>
          </p:cNvSpPr>
          <p:nvPr/>
        </p:nvSpPr>
        <p:spPr bwMode="auto">
          <a:xfrm>
            <a:off x="1983538" y="5745909"/>
            <a:ext cx="101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rgbClr val="004586"/>
                </a:solidFill>
              </a:rPr>
              <a:t>2 pontos</a:t>
            </a:r>
          </a:p>
        </p:txBody>
      </p:sp>
      <p:sp>
        <p:nvSpPr>
          <p:cNvPr id="22" name="Rectângulo 27"/>
          <p:cNvSpPr>
            <a:spLocks noChangeArrowheads="1"/>
          </p:cNvSpPr>
          <p:nvPr/>
        </p:nvSpPr>
        <p:spPr bwMode="auto">
          <a:xfrm>
            <a:off x="2010526" y="3801221"/>
            <a:ext cx="101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rgbClr val="004586"/>
                </a:solidFill>
              </a:rPr>
              <a:t>2 pontos</a:t>
            </a:r>
          </a:p>
        </p:txBody>
      </p:sp>
      <p:sp>
        <p:nvSpPr>
          <p:cNvPr id="23" name="CaixaDeTexto 28"/>
          <p:cNvSpPr txBox="1">
            <a:spLocks noChangeArrowheads="1"/>
          </p:cNvSpPr>
          <p:nvPr/>
        </p:nvSpPr>
        <p:spPr bwMode="auto">
          <a:xfrm>
            <a:off x="8041438" y="1377109"/>
            <a:ext cx="258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PT" dirty="0">
                <a:solidFill>
                  <a:srgbClr val="004586"/>
                </a:solidFill>
              </a:rPr>
              <a:t>“Vascular Disease”</a:t>
            </a:r>
          </a:p>
        </p:txBody>
      </p:sp>
      <p:sp>
        <p:nvSpPr>
          <p:cNvPr id="24" name="CaixaDeTexto 29"/>
          <p:cNvSpPr txBox="1">
            <a:spLocks noChangeArrowheads="1"/>
          </p:cNvSpPr>
          <p:nvPr/>
        </p:nvSpPr>
        <p:spPr bwMode="auto">
          <a:xfrm>
            <a:off x="8141451" y="2207371"/>
            <a:ext cx="2411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PT" dirty="0">
                <a:solidFill>
                  <a:srgbClr val="C00000"/>
                </a:solidFill>
              </a:rPr>
              <a:t>“Age” (&gt; 65 anos)</a:t>
            </a:r>
          </a:p>
        </p:txBody>
      </p:sp>
      <p:sp>
        <p:nvSpPr>
          <p:cNvPr id="25" name="CaixaDeTexto 30"/>
          <p:cNvSpPr txBox="1">
            <a:spLocks noChangeArrowheads="1"/>
          </p:cNvSpPr>
          <p:nvPr/>
        </p:nvSpPr>
        <p:spPr bwMode="auto">
          <a:xfrm>
            <a:off x="8141451" y="3142409"/>
            <a:ext cx="2097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PT" dirty="0">
                <a:solidFill>
                  <a:srgbClr val="C00000"/>
                </a:solidFill>
              </a:rPr>
              <a:t>“</a:t>
            </a:r>
            <a:r>
              <a:rPr lang="pt-PT" altLang="ja-JP" dirty="0">
                <a:solidFill>
                  <a:srgbClr val="C00000"/>
                </a:solidFill>
              </a:rPr>
              <a:t>Sex</a:t>
            </a:r>
            <a:r>
              <a:rPr lang="pt-PT" dirty="0">
                <a:solidFill>
                  <a:srgbClr val="C00000"/>
                </a:solidFill>
              </a:rPr>
              <a:t>”</a:t>
            </a:r>
            <a:r>
              <a:rPr lang="pt-PT" altLang="ja-JP" dirty="0">
                <a:solidFill>
                  <a:srgbClr val="C00000"/>
                </a:solidFill>
              </a:rPr>
              <a:t> (Mulher)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26" name="CaixaDeTexto 3"/>
          <p:cNvSpPr txBox="1">
            <a:spLocks noChangeArrowheads="1"/>
          </p:cNvSpPr>
          <p:nvPr/>
        </p:nvSpPr>
        <p:spPr bwMode="auto">
          <a:xfrm>
            <a:off x="7769976" y="4656884"/>
            <a:ext cx="1517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dirty="0">
                <a:solidFill>
                  <a:srgbClr val="004586"/>
                </a:solidFill>
              </a:rPr>
              <a:t>≥ 1 Ponto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Anti-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Trombótico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Score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CHADSVASC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4285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71436" y="-80466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71" y="1006293"/>
            <a:ext cx="6193391" cy="48522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6856567" y="2782464"/>
            <a:ext cx="1899227" cy="196404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19271" y="5937020"/>
            <a:ext cx="11582443" cy="295162"/>
          </a:xfrm>
        </p:spPr>
        <p:txBody>
          <a:bodyPr/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Heart J. 2016 Aug 27 [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Epub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ahead of print] 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Guidelines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abordagem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auricular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796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71436" y="10822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30585" r="7143" b="21010"/>
          <a:stretch>
            <a:fillRect/>
          </a:stretch>
        </p:blipFill>
        <p:spPr bwMode="auto">
          <a:xfrm>
            <a:off x="1528194" y="1960563"/>
            <a:ext cx="9251950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arredondado 7"/>
          <p:cNvSpPr/>
          <p:nvPr/>
        </p:nvSpPr>
        <p:spPr bwMode="auto">
          <a:xfrm>
            <a:off x="1601914" y="968974"/>
            <a:ext cx="1833984" cy="87129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C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6252" tIns="38126" rIns="76252" bIns="381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Rápido</a:t>
            </a:r>
            <a:r>
              <a:rPr lang="en-US" b="1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Início</a:t>
            </a:r>
            <a:r>
              <a:rPr lang="en-US" b="1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Acção</a:t>
            </a:r>
            <a:endParaRPr lang="en-US" b="1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ea typeface="+mn-ea"/>
                <a:cs typeface="+mn-cs"/>
              </a:rPr>
              <a:t>(~2h)</a:t>
            </a:r>
            <a:endParaRPr lang="pt-PT" b="1" dirty="0">
              <a:ea typeface="+mn-ea"/>
              <a:cs typeface="+mn-cs"/>
            </a:endParaRPr>
          </a:p>
        </p:txBody>
      </p:sp>
      <p:sp>
        <p:nvSpPr>
          <p:cNvPr id="9" name="Rectângulo arredondado 7"/>
          <p:cNvSpPr/>
          <p:nvPr/>
        </p:nvSpPr>
        <p:spPr bwMode="auto">
          <a:xfrm>
            <a:off x="3762154" y="968974"/>
            <a:ext cx="2194024" cy="87129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C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6252" tIns="38126" rIns="76252" bIns="38126" anchor="ctr"/>
          <a:lstStyle/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Curta</a:t>
            </a:r>
            <a:r>
              <a:rPr lang="en-US" b="1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Duração</a:t>
            </a:r>
            <a:endParaRPr lang="en-US" b="1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ea typeface="+mn-ea"/>
                <a:cs typeface="+mn-cs"/>
              </a:rPr>
              <a:t>(</a:t>
            </a: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Reversibilidade</a:t>
            </a:r>
            <a:r>
              <a:rPr lang="en-US" b="1" dirty="0">
                <a:solidFill>
                  <a:prstClr val="white"/>
                </a:solidFill>
                <a:ea typeface="+mn-ea"/>
                <a:cs typeface="+mn-cs"/>
              </a:rPr>
              <a:t>)</a:t>
            </a:r>
            <a:endParaRPr lang="pt-PT" b="1" dirty="0">
              <a:ea typeface="+mn-ea"/>
              <a:cs typeface="+mn-cs"/>
            </a:endParaRPr>
          </a:p>
        </p:txBody>
      </p:sp>
      <p:sp>
        <p:nvSpPr>
          <p:cNvPr id="10" name="Rectângulo arredondado 7"/>
          <p:cNvSpPr/>
          <p:nvPr/>
        </p:nvSpPr>
        <p:spPr bwMode="auto">
          <a:xfrm>
            <a:off x="6388226" y="968974"/>
            <a:ext cx="1905992" cy="87129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C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6252" tIns="38126" rIns="76252" bIns="381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Poucas</a:t>
            </a:r>
            <a:r>
              <a:rPr lang="en-US" b="1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Interacções</a:t>
            </a:r>
            <a:endParaRPr lang="en-US" b="1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11" name="Rectângulo arredondado 7"/>
          <p:cNvSpPr/>
          <p:nvPr/>
        </p:nvSpPr>
        <p:spPr bwMode="auto">
          <a:xfrm>
            <a:off x="8548466" y="968974"/>
            <a:ext cx="1905992" cy="871297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C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6252" tIns="38126" rIns="76252" bIns="381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Resposta</a:t>
            </a:r>
            <a:r>
              <a:rPr lang="en-US" b="1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prstClr val="white"/>
                </a:solidFill>
                <a:ea typeface="+mn-ea"/>
                <a:cs typeface="+mn-cs"/>
              </a:rPr>
              <a:t>previsível</a:t>
            </a:r>
            <a:endParaRPr lang="en-US" b="1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12" name="Rectângulo arredondado 9"/>
          <p:cNvSpPr/>
          <p:nvPr/>
        </p:nvSpPr>
        <p:spPr bwMode="auto">
          <a:xfrm>
            <a:off x="1248230" y="5264525"/>
            <a:ext cx="9826171" cy="590935"/>
          </a:xfrm>
          <a:prstGeom prst="roundRect">
            <a:avLst/>
          </a:prstGeom>
          <a:solidFill>
            <a:srgbClr val="004586"/>
          </a:solidFill>
          <a:ln w="38100" cap="flat" cmpd="sng" algn="ctr">
            <a:solidFill>
              <a:srgbClr val="0045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Os NOACs são “Mais Confortáveis” para o Doente </a:t>
            </a:r>
            <a:r>
              <a:rPr lang="pt-P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 </a:t>
            </a:r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Para o Médico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Vantagens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clínicas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NOACs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auricular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04757" y="5956579"/>
            <a:ext cx="11582443" cy="295162"/>
          </a:xfrm>
        </p:spPr>
        <p:txBody>
          <a:bodyPr/>
          <a:lstStyle/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</a:rPr>
              <a:t>J Am Coll Cardiol 2012; 59:1413–25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225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71436" y="25628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/>
          <a:stretch>
            <a:fillRect/>
          </a:stretch>
        </p:blipFill>
        <p:spPr bwMode="auto">
          <a:xfrm>
            <a:off x="1870219" y="1082295"/>
            <a:ext cx="381476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>
            <a:fillRect/>
          </a:stretch>
        </p:blipFill>
        <p:spPr bwMode="auto">
          <a:xfrm>
            <a:off x="6110970" y="1077078"/>
            <a:ext cx="366395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1" y="3542695"/>
            <a:ext cx="411797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"/>
          <a:stretch>
            <a:fillRect/>
          </a:stretch>
        </p:blipFill>
        <p:spPr bwMode="auto">
          <a:xfrm>
            <a:off x="6096001" y="3547002"/>
            <a:ext cx="39655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797285" y="1608524"/>
            <a:ext cx="114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4586"/>
                </a:solidFill>
              </a:rPr>
              <a:t>RELY</a:t>
            </a:r>
          </a:p>
          <a:p>
            <a:pPr algn="ctr" eaLnBrk="1" hangingPunct="1"/>
            <a:r>
              <a:rPr lang="en-US" sz="1800" b="1" dirty="0">
                <a:solidFill>
                  <a:srgbClr val="004586"/>
                </a:solidFill>
              </a:rPr>
              <a:t>N= </a:t>
            </a:r>
            <a:r>
              <a:rPr lang="en-US" sz="1800" b="1" dirty="0" smtClean="0">
                <a:solidFill>
                  <a:srgbClr val="004586"/>
                </a:solidFill>
              </a:rPr>
              <a:t>18,113</a:t>
            </a:r>
            <a:endParaRPr lang="en-US" sz="1800" b="1" dirty="0">
              <a:solidFill>
                <a:srgbClr val="004586"/>
              </a:solidFill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9797144" y="1645629"/>
            <a:ext cx="124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4586"/>
                </a:solidFill>
              </a:rPr>
              <a:t>ROCKET AF</a:t>
            </a:r>
          </a:p>
          <a:p>
            <a:pPr eaLnBrk="1" hangingPunct="1"/>
            <a:r>
              <a:rPr lang="en-US" sz="1800" b="1" dirty="0">
                <a:solidFill>
                  <a:srgbClr val="004586"/>
                </a:solidFill>
              </a:rPr>
              <a:t>N= </a:t>
            </a:r>
            <a:r>
              <a:rPr lang="en-US" sz="1800" b="1" dirty="0" smtClean="0">
                <a:solidFill>
                  <a:srgbClr val="004586"/>
                </a:solidFill>
              </a:rPr>
              <a:t>14,264</a:t>
            </a:r>
            <a:endParaRPr lang="en-US" sz="1800" b="1" dirty="0">
              <a:solidFill>
                <a:srgbClr val="004586"/>
              </a:solidFill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949547" y="4884814"/>
            <a:ext cx="1220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4586"/>
                </a:solidFill>
              </a:rPr>
              <a:t>ARISTOTLE</a:t>
            </a:r>
          </a:p>
          <a:p>
            <a:pPr eaLnBrk="1" hangingPunct="1"/>
            <a:r>
              <a:rPr lang="en-US" sz="1800" b="1" dirty="0">
                <a:solidFill>
                  <a:srgbClr val="004586"/>
                </a:solidFill>
              </a:rPr>
              <a:t>N= </a:t>
            </a:r>
            <a:r>
              <a:rPr lang="en-US" sz="1800" b="1" dirty="0" smtClean="0">
                <a:solidFill>
                  <a:srgbClr val="004586"/>
                </a:solidFill>
              </a:rPr>
              <a:t>18,201</a:t>
            </a:r>
            <a:endParaRPr lang="en-US" sz="1800" b="1" dirty="0">
              <a:solidFill>
                <a:srgbClr val="004586"/>
              </a:solidFill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9995129" y="4772551"/>
            <a:ext cx="1312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4586"/>
                </a:solidFill>
              </a:rPr>
              <a:t>ENGAGE-AF</a:t>
            </a:r>
          </a:p>
          <a:p>
            <a:pPr algn="ctr" eaLnBrk="1" hangingPunct="1"/>
            <a:r>
              <a:rPr lang="en-US" sz="1800" b="1" dirty="0">
                <a:solidFill>
                  <a:srgbClr val="004586"/>
                </a:solidFill>
              </a:rPr>
              <a:t>N= </a:t>
            </a:r>
            <a:r>
              <a:rPr lang="en-US" sz="1800" b="1" dirty="0" smtClean="0">
                <a:solidFill>
                  <a:srgbClr val="004586"/>
                </a:solidFill>
              </a:rPr>
              <a:t>21,105</a:t>
            </a:r>
            <a:endParaRPr lang="en-US" sz="1800" b="1" dirty="0">
              <a:solidFill>
                <a:srgbClr val="004586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Estudos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NOACs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ratamento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ibrilação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uricular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9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71436" y="25628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84" y="1633085"/>
            <a:ext cx="10522650" cy="3315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Rectângulo arredondado 9"/>
          <p:cNvSpPr/>
          <p:nvPr/>
        </p:nvSpPr>
        <p:spPr bwMode="auto">
          <a:xfrm>
            <a:off x="2073577" y="1010917"/>
            <a:ext cx="8097177" cy="504825"/>
          </a:xfrm>
          <a:prstGeom prst="roundRect">
            <a:avLst/>
          </a:prstGeom>
          <a:solidFill>
            <a:srgbClr val="004586"/>
          </a:solidFill>
          <a:ln w="38100" cap="flat" cmpd="sng" algn="ctr">
            <a:solidFill>
              <a:srgbClr val="0045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t-PT" sz="2000" b="1" dirty="0" smtClean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Meta-</a:t>
            </a:r>
            <a:r>
              <a:rPr lang="en-US" altLang="pt-PT" sz="2000" b="1" dirty="0" err="1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a</a:t>
            </a:r>
            <a:r>
              <a:rPr lang="en-US" altLang="pt-PT" sz="2000" b="1" dirty="0" err="1" smtClean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nálise</a:t>
            </a:r>
            <a:r>
              <a:rPr lang="en-US" altLang="pt-PT" sz="2000" b="1" dirty="0" smtClean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 </a:t>
            </a:r>
            <a:r>
              <a:rPr lang="en-US" altLang="pt-PT" sz="2000" b="1" dirty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dos </a:t>
            </a:r>
            <a:r>
              <a:rPr lang="en-US" altLang="pt-PT" sz="2000" b="1" dirty="0" err="1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e</a:t>
            </a:r>
            <a:r>
              <a:rPr lang="en-US" altLang="pt-PT" sz="2000" b="1" dirty="0" err="1" smtClean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nsaios</a:t>
            </a:r>
            <a:r>
              <a:rPr lang="en-US" altLang="pt-PT" sz="2000" b="1" dirty="0" smtClean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 </a:t>
            </a:r>
            <a:r>
              <a:rPr lang="en-US" altLang="pt-PT" sz="2000" b="1" dirty="0" err="1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c</a:t>
            </a:r>
            <a:r>
              <a:rPr lang="en-US" altLang="pt-PT" sz="2000" b="1" dirty="0" err="1" smtClean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línicos</a:t>
            </a:r>
            <a:r>
              <a:rPr lang="en-US" altLang="pt-PT" sz="2000" b="1" dirty="0" smtClean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 </a:t>
            </a:r>
            <a:r>
              <a:rPr lang="en-US" altLang="pt-PT" sz="2000" b="1" dirty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com NOACs versus </a:t>
            </a:r>
            <a:r>
              <a:rPr lang="en-US" altLang="pt-PT" sz="2000" b="1" dirty="0" err="1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v</a:t>
            </a:r>
            <a:r>
              <a:rPr lang="en-US" altLang="pt-PT" sz="2000" b="1" dirty="0" err="1" smtClean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arfarina</a:t>
            </a:r>
            <a:r>
              <a:rPr lang="en-US" altLang="pt-PT" sz="2000" b="1" dirty="0" smtClean="0">
                <a:solidFill>
                  <a:srgbClr val="FFFFFF"/>
                </a:solidFill>
                <a:ea typeface="ＭＳ Ｐゴシック" pitchFamily="34" charset="-128"/>
                <a:cs typeface="+mn-cs"/>
                <a:sym typeface="Arial" pitchFamily="34" charset="0"/>
              </a:rPr>
              <a:t> </a:t>
            </a:r>
            <a:endParaRPr lang="pt-PT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3" name="Rectângulo arredondado 10"/>
          <p:cNvSpPr/>
          <p:nvPr/>
        </p:nvSpPr>
        <p:spPr bwMode="auto">
          <a:xfrm>
            <a:off x="4284028" y="5150059"/>
            <a:ext cx="4216400" cy="1008062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6252" tIns="38126" rIns="76252" bIns="38126" anchor="ctr"/>
          <a:lstStyle/>
          <a:p>
            <a:pPr algn="ctr" defTabSz="3431332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 </a:t>
            </a:r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19% AVC + </a:t>
            </a:r>
            <a:r>
              <a:rPr lang="pt-P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embolismo sistémico</a:t>
            </a:r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algn="ctr" defTabSz="3431332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 </a:t>
            </a:r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52% Hemorragia i</a:t>
            </a:r>
            <a:r>
              <a:rPr lang="pt-P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ntracraneana</a:t>
            </a:r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algn="ctr" defTabSz="3431332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</a:t>
            </a:r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10% Mortalidade </a:t>
            </a:r>
            <a:r>
              <a:rPr lang="pt-P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total</a:t>
            </a:r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Estudos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NOACs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fibrilação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auricular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87042" y="5980562"/>
            <a:ext cx="11582443" cy="295162"/>
          </a:xfrm>
        </p:spPr>
        <p:txBody>
          <a:bodyPr/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Ruff et al. Lancet. 2014;383(9921):955-62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70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1536</Words>
  <Application>Microsoft Office PowerPoint</Application>
  <PresentationFormat>Panorámica</PresentationFormat>
  <Paragraphs>255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37</vt:i4>
      </vt:variant>
    </vt:vector>
  </HeadingPairs>
  <TitlesOfParts>
    <vt:vector size="52" baseType="lpstr">
      <vt:lpstr>MS PGothic</vt:lpstr>
      <vt:lpstr>Arial</vt:lpstr>
      <vt:lpstr>Calibri</vt:lpstr>
      <vt:lpstr>Calibri Light</vt:lpstr>
      <vt:lpstr>Copperplate Gothic Bold</vt:lpstr>
      <vt:lpstr>DejaVu Sans</vt:lpstr>
      <vt:lpstr>Helvetica Neue Light</vt:lpstr>
      <vt:lpstr>Symbol</vt:lpstr>
      <vt:lpstr>Tahoma</vt:lpstr>
      <vt:lpstr>Times New Roman</vt:lpstr>
      <vt:lpstr>Wingdings</vt:lpstr>
      <vt:lpstr>Office Theme</vt:lpstr>
      <vt:lpstr>Diseño personalizado</vt:lpstr>
      <vt:lpstr>Office Theme</vt:lpstr>
      <vt:lpstr>Office Theme</vt:lpstr>
      <vt:lpstr>Presentación de PowerPoint</vt:lpstr>
      <vt:lpstr>Caso clínico 1</vt:lpstr>
      <vt:lpstr>Caso clínico 1</vt:lpstr>
      <vt:lpstr>Pergunta 1</vt:lpstr>
      <vt:lpstr>Tratamento Anti-Trombótico: avaliar o Score CHADSVASC</vt:lpstr>
      <vt:lpstr>Guidelines de abordagem da fibrilação auricular</vt:lpstr>
      <vt:lpstr>Vantagens clínicas dos NOACs na fibrilação auricular </vt:lpstr>
      <vt:lpstr>Estudos de NOACs no tratamento da fibrilação auricular</vt:lpstr>
      <vt:lpstr>Estudos de NOACs no tratamento da fibrilação auricular</vt:lpstr>
      <vt:lpstr>Que recomendam as guidelines de fibrilação auricular (NOACs versus varfarina)</vt:lpstr>
      <vt:lpstr>Pergunta 2</vt:lpstr>
      <vt:lpstr>O que é fibrilação auricular “valvular”</vt:lpstr>
      <vt:lpstr>Resultados dos NOACs em indivíduos com doença valvular</vt:lpstr>
      <vt:lpstr>Guidelines de abordagem da fibrilação auricular</vt:lpstr>
      <vt:lpstr>Ecocardiograma transtorácico</vt:lpstr>
      <vt:lpstr>Pergunta 3</vt:lpstr>
      <vt:lpstr>Controlo do ritmo versus controlo da frequência</vt:lpstr>
      <vt:lpstr>Conclusão: tratamento do caso clínico 1</vt:lpstr>
      <vt:lpstr>Caso clínico 2</vt:lpstr>
      <vt:lpstr>Caso clínico 2</vt:lpstr>
      <vt:lpstr>Pergunta 4</vt:lpstr>
      <vt:lpstr>Importância do rastreio da fibrilação auricular nos idosos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subject/>
  <dc:creator>Live Med</dc:creator>
  <dc:description/>
  <cp:lastModifiedBy>Live Med</cp:lastModifiedBy>
  <cp:revision>95</cp:revision>
  <dcterms:created xsi:type="dcterms:W3CDTF">2016-01-21T12:27:52Z</dcterms:created>
  <dcterms:modified xsi:type="dcterms:W3CDTF">2017-10-10T17:25:04Z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