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66" r:id="rId6"/>
    <p:sldId id="308" r:id="rId7"/>
    <p:sldId id="277" r:id="rId8"/>
    <p:sldId id="278" r:id="rId9"/>
    <p:sldId id="280" r:id="rId10"/>
    <p:sldId id="281" r:id="rId11"/>
    <p:sldId id="282" r:id="rId12"/>
    <p:sldId id="318" r:id="rId13"/>
    <p:sldId id="284" r:id="rId14"/>
    <p:sldId id="285" r:id="rId15"/>
    <p:sldId id="287" r:id="rId16"/>
    <p:sldId id="288" r:id="rId17"/>
    <p:sldId id="290" r:id="rId18"/>
    <p:sldId id="289" r:id="rId19"/>
    <p:sldId id="294" r:id="rId20"/>
    <p:sldId id="295" r:id="rId21"/>
    <p:sldId id="296" r:id="rId22"/>
    <p:sldId id="286" r:id="rId23"/>
    <p:sldId id="298" r:id="rId24"/>
    <p:sldId id="299" r:id="rId25"/>
    <p:sldId id="300" r:id="rId26"/>
    <p:sldId id="310" r:id="rId27"/>
    <p:sldId id="302" r:id="rId28"/>
    <p:sldId id="304" r:id="rId29"/>
    <p:sldId id="307" r:id="rId30"/>
    <p:sldId id="306" r:id="rId31"/>
    <p:sldId id="297" r:id="rId32"/>
    <p:sldId id="291" r:id="rId33"/>
    <p:sldId id="293" r:id="rId34"/>
    <p:sldId id="292" r:id="rId35"/>
    <p:sldId id="319" r:id="rId36"/>
    <p:sldId id="313" r:id="rId37"/>
    <p:sldId id="311" r:id="rId38"/>
    <p:sldId id="312" r:id="rId39"/>
    <p:sldId id="315" r:id="rId40"/>
    <p:sldId id="316" r:id="rId41"/>
    <p:sldId id="314" r:id="rId42"/>
    <p:sldId id="317" r:id="rId43"/>
    <p:sldId id="320" r:id="rId44"/>
  </p:sldIdLst>
  <p:sldSz cx="12192000" cy="6858000"/>
  <p:notesSz cx="7559675" cy="106918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9" autoAdjust="0"/>
    <p:restoredTop sz="94660"/>
  </p:normalViewPr>
  <p:slideViewPr>
    <p:cSldViewPr snapToGrid="0">
      <p:cViewPr>
        <p:scale>
          <a:sx n="66" d="100"/>
          <a:sy n="66" d="100"/>
        </p:scale>
        <p:origin x="41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8" name="Imagem 37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  <p:pic>
        <p:nvPicPr>
          <p:cNvPr id="39" name="Imagem 38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0" y="5580720"/>
            <a:ext cx="11581920" cy="456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159840"/>
            <a:ext cx="10972440" cy="280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0" y="5580720"/>
            <a:ext cx="11581920" cy="456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8" name="Imagem 77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  <p:pic>
        <p:nvPicPr>
          <p:cNvPr id="79" name="Imagem 78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0" y="5580720"/>
            <a:ext cx="11581920" cy="456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159840"/>
            <a:ext cx="10972440" cy="280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9" name="Imagem 118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  <p:pic>
        <p:nvPicPr>
          <p:cNvPr id="120" name="Imagem 119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o da capa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914400" y="3789040"/>
            <a:ext cx="10534651" cy="128588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 dirty="0" smtClean="0"/>
              <a:t>Clique para modificar o estilo do título do </a:t>
            </a:r>
            <a:r>
              <a:rPr lang="es-ES" dirty="0" err="1" smtClean="0"/>
              <a:t>padrão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895350" y="5146330"/>
            <a:ext cx="10553701" cy="91442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Clique para modificar o estilo de subtítulo do </a:t>
            </a:r>
            <a:r>
              <a:rPr lang="es-ES" dirty="0" err="1" smtClean="0"/>
              <a:t>padrão</a:t>
            </a:r>
            <a:endParaRPr lang="es-ES" dirty="0"/>
          </a:p>
        </p:txBody>
      </p:sp>
      <p:cxnSp>
        <p:nvCxnSpPr>
          <p:cNvPr id="12" name="11 Conector recto"/>
          <p:cNvCxnSpPr/>
          <p:nvPr userDrawn="1"/>
        </p:nvCxnSpPr>
        <p:spPr>
          <a:xfrm rot="5400000">
            <a:off x="298684" y="4417949"/>
            <a:ext cx="1116000" cy="1059"/>
          </a:xfrm>
          <a:prstGeom prst="line">
            <a:avLst/>
          </a:prstGeom>
          <a:ln w="123825" cap="rnd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 rot="5400000">
            <a:off x="497780" y="5585923"/>
            <a:ext cx="720000" cy="1059"/>
          </a:xfrm>
          <a:prstGeom prst="line">
            <a:avLst/>
          </a:prstGeom>
          <a:ln w="123825" cap="rnd" cmpd="thickThin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68" y="6132300"/>
            <a:ext cx="2088232" cy="6090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1" y="115200"/>
            <a:ext cx="640137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373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cone e subníve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0" y="1015675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798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gunta intera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276872"/>
            <a:ext cx="10363200" cy="3330826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 smtClean="0"/>
              <a:t>Resposta</a:t>
            </a:r>
            <a:r>
              <a:rPr lang="es-ES" dirty="0" smtClean="0"/>
              <a:t> 1</a:t>
            </a:r>
          </a:p>
          <a:p>
            <a:pPr lvl="0"/>
            <a:r>
              <a:rPr lang="es-ES" dirty="0" err="1" smtClean="0"/>
              <a:t>Resposta</a:t>
            </a:r>
            <a:r>
              <a:rPr lang="es-ES" dirty="0" smtClean="0"/>
              <a:t> 2</a:t>
            </a:r>
          </a:p>
          <a:p>
            <a:pPr lvl="0"/>
            <a:r>
              <a:rPr lang="es-ES" dirty="0" err="1" smtClean="0"/>
              <a:t>Resposta</a:t>
            </a:r>
            <a:r>
              <a:rPr lang="es-ES" dirty="0" smtClean="0"/>
              <a:t> 3</a:t>
            </a:r>
          </a:p>
          <a:p>
            <a:pPr lvl="0"/>
            <a:r>
              <a:rPr lang="es-ES" dirty="0" err="1" smtClean="0"/>
              <a:t>Resposta</a:t>
            </a:r>
            <a:r>
              <a:rPr lang="es-ES" dirty="0" smtClean="0"/>
              <a:t> 4</a:t>
            </a:r>
          </a:p>
        </p:txBody>
      </p:sp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63084" y="908721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Enunciado da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err="1" smtClean="0"/>
              <a:t>Pergunta</a:t>
            </a:r>
            <a:r>
              <a:rPr lang="es-ES" dirty="0" smtClean="0"/>
              <a:t> X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5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áre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0" hasCustomPrompt="1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3" hasCustomPrompt="1"/>
          </p:nvPr>
        </p:nvSpPr>
        <p:spPr>
          <a:xfrm>
            <a:off x="6183808" y="1015674"/>
            <a:ext cx="5384800" cy="4645574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709738" indent="-2794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076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áreas com cabeçalh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</p:txBody>
      </p:sp>
      <p:sp>
        <p:nvSpPr>
          <p:cNvPr id="17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</p:txBody>
      </p:sp>
      <p:sp>
        <p:nvSpPr>
          <p:cNvPr id="18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4" hasCustomPrompt="1"/>
          </p:nvPr>
        </p:nvSpPr>
        <p:spPr>
          <a:xfrm>
            <a:off x="6192011" y="1886844"/>
            <a:ext cx="5384800" cy="3774405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170973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1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25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a sem estrut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910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552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áreas asimétric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609600" y="1484784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</p:txBody>
      </p:sp>
      <p:sp>
        <p:nvSpPr>
          <p:cNvPr id="16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1" y="2174876"/>
            <a:ext cx="4659993" cy="3486706"/>
          </a:xfrm>
        </p:spPr>
        <p:txBody>
          <a:bodyPr>
            <a:normAutofit/>
          </a:bodyPr>
          <a:lstStyle>
            <a:lvl1pPr marL="715963" indent="-185738">
              <a:spcBef>
                <a:spcPts val="600"/>
              </a:spcBef>
              <a:buFontTx/>
              <a:buBlip>
                <a:blip r:embed="rId3"/>
              </a:buBlip>
              <a:defRPr sz="1800">
                <a:solidFill>
                  <a:schemeClr val="accent1"/>
                </a:solidFill>
              </a:defRPr>
            </a:lvl1pPr>
            <a:lvl2pPr marL="1073150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chemeClr val="accent1"/>
                </a:solidFill>
              </a:defRPr>
            </a:lvl2pPr>
            <a:lvl3pPr marL="1431925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chemeClr val="accent1"/>
                </a:solidFill>
              </a:defRPr>
            </a:lvl3pPr>
            <a:lvl4pPr marL="1789113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4pPr>
            <a:lvl5pPr marL="2146300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695147" y="274640"/>
            <a:ext cx="6887253" cy="5386608"/>
          </a:xfrm>
        </p:spPr>
        <p:txBody>
          <a:bodyPr/>
          <a:lstStyle>
            <a:lvl1pPr marL="450850" indent="-266700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16681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88118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517775" indent="-1730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4pPr>
            <a:lvl5pPr marL="3233738" indent="-1857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4050393" cy="12101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140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explic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 hasCustomPrompt="1"/>
          </p:nvPr>
        </p:nvSpPr>
        <p:spPr>
          <a:xfrm>
            <a:off x="3503712" y="908720"/>
            <a:ext cx="5183221" cy="2164572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Clique no </a:t>
            </a:r>
            <a:r>
              <a:rPr lang="es-ES" dirty="0" err="1" smtClean="0"/>
              <a:t>ícone</a:t>
            </a:r>
            <a:r>
              <a:rPr lang="es-ES" dirty="0" smtClean="0"/>
              <a:t> para inserir una </a:t>
            </a:r>
            <a:r>
              <a:rPr lang="es-ES" dirty="0" err="1" smtClean="0"/>
              <a:t>imagem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11424" y="314096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</p:txBody>
      </p:sp>
      <p:sp>
        <p:nvSpPr>
          <p:cNvPr id="18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0" y="3573016"/>
            <a:ext cx="11183211" cy="2088232"/>
          </a:xfrm>
        </p:spPr>
        <p:txBody>
          <a:bodyPr>
            <a:no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9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584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A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graphicFrame>
        <p:nvGraphicFramePr>
          <p:cNvPr id="9" name="4 Tabla"/>
          <p:cNvGraphicFramePr>
            <a:graphicFrameLocks noGrp="1"/>
          </p:cNvGraphicFramePr>
          <p:nvPr userDrawn="1">
            <p:extLst/>
          </p:nvPr>
        </p:nvGraphicFramePr>
        <p:xfrm>
          <a:off x="1775520" y="908720"/>
          <a:ext cx="8724031" cy="47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760"/>
                <a:gridCol w="4877271"/>
              </a:tblGrid>
              <a:tr h="36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Classe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Princípio</a:t>
                      </a: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ativo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 (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muito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alta)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Propionato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clobetasol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 (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potência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alta)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Prednicarbato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0,25%  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Mometasona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Metilprednisolona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Betametasona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Beclometasona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Propionato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fluticasona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III (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potência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intermédia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Clobetasona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aceponato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butirato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fluocinolona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IV (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potência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baixa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acetato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1940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8C73-1958-4D1E-8C75-7E89A4AC1193}" type="datetimeFigureOut">
              <a:rPr lang="es-ES" smtClean="0"/>
              <a:pPr/>
              <a:t>21/12/2017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ADF0-5FE1-4DBE-982A-5026C0053F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0873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8C73-1958-4D1E-8C75-7E89A4AC1193}" type="datetimeFigureOut">
              <a:rPr lang="es-ES" smtClean="0"/>
              <a:pPr/>
              <a:t>21/12/2017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ADF0-5FE1-4DBE-982A-5026C0053F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05769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8C73-1958-4D1E-8C75-7E89A4AC1193}" type="datetimeFigureOut">
              <a:rPr lang="es-ES" smtClean="0"/>
              <a:pPr/>
              <a:t>21/12/2017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ADF0-5FE1-4DBE-982A-5026C0053F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42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8C73-1958-4D1E-8C75-7E89A4AC1193}" type="datetimeFigureOut">
              <a:rPr lang="es-ES" smtClean="0"/>
              <a:pPr/>
              <a:t>21/12/2017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ADF0-5FE1-4DBE-982A-5026C0053F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60711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8C73-1958-4D1E-8C75-7E89A4AC1193}" type="datetimeFigureOut">
              <a:rPr lang="es-ES" smtClean="0"/>
              <a:pPr/>
              <a:t>21/12/2017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ADF0-5FE1-4DBE-982A-5026C0053F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23835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8C73-1958-4D1E-8C75-7E89A4AC1193}" type="datetimeFigureOut">
              <a:rPr lang="es-ES" smtClean="0"/>
              <a:pPr/>
              <a:t>21/12/2017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ADF0-5FE1-4DBE-982A-5026C0053F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62505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8C73-1958-4D1E-8C75-7E89A4AC1193}" type="datetimeFigureOut">
              <a:rPr lang="es-ES" smtClean="0"/>
              <a:pPr/>
              <a:t>21/12/2017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ADF0-5FE1-4DBE-982A-5026C0053F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2462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8C73-1958-4D1E-8C75-7E89A4AC1193}" type="datetimeFigureOut">
              <a:rPr lang="es-ES" smtClean="0"/>
              <a:pPr/>
              <a:t>21/12/2017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ADF0-5FE1-4DBE-982A-5026C0053F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425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8C73-1958-4D1E-8C75-7E89A4AC1193}" type="datetimeFigureOut">
              <a:rPr lang="es-ES" smtClean="0"/>
              <a:pPr/>
              <a:t>21/12/2017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ADF0-5FE1-4DBE-982A-5026C0053F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7005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8C73-1958-4D1E-8C75-7E89A4AC1193}" type="datetimeFigureOut">
              <a:rPr lang="es-ES" smtClean="0"/>
              <a:pPr/>
              <a:t>21/12/2017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ADF0-5FE1-4DBE-982A-5026C0053F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6754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8C73-1958-4D1E-8C75-7E89A4AC1193}" type="datetimeFigureOut">
              <a:rPr lang="es-ES" smtClean="0"/>
              <a:pPr/>
              <a:t>21/12/2017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ADF0-5FE1-4DBE-982A-5026C0053F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872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159840"/>
            <a:ext cx="10972440" cy="280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3789000"/>
            <a:ext cx="10534320" cy="1285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4000" b="1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modificar o estilo do título do padrão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Line 2"/>
          <p:cNvSpPr/>
          <p:nvPr/>
        </p:nvSpPr>
        <p:spPr>
          <a:xfrm flipH="1">
            <a:off x="856080" y="3860280"/>
            <a:ext cx="1080" cy="1116000"/>
          </a:xfrm>
          <a:prstGeom prst="line">
            <a:avLst/>
          </a:prstGeom>
          <a:ln w="123840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 flipH="1">
            <a:off x="857160" y="5226120"/>
            <a:ext cx="1080" cy="720000"/>
          </a:xfrm>
          <a:prstGeom prst="line">
            <a:avLst/>
          </a:prstGeom>
          <a:ln w="123840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Imagen 9"/>
          <p:cNvPicPr/>
          <p:nvPr/>
        </p:nvPicPr>
        <p:blipFill>
          <a:blip r:embed="rId15"/>
          <a:stretch/>
        </p:blipFill>
        <p:spPr>
          <a:xfrm>
            <a:off x="10027440" y="6132240"/>
            <a:ext cx="2088000" cy="608760"/>
          </a:xfrm>
          <a:prstGeom prst="rect">
            <a:avLst/>
          </a:prstGeom>
          <a:ln>
            <a:noFill/>
          </a:ln>
        </p:spPr>
      </p:pic>
      <p:pic>
        <p:nvPicPr>
          <p:cNvPr id="4" name="Imagen 7"/>
          <p:cNvPicPr/>
          <p:nvPr/>
        </p:nvPicPr>
        <p:blipFill>
          <a:blip r:embed="rId16"/>
          <a:stretch/>
        </p:blipFill>
        <p:spPr>
          <a:xfrm>
            <a:off x="122400" y="115200"/>
            <a:ext cx="6401160" cy="935640"/>
          </a:xfrm>
          <a:prstGeom prst="rect">
            <a:avLst/>
          </a:prstGeom>
          <a:ln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Título de diapositivo: é obrigatório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0" y="1015560"/>
            <a:ext cx="11581920" cy="459180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15"/>
              </a:buBlip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modificar o estilo de texto do padrão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523880" lvl="1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39920" lvl="2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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74960" lvl="3" indent="-183960">
              <a:lnSpc>
                <a:spcPct val="100000"/>
              </a:lnSpc>
              <a:buClr>
                <a:srgbClr val="C5000B"/>
              </a:buClr>
              <a:buFont typeface="Arial"/>
              <a:buChar char="–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591000" lvl="4" indent="-185400">
              <a:lnSpc>
                <a:spcPct val="100000"/>
              </a:lnSpc>
              <a:buClr>
                <a:srgbClr val="C5000B"/>
              </a:buClr>
              <a:buFont typeface="Arial"/>
              <a:buChar char="»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r">
              <a:lnSpc>
                <a:spcPct val="100000"/>
              </a:lnSpc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introduzir uma referência bibliográfica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3" name="Imagen 12"/>
          <p:cNvPicPr/>
          <p:nvPr/>
        </p:nvPicPr>
        <p:blipFill>
          <a:blip r:embed="rId16"/>
          <a:stretch/>
        </p:blipFill>
        <p:spPr>
          <a:xfrm>
            <a:off x="10288800" y="6226560"/>
            <a:ext cx="1764720" cy="514440"/>
          </a:xfrm>
          <a:prstGeom prst="rect">
            <a:avLst/>
          </a:prstGeom>
          <a:ln>
            <a:noFill/>
          </a:ln>
        </p:spPr>
      </p:pic>
      <p:pic>
        <p:nvPicPr>
          <p:cNvPr id="44" name="Imagen 3"/>
          <p:cNvPicPr/>
          <p:nvPr/>
        </p:nvPicPr>
        <p:blipFill>
          <a:blip r:embed="rId17"/>
          <a:stretch/>
        </p:blipFill>
        <p:spPr>
          <a:xfrm>
            <a:off x="118800" y="6447600"/>
            <a:ext cx="2972160" cy="291240"/>
          </a:xfrm>
          <a:prstGeom prst="rect">
            <a:avLst/>
          </a:prstGeom>
          <a:ln>
            <a:noFill/>
          </a:ln>
        </p:spPr>
      </p:pic>
      <p:pic>
        <p:nvPicPr>
          <p:cNvPr id="45" name="9 Imagen"/>
          <p:cNvPicPr/>
          <p:nvPr/>
        </p:nvPicPr>
        <p:blipFill>
          <a:blip r:embed="rId18"/>
          <a:srcRect r="37971" b="1167"/>
          <a:stretch/>
        </p:blipFill>
        <p:spPr>
          <a:xfrm>
            <a:off x="12240" y="6119640"/>
            <a:ext cx="3336120" cy="33336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body"/>
          </p:nvPr>
        </p:nvSpPr>
        <p:spPr>
          <a:xfrm>
            <a:off x="963000" y="2277000"/>
            <a:ext cx="10362960" cy="33303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esquemaResposta 1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Resposta 2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Resposta 3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Resposta 4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963000" y="908640"/>
            <a:ext cx="10362960" cy="1035000"/>
          </a:xfrm>
          <a:prstGeom prst="rect">
            <a:avLst/>
          </a:prstGeom>
        </p:spPr>
        <p:txBody>
          <a:bodyPr anchor="b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2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2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2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2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2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2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s-ES" sz="2800" b="0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esquemaEnunciado da pergunta X</a:t>
            </a:r>
            <a:endParaRPr lang="es-ES" sz="2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r">
              <a:lnSpc>
                <a:spcPct val="100000"/>
              </a:lnSpc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introduzir uma referência bibliográfica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 X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4" name="Imagen 14"/>
          <p:cNvPicPr/>
          <p:nvPr/>
        </p:nvPicPr>
        <p:blipFill>
          <a:blip r:embed="rId15"/>
          <a:stretch/>
        </p:blipFill>
        <p:spPr>
          <a:xfrm>
            <a:off x="10288800" y="6226560"/>
            <a:ext cx="1764720" cy="514440"/>
          </a:xfrm>
          <a:prstGeom prst="rect">
            <a:avLst/>
          </a:prstGeom>
          <a:ln>
            <a:noFill/>
          </a:ln>
        </p:spPr>
      </p:pic>
      <p:pic>
        <p:nvPicPr>
          <p:cNvPr id="85" name="Imagen 15"/>
          <p:cNvPicPr/>
          <p:nvPr/>
        </p:nvPicPr>
        <p:blipFill>
          <a:blip r:embed="rId16"/>
          <a:stretch/>
        </p:blipFill>
        <p:spPr>
          <a:xfrm>
            <a:off x="118800" y="6447600"/>
            <a:ext cx="2972160" cy="291240"/>
          </a:xfrm>
          <a:prstGeom prst="rect">
            <a:avLst/>
          </a:prstGeom>
          <a:ln>
            <a:noFill/>
          </a:ln>
        </p:spPr>
      </p:pic>
      <p:pic>
        <p:nvPicPr>
          <p:cNvPr id="86" name="9 Imagen"/>
          <p:cNvPicPr/>
          <p:nvPr/>
        </p:nvPicPr>
        <p:blipFill>
          <a:blip r:embed="rId17"/>
          <a:srcRect r="37971" b="1167"/>
          <a:stretch/>
        </p:blipFill>
        <p:spPr>
          <a:xfrm>
            <a:off x="12240" y="6119640"/>
            <a:ext cx="3336120" cy="33336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68C73-1958-4D1E-8C75-7E89A4AC1193}" type="datetimeFigureOut">
              <a:rPr lang="es-ES" smtClean="0"/>
              <a:pPr/>
              <a:t>21/12/2017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2ADF0-5FE1-4DBE-982A-5026C0053F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781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extShape 1"/>
          <p:cNvSpPr txBox="1"/>
          <p:nvPr/>
        </p:nvSpPr>
        <p:spPr>
          <a:xfrm>
            <a:off x="914400" y="3789000"/>
            <a:ext cx="10534320" cy="1285560"/>
          </a:xfrm>
          <a:prstGeom prst="rect">
            <a:avLst/>
          </a:prstGeom>
          <a:solidFill>
            <a:srgbClr val="FFFFFF">
              <a:alpha val="51000"/>
            </a:srgbClr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PT" sz="4000" b="1" strike="noStrike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Dúvidas do dia-a-dia na </a:t>
            </a:r>
            <a:r>
              <a:rPr lang="pt-PT" sz="4000" b="1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</a:t>
            </a:r>
            <a:r>
              <a:rPr lang="pt-PT" sz="4000" b="1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nticoagulação </a:t>
            </a:r>
            <a:r>
              <a:rPr lang="pt-PT" sz="4000" b="1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</a:t>
            </a:r>
            <a:r>
              <a:rPr lang="pt-PT" sz="4000" b="1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ral</a:t>
            </a:r>
            <a:r>
              <a:rPr lang="pt-PT" sz="4000" b="1" strike="noStrike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 perguntas; respostas e casos clínicos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8" name="TextShape 2"/>
          <p:cNvSpPr txBox="1"/>
          <p:nvPr/>
        </p:nvSpPr>
        <p:spPr>
          <a:xfrm>
            <a:off x="895320" y="5146200"/>
            <a:ext cx="10553400" cy="914040"/>
          </a:xfrm>
          <a:prstGeom prst="rect">
            <a:avLst/>
          </a:prstGeom>
          <a:solidFill>
            <a:srgbClr val="FFFFFF">
              <a:alpha val="51000"/>
            </a:srgbClr>
          </a:solidFill>
          <a:ln>
            <a:noFill/>
          </a:ln>
        </p:spPr>
        <p:txBody>
          <a:bodyPr anchor="ctr" anchorCtr="0"/>
          <a:lstStyle/>
          <a:p>
            <a:pPr>
              <a:lnSpc>
                <a:spcPct val="100000"/>
              </a:lnSpc>
            </a:pPr>
            <a:r>
              <a:rPr lang="es-ES" sz="26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Dr. </a:t>
            </a:r>
            <a:r>
              <a:rPr lang="es-ES" sz="26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Daniel </a:t>
            </a:r>
            <a:r>
              <a:rPr lang="es-ES" sz="26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Caldeira</a:t>
            </a:r>
            <a:r>
              <a:rPr lang="es-ES" sz="26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r>
              <a:rPr lang="es-ES" sz="26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Hospital </a:t>
            </a:r>
            <a:r>
              <a:rPr lang="es-ES" sz="26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Garcia</a:t>
            </a:r>
            <a:r>
              <a:rPr lang="es-ES" sz="26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z="26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Horta. Horta</a:t>
            </a:r>
            <a:endParaRPr lang="es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rgbClr val="004586"/>
                </a:solidFill>
                <a:latin typeface="+mn-lt"/>
              </a:rPr>
              <a:t>Antiagregantes e anticoagulantes orais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690" r="-1"/>
          <a:stretch/>
        </p:blipFill>
        <p:spPr>
          <a:xfrm>
            <a:off x="495300" y="2204814"/>
            <a:ext cx="11279186" cy="19353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850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879" y="300696"/>
            <a:ext cx="7738579" cy="565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7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908640"/>
            <a:ext cx="1036296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pt-PT" sz="2800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 anticoagulante oral prescreveria para este doente?</a:t>
            </a: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</a:t>
            </a: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3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722159" y="2277000"/>
            <a:ext cx="9909981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Varfarina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Apixabano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Dabigatrano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Rivaroxabano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  <a:buClr>
                <a:srgbClr val="C5000B"/>
              </a:buClr>
            </a:pP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60">
              <a:lnSpc>
                <a:spcPct val="100000"/>
              </a:lnSpc>
              <a:buClr>
                <a:srgbClr val="C5000B"/>
              </a:buClr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03851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33" y="1613645"/>
            <a:ext cx="11763934" cy="8160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Shape 2"/>
          <p:cNvSpPr txBox="1"/>
          <p:nvPr/>
        </p:nvSpPr>
        <p:spPr>
          <a:xfrm>
            <a:off x="213732" y="2858376"/>
            <a:ext cx="10938361" cy="46450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Diminuem o risco de hemorragia </a:t>
            </a: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major.</a:t>
            </a:r>
            <a:endParaRPr lang="pt-PT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Diminuem o risco de hemorragia </a:t>
            </a: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intracraniana.</a:t>
            </a:r>
            <a:endParaRPr lang="pt-PT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“Pelo menos” não-inferiores a varfarina na prevenção do </a:t>
            </a: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AVC. </a:t>
            </a:r>
            <a:endParaRPr lang="pt-PT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Menos interacções </a:t>
            </a: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medicamentosas.</a:t>
            </a:r>
            <a:endParaRPr lang="pt-PT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 necessidade de controlos regulares de parâmetros de </a:t>
            </a: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hemostase.</a:t>
            </a:r>
            <a:endParaRPr lang="pt-PT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65400" lvl="1" indent="-264600">
              <a:buBlip>
                <a:blip r:embed="rId3"/>
              </a:buBlip>
            </a:pPr>
            <a:endParaRPr lang="pt-PT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endParaRPr lang="pt-PT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066680" indent="-264600">
              <a:buClr>
                <a:srgbClr val="C5000B"/>
              </a:buClr>
              <a:buFont typeface="Wingdings" charset="2"/>
              <a:buChar char=""/>
            </a:pPr>
            <a:endParaRPr lang="es-ES" sz="3200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000800" lvl="1"/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563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63" y="705940"/>
            <a:ext cx="10452966" cy="488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6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547" y="270998"/>
            <a:ext cx="7692017" cy="576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63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clínico </a:t>
            </a:r>
            <a:r>
              <a:rPr lang="es-ES" sz="32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0" y="1499652"/>
            <a:ext cx="11064240" cy="45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Doente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 sexo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feminino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70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anos.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Prótese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mecánica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posição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mitral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há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5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meses.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HTA e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história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AIT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prévio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Desenvolve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FA que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foi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diagnosticada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após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episódio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palpitações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há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 meses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Medicado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varfarina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INR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instáveis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1,5 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-&gt; 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3,9 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-&gt; 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1,8 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-&gt; 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4,5.</a:t>
            </a:r>
            <a:endParaRPr lang="es-ES" sz="2400" b="0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Hemorragias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minor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38395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908640"/>
            <a:ext cx="1036296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pt-PT" sz="2800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 terapêutica </a:t>
            </a:r>
            <a:r>
              <a:rPr lang="pt-PT" sz="2800" spc="-1" dirty="0" err="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antitrombótica</a:t>
            </a:r>
            <a:r>
              <a:rPr lang="pt-PT" sz="2800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devemos optar?</a:t>
            </a: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</a:t>
            </a: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2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722159" y="2277000"/>
            <a:ext cx="9909981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Apixabano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Edoxabano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Dabigatrano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Antagonista da vitamina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  <a:buClr>
                <a:srgbClr val="C5000B"/>
              </a:buClr>
            </a:pP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60">
              <a:lnSpc>
                <a:spcPct val="100000"/>
              </a:lnSpc>
              <a:buClr>
                <a:srgbClr val="C5000B"/>
              </a:buClr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39977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rgbClr val="004586"/>
                </a:solidFill>
                <a:latin typeface="+mn-lt"/>
              </a:rPr>
              <a:t>Válvulas mecânicas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21" y="1531116"/>
            <a:ext cx="11046199" cy="1185750"/>
          </a:xfrm>
          <a:prstGeom prst="rect">
            <a:avLst/>
          </a:prstGeom>
        </p:spPr>
      </p:pic>
      <p:sp>
        <p:nvSpPr>
          <p:cNvPr id="5" name="Retângulo: Cantos Arredondados 4"/>
          <p:cNvSpPr/>
          <p:nvPr/>
        </p:nvSpPr>
        <p:spPr>
          <a:xfrm>
            <a:off x="2549092" y="1799311"/>
            <a:ext cx="1809548" cy="319050"/>
          </a:xfrm>
          <a:prstGeom prst="roundRect">
            <a:avLst/>
          </a:prstGeom>
          <a:solidFill>
            <a:srgbClr val="FFC000">
              <a:alpha val="1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80" y="2933718"/>
            <a:ext cx="5838825" cy="204787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832" y="2872168"/>
            <a:ext cx="3301790" cy="2424987"/>
          </a:xfrm>
          <a:prstGeom prst="rect">
            <a:avLst/>
          </a:prstGeom>
        </p:spPr>
      </p:pic>
      <p:sp>
        <p:nvSpPr>
          <p:cNvPr id="10" name="Retângulo: Cantos Arredondados 4"/>
          <p:cNvSpPr/>
          <p:nvPr/>
        </p:nvSpPr>
        <p:spPr>
          <a:xfrm>
            <a:off x="8035492" y="2134591"/>
            <a:ext cx="1809548" cy="319050"/>
          </a:xfrm>
          <a:prstGeom prst="roundRect">
            <a:avLst/>
          </a:prstGeom>
          <a:solidFill>
            <a:srgbClr val="FFC000">
              <a:alpha val="1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467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clínico 3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0" y="1904857"/>
            <a:ext cx="11064240" cy="45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Doente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 sexo masculino 74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anos.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DM2,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oença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arterial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periféria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dislipidémia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Medicação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metformina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500 mg,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clopidogrel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75 mg,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atorvastatina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20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mg.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AC: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Sopro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sistólico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grau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II/VI.</a:t>
            </a:r>
            <a:endParaRPr lang="es-ES" sz="2400" b="0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Ecocardiograma de 3 anos antes: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alterações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2 anos antes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alterações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degenerativas da válvula aórtica,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estenose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significativa.</a:t>
            </a:r>
            <a:endParaRPr lang="es-ES" sz="2400" b="0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95267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clínico 1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0" y="1217265"/>
            <a:ext cx="11064240" cy="45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Homem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78 anos.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Reformado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–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Jardineiro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8200" indent="-264600">
              <a:buBlip>
                <a:blip r:embed="rId2"/>
              </a:buBlip>
            </a:pP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Antecedentes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pessoais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: HTA, DM2,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dislipidémia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,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história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de EAM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com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ICP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há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9 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anos: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1523880" lvl="1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Medicação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á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cido 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acetilsalicílico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100 mg,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etformina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850 mg (2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cp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/d), 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sinvastatina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20 mg,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amipril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 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mg.</a:t>
            </a:r>
            <a:endParaRPr lang="es-ES" sz="2400" b="0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Assintomático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Pulso arrítmico, 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simétrico.</a:t>
            </a:r>
            <a:endParaRPr lang="es-ES" sz="2400" b="0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37631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908640"/>
            <a:ext cx="1036296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pt-PT" sz="2800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 a opção </a:t>
            </a:r>
            <a:r>
              <a:rPr lang="pt-PT" sz="2800" spc="-1" dirty="0" err="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correcta</a:t>
            </a:r>
            <a:r>
              <a:rPr lang="pt-PT" sz="2800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</a:t>
            </a: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2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722159" y="2277000"/>
            <a:ext cx="9909981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Só</a:t>
            </a: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estão</a:t>
            </a: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indicados os 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ntagonistas 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 vitamina K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pois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é FA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valvular.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novos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anticoagulantes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orais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estão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indicados.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Mantinha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clopidogrel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Substituia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clopidogrel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pelo ácido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acetisalicílico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  <a:buClr>
                <a:srgbClr val="C5000B"/>
              </a:buClr>
            </a:pP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60">
              <a:lnSpc>
                <a:spcPct val="100000"/>
              </a:lnSpc>
              <a:buClr>
                <a:srgbClr val="C5000B"/>
              </a:buClr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96383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>
                <a:solidFill>
                  <a:srgbClr val="004586"/>
                </a:solidFill>
                <a:latin typeface="+mn-lt"/>
              </a:rPr>
              <a:t>NOACs</a:t>
            </a:r>
            <a:r>
              <a:rPr lang="pt-PT" dirty="0">
                <a:solidFill>
                  <a:srgbClr val="004586"/>
                </a:solidFill>
                <a:latin typeface="+mn-lt"/>
              </a:rPr>
              <a:t> aprovados para “FA não-valvular”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36" y="1393894"/>
            <a:ext cx="10953998" cy="4441132"/>
          </a:xfrm>
          <a:prstGeom prst="rect">
            <a:avLst/>
          </a:prstGeom>
        </p:spPr>
      </p:pic>
      <p:sp>
        <p:nvSpPr>
          <p:cNvPr id="5" name="Retângulo: Cantos Arredondados 4"/>
          <p:cNvSpPr/>
          <p:nvPr/>
        </p:nvSpPr>
        <p:spPr>
          <a:xfrm>
            <a:off x="7374556" y="5222506"/>
            <a:ext cx="2291189" cy="383125"/>
          </a:xfrm>
          <a:prstGeom prst="roundRect">
            <a:avLst/>
          </a:prstGeom>
          <a:solidFill>
            <a:srgbClr val="FFC000">
              <a:alpha val="1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: Cantos Arredondados 5"/>
          <p:cNvSpPr/>
          <p:nvPr/>
        </p:nvSpPr>
        <p:spPr>
          <a:xfrm>
            <a:off x="7301941" y="3398521"/>
            <a:ext cx="2253540" cy="492838"/>
          </a:xfrm>
          <a:prstGeom prst="roundRect">
            <a:avLst/>
          </a:prstGeom>
          <a:solidFill>
            <a:srgbClr val="FFC000">
              <a:alpha val="1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36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rgbClr val="004586"/>
                </a:solidFill>
                <a:latin typeface="+mn-lt"/>
              </a:rPr>
              <a:t>MARM-AF – </a:t>
            </a:r>
            <a:r>
              <a:rPr lang="pt-PT" dirty="0" err="1">
                <a:solidFill>
                  <a:srgbClr val="004586"/>
                </a:solidFill>
                <a:latin typeface="+mn-lt"/>
              </a:rPr>
              <a:t>contra-indicações</a:t>
            </a:r>
            <a:r>
              <a:rPr lang="pt-PT" dirty="0">
                <a:solidFill>
                  <a:srgbClr val="004586"/>
                </a:solidFill>
                <a:latin typeface="+mn-lt"/>
              </a:rPr>
              <a:t> para </a:t>
            </a:r>
            <a:r>
              <a:rPr lang="pt-PT" dirty="0" err="1">
                <a:solidFill>
                  <a:srgbClr val="004586"/>
                </a:solidFill>
                <a:latin typeface="+mn-lt"/>
              </a:rPr>
              <a:t>NOACs</a:t>
            </a:r>
            <a:endParaRPr lang="pt-PT" dirty="0">
              <a:solidFill>
                <a:srgbClr val="004586"/>
              </a:solidFill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96471" y="1653987"/>
            <a:ext cx="7530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>
                <a:solidFill>
                  <a:srgbClr val="004586"/>
                </a:solidFill>
              </a:rPr>
              <a:t>MARM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16424" y="1626416"/>
            <a:ext cx="4016188" cy="2828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endParaRPr lang="pt-PT" dirty="0"/>
          </a:p>
          <a:p>
            <a:pPr>
              <a:lnSpc>
                <a:spcPts val="2600"/>
              </a:lnSpc>
            </a:pPr>
            <a:r>
              <a:rPr lang="pt-PT" dirty="0" err="1">
                <a:solidFill>
                  <a:srgbClr val="004586"/>
                </a:solidFill>
              </a:rPr>
              <a:t>echanical</a:t>
            </a:r>
            <a:endParaRPr lang="pt-PT" dirty="0">
              <a:solidFill>
                <a:srgbClr val="004586"/>
              </a:solidFill>
            </a:endParaRPr>
          </a:p>
          <a:p>
            <a:pPr>
              <a:lnSpc>
                <a:spcPts val="2600"/>
              </a:lnSpc>
            </a:pPr>
            <a:endParaRPr lang="pt-PT" dirty="0">
              <a:solidFill>
                <a:srgbClr val="004586"/>
              </a:solidFill>
            </a:endParaRPr>
          </a:p>
          <a:p>
            <a:pPr>
              <a:lnSpc>
                <a:spcPts val="2600"/>
              </a:lnSpc>
            </a:pPr>
            <a:r>
              <a:rPr lang="pt-PT" dirty="0" err="1">
                <a:solidFill>
                  <a:srgbClr val="004586"/>
                </a:solidFill>
              </a:rPr>
              <a:t>nd</a:t>
            </a:r>
            <a:endParaRPr lang="pt-PT" dirty="0">
              <a:solidFill>
                <a:srgbClr val="004586"/>
              </a:solidFill>
            </a:endParaRPr>
          </a:p>
          <a:p>
            <a:pPr>
              <a:lnSpc>
                <a:spcPts val="2600"/>
              </a:lnSpc>
            </a:pPr>
            <a:endParaRPr lang="pt-PT" dirty="0">
              <a:solidFill>
                <a:srgbClr val="004586"/>
              </a:solidFill>
            </a:endParaRPr>
          </a:p>
          <a:p>
            <a:pPr>
              <a:lnSpc>
                <a:spcPts val="2600"/>
              </a:lnSpc>
            </a:pPr>
            <a:r>
              <a:rPr lang="pt-PT" dirty="0" err="1">
                <a:solidFill>
                  <a:srgbClr val="004586"/>
                </a:solidFill>
              </a:rPr>
              <a:t>heumatic</a:t>
            </a:r>
            <a:endParaRPr lang="pt-PT" dirty="0">
              <a:solidFill>
                <a:srgbClr val="004586"/>
              </a:solidFill>
            </a:endParaRPr>
          </a:p>
          <a:p>
            <a:pPr>
              <a:lnSpc>
                <a:spcPts val="2600"/>
              </a:lnSpc>
            </a:pPr>
            <a:endParaRPr lang="pt-PT" dirty="0">
              <a:solidFill>
                <a:srgbClr val="004586"/>
              </a:solidFill>
            </a:endParaRPr>
          </a:p>
          <a:p>
            <a:pPr>
              <a:lnSpc>
                <a:spcPts val="2600"/>
              </a:lnSpc>
            </a:pPr>
            <a:r>
              <a:rPr lang="pt-PT" dirty="0" err="1">
                <a:solidFill>
                  <a:srgbClr val="004586"/>
                </a:solidFill>
              </a:rPr>
              <a:t>itral</a:t>
            </a:r>
            <a:endParaRPr lang="pt-PT" dirty="0">
              <a:solidFill>
                <a:srgbClr val="004586"/>
              </a:solidFill>
            </a:endParaRPr>
          </a:p>
        </p:txBody>
      </p:sp>
      <p:sp>
        <p:nvSpPr>
          <p:cNvPr id="6" name="TextShape 2"/>
          <p:cNvSpPr txBox="1"/>
          <p:nvPr/>
        </p:nvSpPr>
        <p:spPr>
          <a:xfrm>
            <a:off x="5432612" y="1790688"/>
            <a:ext cx="4499640" cy="46450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Próteses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mecánicas.</a:t>
            </a:r>
            <a:endParaRPr lang="es-ES" sz="2400" b="0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endParaRPr lang="es-ES" sz="2400" b="0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Patologia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mitral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reumática:</a:t>
            </a:r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523880" lvl="1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Estenose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523880" lvl="1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Moderada/grave.</a:t>
            </a:r>
            <a:endParaRPr lang="es-ES" sz="24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10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104" y="281760"/>
            <a:ext cx="7825194" cy="5796201"/>
          </a:xfrm>
          <a:prstGeom prst="rect">
            <a:avLst/>
          </a:prstGeom>
        </p:spPr>
      </p:pic>
      <p:sp>
        <p:nvSpPr>
          <p:cNvPr id="6" name="Seta: Para a Direita 5"/>
          <p:cNvSpPr/>
          <p:nvPr/>
        </p:nvSpPr>
        <p:spPr>
          <a:xfrm>
            <a:off x="1639645" y="563470"/>
            <a:ext cx="1649506" cy="645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877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clínico 4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0" y="1716600"/>
            <a:ext cx="11064240" cy="45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Doente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 sexo masculino 30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anos.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buBlip>
                <a:blip r:embed="rId2"/>
              </a:buBlip>
            </a:pP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patologia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nem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medicação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buBlip>
                <a:blip r:embed="rId2"/>
              </a:buBlip>
            </a:pP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Episódio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palpitações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24 horas de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evolução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cardiovertidas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no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Serviço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Urgência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808200" indent="-264600">
              <a:buBlip>
                <a:blip r:embed="rId2"/>
              </a:buBlip>
            </a:pP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Teve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alta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dabigatrano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150 mg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12/12 h.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buBlip>
                <a:blip r:embed="rId2"/>
              </a:buBlip>
            </a:pP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3600"/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54736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908640"/>
            <a:ext cx="1036296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pt-PT" sz="2800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 a opção </a:t>
            </a:r>
            <a:r>
              <a:rPr lang="pt-PT" sz="2800" spc="-1" dirty="0" err="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correcta</a:t>
            </a:r>
            <a:r>
              <a:rPr lang="pt-PT" sz="2800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</a:t>
            </a: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2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722159" y="2277000"/>
            <a:ext cx="9909981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</a:t>
            </a: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CHA2DS2-VASc 0 e </a:t>
            </a:r>
            <a:r>
              <a:rPr lang="es-ES" sz="24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</a:t>
            </a: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deve</a:t>
            </a: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fazer</a:t>
            </a: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qualquer</a:t>
            </a: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anticoagulante 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oral.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fazer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um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mês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anticoagulação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oral.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Deve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substituir o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dabigatrano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por ácido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acetisalicílico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fazer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48 horas de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anticoagulação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oral.</a:t>
            </a: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60">
              <a:lnSpc>
                <a:spcPct val="100000"/>
              </a:lnSpc>
              <a:buClr>
                <a:srgbClr val="C5000B"/>
              </a:buClr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90460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519" y="252730"/>
            <a:ext cx="8352002" cy="567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TextShape 2"/>
          <p:cNvSpPr txBox="1"/>
          <p:nvPr/>
        </p:nvSpPr>
        <p:spPr>
          <a:xfrm>
            <a:off x="11879" y="1684320"/>
            <a:ext cx="5438661" cy="46450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Anticoagulação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oral:</a:t>
            </a:r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523880" lvl="1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semanas antes da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cardioversão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(se + 48h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523880" lvl="1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 semanas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ós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cardioversão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(química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eléctrica)</a:t>
            </a:r>
            <a:endParaRPr lang="es-ES" sz="24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8" name="TextShape 3"/>
          <p:cNvSpPr txBox="1"/>
          <p:nvPr/>
        </p:nvSpPr>
        <p:spPr>
          <a:xfrm>
            <a:off x="6491760" y="1612320"/>
            <a:ext cx="4038120" cy="46450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6496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Anticoagulação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oral 4 semanas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após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cardioversão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para evitar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complicações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de:</a:t>
            </a:r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81000" lvl="1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Recidivas precoces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81000" lvl="1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i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Stunning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auricular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9" name="TextShape 4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Anticoagulação</a:t>
            </a: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oral e </a:t>
            </a:r>
            <a:r>
              <a:rPr lang="es-ES" sz="32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cardioversão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50406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clínico </a:t>
            </a:r>
            <a:r>
              <a:rPr lang="es-ES" sz="32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40" y="1777675"/>
            <a:ext cx="11582400" cy="4592024"/>
          </a:xfrm>
        </p:spPr>
        <p:txBody>
          <a:bodyPr/>
          <a:lstStyle/>
          <a:p>
            <a:r>
              <a:rPr lang="es-ES" dirty="0" err="1" smtClean="0">
                <a:solidFill>
                  <a:srgbClr val="004586"/>
                </a:solidFill>
              </a:rPr>
              <a:t>Doente</a:t>
            </a:r>
            <a:r>
              <a:rPr lang="es-ES" dirty="0" smtClean="0">
                <a:solidFill>
                  <a:srgbClr val="004586"/>
                </a:solidFill>
              </a:rPr>
              <a:t> 76 anos </a:t>
            </a:r>
            <a:r>
              <a:rPr lang="es-ES" dirty="0" err="1" smtClean="0">
                <a:solidFill>
                  <a:srgbClr val="004586"/>
                </a:solidFill>
              </a:rPr>
              <a:t>com</a:t>
            </a:r>
            <a:r>
              <a:rPr lang="es-ES" dirty="0" smtClean="0">
                <a:solidFill>
                  <a:srgbClr val="004586"/>
                </a:solidFill>
              </a:rPr>
              <a:t> FA permanente </a:t>
            </a:r>
            <a:r>
              <a:rPr lang="es-ES" dirty="0" err="1" smtClean="0">
                <a:solidFill>
                  <a:srgbClr val="004586"/>
                </a:solidFill>
              </a:rPr>
              <a:t>sob</a:t>
            </a:r>
            <a:r>
              <a:rPr lang="es-ES" dirty="0" smtClean="0">
                <a:solidFill>
                  <a:srgbClr val="004586"/>
                </a:solidFill>
              </a:rPr>
              <a:t> </a:t>
            </a:r>
            <a:r>
              <a:rPr lang="es-ES" dirty="0" err="1" smtClean="0">
                <a:solidFill>
                  <a:srgbClr val="004586"/>
                </a:solidFill>
              </a:rPr>
              <a:t>anticoagulação</a:t>
            </a:r>
            <a:r>
              <a:rPr lang="es-ES" dirty="0" smtClean="0">
                <a:solidFill>
                  <a:srgbClr val="004586"/>
                </a:solidFill>
              </a:rPr>
              <a:t> oral </a:t>
            </a:r>
            <a:r>
              <a:rPr lang="es-ES" dirty="0" err="1" smtClean="0">
                <a:solidFill>
                  <a:srgbClr val="004586"/>
                </a:solidFill>
              </a:rPr>
              <a:t>com</a:t>
            </a:r>
            <a:r>
              <a:rPr lang="es-ES" dirty="0" smtClean="0">
                <a:solidFill>
                  <a:srgbClr val="004586"/>
                </a:solidFill>
              </a:rPr>
              <a:t> </a:t>
            </a:r>
            <a:r>
              <a:rPr lang="es-ES" dirty="0" err="1" smtClean="0">
                <a:solidFill>
                  <a:srgbClr val="004586"/>
                </a:solidFill>
              </a:rPr>
              <a:t>apixabano</a:t>
            </a:r>
            <a:r>
              <a:rPr lang="es-ES" dirty="0" smtClean="0">
                <a:solidFill>
                  <a:srgbClr val="004586"/>
                </a:solidFill>
              </a:rPr>
              <a:t> 5 mg 12/12 h, e </a:t>
            </a:r>
            <a:r>
              <a:rPr lang="es-ES" dirty="0" err="1" smtClean="0">
                <a:solidFill>
                  <a:srgbClr val="004586"/>
                </a:solidFill>
              </a:rPr>
              <a:t>estratégia</a:t>
            </a:r>
            <a:r>
              <a:rPr lang="es-ES" dirty="0" smtClean="0">
                <a:solidFill>
                  <a:srgbClr val="004586"/>
                </a:solidFill>
              </a:rPr>
              <a:t> de controlo de </a:t>
            </a:r>
            <a:r>
              <a:rPr lang="es-ES" dirty="0" err="1" smtClean="0">
                <a:solidFill>
                  <a:srgbClr val="004586"/>
                </a:solidFill>
              </a:rPr>
              <a:t>frequência</a:t>
            </a:r>
            <a:r>
              <a:rPr lang="es-ES" dirty="0" smtClean="0">
                <a:solidFill>
                  <a:srgbClr val="004586"/>
                </a:solidFill>
              </a:rPr>
              <a:t> </a:t>
            </a:r>
            <a:r>
              <a:rPr lang="es-ES" dirty="0" err="1" smtClean="0">
                <a:solidFill>
                  <a:srgbClr val="004586"/>
                </a:solidFill>
              </a:rPr>
              <a:t>com</a:t>
            </a:r>
            <a:r>
              <a:rPr lang="es-ES" dirty="0" smtClean="0">
                <a:solidFill>
                  <a:srgbClr val="004586"/>
                </a:solidFill>
              </a:rPr>
              <a:t> beta-bloqueante.</a:t>
            </a:r>
          </a:p>
          <a:p>
            <a:pPr lvl="1">
              <a:buClr>
                <a:srgbClr val="C00000"/>
              </a:buClr>
            </a:pPr>
            <a:r>
              <a:rPr lang="es-ES" sz="2400" dirty="0" err="1" smtClean="0">
                <a:solidFill>
                  <a:srgbClr val="004586"/>
                </a:solidFill>
              </a:rPr>
              <a:t>Clearance</a:t>
            </a:r>
            <a:r>
              <a:rPr lang="es-ES" sz="2400" dirty="0" smtClean="0">
                <a:solidFill>
                  <a:srgbClr val="004586"/>
                </a:solidFill>
              </a:rPr>
              <a:t> de creatinina 45 ml/min.</a:t>
            </a:r>
          </a:p>
          <a:p>
            <a:r>
              <a:rPr lang="es-ES" dirty="0" err="1" smtClean="0">
                <a:solidFill>
                  <a:srgbClr val="004586"/>
                </a:solidFill>
              </a:rPr>
              <a:t>Realizou</a:t>
            </a:r>
            <a:r>
              <a:rPr lang="es-ES" dirty="0" smtClean="0">
                <a:solidFill>
                  <a:srgbClr val="004586"/>
                </a:solidFill>
              </a:rPr>
              <a:t> colonoscopia por </a:t>
            </a:r>
            <a:r>
              <a:rPr lang="es-ES" dirty="0" err="1" smtClean="0">
                <a:solidFill>
                  <a:srgbClr val="004586"/>
                </a:solidFill>
              </a:rPr>
              <a:t>rastreio</a:t>
            </a:r>
            <a:r>
              <a:rPr lang="es-ES" dirty="0" smtClean="0">
                <a:solidFill>
                  <a:srgbClr val="004586"/>
                </a:solidFill>
              </a:rPr>
              <a:t> positivo de </a:t>
            </a:r>
            <a:r>
              <a:rPr lang="es-ES" dirty="0" err="1" smtClean="0">
                <a:solidFill>
                  <a:srgbClr val="004586"/>
                </a:solidFill>
              </a:rPr>
              <a:t>sangue</a:t>
            </a:r>
            <a:r>
              <a:rPr lang="es-ES" dirty="0" smtClean="0">
                <a:solidFill>
                  <a:srgbClr val="004586"/>
                </a:solidFill>
              </a:rPr>
              <a:t> oculto </a:t>
            </a:r>
            <a:r>
              <a:rPr lang="es-ES" dirty="0" err="1" smtClean="0">
                <a:solidFill>
                  <a:srgbClr val="004586"/>
                </a:solidFill>
              </a:rPr>
              <a:t>nas</a:t>
            </a:r>
            <a:r>
              <a:rPr lang="es-ES" dirty="0" smtClean="0">
                <a:solidFill>
                  <a:srgbClr val="004586"/>
                </a:solidFill>
              </a:rPr>
              <a:t> </a:t>
            </a:r>
            <a:r>
              <a:rPr lang="es-ES" dirty="0" err="1" smtClean="0">
                <a:solidFill>
                  <a:srgbClr val="004586"/>
                </a:solidFill>
              </a:rPr>
              <a:t>fezes</a:t>
            </a:r>
            <a:r>
              <a:rPr lang="es-ES" dirty="0" smtClean="0">
                <a:solidFill>
                  <a:srgbClr val="004586"/>
                </a:solidFill>
              </a:rPr>
              <a:t>.</a:t>
            </a:r>
          </a:p>
          <a:p>
            <a:pPr lvl="1">
              <a:buClr>
                <a:srgbClr val="C00000"/>
              </a:buClr>
            </a:pPr>
            <a:r>
              <a:rPr lang="es-ES" sz="2400" dirty="0" err="1" smtClean="0">
                <a:solidFill>
                  <a:srgbClr val="004586"/>
                </a:solidFill>
              </a:rPr>
              <a:t>Massa</a:t>
            </a:r>
            <a:r>
              <a:rPr lang="es-ES" sz="2400" dirty="0" smtClean="0">
                <a:solidFill>
                  <a:srgbClr val="004586"/>
                </a:solidFill>
              </a:rPr>
              <a:t> </a:t>
            </a:r>
            <a:r>
              <a:rPr lang="es-ES" sz="2400" dirty="0" err="1" smtClean="0">
                <a:solidFill>
                  <a:srgbClr val="004586"/>
                </a:solidFill>
              </a:rPr>
              <a:t>polipoide</a:t>
            </a:r>
            <a:r>
              <a:rPr lang="es-ES" sz="2400" dirty="0" smtClean="0">
                <a:solidFill>
                  <a:srgbClr val="004586"/>
                </a:solidFill>
              </a:rPr>
              <a:t> que </a:t>
            </a:r>
            <a:r>
              <a:rPr lang="es-ES" sz="2400" dirty="0" err="1" smtClean="0">
                <a:solidFill>
                  <a:srgbClr val="004586"/>
                </a:solidFill>
              </a:rPr>
              <a:t>requer</a:t>
            </a:r>
            <a:r>
              <a:rPr lang="es-ES" sz="2400" dirty="0" smtClean="0">
                <a:solidFill>
                  <a:srgbClr val="004586"/>
                </a:solidFill>
              </a:rPr>
              <a:t> biopsia.</a:t>
            </a: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18017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908640"/>
            <a:ext cx="1036296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pt-PT" sz="2800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Como se deve gerir o anticoagulante para a nova endoscopia e biópsia </a:t>
            </a:r>
            <a:r>
              <a:rPr lang="pt-PT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(procedimento </a:t>
            </a:r>
            <a:r>
              <a:rPr lang="pt-PT" sz="2800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baixo risco </a:t>
            </a:r>
            <a:r>
              <a:rPr lang="pt-PT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hemorrágico)?</a:t>
            </a:r>
            <a:endParaRPr lang="pt-PT" sz="2800" spc="-1" dirty="0">
              <a:solidFill>
                <a:srgbClr val="C5000B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</a:t>
            </a: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7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722159" y="2277000"/>
            <a:ext cx="9909981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Pára</a:t>
            </a: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apixabano</a:t>
            </a: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5 </a:t>
            </a:r>
            <a:r>
              <a:rPr lang="es-ES" sz="24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dias</a:t>
            </a: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inicia </a:t>
            </a:r>
            <a:r>
              <a:rPr lang="es-ES" sz="24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enoxaparina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pára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apixabano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Pára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apixabano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12 horas antes do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procedimento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Pára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apixabano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24 horas antes do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procedimento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  <a:buClr>
                <a:srgbClr val="C5000B"/>
              </a:buClr>
            </a:pP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60">
              <a:lnSpc>
                <a:spcPct val="100000"/>
              </a:lnSpc>
              <a:buClr>
                <a:srgbClr val="C5000B"/>
              </a:buClr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18589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908640"/>
            <a:ext cx="1036296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pt-PT" sz="2800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partir de que idade se deve fazer o rastreio da FA por avaliação do </a:t>
            </a:r>
            <a:r>
              <a:rPr lang="pt-PT" sz="2800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pulso:</a:t>
            </a:r>
            <a:endParaRPr lang="pt-PT" sz="2800" spc="-1" dirty="0">
              <a:solidFill>
                <a:srgbClr val="C5000B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</a:t>
            </a: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722159" y="2277000"/>
            <a:ext cx="9909981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50 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anos.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65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anos.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80 anos. </a:t>
            </a:r>
          </a:p>
          <a:p>
            <a:pPr marL="457200" indent="-456840"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há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indicação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para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rastreio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60">
              <a:lnSpc>
                <a:spcPct val="100000"/>
              </a:lnSpc>
              <a:buClr>
                <a:srgbClr val="C5000B"/>
              </a:buClr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67947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235" y="1055469"/>
            <a:ext cx="7587223" cy="3802842"/>
          </a:xfrm>
          <a:prstGeom prst="rect">
            <a:avLst/>
          </a:prstGeom>
        </p:spPr>
      </p:pic>
      <p:sp>
        <p:nvSpPr>
          <p:cNvPr id="6" name="Retângulo: Cantos Arredondados 5"/>
          <p:cNvSpPr/>
          <p:nvPr/>
        </p:nvSpPr>
        <p:spPr>
          <a:xfrm>
            <a:off x="2344271" y="1864657"/>
            <a:ext cx="2904564" cy="403414"/>
          </a:xfrm>
          <a:prstGeom prst="roundRect">
            <a:avLst/>
          </a:prstGeom>
          <a:solidFill>
            <a:srgbClr val="FFC000">
              <a:alpha val="1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300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60" y="1327522"/>
            <a:ext cx="11202346" cy="3672711"/>
          </a:xfrm>
          <a:prstGeom prst="rect">
            <a:avLst/>
          </a:prstGeom>
        </p:spPr>
      </p:pic>
      <p:sp>
        <p:nvSpPr>
          <p:cNvPr id="6" name="Retângulo: Cantos Arredondados 5"/>
          <p:cNvSpPr/>
          <p:nvPr/>
        </p:nvSpPr>
        <p:spPr>
          <a:xfrm>
            <a:off x="514454" y="4498489"/>
            <a:ext cx="3693579" cy="268942"/>
          </a:xfrm>
          <a:prstGeom prst="roundRect">
            <a:avLst/>
          </a:prstGeom>
          <a:solidFill>
            <a:srgbClr val="FFC000">
              <a:alpha val="1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: Cantos Arredondados 6"/>
          <p:cNvSpPr/>
          <p:nvPr/>
        </p:nvSpPr>
        <p:spPr>
          <a:xfrm>
            <a:off x="8528125" y="3682700"/>
            <a:ext cx="699247" cy="313766"/>
          </a:xfrm>
          <a:prstGeom prst="roundRect">
            <a:avLst/>
          </a:prstGeom>
          <a:solidFill>
            <a:srgbClr val="FFC000">
              <a:alpha val="1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735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4586"/>
                </a:solidFill>
                <a:latin typeface="+mn-lt"/>
              </a:rPr>
              <a:t>Caso clínico 6</a:t>
            </a:r>
            <a:endParaRPr lang="es-ES" dirty="0">
              <a:solidFill>
                <a:srgbClr val="004586"/>
              </a:solidFill>
              <a:latin typeface="+mn-lt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15240" y="1122355"/>
            <a:ext cx="11582400" cy="4592024"/>
          </a:xfrm>
        </p:spPr>
        <p:txBody>
          <a:bodyPr/>
          <a:lstStyle/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Doente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do sexo masculino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com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59 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anos:</a:t>
            </a:r>
          </a:p>
          <a:p>
            <a:pPr marL="1602462" lvl="1" indent="-342900">
              <a:lnSpc>
                <a:spcPct val="100000"/>
              </a:lnSpc>
              <a:buClr>
                <a:srgbClr val="C00000"/>
              </a:buClr>
            </a:pP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DM2 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e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HTA.</a:t>
            </a:r>
          </a:p>
          <a:p>
            <a:pPr marL="1602462" lvl="1" indent="-342900">
              <a:lnSpc>
                <a:spcPct val="100000"/>
              </a:lnSpc>
              <a:buClr>
                <a:srgbClr val="C00000"/>
              </a:buClr>
            </a:pP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Doença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renal crónica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com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TFG estimada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em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34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ml/min.</a:t>
            </a:r>
          </a:p>
          <a:p>
            <a:pPr marL="1602462" lvl="1" indent="-342900">
              <a:lnSpc>
                <a:spcPct val="100000"/>
              </a:lnSpc>
              <a:buClr>
                <a:srgbClr val="C00000"/>
              </a:buClr>
            </a:pP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Ramipril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10 mg,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metformina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1000 mg,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atorvastatina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40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mg.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Refere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mais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cansaço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desde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há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vários</a:t>
            </a:r>
            <a:r>
              <a:rPr lang="es-ES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meses.</a:t>
            </a:r>
          </a:p>
          <a:p>
            <a:r>
              <a:rPr lang="es-ES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Realizou</a:t>
            </a:r>
            <a:r>
              <a:rPr lang="es-ES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:</a:t>
            </a:r>
          </a:p>
          <a:p>
            <a:pPr lvl="1">
              <a:buClr>
                <a:srgbClr val="C00000"/>
              </a:buClr>
            </a:pP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Análises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: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Hb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10.1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g/dl, 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VGM 92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fl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lvl="1">
              <a:buClr>
                <a:srgbClr val="C00000"/>
              </a:buClr>
            </a:pP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ECG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: FA 80/min,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com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alterações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inespecíficas da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repolarização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ventricular.</a:t>
            </a:r>
          </a:p>
          <a:p>
            <a:pPr lvl="1">
              <a:buClr>
                <a:srgbClr val="C00000"/>
              </a:buClr>
            </a:pP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Ecocardiograma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: Boa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função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biventricular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. AE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ligeiramente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</a:rPr>
              <a:t> dilatada.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88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908640"/>
            <a:ext cx="1036296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pt-PT" sz="2800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 das seguintes opções terapêutica </a:t>
            </a:r>
            <a:r>
              <a:rPr lang="pt-PT" sz="2800" b="1" u="sng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</a:t>
            </a:r>
            <a:r>
              <a:rPr lang="pt-PT" sz="2800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está </a:t>
            </a:r>
            <a:r>
              <a:rPr lang="pt-PT" sz="2800" spc="-1" dirty="0" err="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correcta</a:t>
            </a:r>
            <a:r>
              <a:rPr lang="pt-PT" sz="2800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</a:t>
            </a: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2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722159" y="2277000"/>
            <a:ext cx="9909981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Dabigatrano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150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mg.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Edoxabano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60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mg.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Apixabano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5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mg.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Varfarina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60">
              <a:lnSpc>
                <a:spcPct val="100000"/>
              </a:lnSpc>
              <a:buClr>
                <a:srgbClr val="C5000B"/>
              </a:buClr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83991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058" y="147811"/>
            <a:ext cx="8235566" cy="601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9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79" y="266520"/>
            <a:ext cx="10895343" cy="564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2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Caso clínico </a:t>
            </a:r>
            <a:r>
              <a:rPr lang="es-ES" sz="32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0" y="1762320"/>
            <a:ext cx="11581920" cy="45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Homem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81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anos: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343700" lvl="1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58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kg.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343700" lvl="1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Doença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renal crónica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TFG estimada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32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ml/min 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– creatinina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1,5 mg/dl.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343700" lvl="1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DPOC,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HAY.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343700" lvl="1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Fibrilhação auricular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permanente.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realizar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anticoagulação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oral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apixabano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2,5 mg.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Estratégia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controlo de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frequência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verapamilo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endParaRPr lang="es-ES" sz="2400" b="0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54307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908640"/>
            <a:ext cx="1036296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pt-PT" sz="2800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 dos </a:t>
            </a:r>
            <a:r>
              <a:rPr lang="pt-PT" sz="2800" spc="-1" dirty="0" err="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factores</a:t>
            </a:r>
            <a:r>
              <a:rPr lang="pt-PT" sz="2800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não contribui para a redução de dose de </a:t>
            </a:r>
            <a:r>
              <a:rPr lang="pt-PT" sz="2800" spc="-1" dirty="0" err="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apixabano</a:t>
            </a:r>
            <a:r>
              <a:rPr lang="pt-PT" sz="2800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</a:t>
            </a: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2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722159" y="2277000"/>
            <a:ext cx="9909981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Idade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(+80 anos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Uso de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verapamilo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Peso (&lt;60 Kg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).</a:t>
            </a:r>
            <a:endParaRPr lang="es-ES" sz="2400" b="1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Disfunção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renal (creatinina +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1,5 mg/dl).</a:t>
            </a: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60">
              <a:lnSpc>
                <a:spcPct val="100000"/>
              </a:lnSpc>
              <a:buClr>
                <a:srgbClr val="C5000B"/>
              </a:buClr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11939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539142" y="1895934"/>
            <a:ext cx="8623300" cy="2553131"/>
            <a:chOff x="323850" y="2640356"/>
            <a:chExt cx="8572500" cy="4132132"/>
          </a:xfrm>
        </p:grpSpPr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323850" y="2933698"/>
              <a:ext cx="8572500" cy="3838790"/>
              <a:chOff x="0" y="2933698"/>
              <a:chExt cx="8572500" cy="3838790"/>
            </a:xfrm>
          </p:grpSpPr>
          <p:cxnSp>
            <p:nvCxnSpPr>
              <p:cNvPr id="7" name="Straight Arrow Connector 30"/>
              <p:cNvCxnSpPr/>
              <p:nvPr/>
            </p:nvCxnSpPr>
            <p:spPr>
              <a:xfrm flipV="1">
                <a:off x="6016848" y="5639528"/>
                <a:ext cx="1043253" cy="21482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ounded Rectangle 6"/>
              <p:cNvSpPr/>
              <p:nvPr/>
            </p:nvSpPr>
            <p:spPr>
              <a:xfrm>
                <a:off x="3600450" y="5169104"/>
                <a:ext cx="2438400" cy="1161577"/>
              </a:xfrm>
              <a:prstGeom prst="roundRect">
                <a:avLst/>
              </a:prstGeom>
              <a:solidFill>
                <a:srgbClr val="FFD347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buSzPct val="100000"/>
                  <a:defRPr/>
                </a:pPr>
                <a:r>
                  <a:rPr lang="en-US" altLang="pt-PT" sz="1600" b="1" dirty="0" err="1">
                    <a:solidFill>
                      <a:srgbClr val="3A76AD"/>
                    </a:solidFill>
                    <a:latin typeface="Calibri" panose="020F0502020204030204" pitchFamily="34" charset="0"/>
                    <a:sym typeface="Arial" panose="020B0604020202020204" pitchFamily="34" charset="0"/>
                  </a:rPr>
                  <a:t>Apenas</a:t>
                </a:r>
                <a:r>
                  <a:rPr lang="en-US" altLang="pt-PT" sz="1600" b="1" dirty="0">
                    <a:solidFill>
                      <a:srgbClr val="3A76AD"/>
                    </a:solidFill>
                    <a:latin typeface="Calibri" panose="020F0502020204030204" pitchFamily="34" charset="0"/>
                    <a:sym typeface="Arial" panose="020B0604020202020204" pitchFamily="34" charset="0"/>
                  </a:rPr>
                  <a:t> </a:t>
                </a:r>
                <a:r>
                  <a:rPr lang="en-US" altLang="pt-PT" sz="1600" b="1" dirty="0" err="1">
                    <a:solidFill>
                      <a:srgbClr val="3A76AD"/>
                    </a:solidFill>
                    <a:latin typeface="Calibri" panose="020F0502020204030204" pitchFamily="34" charset="0"/>
                    <a:sym typeface="Arial" panose="020B0604020202020204" pitchFamily="34" charset="0"/>
                  </a:rPr>
                  <a:t>compromisso</a:t>
                </a:r>
                <a:r>
                  <a:rPr lang="en-US" altLang="pt-PT" sz="1600" b="1" dirty="0">
                    <a:solidFill>
                      <a:srgbClr val="3A76AD"/>
                    </a:solidFill>
                    <a:latin typeface="Calibri" panose="020F0502020204030204" pitchFamily="34" charset="0"/>
                    <a:sym typeface="Arial" panose="020B0604020202020204" pitchFamily="34" charset="0"/>
                  </a:rPr>
                  <a:t> </a:t>
                </a:r>
                <a:br>
                  <a:rPr lang="en-US" altLang="pt-PT" sz="1600" b="1" dirty="0">
                    <a:solidFill>
                      <a:srgbClr val="3A76AD"/>
                    </a:solidFill>
                    <a:latin typeface="Calibri" panose="020F0502020204030204" pitchFamily="34" charset="0"/>
                    <a:sym typeface="Arial" panose="020B0604020202020204" pitchFamily="34" charset="0"/>
                  </a:rPr>
                </a:br>
                <a:r>
                  <a:rPr lang="en-US" altLang="pt-PT" sz="1600" b="1" dirty="0">
                    <a:solidFill>
                      <a:srgbClr val="3A76AD"/>
                    </a:solidFill>
                    <a:latin typeface="Calibri" panose="020F0502020204030204" pitchFamily="34" charset="0"/>
                    <a:sym typeface="Arial" panose="020B0604020202020204" pitchFamily="34" charset="0"/>
                  </a:rPr>
                  <a:t>renal grave </a:t>
                </a:r>
                <a:br>
                  <a:rPr lang="en-US" altLang="pt-PT" sz="1600" b="1" dirty="0">
                    <a:solidFill>
                      <a:srgbClr val="3A76AD"/>
                    </a:solidFill>
                    <a:latin typeface="Calibri" panose="020F0502020204030204" pitchFamily="34" charset="0"/>
                    <a:sym typeface="Arial" panose="020B0604020202020204" pitchFamily="34" charset="0"/>
                  </a:rPr>
                </a:br>
                <a:r>
                  <a:rPr lang="en-US" altLang="pt-PT" sz="1600" b="1" dirty="0">
                    <a:solidFill>
                      <a:srgbClr val="3A76AD"/>
                    </a:solidFill>
                    <a:latin typeface="Calibri" panose="020F0502020204030204" pitchFamily="34" charset="0"/>
                    <a:sym typeface="Arial" panose="020B0604020202020204" pitchFamily="34" charset="0"/>
                  </a:rPr>
                  <a:t>(</a:t>
                </a:r>
                <a:r>
                  <a:rPr lang="en-US" altLang="pt-PT" sz="1600" b="1" dirty="0" err="1">
                    <a:solidFill>
                      <a:srgbClr val="3A76AD"/>
                    </a:solidFill>
                    <a:latin typeface="Calibri" panose="020F0502020204030204" pitchFamily="34" charset="0"/>
                    <a:sym typeface="Arial" panose="020B0604020202020204" pitchFamily="34" charset="0"/>
                  </a:rPr>
                  <a:t>CrCl</a:t>
                </a:r>
                <a:r>
                  <a:rPr lang="en-US" altLang="pt-PT" sz="1600" b="1" dirty="0">
                    <a:solidFill>
                      <a:srgbClr val="3A76AD"/>
                    </a:solidFill>
                    <a:latin typeface="Calibri" panose="020F0502020204030204" pitchFamily="34" charset="0"/>
                    <a:sym typeface="Arial" panose="020B0604020202020204" pitchFamily="34" charset="0"/>
                  </a:rPr>
                  <a:t>: 15-29 </a:t>
                </a:r>
                <a:r>
                  <a:rPr lang="en-US" altLang="pt-PT" sz="1600" b="1" dirty="0" smtClean="0">
                    <a:solidFill>
                      <a:srgbClr val="3A76AD"/>
                    </a:solidFill>
                    <a:latin typeface="Calibri" panose="020F0502020204030204" pitchFamily="34" charset="0"/>
                    <a:sym typeface="Arial" panose="020B0604020202020204" pitchFamily="34" charset="0"/>
                  </a:rPr>
                  <a:t>ml/min</a:t>
                </a:r>
                <a:r>
                  <a:rPr lang="en-US" altLang="pt-PT" sz="1600" b="1" dirty="0">
                    <a:solidFill>
                      <a:srgbClr val="3A76AD"/>
                    </a:solidFill>
                    <a:latin typeface="Calibri" panose="020F0502020204030204" pitchFamily="34" charset="0"/>
                    <a:sym typeface="Arial" panose="020B0604020202020204" pitchFamily="34" charset="0"/>
                  </a:rPr>
                  <a:t>) </a:t>
                </a:r>
              </a:p>
            </p:txBody>
          </p:sp>
          <p:grpSp>
            <p:nvGrpSpPr>
              <p:cNvPr id="9" name="Group 33"/>
              <p:cNvGrpSpPr>
                <a:grpSpLocks/>
              </p:cNvGrpSpPr>
              <p:nvPr/>
            </p:nvGrpSpPr>
            <p:grpSpPr bwMode="auto">
              <a:xfrm>
                <a:off x="281896" y="3114367"/>
                <a:ext cx="5528353" cy="2418065"/>
                <a:chOff x="1427671" y="1380819"/>
                <a:chExt cx="4412996" cy="2002998"/>
              </a:xfrm>
            </p:grpSpPr>
            <p:sp>
              <p:nvSpPr>
                <p:cNvPr id="12" name="Rounded Rectangle 5"/>
                <p:cNvSpPr/>
                <p:nvPr/>
              </p:nvSpPr>
              <p:spPr>
                <a:xfrm>
                  <a:off x="1427671" y="2702963"/>
                  <a:ext cx="2235373" cy="680854"/>
                </a:xfrm>
                <a:prstGeom prst="roundRect">
                  <a:avLst/>
                </a:prstGeom>
                <a:ln>
                  <a:solidFill>
                    <a:srgbClr val="00458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 sz="1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1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1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1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1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buSzPct val="100000"/>
                    <a:defRPr/>
                  </a:pPr>
                  <a:r>
                    <a:rPr lang="en-US" altLang="pt-PT" sz="1600" b="1" dirty="0" err="1">
                      <a:solidFill>
                        <a:srgbClr val="FFFFFF"/>
                      </a:solidFill>
                      <a:latin typeface="Calibri" panose="020F0502020204030204" pitchFamily="34" charset="0"/>
                      <a:sym typeface="Arial" panose="020B0604020202020204" pitchFamily="34" charset="0"/>
                    </a:rPr>
                    <a:t>Creatinina</a:t>
                  </a:r>
                  <a:r>
                    <a:rPr lang="en-US" altLang="pt-PT" sz="1600" b="1" dirty="0">
                      <a:solidFill>
                        <a:srgbClr val="FFFFFF"/>
                      </a:solidFill>
                      <a:latin typeface="Calibri" panose="020F0502020204030204" pitchFamily="34" charset="0"/>
                      <a:sym typeface="Arial" panose="020B0604020202020204" pitchFamily="34" charset="0"/>
                    </a:rPr>
                    <a:t> </a:t>
                  </a:r>
                  <a:r>
                    <a:rPr lang="en-US" altLang="pt-PT" sz="1600" b="1" dirty="0" err="1">
                      <a:solidFill>
                        <a:srgbClr val="FFFFFF"/>
                      </a:solidFill>
                      <a:latin typeface="Calibri" panose="020F0502020204030204" pitchFamily="34" charset="0"/>
                      <a:sym typeface="Arial" panose="020B0604020202020204" pitchFamily="34" charset="0"/>
                    </a:rPr>
                    <a:t>sérica</a:t>
                  </a:r>
                  <a:r>
                    <a:rPr lang="en-US" altLang="pt-PT" sz="1600" b="1" dirty="0">
                      <a:solidFill>
                        <a:srgbClr val="FFFFFF"/>
                      </a:solidFill>
                      <a:latin typeface="Calibri" panose="020F0502020204030204" pitchFamily="34" charset="0"/>
                      <a:sym typeface="Arial" panose="020B0604020202020204" pitchFamily="34" charset="0"/>
                    </a:rPr>
                    <a:t> ≥</a:t>
                  </a:r>
                  <a:br>
                    <a:rPr lang="en-US" altLang="pt-PT" sz="1600" b="1" dirty="0">
                      <a:solidFill>
                        <a:srgbClr val="FFFFFF"/>
                      </a:solidFill>
                      <a:latin typeface="Calibri" panose="020F0502020204030204" pitchFamily="34" charset="0"/>
                      <a:sym typeface="Arial" panose="020B0604020202020204" pitchFamily="34" charset="0"/>
                    </a:rPr>
                  </a:br>
                  <a:r>
                    <a:rPr lang="en-US" altLang="pt-PT" sz="1600" b="1" dirty="0">
                      <a:solidFill>
                        <a:srgbClr val="FFFFFF"/>
                      </a:solidFill>
                      <a:latin typeface="Calibri" panose="020F0502020204030204" pitchFamily="34" charset="0"/>
                      <a:sym typeface="Arial" panose="020B0604020202020204" pitchFamily="34" charset="0"/>
                    </a:rPr>
                    <a:t> 1,5 </a:t>
                  </a:r>
                  <a:r>
                    <a:rPr lang="en-US" altLang="pt-PT" sz="1600" b="1" dirty="0" smtClean="0">
                      <a:solidFill>
                        <a:srgbClr val="FFFFFF"/>
                      </a:solidFill>
                      <a:latin typeface="Calibri" panose="020F0502020204030204" pitchFamily="34" charset="0"/>
                      <a:sym typeface="Arial" panose="020B0604020202020204" pitchFamily="34" charset="0"/>
                    </a:rPr>
                    <a:t>mg/dl</a:t>
                  </a:r>
                  <a:endParaRPr lang="en-US" altLang="pt-PT" sz="1600" b="1" dirty="0">
                    <a:solidFill>
                      <a:srgbClr val="FFFFFF"/>
                    </a:solidFill>
                    <a:latin typeface="Calibri" panose="020F0502020204030204" pitchFamily="34" charset="0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3" name="Group 27"/>
                <p:cNvGrpSpPr>
                  <a:grpSpLocks/>
                </p:cNvGrpSpPr>
                <p:nvPr/>
              </p:nvGrpSpPr>
              <p:grpSpPr bwMode="auto">
                <a:xfrm>
                  <a:off x="1430747" y="1380819"/>
                  <a:ext cx="4409920" cy="1568072"/>
                  <a:chOff x="1430747" y="1380819"/>
                  <a:chExt cx="4409920" cy="1568072"/>
                </a:xfrm>
              </p:grpSpPr>
              <p:sp>
                <p:nvSpPr>
                  <p:cNvPr id="14" name="Rounded Rectangle 3"/>
                  <p:cNvSpPr/>
                  <p:nvPr/>
                </p:nvSpPr>
                <p:spPr>
                  <a:xfrm>
                    <a:off x="1430747" y="2023447"/>
                    <a:ext cx="2234644" cy="570395"/>
                  </a:xfrm>
                  <a:prstGeom prst="roundRect">
                    <a:avLst/>
                  </a:prstGeom>
                  <a:ln>
                    <a:solidFill>
                      <a:srgbClr val="004586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>
                      <a:defRPr sz="1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1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1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1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1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>
                      <a:buSzPct val="100000"/>
                      <a:defRPr/>
                    </a:pPr>
                    <a:r>
                      <a:rPr lang="en-US" altLang="pt-PT" sz="16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rPr>
                      <a:t>Peso corporal ≤ 60 kg</a:t>
                    </a:r>
                  </a:p>
                </p:txBody>
              </p:sp>
              <p:sp>
                <p:nvSpPr>
                  <p:cNvPr id="15" name="Rounded Rectangle 4"/>
                  <p:cNvSpPr/>
                  <p:nvPr/>
                </p:nvSpPr>
                <p:spPr>
                  <a:xfrm>
                    <a:off x="1430747" y="1380819"/>
                    <a:ext cx="2234644" cy="570395"/>
                  </a:xfrm>
                  <a:prstGeom prst="roundRect">
                    <a:avLst/>
                  </a:prstGeom>
                  <a:ln>
                    <a:solidFill>
                      <a:srgbClr val="004586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>
                      <a:defRPr sz="1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1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1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1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1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>
                      <a:buSzPct val="100000"/>
                      <a:defRPr/>
                    </a:pPr>
                    <a:r>
                      <a:rPr lang="en-US" altLang="pt-PT" sz="1600" b="1" dirty="0" err="1">
                        <a:solidFill>
                          <a:srgbClr val="FFFFFF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rPr>
                      <a:t>Idade</a:t>
                    </a:r>
                    <a:r>
                      <a:rPr lang="en-US" altLang="pt-PT" sz="16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rPr>
                      <a:t> ≥ 80 </a:t>
                    </a:r>
                    <a:r>
                      <a:rPr lang="en-US" altLang="pt-PT" sz="1600" b="1" dirty="0" err="1">
                        <a:solidFill>
                          <a:srgbClr val="FFFFFF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rPr>
                      <a:t>anos</a:t>
                    </a:r>
                    <a:endParaRPr lang="en-US" altLang="pt-PT" sz="1600" b="1" dirty="0">
                      <a:solidFill>
                        <a:srgbClr val="FFFFFF"/>
                      </a:solidFill>
                      <a:latin typeface="Calibri" panose="020F0502020204030204" pitchFamily="34" charset="0"/>
                      <a:sym typeface="Arial" panose="020B0604020202020204" pitchFamily="34" charset="0"/>
                    </a:endParaRPr>
                  </a:p>
                </p:txBody>
              </p:sp>
              <p:cxnSp>
                <p:nvCxnSpPr>
                  <p:cNvPr id="16" name="Straight Connector 8"/>
                  <p:cNvCxnSpPr/>
                  <p:nvPr/>
                </p:nvCxnSpPr>
                <p:spPr>
                  <a:xfrm>
                    <a:off x="3665466" y="1665541"/>
                    <a:ext cx="511460" cy="642739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Rounded Rectangle 9"/>
                  <p:cNvSpPr/>
                  <p:nvPr/>
                </p:nvSpPr>
                <p:spPr>
                  <a:xfrm>
                    <a:off x="4176862" y="2023444"/>
                    <a:ext cx="1663805" cy="740699"/>
                  </a:xfrm>
                  <a:prstGeom prst="roundRect">
                    <a:avLst/>
                  </a:prstGeom>
                  <a:solidFill>
                    <a:srgbClr val="FFD347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>
                      <a:defRPr sz="1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1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1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1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1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>
                      <a:buSzPct val="100000"/>
                      <a:defRPr/>
                    </a:pPr>
                    <a:r>
                      <a:rPr lang="en-US" altLang="pt-PT" sz="1600" b="1" dirty="0" err="1">
                        <a:solidFill>
                          <a:srgbClr val="3A76AD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rPr>
                      <a:t>Pelo</a:t>
                    </a:r>
                    <a:r>
                      <a:rPr lang="en-US" altLang="pt-PT" sz="1600" b="1" dirty="0">
                        <a:solidFill>
                          <a:srgbClr val="3A76AD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rPr>
                      <a:t> </a:t>
                    </a:r>
                    <a:r>
                      <a:rPr lang="en-US" altLang="pt-PT" sz="1600" b="1" dirty="0" err="1">
                        <a:solidFill>
                          <a:srgbClr val="3A76AD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rPr>
                      <a:t>menos</a:t>
                    </a:r>
                    <a:r>
                      <a:rPr lang="en-US" altLang="pt-PT" sz="1600" b="1" dirty="0">
                        <a:solidFill>
                          <a:srgbClr val="3A76AD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rPr>
                      <a:t> 2 </a:t>
                    </a:r>
                    <a:r>
                      <a:rPr lang="en-US" altLang="pt-PT" sz="1600" b="1" dirty="0" err="1">
                        <a:solidFill>
                          <a:srgbClr val="3A76AD"/>
                        </a:solidFill>
                        <a:latin typeface="Calibri" panose="020F0502020204030204" pitchFamily="34" charset="0"/>
                        <a:sym typeface="Arial" panose="020B0604020202020204" pitchFamily="34" charset="0"/>
                      </a:rPr>
                      <a:t>características</a:t>
                    </a:r>
                    <a:endParaRPr lang="en-US" altLang="pt-PT" sz="1600" b="1" dirty="0">
                      <a:solidFill>
                        <a:srgbClr val="3A76AD"/>
                      </a:solidFill>
                      <a:latin typeface="Calibri" panose="020F0502020204030204" pitchFamily="34" charset="0"/>
                      <a:sym typeface="Arial" panose="020B0604020202020204" pitchFamily="34" charset="0"/>
                    </a:endParaRPr>
                  </a:p>
                </p:txBody>
              </p:sp>
              <p:cxnSp>
                <p:nvCxnSpPr>
                  <p:cNvPr id="18" name="Straight Connector 12"/>
                  <p:cNvCxnSpPr/>
                  <p:nvPr/>
                </p:nvCxnSpPr>
                <p:spPr>
                  <a:xfrm>
                    <a:off x="3686808" y="2308280"/>
                    <a:ext cx="428316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69"/>
                  <p:cNvCxnSpPr/>
                  <p:nvPr/>
                </p:nvCxnSpPr>
                <p:spPr>
                  <a:xfrm flipV="1">
                    <a:off x="3665466" y="2308280"/>
                    <a:ext cx="511460" cy="640611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0" name="Straight Arrow Connector 22"/>
              <p:cNvCxnSpPr>
                <a:stCxn id="17" idx="3"/>
              </p:cNvCxnSpPr>
              <p:nvPr/>
            </p:nvCxnSpPr>
            <p:spPr>
              <a:xfrm>
                <a:off x="5810250" y="4337253"/>
                <a:ext cx="1225134" cy="30369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ounded Rectangle 61"/>
              <p:cNvSpPr>
                <a:spLocks noChangeArrowheads="1"/>
              </p:cNvSpPr>
              <p:nvPr/>
            </p:nvSpPr>
            <p:spPr bwMode="auto">
              <a:xfrm>
                <a:off x="0" y="2933698"/>
                <a:ext cx="8572500" cy="3838790"/>
              </a:xfrm>
              <a:prstGeom prst="roundRect">
                <a:avLst>
                  <a:gd name="adj" fmla="val 16667"/>
                </a:avLst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eaLnBrk="1" hangingPunct="1">
                  <a:lnSpc>
                    <a:spcPct val="90000"/>
                  </a:lnSpc>
                  <a:spcBef>
                    <a:spcPct val="30000"/>
                  </a:spcBef>
                  <a:buClr>
                    <a:srgbClr val="FF9900"/>
                  </a:buClr>
                  <a:buFont typeface="Wingdings" pitchFamily="2" charset="2"/>
                  <a:buNone/>
                </a:pPr>
                <a:endParaRPr lang="en-GB" altLang="pt-PT" sz="1200" b="1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6" name="Rounded Rectangle 55"/>
            <p:cNvSpPr/>
            <p:nvPr/>
          </p:nvSpPr>
          <p:spPr bwMode="auto">
            <a:xfrm>
              <a:off x="4000935" y="2640356"/>
              <a:ext cx="3637632" cy="59350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 anchorCtr="0"/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30000"/>
                </a:spcBef>
                <a:buSzPct val="100000"/>
                <a:defRPr/>
              </a:pPr>
              <a:r>
                <a:rPr lang="en-US" altLang="pt-PT" sz="1600" b="1" dirty="0" err="1">
                  <a:solidFill>
                    <a:srgbClr val="3A76AD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Arial" panose="020B0604020202020204" pitchFamily="34" charset="0"/>
                </a:rPr>
                <a:t>Ajuste</a:t>
              </a:r>
              <a:r>
                <a:rPr lang="en-US" altLang="pt-PT" sz="1600" b="1" dirty="0">
                  <a:solidFill>
                    <a:srgbClr val="3A76AD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Arial" panose="020B0604020202020204" pitchFamily="34" charset="0"/>
                </a:rPr>
                <a:t> de dose para 2,5 mg 2x/</a:t>
              </a:r>
              <a:r>
                <a:rPr lang="en-US" altLang="pt-PT" sz="1600" b="1" dirty="0" err="1">
                  <a:solidFill>
                    <a:srgbClr val="3A76AD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  <a:sym typeface="Arial" panose="020B0604020202020204" pitchFamily="34" charset="0"/>
                </a:rPr>
                <a:t>dia</a:t>
              </a:r>
              <a:endParaRPr lang="en-US" altLang="pt-PT" sz="1600" b="1" dirty="0">
                <a:solidFill>
                  <a:srgbClr val="3A76AD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Arial" panose="020B0604020202020204" pitchFamily="34" charset="0"/>
              </a:endParaRPr>
            </a:p>
          </p:txBody>
        </p:sp>
      </p:grpSp>
      <p:sp>
        <p:nvSpPr>
          <p:cNvPr id="20" name="Rounded Rectangle 6"/>
          <p:cNvSpPr/>
          <p:nvPr/>
        </p:nvSpPr>
        <p:spPr bwMode="auto">
          <a:xfrm>
            <a:off x="8646784" y="2724735"/>
            <a:ext cx="1308156" cy="1269242"/>
          </a:xfrm>
          <a:prstGeom prst="roundRect">
            <a:avLst/>
          </a:prstGeom>
          <a:solidFill>
            <a:srgbClr val="FFD34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altLang="pt-PT" sz="1600" b="1" dirty="0" err="1">
                <a:solidFill>
                  <a:srgbClr val="3A76AD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Apixabano</a:t>
            </a:r>
            <a:endParaRPr lang="en-US" altLang="pt-PT" sz="1600" b="1" dirty="0">
              <a:solidFill>
                <a:srgbClr val="3A76AD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altLang="pt-PT" sz="1600" b="1" dirty="0">
                <a:solidFill>
                  <a:srgbClr val="3A76AD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2,5 mg 2x/</a:t>
            </a:r>
            <a:r>
              <a:rPr lang="en-US" altLang="pt-PT" sz="1600" b="1" dirty="0" err="1">
                <a:solidFill>
                  <a:srgbClr val="3A76AD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dia</a:t>
            </a:r>
            <a:endParaRPr lang="en-US" altLang="pt-PT" sz="1600" b="1" dirty="0">
              <a:solidFill>
                <a:srgbClr val="3A76AD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1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136" y="240522"/>
            <a:ext cx="7944655" cy="577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3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extShape 1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</a:pPr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7" name="TextShape 2"/>
          <p:cNvSpPr txBox="1"/>
          <p:nvPr/>
        </p:nvSpPr>
        <p:spPr>
          <a:xfrm>
            <a:off x="11880" y="1196640"/>
            <a:ext cx="5361978" cy="46450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Causas:</a:t>
            </a:r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523880" lvl="1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Fibrilhação auricular</a:t>
            </a:r>
            <a:endParaRPr lang="es-ES" sz="24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12900" lvl="1" indent="-354013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Flutter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auricular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condução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variável</a:t>
            </a:r>
            <a:endParaRPr lang="es-ES" sz="24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12900" lvl="1" indent="-354013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Taquicardia 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auricular 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multifocal.</a:t>
            </a:r>
            <a:endParaRPr lang="es-ES" sz="2400" b="0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12900" lvl="1" indent="-354013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Extrasistolia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supraventricular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frequente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12900" lvl="1" indent="-354013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Extrasistolia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ventricular 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frequente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8" name="TextShape 3"/>
          <p:cNvSpPr txBox="1"/>
          <p:nvPr/>
        </p:nvSpPr>
        <p:spPr>
          <a:xfrm>
            <a:off x="5455440" y="1170360"/>
            <a:ext cx="6462240" cy="46450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6496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Atitudes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076325" lvl="1" indent="-360363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Avaliar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pulso nos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doentes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+ 65 anos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076325" lvl="1" indent="-360363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ECG 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para realizar o 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diagnóstico.</a:t>
            </a:r>
            <a:endParaRPr lang="es-ES" sz="24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9" name="TextShape 4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Pulso arrítmico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305" y="4137210"/>
            <a:ext cx="6917738" cy="85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170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548680"/>
            <a:ext cx="7056784" cy="1008112"/>
          </a:xfrm>
          <a:prstGeom prst="rect">
            <a:avLst/>
          </a:prstGeom>
        </p:spPr>
      </p:pic>
      <p:sp>
        <p:nvSpPr>
          <p:cNvPr id="8" name="Marcador de texto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524000" y="4365104"/>
            <a:ext cx="9144000" cy="12858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4800" dirty="0">
              <a:solidFill>
                <a:schemeClr val="tx2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2014206"/>
            <a:ext cx="5040528" cy="177483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79376" y="4005064"/>
            <a:ext cx="11089232" cy="6480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http://app.livemed.in:81/app</a:t>
            </a:r>
          </a:p>
        </p:txBody>
      </p:sp>
    </p:spTree>
    <p:extLst>
      <p:ext uri="{BB962C8B-B14F-4D97-AF65-F5344CB8AC3E}">
        <p14:creationId xmlns:p14="http://schemas.microsoft.com/office/powerpoint/2010/main" val="262586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extShape 1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</a:pPr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7" name="TextShape 2"/>
          <p:cNvSpPr txBox="1"/>
          <p:nvPr/>
        </p:nvSpPr>
        <p:spPr>
          <a:xfrm>
            <a:off x="11879" y="1196640"/>
            <a:ext cx="5770355" cy="46450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Intervalos R-R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irregular.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ondas P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discerníveis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distintas.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Duração</a:t>
            </a:r>
            <a:r>
              <a:rPr lang="es-ES" sz="2400" b="0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pelo menos de 30 segundos 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es-ES" sz="2400" b="0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convenção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).</a:t>
            </a:r>
            <a:endParaRPr lang="es-ES" sz="2400" b="0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3600">
              <a:lnSpc>
                <a:spcPct val="100000"/>
              </a:lnSpc>
            </a:pP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b="0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Hb</a:t>
            </a:r>
            <a:r>
              <a:rPr lang="es-ES" sz="2400" b="0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0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13,0 g/dl.</a:t>
            </a:r>
            <a:endParaRPr lang="es-ES" sz="2400" b="0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Creatinina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0,7 mg/dl.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523880" lvl="1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TFGe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XXX 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ml/min.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lvl="0" indent="-264600">
              <a:buBlip>
                <a:blip r:embed="rId2"/>
              </a:buBlip>
            </a:pP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Provas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z="2400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função</a:t>
            </a:r>
            <a:r>
              <a:rPr lang="es-ES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hepática </a:t>
            </a:r>
            <a:r>
              <a:rPr lang="es-ES" sz="2400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normais</a:t>
            </a:r>
            <a:r>
              <a:rPr lang="es-ES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066680" indent="-264600">
              <a:buClr>
                <a:srgbClr val="C5000B"/>
              </a:buClr>
              <a:buFont typeface="Wingdings" charset="2"/>
              <a:buChar char=""/>
            </a:pPr>
            <a:endParaRPr lang="es-ES" sz="3200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000800" lvl="1"/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9" name="TextShape 4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Fibrilhação auricular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422" y="1519368"/>
            <a:ext cx="6321438" cy="33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2013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TextShape 4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Fibrilhação auricular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430" y="1758463"/>
            <a:ext cx="7192789" cy="299134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1" y="1678933"/>
            <a:ext cx="4948284" cy="308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4383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63000" y="1335360"/>
            <a:ext cx="10362960" cy="1035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2800" spc="-1" dirty="0" err="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Homem</a:t>
            </a:r>
            <a:r>
              <a:rPr lang="es-ES" sz="2800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800" spc="-1" dirty="0" err="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</a:t>
            </a:r>
            <a:r>
              <a:rPr lang="es-ES" sz="2800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78 anos, </a:t>
            </a:r>
            <a:r>
              <a:rPr lang="pt-PT" sz="2800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HTA, DM2, </a:t>
            </a:r>
            <a:r>
              <a:rPr lang="pt-PT" sz="2800" spc="-1" dirty="0" err="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dislipidémia</a:t>
            </a:r>
            <a:r>
              <a:rPr lang="pt-PT" sz="2800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história de EAM,</a:t>
            </a:r>
          </a:p>
          <a:p>
            <a:pPr algn="ctr">
              <a:lnSpc>
                <a:spcPct val="100000"/>
              </a:lnSpc>
            </a:pPr>
            <a:r>
              <a:rPr lang="pt-PT" sz="2800" spc="-1" dirty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fibrilhação auricular recém diagnosticada. Tratado com antiagregante.</a:t>
            </a:r>
          </a:p>
        </p:txBody>
      </p:sp>
      <p:sp>
        <p:nvSpPr>
          <p:cNvPr id="413" name="TextShape 2"/>
          <p:cNvSpPr txBox="1"/>
          <p:nvPr/>
        </p:nvSpPr>
        <p:spPr>
          <a:xfrm>
            <a:off x="0" y="5661360"/>
            <a:ext cx="11581920" cy="294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609480" y="159840"/>
            <a:ext cx="10972440" cy="60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Pergunta</a:t>
            </a:r>
            <a:r>
              <a:rPr lang="es-ES" sz="3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32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722159" y="2825640"/>
            <a:ext cx="9909981" cy="33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</a:t>
            </a: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indicação</a:t>
            </a: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para </a:t>
            </a:r>
            <a:r>
              <a:rPr lang="es-ES" sz="24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anticoagulação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oral e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mantinha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 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antiagregante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indicação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para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anticoagulação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oral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anti-</a:t>
            </a:r>
            <a:r>
              <a:rPr lang="es-ES" sz="24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agregante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r>
              <a:rPr lang="es-ES" sz="24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</a:t>
            </a: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indicação</a:t>
            </a: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para </a:t>
            </a:r>
            <a:r>
              <a:rPr lang="es-ES" sz="2400" b="1" strike="noStrike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antiagregação</a:t>
            </a:r>
            <a:r>
              <a:rPr lang="es-ES" sz="24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dupla.</a:t>
            </a: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buClr>
                <a:srgbClr val="C5000B"/>
              </a:buClr>
              <a:buFont typeface="Calibri"/>
              <a:buAutoNum type="arabicPeriod"/>
            </a:pP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Mantinha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err="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antiagregação</a:t>
            </a:r>
            <a:r>
              <a:rPr lang="es-ES" sz="2400" b="1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S" sz="24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simples.</a:t>
            </a: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200" indent="-456840">
              <a:lnSpc>
                <a:spcPct val="100000"/>
              </a:lnSpc>
              <a:buClr>
                <a:srgbClr val="C5000B"/>
              </a:buClr>
              <a:buFont typeface="Calibri"/>
              <a:buAutoNum type="arabicPeriod"/>
            </a:pPr>
            <a:endParaRPr lang="es-E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60">
              <a:lnSpc>
                <a:spcPct val="100000"/>
              </a:lnSpc>
              <a:buClr>
                <a:srgbClr val="C5000B"/>
              </a:buClr>
            </a:pPr>
            <a:endParaRPr lang="es-E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63053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8346" y="159840"/>
            <a:ext cx="9032066" cy="604440"/>
          </a:xfrm>
        </p:spPr>
        <p:txBody>
          <a:bodyPr/>
          <a:lstStyle/>
          <a:p>
            <a:r>
              <a:rPr lang="pt-PT" sz="3200" b="1" dirty="0">
                <a:solidFill>
                  <a:srgbClr val="004586"/>
                </a:solidFill>
                <a:latin typeface="Calibri" panose="020F0502020204030204" pitchFamily="34" charset="0"/>
              </a:rPr>
              <a:t>CHA</a:t>
            </a:r>
            <a:r>
              <a:rPr lang="pt-PT" sz="3200" b="1" baseline="-25000" dirty="0">
                <a:solidFill>
                  <a:srgbClr val="004586"/>
                </a:solidFill>
                <a:latin typeface="Calibri" panose="020F0502020204030204" pitchFamily="34" charset="0"/>
              </a:rPr>
              <a:t>2</a:t>
            </a:r>
            <a:r>
              <a:rPr lang="pt-PT" sz="3200" b="1" dirty="0">
                <a:solidFill>
                  <a:srgbClr val="004586"/>
                </a:solidFill>
                <a:latin typeface="Calibri" panose="020F0502020204030204" pitchFamily="34" charset="0"/>
              </a:rPr>
              <a:t>DS</a:t>
            </a:r>
            <a:r>
              <a:rPr lang="pt-PT" sz="3200" b="1" baseline="-25000" dirty="0">
                <a:solidFill>
                  <a:srgbClr val="004586"/>
                </a:solidFill>
                <a:latin typeface="Calibri" panose="020F0502020204030204" pitchFamily="34" charset="0"/>
              </a:rPr>
              <a:t>2</a:t>
            </a:r>
            <a:r>
              <a:rPr lang="pt-PT" sz="3200" b="1" dirty="0">
                <a:solidFill>
                  <a:srgbClr val="004586"/>
                </a:solidFill>
                <a:latin typeface="Calibri" panose="020F0502020204030204" pitchFamily="34" charset="0"/>
              </a:rPr>
              <a:t>-VASc – estratificação risco </a:t>
            </a:r>
            <a:r>
              <a:rPr lang="pt-PT" sz="3200" b="1" dirty="0" err="1">
                <a:solidFill>
                  <a:srgbClr val="004586"/>
                </a:solidFill>
                <a:latin typeface="Calibri" panose="020F0502020204030204" pitchFamily="34" charset="0"/>
              </a:rPr>
              <a:t>tromboembólico</a:t>
            </a:r>
            <a:endParaRPr lang="pt-PT" b="1" dirty="0">
              <a:solidFill>
                <a:srgbClr val="004586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551" y="1050140"/>
            <a:ext cx="4570150" cy="4621237"/>
          </a:xfrm>
          <a:prstGeom prst="rect">
            <a:avLst/>
          </a:prstGeom>
        </p:spPr>
      </p:pic>
      <p:sp>
        <p:nvSpPr>
          <p:cNvPr id="6" name="TextShape 2"/>
          <p:cNvSpPr txBox="1"/>
          <p:nvPr/>
        </p:nvSpPr>
        <p:spPr>
          <a:xfrm>
            <a:off x="11880" y="1210708"/>
            <a:ext cx="5361978" cy="46450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78 </a:t>
            </a: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anos.</a:t>
            </a:r>
            <a:endParaRPr lang="pt-PT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HTA.</a:t>
            </a:r>
            <a:endParaRPr lang="pt-PT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DM2.</a:t>
            </a:r>
            <a:endParaRPr lang="pt-PT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</a:t>
            </a: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istória </a:t>
            </a: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</a:t>
            </a: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EAM.</a:t>
            </a:r>
            <a:endParaRPr lang="pt-PT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3600">
              <a:lnSpc>
                <a:spcPct val="100000"/>
              </a:lnSpc>
            </a:pP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=</a:t>
            </a:r>
          </a:p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</a:t>
            </a: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pontos.</a:t>
            </a:r>
            <a:endParaRPr lang="pt-PT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</a:t>
            </a: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ponto.</a:t>
            </a:r>
            <a:endParaRPr lang="pt-PT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</a:t>
            </a: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ponto.</a:t>
            </a:r>
            <a:endParaRPr lang="pt-PT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</a:t>
            </a: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ponto.</a:t>
            </a:r>
            <a:endParaRPr lang="pt-PT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3600">
              <a:lnSpc>
                <a:spcPct val="100000"/>
              </a:lnSpc>
            </a:pP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=</a:t>
            </a:r>
          </a:p>
          <a:p>
            <a:pPr marL="808200" indent="-264600">
              <a:lnSpc>
                <a:spcPct val="100000"/>
              </a:lnSpc>
              <a:buBlip>
                <a:blip r:embed="rId3"/>
              </a:buBlip>
            </a:pP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 </a:t>
            </a: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pontos.</a:t>
            </a:r>
            <a:endParaRPr lang="pt-PT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066680" indent="-264600">
              <a:buClr>
                <a:srgbClr val="C5000B"/>
              </a:buClr>
              <a:buFont typeface="Wingdings" charset="2"/>
              <a:buChar char=""/>
            </a:pPr>
            <a:endParaRPr lang="es-ES" sz="3200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000800" lvl="1"/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20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810" y="1238843"/>
            <a:ext cx="6087708" cy="46450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CHA</a:t>
            </a:r>
            <a:r>
              <a:rPr lang="pt-PT" sz="2400" spc="-1" baseline="-25000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DS</a:t>
            </a:r>
            <a:r>
              <a:rPr lang="pt-PT" sz="2400" spc="-1" baseline="-25000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-VASc &gt;2 </a:t>
            </a: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Homens.</a:t>
            </a:r>
            <a:endParaRPr lang="pt-PT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buBlip>
                <a:blip r:embed="rId2"/>
              </a:buBlip>
            </a:pP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CHA</a:t>
            </a:r>
            <a:r>
              <a:rPr lang="pt-PT" sz="2400" spc="-1" baseline="-25000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DS</a:t>
            </a:r>
            <a:r>
              <a:rPr lang="pt-PT" sz="2400" spc="-1" baseline="-25000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-VASc &gt;3 </a:t>
            </a: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Mulheres.</a:t>
            </a:r>
            <a:endParaRPr lang="pt-PT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buBlip>
                <a:blip r:embed="rId2"/>
              </a:buBlip>
            </a:pPr>
            <a:endParaRPr lang="pt-PT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buBlip>
                <a:blip r:embed="rId2"/>
              </a:buBlip>
            </a:pP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Pode-se considerar anticoagulação </a:t>
            </a: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oral:</a:t>
            </a:r>
          </a:p>
          <a:p>
            <a:pPr marL="180090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CHA</a:t>
            </a:r>
            <a:r>
              <a:rPr lang="pt-PT" sz="2400" spc="-1" baseline="-25000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DS</a:t>
            </a:r>
            <a:r>
              <a:rPr lang="pt-PT" sz="2400" spc="-1" baseline="-25000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-VASc </a:t>
            </a: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</a:t>
            </a: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Homens.</a:t>
            </a:r>
            <a:endParaRPr lang="pt-PT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00900" lvl="2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CHA</a:t>
            </a:r>
            <a:r>
              <a:rPr lang="pt-PT" sz="2400" spc="-1" baseline="-25000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DS</a:t>
            </a:r>
            <a:r>
              <a:rPr lang="pt-PT" sz="2400" spc="-1" baseline="-25000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-VASc 2 </a:t>
            </a: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Mulheres.</a:t>
            </a:r>
            <a:endParaRPr lang="pt-PT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65400" lvl="1" indent="-264600">
              <a:buBlip>
                <a:blip r:embed="rId2"/>
              </a:buBlip>
            </a:pPr>
            <a:endParaRPr lang="pt-PT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65400" lvl="1" indent="-264600">
              <a:buBlip>
                <a:blip r:embed="rId2"/>
              </a:buBlip>
            </a:pPr>
            <a:endParaRPr lang="pt-PT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endParaRPr lang="pt-PT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066680" indent="-264600">
              <a:buClr>
                <a:srgbClr val="C5000B"/>
              </a:buClr>
              <a:buFont typeface="Wingdings" charset="2"/>
              <a:buChar char=""/>
            </a:pPr>
            <a:endParaRPr lang="es-ES" sz="3200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000800" lvl="1"/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TextShape 2"/>
          <p:cNvSpPr txBox="1"/>
          <p:nvPr/>
        </p:nvSpPr>
        <p:spPr>
          <a:xfrm>
            <a:off x="6325929" y="1163265"/>
            <a:ext cx="5361978" cy="46450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Ausência de factores de </a:t>
            </a: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risco.</a:t>
            </a:r>
            <a:endParaRPr lang="pt-PT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Contraindicações </a:t>
            </a: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absolutas.</a:t>
            </a:r>
            <a:endParaRPr lang="pt-PT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343700" lvl="1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Exemplo: </a:t>
            </a: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hemorragia </a:t>
            </a:r>
            <a:r>
              <a:rPr lang="pt-PT" sz="2400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intracraniana </a:t>
            </a:r>
            <a:r>
              <a:rPr lang="pt-PT" sz="2400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recente.</a:t>
            </a:r>
            <a:endParaRPr lang="pt-PT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65400" lvl="1" indent="-264600">
              <a:buBlip>
                <a:blip r:embed="rId2"/>
              </a:buBlip>
            </a:pPr>
            <a:endParaRPr lang="pt-PT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65400" lvl="1" indent="-264600">
              <a:buBlip>
                <a:blip r:embed="rId2"/>
              </a:buBlip>
            </a:pPr>
            <a:endParaRPr lang="pt-PT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"/>
              </a:buBlip>
            </a:pPr>
            <a:endParaRPr lang="pt-PT" sz="2400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066680" indent="-264600">
              <a:buClr>
                <a:srgbClr val="C5000B"/>
              </a:buClr>
              <a:buFont typeface="Wingdings" charset="2"/>
              <a:buChar char=""/>
            </a:pPr>
            <a:endParaRPr lang="es-ES" sz="3200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000800" lvl="1"/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s-ES" sz="32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562" y="4235824"/>
            <a:ext cx="8717884" cy="14912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259977" y="303603"/>
            <a:ext cx="5386917" cy="906115"/>
          </a:xfrm>
        </p:spPr>
        <p:txBody>
          <a:bodyPr/>
          <a:lstStyle/>
          <a:p>
            <a:r>
              <a:rPr lang="es-ES" dirty="0" err="1" smtClean="0">
                <a:solidFill>
                  <a:srgbClr val="C00000"/>
                </a:solidFill>
              </a:rPr>
              <a:t>Quando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anticoagular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idx="10"/>
          </p:nvPr>
        </p:nvSpPr>
        <p:spPr>
          <a:xfrm>
            <a:off x="6111328" y="290158"/>
            <a:ext cx="5386917" cy="906115"/>
          </a:xfrm>
        </p:spPr>
        <p:txBody>
          <a:bodyPr/>
          <a:lstStyle/>
          <a:p>
            <a:r>
              <a:rPr lang="es-ES" dirty="0" err="1" smtClean="0">
                <a:solidFill>
                  <a:srgbClr val="C00000"/>
                </a:solidFill>
              </a:rPr>
              <a:t>Não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anticoagular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6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</TotalTime>
  <Words>1045</Words>
  <Application>Microsoft Office PowerPoint</Application>
  <PresentationFormat>Panorámica</PresentationFormat>
  <Paragraphs>216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40</vt:i4>
      </vt:variant>
    </vt:vector>
  </HeadingPairs>
  <TitlesOfParts>
    <vt:vector size="53" baseType="lpstr">
      <vt:lpstr>Arial Unicode MS</vt:lpstr>
      <vt:lpstr>ＭＳ Ｐゴシック</vt:lpstr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CHA2DS2-VASc – estratificação risco tromboembólico</vt:lpstr>
      <vt:lpstr>Presentación de PowerPoint</vt:lpstr>
      <vt:lpstr>Antiagregantes e anticoagulantes orais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Válvulas mecânicas</vt:lpstr>
      <vt:lpstr>Presentación de PowerPoint</vt:lpstr>
      <vt:lpstr>Presentación de PowerPoint</vt:lpstr>
      <vt:lpstr>NOACs aprovados para “FA não-valvular”</vt:lpstr>
      <vt:lpstr>MARM-AF – contra-indicações para NOACs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Caso clínico 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tratar las patologías mas prevalentes de la piel</dc:title>
  <dc:subject/>
  <dc:creator>Live Med</dc:creator>
  <dc:description/>
  <cp:lastModifiedBy>Live Med</cp:lastModifiedBy>
  <cp:revision>113</cp:revision>
  <dcterms:created xsi:type="dcterms:W3CDTF">2016-01-21T12:27:52Z</dcterms:created>
  <dcterms:modified xsi:type="dcterms:W3CDTF">2017-12-21T15:32:46Z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