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39" r:id="rId6"/>
    <p:sldMasterId id="2147483752" r:id="rId7"/>
  </p:sldMasterIdLst>
  <p:notesMasterIdLst>
    <p:notesMasterId r:id="rId50"/>
  </p:notesMasterIdLst>
  <p:sldIdLst>
    <p:sldId id="256" r:id="rId8"/>
    <p:sldId id="311" r:id="rId9"/>
    <p:sldId id="257" r:id="rId10"/>
    <p:sldId id="272" r:id="rId11"/>
    <p:sldId id="315" r:id="rId12"/>
    <p:sldId id="259" r:id="rId13"/>
    <p:sldId id="273" r:id="rId14"/>
    <p:sldId id="274" r:id="rId15"/>
    <p:sldId id="316" r:id="rId16"/>
    <p:sldId id="260" r:id="rId17"/>
    <p:sldId id="290" r:id="rId18"/>
    <p:sldId id="291" r:id="rId19"/>
    <p:sldId id="282" r:id="rId20"/>
    <p:sldId id="267" r:id="rId21"/>
    <p:sldId id="283" r:id="rId22"/>
    <p:sldId id="285" r:id="rId23"/>
    <p:sldId id="286" r:id="rId24"/>
    <p:sldId id="287" r:id="rId25"/>
    <p:sldId id="288" r:id="rId26"/>
    <p:sldId id="289" r:id="rId27"/>
    <p:sldId id="292" r:id="rId28"/>
    <p:sldId id="293" r:id="rId29"/>
    <p:sldId id="294" r:id="rId30"/>
    <p:sldId id="268" r:id="rId31"/>
    <p:sldId id="295" r:id="rId32"/>
    <p:sldId id="296" r:id="rId33"/>
    <p:sldId id="297" r:id="rId34"/>
    <p:sldId id="308" r:id="rId35"/>
    <p:sldId id="299" r:id="rId36"/>
    <p:sldId id="309" r:id="rId37"/>
    <p:sldId id="298" r:id="rId38"/>
    <p:sldId id="310" r:id="rId39"/>
    <p:sldId id="301" r:id="rId40"/>
    <p:sldId id="302" r:id="rId41"/>
    <p:sldId id="312" r:id="rId42"/>
    <p:sldId id="300" r:id="rId43"/>
    <p:sldId id="304" r:id="rId44"/>
    <p:sldId id="313" r:id="rId45"/>
    <p:sldId id="306" r:id="rId46"/>
    <p:sldId id="307" r:id="rId47"/>
    <p:sldId id="314" r:id="rId48"/>
    <p:sldId id="317" r:id="rId49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808080"/>
    <a:srgbClr val="A6A6A6"/>
    <a:srgbClr val="F51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700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75303486953099"/>
          <c:y val="5.2397228922478799E-2"/>
          <c:w val="0.83105105091326503"/>
          <c:h val="0.7597543677386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AVC/Embolismo sistémico</c:v>
                </c:pt>
              </c:strCache>
            </c:strRef>
          </c:tx>
          <c:spPr>
            <a:solidFill>
              <a:srgbClr val="00458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Sheet1!$B$10:$I$10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0.6</c:v>
                  </c:pt>
                  <c:pt idx="3">
                    <c:v>0.6</c:v>
                  </c:pt>
                  <c:pt idx="4">
                    <c:v>0.6</c:v>
                  </c:pt>
                  <c:pt idx="5">
                    <c:v>1</c:v>
                  </c:pt>
                  <c:pt idx="6">
                    <c:v>1.4</c:v>
                  </c:pt>
                  <c:pt idx="7">
                    <c:v>0.3</c:v>
                  </c:pt>
                </c:numCache>
              </c:numRef>
            </c:plus>
            <c:minus>
              <c:numRef>
                <c:f>Sheet1!$B$9:$I$9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0.4</c:v>
                  </c:pt>
                  <c:pt idx="3">
                    <c:v>0.4</c:v>
                  </c:pt>
                  <c:pt idx="4">
                    <c:v>0.3</c:v>
                  </c:pt>
                  <c:pt idx="5">
                    <c:v>0.6</c:v>
                  </c:pt>
                  <c:pt idx="6">
                    <c:v>1</c:v>
                  </c:pt>
                  <c:pt idx="7">
                    <c:v>0.2</c:v>
                  </c:pt>
                </c:numCache>
              </c:numRef>
            </c:minus>
          </c:errBars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6–9</c:v>
                </c:pt>
                <c:pt idx="7">
                  <c:v>Todos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 formatCode="General">
                  <c:v>0.7</c:v>
                </c:pt>
                <c:pt idx="3" formatCode="General">
                  <c:v>0.7</c:v>
                </c:pt>
                <c:pt idx="4" formatCode="General">
                  <c:v>0.6</c:v>
                </c:pt>
                <c:pt idx="5" formatCode="General">
                  <c:v>1.1000000000000001</c:v>
                </c:pt>
                <c:pt idx="6" formatCode="General">
                  <c:v>2.4</c:v>
                </c:pt>
                <c:pt idx="7" formatCode="General">
                  <c:v>0.8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Mortalidade por todas as causas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Sheet1!$B$22:$I$22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0.7</c:v>
                  </c:pt>
                  <c:pt idx="2">
                    <c:v>0.8</c:v>
                  </c:pt>
                  <c:pt idx="3">
                    <c:v>0.8</c:v>
                  </c:pt>
                  <c:pt idx="4">
                    <c:v>1</c:v>
                  </c:pt>
                  <c:pt idx="5">
                    <c:v>1.4</c:v>
                  </c:pt>
                  <c:pt idx="6">
                    <c:v>1.9</c:v>
                  </c:pt>
                  <c:pt idx="7">
                    <c:v>0.4</c:v>
                  </c:pt>
                </c:numCache>
              </c:numRef>
            </c:plus>
            <c:minus>
              <c:numRef>
                <c:f>Sheet1!$B$21:$I$21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0.2</c:v>
                  </c:pt>
                  <c:pt idx="2">
                    <c:v>0.6</c:v>
                  </c:pt>
                  <c:pt idx="3">
                    <c:v>0.6</c:v>
                  </c:pt>
                  <c:pt idx="4">
                    <c:v>0.7</c:v>
                  </c:pt>
                  <c:pt idx="5">
                    <c:v>1</c:v>
                  </c:pt>
                  <c:pt idx="6">
                    <c:v>1.4</c:v>
                  </c:pt>
                  <c:pt idx="7">
                    <c:v>0.3</c:v>
                  </c:pt>
                </c:numCache>
              </c:numRef>
            </c:minus>
          </c:errBars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6–9</c:v>
                </c:pt>
                <c:pt idx="7">
                  <c:v>Todos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 formatCode="0.0">
                  <c:v>0</c:v>
                </c:pt>
                <c:pt idx="1">
                  <c:v>0.2</c:v>
                </c:pt>
                <c:pt idx="2">
                  <c:v>1.4</c:v>
                </c:pt>
                <c:pt idx="3">
                  <c:v>1.7</c:v>
                </c:pt>
                <c:pt idx="4" formatCode="0.0">
                  <c:v>2</c:v>
                </c:pt>
                <c:pt idx="5">
                  <c:v>2.6</c:v>
                </c:pt>
                <c:pt idx="6">
                  <c:v>4.3</c:v>
                </c:pt>
                <c:pt idx="7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15059920"/>
        <c:axId val="-1015061008"/>
      </c:barChart>
      <c:catAx>
        <c:axId val="-101505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667">
            <a:solidFill>
              <a:schemeClr val="tx1"/>
            </a:solidFill>
          </a:ln>
        </c:spPr>
        <c:txPr>
          <a:bodyPr/>
          <a:lstStyle/>
          <a:p>
            <a:pPr>
              <a:defRPr sz="1596">
                <a:solidFill>
                  <a:schemeClr val="tx1"/>
                </a:solidFill>
              </a:defRPr>
            </a:pPr>
            <a:endParaRPr lang="es-ES"/>
          </a:p>
        </c:txPr>
        <c:crossAx val="-1015061008"/>
        <c:crosses val="autoZero"/>
        <c:auto val="1"/>
        <c:lblAlgn val="ctr"/>
        <c:lblOffset val="100"/>
        <c:noMultiLvlLbl val="0"/>
      </c:catAx>
      <c:valAx>
        <c:axId val="-101506100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PT" sz="1593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Taxa de incidência, %/ano*</a:t>
                </a:r>
              </a:p>
            </c:rich>
          </c:tx>
          <c:layout>
            <c:manualLayout>
              <c:xMode val="edge"/>
              <c:yMode val="edge"/>
              <c:x val="1.22675355235768E-2"/>
              <c:y val="0.2197399982536429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12667">
            <a:solidFill>
              <a:schemeClr val="tx1"/>
            </a:solidFill>
          </a:ln>
        </c:spPr>
        <c:txPr>
          <a:bodyPr/>
          <a:lstStyle/>
          <a:p>
            <a:pPr>
              <a:defRPr sz="1596">
                <a:solidFill>
                  <a:schemeClr val="tx1"/>
                </a:solidFill>
              </a:defRPr>
            </a:pPr>
            <a:endParaRPr lang="es-ES"/>
          </a:p>
        </c:txPr>
        <c:crossAx val="-1015059920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.14714333122152801"/>
          <c:y val="5.0977600402689401E-2"/>
          <c:w val="0.321085105741093"/>
          <c:h val="0.185731235650338"/>
        </c:manualLayout>
      </c:layout>
      <c:overlay val="0"/>
      <c:txPr>
        <a:bodyPr/>
        <a:lstStyle/>
        <a:p>
          <a:pPr>
            <a:defRPr sz="1596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9862952478614"/>
          <c:y val="0.14439033523024192"/>
          <c:w val="0.81500139443066"/>
          <c:h val="0.67622360141802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VKA + AP</c:v>
                </c:pt>
              </c:strCache>
            </c:strRef>
          </c:tx>
          <c:spPr>
            <a:solidFill>
              <a:srgbClr val="737373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 to 9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10.6</c:v>
                </c:pt>
                <c:pt idx="1">
                  <c:v>6.6</c:v>
                </c:pt>
                <c:pt idx="2">
                  <c:v>7.4</c:v>
                </c:pt>
                <c:pt idx="3">
                  <c:v>8.8000000000000007</c:v>
                </c:pt>
                <c:pt idx="4">
                  <c:v>10.7</c:v>
                </c:pt>
                <c:pt idx="5">
                  <c:v>11.2</c:v>
                </c:pt>
                <c:pt idx="6">
                  <c:v>12.8</c:v>
                </c:pt>
                <c:pt idx="7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VKA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 to 9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45.2</c:v>
                </c:pt>
                <c:pt idx="1">
                  <c:v>32.1</c:v>
                </c:pt>
                <c:pt idx="2">
                  <c:v>39.700000000000003</c:v>
                </c:pt>
                <c:pt idx="3">
                  <c:v>44.9</c:v>
                </c:pt>
                <c:pt idx="4">
                  <c:v>45.3</c:v>
                </c:pt>
                <c:pt idx="5">
                  <c:v>50.7</c:v>
                </c:pt>
                <c:pt idx="6">
                  <c:v>47.8</c:v>
                </c:pt>
                <c:pt idx="7">
                  <c:v>41.2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3.90243926421751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4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 to 9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4.5</c:v>
                </c:pt>
                <c:pt idx="1">
                  <c:v>1.3</c:v>
                </c:pt>
                <c:pt idx="2">
                  <c:v>3.9</c:v>
                </c:pt>
                <c:pt idx="3">
                  <c:v>4.3</c:v>
                </c:pt>
                <c:pt idx="4">
                  <c:v>3.7</c:v>
                </c:pt>
                <c:pt idx="5">
                  <c:v>4.5999999999999996</c:v>
                </c:pt>
                <c:pt idx="6">
                  <c:v>5.8</c:v>
                </c:pt>
                <c:pt idx="7">
                  <c:v>6.9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 to 9</c:v>
                </c:pt>
              </c:strCache>
            </c:strRef>
          </c:cat>
          <c:val>
            <c:numRef>
              <c:f>Sheet1!$E$2:$E$9</c:f>
              <c:numCache>
                <c:formatCode>0.0</c:formatCode>
                <c:ptCount val="8"/>
                <c:pt idx="0">
                  <c:v>25.3</c:v>
                </c:pt>
                <c:pt idx="1">
                  <c:v>32.799999999999997</c:v>
                </c:pt>
                <c:pt idx="2">
                  <c:v>28.4</c:v>
                </c:pt>
                <c:pt idx="3">
                  <c:v>3.7</c:v>
                </c:pt>
                <c:pt idx="4">
                  <c:v>25.4</c:v>
                </c:pt>
                <c:pt idx="5">
                  <c:v>22.3</c:v>
                </c:pt>
                <c:pt idx="6">
                  <c:v>23.4</c:v>
                </c:pt>
                <c:pt idx="7">
                  <c:v>25.5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4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Overall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 to 9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14.4</c:v>
                </c:pt>
                <c:pt idx="1">
                  <c:v>27.2</c:v>
                </c:pt>
                <c:pt idx="2">
                  <c:v>20.7</c:v>
                </c:pt>
                <c:pt idx="3">
                  <c:v>26.2</c:v>
                </c:pt>
                <c:pt idx="4">
                  <c:v>14.9</c:v>
                </c:pt>
                <c:pt idx="5">
                  <c:v>11.1</c:v>
                </c:pt>
                <c:pt idx="6">
                  <c:v>10.1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-1015064816"/>
        <c:axId val="-1015068080"/>
      </c:barChart>
      <c:catAx>
        <c:axId val="-101506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4586"/>
                    </a:solidFill>
                  </a:defRPr>
                </a:pPr>
                <a:r>
                  <a:rPr lang="en-US" sz="1400" dirty="0" smtClean="0">
                    <a:solidFill>
                      <a:srgbClr val="004586"/>
                    </a:solidFill>
                  </a:rPr>
                  <a:t>Pontuação CHA</a:t>
                </a:r>
                <a:r>
                  <a:rPr lang="en-US" sz="1400" baseline="-25000" dirty="0" smtClean="0">
                    <a:solidFill>
                      <a:srgbClr val="004586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004586"/>
                    </a:solidFill>
                  </a:rPr>
                  <a:t>DS</a:t>
                </a:r>
                <a:r>
                  <a:rPr lang="en-US" sz="1400" baseline="-25000" dirty="0" smtClean="0">
                    <a:solidFill>
                      <a:srgbClr val="004586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004586"/>
                    </a:solidFill>
                  </a:rPr>
                  <a:t>-VASc</a:t>
                </a:r>
                <a:endParaRPr lang="pt-PT" sz="1400" dirty="0">
                  <a:solidFill>
                    <a:srgbClr val="004586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614371399385299"/>
              <c:y val="0.918343668885274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565656"/>
                </a:solidFill>
              </a:defRPr>
            </a:pPr>
            <a:endParaRPr lang="es-ES"/>
          </a:p>
        </c:txPr>
        <c:crossAx val="-1015068080"/>
        <c:crosses val="autoZero"/>
        <c:auto val="1"/>
        <c:lblAlgn val="ctr"/>
        <c:lblOffset val="100"/>
        <c:noMultiLvlLbl val="0"/>
      </c:catAx>
      <c:valAx>
        <c:axId val="-101506808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4586"/>
                    </a:solidFill>
                  </a:defRPr>
                </a:pPr>
                <a:r>
                  <a:rPr lang="en-US" sz="1400" dirty="0" smtClean="0">
                    <a:solidFill>
                      <a:srgbClr val="004586"/>
                    </a:solidFill>
                  </a:rPr>
                  <a:t>Percentagem de doentes (%)</a:t>
                </a:r>
                <a:endParaRPr lang="pt-PT" sz="1400" dirty="0">
                  <a:solidFill>
                    <a:srgbClr val="004586"/>
                  </a:solidFill>
                </a:endParaRPr>
              </a:p>
            </c:rich>
          </c:tx>
          <c:layout>
            <c:manualLayout>
              <c:xMode val="edge"/>
              <c:yMode val="edge"/>
              <c:x val="3.7493898981764598E-2"/>
              <c:y val="0.258796749856076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565656"/>
                </a:solidFill>
              </a:defRPr>
            </a:pPr>
            <a:endParaRPr lang="es-ES"/>
          </a:p>
        </c:txPr>
        <c:crossAx val="-1015064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2599533403467"/>
          <c:y val="1.9240286432820601E-2"/>
          <c:w val="0.43480081028159501"/>
          <c:h val="7.3494611709810198E-2"/>
        </c:manualLayout>
      </c:layout>
      <c:overlay val="0"/>
      <c:spPr>
        <a:solidFill>
          <a:schemeClr val="bg1"/>
        </a:solidFill>
        <a:ln w="3175">
          <a:solidFill>
            <a:schemeClr val="bg1">
              <a:lumMod val="8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28423747645"/>
          <c:y val="4.1246917521799702E-2"/>
          <c:w val="0.85704639872469901"/>
          <c:h val="0.81784788583291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CC8C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7D39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8E9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8E9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337423312883399E-3"/>
                  <c:y val="-8.6330935251798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674846625767999E-3"/>
                  <c:y val="-4.8945788251288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Fay et al.</c:v>
                </c:pt>
                <c:pt idx="1">
                  <c:v>Fay et al.</c:v>
                </c:pt>
                <c:pt idx="2">
                  <c:v>Fay et al.*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2.9</c:v>
                </c:pt>
                <c:pt idx="2" formatCode="0.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dose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CAC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6CB7E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Fay et al.</c:v>
                </c:pt>
                <c:pt idx="1">
                  <c:v>Fay et al.</c:v>
                </c:pt>
                <c:pt idx="2">
                  <c:v>Fay et al.*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44</c:v>
                </c:pt>
                <c:pt idx="1">
                  <c:v>59.8</c:v>
                </c:pt>
                <c:pt idx="2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dose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978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2B646"/>
              </a:solidFill>
            </c:spPr>
          </c:dPt>
          <c:dPt>
            <c:idx val="4"/>
            <c:invertIfNegative val="0"/>
            <c:bubble3D val="0"/>
            <c:spPr>
              <a:solidFill>
                <a:srgbClr val="EC008C"/>
              </a:solidFill>
            </c:spPr>
          </c:dPt>
          <c:dPt>
            <c:idx val="5"/>
            <c:invertIfNegative val="0"/>
            <c:bubble3D val="0"/>
            <c:spPr>
              <a:solidFill>
                <a:srgbClr val="EC008C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Fay et al.</c:v>
                </c:pt>
                <c:pt idx="1">
                  <c:v>Fay et al.</c:v>
                </c:pt>
                <c:pt idx="2">
                  <c:v>Fay et al.*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56</c:v>
                </c:pt>
                <c:pt idx="1">
                  <c:v>37.300000000000011</c:v>
                </c:pt>
                <c:pt idx="2">
                  <c:v>63.5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15057744"/>
        <c:axId val="-1015057200"/>
      </c:barChart>
      <c:catAx>
        <c:axId val="-101505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1015057200"/>
        <c:crosses val="autoZero"/>
        <c:auto val="1"/>
        <c:lblAlgn val="ctr"/>
        <c:lblOffset val="100"/>
        <c:noMultiLvlLbl val="0"/>
      </c:catAx>
      <c:valAx>
        <c:axId val="-101505720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Proporção de Doses Utilizadas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101505774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5104650380199"/>
          <c:y val="5.7001905086291202E-2"/>
          <c:w val="0.77297530116428304"/>
          <c:h val="0.85528403058736502"/>
        </c:manualLayout>
      </c:layout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'MB, Stroke &amp; SE_dabi150'!$M$15:$M$20</c:f>
                <c:numCache>
                  <c:formatCode>General</c:formatCode>
                  <c:ptCount val="6"/>
                  <c:pt idx="0">
                    <c:v>0.16</c:v>
                  </c:pt>
                  <c:pt idx="1">
                    <c:v>0.1</c:v>
                  </c:pt>
                  <c:pt idx="2">
                    <c:v>0.27</c:v>
                  </c:pt>
                  <c:pt idx="3">
                    <c:v>0.11</c:v>
                  </c:pt>
                  <c:pt idx="4">
                    <c:v>4.0000000000000098E-2</c:v>
                  </c:pt>
                  <c:pt idx="5">
                    <c:v>0.13</c:v>
                  </c:pt>
                </c:numCache>
              </c:numRef>
            </c:plus>
            <c:minus>
              <c:numRef>
                <c:f>'MB, Stroke &amp; SE_dabi150'!$L$15:$L$20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0.09</c:v>
                  </c:pt>
                  <c:pt idx="2">
                    <c:v>0.21</c:v>
                  </c:pt>
                  <c:pt idx="3">
                    <c:v>9.0000000000000094E-2</c:v>
                  </c:pt>
                  <c:pt idx="4">
                    <c:v>2.9999999999999898E-2</c:v>
                  </c:pt>
                  <c:pt idx="5">
                    <c:v>0.12</c:v>
                  </c:pt>
                </c:numCache>
              </c:numRef>
            </c:minus>
            <c:spPr>
              <a:ln w="22225">
                <a:solidFill>
                  <a:srgbClr val="C00000"/>
                </a:solidFill>
              </a:ln>
              <a:effectLst/>
            </c:spPr>
          </c:errBars>
          <c:xVal>
            <c:numRef>
              <c:f>'MB, Stroke &amp; SE_dabi150'!$I$15:$I$20</c:f>
              <c:numCache>
                <c:formatCode>General</c:formatCode>
                <c:ptCount val="6"/>
                <c:pt idx="0">
                  <c:v>0.41</c:v>
                </c:pt>
                <c:pt idx="1">
                  <c:v>0.69000000000000095</c:v>
                </c:pt>
                <c:pt idx="2">
                  <c:v>0.89</c:v>
                </c:pt>
                <c:pt idx="3">
                  <c:v>0.68</c:v>
                </c:pt>
                <c:pt idx="4">
                  <c:v>0.70000000000000095</c:v>
                </c:pt>
                <c:pt idx="5">
                  <c:v>0.79</c:v>
                </c:pt>
              </c:numCache>
            </c:numRef>
          </c:xVal>
          <c:yVal>
            <c:numRef>
              <c:f>'MB, Stroke &amp; SE_dabi150'!$H$15:$H$20</c:f>
              <c:numCache>
                <c:formatCode>General</c:formatCode>
                <c:ptCount val="6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15066992"/>
        <c:axId val="-1015066448"/>
      </c:scatterChart>
      <c:valAx>
        <c:axId val="-1015066992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737373">
                <a:lumMod val="50000"/>
              </a:srgbClr>
            </a:solidFill>
          </a:ln>
        </c:spPr>
        <c:txPr>
          <a:bodyPr/>
          <a:lstStyle/>
          <a:p>
            <a:pPr>
              <a:defRPr sz="1100" b="0" i="0" u="none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1015066448"/>
        <c:crosses val="autoZero"/>
        <c:crossBetween val="midCat"/>
        <c:majorUnit val="1"/>
      </c:valAx>
      <c:valAx>
        <c:axId val="-1015066448"/>
        <c:scaling>
          <c:orientation val="minMax"/>
          <c:max val="3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rgbClr val="737373">
                <a:lumMod val="50000"/>
              </a:srgbClr>
            </a:solidFill>
          </a:ln>
        </c:spPr>
        <c:crossAx val="-1015066992"/>
        <c:crossesAt val="1"/>
        <c:crossBetween val="midCat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5104650380199"/>
          <c:y val="5.7001905086291202E-2"/>
          <c:w val="0.77297530116428304"/>
          <c:h val="0.85528403058736502"/>
        </c:manualLayout>
      </c:layout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'MB, Stroke &amp; SE_dabi150'!$M$15:$M$20</c:f>
                <c:numCache>
                  <c:formatCode>General</c:formatCode>
                  <c:ptCount val="6"/>
                  <c:pt idx="0">
                    <c:v>0.16</c:v>
                  </c:pt>
                  <c:pt idx="1">
                    <c:v>0.12</c:v>
                  </c:pt>
                  <c:pt idx="2">
                    <c:v>0.3</c:v>
                  </c:pt>
                  <c:pt idx="3">
                    <c:v>0</c:v>
                  </c:pt>
                  <c:pt idx="4">
                    <c:v>4.9999999999999899E-2</c:v>
                  </c:pt>
                  <c:pt idx="5">
                    <c:v>0.16</c:v>
                  </c:pt>
                </c:numCache>
              </c:numRef>
            </c:plus>
            <c:minus>
              <c:numRef>
                <c:f>'MB, Stroke &amp; SE_dabi150'!$L$15:$L$20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0.11</c:v>
                  </c:pt>
                  <c:pt idx="2">
                    <c:v>0.23</c:v>
                  </c:pt>
                  <c:pt idx="3">
                    <c:v>0</c:v>
                  </c:pt>
                  <c:pt idx="4">
                    <c:v>5.00000000000001E-2</c:v>
                  </c:pt>
                  <c:pt idx="5">
                    <c:v>0.13</c:v>
                  </c:pt>
                </c:numCache>
              </c:numRef>
            </c:minus>
            <c:spPr>
              <a:ln w="22225">
                <a:solidFill>
                  <a:srgbClr val="C00000"/>
                </a:solidFill>
              </a:ln>
              <a:effectLst/>
            </c:spPr>
          </c:errBars>
          <c:xVal>
            <c:numRef>
              <c:f>'MB, Stroke &amp; SE_dabi150'!$I$15:$I$20</c:f>
              <c:numCache>
                <c:formatCode>General</c:formatCode>
                <c:ptCount val="6"/>
                <c:pt idx="0">
                  <c:v>0.3</c:v>
                </c:pt>
                <c:pt idx="1">
                  <c:v>0.81</c:v>
                </c:pt>
                <c:pt idx="2">
                  <c:v>1.08</c:v>
                </c:pt>
                <c:pt idx="4">
                  <c:v>0.81</c:v>
                </c:pt>
                <c:pt idx="5">
                  <c:v>0.95000000000000095</c:v>
                </c:pt>
              </c:numCache>
            </c:numRef>
          </c:xVal>
          <c:yVal>
            <c:numRef>
              <c:f>'MB, Stroke &amp; SE_dabi150'!$H$15:$H$20</c:f>
              <c:numCache>
                <c:formatCode>General</c:formatCode>
                <c:ptCount val="6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3505376"/>
        <c:axId val="-763503200"/>
      </c:scatterChart>
      <c:valAx>
        <c:axId val="-763505376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737373">
                <a:lumMod val="50000"/>
              </a:srgbClr>
            </a:solidFill>
          </a:ln>
        </c:spPr>
        <c:txPr>
          <a:bodyPr/>
          <a:lstStyle/>
          <a:p>
            <a:pPr>
              <a:defRPr sz="1100" b="0" i="0" u="none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763503200"/>
        <c:crosses val="autoZero"/>
        <c:crossBetween val="midCat"/>
        <c:majorUnit val="1"/>
      </c:valAx>
      <c:valAx>
        <c:axId val="-763503200"/>
        <c:scaling>
          <c:orientation val="minMax"/>
          <c:max val="3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rgbClr val="737373">
                <a:lumMod val="50000"/>
              </a:srgbClr>
            </a:solidFill>
          </a:ln>
        </c:spPr>
        <c:crossAx val="-763505376"/>
        <c:crossesAt val="1"/>
        <c:crossBetween val="midCat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5104650380199"/>
          <c:y val="5.7001905086291202E-2"/>
          <c:w val="0.77297530116428304"/>
          <c:h val="0.85528403058736502"/>
        </c:manualLayout>
      </c:layout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'MB, Stroke &amp; SE_dabi150'!$M$15:$M$20</c:f>
                <c:numCache>
                  <c:formatCode>General</c:formatCode>
                  <c:ptCount val="6"/>
                  <c:pt idx="0">
                    <c:v>0.19</c:v>
                  </c:pt>
                  <c:pt idx="1">
                    <c:v>0.14000000000000001</c:v>
                  </c:pt>
                  <c:pt idx="2">
                    <c:v>0.39</c:v>
                  </c:pt>
                  <c:pt idx="3">
                    <c:v>0</c:v>
                  </c:pt>
                  <c:pt idx="4">
                    <c:v>4.9999999999999899E-2</c:v>
                  </c:pt>
                  <c:pt idx="5">
                    <c:v>0.18</c:v>
                  </c:pt>
                </c:numCache>
              </c:numRef>
            </c:plus>
            <c:minus>
              <c:numRef>
                <c:f>'MB, Stroke &amp; SE_dabi150'!$L$15:$L$20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0.12</c:v>
                  </c:pt>
                  <c:pt idx="2">
                    <c:v>0.28999999999999998</c:v>
                  </c:pt>
                  <c:pt idx="3">
                    <c:v>0</c:v>
                  </c:pt>
                  <c:pt idx="4">
                    <c:v>6.0000000000000102E-2</c:v>
                  </c:pt>
                  <c:pt idx="5">
                    <c:v>0.15</c:v>
                  </c:pt>
                </c:numCache>
              </c:numRef>
            </c:minus>
            <c:spPr>
              <a:ln w="22225">
                <a:solidFill>
                  <a:srgbClr val="C00000"/>
                </a:solidFill>
              </a:ln>
              <a:effectLst/>
            </c:spPr>
          </c:errBars>
          <c:xVal>
            <c:numRef>
              <c:f>'MB, Stroke &amp; SE_dabi150'!$I$15:$I$20</c:f>
              <c:numCache>
                <c:formatCode>General</c:formatCode>
                <c:ptCount val="6"/>
                <c:pt idx="0">
                  <c:v>0.42</c:v>
                </c:pt>
                <c:pt idx="1">
                  <c:v>0.93</c:v>
                </c:pt>
                <c:pt idx="2">
                  <c:v>1.46</c:v>
                </c:pt>
                <c:pt idx="4">
                  <c:v>0.91</c:v>
                </c:pt>
                <c:pt idx="5">
                  <c:v>1.0900000000000001</c:v>
                </c:pt>
              </c:numCache>
            </c:numRef>
          </c:xVal>
          <c:yVal>
            <c:numRef>
              <c:f>'MB, Stroke &amp; SE_dabi150'!$H$15:$H$20</c:f>
              <c:numCache>
                <c:formatCode>General</c:formatCode>
                <c:ptCount val="6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3510272"/>
        <c:axId val="-763510816"/>
      </c:scatterChart>
      <c:valAx>
        <c:axId val="-763510272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737373">
                <a:lumMod val="50000"/>
              </a:srgbClr>
            </a:solidFill>
          </a:ln>
        </c:spPr>
        <c:txPr>
          <a:bodyPr/>
          <a:lstStyle/>
          <a:p>
            <a:pPr>
              <a:defRPr sz="1100" b="0" i="0" u="none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763510816"/>
        <c:crosses val="autoZero"/>
        <c:crossBetween val="midCat"/>
        <c:majorUnit val="1"/>
      </c:valAx>
      <c:valAx>
        <c:axId val="-763510816"/>
        <c:scaling>
          <c:orientation val="minMax"/>
          <c:max val="3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rgbClr val="737373">
                <a:lumMod val="50000"/>
              </a:srgbClr>
            </a:solidFill>
          </a:ln>
        </c:spPr>
        <c:crossAx val="-763510272"/>
        <c:crossesAt val="1"/>
        <c:crossBetween val="midCat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5104650380199"/>
          <c:y val="5.7001905086291202E-2"/>
          <c:w val="0.77297530116428304"/>
          <c:h val="0.85528403058736502"/>
        </c:manualLayout>
      </c:layout>
      <c:scatterChart>
        <c:scatterStyle val="lineMarker"/>
        <c:varyColors val="0"/>
        <c:ser>
          <c:idx val="0"/>
          <c:order val="0"/>
          <c:tx>
            <c:v>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'MB, Stroke &amp; SE_dabi150'!$M$15:$M$20</c:f>
                <c:numCache>
                  <c:formatCode>General</c:formatCode>
                  <c:ptCount val="6"/>
                  <c:pt idx="0">
                    <c:v>0.3</c:v>
                  </c:pt>
                  <c:pt idx="1">
                    <c:v>0.16</c:v>
                  </c:pt>
                  <c:pt idx="2">
                    <c:v>0.34</c:v>
                  </c:pt>
                  <c:pt idx="3">
                    <c:v>9.0000000000000094E-2</c:v>
                  </c:pt>
                  <c:pt idx="4">
                    <c:v>7.0000000000000104E-2</c:v>
                  </c:pt>
                  <c:pt idx="5">
                    <c:v>0.2</c:v>
                  </c:pt>
                </c:numCache>
              </c:numRef>
            </c:plus>
            <c:minus>
              <c:numRef>
                <c:f>'MB, Stroke &amp; SE_dabi150'!$L$15:$L$20</c:f>
                <c:numCache>
                  <c:formatCode>General</c:formatCode>
                  <c:ptCount val="6"/>
                  <c:pt idx="0">
                    <c:v>0.2</c:v>
                  </c:pt>
                  <c:pt idx="1">
                    <c:v>0.13</c:v>
                  </c:pt>
                  <c:pt idx="2">
                    <c:v>0.26</c:v>
                  </c:pt>
                  <c:pt idx="3">
                    <c:v>8.0000000000000099E-2</c:v>
                  </c:pt>
                  <c:pt idx="4">
                    <c:v>7.0000000000000104E-2</c:v>
                  </c:pt>
                  <c:pt idx="5">
                    <c:v>0.16</c:v>
                  </c:pt>
                </c:numCache>
              </c:numRef>
            </c:minus>
            <c:spPr>
              <a:ln w="22225">
                <a:solidFill>
                  <a:srgbClr val="C00000"/>
                </a:solidFill>
              </a:ln>
              <a:effectLst/>
            </c:spPr>
          </c:errBars>
          <c:xVal>
            <c:numRef>
              <c:f>'MB, Stroke &amp; SE_dabi150'!$I$15:$I$20</c:f>
              <c:numCache>
                <c:formatCode>General</c:formatCode>
                <c:ptCount val="6"/>
                <c:pt idx="0">
                  <c:v>0.71000000000000096</c:v>
                </c:pt>
                <c:pt idx="1">
                  <c:v>1.04</c:v>
                </c:pt>
                <c:pt idx="2">
                  <c:v>1.45</c:v>
                </c:pt>
                <c:pt idx="3">
                  <c:v>1.03</c:v>
                </c:pt>
                <c:pt idx="4">
                  <c:v>1.03</c:v>
                </c:pt>
                <c:pt idx="5">
                  <c:v>1.1299999999999979</c:v>
                </c:pt>
              </c:numCache>
            </c:numRef>
          </c:xVal>
          <c:yVal>
            <c:numRef>
              <c:f>'MB, Stroke &amp; SE_dabi150'!$H$15:$H$20</c:f>
              <c:numCache>
                <c:formatCode>General</c:formatCode>
                <c:ptCount val="6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3509728"/>
        <c:axId val="-763509184"/>
      </c:scatterChart>
      <c:valAx>
        <c:axId val="-763509728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737373">
                <a:lumMod val="50000"/>
              </a:srgbClr>
            </a:solidFill>
          </a:ln>
        </c:spPr>
        <c:txPr>
          <a:bodyPr/>
          <a:lstStyle/>
          <a:p>
            <a:pPr>
              <a:defRPr sz="1100" b="0" i="0" u="none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-763509184"/>
        <c:crosses val="autoZero"/>
        <c:crossBetween val="midCat"/>
        <c:majorUnit val="1"/>
      </c:valAx>
      <c:valAx>
        <c:axId val="-763509184"/>
        <c:scaling>
          <c:orientation val="minMax"/>
          <c:max val="3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rgbClr val="737373">
                <a:lumMod val="50000"/>
              </a:srgbClr>
            </a:solidFill>
          </a:ln>
        </c:spPr>
        <c:crossAx val="-763509728"/>
        <c:crossesAt val="1"/>
        <c:crossBetween val="midCat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0.14144</cdr:x>
      <cdr:y>0.84516</cdr:y>
    </cdr:from>
    <cdr:to>
      <cdr:x>0.22437</cdr:x>
      <cdr:y>0.9164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0715" y="3286353"/>
          <a:ext cx="67475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pt-PT" sz="1200" dirty="0" smtClean="0"/>
            <a:t>Global</a:t>
          </a:r>
          <a:endParaRPr lang="pt-PT" sz="1200" dirty="0"/>
        </a:p>
      </cdr:txBody>
    </cdr:sp>
  </cdr:relSizeAnchor>
  <cdr:relSizeAnchor xmlns:cdr="http://schemas.openxmlformats.org/drawingml/2006/chartDrawing">
    <cdr:from>
      <cdr:x>0.88694</cdr:x>
      <cdr:y>0.83533</cdr:y>
    </cdr:from>
    <cdr:to>
      <cdr:x>0.90835</cdr:x>
      <cdr:y>0.92239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6081" y="3248114"/>
          <a:ext cx="174172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pt-PT" sz="1600" dirty="0" smtClean="0"/>
            <a:t>a</a:t>
          </a:r>
          <a:endParaRPr lang="pt-PT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0424-3FDB-3F43-BFC7-B805AC50F288}" type="datetimeFigureOut">
              <a:rPr lang="pt-PT" smtClean="0"/>
              <a:t>20/11/2017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2BDB-F8BB-BD4C-87BF-BED7208208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6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Imagem 11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20" name="Imagem 11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Imagem 15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61" name="Imagem 160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3" name="Imagem 202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204" name="Imagem 203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3" name="Imagem 322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24" name="Imagem 323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65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8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52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091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3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2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203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38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963000" y="2277000"/>
            <a:ext cx="10362960" cy="3330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esquemaResposta 1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2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3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4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63000" y="908640"/>
            <a:ext cx="10362960" cy="103500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esquemaEnunciado da pergunta X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X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magen 14"/>
          <p:cNvPicPr/>
          <p:nvPr/>
        </p:nvPicPr>
        <p:blipFill>
          <a:blip r:embed="rId15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85" name="Imagen 15"/>
          <p:cNvPicPr/>
          <p:nvPr/>
        </p:nvPicPr>
        <p:blipFill>
          <a:blip r:embed="rId16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86" name="9 Imagen"/>
          <p:cNvPicPr/>
          <p:nvPr/>
        </p:nvPicPr>
        <p:blipFill>
          <a:blip r:embed="rId17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1015560"/>
            <a:ext cx="599976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183720" y="1015560"/>
            <a:ext cx="5384520" cy="4645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09640" lvl="2" indent="-2790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33208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481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Imagen 19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26" name="Imagen 10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27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09480" y="908640"/>
            <a:ext cx="5386680" cy="905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192000" y="908640"/>
            <a:ext cx="5386680" cy="905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0" y="1886760"/>
            <a:ext cx="5999760" cy="3773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192000" y="1886760"/>
            <a:ext cx="5384520" cy="3773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496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0964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33208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481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8" name="Imagen 22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169" name="Imagen 12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170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body"/>
          </p:nvPr>
        </p:nvSpPr>
        <p:spPr>
          <a:xfrm>
            <a:off x="609480" y="1484640"/>
            <a:ext cx="4085280" cy="689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0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0" y="2174760"/>
            <a:ext cx="4659480" cy="34862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16040" indent="-185400">
              <a:lnSpc>
                <a:spcPct val="100000"/>
              </a:lnSpc>
              <a:buBlip>
                <a:blip r:embed="rId15"/>
              </a:buBlip>
            </a:pPr>
            <a:r>
              <a:rPr lang="es-ES" sz="18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73160" lvl="1" indent="-1728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16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432080" lvl="2" indent="-1728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1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89200" lvl="3" indent="-17280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1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46320" lvl="4" indent="-1728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1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95120" y="274680"/>
            <a:ext cx="6886800" cy="53863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0720" indent="-2664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6676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8136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17840" lvl="3" indent="-17280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3388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title"/>
          </p:nvPr>
        </p:nvSpPr>
        <p:spPr>
          <a:xfrm>
            <a:off x="609480" y="274680"/>
            <a:ext cx="4050000" cy="12099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8" name="Imagen 20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289" name="Imagen 12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290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Clique para modificar o estilo do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20/11/2017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85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4000" b="1" strike="noStrike" spc="-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Dúvidas do dia-a-dia na anticoagulação Oral: perguntas; respostas e casos clínicos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146200"/>
            <a:ext cx="10553400" cy="91404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Dr.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Rui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Baptista. </a:t>
            </a:r>
            <a:r>
              <a:rPr lang="es-ES" sz="26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Serviço</a:t>
            </a:r>
            <a:r>
              <a:rPr lang="es-ES" sz="26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6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Cardiologia</a:t>
            </a:r>
            <a:r>
              <a:rPr lang="es-ES" sz="26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A. 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Centro </a:t>
            </a:r>
            <a:r>
              <a:rPr lang="es-ES" sz="26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Hospitalar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6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Universitário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Coimbra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Coimbra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AF guidelines slide set v7 final for web unprotected00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16704" r="1684" b="4141"/>
          <a:stretch/>
        </p:blipFill>
        <p:spPr bwMode="auto">
          <a:xfrm>
            <a:off x="5572910" y="1389436"/>
            <a:ext cx="6400800" cy="3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" name="TextShape 3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doentes com CHA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</a:t>
            </a:r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 </a:t>
            </a:r>
            <a:r>
              <a:rPr lang="es-ES" sz="32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</a:p>
        </p:txBody>
      </p:sp>
      <p:sp>
        <p:nvSpPr>
          <p:cNvPr id="425" name="TextShape 6"/>
          <p:cNvSpPr txBox="1"/>
          <p:nvPr/>
        </p:nvSpPr>
        <p:spPr>
          <a:xfrm>
            <a:off x="318783" y="1407228"/>
            <a:ext cx="5267630" cy="54604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Taxas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AVC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variáveis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vezes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baixas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(mas &gt; 1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%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RCTs). 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Redução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expectável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AVC,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hemorrágico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preferência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idade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um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fator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contínuo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potencia</a:t>
            </a:r>
            <a:r>
              <a:rPr lang="en-U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outros FR (IC, </a:t>
            </a:r>
            <a:r>
              <a:rPr lang="en-U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sexo</a:t>
            </a:r>
            <a:r>
              <a:rPr lang="en-U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</a:p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3670301" y="5777984"/>
            <a:ext cx="8274050" cy="184666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GB" sz="1200" kern="0" dirty="0" err="1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Kirchhof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200" i="1" kern="0" dirty="0" err="1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 J 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2016; doi:10.1093/</a:t>
            </a:r>
            <a:r>
              <a:rPr lang="en-GB" sz="1200" kern="0" dirty="0" err="1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eurheartj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/ehw210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4371" y="3876910"/>
            <a:ext cx="4489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4960" indent="-264600">
              <a:lnSpc>
                <a:spcPct val="100000"/>
              </a:lnSpc>
              <a:buBlip>
                <a:blip r:embed="rId3"/>
              </a:buBlip>
            </a:pPr>
            <a:r>
              <a:rPr lang="en-US" sz="2400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optar nestes casos por AAS!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3"/>
          <p:cNvSpPr txBox="1"/>
          <p:nvPr/>
        </p:nvSpPr>
        <p:spPr>
          <a:xfrm>
            <a:off x="7729538" y="5886449"/>
            <a:ext cx="4462462" cy="20200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pt-PT" sz="1200" smtClean="0">
                <a:solidFill>
                  <a:srgbClr val="808080"/>
                </a:solidFill>
                <a:latin typeface="Calibri" panose="020F0502020204030204" pitchFamily="34" charset="0"/>
              </a:rPr>
              <a:t>Connoly SJ et al. AVERROES study. N </a:t>
            </a:r>
            <a:r>
              <a:rPr lang="pt-PT" sz="1200">
                <a:solidFill>
                  <a:srgbClr val="808080"/>
                </a:solidFill>
                <a:latin typeface="Calibri" panose="020F0502020204030204" pitchFamily="34" charset="0"/>
              </a:rPr>
              <a:t>Engl J Med 2011; 364:806-817</a:t>
            </a:r>
            <a:endParaRPr lang="es-ES" sz="120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23" name="TextShape 4"/>
          <p:cNvSpPr txBox="1"/>
          <p:nvPr/>
        </p:nvSpPr>
        <p:spPr>
          <a:xfrm>
            <a:off x="769136" y="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vs. Apixabano: o estudo AVERROES</a:t>
            </a:r>
            <a:endParaRPr lang="es-ES" sz="3200" b="1" spc="-1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5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01456"/>
              </p:ext>
            </p:extLst>
          </p:nvPr>
        </p:nvGraphicFramePr>
        <p:xfrm>
          <a:off x="7060197" y="5059569"/>
          <a:ext cx="3693615" cy="502920"/>
        </p:xfrm>
        <a:graphic>
          <a:graphicData uri="http://schemas.openxmlformats.org/drawingml/2006/table">
            <a:tbl>
              <a:tblPr/>
              <a:tblGrid>
                <a:gridCol w="613980"/>
                <a:gridCol w="437726"/>
                <a:gridCol w="567206"/>
                <a:gridCol w="566086"/>
                <a:gridCol w="515677"/>
                <a:gridCol w="687130"/>
                <a:gridCol w="305810"/>
              </a:tblGrid>
              <a:tr h="167640"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2791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2738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2557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2140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1571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642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2808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2759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2566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2120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1521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622</a:t>
                      </a:r>
                    </a:p>
                  </a:txBody>
                  <a:tcPr marL="9076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7" name="Group 57"/>
          <p:cNvGrpSpPr/>
          <p:nvPr/>
        </p:nvGrpSpPr>
        <p:grpSpPr>
          <a:xfrm>
            <a:off x="6777645" y="2378560"/>
            <a:ext cx="3879463" cy="2557786"/>
            <a:chOff x="4732192" y="2390775"/>
            <a:chExt cx="4167520" cy="2619571"/>
          </a:xfrm>
        </p:grpSpPr>
        <p:sp>
          <p:nvSpPr>
            <p:cNvPr id="158" name="Freeform 73"/>
            <p:cNvSpPr>
              <a:spLocks/>
            </p:cNvSpPr>
            <p:nvPr/>
          </p:nvSpPr>
          <p:spPr bwMode="auto">
            <a:xfrm>
              <a:off x="5356071" y="2488955"/>
              <a:ext cx="3443021" cy="2234349"/>
            </a:xfrm>
            <a:custGeom>
              <a:avLst/>
              <a:gdLst>
                <a:gd name="T0" fmla="*/ 0 w 2953"/>
                <a:gd name="T1" fmla="*/ 0 h 1806"/>
                <a:gd name="T2" fmla="*/ 2147483647 w 2953"/>
                <a:gd name="T3" fmla="*/ 2147483647 h 1806"/>
                <a:gd name="T4" fmla="*/ 2147483647 w 2953"/>
                <a:gd name="T5" fmla="*/ 2147483647 h 1806"/>
                <a:gd name="T6" fmla="*/ 0 60000 65536"/>
                <a:gd name="T7" fmla="*/ 0 60000 65536"/>
                <a:gd name="T8" fmla="*/ 0 60000 65536"/>
                <a:gd name="T9" fmla="*/ 0 w 2953"/>
                <a:gd name="T10" fmla="*/ 0 h 1806"/>
                <a:gd name="T11" fmla="*/ 2953 w 2953"/>
                <a:gd name="T12" fmla="*/ 1806 h 18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3" h="1806">
                  <a:moveTo>
                    <a:pt x="0" y="0"/>
                  </a:moveTo>
                  <a:lnTo>
                    <a:pt x="2" y="1806"/>
                  </a:lnTo>
                  <a:lnTo>
                    <a:pt x="2953" y="1806"/>
                  </a:lnTo>
                </a:path>
              </a:pathLst>
            </a:custGeom>
            <a:noFill/>
            <a:ln w="9525" cmpd="sng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Text Box 82"/>
            <p:cNvSpPr txBox="1">
              <a:spLocks noChangeArrowheads="1"/>
            </p:cNvSpPr>
            <p:nvPr/>
          </p:nvSpPr>
          <p:spPr bwMode="auto">
            <a:xfrm>
              <a:off x="7862261" y="3284875"/>
              <a:ext cx="407294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AAS</a:t>
              </a:r>
            </a:p>
          </p:txBody>
        </p:sp>
        <p:sp>
          <p:nvSpPr>
            <p:cNvPr id="160" name="Text Box 83"/>
            <p:cNvSpPr txBox="1">
              <a:spLocks noChangeArrowheads="1"/>
            </p:cNvSpPr>
            <p:nvPr/>
          </p:nvSpPr>
          <p:spPr bwMode="auto">
            <a:xfrm>
              <a:off x="6437242" y="2721796"/>
              <a:ext cx="822303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Apixabano</a:t>
              </a:r>
            </a:p>
          </p:txBody>
        </p:sp>
        <p:sp>
          <p:nvSpPr>
            <p:cNvPr id="161" name="Line 60"/>
            <p:cNvSpPr>
              <a:spLocks noChangeShapeType="1"/>
            </p:cNvSpPr>
            <p:nvPr/>
          </p:nvSpPr>
          <p:spPr bwMode="auto">
            <a:xfrm>
              <a:off x="5297774" y="4722067"/>
              <a:ext cx="65293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5297774" y="4164099"/>
              <a:ext cx="65293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62"/>
            <p:cNvSpPr>
              <a:spLocks noChangeShapeType="1"/>
            </p:cNvSpPr>
            <p:nvPr/>
          </p:nvSpPr>
          <p:spPr bwMode="auto">
            <a:xfrm>
              <a:off x="5297774" y="3602418"/>
              <a:ext cx="65293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63"/>
            <p:cNvSpPr>
              <a:spLocks noChangeShapeType="1"/>
            </p:cNvSpPr>
            <p:nvPr/>
          </p:nvSpPr>
          <p:spPr bwMode="auto">
            <a:xfrm>
              <a:off x="5297774" y="3030841"/>
              <a:ext cx="65293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64"/>
            <p:cNvSpPr>
              <a:spLocks noChangeShapeType="1"/>
            </p:cNvSpPr>
            <p:nvPr/>
          </p:nvSpPr>
          <p:spPr bwMode="auto">
            <a:xfrm>
              <a:off x="5297774" y="2487718"/>
              <a:ext cx="65293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Line 65"/>
            <p:cNvSpPr>
              <a:spLocks noChangeShapeType="1"/>
            </p:cNvSpPr>
            <p:nvPr/>
          </p:nvSpPr>
          <p:spPr bwMode="auto">
            <a:xfrm rot="16200000">
              <a:off x="5322596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Line 66"/>
            <p:cNvSpPr>
              <a:spLocks noChangeShapeType="1"/>
            </p:cNvSpPr>
            <p:nvPr/>
          </p:nvSpPr>
          <p:spPr bwMode="auto">
            <a:xfrm rot="16200000">
              <a:off x="5835610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Line 67"/>
            <p:cNvSpPr>
              <a:spLocks noChangeShapeType="1"/>
            </p:cNvSpPr>
            <p:nvPr/>
          </p:nvSpPr>
          <p:spPr bwMode="auto">
            <a:xfrm rot="16200000">
              <a:off x="6387099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Line 68"/>
            <p:cNvSpPr>
              <a:spLocks noChangeShapeType="1"/>
            </p:cNvSpPr>
            <p:nvPr/>
          </p:nvSpPr>
          <p:spPr bwMode="auto">
            <a:xfrm rot="16200000">
              <a:off x="6999218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0" name="Line 69"/>
            <p:cNvSpPr>
              <a:spLocks noChangeShapeType="1"/>
            </p:cNvSpPr>
            <p:nvPr/>
          </p:nvSpPr>
          <p:spPr bwMode="auto">
            <a:xfrm rot="16200000">
              <a:off x="7588017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1" name="Line 70"/>
            <p:cNvSpPr>
              <a:spLocks noChangeShapeType="1"/>
            </p:cNvSpPr>
            <p:nvPr/>
          </p:nvSpPr>
          <p:spPr bwMode="auto">
            <a:xfrm rot="16200000">
              <a:off x="8744630" y="4756708"/>
              <a:ext cx="6928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2" name="Text Box 77"/>
            <p:cNvSpPr txBox="1">
              <a:spLocks noChangeArrowheads="1"/>
            </p:cNvSpPr>
            <p:nvPr/>
          </p:nvSpPr>
          <p:spPr bwMode="auto">
            <a:xfrm>
              <a:off x="4838962" y="4636702"/>
              <a:ext cx="393519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0,00</a:t>
              </a:r>
            </a:p>
          </p:txBody>
        </p:sp>
        <p:sp>
          <p:nvSpPr>
            <p:cNvPr id="173" name="Text Box 78"/>
            <p:cNvSpPr txBox="1">
              <a:spLocks noChangeArrowheads="1"/>
            </p:cNvSpPr>
            <p:nvPr/>
          </p:nvSpPr>
          <p:spPr bwMode="auto">
            <a:xfrm>
              <a:off x="4732192" y="4067156"/>
              <a:ext cx="500284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0,005</a:t>
              </a:r>
            </a:p>
          </p:txBody>
        </p:sp>
        <p:sp>
          <p:nvSpPr>
            <p:cNvPr id="174" name="Text Box 79"/>
            <p:cNvSpPr txBox="1">
              <a:spLocks noChangeArrowheads="1"/>
            </p:cNvSpPr>
            <p:nvPr/>
          </p:nvSpPr>
          <p:spPr bwMode="auto">
            <a:xfrm>
              <a:off x="4732192" y="3505476"/>
              <a:ext cx="500284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0,010</a:t>
              </a:r>
            </a:p>
          </p:txBody>
        </p:sp>
        <p:sp>
          <p:nvSpPr>
            <p:cNvPr id="175" name="Text Box 80"/>
            <p:cNvSpPr txBox="1">
              <a:spLocks noChangeArrowheads="1"/>
            </p:cNvSpPr>
            <p:nvPr/>
          </p:nvSpPr>
          <p:spPr bwMode="auto">
            <a:xfrm>
              <a:off x="4732192" y="2929362"/>
              <a:ext cx="500284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0,015</a:t>
              </a:r>
            </a:p>
          </p:txBody>
        </p:sp>
        <p:sp>
          <p:nvSpPr>
            <p:cNvPr id="176" name="Text Box 81"/>
            <p:cNvSpPr txBox="1">
              <a:spLocks noChangeArrowheads="1"/>
            </p:cNvSpPr>
            <p:nvPr/>
          </p:nvSpPr>
          <p:spPr bwMode="auto">
            <a:xfrm>
              <a:off x="4732192" y="2390775"/>
              <a:ext cx="500284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0,020</a:t>
              </a:r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5362575" y="2528888"/>
              <a:ext cx="3443288" cy="2170112"/>
            </a:xfrm>
            <a:custGeom>
              <a:avLst/>
              <a:gdLst>
                <a:gd name="T0" fmla="*/ 2147483647 w 2954"/>
                <a:gd name="T1" fmla="*/ 2147483647 h 1754"/>
                <a:gd name="T2" fmla="*/ 2147483647 w 2954"/>
                <a:gd name="T3" fmla="*/ 2147483647 h 1754"/>
                <a:gd name="T4" fmla="*/ 2147483647 w 2954"/>
                <a:gd name="T5" fmla="*/ 2147483647 h 1754"/>
                <a:gd name="T6" fmla="*/ 2147483647 w 2954"/>
                <a:gd name="T7" fmla="*/ 2147483647 h 1754"/>
                <a:gd name="T8" fmla="*/ 2147483647 w 2954"/>
                <a:gd name="T9" fmla="*/ 2147483647 h 1754"/>
                <a:gd name="T10" fmla="*/ 2147483647 w 2954"/>
                <a:gd name="T11" fmla="*/ 2147483647 h 1754"/>
                <a:gd name="T12" fmla="*/ 2147483647 w 2954"/>
                <a:gd name="T13" fmla="*/ 2147483647 h 1754"/>
                <a:gd name="T14" fmla="*/ 2147483647 w 2954"/>
                <a:gd name="T15" fmla="*/ 2147483647 h 1754"/>
                <a:gd name="T16" fmla="*/ 2147483647 w 2954"/>
                <a:gd name="T17" fmla="*/ 2147483647 h 1754"/>
                <a:gd name="T18" fmla="*/ 2147483647 w 2954"/>
                <a:gd name="T19" fmla="*/ 2147483647 h 1754"/>
                <a:gd name="T20" fmla="*/ 2147483647 w 2954"/>
                <a:gd name="T21" fmla="*/ 2147483647 h 1754"/>
                <a:gd name="T22" fmla="*/ 2147483647 w 2954"/>
                <a:gd name="T23" fmla="*/ 2147483647 h 1754"/>
                <a:gd name="T24" fmla="*/ 2147483647 w 2954"/>
                <a:gd name="T25" fmla="*/ 2147483647 h 1754"/>
                <a:gd name="T26" fmla="*/ 2147483647 w 2954"/>
                <a:gd name="T27" fmla="*/ 2147483647 h 1754"/>
                <a:gd name="T28" fmla="*/ 2147483647 w 2954"/>
                <a:gd name="T29" fmla="*/ 2147483647 h 1754"/>
                <a:gd name="T30" fmla="*/ 2147483647 w 2954"/>
                <a:gd name="T31" fmla="*/ 2147483647 h 1754"/>
                <a:gd name="T32" fmla="*/ 2147483647 w 2954"/>
                <a:gd name="T33" fmla="*/ 2147483647 h 1754"/>
                <a:gd name="T34" fmla="*/ 2147483647 w 2954"/>
                <a:gd name="T35" fmla="*/ 2147483647 h 1754"/>
                <a:gd name="T36" fmla="*/ 2147483647 w 2954"/>
                <a:gd name="T37" fmla="*/ 2147483647 h 1754"/>
                <a:gd name="T38" fmla="*/ 2147483647 w 2954"/>
                <a:gd name="T39" fmla="*/ 2147483647 h 1754"/>
                <a:gd name="T40" fmla="*/ 2147483647 w 2954"/>
                <a:gd name="T41" fmla="*/ 2147483647 h 1754"/>
                <a:gd name="T42" fmla="*/ 2147483647 w 2954"/>
                <a:gd name="T43" fmla="*/ 2147483647 h 1754"/>
                <a:gd name="T44" fmla="*/ 2147483647 w 2954"/>
                <a:gd name="T45" fmla="*/ 2147483647 h 1754"/>
                <a:gd name="T46" fmla="*/ 2147483647 w 2954"/>
                <a:gd name="T47" fmla="*/ 2147483647 h 1754"/>
                <a:gd name="T48" fmla="*/ 2147483647 w 2954"/>
                <a:gd name="T49" fmla="*/ 2147483647 h 1754"/>
                <a:gd name="T50" fmla="*/ 2147483647 w 2954"/>
                <a:gd name="T51" fmla="*/ 2147483647 h 1754"/>
                <a:gd name="T52" fmla="*/ 2147483647 w 2954"/>
                <a:gd name="T53" fmla="*/ 2147483647 h 1754"/>
                <a:gd name="T54" fmla="*/ 2147483647 w 2954"/>
                <a:gd name="T55" fmla="*/ 2147483647 h 1754"/>
                <a:gd name="T56" fmla="*/ 2147483647 w 2954"/>
                <a:gd name="T57" fmla="*/ 2147483647 h 1754"/>
                <a:gd name="T58" fmla="*/ 2147483647 w 2954"/>
                <a:gd name="T59" fmla="*/ 2147483647 h 1754"/>
                <a:gd name="T60" fmla="*/ 2147483647 w 2954"/>
                <a:gd name="T61" fmla="*/ 2147483647 h 1754"/>
                <a:gd name="T62" fmla="*/ 2147483647 w 2954"/>
                <a:gd name="T63" fmla="*/ 2147483647 h 1754"/>
                <a:gd name="T64" fmla="*/ 2147483647 w 2954"/>
                <a:gd name="T65" fmla="*/ 2147483647 h 1754"/>
                <a:gd name="T66" fmla="*/ 2147483647 w 2954"/>
                <a:gd name="T67" fmla="*/ 2147483647 h 1754"/>
                <a:gd name="T68" fmla="*/ 2147483647 w 2954"/>
                <a:gd name="T69" fmla="*/ 2147483647 h 1754"/>
                <a:gd name="T70" fmla="*/ 2147483647 w 2954"/>
                <a:gd name="T71" fmla="*/ 2147483647 h 1754"/>
                <a:gd name="T72" fmla="*/ 2147483647 w 2954"/>
                <a:gd name="T73" fmla="*/ 2147483647 h 1754"/>
                <a:gd name="T74" fmla="*/ 2147483647 w 2954"/>
                <a:gd name="T75" fmla="*/ 0 h 17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4"/>
                <a:gd name="T115" fmla="*/ 0 h 1754"/>
                <a:gd name="T116" fmla="*/ 2954 w 2954"/>
                <a:gd name="T117" fmla="*/ 1754 h 17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4" h="1754">
                  <a:moveTo>
                    <a:pt x="0" y="1754"/>
                  </a:moveTo>
                  <a:lnTo>
                    <a:pt x="40" y="1754"/>
                  </a:lnTo>
                  <a:lnTo>
                    <a:pt x="40" y="1734"/>
                  </a:lnTo>
                  <a:lnTo>
                    <a:pt x="55" y="1719"/>
                  </a:lnTo>
                  <a:lnTo>
                    <a:pt x="55" y="1689"/>
                  </a:lnTo>
                  <a:lnTo>
                    <a:pt x="135" y="1689"/>
                  </a:lnTo>
                  <a:lnTo>
                    <a:pt x="135" y="1659"/>
                  </a:lnTo>
                  <a:lnTo>
                    <a:pt x="155" y="1659"/>
                  </a:lnTo>
                  <a:lnTo>
                    <a:pt x="155" y="1624"/>
                  </a:lnTo>
                  <a:lnTo>
                    <a:pt x="170" y="1624"/>
                  </a:lnTo>
                  <a:lnTo>
                    <a:pt x="170" y="1583"/>
                  </a:lnTo>
                  <a:lnTo>
                    <a:pt x="220" y="1583"/>
                  </a:lnTo>
                  <a:lnTo>
                    <a:pt x="220" y="1553"/>
                  </a:lnTo>
                  <a:lnTo>
                    <a:pt x="391" y="1553"/>
                  </a:lnTo>
                  <a:lnTo>
                    <a:pt x="391" y="1523"/>
                  </a:lnTo>
                  <a:lnTo>
                    <a:pt x="622" y="1523"/>
                  </a:lnTo>
                  <a:lnTo>
                    <a:pt x="622" y="1488"/>
                  </a:lnTo>
                  <a:lnTo>
                    <a:pt x="637" y="1488"/>
                  </a:lnTo>
                  <a:lnTo>
                    <a:pt x="637" y="1458"/>
                  </a:lnTo>
                  <a:lnTo>
                    <a:pt x="647" y="1448"/>
                  </a:lnTo>
                  <a:lnTo>
                    <a:pt x="647" y="1423"/>
                  </a:lnTo>
                  <a:lnTo>
                    <a:pt x="667" y="1423"/>
                  </a:lnTo>
                  <a:lnTo>
                    <a:pt x="667" y="1383"/>
                  </a:lnTo>
                  <a:lnTo>
                    <a:pt x="712" y="1383"/>
                  </a:lnTo>
                  <a:lnTo>
                    <a:pt x="712" y="1353"/>
                  </a:lnTo>
                  <a:lnTo>
                    <a:pt x="872" y="1353"/>
                  </a:lnTo>
                  <a:lnTo>
                    <a:pt x="872" y="1318"/>
                  </a:lnTo>
                  <a:lnTo>
                    <a:pt x="923" y="1318"/>
                  </a:lnTo>
                  <a:lnTo>
                    <a:pt x="923" y="1253"/>
                  </a:lnTo>
                  <a:lnTo>
                    <a:pt x="933" y="1253"/>
                  </a:lnTo>
                  <a:lnTo>
                    <a:pt x="933" y="1218"/>
                  </a:lnTo>
                  <a:lnTo>
                    <a:pt x="993" y="1218"/>
                  </a:lnTo>
                  <a:lnTo>
                    <a:pt x="993" y="1173"/>
                  </a:lnTo>
                  <a:lnTo>
                    <a:pt x="1133" y="1173"/>
                  </a:lnTo>
                  <a:lnTo>
                    <a:pt x="1133" y="1133"/>
                  </a:lnTo>
                  <a:lnTo>
                    <a:pt x="1153" y="1133"/>
                  </a:lnTo>
                  <a:lnTo>
                    <a:pt x="1153" y="1097"/>
                  </a:lnTo>
                  <a:lnTo>
                    <a:pt x="1183" y="1097"/>
                  </a:lnTo>
                  <a:lnTo>
                    <a:pt x="1183" y="1057"/>
                  </a:lnTo>
                  <a:lnTo>
                    <a:pt x="1264" y="1057"/>
                  </a:lnTo>
                  <a:lnTo>
                    <a:pt x="1264" y="1022"/>
                  </a:lnTo>
                  <a:lnTo>
                    <a:pt x="1349" y="1022"/>
                  </a:lnTo>
                  <a:lnTo>
                    <a:pt x="1349" y="972"/>
                  </a:lnTo>
                  <a:lnTo>
                    <a:pt x="1404" y="972"/>
                  </a:lnTo>
                  <a:lnTo>
                    <a:pt x="1404" y="937"/>
                  </a:lnTo>
                  <a:lnTo>
                    <a:pt x="1414" y="937"/>
                  </a:lnTo>
                  <a:lnTo>
                    <a:pt x="1414" y="892"/>
                  </a:lnTo>
                  <a:lnTo>
                    <a:pt x="1660" y="892"/>
                  </a:lnTo>
                  <a:lnTo>
                    <a:pt x="1660" y="842"/>
                  </a:lnTo>
                  <a:lnTo>
                    <a:pt x="1715" y="842"/>
                  </a:lnTo>
                  <a:lnTo>
                    <a:pt x="1715" y="802"/>
                  </a:lnTo>
                  <a:lnTo>
                    <a:pt x="1876" y="802"/>
                  </a:lnTo>
                  <a:lnTo>
                    <a:pt x="1876" y="752"/>
                  </a:lnTo>
                  <a:lnTo>
                    <a:pt x="1931" y="752"/>
                  </a:lnTo>
                  <a:lnTo>
                    <a:pt x="1931" y="692"/>
                  </a:lnTo>
                  <a:lnTo>
                    <a:pt x="1946" y="692"/>
                  </a:lnTo>
                  <a:lnTo>
                    <a:pt x="1946" y="631"/>
                  </a:lnTo>
                  <a:lnTo>
                    <a:pt x="1966" y="631"/>
                  </a:lnTo>
                  <a:lnTo>
                    <a:pt x="1966" y="571"/>
                  </a:lnTo>
                  <a:lnTo>
                    <a:pt x="2026" y="571"/>
                  </a:lnTo>
                  <a:lnTo>
                    <a:pt x="2026" y="521"/>
                  </a:lnTo>
                  <a:lnTo>
                    <a:pt x="2171" y="521"/>
                  </a:lnTo>
                  <a:lnTo>
                    <a:pt x="2171" y="451"/>
                  </a:lnTo>
                  <a:lnTo>
                    <a:pt x="2186" y="451"/>
                  </a:lnTo>
                  <a:lnTo>
                    <a:pt x="2186" y="381"/>
                  </a:lnTo>
                  <a:lnTo>
                    <a:pt x="2202" y="381"/>
                  </a:lnTo>
                  <a:lnTo>
                    <a:pt x="2202" y="311"/>
                  </a:lnTo>
                  <a:lnTo>
                    <a:pt x="2262" y="311"/>
                  </a:lnTo>
                  <a:lnTo>
                    <a:pt x="2262" y="241"/>
                  </a:lnTo>
                  <a:lnTo>
                    <a:pt x="2322" y="241"/>
                  </a:lnTo>
                  <a:lnTo>
                    <a:pt x="2322" y="160"/>
                  </a:lnTo>
                  <a:lnTo>
                    <a:pt x="2377" y="160"/>
                  </a:lnTo>
                  <a:lnTo>
                    <a:pt x="2377" y="90"/>
                  </a:lnTo>
                  <a:lnTo>
                    <a:pt x="2397" y="90"/>
                  </a:lnTo>
                  <a:lnTo>
                    <a:pt x="2397" y="0"/>
                  </a:lnTo>
                  <a:lnTo>
                    <a:pt x="2954" y="0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GB" sz="1000" dirty="0">
                <a:solidFill>
                  <a:srgbClr val="595959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8" name="Freeform 87"/>
            <p:cNvSpPr>
              <a:spLocks/>
            </p:cNvSpPr>
            <p:nvPr/>
          </p:nvSpPr>
          <p:spPr bwMode="auto">
            <a:xfrm>
              <a:off x="5357813" y="2489200"/>
              <a:ext cx="3459162" cy="2214563"/>
            </a:xfrm>
            <a:custGeom>
              <a:avLst/>
              <a:gdLst>
                <a:gd name="T0" fmla="*/ 2147483647 w 1392"/>
                <a:gd name="T1" fmla="*/ 2147483647 h 840"/>
                <a:gd name="T2" fmla="*/ 2147483647 w 1392"/>
                <a:gd name="T3" fmla="*/ 2147483647 h 840"/>
                <a:gd name="T4" fmla="*/ 2147483647 w 1392"/>
                <a:gd name="T5" fmla="*/ 2147483647 h 840"/>
                <a:gd name="T6" fmla="*/ 2147483647 w 1392"/>
                <a:gd name="T7" fmla="*/ 2147483647 h 840"/>
                <a:gd name="T8" fmla="*/ 2147483647 w 1392"/>
                <a:gd name="T9" fmla="*/ 2147483647 h 840"/>
                <a:gd name="T10" fmla="*/ 2147483647 w 1392"/>
                <a:gd name="T11" fmla="*/ 2147483647 h 840"/>
                <a:gd name="T12" fmla="*/ 2147483647 w 1392"/>
                <a:gd name="T13" fmla="*/ 2147483647 h 840"/>
                <a:gd name="T14" fmla="*/ 2147483647 w 1392"/>
                <a:gd name="T15" fmla="*/ 2147483647 h 840"/>
                <a:gd name="T16" fmla="*/ 2147483647 w 1392"/>
                <a:gd name="T17" fmla="*/ 2147483647 h 840"/>
                <a:gd name="T18" fmla="*/ 2147483647 w 1392"/>
                <a:gd name="T19" fmla="*/ 2147483647 h 840"/>
                <a:gd name="T20" fmla="*/ 2147483647 w 1392"/>
                <a:gd name="T21" fmla="*/ 2147483647 h 840"/>
                <a:gd name="T22" fmla="*/ 2147483647 w 1392"/>
                <a:gd name="T23" fmla="*/ 2147483647 h 840"/>
                <a:gd name="T24" fmla="*/ 2147483647 w 1392"/>
                <a:gd name="T25" fmla="*/ 2147483647 h 840"/>
                <a:gd name="T26" fmla="*/ 2147483647 w 1392"/>
                <a:gd name="T27" fmla="*/ 2147483647 h 840"/>
                <a:gd name="T28" fmla="*/ 2147483647 w 1392"/>
                <a:gd name="T29" fmla="*/ 2147483647 h 840"/>
                <a:gd name="T30" fmla="*/ 2147483647 w 1392"/>
                <a:gd name="T31" fmla="*/ 2147483647 h 840"/>
                <a:gd name="T32" fmla="*/ 2147483647 w 1392"/>
                <a:gd name="T33" fmla="*/ 2147483647 h 840"/>
                <a:gd name="T34" fmla="*/ 2147483647 w 1392"/>
                <a:gd name="T35" fmla="*/ 2147483647 h 840"/>
                <a:gd name="T36" fmla="*/ 2147483647 w 1392"/>
                <a:gd name="T37" fmla="*/ 2147483647 h 840"/>
                <a:gd name="T38" fmla="*/ 2147483647 w 1392"/>
                <a:gd name="T39" fmla="*/ 2147483647 h 840"/>
                <a:gd name="T40" fmla="*/ 2147483647 w 1392"/>
                <a:gd name="T41" fmla="*/ 2147483647 h 840"/>
                <a:gd name="T42" fmla="*/ 2147483647 w 1392"/>
                <a:gd name="T43" fmla="*/ 2147483647 h 840"/>
                <a:gd name="T44" fmla="*/ 2147483647 w 1392"/>
                <a:gd name="T45" fmla="*/ 2147483647 h 840"/>
                <a:gd name="T46" fmla="*/ 2147483647 w 1392"/>
                <a:gd name="T47" fmla="*/ 2147483647 h 840"/>
                <a:gd name="T48" fmla="*/ 2147483647 w 1392"/>
                <a:gd name="T49" fmla="*/ 2147483647 h 840"/>
                <a:gd name="T50" fmla="*/ 2147483647 w 1392"/>
                <a:gd name="T51" fmla="*/ 2147483647 h 840"/>
                <a:gd name="T52" fmla="*/ 2147483647 w 1392"/>
                <a:gd name="T53" fmla="*/ 2147483647 h 840"/>
                <a:gd name="T54" fmla="*/ 2147483647 w 1392"/>
                <a:gd name="T55" fmla="*/ 2147483647 h 840"/>
                <a:gd name="T56" fmla="*/ 2147483647 w 1392"/>
                <a:gd name="T57" fmla="*/ 2147483647 h 840"/>
                <a:gd name="T58" fmla="*/ 2147483647 w 1392"/>
                <a:gd name="T59" fmla="*/ 2147483647 h 840"/>
                <a:gd name="T60" fmla="*/ 2147483647 w 1392"/>
                <a:gd name="T61" fmla="*/ 2147483647 h 840"/>
                <a:gd name="T62" fmla="*/ 2147483647 w 1392"/>
                <a:gd name="T63" fmla="*/ 2147483647 h 840"/>
                <a:gd name="T64" fmla="*/ 2147483647 w 1392"/>
                <a:gd name="T65" fmla="*/ 2147483647 h 840"/>
                <a:gd name="T66" fmla="*/ 2147483647 w 1392"/>
                <a:gd name="T67" fmla="*/ 2147483647 h 840"/>
                <a:gd name="T68" fmla="*/ 2147483647 w 1392"/>
                <a:gd name="T69" fmla="*/ 2147483647 h 840"/>
                <a:gd name="T70" fmla="*/ 2147483647 w 1392"/>
                <a:gd name="T71" fmla="*/ 2147483647 h 840"/>
                <a:gd name="T72" fmla="*/ 2147483647 w 1392"/>
                <a:gd name="T73" fmla="*/ 2147483647 h 840"/>
                <a:gd name="T74" fmla="*/ 2147483647 w 1392"/>
                <a:gd name="T75" fmla="*/ 2147483647 h 840"/>
                <a:gd name="T76" fmla="*/ 2147483647 w 1392"/>
                <a:gd name="T77" fmla="*/ 0 h 8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2"/>
                <a:gd name="T118" fmla="*/ 0 h 840"/>
                <a:gd name="T119" fmla="*/ 1392 w 1392"/>
                <a:gd name="T120" fmla="*/ 840 h 8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2" h="840">
                  <a:moveTo>
                    <a:pt x="0" y="840"/>
                  </a:moveTo>
                  <a:lnTo>
                    <a:pt x="24" y="835"/>
                  </a:lnTo>
                  <a:lnTo>
                    <a:pt x="24" y="826"/>
                  </a:lnTo>
                  <a:lnTo>
                    <a:pt x="31" y="826"/>
                  </a:lnTo>
                  <a:lnTo>
                    <a:pt x="33" y="812"/>
                  </a:lnTo>
                  <a:lnTo>
                    <a:pt x="47" y="810"/>
                  </a:lnTo>
                  <a:lnTo>
                    <a:pt x="52" y="793"/>
                  </a:lnTo>
                  <a:lnTo>
                    <a:pt x="59" y="793"/>
                  </a:lnTo>
                  <a:lnTo>
                    <a:pt x="55" y="779"/>
                  </a:lnTo>
                  <a:lnTo>
                    <a:pt x="81" y="779"/>
                  </a:lnTo>
                  <a:lnTo>
                    <a:pt x="81" y="765"/>
                  </a:lnTo>
                  <a:lnTo>
                    <a:pt x="184" y="765"/>
                  </a:lnTo>
                  <a:lnTo>
                    <a:pt x="184" y="750"/>
                  </a:lnTo>
                  <a:lnTo>
                    <a:pt x="189" y="720"/>
                  </a:lnTo>
                  <a:lnTo>
                    <a:pt x="192" y="713"/>
                  </a:lnTo>
                  <a:lnTo>
                    <a:pt x="210" y="715"/>
                  </a:lnTo>
                  <a:lnTo>
                    <a:pt x="213" y="703"/>
                  </a:lnTo>
                  <a:lnTo>
                    <a:pt x="218" y="703"/>
                  </a:lnTo>
                  <a:lnTo>
                    <a:pt x="225" y="687"/>
                  </a:lnTo>
                  <a:lnTo>
                    <a:pt x="255" y="689"/>
                  </a:lnTo>
                  <a:lnTo>
                    <a:pt x="255" y="670"/>
                  </a:lnTo>
                  <a:lnTo>
                    <a:pt x="270" y="670"/>
                  </a:lnTo>
                  <a:lnTo>
                    <a:pt x="267" y="654"/>
                  </a:lnTo>
                  <a:lnTo>
                    <a:pt x="274" y="640"/>
                  </a:lnTo>
                  <a:lnTo>
                    <a:pt x="310" y="637"/>
                  </a:lnTo>
                  <a:lnTo>
                    <a:pt x="310" y="621"/>
                  </a:lnTo>
                  <a:lnTo>
                    <a:pt x="437" y="623"/>
                  </a:lnTo>
                  <a:lnTo>
                    <a:pt x="440" y="609"/>
                  </a:lnTo>
                  <a:lnTo>
                    <a:pt x="451" y="606"/>
                  </a:lnTo>
                  <a:lnTo>
                    <a:pt x="451" y="590"/>
                  </a:lnTo>
                  <a:lnTo>
                    <a:pt x="461" y="590"/>
                  </a:lnTo>
                  <a:lnTo>
                    <a:pt x="461" y="571"/>
                  </a:lnTo>
                  <a:lnTo>
                    <a:pt x="544" y="571"/>
                  </a:lnTo>
                  <a:lnTo>
                    <a:pt x="544" y="555"/>
                  </a:lnTo>
                  <a:lnTo>
                    <a:pt x="558" y="555"/>
                  </a:lnTo>
                  <a:lnTo>
                    <a:pt x="558" y="538"/>
                  </a:lnTo>
                  <a:lnTo>
                    <a:pt x="574" y="538"/>
                  </a:lnTo>
                  <a:lnTo>
                    <a:pt x="577" y="533"/>
                  </a:lnTo>
                  <a:lnTo>
                    <a:pt x="581" y="533"/>
                  </a:lnTo>
                  <a:lnTo>
                    <a:pt x="577" y="517"/>
                  </a:lnTo>
                  <a:lnTo>
                    <a:pt x="584" y="517"/>
                  </a:lnTo>
                  <a:lnTo>
                    <a:pt x="584" y="481"/>
                  </a:lnTo>
                  <a:lnTo>
                    <a:pt x="605" y="484"/>
                  </a:lnTo>
                  <a:lnTo>
                    <a:pt x="607" y="446"/>
                  </a:lnTo>
                  <a:lnTo>
                    <a:pt x="624" y="444"/>
                  </a:lnTo>
                  <a:lnTo>
                    <a:pt x="624" y="425"/>
                  </a:lnTo>
                  <a:lnTo>
                    <a:pt x="673" y="425"/>
                  </a:lnTo>
                  <a:lnTo>
                    <a:pt x="673" y="406"/>
                  </a:lnTo>
                  <a:lnTo>
                    <a:pt x="681" y="406"/>
                  </a:lnTo>
                  <a:lnTo>
                    <a:pt x="678" y="396"/>
                  </a:lnTo>
                  <a:lnTo>
                    <a:pt x="685" y="396"/>
                  </a:lnTo>
                  <a:lnTo>
                    <a:pt x="685" y="342"/>
                  </a:lnTo>
                  <a:lnTo>
                    <a:pt x="702" y="340"/>
                  </a:lnTo>
                  <a:lnTo>
                    <a:pt x="702" y="325"/>
                  </a:lnTo>
                  <a:lnTo>
                    <a:pt x="723" y="321"/>
                  </a:lnTo>
                  <a:lnTo>
                    <a:pt x="723" y="302"/>
                  </a:lnTo>
                  <a:lnTo>
                    <a:pt x="733" y="302"/>
                  </a:lnTo>
                  <a:lnTo>
                    <a:pt x="733" y="278"/>
                  </a:lnTo>
                  <a:lnTo>
                    <a:pt x="758" y="278"/>
                  </a:lnTo>
                  <a:lnTo>
                    <a:pt x="756" y="255"/>
                  </a:lnTo>
                  <a:lnTo>
                    <a:pt x="766" y="255"/>
                  </a:lnTo>
                  <a:lnTo>
                    <a:pt x="763" y="233"/>
                  </a:lnTo>
                  <a:lnTo>
                    <a:pt x="803" y="231"/>
                  </a:lnTo>
                  <a:lnTo>
                    <a:pt x="803" y="212"/>
                  </a:lnTo>
                  <a:lnTo>
                    <a:pt x="860" y="210"/>
                  </a:lnTo>
                  <a:lnTo>
                    <a:pt x="860" y="186"/>
                  </a:lnTo>
                  <a:lnTo>
                    <a:pt x="886" y="184"/>
                  </a:lnTo>
                  <a:lnTo>
                    <a:pt x="888" y="158"/>
                  </a:lnTo>
                  <a:lnTo>
                    <a:pt x="903" y="158"/>
                  </a:lnTo>
                  <a:lnTo>
                    <a:pt x="900" y="130"/>
                  </a:lnTo>
                  <a:lnTo>
                    <a:pt x="945" y="132"/>
                  </a:lnTo>
                  <a:lnTo>
                    <a:pt x="945" y="104"/>
                  </a:lnTo>
                  <a:lnTo>
                    <a:pt x="957" y="104"/>
                  </a:lnTo>
                  <a:lnTo>
                    <a:pt x="955" y="70"/>
                  </a:lnTo>
                  <a:lnTo>
                    <a:pt x="1066" y="70"/>
                  </a:lnTo>
                  <a:lnTo>
                    <a:pt x="1068" y="37"/>
                  </a:lnTo>
                  <a:lnTo>
                    <a:pt x="1106" y="37"/>
                  </a:lnTo>
                  <a:lnTo>
                    <a:pt x="1106" y="0"/>
                  </a:lnTo>
                  <a:lnTo>
                    <a:pt x="1392" y="2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914400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US" sz="1000" dirty="0">
                <a:solidFill>
                  <a:srgbClr val="D5E14E">
                    <a:lumMod val="75000"/>
                  </a:srgbClr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9" name="Text Box 22"/>
            <p:cNvSpPr txBox="1">
              <a:spLocks noChangeArrowheads="1"/>
            </p:cNvSpPr>
            <p:nvPr/>
          </p:nvSpPr>
          <p:spPr bwMode="auto">
            <a:xfrm>
              <a:off x="5295201" y="4811763"/>
              <a:ext cx="126605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80" name="Text Box 23"/>
            <p:cNvSpPr txBox="1">
              <a:spLocks noChangeArrowheads="1"/>
            </p:cNvSpPr>
            <p:nvPr/>
          </p:nvSpPr>
          <p:spPr bwMode="auto">
            <a:xfrm>
              <a:off x="5803400" y="4811763"/>
              <a:ext cx="126605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81" name="Text Box 24"/>
            <p:cNvSpPr txBox="1">
              <a:spLocks noChangeArrowheads="1"/>
            </p:cNvSpPr>
            <p:nvPr/>
          </p:nvSpPr>
          <p:spPr bwMode="auto">
            <a:xfrm>
              <a:off x="6358488" y="4811763"/>
              <a:ext cx="126605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82" name="Text Box 25"/>
            <p:cNvSpPr txBox="1">
              <a:spLocks noChangeArrowheads="1"/>
            </p:cNvSpPr>
            <p:nvPr/>
          </p:nvSpPr>
          <p:spPr bwMode="auto">
            <a:xfrm>
              <a:off x="6971818" y="4811763"/>
              <a:ext cx="126605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183" name="Text Box 26"/>
            <p:cNvSpPr txBox="1">
              <a:spLocks noChangeArrowheads="1"/>
            </p:cNvSpPr>
            <p:nvPr/>
          </p:nvSpPr>
          <p:spPr bwMode="auto">
            <a:xfrm>
              <a:off x="7513323" y="4811763"/>
              <a:ext cx="233369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184" name="Text Box 27"/>
            <p:cNvSpPr txBox="1">
              <a:spLocks noChangeArrowheads="1"/>
            </p:cNvSpPr>
            <p:nvPr/>
          </p:nvSpPr>
          <p:spPr bwMode="auto">
            <a:xfrm>
              <a:off x="8666343" y="4811763"/>
              <a:ext cx="233369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18</a:t>
              </a:r>
            </a:p>
          </p:txBody>
        </p:sp>
        <p:sp>
          <p:nvSpPr>
            <p:cNvPr id="185" name="Text Box 84"/>
            <p:cNvSpPr txBox="1">
              <a:spLocks noChangeArrowheads="1"/>
            </p:cNvSpPr>
            <p:nvPr/>
          </p:nvSpPr>
          <p:spPr bwMode="auto">
            <a:xfrm>
              <a:off x="6884574" y="2536678"/>
              <a:ext cx="19907" cy="19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endParaRPr lang="en-US" sz="1400" b="1" dirty="0">
                <a:solidFill>
                  <a:srgbClr val="59595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6" name="TextBox 8"/>
          <p:cNvSpPr txBox="1">
            <a:spLocks noChangeArrowheads="1"/>
          </p:cNvSpPr>
          <p:nvPr/>
        </p:nvSpPr>
        <p:spPr bwMode="auto">
          <a:xfrm rot="16200000">
            <a:off x="400854" y="3521536"/>
            <a:ext cx="1897605" cy="28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18" rIns="91408" bIns="45718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Risco cumulativo</a:t>
            </a:r>
            <a:endParaRPr lang="pt-PT" sz="1400" b="1" dirty="0">
              <a:solidFill>
                <a:schemeClr val="tx1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187" name="TextBox 8"/>
          <p:cNvSpPr txBox="1">
            <a:spLocks noChangeArrowheads="1"/>
          </p:cNvSpPr>
          <p:nvPr/>
        </p:nvSpPr>
        <p:spPr bwMode="auto">
          <a:xfrm>
            <a:off x="3076800" y="4955223"/>
            <a:ext cx="883698" cy="2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18" rIns="91408" bIns="4571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Meses</a:t>
            </a:r>
            <a:endParaRPr lang="pt-PT" sz="1400" b="1" dirty="0">
              <a:solidFill>
                <a:schemeClr val="tx1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188" name="TextBox 8"/>
          <p:cNvSpPr txBox="1">
            <a:spLocks noChangeArrowheads="1"/>
          </p:cNvSpPr>
          <p:nvPr/>
        </p:nvSpPr>
        <p:spPr bwMode="auto">
          <a:xfrm>
            <a:off x="8504733" y="4926647"/>
            <a:ext cx="883698" cy="2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18" rIns="91408" bIns="4571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400" b="1" dirty="0" smtClean="0">
                <a:solidFill>
                  <a:schemeClr val="tx1">
                    <a:lumMod val="75000"/>
                  </a:schemeClr>
                </a:solidFill>
              </a:rPr>
              <a:t>Meses</a:t>
            </a:r>
            <a:endParaRPr lang="pt-PT" sz="1400" b="1" dirty="0">
              <a:solidFill>
                <a:schemeClr val="tx1">
                  <a:lumMod val="75000"/>
                </a:schemeClr>
              </a:solidFill>
              <a:ea typeface="MS PGothic" pitchFamily="34" charset="-128"/>
            </a:endParaRPr>
          </a:p>
        </p:txBody>
      </p:sp>
      <p:graphicFrame>
        <p:nvGraphicFramePr>
          <p:cNvPr id="18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18456"/>
              </p:ext>
            </p:extLst>
          </p:nvPr>
        </p:nvGraphicFramePr>
        <p:xfrm>
          <a:off x="910207" y="5140974"/>
          <a:ext cx="4377606" cy="502920"/>
        </p:xfrm>
        <a:graphic>
          <a:graphicData uri="http://schemas.openxmlformats.org/drawingml/2006/table">
            <a:tbl>
              <a:tblPr/>
              <a:tblGrid>
                <a:gridCol w="833081"/>
                <a:gridCol w="182386"/>
                <a:gridCol w="481379"/>
                <a:gridCol w="383233"/>
                <a:gridCol w="442008"/>
                <a:gridCol w="692075"/>
                <a:gridCol w="433357"/>
                <a:gridCol w="547598"/>
                <a:gridCol w="382489"/>
              </a:tblGrid>
              <a:tr h="167640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31775" marR="0" lvl="0" indent="-23177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AAS</a:t>
                      </a:r>
                      <a:endParaRPr kumimoji="0" lang="pt-P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2791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2716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2530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2112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1543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628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231775" marR="0" lvl="0" indent="-23177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Apixabano</a:t>
                      </a:r>
                      <a:endParaRPr kumimoji="0" lang="pt-P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2808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2758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2566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2125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1522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000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615</a:t>
                      </a:r>
                    </a:p>
                  </a:txBody>
                  <a:tcPr marL="9076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" name="Rectangle 92"/>
          <p:cNvSpPr/>
          <p:nvPr/>
        </p:nvSpPr>
        <p:spPr>
          <a:xfrm>
            <a:off x="7161262" y="1093398"/>
            <a:ext cx="3560667" cy="1089525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Hemorragia </a:t>
            </a: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(resultado primário da segurança)</a:t>
            </a:r>
            <a:endParaRPr lang="pt-PT" sz="1600" b="1" dirty="0" smtClean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16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91" name="Rectangle 94"/>
          <p:cNvSpPr/>
          <p:nvPr/>
        </p:nvSpPr>
        <p:spPr>
          <a:xfrm>
            <a:off x="2080326" y="1121974"/>
            <a:ext cx="3461781" cy="757126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algn="ctr">
              <a:lnSpc>
                <a:spcPct val="9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C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AVC ou embolia sistémica</a:t>
            </a:r>
          </a:p>
          <a:p>
            <a:pPr algn="ctr">
              <a:lnSpc>
                <a:spcPct val="9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C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(resultado primário da eficácia)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1600" b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92" name="Content Placeholder 8"/>
          <p:cNvSpPr txBox="1">
            <a:spLocks/>
          </p:cNvSpPr>
          <p:nvPr/>
        </p:nvSpPr>
        <p:spPr bwMode="auto">
          <a:xfrm>
            <a:off x="2463944" y="1659350"/>
            <a:ext cx="2662196" cy="636410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8" rIns="91408" bIns="45718" anchor="ctr"/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6318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842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9986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455863" indent="-16986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  <a:latin typeface="+mn-lt"/>
              </a:defRPr>
            </a:lvl6pPr>
            <a:lvl7pPr marL="2913063" indent="-16986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  <a:latin typeface="+mn-lt"/>
              </a:defRPr>
            </a:lvl7pPr>
            <a:lvl8pPr marL="3370263" indent="-16986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  <a:latin typeface="+mn-lt"/>
              </a:defRPr>
            </a:lvl8pPr>
            <a:lvl9pPr marL="3827463" indent="-16986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HR com apixabano: 0,45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(IC de 95%: 0,32–0,62)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i="1" dirty="0">
                <a:solidFill>
                  <a:schemeClr val="tx1"/>
                </a:solidFill>
              </a:rPr>
              <a:t>P</a:t>
            </a:r>
            <a:r>
              <a:rPr lang="en-GB" sz="1200" dirty="0">
                <a:solidFill>
                  <a:schemeClr val="tx1"/>
                </a:solidFill>
              </a:rPr>
              <a:t> &lt;0,001 para a superioridade</a:t>
            </a:r>
            <a:endParaRPr lang="pt-PT" sz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3" name="Content Placeholder 8"/>
          <p:cNvSpPr txBox="1">
            <a:spLocks/>
          </p:cNvSpPr>
          <p:nvPr/>
        </p:nvSpPr>
        <p:spPr bwMode="auto">
          <a:xfrm>
            <a:off x="7676610" y="1630776"/>
            <a:ext cx="2546297" cy="480228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8" rIns="91408" bIns="45718" anchor="ctr"/>
          <a:lstStyle>
            <a:defPPr>
              <a:defRPr lang="en-US"/>
            </a:defPPr>
            <a:lvl1pPr indent="0" algn="ctr" fontAlgn="base">
              <a:spcBef>
                <a:spcPct val="30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200" b="1">
                <a:solidFill>
                  <a:schemeClr val="tx1">
                    <a:lumMod val="50000"/>
                  </a:schemeClr>
                </a:solidFill>
              </a:defRPr>
            </a:lvl1pPr>
            <a:lvl2pPr marL="631825" indent="-17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084263" indent="-169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546225" indent="-17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998663" indent="-169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65A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455863" indent="-169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</a:defRPr>
            </a:lvl6pPr>
            <a:lvl7pPr marL="2913063" indent="-169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</a:defRPr>
            </a:lvl7pPr>
            <a:lvl8pPr marL="3370263" indent="-169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</a:defRPr>
            </a:lvl8pPr>
            <a:lvl9pPr marL="3827463" indent="-169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065A5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GB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com apixabano: 1,13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(IC de 95%: 0,74–1,75)</a:t>
            </a:r>
          </a:p>
          <a:p>
            <a:pPr>
              <a:spcBef>
                <a:spcPts val="0"/>
              </a:spcBef>
            </a:pPr>
            <a:r>
              <a:rPr lang="en-GB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 0,57</a:t>
            </a:r>
            <a:endParaRPr lang="pt-PT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4" name="Group 90"/>
          <p:cNvGrpSpPr/>
          <p:nvPr/>
        </p:nvGrpSpPr>
        <p:grpSpPr>
          <a:xfrm>
            <a:off x="1596882" y="2509209"/>
            <a:ext cx="3528352" cy="2436100"/>
            <a:chOff x="459567" y="2566988"/>
            <a:chExt cx="3957439" cy="2455066"/>
          </a:xfrm>
        </p:grpSpPr>
        <p:sp>
          <p:nvSpPr>
            <p:cNvPr id="195" name="Line 10"/>
            <p:cNvSpPr>
              <a:spLocks noChangeShapeType="1"/>
            </p:cNvSpPr>
            <p:nvPr/>
          </p:nvSpPr>
          <p:spPr bwMode="auto">
            <a:xfrm>
              <a:off x="926825" y="4711609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Line 11"/>
            <p:cNvSpPr>
              <a:spLocks noChangeShapeType="1"/>
            </p:cNvSpPr>
            <p:nvPr/>
          </p:nvSpPr>
          <p:spPr bwMode="auto">
            <a:xfrm>
              <a:off x="926825" y="4305602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Line 12"/>
            <p:cNvSpPr>
              <a:spLocks noChangeShapeType="1"/>
            </p:cNvSpPr>
            <p:nvPr/>
          </p:nvSpPr>
          <p:spPr bwMode="auto">
            <a:xfrm>
              <a:off x="926825" y="3896213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Line 13"/>
            <p:cNvSpPr>
              <a:spLocks noChangeShapeType="1"/>
            </p:cNvSpPr>
            <p:nvPr/>
          </p:nvSpPr>
          <p:spPr bwMode="auto">
            <a:xfrm>
              <a:off x="926825" y="3483439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Line 14"/>
            <p:cNvSpPr>
              <a:spLocks noChangeShapeType="1"/>
            </p:cNvSpPr>
            <p:nvPr/>
          </p:nvSpPr>
          <p:spPr bwMode="auto">
            <a:xfrm>
              <a:off x="926825" y="3069537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Line 15"/>
            <p:cNvSpPr>
              <a:spLocks noChangeShapeType="1"/>
            </p:cNvSpPr>
            <p:nvPr/>
          </p:nvSpPr>
          <p:spPr bwMode="auto">
            <a:xfrm>
              <a:off x="926825" y="2679027"/>
              <a:ext cx="63160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Line 16"/>
            <p:cNvSpPr>
              <a:spLocks noChangeShapeType="1"/>
            </p:cNvSpPr>
            <p:nvPr/>
          </p:nvSpPr>
          <p:spPr bwMode="auto">
            <a:xfrm rot="16200000">
              <a:off x="952768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Line 17"/>
            <p:cNvSpPr>
              <a:spLocks noChangeShapeType="1"/>
            </p:cNvSpPr>
            <p:nvPr/>
          </p:nvSpPr>
          <p:spPr bwMode="auto">
            <a:xfrm rot="16200000">
              <a:off x="1449026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3" name="Line 18"/>
            <p:cNvSpPr>
              <a:spLocks noChangeShapeType="1"/>
            </p:cNvSpPr>
            <p:nvPr/>
          </p:nvSpPr>
          <p:spPr bwMode="auto">
            <a:xfrm rot="16200000">
              <a:off x="1982503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4" name="Line 19"/>
            <p:cNvSpPr>
              <a:spLocks noChangeShapeType="1"/>
            </p:cNvSpPr>
            <p:nvPr/>
          </p:nvSpPr>
          <p:spPr bwMode="auto">
            <a:xfrm rot="16200000">
              <a:off x="2574629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" name="Line 20"/>
            <p:cNvSpPr>
              <a:spLocks noChangeShapeType="1"/>
            </p:cNvSpPr>
            <p:nvPr/>
          </p:nvSpPr>
          <p:spPr bwMode="auto">
            <a:xfrm rot="16200000">
              <a:off x="3144198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" name="Line 21"/>
            <p:cNvSpPr>
              <a:spLocks noChangeShapeType="1"/>
            </p:cNvSpPr>
            <p:nvPr/>
          </p:nvSpPr>
          <p:spPr bwMode="auto">
            <a:xfrm rot="16200000">
              <a:off x="4250252" y="4733038"/>
              <a:ext cx="63157" cy="0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18288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Text Box 22"/>
            <p:cNvSpPr txBox="1">
              <a:spLocks noChangeArrowheads="1"/>
            </p:cNvSpPr>
            <p:nvPr/>
          </p:nvSpPr>
          <p:spPr bwMode="auto">
            <a:xfrm>
              <a:off x="914870" y="4826645"/>
              <a:ext cx="132185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208" name="Text Box 23"/>
            <p:cNvSpPr txBox="1">
              <a:spLocks noChangeArrowheads="1"/>
            </p:cNvSpPr>
            <p:nvPr/>
          </p:nvSpPr>
          <p:spPr bwMode="auto">
            <a:xfrm>
              <a:off x="1413383" y="4826645"/>
              <a:ext cx="132185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09" name="Text Box 24"/>
            <p:cNvSpPr txBox="1">
              <a:spLocks noChangeArrowheads="1"/>
            </p:cNvSpPr>
            <p:nvPr/>
          </p:nvSpPr>
          <p:spPr bwMode="auto">
            <a:xfrm>
              <a:off x="1945733" y="4826645"/>
              <a:ext cx="132185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210" name="Text Box 25"/>
            <p:cNvSpPr txBox="1">
              <a:spLocks noChangeArrowheads="1"/>
            </p:cNvSpPr>
            <p:nvPr/>
          </p:nvSpPr>
          <p:spPr bwMode="auto">
            <a:xfrm>
              <a:off x="2536733" y="4826645"/>
              <a:ext cx="132185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211" name="Text Box 26"/>
            <p:cNvSpPr txBox="1">
              <a:spLocks noChangeArrowheads="1"/>
            </p:cNvSpPr>
            <p:nvPr/>
          </p:nvSpPr>
          <p:spPr bwMode="auto">
            <a:xfrm>
              <a:off x="3053383" y="4826645"/>
              <a:ext cx="243658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212" name="Text Box 27"/>
            <p:cNvSpPr txBox="1">
              <a:spLocks noChangeArrowheads="1"/>
            </p:cNvSpPr>
            <p:nvPr/>
          </p:nvSpPr>
          <p:spPr bwMode="auto">
            <a:xfrm>
              <a:off x="4173348" y="4826645"/>
              <a:ext cx="243658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18</a:t>
              </a:r>
            </a:p>
          </p:txBody>
        </p:sp>
        <p:sp>
          <p:nvSpPr>
            <p:cNvPr id="213" name="Text Box 28"/>
            <p:cNvSpPr txBox="1">
              <a:spLocks noChangeArrowheads="1"/>
            </p:cNvSpPr>
            <p:nvPr/>
          </p:nvSpPr>
          <p:spPr bwMode="auto">
            <a:xfrm>
              <a:off x="459567" y="4612530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0,00</a:t>
              </a:r>
            </a:p>
          </p:txBody>
        </p:sp>
        <p:sp>
          <p:nvSpPr>
            <p:cNvPr id="214" name="Text Box 29"/>
            <p:cNvSpPr txBox="1">
              <a:spLocks noChangeArrowheads="1"/>
            </p:cNvSpPr>
            <p:nvPr/>
          </p:nvSpPr>
          <p:spPr bwMode="auto">
            <a:xfrm>
              <a:off x="459567" y="4224401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0,01</a:t>
              </a:r>
            </a:p>
          </p:txBody>
        </p:sp>
        <p:sp>
          <p:nvSpPr>
            <p:cNvPr id="215" name="Text Box 30"/>
            <p:cNvSpPr txBox="1">
              <a:spLocks noChangeArrowheads="1"/>
            </p:cNvSpPr>
            <p:nvPr/>
          </p:nvSpPr>
          <p:spPr bwMode="auto">
            <a:xfrm>
              <a:off x="459567" y="3813882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0,02</a:t>
              </a:r>
            </a:p>
          </p:txBody>
        </p:sp>
        <p:sp>
          <p:nvSpPr>
            <p:cNvPr id="216" name="Text Box 31"/>
            <p:cNvSpPr txBox="1">
              <a:spLocks noChangeArrowheads="1"/>
            </p:cNvSpPr>
            <p:nvPr/>
          </p:nvSpPr>
          <p:spPr bwMode="auto">
            <a:xfrm>
              <a:off x="459567" y="3406750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0,03</a:t>
              </a:r>
            </a:p>
          </p:txBody>
        </p:sp>
        <p:sp>
          <p:nvSpPr>
            <p:cNvPr id="217" name="Text Box 32"/>
            <p:cNvSpPr txBox="1">
              <a:spLocks noChangeArrowheads="1"/>
            </p:cNvSpPr>
            <p:nvPr/>
          </p:nvSpPr>
          <p:spPr bwMode="auto">
            <a:xfrm>
              <a:off x="459567" y="2994810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0,04</a:t>
              </a:r>
            </a:p>
          </p:txBody>
        </p:sp>
        <p:sp>
          <p:nvSpPr>
            <p:cNvPr id="218" name="Text Box 33"/>
            <p:cNvSpPr txBox="1">
              <a:spLocks noChangeArrowheads="1"/>
            </p:cNvSpPr>
            <p:nvPr/>
          </p:nvSpPr>
          <p:spPr bwMode="auto">
            <a:xfrm>
              <a:off x="459567" y="2600916"/>
              <a:ext cx="410866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0,05</a:t>
              </a:r>
            </a:p>
          </p:txBody>
        </p:sp>
        <p:sp>
          <p:nvSpPr>
            <p:cNvPr id="219" name="Text Box 36"/>
            <p:cNvSpPr txBox="1">
              <a:spLocks noChangeArrowheads="1"/>
            </p:cNvSpPr>
            <p:nvPr/>
          </p:nvSpPr>
          <p:spPr bwMode="auto">
            <a:xfrm>
              <a:off x="2618844" y="2812767"/>
              <a:ext cx="425250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GB" sz="1400" dirty="0">
                  <a:solidFill>
                    <a:schemeClr val="tx1">
                      <a:lumMod val="75000"/>
                    </a:schemeClr>
                  </a:solidFill>
                </a:rPr>
                <a:t>AAS</a:t>
              </a:r>
              <a:endParaRPr lang="pt-PT" sz="1400" dirty="0">
                <a:solidFill>
                  <a:schemeClr val="tx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0" name="Text Box 37"/>
            <p:cNvSpPr txBox="1">
              <a:spLocks noChangeArrowheads="1"/>
            </p:cNvSpPr>
            <p:nvPr/>
          </p:nvSpPr>
          <p:spPr bwMode="auto">
            <a:xfrm>
              <a:off x="3528860" y="4065741"/>
              <a:ext cx="858555" cy="1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Apixabano</a:t>
              </a: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auto">
            <a:xfrm>
              <a:off x="984346" y="2666914"/>
              <a:ext cx="3309139" cy="2043568"/>
            </a:xfrm>
            <a:custGeom>
              <a:avLst/>
              <a:gdLst>
                <a:gd name="T0" fmla="*/ 2147483647 w 2934"/>
                <a:gd name="T1" fmla="*/ 0 h 1812"/>
                <a:gd name="T2" fmla="*/ 0 w 2934"/>
                <a:gd name="T3" fmla="*/ 2147483647 h 1812"/>
                <a:gd name="T4" fmla="*/ 2147483647 w 2934"/>
                <a:gd name="T5" fmla="*/ 2147483647 h 1812"/>
                <a:gd name="T6" fmla="*/ 0 60000 65536"/>
                <a:gd name="T7" fmla="*/ 0 60000 65536"/>
                <a:gd name="T8" fmla="*/ 0 60000 65536"/>
                <a:gd name="T9" fmla="*/ 0 w 2934"/>
                <a:gd name="T10" fmla="*/ 0 h 1812"/>
                <a:gd name="T11" fmla="*/ 2934 w 2934"/>
                <a:gd name="T12" fmla="*/ 1812 h 1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4" h="1812">
                  <a:moveTo>
                    <a:pt x="3" y="0"/>
                  </a:moveTo>
                  <a:lnTo>
                    <a:pt x="0" y="1812"/>
                  </a:lnTo>
                  <a:lnTo>
                    <a:pt x="2934" y="1812"/>
                  </a:lnTo>
                </a:path>
              </a:pathLst>
            </a:custGeom>
            <a:noFill/>
            <a:ln w="9525" cmpd="sng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64A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1003301" y="2566988"/>
              <a:ext cx="3308349" cy="2120900"/>
            </a:xfrm>
            <a:custGeom>
              <a:avLst/>
              <a:gdLst>
                <a:gd name="T0" fmla="*/ 2147483647 w 2934"/>
                <a:gd name="T1" fmla="*/ 2147483647 h 1880"/>
                <a:gd name="T2" fmla="*/ 2147483647 w 2934"/>
                <a:gd name="T3" fmla="*/ 2147483647 h 1880"/>
                <a:gd name="T4" fmla="*/ 2147483647 w 2934"/>
                <a:gd name="T5" fmla="*/ 2147483647 h 1880"/>
                <a:gd name="T6" fmla="*/ 2147483647 w 2934"/>
                <a:gd name="T7" fmla="*/ 2147483647 h 1880"/>
                <a:gd name="T8" fmla="*/ 2147483647 w 2934"/>
                <a:gd name="T9" fmla="*/ 2147483647 h 1880"/>
                <a:gd name="T10" fmla="*/ 2147483647 w 2934"/>
                <a:gd name="T11" fmla="*/ 2147483647 h 1880"/>
                <a:gd name="T12" fmla="*/ 2147483647 w 2934"/>
                <a:gd name="T13" fmla="*/ 2147483647 h 1880"/>
                <a:gd name="T14" fmla="*/ 2147483647 w 2934"/>
                <a:gd name="T15" fmla="*/ 2147483647 h 1880"/>
                <a:gd name="T16" fmla="*/ 2147483647 w 2934"/>
                <a:gd name="T17" fmla="*/ 2147483647 h 1880"/>
                <a:gd name="T18" fmla="*/ 2147483647 w 2934"/>
                <a:gd name="T19" fmla="*/ 2147483647 h 1880"/>
                <a:gd name="T20" fmla="*/ 2147483647 w 2934"/>
                <a:gd name="T21" fmla="*/ 2147483647 h 1880"/>
                <a:gd name="T22" fmla="*/ 2147483647 w 2934"/>
                <a:gd name="T23" fmla="*/ 2147483647 h 1880"/>
                <a:gd name="T24" fmla="*/ 2147483647 w 2934"/>
                <a:gd name="T25" fmla="*/ 2147483647 h 1880"/>
                <a:gd name="T26" fmla="*/ 2147483647 w 2934"/>
                <a:gd name="T27" fmla="*/ 2147483647 h 1880"/>
                <a:gd name="T28" fmla="*/ 2147483647 w 2934"/>
                <a:gd name="T29" fmla="*/ 2147483647 h 1880"/>
                <a:gd name="T30" fmla="*/ 2147483647 w 2934"/>
                <a:gd name="T31" fmla="*/ 2147483647 h 1880"/>
                <a:gd name="T32" fmla="*/ 2147483647 w 2934"/>
                <a:gd name="T33" fmla="*/ 2147483647 h 1880"/>
                <a:gd name="T34" fmla="*/ 2147483647 w 2934"/>
                <a:gd name="T35" fmla="*/ 2147483647 h 1880"/>
                <a:gd name="T36" fmla="*/ 2147483647 w 2934"/>
                <a:gd name="T37" fmla="*/ 2147483647 h 1880"/>
                <a:gd name="T38" fmla="*/ 2147483647 w 2934"/>
                <a:gd name="T39" fmla="*/ 2147483647 h 1880"/>
                <a:gd name="T40" fmla="*/ 2147483647 w 2934"/>
                <a:gd name="T41" fmla="*/ 2147483647 h 1880"/>
                <a:gd name="T42" fmla="*/ 2147483647 w 2934"/>
                <a:gd name="T43" fmla="*/ 2147483647 h 1880"/>
                <a:gd name="T44" fmla="*/ 2147483647 w 2934"/>
                <a:gd name="T45" fmla="*/ 2147483647 h 1880"/>
                <a:gd name="T46" fmla="*/ 2147483647 w 2934"/>
                <a:gd name="T47" fmla="*/ 2147483647 h 1880"/>
                <a:gd name="T48" fmla="*/ 2147483647 w 2934"/>
                <a:gd name="T49" fmla="*/ 2147483647 h 1880"/>
                <a:gd name="T50" fmla="*/ 2147483647 w 2934"/>
                <a:gd name="T51" fmla="*/ 2147483647 h 1880"/>
                <a:gd name="T52" fmla="*/ 2147483647 w 2934"/>
                <a:gd name="T53" fmla="*/ 2147483647 h 1880"/>
                <a:gd name="T54" fmla="*/ 2147483647 w 2934"/>
                <a:gd name="T55" fmla="*/ 2147483647 h 1880"/>
                <a:gd name="T56" fmla="*/ 2147483647 w 2934"/>
                <a:gd name="T57" fmla="*/ 2147483647 h 1880"/>
                <a:gd name="T58" fmla="*/ 2147483647 w 2934"/>
                <a:gd name="T59" fmla="*/ 2147483647 h 1880"/>
                <a:gd name="T60" fmla="*/ 2147483647 w 2934"/>
                <a:gd name="T61" fmla="*/ 2147483647 h 1880"/>
                <a:gd name="T62" fmla="*/ 2147483647 w 2934"/>
                <a:gd name="T63" fmla="*/ 2147483647 h 1880"/>
                <a:gd name="T64" fmla="*/ 2147483647 w 2934"/>
                <a:gd name="T65" fmla="*/ 2147483647 h 1880"/>
                <a:gd name="T66" fmla="*/ 2147483647 w 2934"/>
                <a:gd name="T67" fmla="*/ 2147483647 h 1880"/>
                <a:gd name="T68" fmla="*/ 2147483647 w 2934"/>
                <a:gd name="T69" fmla="*/ 2147483647 h 1880"/>
                <a:gd name="T70" fmla="*/ 2147483647 w 2934"/>
                <a:gd name="T71" fmla="*/ 2147483647 h 1880"/>
                <a:gd name="T72" fmla="*/ 2147483647 w 2934"/>
                <a:gd name="T73" fmla="*/ 2147483647 h 1880"/>
                <a:gd name="T74" fmla="*/ 2147483647 w 2934"/>
                <a:gd name="T75" fmla="*/ 2147483647 h 1880"/>
                <a:gd name="T76" fmla="*/ 2147483647 w 2934"/>
                <a:gd name="T77" fmla="*/ 2147483647 h 1880"/>
                <a:gd name="T78" fmla="*/ 2147483647 w 2934"/>
                <a:gd name="T79" fmla="*/ 2147483647 h 1880"/>
                <a:gd name="T80" fmla="*/ 2147483647 w 2934"/>
                <a:gd name="T81" fmla="*/ 2147483647 h 1880"/>
                <a:gd name="T82" fmla="*/ 2147483647 w 2934"/>
                <a:gd name="T83" fmla="*/ 2147483647 h 1880"/>
                <a:gd name="T84" fmla="*/ 2147483647 w 2934"/>
                <a:gd name="T85" fmla="*/ 2147483647 h 1880"/>
                <a:gd name="T86" fmla="*/ 2147483647 w 2934"/>
                <a:gd name="T87" fmla="*/ 2147483647 h 1880"/>
                <a:gd name="T88" fmla="*/ 2147483647 w 2934"/>
                <a:gd name="T89" fmla="*/ 2147483647 h 1880"/>
                <a:gd name="T90" fmla="*/ 2147483647 w 2934"/>
                <a:gd name="T91" fmla="*/ 2147483647 h 1880"/>
                <a:gd name="T92" fmla="*/ 2147483647 w 2934"/>
                <a:gd name="T93" fmla="*/ 2147483647 h 1880"/>
                <a:gd name="T94" fmla="*/ 2147483647 w 2934"/>
                <a:gd name="T95" fmla="*/ 2147483647 h 1880"/>
                <a:gd name="T96" fmla="*/ 2147483647 w 2934"/>
                <a:gd name="T97" fmla="*/ 2147483647 h 1880"/>
                <a:gd name="T98" fmla="*/ 2147483647 w 2934"/>
                <a:gd name="T99" fmla="*/ 2147483647 h 1880"/>
                <a:gd name="T100" fmla="*/ 2147483647 w 2934"/>
                <a:gd name="T101" fmla="*/ 2147483647 h 1880"/>
                <a:gd name="T102" fmla="*/ 2147483647 w 2934"/>
                <a:gd name="T103" fmla="*/ 2147483647 h 1880"/>
                <a:gd name="T104" fmla="*/ 2147483647 w 2934"/>
                <a:gd name="T105" fmla="*/ 2147483647 h 18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34"/>
                <a:gd name="T160" fmla="*/ 0 h 1880"/>
                <a:gd name="T161" fmla="*/ 2934 w 2934"/>
                <a:gd name="T162" fmla="*/ 1880 h 18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34" h="1880">
                  <a:moveTo>
                    <a:pt x="0" y="1880"/>
                  </a:moveTo>
                  <a:lnTo>
                    <a:pt x="22" y="1870"/>
                  </a:lnTo>
                  <a:lnTo>
                    <a:pt x="24" y="1822"/>
                  </a:lnTo>
                  <a:lnTo>
                    <a:pt x="40" y="1822"/>
                  </a:lnTo>
                  <a:lnTo>
                    <a:pt x="42" y="1796"/>
                  </a:lnTo>
                  <a:lnTo>
                    <a:pt x="54" y="1794"/>
                  </a:lnTo>
                  <a:lnTo>
                    <a:pt x="54" y="1776"/>
                  </a:lnTo>
                  <a:lnTo>
                    <a:pt x="82" y="1754"/>
                  </a:lnTo>
                  <a:lnTo>
                    <a:pt x="86" y="1736"/>
                  </a:lnTo>
                  <a:lnTo>
                    <a:pt x="102" y="1730"/>
                  </a:lnTo>
                  <a:lnTo>
                    <a:pt x="98" y="1712"/>
                  </a:lnTo>
                  <a:lnTo>
                    <a:pt x="108" y="1710"/>
                  </a:lnTo>
                  <a:lnTo>
                    <a:pt x="114" y="1692"/>
                  </a:lnTo>
                  <a:lnTo>
                    <a:pt x="156" y="1688"/>
                  </a:lnTo>
                  <a:lnTo>
                    <a:pt x="160" y="1671"/>
                  </a:lnTo>
                  <a:lnTo>
                    <a:pt x="174" y="1668"/>
                  </a:lnTo>
                  <a:lnTo>
                    <a:pt x="174" y="1641"/>
                  </a:lnTo>
                  <a:lnTo>
                    <a:pt x="210" y="1641"/>
                  </a:lnTo>
                  <a:lnTo>
                    <a:pt x="208" y="1613"/>
                  </a:lnTo>
                  <a:lnTo>
                    <a:pt x="228" y="1611"/>
                  </a:lnTo>
                  <a:lnTo>
                    <a:pt x="226" y="1592"/>
                  </a:lnTo>
                  <a:lnTo>
                    <a:pt x="277" y="1590"/>
                  </a:lnTo>
                  <a:lnTo>
                    <a:pt x="274" y="1571"/>
                  </a:lnTo>
                  <a:lnTo>
                    <a:pt x="316" y="1572"/>
                  </a:lnTo>
                  <a:lnTo>
                    <a:pt x="312" y="1547"/>
                  </a:lnTo>
                  <a:lnTo>
                    <a:pt x="327" y="1545"/>
                  </a:lnTo>
                  <a:lnTo>
                    <a:pt x="333" y="1530"/>
                  </a:lnTo>
                  <a:lnTo>
                    <a:pt x="346" y="1530"/>
                  </a:lnTo>
                  <a:lnTo>
                    <a:pt x="352" y="1517"/>
                  </a:lnTo>
                  <a:lnTo>
                    <a:pt x="366" y="1517"/>
                  </a:lnTo>
                  <a:lnTo>
                    <a:pt x="373" y="1496"/>
                  </a:lnTo>
                  <a:lnTo>
                    <a:pt x="414" y="1493"/>
                  </a:lnTo>
                  <a:lnTo>
                    <a:pt x="415" y="1475"/>
                  </a:lnTo>
                  <a:lnTo>
                    <a:pt x="432" y="1469"/>
                  </a:lnTo>
                  <a:lnTo>
                    <a:pt x="429" y="1446"/>
                  </a:lnTo>
                  <a:lnTo>
                    <a:pt x="445" y="1442"/>
                  </a:lnTo>
                  <a:lnTo>
                    <a:pt x="445" y="1422"/>
                  </a:lnTo>
                  <a:lnTo>
                    <a:pt x="462" y="1424"/>
                  </a:lnTo>
                  <a:lnTo>
                    <a:pt x="466" y="1410"/>
                  </a:lnTo>
                  <a:lnTo>
                    <a:pt x="481" y="1410"/>
                  </a:lnTo>
                  <a:lnTo>
                    <a:pt x="490" y="1403"/>
                  </a:lnTo>
                  <a:lnTo>
                    <a:pt x="514" y="1401"/>
                  </a:lnTo>
                  <a:lnTo>
                    <a:pt x="516" y="1388"/>
                  </a:lnTo>
                  <a:lnTo>
                    <a:pt x="529" y="1389"/>
                  </a:lnTo>
                  <a:lnTo>
                    <a:pt x="531" y="1376"/>
                  </a:lnTo>
                  <a:lnTo>
                    <a:pt x="550" y="1380"/>
                  </a:lnTo>
                  <a:lnTo>
                    <a:pt x="556" y="1362"/>
                  </a:lnTo>
                  <a:lnTo>
                    <a:pt x="556" y="1364"/>
                  </a:lnTo>
                  <a:lnTo>
                    <a:pt x="573" y="1362"/>
                  </a:lnTo>
                  <a:lnTo>
                    <a:pt x="580" y="1350"/>
                  </a:lnTo>
                  <a:lnTo>
                    <a:pt x="630" y="1346"/>
                  </a:lnTo>
                  <a:lnTo>
                    <a:pt x="634" y="1328"/>
                  </a:lnTo>
                  <a:lnTo>
                    <a:pt x="648" y="1325"/>
                  </a:lnTo>
                  <a:lnTo>
                    <a:pt x="652" y="1311"/>
                  </a:lnTo>
                  <a:lnTo>
                    <a:pt x="663" y="1308"/>
                  </a:lnTo>
                  <a:lnTo>
                    <a:pt x="663" y="1284"/>
                  </a:lnTo>
                  <a:lnTo>
                    <a:pt x="676" y="1281"/>
                  </a:lnTo>
                  <a:lnTo>
                    <a:pt x="673" y="1268"/>
                  </a:lnTo>
                  <a:lnTo>
                    <a:pt x="732" y="1269"/>
                  </a:lnTo>
                  <a:lnTo>
                    <a:pt x="745" y="1254"/>
                  </a:lnTo>
                  <a:lnTo>
                    <a:pt x="789" y="1254"/>
                  </a:lnTo>
                  <a:lnTo>
                    <a:pt x="796" y="1227"/>
                  </a:lnTo>
                  <a:lnTo>
                    <a:pt x="838" y="1223"/>
                  </a:lnTo>
                  <a:lnTo>
                    <a:pt x="837" y="1214"/>
                  </a:lnTo>
                  <a:lnTo>
                    <a:pt x="859" y="1212"/>
                  </a:lnTo>
                  <a:lnTo>
                    <a:pt x="858" y="1197"/>
                  </a:lnTo>
                  <a:lnTo>
                    <a:pt x="895" y="1200"/>
                  </a:lnTo>
                  <a:lnTo>
                    <a:pt x="897" y="1179"/>
                  </a:lnTo>
                  <a:lnTo>
                    <a:pt x="916" y="1176"/>
                  </a:lnTo>
                  <a:lnTo>
                    <a:pt x="918" y="1154"/>
                  </a:lnTo>
                  <a:lnTo>
                    <a:pt x="927" y="1151"/>
                  </a:lnTo>
                  <a:lnTo>
                    <a:pt x="930" y="1127"/>
                  </a:lnTo>
                  <a:lnTo>
                    <a:pt x="982" y="1130"/>
                  </a:lnTo>
                  <a:lnTo>
                    <a:pt x="990" y="1104"/>
                  </a:lnTo>
                  <a:lnTo>
                    <a:pt x="1051" y="1110"/>
                  </a:lnTo>
                  <a:lnTo>
                    <a:pt x="1053" y="1091"/>
                  </a:lnTo>
                  <a:lnTo>
                    <a:pt x="1078" y="1089"/>
                  </a:lnTo>
                  <a:lnTo>
                    <a:pt x="1080" y="1073"/>
                  </a:lnTo>
                  <a:lnTo>
                    <a:pt x="1090" y="1073"/>
                  </a:lnTo>
                  <a:lnTo>
                    <a:pt x="1095" y="1049"/>
                  </a:lnTo>
                  <a:lnTo>
                    <a:pt x="1167" y="1056"/>
                  </a:lnTo>
                  <a:lnTo>
                    <a:pt x="1167" y="1034"/>
                  </a:lnTo>
                  <a:lnTo>
                    <a:pt x="1236" y="1037"/>
                  </a:lnTo>
                  <a:lnTo>
                    <a:pt x="1231" y="1005"/>
                  </a:lnTo>
                  <a:lnTo>
                    <a:pt x="1267" y="1002"/>
                  </a:lnTo>
                  <a:lnTo>
                    <a:pt x="1267" y="983"/>
                  </a:lnTo>
                  <a:lnTo>
                    <a:pt x="1276" y="986"/>
                  </a:lnTo>
                  <a:lnTo>
                    <a:pt x="1281" y="959"/>
                  </a:lnTo>
                  <a:lnTo>
                    <a:pt x="1350" y="959"/>
                  </a:lnTo>
                  <a:lnTo>
                    <a:pt x="1353" y="938"/>
                  </a:lnTo>
                  <a:lnTo>
                    <a:pt x="1366" y="935"/>
                  </a:lnTo>
                  <a:lnTo>
                    <a:pt x="1365" y="923"/>
                  </a:lnTo>
                  <a:lnTo>
                    <a:pt x="1393" y="923"/>
                  </a:lnTo>
                  <a:lnTo>
                    <a:pt x="1393" y="909"/>
                  </a:lnTo>
                  <a:lnTo>
                    <a:pt x="1429" y="906"/>
                  </a:lnTo>
                  <a:lnTo>
                    <a:pt x="1428" y="891"/>
                  </a:lnTo>
                  <a:lnTo>
                    <a:pt x="1450" y="890"/>
                  </a:lnTo>
                  <a:lnTo>
                    <a:pt x="1453" y="869"/>
                  </a:lnTo>
                  <a:lnTo>
                    <a:pt x="1504" y="870"/>
                  </a:lnTo>
                  <a:lnTo>
                    <a:pt x="1507" y="849"/>
                  </a:lnTo>
                  <a:lnTo>
                    <a:pt x="1516" y="848"/>
                  </a:lnTo>
                  <a:lnTo>
                    <a:pt x="1522" y="839"/>
                  </a:lnTo>
                  <a:lnTo>
                    <a:pt x="1542" y="842"/>
                  </a:lnTo>
                  <a:lnTo>
                    <a:pt x="1548" y="819"/>
                  </a:lnTo>
                  <a:lnTo>
                    <a:pt x="1555" y="816"/>
                  </a:lnTo>
                  <a:lnTo>
                    <a:pt x="1555" y="798"/>
                  </a:lnTo>
                  <a:lnTo>
                    <a:pt x="1578" y="797"/>
                  </a:lnTo>
                  <a:lnTo>
                    <a:pt x="1587" y="779"/>
                  </a:lnTo>
                  <a:lnTo>
                    <a:pt x="1627" y="782"/>
                  </a:lnTo>
                  <a:lnTo>
                    <a:pt x="1632" y="764"/>
                  </a:lnTo>
                  <a:lnTo>
                    <a:pt x="1642" y="764"/>
                  </a:lnTo>
                  <a:lnTo>
                    <a:pt x="1642" y="750"/>
                  </a:lnTo>
                  <a:lnTo>
                    <a:pt x="1662" y="746"/>
                  </a:lnTo>
                  <a:lnTo>
                    <a:pt x="1660" y="729"/>
                  </a:lnTo>
                  <a:lnTo>
                    <a:pt x="1674" y="729"/>
                  </a:lnTo>
                  <a:lnTo>
                    <a:pt x="1675" y="707"/>
                  </a:lnTo>
                  <a:lnTo>
                    <a:pt x="1692" y="707"/>
                  </a:lnTo>
                  <a:lnTo>
                    <a:pt x="1696" y="684"/>
                  </a:lnTo>
                  <a:lnTo>
                    <a:pt x="1716" y="687"/>
                  </a:lnTo>
                  <a:lnTo>
                    <a:pt x="1716" y="660"/>
                  </a:lnTo>
                  <a:lnTo>
                    <a:pt x="1723" y="657"/>
                  </a:lnTo>
                  <a:lnTo>
                    <a:pt x="1725" y="629"/>
                  </a:lnTo>
                  <a:lnTo>
                    <a:pt x="1782" y="627"/>
                  </a:lnTo>
                  <a:lnTo>
                    <a:pt x="1783" y="602"/>
                  </a:lnTo>
                  <a:lnTo>
                    <a:pt x="1816" y="603"/>
                  </a:lnTo>
                  <a:lnTo>
                    <a:pt x="1813" y="581"/>
                  </a:lnTo>
                  <a:lnTo>
                    <a:pt x="1857" y="582"/>
                  </a:lnTo>
                  <a:lnTo>
                    <a:pt x="1855" y="561"/>
                  </a:lnTo>
                  <a:lnTo>
                    <a:pt x="1891" y="560"/>
                  </a:lnTo>
                  <a:lnTo>
                    <a:pt x="1887" y="540"/>
                  </a:lnTo>
                  <a:lnTo>
                    <a:pt x="1903" y="536"/>
                  </a:lnTo>
                  <a:lnTo>
                    <a:pt x="1899" y="516"/>
                  </a:lnTo>
                  <a:lnTo>
                    <a:pt x="1915" y="515"/>
                  </a:lnTo>
                  <a:lnTo>
                    <a:pt x="1909" y="492"/>
                  </a:lnTo>
                  <a:lnTo>
                    <a:pt x="1974" y="495"/>
                  </a:lnTo>
                  <a:lnTo>
                    <a:pt x="1974" y="471"/>
                  </a:lnTo>
                  <a:lnTo>
                    <a:pt x="2019" y="468"/>
                  </a:lnTo>
                  <a:lnTo>
                    <a:pt x="2017" y="417"/>
                  </a:lnTo>
                  <a:lnTo>
                    <a:pt x="2032" y="416"/>
                  </a:lnTo>
                  <a:lnTo>
                    <a:pt x="2034" y="389"/>
                  </a:lnTo>
                  <a:lnTo>
                    <a:pt x="2149" y="389"/>
                  </a:lnTo>
                  <a:lnTo>
                    <a:pt x="2146" y="360"/>
                  </a:lnTo>
                  <a:lnTo>
                    <a:pt x="2160" y="360"/>
                  </a:lnTo>
                  <a:lnTo>
                    <a:pt x="2158" y="338"/>
                  </a:lnTo>
                  <a:lnTo>
                    <a:pt x="2212" y="335"/>
                  </a:lnTo>
                  <a:lnTo>
                    <a:pt x="2212" y="312"/>
                  </a:lnTo>
                  <a:lnTo>
                    <a:pt x="2241" y="311"/>
                  </a:lnTo>
                  <a:lnTo>
                    <a:pt x="2235" y="297"/>
                  </a:lnTo>
                  <a:lnTo>
                    <a:pt x="2247" y="297"/>
                  </a:lnTo>
                  <a:lnTo>
                    <a:pt x="2245" y="278"/>
                  </a:lnTo>
                  <a:lnTo>
                    <a:pt x="2293" y="278"/>
                  </a:lnTo>
                  <a:lnTo>
                    <a:pt x="2292" y="216"/>
                  </a:lnTo>
                  <a:lnTo>
                    <a:pt x="2407" y="219"/>
                  </a:lnTo>
                  <a:lnTo>
                    <a:pt x="2404" y="149"/>
                  </a:lnTo>
                  <a:lnTo>
                    <a:pt x="2494" y="153"/>
                  </a:lnTo>
                  <a:lnTo>
                    <a:pt x="2494" y="110"/>
                  </a:lnTo>
                  <a:lnTo>
                    <a:pt x="2782" y="113"/>
                  </a:lnTo>
                  <a:lnTo>
                    <a:pt x="2782" y="62"/>
                  </a:lnTo>
                  <a:lnTo>
                    <a:pt x="2878" y="62"/>
                  </a:lnTo>
                  <a:lnTo>
                    <a:pt x="2877" y="0"/>
                  </a:lnTo>
                  <a:lnTo>
                    <a:pt x="2934" y="0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lIns="18288" tIns="0" rIns="0" bIns="0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GB" sz="1000" dirty="0">
                <a:solidFill>
                  <a:srgbClr val="FFFFFF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990599" y="3548063"/>
              <a:ext cx="3306763" cy="1138237"/>
            </a:xfrm>
            <a:custGeom>
              <a:avLst/>
              <a:gdLst>
                <a:gd name="T0" fmla="*/ 2147483647 w 2932"/>
                <a:gd name="T1" fmla="*/ 2147483647 h 1009"/>
                <a:gd name="T2" fmla="*/ 2147483647 w 2932"/>
                <a:gd name="T3" fmla="*/ 2147483647 h 1009"/>
                <a:gd name="T4" fmla="*/ 2147483647 w 2932"/>
                <a:gd name="T5" fmla="*/ 2147483647 h 1009"/>
                <a:gd name="T6" fmla="*/ 2147483647 w 2932"/>
                <a:gd name="T7" fmla="*/ 2147483647 h 1009"/>
                <a:gd name="T8" fmla="*/ 2147483647 w 2932"/>
                <a:gd name="T9" fmla="*/ 2147483647 h 1009"/>
                <a:gd name="T10" fmla="*/ 2147483647 w 2932"/>
                <a:gd name="T11" fmla="*/ 2147483647 h 1009"/>
                <a:gd name="T12" fmla="*/ 2147483647 w 2932"/>
                <a:gd name="T13" fmla="*/ 2147483647 h 1009"/>
                <a:gd name="T14" fmla="*/ 2147483647 w 2932"/>
                <a:gd name="T15" fmla="*/ 2147483647 h 1009"/>
                <a:gd name="T16" fmla="*/ 2147483647 w 2932"/>
                <a:gd name="T17" fmla="*/ 2147483647 h 1009"/>
                <a:gd name="T18" fmla="*/ 2147483647 w 2932"/>
                <a:gd name="T19" fmla="*/ 2147483647 h 1009"/>
                <a:gd name="T20" fmla="*/ 2147483647 w 2932"/>
                <a:gd name="T21" fmla="*/ 2147483647 h 1009"/>
                <a:gd name="T22" fmla="*/ 2147483647 w 2932"/>
                <a:gd name="T23" fmla="*/ 2147483647 h 1009"/>
                <a:gd name="T24" fmla="*/ 2147483647 w 2932"/>
                <a:gd name="T25" fmla="*/ 2147483647 h 1009"/>
                <a:gd name="T26" fmla="*/ 2147483647 w 2932"/>
                <a:gd name="T27" fmla="*/ 2147483647 h 1009"/>
                <a:gd name="T28" fmla="*/ 2147483647 w 2932"/>
                <a:gd name="T29" fmla="*/ 2147483647 h 1009"/>
                <a:gd name="T30" fmla="*/ 2147483647 w 2932"/>
                <a:gd name="T31" fmla="*/ 2147483647 h 1009"/>
                <a:gd name="T32" fmla="*/ 2147483647 w 2932"/>
                <a:gd name="T33" fmla="*/ 2147483647 h 1009"/>
                <a:gd name="T34" fmla="*/ 2147483647 w 2932"/>
                <a:gd name="T35" fmla="*/ 2147483647 h 1009"/>
                <a:gd name="T36" fmla="*/ 2147483647 w 2932"/>
                <a:gd name="T37" fmla="*/ 2147483647 h 1009"/>
                <a:gd name="T38" fmla="*/ 2147483647 w 2932"/>
                <a:gd name="T39" fmla="*/ 2147483647 h 1009"/>
                <a:gd name="T40" fmla="*/ 2147483647 w 2932"/>
                <a:gd name="T41" fmla="*/ 2147483647 h 1009"/>
                <a:gd name="T42" fmla="*/ 2147483647 w 2932"/>
                <a:gd name="T43" fmla="*/ 2147483647 h 1009"/>
                <a:gd name="T44" fmla="*/ 2147483647 w 2932"/>
                <a:gd name="T45" fmla="*/ 2147483647 h 1009"/>
                <a:gd name="T46" fmla="*/ 2147483647 w 2932"/>
                <a:gd name="T47" fmla="*/ 2147483647 h 1009"/>
                <a:gd name="T48" fmla="*/ 2147483647 w 2932"/>
                <a:gd name="T49" fmla="*/ 2147483647 h 1009"/>
                <a:gd name="T50" fmla="*/ 2147483647 w 2932"/>
                <a:gd name="T51" fmla="*/ 2147483647 h 1009"/>
                <a:gd name="T52" fmla="*/ 2147483647 w 2932"/>
                <a:gd name="T53" fmla="*/ 2147483647 h 1009"/>
                <a:gd name="T54" fmla="*/ 2147483647 w 2932"/>
                <a:gd name="T55" fmla="*/ 2147483647 h 1009"/>
                <a:gd name="T56" fmla="*/ 2147483647 w 2932"/>
                <a:gd name="T57" fmla="*/ 2147483647 h 1009"/>
                <a:gd name="T58" fmla="*/ 2147483647 w 2932"/>
                <a:gd name="T59" fmla="*/ 2147483647 h 1009"/>
                <a:gd name="T60" fmla="*/ 2147483647 w 2932"/>
                <a:gd name="T61" fmla="*/ 2147483647 h 1009"/>
                <a:gd name="T62" fmla="*/ 2147483647 w 2932"/>
                <a:gd name="T63" fmla="*/ 2147483647 h 1009"/>
                <a:gd name="T64" fmla="*/ 2147483647 w 2932"/>
                <a:gd name="T65" fmla="*/ 2147483647 h 1009"/>
                <a:gd name="T66" fmla="*/ 2147483647 w 2932"/>
                <a:gd name="T67" fmla="*/ 2147483647 h 1009"/>
                <a:gd name="T68" fmla="*/ 2147483647 w 2932"/>
                <a:gd name="T69" fmla="*/ 2147483647 h 1009"/>
                <a:gd name="T70" fmla="*/ 2147483647 w 2932"/>
                <a:gd name="T71" fmla="*/ 2147483647 h 1009"/>
                <a:gd name="T72" fmla="*/ 2147483647 w 2932"/>
                <a:gd name="T73" fmla="*/ 2147483647 h 1009"/>
                <a:gd name="T74" fmla="*/ 2147483647 w 2932"/>
                <a:gd name="T75" fmla="*/ 2147483647 h 1009"/>
                <a:gd name="T76" fmla="*/ 2147483647 w 2932"/>
                <a:gd name="T77" fmla="*/ 2147483647 h 1009"/>
                <a:gd name="T78" fmla="*/ 2147483647 w 2932"/>
                <a:gd name="T79" fmla="*/ 2147483647 h 1009"/>
                <a:gd name="T80" fmla="*/ 2147483647 w 2932"/>
                <a:gd name="T81" fmla="*/ 2147483647 h 1009"/>
                <a:gd name="T82" fmla="*/ 2147483647 w 2932"/>
                <a:gd name="T83" fmla="*/ 2147483647 h 1009"/>
                <a:gd name="T84" fmla="*/ 2147483647 w 2932"/>
                <a:gd name="T85" fmla="*/ 2147483647 h 1009"/>
                <a:gd name="T86" fmla="*/ 2147483647 w 2932"/>
                <a:gd name="T87" fmla="*/ 2147483647 h 1009"/>
                <a:gd name="T88" fmla="*/ 2147483647 w 2932"/>
                <a:gd name="T89" fmla="*/ 2147483647 h 1009"/>
                <a:gd name="T90" fmla="*/ 2147483647 w 2932"/>
                <a:gd name="T91" fmla="*/ 0 h 10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2"/>
                <a:gd name="T139" fmla="*/ 0 h 1009"/>
                <a:gd name="T140" fmla="*/ 2932 w 2932"/>
                <a:gd name="T141" fmla="*/ 1009 h 10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2" h="1009">
                  <a:moveTo>
                    <a:pt x="0" y="1009"/>
                  </a:moveTo>
                  <a:lnTo>
                    <a:pt x="88" y="1004"/>
                  </a:lnTo>
                  <a:lnTo>
                    <a:pt x="88" y="996"/>
                  </a:lnTo>
                  <a:lnTo>
                    <a:pt x="128" y="994"/>
                  </a:lnTo>
                  <a:lnTo>
                    <a:pt x="130" y="986"/>
                  </a:lnTo>
                  <a:lnTo>
                    <a:pt x="156" y="984"/>
                  </a:lnTo>
                  <a:lnTo>
                    <a:pt x="164" y="970"/>
                  </a:lnTo>
                  <a:lnTo>
                    <a:pt x="170" y="968"/>
                  </a:lnTo>
                  <a:lnTo>
                    <a:pt x="174" y="958"/>
                  </a:lnTo>
                  <a:lnTo>
                    <a:pt x="292" y="963"/>
                  </a:lnTo>
                  <a:lnTo>
                    <a:pt x="291" y="952"/>
                  </a:lnTo>
                  <a:lnTo>
                    <a:pt x="325" y="952"/>
                  </a:lnTo>
                  <a:lnTo>
                    <a:pt x="322" y="942"/>
                  </a:lnTo>
                  <a:lnTo>
                    <a:pt x="331" y="942"/>
                  </a:lnTo>
                  <a:lnTo>
                    <a:pt x="330" y="912"/>
                  </a:lnTo>
                  <a:lnTo>
                    <a:pt x="366" y="912"/>
                  </a:lnTo>
                  <a:lnTo>
                    <a:pt x="366" y="898"/>
                  </a:lnTo>
                  <a:lnTo>
                    <a:pt x="421" y="898"/>
                  </a:lnTo>
                  <a:lnTo>
                    <a:pt x="438" y="880"/>
                  </a:lnTo>
                  <a:lnTo>
                    <a:pt x="454" y="877"/>
                  </a:lnTo>
                  <a:lnTo>
                    <a:pt x="457" y="864"/>
                  </a:lnTo>
                  <a:lnTo>
                    <a:pt x="471" y="865"/>
                  </a:lnTo>
                  <a:lnTo>
                    <a:pt x="475" y="858"/>
                  </a:lnTo>
                  <a:lnTo>
                    <a:pt x="526" y="858"/>
                  </a:lnTo>
                  <a:lnTo>
                    <a:pt x="525" y="846"/>
                  </a:lnTo>
                  <a:lnTo>
                    <a:pt x="538" y="843"/>
                  </a:lnTo>
                  <a:lnTo>
                    <a:pt x="538" y="832"/>
                  </a:lnTo>
                  <a:lnTo>
                    <a:pt x="550" y="831"/>
                  </a:lnTo>
                  <a:lnTo>
                    <a:pt x="556" y="819"/>
                  </a:lnTo>
                  <a:lnTo>
                    <a:pt x="571" y="819"/>
                  </a:lnTo>
                  <a:lnTo>
                    <a:pt x="573" y="793"/>
                  </a:lnTo>
                  <a:lnTo>
                    <a:pt x="717" y="796"/>
                  </a:lnTo>
                  <a:lnTo>
                    <a:pt x="721" y="783"/>
                  </a:lnTo>
                  <a:lnTo>
                    <a:pt x="768" y="783"/>
                  </a:lnTo>
                  <a:lnTo>
                    <a:pt x="766" y="769"/>
                  </a:lnTo>
                  <a:lnTo>
                    <a:pt x="912" y="768"/>
                  </a:lnTo>
                  <a:lnTo>
                    <a:pt x="913" y="750"/>
                  </a:lnTo>
                  <a:lnTo>
                    <a:pt x="951" y="750"/>
                  </a:lnTo>
                  <a:lnTo>
                    <a:pt x="948" y="736"/>
                  </a:lnTo>
                  <a:lnTo>
                    <a:pt x="1023" y="739"/>
                  </a:lnTo>
                  <a:lnTo>
                    <a:pt x="1020" y="729"/>
                  </a:lnTo>
                  <a:lnTo>
                    <a:pt x="1072" y="727"/>
                  </a:lnTo>
                  <a:lnTo>
                    <a:pt x="1074" y="706"/>
                  </a:lnTo>
                  <a:lnTo>
                    <a:pt x="1135" y="708"/>
                  </a:lnTo>
                  <a:lnTo>
                    <a:pt x="1138" y="696"/>
                  </a:lnTo>
                  <a:lnTo>
                    <a:pt x="1177" y="699"/>
                  </a:lnTo>
                  <a:lnTo>
                    <a:pt x="1179" y="661"/>
                  </a:lnTo>
                  <a:lnTo>
                    <a:pt x="1215" y="666"/>
                  </a:lnTo>
                  <a:lnTo>
                    <a:pt x="1215" y="630"/>
                  </a:lnTo>
                  <a:lnTo>
                    <a:pt x="1362" y="631"/>
                  </a:lnTo>
                  <a:lnTo>
                    <a:pt x="1363" y="618"/>
                  </a:lnTo>
                  <a:lnTo>
                    <a:pt x="1372" y="618"/>
                  </a:lnTo>
                  <a:lnTo>
                    <a:pt x="1375" y="598"/>
                  </a:lnTo>
                  <a:lnTo>
                    <a:pt x="1498" y="600"/>
                  </a:lnTo>
                  <a:lnTo>
                    <a:pt x="1500" y="579"/>
                  </a:lnTo>
                  <a:lnTo>
                    <a:pt x="1623" y="579"/>
                  </a:lnTo>
                  <a:lnTo>
                    <a:pt x="1623" y="546"/>
                  </a:lnTo>
                  <a:lnTo>
                    <a:pt x="1680" y="546"/>
                  </a:lnTo>
                  <a:lnTo>
                    <a:pt x="1680" y="522"/>
                  </a:lnTo>
                  <a:lnTo>
                    <a:pt x="1732" y="523"/>
                  </a:lnTo>
                  <a:lnTo>
                    <a:pt x="1734" y="499"/>
                  </a:lnTo>
                  <a:lnTo>
                    <a:pt x="1744" y="499"/>
                  </a:lnTo>
                  <a:lnTo>
                    <a:pt x="1744" y="480"/>
                  </a:lnTo>
                  <a:lnTo>
                    <a:pt x="1774" y="481"/>
                  </a:lnTo>
                  <a:lnTo>
                    <a:pt x="1776" y="468"/>
                  </a:lnTo>
                  <a:lnTo>
                    <a:pt x="1783" y="468"/>
                  </a:lnTo>
                  <a:lnTo>
                    <a:pt x="1783" y="439"/>
                  </a:lnTo>
                  <a:lnTo>
                    <a:pt x="1869" y="438"/>
                  </a:lnTo>
                  <a:lnTo>
                    <a:pt x="1870" y="417"/>
                  </a:lnTo>
                  <a:lnTo>
                    <a:pt x="1902" y="418"/>
                  </a:lnTo>
                  <a:lnTo>
                    <a:pt x="1902" y="402"/>
                  </a:lnTo>
                  <a:lnTo>
                    <a:pt x="1924" y="400"/>
                  </a:lnTo>
                  <a:lnTo>
                    <a:pt x="1920" y="372"/>
                  </a:lnTo>
                  <a:lnTo>
                    <a:pt x="2121" y="373"/>
                  </a:lnTo>
                  <a:lnTo>
                    <a:pt x="2116" y="343"/>
                  </a:lnTo>
                  <a:lnTo>
                    <a:pt x="2154" y="343"/>
                  </a:lnTo>
                  <a:lnTo>
                    <a:pt x="2151" y="321"/>
                  </a:lnTo>
                  <a:lnTo>
                    <a:pt x="2317" y="321"/>
                  </a:lnTo>
                  <a:lnTo>
                    <a:pt x="2317" y="288"/>
                  </a:lnTo>
                  <a:lnTo>
                    <a:pt x="2424" y="288"/>
                  </a:lnTo>
                  <a:lnTo>
                    <a:pt x="2424" y="253"/>
                  </a:lnTo>
                  <a:lnTo>
                    <a:pt x="2463" y="253"/>
                  </a:lnTo>
                  <a:lnTo>
                    <a:pt x="2460" y="216"/>
                  </a:lnTo>
                  <a:lnTo>
                    <a:pt x="2485" y="216"/>
                  </a:lnTo>
                  <a:lnTo>
                    <a:pt x="2485" y="135"/>
                  </a:lnTo>
                  <a:lnTo>
                    <a:pt x="2524" y="135"/>
                  </a:lnTo>
                  <a:lnTo>
                    <a:pt x="2524" y="100"/>
                  </a:lnTo>
                  <a:lnTo>
                    <a:pt x="2566" y="100"/>
                  </a:lnTo>
                  <a:lnTo>
                    <a:pt x="2566" y="60"/>
                  </a:lnTo>
                  <a:lnTo>
                    <a:pt x="2833" y="60"/>
                  </a:lnTo>
                  <a:lnTo>
                    <a:pt x="2833" y="0"/>
                  </a:lnTo>
                  <a:lnTo>
                    <a:pt x="2932" y="0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lIns="18288" tIns="0" rIns="0" bIns="0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US" sz="1000" dirty="0">
                <a:solidFill>
                  <a:srgbClr val="FFFFFF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4" name="Text Box 84"/>
            <p:cNvSpPr txBox="1">
              <a:spLocks noChangeArrowheads="1"/>
            </p:cNvSpPr>
            <p:nvPr/>
          </p:nvSpPr>
          <p:spPr bwMode="auto">
            <a:xfrm>
              <a:off x="2462163" y="2586840"/>
              <a:ext cx="18530" cy="19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0" bIns="0">
              <a:spAutoFit/>
            </a:bodyPr>
            <a:lstStyle/>
            <a:p>
              <a:pPr algn="ctr" defTabSz="863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None/>
              </a:pPr>
              <a:endParaRPr lang="en-US" sz="1400" b="1" dirty="0">
                <a:solidFill>
                  <a:srgbClr val="59595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25" name="TextBox 72"/>
          <p:cNvSpPr txBox="1">
            <a:spLocks noChangeArrowheads="1"/>
          </p:cNvSpPr>
          <p:nvPr/>
        </p:nvSpPr>
        <p:spPr bwMode="auto">
          <a:xfrm>
            <a:off x="952111" y="5060799"/>
            <a:ext cx="9361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/>
              <a:t>N.º em risco:</a:t>
            </a:r>
            <a:endParaRPr lang="pt-PT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812979" y="1443708"/>
            <a:ext cx="6912768" cy="338550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Registo GARFIELD recém-diagnosticados com FA (19 países, N = 10 607)</a:t>
            </a:r>
            <a:endParaRPr lang="pt-P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6494668" y="5886452"/>
            <a:ext cx="557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37373"/>
                </a:solidFill>
                <a:latin typeface="Calibri" panose="020F0502020204030204" pitchFamily="34" charset="0"/>
              </a:rPr>
              <a:t>Kakkar </a:t>
            </a:r>
            <a:r>
              <a:rPr lang="en-GB" sz="1200" i="1" dirty="0" smtClean="0">
                <a:solidFill>
                  <a:srgbClr val="737373"/>
                </a:solidFill>
                <a:latin typeface="Calibri" panose="020F0502020204030204" pitchFamily="34" charset="0"/>
              </a:rPr>
              <a:t>et al</a:t>
            </a:r>
            <a:r>
              <a:rPr lang="en-GB" sz="1200" dirty="0" smtClean="0">
                <a:solidFill>
                  <a:srgbClr val="737373"/>
                </a:solidFill>
                <a:latin typeface="Calibri" panose="020F0502020204030204" pitchFamily="34" charset="0"/>
              </a:rPr>
              <a:t>. PLoS ONE 2013; 8(5): e63479.doi:10.1371/journal/pone.0063479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86489" y="5572111"/>
            <a:ext cx="56392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/>
          <p:nvPr/>
        </p:nvSpPr>
        <p:spPr>
          <a:xfrm>
            <a:off x="3189104" y="2259744"/>
            <a:ext cx="775392" cy="331236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1BB"/>
              </a:solidFill>
            </a:endParaRPr>
          </a:p>
        </p:txBody>
      </p:sp>
      <p:sp>
        <p:nvSpPr>
          <p:cNvPr id="7" name="Titre 9"/>
          <p:cNvSpPr txBox="1">
            <a:spLocks/>
          </p:cNvSpPr>
          <p:nvPr/>
        </p:nvSpPr>
        <p:spPr>
          <a:xfrm>
            <a:off x="541734" y="296770"/>
            <a:ext cx="10617879" cy="8563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pt-PT"/>
            </a:defPPr>
            <a:lvl1pPr algn="ctr">
              <a:defRPr sz="32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lvl1pPr>
          </a:lstStyle>
          <a:p>
            <a:r>
              <a:rPr lang="en-US"/>
              <a:t>Cerca de 1/3 dos doentes com FA recebe terapêutica antiplaquetária ou não faz terapêutica</a:t>
            </a:r>
            <a:endParaRPr lang="pt-PT" dirty="0"/>
          </a:p>
        </p:txBody>
      </p:sp>
      <p:graphicFrame>
        <p:nvGraphicFramePr>
          <p:cNvPr id="8" name="Chart 11"/>
          <p:cNvGraphicFramePr/>
          <p:nvPr>
            <p:extLst>
              <p:ext uri="{D42A27DB-BD31-4B8C-83A1-F6EECF244321}">
                <p14:modId xmlns:p14="http://schemas.microsoft.com/office/powerpoint/2010/main" val="42115554"/>
              </p:ext>
            </p:extLst>
          </p:nvPr>
        </p:nvGraphicFramePr>
        <p:xfrm>
          <a:off x="2088709" y="1971711"/>
          <a:ext cx="813593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693708" y="2074479"/>
            <a:ext cx="751114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900" dirty="0" err="1" smtClean="0">
                <a:solidFill>
                  <a:srgbClr val="0071BB">
                    <a:lumMod val="75000"/>
                  </a:srgbClr>
                </a:solidFill>
              </a:rPr>
              <a:t>AVK</a:t>
            </a:r>
            <a:r>
              <a:rPr lang="pt-PT" sz="900" dirty="0" smtClean="0">
                <a:solidFill>
                  <a:srgbClr val="0071BB">
                    <a:lumMod val="75000"/>
                  </a:srgbClr>
                </a:solidFill>
              </a:rPr>
              <a:t> + </a:t>
            </a:r>
            <a:r>
              <a:rPr lang="pt-PT" sz="900" dirty="0" err="1" smtClean="0">
                <a:solidFill>
                  <a:srgbClr val="0071BB">
                    <a:lumMod val="75000"/>
                  </a:srgbClr>
                </a:solidFill>
              </a:rPr>
              <a:t>AP</a:t>
            </a:r>
            <a:endParaRPr lang="pt-PT" sz="900" dirty="0">
              <a:solidFill>
                <a:srgbClr val="0071BB">
                  <a:lumMod val="75000"/>
                </a:srgb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629617" y="2066592"/>
            <a:ext cx="442115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900" dirty="0" err="1" smtClean="0">
                <a:solidFill>
                  <a:srgbClr val="0071BB">
                    <a:lumMod val="75000"/>
                  </a:srgbClr>
                </a:solidFill>
              </a:rPr>
              <a:t>AVK</a:t>
            </a:r>
            <a:endParaRPr lang="pt-PT" sz="900" dirty="0">
              <a:solidFill>
                <a:srgbClr val="0071BB">
                  <a:lumMod val="75000"/>
                </a:srgb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206692" y="2074751"/>
            <a:ext cx="599859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900" dirty="0" smtClean="0">
                <a:solidFill>
                  <a:srgbClr val="0071BB">
                    <a:lumMod val="75000"/>
                  </a:srgbClr>
                </a:solidFill>
              </a:rPr>
              <a:t>NACO</a:t>
            </a:r>
            <a:endParaRPr lang="pt-PT" sz="900" dirty="0">
              <a:solidFill>
                <a:srgbClr val="0071BB">
                  <a:lumMod val="75000"/>
                </a:srgbClr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7423994" y="2077478"/>
            <a:ext cx="509195" cy="230832"/>
          </a:xfrm>
          <a:prstGeom prst="rect">
            <a:avLst/>
          </a:prstGeom>
          <a:solidFill>
            <a:schemeClr val="bg2"/>
          </a:solidFill>
        </p:spPr>
        <p:txBody>
          <a:bodyPr wrap="square" lIns="0" rIns="0" rtlCol="0">
            <a:spAutoFit/>
          </a:bodyPr>
          <a:lstStyle/>
          <a:p>
            <a:r>
              <a:rPr lang="pt-PT" sz="900" dirty="0" smtClean="0">
                <a:solidFill>
                  <a:srgbClr val="0071BB">
                    <a:lumMod val="75000"/>
                  </a:srgbClr>
                </a:solidFill>
              </a:rPr>
              <a:t>Nenhuma</a:t>
            </a:r>
            <a:endParaRPr lang="pt-PT" sz="900" dirty="0">
              <a:solidFill>
                <a:srgbClr val="0071B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85 anos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HTA,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IC, DPOC.</a:t>
            </a: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habitual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AAS 100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urosemido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erindopril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invastatina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brometo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ipratópio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queixas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desde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cerca de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meses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fadiga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moderada,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agravamento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queixas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insuficiencia cardíaca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objectivo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1343700" lvl="1" indent="-342900"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TA – 135/75 mmHg FC +/- 100 </a:t>
            </a:r>
            <a:r>
              <a:rPr lang="es-ES" sz="24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bpm</a:t>
            </a: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irregular. </a:t>
            </a:r>
            <a:endParaRPr lang="es-ES" sz="24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343700" lvl="1" indent="-342900">
              <a:buFont typeface="Wingdings" panose="05000000000000000000" pitchFamily="2" charset="2"/>
              <a:buChar char="v"/>
            </a:pPr>
            <a:r>
              <a:rPr lang="es-ES" sz="24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Engurgitamento</a:t>
            </a: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jugular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</a:t>
            </a:r>
            <a:endParaRPr lang="es-ES" sz="24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343700" lvl="1" indent="-342900"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AP - </a:t>
            </a:r>
            <a:r>
              <a:rPr lang="es-ES" sz="24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sem</a:t>
            </a: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fervores.</a:t>
            </a:r>
            <a:endParaRPr lang="es-ES" sz="24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343700" lvl="1" indent="-342900"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AC - </a:t>
            </a:r>
            <a:r>
              <a:rPr lang="es-ES" sz="24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sopro</a:t>
            </a: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sistólico II/VI 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aórtico.</a:t>
            </a:r>
            <a:endParaRPr lang="es-ES" sz="24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343700" lvl="1" indent="-342900"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 – Edemas </a:t>
            </a:r>
            <a:r>
              <a:rPr lang="es-ES" sz="24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ligeiros</a:t>
            </a:r>
            <a:r>
              <a:rPr lang="es-ES" sz="24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265400" lvl="1" indent="-264600">
              <a:buBlip>
                <a:blip r:embed="rId2"/>
              </a:buBlip>
            </a:pPr>
            <a:endParaRPr lang="es-ES" sz="24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2400" b="0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39031" y="3313123"/>
            <a:ext cx="4848837" cy="2831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                            </a:t>
            </a:r>
            <a:r>
              <a:rPr lang="en-US" i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Ecocardiograma</a:t>
            </a:r>
            <a:endParaRPr lang="en-US" dirty="0" smtClean="0">
              <a:solidFill>
                <a:srgbClr val="004586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VE com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hipertrofia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concêntrica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e boa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função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sistólica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(FEVE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estimada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em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58%).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Sinais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sugestivos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aumento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das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pressões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enchimento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do VE (E/e’ lateral 14, AE 45 mL/m</a:t>
            </a:r>
            <a:r>
              <a:rPr lang="en-US" sz="1600" baseline="300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, PSAP 45 mmHg).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4586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Válvula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aórtica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com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espessamento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das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cúspides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, com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limitação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da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abertura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Estenose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moderada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(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gradiente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médio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30 mmHg).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4586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Insuficiência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mitral </a:t>
            </a:r>
            <a:r>
              <a:rPr lang="en-US" sz="160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ligeira</a:t>
            </a:r>
            <a:r>
              <a:rPr lang="en-US" sz="1600" dirty="0" smtClean="0">
                <a:solidFill>
                  <a:srgbClr val="004586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90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Mulher, 85 anos, peso 72 kg, creatinina 1,3 mg/dL (ClCr 36 mL/min)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dos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seguintes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critérios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sugere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presença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 valvular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Presença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prótese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valvular mecánica.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ligeira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aórtica moderada.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Insuficiência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grave.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559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Mulher, 85 anos, peso 72 kg, creatinina 1,3 mg/dL (ClCr 36 mL/min)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dos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seguintes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critérios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sugere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presença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 valvular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Presença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prótese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valvular mecánica.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ligeira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aórtica moderada.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Insuficiência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grave.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sellaDiTesto 8"/>
          <p:cNvSpPr txBox="1"/>
          <p:nvPr/>
        </p:nvSpPr>
        <p:spPr>
          <a:xfrm>
            <a:off x="7120466" y="3097005"/>
            <a:ext cx="4132937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Qualquer tipo de doença valvular na FA:</a:t>
            </a:r>
          </a:p>
          <a:p>
            <a:pPr algn="ctr"/>
            <a:r>
              <a:rPr lang="en-US" sz="28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63.5%</a:t>
            </a:r>
            <a:endParaRPr lang="it-IT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definição atual de FA valvular</a:t>
            </a:r>
            <a:endParaRPr lang="es-ES" sz="3200" b="1" spc="-1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03006" y="5813523"/>
            <a:ext cx="3283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Heidbuchel H et al. Europace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2015;17:1467–1507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48277"/>
              </p:ext>
            </p:extLst>
          </p:nvPr>
        </p:nvGraphicFramePr>
        <p:xfrm>
          <a:off x="713996" y="1092108"/>
          <a:ext cx="10704353" cy="438053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68118"/>
                <a:gridCol w="4469236"/>
                <a:gridCol w="2666999"/>
              </a:tblGrid>
              <a:tr h="245245">
                <a:tc>
                  <a:txBody>
                    <a:bodyPr/>
                    <a:lstStyle/>
                    <a:p>
                      <a:pPr algn="l" fontAlgn="base"/>
                      <a:endParaRPr lang="pt-PT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>
                          <a:effectLst/>
                        </a:rPr>
                        <a:t>Eligible</a:t>
                      </a:r>
                      <a:endParaRPr lang="pt-PT" sz="1400" b="1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effectLst/>
                        </a:rPr>
                        <a:t>Contra-indicated</a:t>
                      </a:r>
                      <a:endParaRPr lang="pt-PT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245245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 err="1">
                          <a:effectLst/>
                        </a:rPr>
                        <a:t>Mechanical</a:t>
                      </a:r>
                      <a:r>
                        <a:rPr lang="pt-PT" sz="1400" dirty="0">
                          <a:effectLst/>
                        </a:rPr>
                        <a:t> </a:t>
                      </a:r>
                      <a:r>
                        <a:rPr lang="pt-PT" sz="1400" dirty="0" err="1">
                          <a:effectLst/>
                        </a:rPr>
                        <a:t>prosthetic</a:t>
                      </a:r>
                      <a:r>
                        <a:rPr lang="pt-PT" sz="1400" dirty="0">
                          <a:effectLst/>
                        </a:rPr>
                        <a:t> </a:t>
                      </a:r>
                      <a:r>
                        <a:rPr lang="pt-PT" sz="1400" dirty="0" err="1">
                          <a:effectLst/>
                        </a:rPr>
                        <a:t>valve</a:t>
                      </a:r>
                      <a:endParaRPr lang="pt-PT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462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</a:rPr>
                        <a:t>Moderate-to-severe mitral stenosis (usually of rheumatic origin)</a:t>
                      </a:r>
                      <a:endParaRPr lang="en-US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45115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</a:rPr>
                        <a:t>Mild-to-moderate other native valvular disease</a:t>
                      </a:r>
                      <a:endParaRPr lang="en-US" sz="1400" b="1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68017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>
                          <a:effectLst/>
                        </a:rPr>
                        <a:t>Severe aortic stenosis</a:t>
                      </a:r>
                      <a:endParaRPr lang="pt-PT" sz="1400" b="1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Limited data</a:t>
                      </a:r>
                      <a:b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Most will undergo intervention</a:t>
                      </a:r>
                      <a:endParaRPr lang="en-U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462708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>
                          <a:effectLst/>
                        </a:rPr>
                        <a:t>Bioprosthetic valve</a:t>
                      </a:r>
                      <a:r>
                        <a:rPr lang="pt-PT" sz="1400" baseline="30000">
                          <a:effectLst/>
                        </a:rPr>
                        <a:t>a</a:t>
                      </a:r>
                      <a:endParaRPr lang="pt-PT" sz="1400" b="1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(except for the first 3 months post-operatively)</a:t>
                      </a:r>
                      <a:endParaRPr lang="en-U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462708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>
                          <a:effectLst/>
                        </a:rPr>
                        <a:t>Mitral valve repair</a:t>
                      </a:r>
                      <a:r>
                        <a:rPr lang="pt-PT" sz="1400" baseline="30000">
                          <a:effectLst/>
                        </a:rPr>
                        <a:t>a</a:t>
                      </a:r>
                      <a:endParaRPr lang="pt-PT" sz="1400" b="1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(except for the first 3–6 months post-operatively)</a:t>
                      </a:r>
                      <a:endParaRPr lang="en-U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907888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effectLst/>
                        </a:rPr>
                        <a:t>PTAV and TAVI</a:t>
                      </a:r>
                      <a:endParaRPr lang="pt-PT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(but no prospective data; may require combination with single or double </a:t>
                      </a:r>
                      <a:r>
                        <a:rPr lang="en-US" sz="1400" dirty="0" err="1">
                          <a:solidFill>
                            <a:srgbClr val="004586"/>
                          </a:solidFill>
                          <a:effectLst/>
                        </a:rPr>
                        <a:t>antiplatelets</a:t>
                      </a:r>
                      <a:r>
                        <a:rPr lang="en-US" sz="1400" dirty="0">
                          <a:solidFill>
                            <a:srgbClr val="004586"/>
                          </a:solidFill>
                          <a:effectLst/>
                        </a:rPr>
                        <a:t>: consider bleeding risk)</a:t>
                      </a:r>
                      <a:r>
                        <a:rPr lang="en-US" sz="1400" baseline="30000" dirty="0">
                          <a:solidFill>
                            <a:srgbClr val="004586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  <a:tr h="462708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effectLst/>
                        </a:rPr>
                        <a:t>Hypertrophic cardiomyopathy</a:t>
                      </a:r>
                      <a:endParaRPr lang="pt-PT" sz="1400" b="1" dirty="0">
                        <a:solidFill>
                          <a:srgbClr val="0B556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400" dirty="0">
                          <a:solidFill>
                            <a:srgbClr val="C00000"/>
                          </a:solidFill>
                          <a:effectLst/>
                        </a:rPr>
                        <a:t>✓</a:t>
                      </a:r>
                      <a:r>
                        <a:rPr lang="pt-PT" sz="1400" dirty="0">
                          <a:solidFill>
                            <a:srgbClr val="004586"/>
                          </a:solidFill>
                          <a:effectLst/>
                        </a:rPr>
                        <a:t/>
                      </a:r>
                      <a:br>
                        <a:rPr lang="pt-PT" sz="1400" dirty="0">
                          <a:solidFill>
                            <a:srgbClr val="004586"/>
                          </a:solidFill>
                          <a:effectLst/>
                        </a:rPr>
                      </a:br>
                      <a:r>
                        <a:rPr lang="pt-PT" sz="1400" dirty="0">
                          <a:solidFill>
                            <a:srgbClr val="004586"/>
                          </a:solidFill>
                          <a:effectLst/>
                        </a:rPr>
                        <a:t>(</a:t>
                      </a:r>
                      <a:r>
                        <a:rPr lang="pt-PT" sz="1400" dirty="0" err="1">
                          <a:solidFill>
                            <a:srgbClr val="004586"/>
                          </a:solidFill>
                          <a:effectLst/>
                        </a:rPr>
                        <a:t>but</a:t>
                      </a:r>
                      <a:r>
                        <a:rPr lang="pt-PT" sz="1400" dirty="0">
                          <a:solidFill>
                            <a:srgbClr val="004586"/>
                          </a:solidFill>
                          <a:effectLst/>
                        </a:rPr>
                        <a:t> no </a:t>
                      </a:r>
                      <a:r>
                        <a:rPr lang="pt-PT" sz="1400" dirty="0" err="1">
                          <a:solidFill>
                            <a:srgbClr val="004586"/>
                          </a:solidFill>
                          <a:effectLst/>
                        </a:rPr>
                        <a:t>prospective</a:t>
                      </a:r>
                      <a:r>
                        <a:rPr lang="pt-PT" sz="1400" dirty="0">
                          <a:solidFill>
                            <a:srgbClr val="004586"/>
                          </a:solidFill>
                          <a:effectLst/>
                        </a:rPr>
                        <a:t> data)</a:t>
                      </a:r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pt-PT" sz="1400" b="1" dirty="0">
                        <a:solidFill>
                          <a:srgbClr val="00458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1" marR="18691" marT="11682" marB="1168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65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definição atual de FA valvular</a:t>
            </a:r>
            <a:endParaRPr lang="es-ES" sz="3200" b="1" spc="-1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95" y="764280"/>
            <a:ext cx="5499209" cy="54439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85933" y="5537069"/>
            <a:ext cx="366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Caterina, R. et al. J Am Coll Cardiol. 2017;69(11):1372–82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46067" y="1368720"/>
            <a:ext cx="849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Varfarina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46067" y="1859786"/>
            <a:ext cx="893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Edoxaban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46067" y="3993387"/>
            <a:ext cx="849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Varfarina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746067" y="4335127"/>
            <a:ext cx="893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Edoxaban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233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 anos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peso 72 kg, creatinina 1,3 mg/dl (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ClCr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36 ml/min)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doses de anticoagulante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está correctamente ajustada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 1x/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2,5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30 mg 1x/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821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 anos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peso 72 kg, creatinina 1,3 mg/dl (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ClCr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36 ml/min)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doses de anticoagulante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está correctamente ajustada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 1x/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2,5 mg 2x/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30 mg 1x/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4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antitrombótica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" name="Picture 1" descr="AF guidelines slide set v7 final for web unprotected002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23752" r="11356" b="18500"/>
          <a:stretch>
            <a:fillRect/>
          </a:stretch>
        </p:blipFill>
        <p:spPr bwMode="auto">
          <a:xfrm>
            <a:off x="2708815" y="1111250"/>
            <a:ext cx="82946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3569759" y="5920330"/>
            <a:ext cx="8274050" cy="184666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GB" sz="12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Kirchhof</a:t>
            </a:r>
            <a:r>
              <a:rPr lang="en-GB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GB" sz="12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en-GB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12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2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GB" sz="12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 J </a:t>
            </a:r>
            <a:r>
              <a:rPr lang="en-GB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2016; doi:10.1093/</a:t>
            </a:r>
            <a:r>
              <a:rPr lang="en-GB" sz="12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eurheartj</a:t>
            </a:r>
            <a:r>
              <a:rPr lang="en-GB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/ehw210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622835" y="2040467"/>
            <a:ext cx="1585913" cy="550333"/>
          </a:xfrm>
          <a:prstGeom prst="rightArrow">
            <a:avLst/>
          </a:prstGeom>
          <a:solidFill>
            <a:srgbClr val="00458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utilização das doses reducidas na Europa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832996"/>
            <a:ext cx="11672888" cy="527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prescrições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indicação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prevenção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AVC/ES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doentes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FA (UK,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Alemanha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França</a:t>
            </a:r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25365"/>
              </p:ext>
            </p:extLst>
          </p:nvPr>
        </p:nvGraphicFramePr>
        <p:xfrm>
          <a:off x="1605421" y="1542950"/>
          <a:ext cx="8280400" cy="44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1"/>
          <p:cNvSpPr txBox="1"/>
          <p:nvPr/>
        </p:nvSpPr>
        <p:spPr>
          <a:xfrm>
            <a:off x="3620511" y="5724204"/>
            <a:ext cx="8352413" cy="446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*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Apenas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na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Alemanha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, 0.05% das 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prescrições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de Rivaroxabano 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foram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para a dose de 2,5mg </a:t>
            </a:r>
          </a:p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1. Fay M </a:t>
            </a:r>
            <a:r>
              <a:rPr lang="en-GB" sz="1200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et al, </a:t>
            </a:r>
            <a:r>
              <a:rPr lang="en-GB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apresentado</a:t>
            </a:r>
            <a:r>
              <a:rPr lang="en-GB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no ESC 2016;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4052478" y="5328487"/>
            <a:ext cx="252290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r>
              <a:rPr lang="en-GB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</a:p>
        </p:txBody>
      </p:sp>
      <p:sp>
        <p:nvSpPr>
          <p:cNvPr id="10" name="TextBox 27"/>
          <p:cNvSpPr txBox="1"/>
          <p:nvPr/>
        </p:nvSpPr>
        <p:spPr>
          <a:xfrm>
            <a:off x="6428742" y="5366408"/>
            <a:ext cx="252290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r>
              <a:rPr lang="en-GB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8877014" y="5328487"/>
            <a:ext cx="252290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r>
              <a:rPr lang="en-GB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2688404" y="4402826"/>
            <a:ext cx="540830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mg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4942960" y="3876844"/>
            <a:ext cx="572891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 mg</a:t>
            </a:r>
          </a:p>
        </p:txBody>
      </p:sp>
      <p:sp>
        <p:nvSpPr>
          <p:cNvPr id="14" name="TextBox 32"/>
          <p:cNvSpPr txBox="1"/>
          <p:nvPr/>
        </p:nvSpPr>
        <p:spPr>
          <a:xfrm>
            <a:off x="7384194" y="4496760"/>
            <a:ext cx="507167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mg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2738096" y="2988154"/>
            <a:ext cx="441444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mg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4942961" y="2570827"/>
            <a:ext cx="572891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mg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7378599" y="2849390"/>
            <a:ext cx="507167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mg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4975823" y="5049307"/>
            <a:ext cx="507167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7384194" y="5087228"/>
            <a:ext cx="507167" cy="24840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96266" y="1376464"/>
            <a:ext cx="88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Apixaban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18444" y="1376464"/>
            <a:ext cx="100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Dabigatran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970779" y="1420442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Rivaroxaban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0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0" y="764280"/>
            <a:ext cx="11276697" cy="53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Vários esquemas de redução de dose…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1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9"/>
          <a:stretch/>
        </p:blipFill>
        <p:spPr>
          <a:xfrm>
            <a:off x="6070535" y="842963"/>
            <a:ext cx="5816665" cy="48909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73" t="17117"/>
          <a:stretch/>
        </p:blipFill>
        <p:spPr>
          <a:xfrm>
            <a:off x="331709" y="2489199"/>
            <a:ext cx="5148971" cy="1718734"/>
          </a:xfrm>
          <a:prstGeom prst="rect">
            <a:avLst/>
          </a:prstGeom>
        </p:spPr>
      </p:pic>
      <p:sp>
        <p:nvSpPr>
          <p:cNvPr id="6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caso específico do apixabano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60054" y="2015066"/>
            <a:ext cx="3270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Hemorragia</a:t>
            </a:r>
            <a:r>
              <a:rPr lang="en-US" sz="16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major </a:t>
            </a:r>
            <a:r>
              <a:rPr lang="en-US" sz="1600" b="1" dirty="0" err="1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Apixaban</a:t>
            </a:r>
            <a:r>
              <a:rPr lang="en-US" sz="1600" b="1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VKA</a:t>
            </a:r>
            <a:endParaRPr lang="en-US" sz="1600" b="1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1709" y="2015066"/>
            <a:ext cx="5148971" cy="2192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8437689" y="5886976"/>
            <a:ext cx="3402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Alexander JH et al. JAMA 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Cardiol. </a:t>
            </a:r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2016;1(6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):673-81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990" y="1302984"/>
            <a:ext cx="6823483" cy="45640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8810932" y="2745429"/>
            <a:ext cx="2833381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Edoxaban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</a:rPr>
              <a:t> 60</a:t>
            </a:r>
            <a:r>
              <a:rPr lang="en-US" dirty="0" smtClean="0">
                <a:solidFill>
                  <a:srgbClr val="004586"/>
                </a:solidFill>
              </a:rPr>
              <a:t>	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</a:rPr>
              <a:t>    1,20%</a:t>
            </a:r>
          </a:p>
          <a:p>
            <a:endParaRPr lang="en-US" dirty="0" smtClean="0">
              <a:solidFill>
                <a:srgbClr val="004586"/>
              </a:solidFill>
            </a:endParaRPr>
          </a:p>
          <a:p>
            <a:r>
              <a:rPr lang="en-US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Edoxaban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</a:rPr>
              <a:t> 30 + AAS     1,48%</a:t>
            </a:r>
          </a:p>
          <a:p>
            <a:r>
              <a:rPr lang="en-US" dirty="0" smtClean="0">
                <a:solidFill>
                  <a:srgbClr val="004586"/>
                </a:solidFill>
              </a:rPr>
              <a:t>		</a:t>
            </a:r>
            <a:r>
              <a:rPr lang="en-US" b="1" dirty="0" smtClean="0">
                <a:solidFill>
                  <a:srgbClr val="004586"/>
                </a:solidFill>
              </a:rPr>
              <a:t>       </a:t>
            </a:r>
          </a:p>
          <a:p>
            <a:r>
              <a:rPr lang="en-US" b="1" dirty="0">
                <a:solidFill>
                  <a:srgbClr val="004586"/>
                </a:solidFill>
              </a:rPr>
              <a:t>	</a:t>
            </a:r>
            <a:r>
              <a:rPr lang="en-US" b="1" dirty="0" smtClean="0">
                <a:solidFill>
                  <a:srgbClr val="004586"/>
                </a:solidFill>
              </a:rPr>
              <a:t>	</a:t>
            </a:r>
            <a:r>
              <a:rPr lang="en-US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   + 23%</a:t>
            </a:r>
            <a:endParaRPr lang="en-US" b="1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Shape 3"/>
          <p:cNvSpPr txBox="1"/>
          <p:nvPr/>
        </p:nvSpPr>
        <p:spPr>
          <a:xfrm>
            <a:off x="541867" y="269376"/>
            <a:ext cx="11192453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Redução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dose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50%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tomar AAS. Compensa?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50074" y="5780043"/>
            <a:ext cx="5011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 H et al. J 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Heart Assoc. 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2016; 23;5(2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02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77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Reformado.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pessoais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 permanente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 anos, HTA controlada,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emorragia GH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ano.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ClCr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/min: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03820" indent="-342900">
              <a:buClr>
                <a:srgbClr val="C5000B"/>
              </a:buClr>
              <a:buFont typeface="Wingdings" panose="05000000000000000000" pitchFamily="2" charset="2"/>
              <a:buChar char="v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habitual: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Varfarina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Valsartan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160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(1+0+0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CHADS-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Vasc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3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HAS-BLED = 3 </a:t>
            </a: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0768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74 anos,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hemorragia GI.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os fármacos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perfil de risco GI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favorável</a:t>
            </a:r>
            <a:r>
              <a:rPr lang="es-ES" sz="24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00775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mg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110 mg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mg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1x/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882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69355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mg 2x/</a:t>
            </a: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110 mg 2x/</a:t>
            </a:r>
            <a:r>
              <a:rPr lang="es-ES" sz="24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110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mg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 2x/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1x/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74 anos,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hemorragia GI.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os fármacos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perfil de risco GI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favorável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773934" y="1664416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kern="0" dirty="0" smtClean="0">
                <a:solidFill>
                  <a:srgbClr val="006E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kern="0" dirty="0" smtClean="0">
                <a:solidFill>
                  <a:srgbClr val="006E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hemorrágicos</a:t>
            </a:r>
            <a:endParaRPr lang="pt-PT" sz="1200" b="1" kern="0" baseline="30000" dirty="0">
              <a:solidFill>
                <a:srgbClr val="006E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78274" y="2301612"/>
            <a:ext cx="893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Hemorragia</a:t>
            </a:r>
            <a:r>
              <a:rPr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intracraniana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84435" y="2715973"/>
            <a:ext cx="838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Hemorragia </a:t>
            </a:r>
            <a:r>
              <a:rPr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b="1" i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4495" y="3196394"/>
            <a:ext cx="300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63613" y="3620495"/>
            <a:ext cx="5212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CRNM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14" y="4019509"/>
            <a:ext cx="68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Qualquer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07157" y="4451773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000" b="1" kern="0" dirty="0" smtClean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</a:t>
            </a:r>
            <a:endParaRPr lang="pt-PT" sz="1000" b="1" kern="0" baseline="30000" dirty="0">
              <a:solidFill>
                <a:srgbClr val="737373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2611471" y="1364503"/>
            <a:ext cx="1891309" cy="4230899"/>
            <a:chOff x="952537" y="1364503"/>
            <a:chExt cx="1891309" cy="4230899"/>
          </a:xfrm>
        </p:grpSpPr>
        <p:graphicFrame>
          <p:nvGraphicFramePr>
            <p:cNvPr id="12" name="Gráfic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023984"/>
                </p:ext>
              </p:extLst>
            </p:nvPr>
          </p:nvGraphicFramePr>
          <p:xfrm>
            <a:off x="952537" y="1903615"/>
            <a:ext cx="1761560" cy="3388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21"/>
            <p:cNvSpPr txBox="1"/>
            <p:nvPr/>
          </p:nvSpPr>
          <p:spPr>
            <a:xfrm>
              <a:off x="1427396" y="1778401"/>
              <a:ext cx="1042273" cy="2616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sz="1100" b="1" dirty="0" smtClean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 (IC de 95%)</a:t>
              </a:r>
              <a:endParaRPr lang="pt-PT" sz="1100" b="1" dirty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1397380" y="1364503"/>
              <a:ext cx="989373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400" b="1" kern="0" dirty="0" smtClean="0">
                  <a:solidFill>
                    <a:srgbClr val="BE6DFB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Apixabano</a:t>
              </a:r>
              <a:endParaRPr lang="pt-PT" sz="1400" b="1" kern="0" baseline="30000" dirty="0">
                <a:solidFill>
                  <a:srgbClr val="BE6DF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350"/>
            <p:cNvGrpSpPr/>
            <p:nvPr/>
          </p:nvGrpSpPr>
          <p:grpSpPr>
            <a:xfrm>
              <a:off x="952539" y="5195292"/>
              <a:ext cx="1891307" cy="400110"/>
              <a:chOff x="5035451" y="6273995"/>
              <a:chExt cx="2080451" cy="400110"/>
            </a:xfrm>
          </p:grpSpPr>
          <p:cxnSp>
            <p:nvCxnSpPr>
              <p:cNvPr id="16" name="Straight Arrow Connector 54"/>
              <p:cNvCxnSpPr/>
              <p:nvPr/>
            </p:nvCxnSpPr>
            <p:spPr>
              <a:xfrm flipH="1">
                <a:off x="551855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" name="Straight Arrow Connector 55"/>
              <p:cNvCxnSpPr/>
              <p:nvPr/>
            </p:nvCxnSpPr>
            <p:spPr>
              <a:xfrm>
                <a:off x="620921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6110498" y="6273995"/>
                <a:ext cx="10054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a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varfarina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5035451" y="6273995"/>
                <a:ext cx="9782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o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apixabano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5"/>
          <p:cNvGrpSpPr/>
          <p:nvPr/>
        </p:nvGrpSpPr>
        <p:grpSpPr>
          <a:xfrm>
            <a:off x="4515086" y="1364503"/>
            <a:ext cx="1851632" cy="4230899"/>
            <a:chOff x="2640252" y="1364503"/>
            <a:chExt cx="1851632" cy="4230899"/>
          </a:xfrm>
        </p:grpSpPr>
        <p:graphicFrame>
          <p:nvGraphicFramePr>
            <p:cNvPr id="21" name="Gráfic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33185542"/>
                </p:ext>
              </p:extLst>
            </p:nvPr>
          </p:nvGraphicFramePr>
          <p:xfrm>
            <a:off x="2640253" y="1903615"/>
            <a:ext cx="1761560" cy="3388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8"/>
            <p:cNvSpPr txBox="1"/>
            <p:nvPr/>
          </p:nvSpPr>
          <p:spPr>
            <a:xfrm>
              <a:off x="3123949" y="1778401"/>
              <a:ext cx="1042273" cy="2616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sz="1100" b="1" dirty="0" smtClean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 (IC de 95%)</a:t>
              </a:r>
              <a:endParaRPr lang="pt-PT" sz="1100" b="1" dirty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139766" y="3620494"/>
              <a:ext cx="894797" cy="2308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t">
              <a:spAutoFit/>
            </a:bodyPr>
            <a:lstStyle/>
            <a:p>
              <a:pPr algn="ctr" defTabSz="914400" fontAlgn="base">
                <a:spcBef>
                  <a:spcPts val="6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9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reportado</a:t>
              </a:r>
              <a:endParaRPr lang="pt-PT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2718641" y="1364503"/>
              <a:ext cx="1693091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400" b="1" kern="0" dirty="0" smtClean="0">
                  <a:solidFill>
                    <a:srgbClr val="006EB4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Dabigatrano 110 mg</a:t>
              </a:r>
              <a:endParaRPr lang="pt-PT" sz="1400" b="1" kern="0" baseline="30000" dirty="0">
                <a:solidFill>
                  <a:srgbClr val="006EB4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up 350"/>
            <p:cNvGrpSpPr/>
            <p:nvPr/>
          </p:nvGrpSpPr>
          <p:grpSpPr>
            <a:xfrm>
              <a:off x="2640252" y="5195292"/>
              <a:ext cx="1851632" cy="400110"/>
              <a:chOff x="5026329" y="6273995"/>
              <a:chExt cx="2036809" cy="400110"/>
            </a:xfrm>
          </p:grpSpPr>
          <p:cxnSp>
            <p:nvCxnSpPr>
              <p:cNvPr id="26" name="Straight Arrow Connector 60"/>
              <p:cNvCxnSpPr/>
              <p:nvPr/>
            </p:nvCxnSpPr>
            <p:spPr>
              <a:xfrm flipH="1">
                <a:off x="551855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7" name="Straight Arrow Connector 61"/>
              <p:cNvCxnSpPr/>
              <p:nvPr/>
            </p:nvCxnSpPr>
            <p:spPr>
              <a:xfrm>
                <a:off x="620921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6110498" y="6273995"/>
                <a:ext cx="95264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a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varfarina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5026329" y="6273995"/>
                <a:ext cx="9874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o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dabigatrano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Group 4"/>
          <p:cNvGrpSpPr/>
          <p:nvPr/>
        </p:nvGrpSpPr>
        <p:grpSpPr>
          <a:xfrm>
            <a:off x="6433209" y="1307351"/>
            <a:ext cx="1865948" cy="4288051"/>
            <a:chOff x="4634575" y="1307351"/>
            <a:chExt cx="1865948" cy="4288051"/>
          </a:xfrm>
        </p:grpSpPr>
        <p:graphicFrame>
          <p:nvGraphicFramePr>
            <p:cNvPr id="31" name="Gráfic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0887844"/>
                </p:ext>
              </p:extLst>
            </p:nvPr>
          </p:nvGraphicFramePr>
          <p:xfrm>
            <a:off x="4634575" y="1903615"/>
            <a:ext cx="1761560" cy="3388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TextBox 35"/>
            <p:cNvSpPr txBox="1"/>
            <p:nvPr/>
          </p:nvSpPr>
          <p:spPr>
            <a:xfrm>
              <a:off x="5111853" y="1778401"/>
              <a:ext cx="1042273" cy="2616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sz="1100" b="1" dirty="0" smtClean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 (IC de 95%)</a:t>
              </a:r>
              <a:endParaRPr lang="pt-PT" sz="1100" b="1" dirty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5126510" y="3620494"/>
              <a:ext cx="894797" cy="2308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t">
              <a:spAutoFit/>
            </a:bodyPr>
            <a:lstStyle/>
            <a:p>
              <a:pPr algn="ctr" defTabSz="914400" fontAlgn="base">
                <a:spcBef>
                  <a:spcPts val="6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9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Não reportado</a:t>
              </a:r>
              <a:endParaRPr lang="pt-PT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4741277" y="1307351"/>
              <a:ext cx="1705915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400" b="1" kern="0" dirty="0">
                  <a:solidFill>
                    <a:srgbClr val="0198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Dabigatrano</a:t>
              </a:r>
              <a:r>
                <a:rPr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kern="0" dirty="0" smtClean="0">
                  <a:solidFill>
                    <a:srgbClr val="0198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150 mg</a:t>
              </a:r>
              <a:endParaRPr lang="pt-PT" sz="1400" b="1" kern="0" baseline="30000" dirty="0">
                <a:solidFill>
                  <a:srgbClr val="0198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350"/>
            <p:cNvGrpSpPr/>
            <p:nvPr/>
          </p:nvGrpSpPr>
          <p:grpSpPr>
            <a:xfrm>
              <a:off x="4712572" y="5195292"/>
              <a:ext cx="1787951" cy="400110"/>
              <a:chOff x="5061090" y="6273995"/>
              <a:chExt cx="1966760" cy="400110"/>
            </a:xfrm>
          </p:grpSpPr>
          <p:cxnSp>
            <p:nvCxnSpPr>
              <p:cNvPr id="36" name="Straight Arrow Connector 65"/>
              <p:cNvCxnSpPr/>
              <p:nvPr/>
            </p:nvCxnSpPr>
            <p:spPr>
              <a:xfrm flipH="1">
                <a:off x="551855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" name="Straight Arrow Connector 66"/>
              <p:cNvCxnSpPr/>
              <p:nvPr/>
            </p:nvCxnSpPr>
            <p:spPr>
              <a:xfrm>
                <a:off x="620921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6110498" y="6273995"/>
                <a:ext cx="91735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a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varfarina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5061090" y="6273995"/>
                <a:ext cx="95264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o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dabigatrano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" name="Group 7"/>
          <p:cNvGrpSpPr/>
          <p:nvPr/>
        </p:nvGrpSpPr>
        <p:grpSpPr>
          <a:xfrm>
            <a:off x="8376470" y="1322319"/>
            <a:ext cx="1923456" cy="4273083"/>
            <a:chOff x="6577836" y="1322319"/>
            <a:chExt cx="1923456" cy="4273083"/>
          </a:xfrm>
        </p:grpSpPr>
        <p:graphicFrame>
          <p:nvGraphicFramePr>
            <p:cNvPr id="41" name="Gráfic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2255609"/>
                </p:ext>
              </p:extLst>
            </p:nvPr>
          </p:nvGraphicFramePr>
          <p:xfrm>
            <a:off x="6599149" y="1903615"/>
            <a:ext cx="1761560" cy="3388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TextBox 42"/>
            <p:cNvSpPr txBox="1"/>
            <p:nvPr/>
          </p:nvSpPr>
          <p:spPr>
            <a:xfrm>
              <a:off x="7080577" y="1778401"/>
              <a:ext cx="1042273" cy="2616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sz="1100" b="1" dirty="0" smtClean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 (IC de 95%)</a:t>
              </a:r>
              <a:endParaRPr lang="pt-PT" sz="1100" b="1" dirty="0">
                <a:solidFill>
                  <a:srgbClr val="737373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6996018" y="1322319"/>
              <a:ext cx="1199367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400" b="1" dirty="0" smtClean="0">
                  <a:solidFill>
                    <a:srgbClr val="FF616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Rivaroxabano</a:t>
              </a:r>
              <a:endParaRPr lang="pt-PT" sz="1050" b="1" baseline="30000" dirty="0">
                <a:solidFill>
                  <a:srgbClr val="FF616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4" name="Group 350"/>
            <p:cNvGrpSpPr/>
            <p:nvPr/>
          </p:nvGrpSpPr>
          <p:grpSpPr>
            <a:xfrm>
              <a:off x="6577836" y="5195292"/>
              <a:ext cx="1923456" cy="400110"/>
              <a:chOff x="4987888" y="6273995"/>
              <a:chExt cx="2115816" cy="400110"/>
            </a:xfrm>
          </p:grpSpPr>
          <p:cxnSp>
            <p:nvCxnSpPr>
              <p:cNvPr id="45" name="Straight Arrow Connector 70"/>
              <p:cNvCxnSpPr/>
              <p:nvPr/>
            </p:nvCxnSpPr>
            <p:spPr>
              <a:xfrm flipH="1">
                <a:off x="551855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6" name="Straight Arrow Connector 71"/>
              <p:cNvCxnSpPr/>
              <p:nvPr/>
            </p:nvCxnSpPr>
            <p:spPr>
              <a:xfrm>
                <a:off x="6209210" y="6279353"/>
                <a:ext cx="38669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65A5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6110498" y="6273995"/>
                <a:ext cx="9932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a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varfarina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4987888" y="6273995"/>
                <a:ext cx="10258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defTabSz="91440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FF6623"/>
                  </a:buClr>
                  <a:buSzPct val="125000"/>
                  <a:buFont typeface="Symbol" pitchFamily="18" charset="2"/>
                  <a:buNone/>
                  <a:defRPr/>
                </a:pP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Favorece o</a:t>
                </a:r>
                <a: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dirty="0">
                    <a:solidFill>
                      <a:srgbClr val="73737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000" kern="0" dirty="0" smtClean="0">
                    <a:solidFill>
                      <a:srgbClr val="737373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rivaroxabano</a:t>
                </a:r>
                <a:endParaRPr lang="pt-PT" sz="1000" kern="0" dirty="0">
                  <a:solidFill>
                    <a:srgbClr val="737373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Fármacos diferentes, ensaios diferentes…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5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escolher o fármaco certo para o doente certo…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35" y="979779"/>
            <a:ext cx="6020329" cy="492783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50061" y="5773373"/>
            <a:ext cx="3415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Diener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HC et al. </a:t>
            </a:r>
            <a:r>
              <a:rPr lang="en-US" sz="1200" dirty="0" err="1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J (2017) 38 (12): 860-868</a:t>
            </a:r>
          </a:p>
        </p:txBody>
      </p:sp>
    </p:spTree>
    <p:extLst>
      <p:ext uri="{BB962C8B-B14F-4D97-AF65-F5344CB8AC3E}">
        <p14:creationId xmlns:p14="http://schemas.microsoft.com/office/powerpoint/2010/main" val="8173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791550" y="1380128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74 anos,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hemorragia GI, toma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1x/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Agora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realizar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colonoscopia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eventual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bióspia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Como proceder?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677054"/>
            <a:ext cx="1070784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NOAC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uma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semana antes, inicia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enoxaparina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1 mg/kg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</a:t>
            </a:r>
            <a:endParaRPr lang="es-E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48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24 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suspende e realiza a colonoscopia no período de vale (12 a 24 horas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depois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).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5362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529912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64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Empregado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restaurante.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familiares: 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osteoporose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mãe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 HTA, IC 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dislipidemia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HTA,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dislipidémia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habitual: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Losartan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50mg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(1+0+0).  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queixas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desde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cerca de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semanas,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palpitações</a:t>
            </a:r>
            <a:r>
              <a:rPr lang="es-ES" sz="2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repouso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fadiga</a:t>
            </a:r>
            <a:r>
              <a:rPr lang="es-ES" sz="24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caminhar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depressa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clientes no restaurante.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síncope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torácica.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791550" y="1380128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74 anos,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hemorragia GI, toma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mg 1x/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Agora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realizar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colonoscopia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eventual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bióspia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Como proceder?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722159" y="2677054"/>
            <a:ext cx="1070784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NOAC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uma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semana antes, inicia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enoxaparina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1 mg/kg 2x/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</a:t>
            </a:r>
            <a:endParaRPr lang="es-E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48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Suspende 24 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suspende e realiza a colonoscopia no período de vale (12 a 24 horas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depois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).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7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05" y="803802"/>
            <a:ext cx="4157650" cy="50757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15" y="915757"/>
            <a:ext cx="5210175" cy="4619625"/>
          </a:xfrm>
          <a:prstGeom prst="rect">
            <a:avLst/>
          </a:prstGeom>
        </p:spPr>
      </p:pic>
      <p:sp>
        <p:nvSpPr>
          <p:cNvPr id="5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Interrupções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NOAC: seguir as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regras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8962" y="4256314"/>
            <a:ext cx="1744133" cy="22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8423055" y="5807436"/>
            <a:ext cx="3574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Heidelbuchel H et al. Europace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2015;17(10):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1467-507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Interrupções de NOAC: seguir as regras</a:t>
            </a:r>
            <a:endParaRPr lang="es-ES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8762"/>
            <a:ext cx="11334750" cy="38004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9480" y="3725334"/>
            <a:ext cx="1617253" cy="22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8458080" y="2091268"/>
            <a:ext cx="3123840" cy="296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8542746" y="3016616"/>
            <a:ext cx="965321" cy="28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8465917" y="5793149"/>
            <a:ext cx="3574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Heidelbuchel H et al. Europace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2015;17(10):</a:t>
            </a:r>
            <a:r>
              <a:rPr lang="pt-PT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1467-507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Homem, 72 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Reformado da polícia.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familiares: 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 (mãe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 HTA, 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EAM 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dislipidemia (pai).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pessoais: 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angina estável, ex-fumador 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(cerca de </a:t>
            </a:r>
            <a:r>
              <a:rPr lang="es-ES" sz="2400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35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FA permanente. CrCl 60 mL/min.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 habitual: </a:t>
            </a:r>
            <a:r>
              <a:rPr lang="es-ES" sz="2400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 20 mg 1x/dia, bisoprolol 5 mg 1x/dia, valsartan 160 mg 1x/dia, atorvastatina 40 mg 1x/dia.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 das queixas: desde há cerca de 6 meses, com sensação de </a:t>
            </a:r>
            <a:r>
              <a:rPr lang="es-ES" sz="2400" b="0" strike="noStrike" spc="-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aperto torácico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 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 pequenos esforços (CCS III).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Realizou CPM, positivo para isquémia anterior.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Enviado à consulta de cardiología, foi submetido a angiografia coornária, que revelou lesão grave na artéria descendente anterior média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Fez angioplastia com </a:t>
            </a:r>
            <a:r>
              <a:rPr lang="es-ES" sz="2400" b="0" i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stent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</a:t>
            </a:r>
            <a:r>
              <a:rPr lang="es-ES" sz="2400" b="0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macológico.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5662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77250" y="994364"/>
            <a:ext cx="10824188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72 anos, angioplastia electiva da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stent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farmacológico.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proceder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antitrombótica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434167"/>
            <a:ext cx="10469715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(durante 6 meses)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(durante 1 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 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mg.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898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677250" y="994364"/>
            <a:ext cx="10824188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72 anos, angioplastia electiva da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stent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farmacológico.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proceder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antitrombótica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722159" y="2434167"/>
            <a:ext cx="10469715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(durante 6 meses)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(durante 1  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+ 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  + 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mg.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AAS 100 mg +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mg.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7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 de hemorragia fatal e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fatal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tripla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517995" y="5728293"/>
            <a:ext cx="3472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Hansen ML et al. Arch Intern Med 2010;170:1433-41</a:t>
            </a:r>
            <a:endParaRPr lang="en-US" sz="1200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jamanetwork.com/data/Journals/INTEMED/5778/ioi05051f3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964" r="1202" b="2797"/>
          <a:stretch/>
        </p:blipFill>
        <p:spPr bwMode="auto">
          <a:xfrm>
            <a:off x="1632030" y="1096884"/>
            <a:ext cx="8827128" cy="45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549017" y="2015327"/>
            <a:ext cx="4806177" cy="3494432"/>
            <a:chOff x="-5353050" y="3271870"/>
            <a:chExt cx="4806177" cy="3494432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7" r="54878" b="36929"/>
            <a:stretch/>
          </p:blipFill>
          <p:spPr bwMode="auto">
            <a:xfrm>
              <a:off x="-5353050" y="3271871"/>
              <a:ext cx="200025" cy="3494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6" b="36929"/>
            <a:stretch/>
          </p:blipFill>
          <p:spPr bwMode="auto">
            <a:xfrm>
              <a:off x="-5186364" y="3271870"/>
              <a:ext cx="4639491" cy="3494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3"/>
          <p:cNvSpPr txBox="1"/>
          <p:nvPr/>
        </p:nvSpPr>
        <p:spPr>
          <a:xfrm>
            <a:off x="3760787" y="5895794"/>
            <a:ext cx="827405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GB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Gibson CM et al, </a:t>
            </a:r>
            <a:r>
              <a:rPr lang="en-GB" sz="1200" i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200" i="1" dirty="0" err="1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1200" i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GB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2016; </a:t>
            </a:r>
            <a:r>
              <a:rPr lang="en-GB" sz="1200" dirty="0" err="1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200" dirty="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10.1056/NEJMoa1611594</a:t>
            </a:r>
            <a:endParaRPr lang="en-GB" sz="1200" i="1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 rot="16200000">
            <a:off x="186948" y="3214060"/>
            <a:ext cx="3730358" cy="586957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4586"/>
                </a:solidFill>
                <a:latin typeface="Calibri" panose="020F0502020204030204" pitchFamily="34" charset="0"/>
              </a:rPr>
              <a:t>TIMI </a:t>
            </a:r>
            <a:r>
              <a:rPr lang="en-GB" sz="1600" b="1" i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major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, </a:t>
            </a:r>
            <a:r>
              <a:rPr lang="en-GB" sz="1600" b="1" dirty="0">
                <a:solidFill>
                  <a:srgbClr val="004586"/>
                </a:solidFill>
                <a:latin typeface="Calibri" panose="020F0502020204030204" pitchFamily="34" charset="0"/>
              </a:rPr>
              <a:t>TIMI </a:t>
            </a:r>
            <a:r>
              <a:rPr lang="en-GB" sz="1600" b="1" i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minor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ou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hemorragia</a:t>
            </a:r>
            <a:r>
              <a:rPr lang="en-GB" sz="1600" b="1" dirty="0">
                <a:solidFill>
                  <a:srgbClr val="004586"/>
                </a:solidFill>
                <a:latin typeface="Calibri" panose="020F0502020204030204" pitchFamily="34" charset="0"/>
              </a:rPr>
              <a:t/>
            </a:r>
            <a:br>
              <a:rPr lang="en-GB" sz="1600" b="1" dirty="0">
                <a:solidFill>
                  <a:srgbClr val="004586"/>
                </a:solidFill>
                <a:latin typeface="Calibri" panose="020F0502020204030204" pitchFamily="34" charset="0"/>
              </a:rPr>
            </a:b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com </a:t>
            </a:r>
            <a:r>
              <a:rPr lang="en-GB" sz="1600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necessidade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 de </a:t>
            </a:r>
            <a:r>
              <a:rPr lang="en-GB" sz="1600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cuidados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médicos</a:t>
            </a:r>
            <a:r>
              <a:rPr lang="en-GB" sz="16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(%)</a:t>
            </a:r>
            <a:endParaRPr lang="en-GB" sz="1600" b="1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4413760" y="5318709"/>
            <a:ext cx="1407351" cy="371513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Tempo </a:t>
            </a:r>
            <a:r>
              <a:rPr lang="en-GB" b="1" dirty="0">
                <a:solidFill>
                  <a:srgbClr val="004586"/>
                </a:solidFill>
                <a:latin typeface="Calibri" panose="020F0502020204030204" pitchFamily="34" charset="0"/>
              </a:rPr>
              <a:t>(</a:t>
            </a:r>
            <a:r>
              <a:rPr lang="en-GB" b="1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dias</a:t>
            </a:r>
            <a:r>
              <a:rPr lang="en-GB" b="1" dirty="0">
                <a:solidFill>
                  <a:srgbClr val="004586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801441" y="924555"/>
            <a:ext cx="8530780" cy="294569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Rivaroxabano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15 mg OD </a:t>
            </a: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+ </a:t>
            </a:r>
            <a:r>
              <a:rPr lang="en-GB" sz="1300" b="1" spc="-30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antiagregação</a:t>
            </a: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 simples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vs </a:t>
            </a: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AVK +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DAPT: </a:t>
            </a:r>
            <a:r>
              <a:rPr lang="en-GB" sz="1300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HR = 0.59 </a:t>
            </a:r>
            <a:r>
              <a:rPr lang="en-GB" sz="1300" spc="-30" dirty="0">
                <a:solidFill>
                  <a:srgbClr val="004586"/>
                </a:solidFill>
                <a:latin typeface="Calibri" panose="020F0502020204030204" pitchFamily="34" charset="0"/>
              </a:rPr>
              <a:t>(95% CI 0.47–0.76); </a:t>
            </a:r>
            <a:r>
              <a:rPr lang="en-GB" sz="1300" i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p</a:t>
            </a:r>
            <a:r>
              <a:rPr lang="en-GB" sz="1300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&lt;0.001.</a:t>
            </a:r>
            <a:endParaRPr lang="en-GB" sz="1300" spc="-3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801440" y="1220607"/>
            <a:ext cx="8233147" cy="294569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Rivaroxabano 2.5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mg BID </a:t>
            </a: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+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DAPT vs </a:t>
            </a:r>
            <a:r>
              <a:rPr lang="en-GB" sz="1300" b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AVK + </a:t>
            </a:r>
            <a:r>
              <a:rPr lang="en-GB" sz="1300" b="1" spc="-30" dirty="0">
                <a:solidFill>
                  <a:srgbClr val="004586"/>
                </a:solidFill>
                <a:latin typeface="Calibri" panose="020F0502020204030204" pitchFamily="34" charset="0"/>
              </a:rPr>
              <a:t>DAPT: </a:t>
            </a:r>
            <a:r>
              <a:rPr lang="en-GB" sz="1300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HR = 0.63 </a:t>
            </a:r>
            <a:r>
              <a:rPr lang="en-GB" sz="1300" spc="-30" dirty="0">
                <a:solidFill>
                  <a:srgbClr val="004586"/>
                </a:solidFill>
                <a:latin typeface="Calibri" panose="020F0502020204030204" pitchFamily="34" charset="0"/>
              </a:rPr>
              <a:t>(95% CI 0.50–0.80); </a:t>
            </a:r>
            <a:r>
              <a:rPr lang="en-GB" sz="1300" i="1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p</a:t>
            </a:r>
            <a:r>
              <a:rPr lang="en-GB" sz="1300" spc="-30" dirty="0" smtClean="0">
                <a:solidFill>
                  <a:srgbClr val="004586"/>
                </a:solidFill>
                <a:latin typeface="Calibri" panose="020F0502020204030204" pitchFamily="34" charset="0"/>
              </a:rPr>
              <a:t>&lt;0.001.</a:t>
            </a:r>
            <a:endParaRPr lang="en-GB" sz="1300" spc="-3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2293450" y="1861619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30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2293450" y="2344001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25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2293450" y="2861563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20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2293450" y="3355438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15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2293450" y="3844532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10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2392839" y="4331471"/>
            <a:ext cx="281145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5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392839" y="4846753"/>
            <a:ext cx="281145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0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2593306" y="5083851"/>
            <a:ext cx="281145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0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2925869" y="5083851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30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3293725" y="5083851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60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3669629" y="5083851"/>
            <a:ext cx="380530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90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4753721" y="5083851"/>
            <a:ext cx="479916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180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5890695" y="5083851"/>
            <a:ext cx="479916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270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7018716" y="5083851"/>
            <a:ext cx="479916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360</a:t>
            </a:r>
          </a:p>
        </p:txBody>
      </p:sp>
      <p:sp>
        <p:nvSpPr>
          <p:cNvPr id="26" name="TextBox 45"/>
          <p:cNvSpPr txBox="1"/>
          <p:nvPr/>
        </p:nvSpPr>
        <p:spPr>
          <a:xfrm>
            <a:off x="7347574" y="2168930"/>
            <a:ext cx="872959" cy="34073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4586"/>
                </a:solidFill>
              </a:rPr>
              <a:t>26.7%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7347574" y="2988563"/>
            <a:ext cx="872959" cy="34073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</a:rPr>
              <a:t>18.0%</a:t>
            </a:r>
          </a:p>
        </p:txBody>
      </p:sp>
      <p:sp>
        <p:nvSpPr>
          <p:cNvPr id="28" name="TextBox 47"/>
          <p:cNvSpPr txBox="1"/>
          <p:nvPr/>
        </p:nvSpPr>
        <p:spPr>
          <a:xfrm>
            <a:off x="7347574" y="3223170"/>
            <a:ext cx="872959" cy="34073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B050"/>
                </a:solidFill>
              </a:rPr>
              <a:t>16.8%</a:t>
            </a:r>
          </a:p>
        </p:txBody>
      </p:sp>
      <p:grpSp>
        <p:nvGrpSpPr>
          <p:cNvPr id="29" name="Group 49"/>
          <p:cNvGrpSpPr/>
          <p:nvPr/>
        </p:nvGrpSpPr>
        <p:grpSpPr>
          <a:xfrm>
            <a:off x="7782018" y="4127360"/>
            <a:ext cx="4670120" cy="950382"/>
            <a:chOff x="7002660" y="2582471"/>
            <a:chExt cx="2141341" cy="950382"/>
          </a:xfrm>
        </p:grpSpPr>
        <p:grpSp>
          <p:nvGrpSpPr>
            <p:cNvPr id="30" name="Group 50"/>
            <p:cNvGrpSpPr/>
            <p:nvPr/>
          </p:nvGrpSpPr>
          <p:grpSpPr>
            <a:xfrm>
              <a:off x="7002660" y="2890522"/>
              <a:ext cx="2141340" cy="279180"/>
              <a:chOff x="6999636" y="2754190"/>
              <a:chExt cx="2141340" cy="279180"/>
            </a:xfrm>
          </p:grpSpPr>
          <p:sp>
            <p:nvSpPr>
              <p:cNvPr id="37" name="TextBox 57"/>
              <p:cNvSpPr txBox="1"/>
              <p:nvPr/>
            </p:nvSpPr>
            <p:spPr>
              <a:xfrm>
                <a:off x="7192632" y="2754190"/>
                <a:ext cx="1948344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200" dirty="0" err="1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Grupo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2 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GB" sz="1200" dirty="0" err="1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Rivaroxabano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2.5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mg BID 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+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DAPT)</a:t>
                </a:r>
              </a:p>
            </p:txBody>
          </p:sp>
          <p:sp>
            <p:nvSpPr>
              <p:cNvPr id="38" name="Rectangle 58"/>
              <p:cNvSpPr/>
              <p:nvPr/>
            </p:nvSpPr>
            <p:spPr bwMode="auto">
              <a:xfrm>
                <a:off x="6999636" y="28037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  <p:grpSp>
          <p:nvGrpSpPr>
            <p:cNvPr id="31" name="Group 51"/>
            <p:cNvGrpSpPr/>
            <p:nvPr/>
          </p:nvGrpSpPr>
          <p:grpSpPr>
            <a:xfrm>
              <a:off x="7002660" y="3255854"/>
              <a:ext cx="2141341" cy="276999"/>
              <a:chOff x="6999636" y="3032711"/>
              <a:chExt cx="2141341" cy="276999"/>
            </a:xfrm>
          </p:grpSpPr>
          <p:sp>
            <p:nvSpPr>
              <p:cNvPr id="35" name="Rectangle 55"/>
              <p:cNvSpPr/>
              <p:nvPr/>
            </p:nvSpPr>
            <p:spPr bwMode="auto">
              <a:xfrm>
                <a:off x="6999636" y="3061640"/>
                <a:ext cx="180000" cy="180000"/>
              </a:xfrm>
              <a:prstGeom prst="rect">
                <a:avLst/>
              </a:prstGeom>
              <a:solidFill>
                <a:srgbClr val="00B050"/>
              </a:solidFill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  <p:sp>
            <p:nvSpPr>
              <p:cNvPr id="36" name="Rectangle 56"/>
              <p:cNvSpPr/>
              <p:nvPr/>
            </p:nvSpPr>
            <p:spPr>
              <a:xfrm>
                <a:off x="7192633" y="3032711"/>
                <a:ext cx="194834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200" dirty="0" err="1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Grupo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1 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GB" sz="1200" dirty="0" err="1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Rivaroxabano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15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mg OD + </a:t>
                </a:r>
                <a:r>
                  <a:rPr lang="en-GB" sz="1200" dirty="0" err="1">
                    <a:solidFill>
                      <a:srgbClr val="004586"/>
                    </a:solidFill>
                    <a:latin typeface="Calibri" panose="020F0502020204030204" pitchFamily="34" charset="0"/>
                  </a:rPr>
                  <a:t>antiagregação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simples)</a:t>
                </a:r>
              </a:p>
            </p:txBody>
          </p:sp>
        </p:grpSp>
        <p:grpSp>
          <p:nvGrpSpPr>
            <p:cNvPr id="32" name="Group 52"/>
            <p:cNvGrpSpPr/>
            <p:nvPr/>
          </p:nvGrpSpPr>
          <p:grpSpPr>
            <a:xfrm>
              <a:off x="7002660" y="2582471"/>
              <a:ext cx="987687" cy="276999"/>
              <a:chOff x="6999636" y="2359328"/>
              <a:chExt cx="987687" cy="276999"/>
            </a:xfrm>
          </p:grpSpPr>
          <p:sp>
            <p:nvSpPr>
              <p:cNvPr id="33" name="Rectangle 53"/>
              <p:cNvSpPr/>
              <p:nvPr/>
            </p:nvSpPr>
            <p:spPr bwMode="auto">
              <a:xfrm>
                <a:off x="6999636" y="2400133"/>
                <a:ext cx="180000" cy="180000"/>
              </a:xfrm>
              <a:prstGeom prst="rect">
                <a:avLst/>
              </a:prstGeom>
              <a:solidFill>
                <a:srgbClr val="004586"/>
              </a:solidFill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  <p:sp>
            <p:nvSpPr>
              <p:cNvPr id="34" name="Rectangle 54"/>
              <p:cNvSpPr/>
              <p:nvPr/>
            </p:nvSpPr>
            <p:spPr>
              <a:xfrm>
                <a:off x="7192632" y="2359328"/>
                <a:ext cx="7946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200" dirty="0" err="1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Grupo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3 </a:t>
                </a:r>
                <a:r>
                  <a:rPr lang="en-GB" sz="1200" dirty="0" smtClean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(AVK </a:t>
                </a:r>
                <a:r>
                  <a:rPr lang="en-GB" sz="1200" dirty="0">
                    <a:solidFill>
                      <a:srgbClr val="004586"/>
                    </a:solidFill>
                    <a:latin typeface="Calibri" panose="020F0502020204030204" pitchFamily="34" charset="0"/>
                  </a:rPr>
                  <a:t>plus DAPT)</a:t>
                </a:r>
              </a:p>
            </p:txBody>
          </p:sp>
        </p:grpSp>
      </p:grpSp>
      <p:grpSp>
        <p:nvGrpSpPr>
          <p:cNvPr id="39" name="Group 13"/>
          <p:cNvGrpSpPr/>
          <p:nvPr/>
        </p:nvGrpSpPr>
        <p:grpSpPr>
          <a:xfrm>
            <a:off x="8302578" y="2532323"/>
            <a:ext cx="841687" cy="587083"/>
            <a:chOff x="7124715" y="2564904"/>
            <a:chExt cx="841687" cy="587083"/>
          </a:xfrm>
        </p:grpSpPr>
        <p:sp>
          <p:nvSpPr>
            <p:cNvPr id="40" name="Down Arrow 3"/>
            <p:cNvSpPr/>
            <p:nvPr/>
          </p:nvSpPr>
          <p:spPr bwMode="auto">
            <a:xfrm>
              <a:off x="7124715" y="2564904"/>
              <a:ext cx="841687" cy="587083"/>
            </a:xfrm>
            <a:prstGeom prst="downArrow">
              <a:avLst/>
            </a:prstGeom>
            <a:solidFill>
              <a:srgbClr val="FF0000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7250296" y="2564904"/>
              <a:ext cx="590524" cy="52540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RRA</a:t>
              </a:r>
              <a:r>
                <a:rPr lang="en-GB" sz="1400" b="1" dirty="0">
                  <a:solidFill>
                    <a:srgbClr val="FFFFFF"/>
                  </a:solidFill>
                </a:rPr>
                <a:t/>
              </a:r>
              <a:br>
                <a:rPr lang="en-GB" sz="1400" b="1" dirty="0">
                  <a:solidFill>
                    <a:srgbClr val="FFFFFF"/>
                  </a:solidFill>
                </a:rPr>
              </a:br>
              <a:r>
                <a:rPr lang="en-GB" sz="1400" b="1" dirty="0">
                  <a:solidFill>
                    <a:srgbClr val="FFFFFF"/>
                  </a:solidFill>
                </a:rPr>
                <a:t>8.7%</a:t>
              </a:r>
            </a:p>
          </p:txBody>
        </p:sp>
      </p:grpSp>
      <p:grpSp>
        <p:nvGrpSpPr>
          <p:cNvPr id="42" name="Group 8"/>
          <p:cNvGrpSpPr/>
          <p:nvPr/>
        </p:nvGrpSpPr>
        <p:grpSpPr>
          <a:xfrm>
            <a:off x="9380051" y="2443093"/>
            <a:ext cx="841687" cy="748322"/>
            <a:chOff x="7124715" y="3287768"/>
            <a:chExt cx="841687" cy="587083"/>
          </a:xfrm>
        </p:grpSpPr>
        <p:sp>
          <p:nvSpPr>
            <p:cNvPr id="43" name="Down Arrow 48"/>
            <p:cNvSpPr/>
            <p:nvPr/>
          </p:nvSpPr>
          <p:spPr bwMode="auto">
            <a:xfrm>
              <a:off x="7124715" y="3287768"/>
              <a:ext cx="841687" cy="587083"/>
            </a:xfrm>
            <a:prstGeom prst="downArrow">
              <a:avLst/>
            </a:prstGeom>
            <a:solidFill>
              <a:srgbClr val="00B050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61"/>
            <p:cNvSpPr txBox="1"/>
            <p:nvPr/>
          </p:nvSpPr>
          <p:spPr>
            <a:xfrm>
              <a:off x="7250296" y="3344371"/>
              <a:ext cx="590523" cy="412194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FFFFFF"/>
                  </a:solidFill>
                </a:rPr>
                <a:t>RRA</a:t>
              </a:r>
              <a:r>
                <a:rPr lang="en-GB" sz="1400" b="1" dirty="0">
                  <a:solidFill>
                    <a:srgbClr val="FFFFFF"/>
                  </a:solidFill>
                </a:rPr>
                <a:t/>
              </a:r>
              <a:br>
                <a:rPr lang="en-GB" sz="1400" b="1" dirty="0">
                  <a:solidFill>
                    <a:srgbClr val="FFFFFF"/>
                  </a:solidFill>
                </a:rPr>
              </a:br>
              <a:r>
                <a:rPr lang="en-GB" sz="1400" b="1" dirty="0">
                  <a:solidFill>
                    <a:srgbClr val="FFFFFF"/>
                  </a:solidFill>
                </a:rPr>
                <a:t>9.9%</a:t>
              </a:r>
            </a:p>
          </p:txBody>
        </p:sp>
      </p:grpSp>
      <p:sp>
        <p:nvSpPr>
          <p:cNvPr id="45" name="TextBox 6"/>
          <p:cNvSpPr txBox="1"/>
          <p:nvPr/>
        </p:nvSpPr>
        <p:spPr>
          <a:xfrm>
            <a:off x="8198135" y="3314350"/>
            <a:ext cx="1037826" cy="30995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NNT = 12</a:t>
            </a:r>
            <a:endParaRPr lang="en-GB" sz="140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64"/>
          <p:cNvSpPr txBox="1"/>
          <p:nvPr/>
        </p:nvSpPr>
        <p:spPr>
          <a:xfrm>
            <a:off x="9278255" y="3314350"/>
            <a:ext cx="1037826" cy="30995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4586"/>
                </a:solidFill>
                <a:latin typeface="Calibri" panose="020F0502020204030204" pitchFamily="34" charset="0"/>
              </a:rPr>
              <a:t>NNT = 11</a:t>
            </a:r>
            <a:endParaRPr lang="en-GB" sz="140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7"/>
          <p:cNvSpPr/>
          <p:nvPr/>
        </p:nvSpPr>
        <p:spPr bwMode="auto">
          <a:xfrm>
            <a:off x="8199022" y="2157289"/>
            <a:ext cx="2133199" cy="1672955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PIONEER-AF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2" y="1055250"/>
            <a:ext cx="7366000" cy="48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es-ES" sz="3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recomendações</a:t>
            </a:r>
            <a:r>
              <a:rPr lang="es-ES" sz="3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ESC 2016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77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07859" y="1151527"/>
            <a:ext cx="10936441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72 anos, angioplastia electiva da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stent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farmacológico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meses.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suspendeu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arrancar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dente. Como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469715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semana antes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terapéutica de </a:t>
            </a:r>
            <a:r>
              <a:rPr lang="es-ES" sz="2400" b="1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bridging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enoxaparina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realizar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vale.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48 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trocar por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863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64 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CHA</a:t>
            </a:r>
            <a:r>
              <a:rPr lang="es-ES" sz="2800" b="0" strike="noStrike" spc="-1" baseline="-25000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es-ES" sz="2800" b="0" strike="noStrike" spc="-1" baseline="-25000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1.</a:t>
            </a:r>
          </a:p>
          <a:p>
            <a:r>
              <a:rPr lang="es-ES" dirty="0" smtClean="0"/>
              <a:t>2.</a:t>
            </a:r>
          </a:p>
          <a:p>
            <a:r>
              <a:rPr lang="es-ES" dirty="0" smtClean="0"/>
              <a:t>3.</a:t>
            </a:r>
          </a:p>
          <a:p>
            <a:r>
              <a:rPr lang="es-ES" dirty="0" smtClean="0"/>
              <a:t>4.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94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469715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semana antes 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terapéutica de </a:t>
            </a:r>
            <a:r>
              <a:rPr lang="es-ES" sz="2400" b="1" i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bridging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enoxaparina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suspender o 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realizar o </a:t>
            </a:r>
            <a:r>
              <a:rPr lang="es-ES" sz="24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vale.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48 horas antes.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trocar por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607859" y="1151527"/>
            <a:ext cx="10936441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72 anos, angioplastia electiva da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stent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farmacológico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 meses.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suspendeu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arrancar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dente. Como </a:t>
            </a:r>
            <a:r>
              <a:rPr lang="es-ES" sz="2800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5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Mensagens</a:t>
            </a:r>
            <a:r>
              <a:rPr lang="es-ES" dirty="0"/>
              <a:t>-</a:t>
            </a:r>
            <a:r>
              <a:rPr lang="es-ES" dirty="0" smtClean="0"/>
              <a:t>chave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72838"/>
            <a:ext cx="11582400" cy="459202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FA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tromboembólcio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estratificado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-VASc.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 CHA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-VASc =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anticoagulados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antiagregados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“FA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valvular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encontra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restrita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próteses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macânicas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estenose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mitral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grave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etiologia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reumática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ajustes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dose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escrupulosamente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testadas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ensaios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clínicos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Algumas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formulações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NOAC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parecem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gastro-intestinal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diferente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interrupções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terapêutica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anticoagulante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levar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consideração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hemorrágico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procedimento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NOAC,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renal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factores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particulares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doente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Alguns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doentes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necessitam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associar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terapêutica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anti-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agregante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terapêutica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antitrombótica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estratégias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ainda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estudo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9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17528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64 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CHA</a:t>
            </a:r>
            <a:r>
              <a:rPr lang="es-ES" sz="2800" b="0" strike="noStrike" spc="-1" baseline="-25000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es-ES" sz="2800" b="0" strike="noStrike" spc="-1" baseline="-25000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1 (HTA).</a:t>
            </a:r>
          </a:p>
          <a:p>
            <a:r>
              <a:rPr lang="es-ES" dirty="0" smtClean="0"/>
              <a:t>2.</a:t>
            </a:r>
          </a:p>
          <a:p>
            <a:r>
              <a:rPr lang="es-ES" dirty="0" smtClean="0"/>
              <a:t>3.</a:t>
            </a:r>
          </a:p>
          <a:p>
            <a:r>
              <a:rPr lang="es-ES" dirty="0" smtClean="0"/>
              <a:t>4.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3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Score CHA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 rot="10800000" flipV="1">
            <a:off x="5049964" y="3632197"/>
            <a:ext cx="460773" cy="18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1771650" y="5499378"/>
            <a:ext cx="10229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1200" dirty="0">
                <a:solidFill>
                  <a:srgbClr val="808080"/>
                </a:solidFill>
                <a:latin typeface="Calibri" panose="020F0502020204030204" pitchFamily="34" charset="0"/>
              </a:rPr>
              <a:t>Olesen JB et al. BMJ </a:t>
            </a:r>
            <a:r>
              <a:rPr lang="da-DK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2011;342:d124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200" dirty="0" err="1" smtClean="0">
                <a:solidFill>
                  <a:srgbClr val="808080"/>
                </a:solidFill>
                <a:latin typeface="Calibri" panose="020F0502020204030204" pitchFamily="34" charset="0"/>
              </a:rPr>
              <a:t>Camm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AJ et al.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</a:rPr>
              <a:t>Eur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 Heart J. 2010;31(19):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2369-2429</a:t>
            </a:r>
          </a:p>
          <a:p>
            <a:pPr algn="r">
              <a:spcBef>
                <a:spcPct val="50000"/>
              </a:spcBef>
              <a:defRPr/>
            </a:pPr>
            <a:r>
              <a:rPr lang="en-GB" sz="1200" kern="0" dirty="0" err="1" smtClean="0">
                <a:solidFill>
                  <a:srgbClr val="808080"/>
                </a:solidFill>
                <a:latin typeface="Calibri" panose="020F0502020204030204" pitchFamily="34" charset="0"/>
              </a:rPr>
              <a:t>Kirchhof</a:t>
            </a:r>
            <a:r>
              <a:rPr lang="en-GB" sz="1200" kern="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P 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et al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,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GB" sz="1200" i="1" kern="0" dirty="0" err="1">
                <a:solidFill>
                  <a:srgbClr val="808080"/>
                </a:solidFill>
                <a:latin typeface="Calibri" panose="020F0502020204030204" pitchFamily="34" charset="0"/>
              </a:rPr>
              <a:t>Eur</a:t>
            </a:r>
            <a:r>
              <a:rPr lang="en-GB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 Heart J 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2016; doi:10.1093/ </a:t>
            </a:r>
            <a:r>
              <a:rPr lang="en-GB" sz="1200" kern="0" dirty="0" err="1">
                <a:solidFill>
                  <a:srgbClr val="808080"/>
                </a:solidFill>
                <a:latin typeface="Calibri" panose="020F0502020204030204" pitchFamily="34" charset="0"/>
              </a:rPr>
              <a:t>eurheartj</a:t>
            </a:r>
            <a:r>
              <a:rPr lang="en-GB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/ehw210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257098"/>
              </p:ext>
            </p:extLst>
          </p:nvPr>
        </p:nvGraphicFramePr>
        <p:xfrm>
          <a:off x="464457" y="990302"/>
          <a:ext cx="4441371" cy="451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Fatores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GB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Risco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9864" marR="69864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Pontos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799" marB="467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AVC, AIT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ou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embolismo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sistémico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Idade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≥75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Insuf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Cardíaca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Congestiva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Hipertensão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Diabetes mellitus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Idade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65–74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</a:tr>
              <a:tr h="50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Género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Feminino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</a:tr>
              <a:tr h="50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Doença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Vascular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5" marR="91395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955" marR="89955" marT="46805" marB="46805" anchor="ctr" horzOverflow="overflow"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778648"/>
              </p:ext>
            </p:extLst>
          </p:nvPr>
        </p:nvGraphicFramePr>
        <p:xfrm>
          <a:off x="5675086" y="1057143"/>
          <a:ext cx="5862940" cy="4311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9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</a:t>
                      </a:r>
                      <a:r>
                        <a:rPr kumimoji="0" lang="fr-FR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DS</a:t>
                      </a:r>
                      <a:r>
                        <a:rPr kumimoji="0" lang="fr-FR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-VASc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Taxa de AVC (%/</a:t>
                      </a:r>
                      <a:r>
                        <a:rPr kumimoji="0" 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ano</a:t>
                      </a: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6808" marB="468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9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23.64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8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22.38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7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21.50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19.74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15.26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9.27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5.92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3.71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2.01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5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0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0.78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score CHA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es-ES" sz="3200" b="1" strike="noStrike" spc="-1" baseline="-2500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982841"/>
              </p:ext>
            </p:extLst>
          </p:nvPr>
        </p:nvGraphicFramePr>
        <p:xfrm>
          <a:off x="2254743" y="1145273"/>
          <a:ext cx="8281987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803522" y="572447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rgbClr val="808080"/>
                </a:solidFill>
                <a:latin typeface="Calibri" panose="020F0502020204030204" pitchFamily="34" charset="0"/>
              </a:rPr>
              <a:t>Camm</a:t>
            </a:r>
            <a:r>
              <a:rPr lang="en-US" sz="1200" kern="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AJ </a:t>
            </a:r>
            <a:r>
              <a:rPr lang="en-US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et al</a:t>
            </a:r>
            <a:r>
              <a:rPr lang="en-US" sz="1200" kern="0" dirty="0">
                <a:solidFill>
                  <a:srgbClr val="808080"/>
                </a:solidFill>
                <a:latin typeface="Calibri" panose="020F0502020204030204" pitchFamily="34" charset="0"/>
              </a:rPr>
              <a:t>,</a:t>
            </a:r>
            <a:r>
              <a:rPr lang="en-US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i="1" kern="0" dirty="0" err="1">
                <a:solidFill>
                  <a:srgbClr val="808080"/>
                </a:solidFill>
                <a:latin typeface="Calibri" panose="020F0502020204030204" pitchFamily="34" charset="0"/>
              </a:rPr>
              <a:t>Eur</a:t>
            </a:r>
            <a:r>
              <a:rPr lang="en-US" sz="1200" i="1" kern="0" dirty="0">
                <a:solidFill>
                  <a:srgbClr val="808080"/>
                </a:solidFill>
                <a:latin typeface="Calibri" panose="020F0502020204030204" pitchFamily="34" charset="0"/>
              </a:rPr>
              <a:t> Heart J </a:t>
            </a:r>
            <a:r>
              <a:rPr lang="en-GB" sz="1200" dirty="0">
                <a:solidFill>
                  <a:srgbClr val="808080"/>
                </a:solidFill>
                <a:latin typeface="Calibri" panose="020F0502020204030204" pitchFamily="34" charset="0"/>
              </a:rPr>
              <a:t>2015</a:t>
            </a:r>
            <a:r>
              <a:rPr lang="en-GB" sz="1200" i="1" dirty="0">
                <a:solidFill>
                  <a:srgbClr val="808080"/>
                </a:solidFill>
                <a:latin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808080"/>
                </a:solidFill>
                <a:latin typeface="Calibri" panose="020F0502020204030204" pitchFamily="34" charset="0"/>
              </a:rPr>
              <a:t>doi</a:t>
            </a:r>
            <a:r>
              <a:rPr lang="en-GB" sz="1200" dirty="0">
                <a:solidFill>
                  <a:srgbClr val="808080"/>
                </a:solidFill>
                <a:latin typeface="Calibri" panose="020F0502020204030204" pitchFamily="34" charset="0"/>
              </a:rPr>
              <a:t>: 10.1093/</a:t>
            </a:r>
            <a:r>
              <a:rPr lang="en-GB" sz="1200" dirty="0" err="1">
                <a:solidFill>
                  <a:srgbClr val="808080"/>
                </a:solidFill>
                <a:latin typeface="Calibri" panose="020F0502020204030204" pitchFamily="34" charset="0"/>
              </a:rPr>
              <a:t>eurheartj</a:t>
            </a:r>
            <a:r>
              <a:rPr lang="en-GB" sz="1200" dirty="0">
                <a:solidFill>
                  <a:srgbClr val="808080"/>
                </a:solidFill>
                <a:latin typeface="Calibri" panose="020F0502020204030204" pitchFamily="34" charset="0"/>
              </a:rPr>
              <a:t>/ehv466; </a:t>
            </a:r>
          </a:p>
        </p:txBody>
      </p:sp>
    </p:spTree>
    <p:extLst>
      <p:ext uri="{BB962C8B-B14F-4D97-AF65-F5344CB8AC3E}">
        <p14:creationId xmlns:p14="http://schemas.microsoft.com/office/powerpoint/2010/main" val="453750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64 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este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CHADS-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VASc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1?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-1057275" y="5675648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utilizar fármacos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antitrombóticos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Antiagregar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Anticoagular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varfarina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Anticoagular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NOAC.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indent="0">
              <a:buClr>
                <a:srgbClr val="C5000B"/>
              </a:buClr>
              <a:buNone/>
            </a:pP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5178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64 </a:t>
            </a:r>
            <a:r>
              <a:rPr lang="es-ES" sz="2800" b="0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este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CHADS-</a:t>
            </a:r>
            <a:r>
              <a:rPr lang="es-ES" sz="2800" b="0" strike="noStrike" spc="-1" dirty="0" err="1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VASc</a:t>
            </a:r>
            <a:r>
              <a:rPr lang="es-ES" sz="2800" b="0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1?</a:t>
            </a:r>
            <a:endParaRPr lang="es-ES" sz="2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-1057275" y="5675648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</a:t>
            </a:r>
            <a:r>
              <a:rPr lang="es-ES" sz="3200" b="1" strike="noStrike" spc="-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utilizar fármacos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antitrombóticos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Antiagregar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aspirina.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Anticoagular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varfarina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Anticoagular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um</a:t>
            </a:r>
            <a:r>
              <a:rPr lang="es-ES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NOAC.</a:t>
            </a:r>
            <a:endParaRPr lang="es-ES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indent="0">
              <a:buClr>
                <a:srgbClr val="C5000B"/>
              </a:buClr>
              <a:buNone/>
            </a:pP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 Victoria.odp" id="{3721EC21-928C-49A4-B3B2-7634154511D7}" vid="{6A5D525B-5B21-43F5-A513-1271BE861D79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0064A5"/>
    </a:dk1>
    <a:lt1>
      <a:sysClr val="window" lastClr="FFFFFF"/>
    </a:lt1>
    <a:dk2>
      <a:srgbClr val="1F497D"/>
    </a:dk2>
    <a:lt2>
      <a:srgbClr val="FFFFFF"/>
    </a:lt2>
    <a:accent1>
      <a:srgbClr val="3399FF"/>
    </a:accent1>
    <a:accent2>
      <a:srgbClr val="9933FF"/>
    </a:accent2>
    <a:accent3>
      <a:srgbClr val="FFFFFF"/>
    </a:accent3>
    <a:accent4>
      <a:srgbClr val="00274E"/>
    </a:accent4>
    <a:accent5>
      <a:srgbClr val="ADCAFF"/>
    </a:accent5>
    <a:accent6>
      <a:srgbClr val="8A2DE7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2307</Words>
  <Application>Microsoft Office PowerPoint</Application>
  <PresentationFormat>Panorámica</PresentationFormat>
  <Paragraphs>424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42</vt:i4>
      </vt:variant>
    </vt:vector>
  </HeadingPairs>
  <TitlesOfParts>
    <vt:vector size="59" baseType="lpstr">
      <vt:lpstr>Arial Unicode MS</vt:lpstr>
      <vt:lpstr>ＭＳ Ｐゴシック</vt:lpstr>
      <vt:lpstr>ＭＳ Ｐゴシック</vt:lpstr>
      <vt:lpstr>Arial</vt:lpstr>
      <vt:lpstr>Calibri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Mensagens-chave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106</cp:revision>
  <dcterms:created xsi:type="dcterms:W3CDTF">2016-01-21T12:27:52Z</dcterms:created>
  <dcterms:modified xsi:type="dcterms:W3CDTF">2017-11-20T11:08:35Z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