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19" r:id="rId2"/>
  </p:sldMasterIdLst>
  <p:notesMasterIdLst>
    <p:notesMasterId r:id="rId53"/>
  </p:notesMasterIdLst>
  <p:sldIdLst>
    <p:sldId id="267" r:id="rId3"/>
    <p:sldId id="257" r:id="rId4"/>
    <p:sldId id="330" r:id="rId5"/>
    <p:sldId id="258" r:id="rId6"/>
    <p:sldId id="331" r:id="rId7"/>
    <p:sldId id="271" r:id="rId8"/>
    <p:sldId id="272" r:id="rId9"/>
    <p:sldId id="352" r:id="rId10"/>
    <p:sldId id="332" r:id="rId11"/>
    <p:sldId id="334" r:id="rId12"/>
    <p:sldId id="353" r:id="rId13"/>
    <p:sldId id="333" r:id="rId14"/>
    <p:sldId id="274" r:id="rId15"/>
    <p:sldId id="275" r:id="rId16"/>
    <p:sldId id="335" r:id="rId17"/>
    <p:sldId id="317" r:id="rId18"/>
    <p:sldId id="336" r:id="rId19"/>
    <p:sldId id="276" r:id="rId20"/>
    <p:sldId id="277" r:id="rId21"/>
    <p:sldId id="337" r:id="rId22"/>
    <p:sldId id="279" r:id="rId23"/>
    <p:sldId id="339" r:id="rId24"/>
    <p:sldId id="338" r:id="rId25"/>
    <p:sldId id="281" r:id="rId26"/>
    <p:sldId id="321" r:id="rId27"/>
    <p:sldId id="322" r:id="rId28"/>
    <p:sldId id="323" r:id="rId29"/>
    <p:sldId id="324" r:id="rId30"/>
    <p:sldId id="340" r:id="rId31"/>
    <p:sldId id="341" r:id="rId32"/>
    <p:sldId id="344" r:id="rId33"/>
    <p:sldId id="345" r:id="rId34"/>
    <p:sldId id="354" r:id="rId35"/>
    <p:sldId id="346" r:id="rId36"/>
    <p:sldId id="288" r:id="rId37"/>
    <p:sldId id="348" r:id="rId38"/>
    <p:sldId id="289" r:id="rId39"/>
    <p:sldId id="290" r:id="rId40"/>
    <p:sldId id="291" r:id="rId41"/>
    <p:sldId id="292" r:id="rId42"/>
    <p:sldId id="349" r:id="rId43"/>
    <p:sldId id="351" r:id="rId44"/>
    <p:sldId id="350" r:id="rId45"/>
    <p:sldId id="294" r:id="rId46"/>
    <p:sldId id="295" r:id="rId47"/>
    <p:sldId id="296" r:id="rId48"/>
    <p:sldId id="328" r:id="rId49"/>
    <p:sldId id="329" r:id="rId50"/>
    <p:sldId id="316" r:id="rId51"/>
    <p:sldId id="355" r:id="rId52"/>
  </p:sldIdLst>
  <p:sldSz cx="12192000" cy="6858000"/>
  <p:notesSz cx="7559675" cy="106918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A2B7C96B-EE84-4701-AF5B-79B645E5B0DB}">
          <p14:sldIdLst>
            <p14:sldId id="267"/>
            <p14:sldId id="257"/>
            <p14:sldId id="330"/>
            <p14:sldId id="258"/>
            <p14:sldId id="331"/>
            <p14:sldId id="271"/>
            <p14:sldId id="272"/>
            <p14:sldId id="352"/>
            <p14:sldId id="332"/>
            <p14:sldId id="334"/>
            <p14:sldId id="353"/>
            <p14:sldId id="333"/>
            <p14:sldId id="274"/>
            <p14:sldId id="275"/>
            <p14:sldId id="335"/>
            <p14:sldId id="317"/>
            <p14:sldId id="336"/>
            <p14:sldId id="276"/>
            <p14:sldId id="277"/>
            <p14:sldId id="337"/>
            <p14:sldId id="279"/>
            <p14:sldId id="339"/>
            <p14:sldId id="338"/>
            <p14:sldId id="281"/>
            <p14:sldId id="321"/>
            <p14:sldId id="322"/>
            <p14:sldId id="323"/>
            <p14:sldId id="324"/>
            <p14:sldId id="340"/>
            <p14:sldId id="341"/>
            <p14:sldId id="344"/>
            <p14:sldId id="345"/>
            <p14:sldId id="354"/>
            <p14:sldId id="346"/>
            <p14:sldId id="288"/>
            <p14:sldId id="348"/>
            <p14:sldId id="289"/>
            <p14:sldId id="290"/>
            <p14:sldId id="291"/>
          </p14:sldIdLst>
        </p14:section>
        <p14:section name="Secção Sem Título" id="{25F81131-F109-4B35-92FE-9D9FD54443A5}">
          <p14:sldIdLst>
            <p14:sldId id="292"/>
            <p14:sldId id="349"/>
            <p14:sldId id="351"/>
            <p14:sldId id="350"/>
            <p14:sldId id="294"/>
            <p14:sldId id="295"/>
            <p14:sldId id="296"/>
            <p14:sldId id="328"/>
            <p14:sldId id="329"/>
            <p14:sldId id="316"/>
            <p14:sldId id="3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86"/>
    <a:srgbClr val="E8ECF5"/>
    <a:srgbClr val="CDD7EB"/>
    <a:srgbClr val="8080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6187" autoAdjust="0"/>
  </p:normalViewPr>
  <p:slideViewPr>
    <p:cSldViewPr snapToGrid="0">
      <p:cViewPr varScale="1">
        <p:scale>
          <a:sx n="67" d="100"/>
          <a:sy n="67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7113B-3ECE-4774-846D-907D9198685B}" type="datetimeFigureOut">
              <a:rPr lang="pt-PT" smtClean="0"/>
              <a:pPr/>
              <a:t>24/10/2017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79AE0-298B-4C43-B887-864E53F1CE8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36804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AB3CC6-47BB-4112-A9D9-1E159F93AB03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" y="757238"/>
            <a:ext cx="6713538" cy="3776662"/>
          </a:xfrm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642" y="4784925"/>
            <a:ext cx="5457998" cy="4529857"/>
          </a:xfrm>
          <a:noFill/>
          <a:ln/>
        </p:spPr>
        <p:txBody>
          <a:bodyPr/>
          <a:lstStyle/>
          <a:p>
            <a:r>
              <a:rPr lang="en-GB" sz="1100" dirty="0"/>
              <a:t>A </a:t>
            </a:r>
            <a:r>
              <a:rPr lang="en-GB" sz="1100" dirty="0" err="1"/>
              <a:t>escala</a:t>
            </a:r>
            <a:r>
              <a:rPr lang="en-GB" sz="1100" dirty="0"/>
              <a:t> de </a:t>
            </a:r>
            <a:r>
              <a:rPr lang="en-GB" sz="1100" dirty="0" err="1"/>
              <a:t>dispneia</a:t>
            </a:r>
            <a:r>
              <a:rPr lang="en-GB" sz="1100" dirty="0"/>
              <a:t> MRC (“Medical Research Council”) é um </a:t>
            </a:r>
            <a:r>
              <a:rPr lang="en-GB" sz="1100" dirty="0" err="1"/>
              <a:t>modo</a:t>
            </a:r>
            <a:r>
              <a:rPr lang="en-GB" sz="1100" dirty="0"/>
              <a:t> simples de </a:t>
            </a:r>
            <a:r>
              <a:rPr lang="en-GB" sz="1100" dirty="0" err="1"/>
              <a:t>quantificar</a:t>
            </a:r>
            <a:r>
              <a:rPr lang="en-GB" sz="1100" dirty="0"/>
              <a:t> o </a:t>
            </a:r>
            <a:r>
              <a:rPr lang="en-GB" sz="1100" dirty="0" err="1"/>
              <a:t>impacto</a:t>
            </a:r>
            <a:r>
              <a:rPr lang="en-GB" sz="1100" dirty="0"/>
              <a:t> da </a:t>
            </a:r>
            <a:r>
              <a:rPr lang="en-GB" sz="1100" dirty="0" err="1"/>
              <a:t>dispneia</a:t>
            </a:r>
            <a:r>
              <a:rPr lang="en-GB" sz="1100" dirty="0"/>
              <a:t> no </a:t>
            </a:r>
            <a:r>
              <a:rPr lang="en-GB" sz="1100" dirty="0" err="1"/>
              <a:t>estado</a:t>
            </a:r>
            <a:r>
              <a:rPr lang="en-GB" sz="1100" dirty="0"/>
              <a:t> de </a:t>
            </a:r>
            <a:r>
              <a:rPr lang="en-GB" sz="1100" dirty="0" err="1"/>
              <a:t>saúde</a:t>
            </a:r>
            <a:r>
              <a:rPr lang="en-GB" sz="1100" dirty="0"/>
              <a:t> do </a:t>
            </a:r>
            <a:r>
              <a:rPr lang="en-GB" sz="1100" dirty="0" err="1"/>
              <a:t>doente</a:t>
            </a:r>
            <a:r>
              <a:rPr lang="en-GB" sz="1100" dirty="0"/>
              <a:t>.</a:t>
            </a:r>
          </a:p>
          <a:p>
            <a:r>
              <a:rPr lang="en-GB" sz="1100" dirty="0"/>
              <a:t>Um teste de </a:t>
            </a:r>
            <a:r>
              <a:rPr lang="en-GB" sz="1100" dirty="0" err="1"/>
              <a:t>exercício</a:t>
            </a:r>
            <a:r>
              <a:rPr lang="en-GB" sz="1100" dirty="0"/>
              <a:t> objectivo, </a:t>
            </a:r>
            <a:r>
              <a:rPr lang="en-GB" sz="1100" dirty="0" err="1"/>
              <a:t>como</a:t>
            </a:r>
            <a:r>
              <a:rPr lang="en-GB" sz="1100" dirty="0"/>
              <a:t> o “</a:t>
            </a:r>
            <a:r>
              <a:rPr lang="en-GB" sz="1100" i="1" dirty="0"/>
              <a:t>self-paced walking distance”</a:t>
            </a:r>
            <a:r>
              <a:rPr lang="en-GB" sz="1100" dirty="0"/>
              <a:t>, </a:t>
            </a:r>
            <a:r>
              <a:rPr lang="en-GB" sz="1100" dirty="0" err="1"/>
              <a:t>pode</a:t>
            </a:r>
            <a:r>
              <a:rPr lang="en-GB" sz="1100" dirty="0"/>
              <a:t> da </a:t>
            </a:r>
            <a:r>
              <a:rPr lang="en-GB" sz="1100" dirty="0" err="1"/>
              <a:t>rindicaçõessobre</a:t>
            </a:r>
            <a:r>
              <a:rPr lang="en-GB" sz="1100" dirty="0"/>
              <a:t> o </a:t>
            </a:r>
            <a:r>
              <a:rPr lang="en-GB" sz="1100" dirty="0" err="1"/>
              <a:t>estado</a:t>
            </a:r>
            <a:r>
              <a:rPr lang="en-GB" sz="1100" dirty="0"/>
              <a:t> de </a:t>
            </a:r>
            <a:r>
              <a:rPr lang="en-GB" sz="1100" dirty="0" err="1"/>
              <a:t>saúde</a:t>
            </a:r>
            <a:r>
              <a:rPr lang="en-GB" sz="1100" dirty="0"/>
              <a:t> e é um </a:t>
            </a:r>
            <a:r>
              <a:rPr lang="en-GB" sz="1100" dirty="0" err="1"/>
              <a:t>preditor</a:t>
            </a:r>
            <a:r>
              <a:rPr lang="en-GB" sz="1100" dirty="0"/>
              <a:t> de prognóstico.</a:t>
            </a:r>
            <a:r>
              <a:rPr lang="en-GB" sz="1100" baseline="30000" dirty="0"/>
              <a:t>1</a:t>
            </a:r>
            <a:r>
              <a:rPr lang="en-GB" sz="1100" baseline="30000" dirty="0">
                <a:cs typeface="Arial" pitchFamily="34" charset="0"/>
              </a:rPr>
              <a:t>–</a:t>
            </a:r>
            <a:r>
              <a:rPr lang="en-GB" sz="1100" baseline="30000" dirty="0"/>
              <a:t>3</a:t>
            </a:r>
          </a:p>
          <a:p>
            <a:r>
              <a:rPr lang="en-GB" sz="1100" dirty="0"/>
              <a:t>O </a:t>
            </a:r>
            <a:r>
              <a:rPr lang="en-GB" sz="1100" dirty="0" err="1"/>
              <a:t>índice</a:t>
            </a:r>
            <a:r>
              <a:rPr lang="en-GB" sz="1100" dirty="0"/>
              <a:t> BODE (Body Mass Index, Obstruction, Dyspnoea and Exercise) é </a:t>
            </a:r>
            <a:r>
              <a:rPr lang="en-GB" sz="1100" dirty="0" err="1"/>
              <a:t>umamedidacomposta</a:t>
            </a:r>
            <a:r>
              <a:rPr lang="en-GB" sz="1100" dirty="0"/>
              <a:t>, e </a:t>
            </a:r>
            <a:r>
              <a:rPr lang="en-GB" sz="1100" dirty="0" err="1"/>
              <a:t>que</a:t>
            </a:r>
            <a:r>
              <a:rPr lang="en-GB" sz="1100" dirty="0"/>
              <a:t> é um </a:t>
            </a:r>
            <a:r>
              <a:rPr lang="en-GB" sz="1100" dirty="0" err="1"/>
              <a:t>melhorpreditor</a:t>
            </a:r>
            <a:r>
              <a:rPr lang="en-GB" sz="1100" dirty="0"/>
              <a:t> de </a:t>
            </a:r>
            <a:r>
              <a:rPr lang="en-GB" sz="1100" dirty="0" err="1"/>
              <a:t>sobrevida</a:t>
            </a:r>
            <a:r>
              <a:rPr lang="en-GB" sz="1100" dirty="0"/>
              <a:t> do </a:t>
            </a:r>
            <a:r>
              <a:rPr lang="en-GB" sz="1100" dirty="0" err="1"/>
              <a:t>quequalquer</a:t>
            </a:r>
            <a:r>
              <a:rPr lang="en-GB" sz="1100" dirty="0"/>
              <a:t> dos </a:t>
            </a:r>
            <a:r>
              <a:rPr lang="en-GB" sz="1100" dirty="0" err="1"/>
              <a:t>componentes</a:t>
            </a:r>
            <a:r>
              <a:rPr lang="en-GB" sz="1100" dirty="0"/>
              <a:t> isoladamente,</a:t>
            </a:r>
            <a:r>
              <a:rPr lang="en-GB" sz="1100" baseline="30000" dirty="0"/>
              <a:t>4</a:t>
            </a:r>
            <a:r>
              <a:rPr lang="en-GB" sz="1100" dirty="0"/>
              <a:t> e a </a:t>
            </a:r>
            <a:r>
              <a:rPr lang="en-GB" sz="1100" dirty="0" err="1"/>
              <a:t>suautilizaçãocomoferramenta</a:t>
            </a:r>
            <a:r>
              <a:rPr lang="en-GB" sz="1100" dirty="0"/>
              <a:t> de </a:t>
            </a:r>
            <a:r>
              <a:rPr lang="en-GB" sz="1100" dirty="0" err="1"/>
              <a:t>avaliaçãoda</a:t>
            </a:r>
            <a:r>
              <a:rPr lang="en-GB" sz="1100" dirty="0"/>
              <a:t> DPOC </a:t>
            </a:r>
            <a:r>
              <a:rPr lang="en-GB" sz="1100" dirty="0" err="1"/>
              <a:t>está</a:t>
            </a:r>
            <a:r>
              <a:rPr lang="en-GB" sz="1100" dirty="0"/>
              <a:t> a ser </a:t>
            </a:r>
            <a:r>
              <a:rPr lang="en-GB" sz="1100" dirty="0" err="1"/>
              <a:t>investigada</a:t>
            </a:r>
            <a:r>
              <a:rPr lang="en-GB" sz="1100" dirty="0"/>
              <a:t>.</a:t>
            </a:r>
          </a:p>
          <a:p>
            <a:pPr defTabSz="482739">
              <a:defRPr/>
            </a:pPr>
            <a:r>
              <a:rPr lang="en-GB" sz="11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GB" sz="1100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correlação</a:t>
            </a:r>
            <a:r>
              <a:rPr lang="en-GB" sz="11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entre a </a:t>
            </a:r>
            <a:r>
              <a:rPr lang="en-GB" sz="1100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funçãopulmonar</a:t>
            </a:r>
            <a:r>
              <a:rPr lang="en-GB" sz="11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o </a:t>
            </a:r>
            <a:r>
              <a:rPr lang="en-GB" sz="1100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</a:t>
            </a:r>
            <a:r>
              <a:rPr lang="en-GB" sz="11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GB" sz="1100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saúde</a:t>
            </a:r>
            <a:r>
              <a:rPr lang="en-GB" sz="11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</a:t>
            </a:r>
            <a:r>
              <a:rPr lang="en-GB" sz="1100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pequena</a:t>
            </a:r>
            <a:endParaRPr lang="en-GB" sz="11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1100" dirty="0"/>
          </a:p>
          <a:p>
            <a:endParaRPr lang="en-GB" sz="1100" dirty="0"/>
          </a:p>
          <a:p>
            <a:r>
              <a:rPr lang="en-GB" sz="1100" b="1" dirty="0" err="1"/>
              <a:t>Bibliografia</a:t>
            </a:r>
            <a:endParaRPr lang="en-GB" sz="1100" b="1" dirty="0"/>
          </a:p>
          <a:p>
            <a:r>
              <a:rPr lang="en-GB" sz="1100" dirty="0"/>
              <a:t>1. Jones PW. Health status measurement in chronic obstructive pulmonary disease. Thorax 2001;56:880–7.</a:t>
            </a:r>
          </a:p>
          <a:p>
            <a:r>
              <a:rPr lang="en-GB" sz="1100" dirty="0"/>
              <a:t>2. Pinto-Plata VM, Cote C, Cabral H </a:t>
            </a:r>
            <a:r>
              <a:rPr lang="en-GB" sz="1100" i="1" dirty="0"/>
              <a:t>et al</a:t>
            </a:r>
            <a:r>
              <a:rPr lang="en-GB" sz="1100" dirty="0"/>
              <a:t>. The 6-min walk distance: change over time and value as predictor of survival in severe COPD. ERJ 2004;23:28–33.</a:t>
            </a:r>
          </a:p>
          <a:p>
            <a:r>
              <a:rPr lang="en-GB" sz="1100" dirty="0"/>
              <a:t>3. </a:t>
            </a:r>
            <a:r>
              <a:rPr lang="en-GB" sz="1100" dirty="0" err="1"/>
              <a:t>Oga</a:t>
            </a:r>
            <a:r>
              <a:rPr lang="en-GB" sz="1100" dirty="0"/>
              <a:t> T, Nishimura K, </a:t>
            </a:r>
            <a:r>
              <a:rPr lang="en-GB" sz="1100" dirty="0" err="1"/>
              <a:t>Tsukino</a:t>
            </a:r>
            <a:r>
              <a:rPr lang="en-GB" sz="1100" dirty="0"/>
              <a:t> M </a:t>
            </a:r>
            <a:r>
              <a:rPr lang="en-GB" sz="1100" i="1" dirty="0"/>
              <a:t>et al</a:t>
            </a:r>
            <a:r>
              <a:rPr lang="en-GB" sz="1100" dirty="0"/>
              <a:t>. Analysis of the factors related to mortality in chronic obstructive pulmonary disease: role of exercise capacity and health status. AJRCCM 2003;167:544–9.</a:t>
            </a:r>
          </a:p>
          <a:p>
            <a:r>
              <a:rPr lang="en-GB" sz="1100" dirty="0"/>
              <a:t>4. Celli BR, Cote CG, Marin JM </a:t>
            </a:r>
            <a:r>
              <a:rPr lang="en-GB" sz="1100" i="1" dirty="0"/>
              <a:t>et al</a:t>
            </a:r>
            <a:r>
              <a:rPr lang="en-GB" sz="1100" dirty="0"/>
              <a:t>. The body-mass index, airflow obstruction, </a:t>
            </a:r>
            <a:r>
              <a:rPr lang="en-GB" sz="1100" dirty="0" err="1"/>
              <a:t>dyspnea</a:t>
            </a:r>
            <a:r>
              <a:rPr lang="en-GB" sz="1100" dirty="0"/>
              <a:t> and exercise capacity index in chronic obstructive pulmonary disease. NEJM 2004;350:1005–12. </a:t>
            </a:r>
          </a:p>
        </p:txBody>
      </p:sp>
    </p:spTree>
    <p:extLst>
      <p:ext uri="{BB962C8B-B14F-4D97-AF65-F5344CB8AC3E}">
        <p14:creationId xmlns:p14="http://schemas.microsoft.com/office/powerpoint/2010/main" val="4169355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Define-se como uma intervenção que inclui, embora</a:t>
            </a:r>
            <a:r>
              <a:rPr lang="pt-PT" baseline="0" dirty="0"/>
              <a:t> não se limite a, treino de exercícios, educação, mudanças comportamentais. É desenhada com vista a melhorar as condições físicas e psicológicas destes doentes, bem como a promover a adesão, a longo prazo, de comportamentos promotores de saúde. </a:t>
            </a:r>
          </a:p>
          <a:p>
            <a:endParaRPr lang="pt-PT" baseline="0" dirty="0"/>
          </a:p>
          <a:p>
            <a:r>
              <a:rPr lang="pt-PT" baseline="0" dirty="0"/>
              <a:t>Os melhores benefícios são conseguidos a partir de programas com a duração de 6 a 8 semanas, não havendo evidência de que programas de 12 semanas ou mais sejam mais vantajosos. </a:t>
            </a:r>
          </a:p>
          <a:p>
            <a:endParaRPr lang="pt-PT" baseline="0" dirty="0"/>
          </a:p>
          <a:p>
            <a:r>
              <a:rPr lang="pt-PT" baseline="0" dirty="0"/>
              <a:t>Recomenda-se exercício físico supervisionado, 2 vezes por semana, e pode ser incluído qualquer tipo de </a:t>
            </a:r>
            <a:r>
              <a:rPr lang="pt-PT" baseline="0" dirty="0" err="1"/>
              <a:t>actividade</a:t>
            </a:r>
            <a:r>
              <a:rPr lang="pt-PT" baseline="0" dirty="0"/>
              <a:t>. </a:t>
            </a:r>
          </a:p>
          <a:p>
            <a:r>
              <a:rPr lang="pt-PT" baseline="0" dirty="0"/>
              <a:t>Os 4 membros devem ser incluídos, assim como a marcha. Também podem ser considerados treino muscular de flexibilidade dos músculos respiratórios e electroestimulação neuromuscular. </a:t>
            </a:r>
          </a:p>
          <a:p>
            <a:endParaRPr lang="pt-PT" baseline="0" dirty="0"/>
          </a:p>
          <a:p>
            <a:r>
              <a:rPr lang="pt-PT" baseline="0" dirty="0"/>
              <a:t>Em todos os casos, a reabilitação deve ser individualizada para potenciar os ganhos. </a:t>
            </a:r>
          </a:p>
          <a:p>
            <a:endParaRPr lang="pt-PT" baseline="0" dirty="0"/>
          </a:p>
          <a:p>
            <a:r>
              <a:rPr lang="pt-PT" baseline="0" dirty="0"/>
              <a:t>A reabilitação é apropriada para todos os doentes com DPOC. Melhorias na capacidade de exercício e aumento da qualidade de vida relacionada com a saúde foram demonstrados em todos os níveis de gravidade da doença, apesar de a evidência ser particularmente forte nos casos de doença mais grave. </a:t>
            </a:r>
          </a:p>
          <a:p>
            <a:endParaRPr lang="pt-PT" baseline="0" dirty="0"/>
          </a:p>
          <a:p>
            <a:r>
              <a:rPr lang="pt-PT" baseline="0" dirty="0"/>
              <a:t>Demonstrou ainda ser uma das estratégias terapêuticas mais custo-</a:t>
            </a:r>
            <a:r>
              <a:rPr lang="pt-PT" baseline="0" dirty="0" err="1"/>
              <a:t>efectivas</a:t>
            </a:r>
            <a:r>
              <a:rPr lang="pt-PT" baseline="0" dirty="0"/>
              <a:t>. </a:t>
            </a: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79AE0-298B-4C43-B887-864E53F1CE87}" type="slidenum">
              <a:rPr lang="pt-PT" smtClean="0"/>
              <a:pPr/>
              <a:t>40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1166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ED82-FC7B-4FDF-9E28-5406109C5187}" type="slidenum">
              <a:rPr lang="pt-PT" smtClean="0">
                <a:solidFill>
                  <a:prstClr val="black"/>
                </a:solidFill>
              </a:rPr>
              <a:pPr/>
              <a:t>41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44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ED82-FC7B-4FDF-9E28-5406109C5187}" type="slidenum">
              <a:rPr lang="pt-PT" smtClean="0">
                <a:solidFill>
                  <a:prstClr val="black"/>
                </a:solidFill>
              </a:rPr>
              <a:pPr/>
              <a:t>42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79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1BE59-2AC0-43E3-B0B6-EF831DDB2A1E}" type="slidenum">
              <a:rPr lang="en-GB" smtClean="0">
                <a:solidFill>
                  <a:prstClr val="black"/>
                </a:solidFill>
              </a:rPr>
              <a:pPr/>
              <a:t>44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614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1BE59-2AC0-43E3-B0B6-EF831DDB2A1E}" type="slidenum">
              <a:rPr lang="en-GB" smtClean="0">
                <a:solidFill>
                  <a:prstClr val="black"/>
                </a:solidFill>
              </a:rPr>
              <a:pPr/>
              <a:t>45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261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PT" b="1" dirty="0"/>
              <a:t>A:</a:t>
            </a:r>
            <a:r>
              <a:rPr lang="pt-PT" dirty="0"/>
              <a:t> todos os doentes deste grupo devem receber terapêutica</a:t>
            </a:r>
            <a:r>
              <a:rPr lang="pt-PT" baseline="0" dirty="0"/>
              <a:t> broncodilatadora, com base no seu efeito na dispneia. Este poderá ser de curta ou longa duração de acção. Este tratamento deve ser continuado se se verificar benefício sintomático. </a:t>
            </a:r>
          </a:p>
          <a:p>
            <a:endParaRPr lang="pt-PT" baseline="0" dirty="0"/>
          </a:p>
          <a:p>
            <a:r>
              <a:rPr lang="pt-PT" b="1" baseline="0" dirty="0"/>
              <a:t>B:</a:t>
            </a:r>
            <a:r>
              <a:rPr lang="pt-PT" baseline="0" dirty="0"/>
              <a:t> o tratamento inicial deve incluir um broncodilatador de longa duração de acção. Este é mais eficaz que um broncodilatador de acção curta em SOS.</a:t>
            </a:r>
          </a:p>
          <a:p>
            <a:r>
              <a:rPr lang="pt-PT" dirty="0"/>
              <a:t>Não há evidência para recomendar</a:t>
            </a:r>
            <a:r>
              <a:rPr lang="pt-PT" baseline="0" dirty="0"/>
              <a:t> </a:t>
            </a:r>
            <a:r>
              <a:rPr lang="pt-PT" dirty="0"/>
              <a:t>uma classe (LAMA ou LABA) em detrimento da outra no tratamento inicial. A escolha deve depender da </a:t>
            </a:r>
            <a:r>
              <a:rPr lang="pt-PT" dirty="0" err="1"/>
              <a:t>percepção</a:t>
            </a:r>
            <a:r>
              <a:rPr lang="pt-PT" dirty="0"/>
              <a:t> do paciente quanto ao alívio dos sintomas. </a:t>
            </a:r>
          </a:p>
          <a:p>
            <a:r>
              <a:rPr lang="pt-PT" dirty="0"/>
              <a:t>Para os pacientes com dispneia persistente com a </a:t>
            </a:r>
            <a:r>
              <a:rPr lang="pt-PT" dirty="0" err="1"/>
              <a:t>monoterapia</a:t>
            </a:r>
            <a:r>
              <a:rPr lang="pt-PT" dirty="0"/>
              <a:t>, recomenda-se o uso de dois broncodilatadores.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Para os pacientes com dispneia grave, poderá ser considerada a terapia dupla inicial.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Se a adição de um segundo broncodilatador</a:t>
            </a:r>
            <a:r>
              <a:rPr lang="pt-PT" baseline="0" dirty="0"/>
              <a:t> não melhora os sintomas, sugere-se a redução da terapêutica para apenas um broncodilatador.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/>
              <a:t>Doentes do grupo B possivelmente terão </a:t>
            </a:r>
            <a:r>
              <a:rPr lang="pt-PT" baseline="0" dirty="0" err="1"/>
              <a:t>comorbilidades</a:t>
            </a:r>
            <a:r>
              <a:rPr lang="pt-PT" baseline="0" dirty="0"/>
              <a:t> que influenciam os sintomas e o prognóstico, pelo que estas deverão ser consideradas.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1" dirty="0"/>
              <a:t>C:</a:t>
            </a:r>
            <a:r>
              <a:rPr lang="pt-PT" dirty="0"/>
              <a:t> a terapia inicial</a:t>
            </a:r>
            <a:r>
              <a:rPr lang="pt-PT" baseline="0" dirty="0"/>
              <a:t> deve consistir num broncodilatador de longa duração de acção. Em dois estudos de comparação, o LAMA testado foi superior ao LABA no que respeita à prevenção de exacerbações, pelo que se recomenda um LAMA como terapêutica inicial neste grupo.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/>
              <a:t>Os doentes com exacerbações frequentes poderão beneficiar com a adição de um segundo broncodilatador ou com uma associação de LABA/ICS. Como o ICS aumenta o risco de pneumonia em alguns pacientes, a primeira escolha deverá ser LABA/LAMA.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1" baseline="0" dirty="0"/>
              <a:t>D:</a:t>
            </a:r>
            <a:r>
              <a:rPr lang="pt-PT" baseline="0" dirty="0"/>
              <a:t> recomenda-se iniciar a terapêutica com uma combinação de LAMA/LABA porque: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/>
              <a:t>          - estas combinações mostraram resultados superiores em comparação com a </a:t>
            </a:r>
            <a:r>
              <a:rPr lang="pt-PT" baseline="0" dirty="0" err="1"/>
              <a:t>monoterapia</a:t>
            </a:r>
            <a:r>
              <a:rPr lang="pt-PT" baseline="0" dirty="0"/>
              <a:t> [se for escolhida a </a:t>
            </a:r>
            <a:r>
              <a:rPr lang="pt-PT" baseline="0" dirty="0" err="1"/>
              <a:t>monoterapia</a:t>
            </a:r>
            <a:r>
              <a:rPr lang="pt-PT" baseline="0" dirty="0"/>
              <a:t> como terapêutica              	inicial, um LAMA é mais indicado para a prevenção das exacerbações];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/>
              <a:t>          - estas combinações mostraram ser superiores às combinações LABA/ICS na prevenção das exacerbações e em outros resultados neste grupo 	de doentes;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/>
              <a:t>          - estes doentes encontram-se num risco acrescido de pneumonia quando em tratamento com ICS.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/>
              <a:t>Em alguns doentes, a terapia inicial com LABA/ICS pode ser a primeira opção. Estes poderão ter uma história e/ou achados sugestivos de sobreposição Asma/DPOC. Uma eosinofilia elevada também poderá ser um parâmetro a apoiar o uso de ICS, embora ainda sob discussão.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/>
              <a:t>Nos doentes com exacerbações a fazer a combinação LABA/LAMA, sugerem-se duas opções: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/>
              <a:t>          - combinação LABA/LAMA/ICS [estão-se a desenvolver estudos para comparar o efeito das combinações LAMA/LABA e LABA/LAMA/ICS na 	prevenção das exacerbações];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/>
              <a:t>          - mudar para LABA/ICS [porém, não há evidência a afirmar que a mudança de LABA/LAMA para LABA/ICS resulte numa melhor prevenção das 	exacerbações]. Se a associação LABA/ICS não </a:t>
            </a:r>
            <a:r>
              <a:rPr lang="pt-PT" baseline="0" dirty="0" err="1"/>
              <a:t>afectar</a:t>
            </a:r>
            <a:r>
              <a:rPr lang="pt-PT" baseline="0" dirty="0"/>
              <a:t> positivamente os sintomas/exacerbações, poderá ser adicionado um LAMA.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/>
              <a:t>Se os doentes a fazerem LABA/LAMA/ICS ainda apresentam sintomas e exacerbações frequentes, poderão ser consideradas as seguintes opções: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/>
              <a:t>          - adicionar </a:t>
            </a:r>
            <a:r>
              <a:rPr lang="pt-PT" baseline="0" dirty="0" err="1"/>
              <a:t>Roflumilast</a:t>
            </a:r>
            <a:r>
              <a:rPr lang="pt-PT" baseline="0" dirty="0"/>
              <a:t> [poderá ser considerado em doentes com FEV</a:t>
            </a:r>
            <a:r>
              <a:rPr lang="pt-PT" baseline="-25000" dirty="0"/>
              <a:t>1</a:t>
            </a:r>
            <a:r>
              <a:rPr lang="pt-PT" baseline="0" dirty="0"/>
              <a:t> &lt; 50% e bronquite crónica, particularmente se eles sofreram pelo 	menos uma hospitalização por exacerbação no ano anterior];</a:t>
            </a:r>
            <a:endParaRPr lang="pt-PT" dirty="0"/>
          </a:p>
          <a:p>
            <a:r>
              <a:rPr lang="pt-PT" dirty="0"/>
              <a:t>          - adicionar um </a:t>
            </a:r>
            <a:r>
              <a:rPr lang="pt-PT" dirty="0" err="1"/>
              <a:t>Macrólido</a:t>
            </a:r>
            <a:r>
              <a:rPr lang="pt-PT" dirty="0"/>
              <a:t> (</a:t>
            </a:r>
            <a:r>
              <a:rPr lang="pt-PT" dirty="0" err="1"/>
              <a:t>Azitromicina</a:t>
            </a:r>
            <a:r>
              <a:rPr lang="pt-PT" dirty="0"/>
              <a:t> tem a melhor evidência);</a:t>
            </a:r>
          </a:p>
          <a:p>
            <a:r>
              <a:rPr lang="pt-PT" baseline="0" dirty="0"/>
              <a:t>          - parar ICS [a falta de eficácia, um risco elevado de eventos adversos e evidência da inexistência de efeitos negativos da sua descontinuação 	apoiam esta opção].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79AE0-298B-4C43-B887-864E53F1CE87}" type="slidenum">
              <a:rPr lang="pt-PT" smtClean="0"/>
              <a:pPr/>
              <a:t>46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7647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3" name="Marcador de Posição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0E5E5B0-F772-4D1F-9F8C-7F834E0C8106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47</a:t>
            </a:fld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1725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1473395-312E-498E-AE69-0241CBD34CA7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48</a:t>
            </a:fld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09987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AB3CC6-47BB-4112-A9D9-1E159F93AB03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" y="757238"/>
            <a:ext cx="6713538" cy="3776662"/>
          </a:xfrm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642" y="4784925"/>
            <a:ext cx="5457998" cy="4529857"/>
          </a:xfrm>
          <a:noFill/>
          <a:ln/>
        </p:spPr>
        <p:txBody>
          <a:bodyPr/>
          <a:lstStyle/>
          <a:p>
            <a:r>
              <a:rPr lang="en-GB" sz="1100" dirty="0"/>
              <a:t>A </a:t>
            </a:r>
            <a:r>
              <a:rPr lang="en-GB" sz="1100" dirty="0" err="1"/>
              <a:t>escala</a:t>
            </a:r>
            <a:r>
              <a:rPr lang="en-GB" sz="1100" dirty="0"/>
              <a:t> de </a:t>
            </a:r>
            <a:r>
              <a:rPr lang="en-GB" sz="1100" dirty="0" err="1"/>
              <a:t>dispneia</a:t>
            </a:r>
            <a:r>
              <a:rPr lang="en-GB" sz="1100" dirty="0"/>
              <a:t> MRC (“Medical Research Council”) é um </a:t>
            </a:r>
            <a:r>
              <a:rPr lang="en-GB" sz="1100" dirty="0" err="1"/>
              <a:t>modo</a:t>
            </a:r>
            <a:r>
              <a:rPr lang="en-GB" sz="1100" dirty="0"/>
              <a:t> simples de </a:t>
            </a:r>
            <a:r>
              <a:rPr lang="en-GB" sz="1100" dirty="0" err="1"/>
              <a:t>quantificar</a:t>
            </a:r>
            <a:r>
              <a:rPr lang="en-GB" sz="1100" dirty="0"/>
              <a:t> o </a:t>
            </a:r>
            <a:r>
              <a:rPr lang="en-GB" sz="1100" dirty="0" err="1"/>
              <a:t>impacto</a:t>
            </a:r>
            <a:r>
              <a:rPr lang="en-GB" sz="1100" dirty="0"/>
              <a:t> da </a:t>
            </a:r>
            <a:r>
              <a:rPr lang="en-GB" sz="1100" dirty="0" err="1"/>
              <a:t>dispneia</a:t>
            </a:r>
            <a:r>
              <a:rPr lang="en-GB" sz="1100" dirty="0"/>
              <a:t> no </a:t>
            </a:r>
            <a:r>
              <a:rPr lang="en-GB" sz="1100" dirty="0" err="1"/>
              <a:t>estado</a:t>
            </a:r>
            <a:r>
              <a:rPr lang="en-GB" sz="1100" dirty="0"/>
              <a:t> de </a:t>
            </a:r>
            <a:r>
              <a:rPr lang="en-GB" sz="1100" dirty="0" err="1"/>
              <a:t>saúde</a:t>
            </a:r>
            <a:r>
              <a:rPr lang="en-GB" sz="1100" dirty="0"/>
              <a:t> do </a:t>
            </a:r>
            <a:r>
              <a:rPr lang="en-GB" sz="1100" dirty="0" err="1"/>
              <a:t>doente</a:t>
            </a:r>
            <a:r>
              <a:rPr lang="en-GB" sz="1100" dirty="0"/>
              <a:t>.</a:t>
            </a:r>
          </a:p>
          <a:p>
            <a:r>
              <a:rPr lang="en-GB" sz="1100" dirty="0"/>
              <a:t>Um teste de </a:t>
            </a:r>
            <a:r>
              <a:rPr lang="en-GB" sz="1100" dirty="0" err="1"/>
              <a:t>exercício</a:t>
            </a:r>
            <a:r>
              <a:rPr lang="en-GB" sz="1100" dirty="0"/>
              <a:t> objectivo, </a:t>
            </a:r>
            <a:r>
              <a:rPr lang="en-GB" sz="1100" dirty="0" err="1"/>
              <a:t>como</a:t>
            </a:r>
            <a:r>
              <a:rPr lang="en-GB" sz="1100" dirty="0"/>
              <a:t> o “</a:t>
            </a:r>
            <a:r>
              <a:rPr lang="en-GB" sz="1100" i="1" dirty="0"/>
              <a:t>self-paced walking distance”</a:t>
            </a:r>
            <a:r>
              <a:rPr lang="en-GB" sz="1100" dirty="0"/>
              <a:t>, </a:t>
            </a:r>
            <a:r>
              <a:rPr lang="en-GB" sz="1100" dirty="0" err="1"/>
              <a:t>pode</a:t>
            </a:r>
            <a:r>
              <a:rPr lang="en-GB" sz="1100"/>
              <a:t> da rindicaçõessobre</a:t>
            </a:r>
            <a:r>
              <a:rPr lang="en-GB" sz="1100" dirty="0"/>
              <a:t> o </a:t>
            </a:r>
            <a:r>
              <a:rPr lang="en-GB" sz="1100" dirty="0" err="1"/>
              <a:t>estado</a:t>
            </a:r>
            <a:r>
              <a:rPr lang="en-GB" sz="1100" dirty="0"/>
              <a:t> de </a:t>
            </a:r>
            <a:r>
              <a:rPr lang="en-GB" sz="1100" dirty="0" err="1"/>
              <a:t>saúde</a:t>
            </a:r>
            <a:r>
              <a:rPr lang="en-GB" sz="1100" dirty="0"/>
              <a:t> e é um </a:t>
            </a:r>
            <a:r>
              <a:rPr lang="en-GB" sz="1100" dirty="0" err="1"/>
              <a:t>preditor</a:t>
            </a:r>
            <a:r>
              <a:rPr lang="en-GB" sz="1100" dirty="0"/>
              <a:t> de prognóstico.</a:t>
            </a:r>
            <a:r>
              <a:rPr lang="en-GB" sz="1100" baseline="30000" dirty="0"/>
              <a:t>1</a:t>
            </a:r>
            <a:r>
              <a:rPr lang="en-GB" sz="1100" baseline="30000" dirty="0">
                <a:cs typeface="Arial" pitchFamily="34" charset="0"/>
              </a:rPr>
              <a:t>–</a:t>
            </a:r>
            <a:r>
              <a:rPr lang="en-GB" sz="1100" baseline="30000" dirty="0"/>
              <a:t>3</a:t>
            </a:r>
          </a:p>
          <a:p>
            <a:r>
              <a:rPr lang="en-GB" sz="1100" dirty="0"/>
              <a:t>O </a:t>
            </a:r>
            <a:r>
              <a:rPr lang="en-GB" sz="1100" dirty="0" err="1"/>
              <a:t>índice</a:t>
            </a:r>
            <a:r>
              <a:rPr lang="en-GB" sz="1100" dirty="0"/>
              <a:t> BODE (Body Mass Index, Obstruction, Dyspnoea and Exercise) é </a:t>
            </a:r>
            <a:r>
              <a:rPr lang="en-GB" sz="1100" dirty="0" err="1"/>
              <a:t>umamedidacomposta</a:t>
            </a:r>
            <a:r>
              <a:rPr lang="en-GB" sz="1100" dirty="0"/>
              <a:t>, e </a:t>
            </a:r>
            <a:r>
              <a:rPr lang="en-GB" sz="1100" dirty="0" err="1"/>
              <a:t>que</a:t>
            </a:r>
            <a:r>
              <a:rPr lang="en-GB" sz="1100" dirty="0"/>
              <a:t> é um </a:t>
            </a:r>
            <a:r>
              <a:rPr lang="en-GB" sz="1100" dirty="0" err="1"/>
              <a:t>melhorpreditor</a:t>
            </a:r>
            <a:r>
              <a:rPr lang="en-GB" sz="1100" dirty="0"/>
              <a:t> de </a:t>
            </a:r>
            <a:r>
              <a:rPr lang="en-GB" sz="1100" dirty="0" err="1"/>
              <a:t>sobrevida</a:t>
            </a:r>
            <a:r>
              <a:rPr lang="en-GB" sz="1100" dirty="0"/>
              <a:t> do </a:t>
            </a:r>
            <a:r>
              <a:rPr lang="en-GB" sz="1100" dirty="0" err="1"/>
              <a:t>quequalquer</a:t>
            </a:r>
            <a:r>
              <a:rPr lang="en-GB" sz="1100" dirty="0"/>
              <a:t> dos </a:t>
            </a:r>
            <a:r>
              <a:rPr lang="en-GB" sz="1100" dirty="0" err="1"/>
              <a:t>componentes</a:t>
            </a:r>
            <a:r>
              <a:rPr lang="en-GB" sz="1100" dirty="0"/>
              <a:t> isoladamente,</a:t>
            </a:r>
            <a:r>
              <a:rPr lang="en-GB" sz="1100" baseline="30000" dirty="0"/>
              <a:t>4</a:t>
            </a:r>
            <a:r>
              <a:rPr lang="en-GB" sz="1100" dirty="0"/>
              <a:t> e a </a:t>
            </a:r>
            <a:r>
              <a:rPr lang="en-GB" sz="1100" dirty="0" err="1"/>
              <a:t>suautilizaçãocomoferramenta</a:t>
            </a:r>
            <a:r>
              <a:rPr lang="en-GB" sz="1100" dirty="0"/>
              <a:t> de </a:t>
            </a:r>
            <a:r>
              <a:rPr lang="en-GB" sz="1100" dirty="0" err="1"/>
              <a:t>avaliaçãoda</a:t>
            </a:r>
            <a:r>
              <a:rPr lang="en-GB" sz="1100" dirty="0"/>
              <a:t> DPOC </a:t>
            </a:r>
            <a:r>
              <a:rPr lang="en-GB" sz="1100" dirty="0" err="1"/>
              <a:t>está</a:t>
            </a:r>
            <a:r>
              <a:rPr lang="en-GB" sz="1100" dirty="0"/>
              <a:t> a ser </a:t>
            </a:r>
            <a:r>
              <a:rPr lang="en-GB" sz="1100" dirty="0" err="1"/>
              <a:t>investigada</a:t>
            </a:r>
            <a:r>
              <a:rPr lang="en-GB" sz="1100" dirty="0"/>
              <a:t>.</a:t>
            </a:r>
          </a:p>
          <a:p>
            <a:pPr defTabSz="482739">
              <a:defRPr/>
            </a:pPr>
            <a:r>
              <a:rPr lang="en-GB" sz="11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GB" sz="1100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correlação</a:t>
            </a:r>
            <a:r>
              <a:rPr lang="en-GB" sz="11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entre a </a:t>
            </a:r>
            <a:r>
              <a:rPr lang="en-GB" sz="1100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funçãopulmonar</a:t>
            </a:r>
            <a:r>
              <a:rPr lang="en-GB" sz="11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o </a:t>
            </a:r>
            <a:r>
              <a:rPr lang="en-GB" sz="1100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</a:t>
            </a:r>
            <a:r>
              <a:rPr lang="en-GB" sz="11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GB" sz="1100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saúde</a:t>
            </a:r>
            <a:r>
              <a:rPr lang="en-GB" sz="11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</a:t>
            </a:r>
            <a:r>
              <a:rPr lang="en-GB" sz="1100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pequena</a:t>
            </a:r>
            <a:endParaRPr lang="en-GB" sz="11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1100" dirty="0"/>
          </a:p>
          <a:p>
            <a:endParaRPr lang="en-GB" sz="1100" dirty="0"/>
          </a:p>
          <a:p>
            <a:r>
              <a:rPr lang="en-GB" sz="1100" b="1" dirty="0" err="1"/>
              <a:t>Bibliografia</a:t>
            </a:r>
            <a:endParaRPr lang="en-GB" sz="1100" b="1" dirty="0"/>
          </a:p>
          <a:p>
            <a:r>
              <a:rPr lang="en-GB" sz="1100" dirty="0"/>
              <a:t>1. Jones PW. Health status measurement in chronic obstructive pulmonary disease. Thorax 2001;56:880–7.</a:t>
            </a:r>
          </a:p>
          <a:p>
            <a:r>
              <a:rPr lang="en-GB" sz="1100" dirty="0"/>
              <a:t>2. Pinto-Plata VM, Cote C, Cabral H </a:t>
            </a:r>
            <a:r>
              <a:rPr lang="en-GB" sz="1100" i="1" dirty="0"/>
              <a:t>et al</a:t>
            </a:r>
            <a:r>
              <a:rPr lang="en-GB" sz="1100" dirty="0"/>
              <a:t>. The 6-min walk distance: change over time and value as predictor of survival in severe COPD. ERJ 2004;23:28–33.</a:t>
            </a:r>
          </a:p>
          <a:p>
            <a:r>
              <a:rPr lang="en-GB" sz="1100" dirty="0"/>
              <a:t>3. </a:t>
            </a:r>
            <a:r>
              <a:rPr lang="en-GB" sz="1100" dirty="0" err="1"/>
              <a:t>Oga</a:t>
            </a:r>
            <a:r>
              <a:rPr lang="en-GB" sz="1100" dirty="0"/>
              <a:t> T, Nishimura K, </a:t>
            </a:r>
            <a:r>
              <a:rPr lang="en-GB" sz="1100" dirty="0" err="1"/>
              <a:t>Tsukino</a:t>
            </a:r>
            <a:r>
              <a:rPr lang="en-GB" sz="1100" dirty="0"/>
              <a:t> M </a:t>
            </a:r>
            <a:r>
              <a:rPr lang="en-GB" sz="1100" i="1" dirty="0"/>
              <a:t>et al</a:t>
            </a:r>
            <a:r>
              <a:rPr lang="en-GB" sz="1100" dirty="0"/>
              <a:t>. Analysis of the factors related to mortality in chronic obstructive pulmonary disease: role of exercise capacity and health status. AJRCCM 2003;167:544–9.</a:t>
            </a:r>
          </a:p>
          <a:p>
            <a:r>
              <a:rPr lang="en-GB" sz="1100" dirty="0"/>
              <a:t>4. Celli BR, Cote CG, Marin JM </a:t>
            </a:r>
            <a:r>
              <a:rPr lang="en-GB" sz="1100" i="1" dirty="0"/>
              <a:t>et al</a:t>
            </a:r>
            <a:r>
              <a:rPr lang="en-GB" sz="1100" dirty="0"/>
              <a:t>. The body-mass index, airflow obstruction, </a:t>
            </a:r>
            <a:r>
              <a:rPr lang="en-GB" sz="1100" dirty="0" err="1"/>
              <a:t>dyspnea</a:t>
            </a:r>
            <a:r>
              <a:rPr lang="en-GB" sz="1100" dirty="0"/>
              <a:t> and exercise capacity index in chronic obstructive pulmonary disease. NEJM 2004;350:1005–12. </a:t>
            </a:r>
          </a:p>
        </p:txBody>
      </p:sp>
    </p:spTree>
    <p:extLst>
      <p:ext uri="{BB962C8B-B14F-4D97-AF65-F5344CB8AC3E}">
        <p14:creationId xmlns:p14="http://schemas.microsoft.com/office/powerpoint/2010/main" val="3779912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E7080B-88BE-488E-85F5-BF0E0CFEC859}" type="slidenum">
              <a:rPr lang="pt-PT">
                <a:solidFill>
                  <a:prstClr val="black"/>
                </a:solidFill>
              </a:rPr>
              <a:pPr/>
              <a:t>16</a:t>
            </a:fld>
            <a:endParaRPr lang="pt-PT">
              <a:solidFill>
                <a:prstClr val="black"/>
              </a:solidFill>
            </a:endParaRPr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PT" dirty="0"/>
              <a:t>Valores </a:t>
            </a:r>
            <a:r>
              <a:rPr lang="pt-PT" b="1" dirty="0"/>
              <a:t>após </a:t>
            </a:r>
            <a:r>
              <a:rPr lang="pt-PT" b="1" dirty="0" err="1"/>
              <a:t>broncodilatação</a:t>
            </a:r>
            <a:r>
              <a:rPr lang="pt-PT" dirty="0"/>
              <a:t>.</a:t>
            </a:r>
          </a:p>
          <a:p>
            <a:r>
              <a:rPr lang="pt-PT" dirty="0"/>
              <a:t>A avaliação da gravidade da DPOC baseia-se na função pulmonar dos doentes, nos sintomas que apresentam e na presença de complicações.</a:t>
            </a:r>
          </a:p>
          <a:p>
            <a:r>
              <a:rPr lang="pt-PT" dirty="0"/>
              <a:t>Anteriormente, a gravidade da DPOC era definida puramente com base na função pulmonar. Contudo, a definição de gravidade está a mudar, por forma a incluir o impacto total da DPOC no doente.</a:t>
            </a:r>
          </a:p>
          <a:p>
            <a:endParaRPr lang="en-GB" dirty="0"/>
          </a:p>
          <a:p>
            <a:pPr eaLnBrk="1" hangingPunct="1"/>
            <a:endParaRPr lang="pt-PT" dirty="0"/>
          </a:p>
          <a:p>
            <a:pPr eaLnBrk="1" hangingPunct="1"/>
            <a:r>
              <a:rPr lang="pt-PT" dirty="0"/>
              <a:t>A </a:t>
            </a:r>
            <a:r>
              <a:rPr lang="pt-PT" dirty="0" err="1"/>
              <a:t>espirometria</a:t>
            </a:r>
            <a:r>
              <a:rPr lang="pt-PT" dirty="0"/>
              <a:t> na DPOC permite:</a:t>
            </a:r>
          </a:p>
          <a:p>
            <a:pPr eaLnBrk="1" hangingPunct="1">
              <a:buFontTx/>
              <a:buChar char="•"/>
            </a:pPr>
            <a:r>
              <a:rPr lang="pt-PT" dirty="0"/>
              <a:t>Medir a função pulmonar</a:t>
            </a:r>
          </a:p>
          <a:p>
            <a:pPr eaLnBrk="1" hangingPunct="1">
              <a:buFontTx/>
              <a:buChar char="•"/>
            </a:pPr>
            <a:r>
              <a:rPr lang="pt-PT" dirty="0"/>
              <a:t>Classificar e avaliar a gravidade</a:t>
            </a:r>
          </a:p>
          <a:p>
            <a:pPr eaLnBrk="1" hangingPunct="1">
              <a:buFontTx/>
              <a:buChar char="•"/>
            </a:pPr>
            <a:r>
              <a:rPr lang="pt-PT" dirty="0"/>
              <a:t>Detecção precoce (rastreio)</a:t>
            </a:r>
          </a:p>
          <a:p>
            <a:pPr eaLnBrk="1" hangingPunct="1">
              <a:buFontTx/>
              <a:buChar char="•"/>
            </a:pPr>
            <a:r>
              <a:rPr lang="pt-PT" dirty="0"/>
              <a:t>Fornece incentivo aos fumadores para deixarem de fumar (vêem os resultados)</a:t>
            </a:r>
          </a:p>
          <a:p>
            <a:pPr eaLnBrk="1" hangingPunct="1">
              <a:buFontTx/>
              <a:buChar char="•"/>
            </a:pPr>
            <a:r>
              <a:rPr lang="pt-PT" dirty="0"/>
              <a:t>Ajuda ao diagnóstico diferencial</a:t>
            </a:r>
          </a:p>
          <a:p>
            <a:pPr eaLnBrk="1" hangingPunct="1"/>
            <a:endParaRPr lang="pt-PT" dirty="0"/>
          </a:p>
          <a:p>
            <a:pPr eaLnBrk="1" hangingPunct="1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58676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AB3CC6-47BB-4112-A9D9-1E159F93AB03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" y="757238"/>
            <a:ext cx="6713538" cy="3776662"/>
          </a:xfrm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642" y="4784925"/>
            <a:ext cx="5457998" cy="4529857"/>
          </a:xfrm>
          <a:noFill/>
          <a:ln/>
        </p:spPr>
        <p:txBody>
          <a:bodyPr/>
          <a:lstStyle/>
          <a:p>
            <a:r>
              <a:rPr lang="en-GB" sz="1100" dirty="0"/>
              <a:t>A </a:t>
            </a:r>
            <a:r>
              <a:rPr lang="en-GB" sz="1100" dirty="0" err="1"/>
              <a:t>escala</a:t>
            </a:r>
            <a:r>
              <a:rPr lang="en-GB" sz="1100" dirty="0"/>
              <a:t> de </a:t>
            </a:r>
            <a:r>
              <a:rPr lang="en-GB" sz="1100" dirty="0" err="1"/>
              <a:t>dispneia</a:t>
            </a:r>
            <a:r>
              <a:rPr lang="en-GB" sz="1100" dirty="0"/>
              <a:t> MRC (“Medical Research Council”) é um </a:t>
            </a:r>
            <a:r>
              <a:rPr lang="en-GB" sz="1100" dirty="0" err="1"/>
              <a:t>modo</a:t>
            </a:r>
            <a:r>
              <a:rPr lang="en-GB" sz="1100" dirty="0"/>
              <a:t> simples de </a:t>
            </a:r>
            <a:r>
              <a:rPr lang="en-GB" sz="1100" dirty="0" err="1"/>
              <a:t>quantificar</a:t>
            </a:r>
            <a:r>
              <a:rPr lang="en-GB" sz="1100" dirty="0"/>
              <a:t> o </a:t>
            </a:r>
            <a:r>
              <a:rPr lang="en-GB" sz="1100" dirty="0" err="1"/>
              <a:t>impacto</a:t>
            </a:r>
            <a:r>
              <a:rPr lang="en-GB" sz="1100" dirty="0"/>
              <a:t> da </a:t>
            </a:r>
            <a:r>
              <a:rPr lang="en-GB" sz="1100" dirty="0" err="1"/>
              <a:t>dispneia</a:t>
            </a:r>
            <a:r>
              <a:rPr lang="en-GB" sz="1100" dirty="0"/>
              <a:t> no </a:t>
            </a:r>
            <a:r>
              <a:rPr lang="en-GB" sz="1100" dirty="0" err="1"/>
              <a:t>estado</a:t>
            </a:r>
            <a:r>
              <a:rPr lang="en-GB" sz="1100" dirty="0"/>
              <a:t> de </a:t>
            </a:r>
            <a:r>
              <a:rPr lang="en-GB" sz="1100" dirty="0" err="1"/>
              <a:t>saúde</a:t>
            </a:r>
            <a:r>
              <a:rPr lang="en-GB" sz="1100" dirty="0"/>
              <a:t> do </a:t>
            </a:r>
            <a:r>
              <a:rPr lang="en-GB" sz="1100" dirty="0" err="1"/>
              <a:t>doente</a:t>
            </a:r>
            <a:r>
              <a:rPr lang="en-GB" sz="1100" dirty="0"/>
              <a:t>.</a:t>
            </a:r>
          </a:p>
          <a:p>
            <a:r>
              <a:rPr lang="en-GB" sz="1100" dirty="0"/>
              <a:t>Um teste de </a:t>
            </a:r>
            <a:r>
              <a:rPr lang="en-GB" sz="1100" dirty="0" err="1"/>
              <a:t>exercício</a:t>
            </a:r>
            <a:r>
              <a:rPr lang="en-GB" sz="1100" dirty="0"/>
              <a:t> objectivo, </a:t>
            </a:r>
            <a:r>
              <a:rPr lang="en-GB" sz="1100" dirty="0" err="1"/>
              <a:t>como</a:t>
            </a:r>
            <a:r>
              <a:rPr lang="en-GB" sz="1100" dirty="0"/>
              <a:t> o “</a:t>
            </a:r>
            <a:r>
              <a:rPr lang="en-GB" sz="1100" i="1" dirty="0"/>
              <a:t>self-paced walking distance”</a:t>
            </a:r>
            <a:r>
              <a:rPr lang="en-GB" sz="1100" dirty="0"/>
              <a:t>, </a:t>
            </a:r>
            <a:r>
              <a:rPr lang="en-GB" sz="1100" dirty="0" err="1"/>
              <a:t>pode</a:t>
            </a:r>
            <a:r>
              <a:rPr lang="en-GB" sz="1100" dirty="0"/>
              <a:t> da </a:t>
            </a:r>
            <a:r>
              <a:rPr lang="en-GB" sz="1100" dirty="0" err="1"/>
              <a:t>rindicaçõessobre</a:t>
            </a:r>
            <a:r>
              <a:rPr lang="en-GB" sz="1100" dirty="0"/>
              <a:t> o </a:t>
            </a:r>
            <a:r>
              <a:rPr lang="en-GB" sz="1100" dirty="0" err="1"/>
              <a:t>estado</a:t>
            </a:r>
            <a:r>
              <a:rPr lang="en-GB" sz="1100" dirty="0"/>
              <a:t> de </a:t>
            </a:r>
            <a:r>
              <a:rPr lang="en-GB" sz="1100" dirty="0" err="1"/>
              <a:t>saúde</a:t>
            </a:r>
            <a:r>
              <a:rPr lang="en-GB" sz="1100" dirty="0"/>
              <a:t> e é um </a:t>
            </a:r>
            <a:r>
              <a:rPr lang="en-GB" sz="1100" dirty="0" err="1"/>
              <a:t>preditor</a:t>
            </a:r>
            <a:r>
              <a:rPr lang="en-GB" sz="1100" dirty="0"/>
              <a:t> de prognóstico.</a:t>
            </a:r>
            <a:r>
              <a:rPr lang="en-GB" sz="1100" baseline="30000" dirty="0"/>
              <a:t>1</a:t>
            </a:r>
            <a:r>
              <a:rPr lang="en-GB" sz="1100" baseline="30000" dirty="0">
                <a:cs typeface="Arial" pitchFamily="34" charset="0"/>
              </a:rPr>
              <a:t>–</a:t>
            </a:r>
            <a:r>
              <a:rPr lang="en-GB" sz="1100" baseline="30000" dirty="0"/>
              <a:t>3</a:t>
            </a:r>
          </a:p>
          <a:p>
            <a:r>
              <a:rPr lang="en-GB" sz="1100" dirty="0"/>
              <a:t>O </a:t>
            </a:r>
            <a:r>
              <a:rPr lang="en-GB" sz="1100" dirty="0" err="1"/>
              <a:t>índice</a:t>
            </a:r>
            <a:r>
              <a:rPr lang="en-GB" sz="1100" dirty="0"/>
              <a:t> BODE (Body Mass Index, Obstruction, Dyspnoea and Exercise) é </a:t>
            </a:r>
            <a:r>
              <a:rPr lang="en-GB" sz="1100" dirty="0" err="1"/>
              <a:t>umamedidacomposta</a:t>
            </a:r>
            <a:r>
              <a:rPr lang="en-GB" sz="1100" dirty="0"/>
              <a:t>, e </a:t>
            </a:r>
            <a:r>
              <a:rPr lang="en-GB" sz="1100" dirty="0" err="1"/>
              <a:t>que</a:t>
            </a:r>
            <a:r>
              <a:rPr lang="en-GB" sz="1100" dirty="0"/>
              <a:t> é um </a:t>
            </a:r>
            <a:r>
              <a:rPr lang="en-GB" sz="1100" dirty="0" err="1"/>
              <a:t>melhorpreditor</a:t>
            </a:r>
            <a:r>
              <a:rPr lang="en-GB" sz="1100" dirty="0"/>
              <a:t> de </a:t>
            </a:r>
            <a:r>
              <a:rPr lang="en-GB" sz="1100" dirty="0" err="1"/>
              <a:t>sobrevida</a:t>
            </a:r>
            <a:r>
              <a:rPr lang="en-GB" sz="1100" dirty="0"/>
              <a:t> do </a:t>
            </a:r>
            <a:r>
              <a:rPr lang="en-GB" sz="1100" dirty="0" err="1"/>
              <a:t>quequalquer</a:t>
            </a:r>
            <a:r>
              <a:rPr lang="en-GB" sz="1100" dirty="0"/>
              <a:t> dos </a:t>
            </a:r>
            <a:r>
              <a:rPr lang="en-GB" sz="1100" dirty="0" err="1"/>
              <a:t>componentes</a:t>
            </a:r>
            <a:r>
              <a:rPr lang="en-GB" sz="1100" dirty="0"/>
              <a:t> isoladamente,</a:t>
            </a:r>
            <a:r>
              <a:rPr lang="en-GB" sz="1100" baseline="30000" dirty="0"/>
              <a:t>4</a:t>
            </a:r>
            <a:r>
              <a:rPr lang="en-GB" sz="1100" dirty="0"/>
              <a:t> e a </a:t>
            </a:r>
            <a:r>
              <a:rPr lang="en-GB" sz="1100" dirty="0" err="1"/>
              <a:t>suautilizaçãocomoferramenta</a:t>
            </a:r>
            <a:r>
              <a:rPr lang="en-GB" sz="1100" dirty="0"/>
              <a:t> de </a:t>
            </a:r>
            <a:r>
              <a:rPr lang="en-GB" sz="1100" dirty="0" err="1"/>
              <a:t>avaliaçãoda</a:t>
            </a:r>
            <a:r>
              <a:rPr lang="en-GB" sz="1100" dirty="0"/>
              <a:t> DPOC </a:t>
            </a:r>
            <a:r>
              <a:rPr lang="en-GB" sz="1100" dirty="0" err="1"/>
              <a:t>está</a:t>
            </a:r>
            <a:r>
              <a:rPr lang="en-GB" sz="1100" dirty="0"/>
              <a:t> a ser </a:t>
            </a:r>
            <a:r>
              <a:rPr lang="en-GB" sz="1100" dirty="0" err="1"/>
              <a:t>investigada</a:t>
            </a:r>
            <a:r>
              <a:rPr lang="en-GB" sz="1100" dirty="0"/>
              <a:t>.</a:t>
            </a:r>
          </a:p>
          <a:p>
            <a:pPr defTabSz="482739">
              <a:defRPr/>
            </a:pPr>
            <a:r>
              <a:rPr lang="en-GB" sz="11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GB" sz="1100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correlação</a:t>
            </a:r>
            <a:r>
              <a:rPr lang="en-GB" sz="11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entre a </a:t>
            </a:r>
            <a:r>
              <a:rPr lang="en-GB" sz="1100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funçãopulmonar</a:t>
            </a:r>
            <a:r>
              <a:rPr lang="en-GB" sz="11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o </a:t>
            </a:r>
            <a:r>
              <a:rPr lang="en-GB" sz="1100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</a:t>
            </a:r>
            <a:r>
              <a:rPr lang="en-GB" sz="11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GB" sz="1100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saúde</a:t>
            </a:r>
            <a:r>
              <a:rPr lang="en-GB" sz="11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</a:t>
            </a:r>
            <a:r>
              <a:rPr lang="en-GB" sz="1100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pequena</a:t>
            </a:r>
            <a:endParaRPr lang="en-GB" sz="11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1100" dirty="0"/>
          </a:p>
          <a:p>
            <a:endParaRPr lang="en-GB" sz="1100" dirty="0"/>
          </a:p>
          <a:p>
            <a:r>
              <a:rPr lang="en-GB" sz="1100" b="1" dirty="0" err="1"/>
              <a:t>Bibliografia</a:t>
            </a:r>
            <a:endParaRPr lang="en-GB" sz="1100" b="1" dirty="0"/>
          </a:p>
          <a:p>
            <a:r>
              <a:rPr lang="en-GB" sz="1100" dirty="0"/>
              <a:t>1. Jones PW. Health status measurement in chronic obstructive pulmonary disease. Thorax 2001;56:880–7.</a:t>
            </a:r>
          </a:p>
          <a:p>
            <a:r>
              <a:rPr lang="en-GB" sz="1100" dirty="0"/>
              <a:t>2. Pinto-Plata VM, Cote C, Cabral H </a:t>
            </a:r>
            <a:r>
              <a:rPr lang="en-GB" sz="1100" i="1" dirty="0"/>
              <a:t>et al</a:t>
            </a:r>
            <a:r>
              <a:rPr lang="en-GB" sz="1100" dirty="0"/>
              <a:t>. The 6-min walk distance: change over time and value as predictor of survival in severe COPD. ERJ 2004;23:28–33.</a:t>
            </a:r>
          </a:p>
          <a:p>
            <a:r>
              <a:rPr lang="en-GB" sz="1100" dirty="0"/>
              <a:t>3. </a:t>
            </a:r>
            <a:r>
              <a:rPr lang="en-GB" sz="1100" dirty="0" err="1"/>
              <a:t>Oga</a:t>
            </a:r>
            <a:r>
              <a:rPr lang="en-GB" sz="1100" dirty="0"/>
              <a:t> T, Nishimura K, </a:t>
            </a:r>
            <a:r>
              <a:rPr lang="en-GB" sz="1100" dirty="0" err="1"/>
              <a:t>Tsukino</a:t>
            </a:r>
            <a:r>
              <a:rPr lang="en-GB" sz="1100" dirty="0"/>
              <a:t> M </a:t>
            </a:r>
            <a:r>
              <a:rPr lang="en-GB" sz="1100" i="1" dirty="0"/>
              <a:t>et al</a:t>
            </a:r>
            <a:r>
              <a:rPr lang="en-GB" sz="1100" dirty="0"/>
              <a:t>. Analysis of the factors related to mortality in chronic obstructive pulmonary disease: role of exercise capacity and health status. AJRCCM 2003;167:544–9.</a:t>
            </a:r>
          </a:p>
          <a:p>
            <a:r>
              <a:rPr lang="en-GB" sz="1100" dirty="0"/>
              <a:t>4. Celli BR, Cote CG, Marin JM </a:t>
            </a:r>
            <a:r>
              <a:rPr lang="en-GB" sz="1100" i="1" dirty="0"/>
              <a:t>et al</a:t>
            </a:r>
            <a:r>
              <a:rPr lang="en-GB" sz="1100" dirty="0"/>
              <a:t>. The body-mass index, airflow obstruction, </a:t>
            </a:r>
            <a:r>
              <a:rPr lang="en-GB" sz="1100" dirty="0" err="1"/>
              <a:t>dyspnea</a:t>
            </a:r>
            <a:r>
              <a:rPr lang="en-GB" sz="1100" dirty="0"/>
              <a:t> and exercise capacity index in chronic obstructive pulmonary disease. NEJM 2004;350:1005–12. </a:t>
            </a:r>
          </a:p>
        </p:txBody>
      </p:sp>
    </p:spTree>
    <p:extLst>
      <p:ext uri="{BB962C8B-B14F-4D97-AF65-F5344CB8AC3E}">
        <p14:creationId xmlns:p14="http://schemas.microsoft.com/office/powerpoint/2010/main" val="1606746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8</a:t>
            </a:r>
            <a:r>
              <a:rPr lang="pt-PT" baseline="0" dirty="0"/>
              <a:t> questões, com pontuação numa escala de </a:t>
            </a:r>
            <a:r>
              <a:rPr lang="pt-PT" baseline="0" dirty="0" err="1"/>
              <a:t>Likert</a:t>
            </a:r>
            <a:r>
              <a:rPr lang="pt-PT" baseline="0" dirty="0"/>
              <a:t> de 5 opções para cada pergunta. No final efetua-se o somatório de cada questão e obtém-se o valor final.</a:t>
            </a:r>
          </a:p>
          <a:p>
            <a:r>
              <a:rPr lang="pt-PT" baseline="0" dirty="0"/>
              <a:t>Validado para português do brasil, para uso nesse país.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7FF31-E214-9045-AA2D-6FD60E5309B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626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AB3CC6-47BB-4112-A9D9-1E159F93AB03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" y="757238"/>
            <a:ext cx="6713538" cy="3776662"/>
          </a:xfrm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642" y="4784925"/>
            <a:ext cx="5457998" cy="4529857"/>
          </a:xfrm>
          <a:noFill/>
          <a:ln/>
        </p:spPr>
        <p:txBody>
          <a:bodyPr/>
          <a:lstStyle/>
          <a:p>
            <a:r>
              <a:rPr lang="en-GB" sz="1100" dirty="0"/>
              <a:t>A </a:t>
            </a:r>
            <a:r>
              <a:rPr lang="en-GB" sz="1100" dirty="0" err="1"/>
              <a:t>escala</a:t>
            </a:r>
            <a:r>
              <a:rPr lang="en-GB" sz="1100" dirty="0"/>
              <a:t> de </a:t>
            </a:r>
            <a:r>
              <a:rPr lang="en-GB" sz="1100" dirty="0" err="1"/>
              <a:t>dispneia</a:t>
            </a:r>
            <a:r>
              <a:rPr lang="en-GB" sz="1100" dirty="0"/>
              <a:t> MRC (“Medical Research Council”) é um </a:t>
            </a:r>
            <a:r>
              <a:rPr lang="en-GB" sz="1100" dirty="0" err="1"/>
              <a:t>modo</a:t>
            </a:r>
            <a:r>
              <a:rPr lang="en-GB" sz="1100" dirty="0"/>
              <a:t> simples de </a:t>
            </a:r>
            <a:r>
              <a:rPr lang="en-GB" sz="1100" dirty="0" err="1"/>
              <a:t>quantificar</a:t>
            </a:r>
            <a:r>
              <a:rPr lang="en-GB" sz="1100" dirty="0"/>
              <a:t> o </a:t>
            </a:r>
            <a:r>
              <a:rPr lang="en-GB" sz="1100" dirty="0" err="1"/>
              <a:t>impacto</a:t>
            </a:r>
            <a:r>
              <a:rPr lang="en-GB" sz="1100" dirty="0"/>
              <a:t> da </a:t>
            </a:r>
            <a:r>
              <a:rPr lang="en-GB" sz="1100" dirty="0" err="1"/>
              <a:t>dispneia</a:t>
            </a:r>
            <a:r>
              <a:rPr lang="en-GB" sz="1100" dirty="0"/>
              <a:t> no </a:t>
            </a:r>
            <a:r>
              <a:rPr lang="en-GB" sz="1100" dirty="0" err="1"/>
              <a:t>estado</a:t>
            </a:r>
            <a:r>
              <a:rPr lang="en-GB" sz="1100" dirty="0"/>
              <a:t> de </a:t>
            </a:r>
            <a:r>
              <a:rPr lang="en-GB" sz="1100" dirty="0" err="1"/>
              <a:t>saúde</a:t>
            </a:r>
            <a:r>
              <a:rPr lang="en-GB" sz="1100" dirty="0"/>
              <a:t> do </a:t>
            </a:r>
            <a:r>
              <a:rPr lang="en-GB" sz="1100" dirty="0" err="1"/>
              <a:t>doente</a:t>
            </a:r>
            <a:r>
              <a:rPr lang="en-GB" sz="1100" dirty="0"/>
              <a:t>.</a:t>
            </a:r>
          </a:p>
          <a:p>
            <a:r>
              <a:rPr lang="en-GB" sz="1100" dirty="0"/>
              <a:t>Um teste de </a:t>
            </a:r>
            <a:r>
              <a:rPr lang="en-GB" sz="1100" dirty="0" err="1"/>
              <a:t>exercício</a:t>
            </a:r>
            <a:r>
              <a:rPr lang="en-GB" sz="1100" dirty="0"/>
              <a:t> objectivo, </a:t>
            </a:r>
            <a:r>
              <a:rPr lang="en-GB" sz="1100" dirty="0" err="1"/>
              <a:t>como</a:t>
            </a:r>
            <a:r>
              <a:rPr lang="en-GB" sz="1100" dirty="0"/>
              <a:t> o “</a:t>
            </a:r>
            <a:r>
              <a:rPr lang="en-GB" sz="1100" i="1" dirty="0"/>
              <a:t>self-paced walking distance”</a:t>
            </a:r>
            <a:r>
              <a:rPr lang="en-GB" sz="1100" dirty="0"/>
              <a:t>, </a:t>
            </a:r>
            <a:r>
              <a:rPr lang="en-GB" sz="1100" dirty="0" err="1"/>
              <a:t>pode</a:t>
            </a:r>
            <a:r>
              <a:rPr lang="en-GB" sz="1100" dirty="0"/>
              <a:t> da </a:t>
            </a:r>
            <a:r>
              <a:rPr lang="en-GB" sz="1100" dirty="0" err="1"/>
              <a:t>rindicaçõessobre</a:t>
            </a:r>
            <a:r>
              <a:rPr lang="en-GB" sz="1100" dirty="0"/>
              <a:t> o </a:t>
            </a:r>
            <a:r>
              <a:rPr lang="en-GB" sz="1100" dirty="0" err="1"/>
              <a:t>estado</a:t>
            </a:r>
            <a:r>
              <a:rPr lang="en-GB" sz="1100" dirty="0"/>
              <a:t> de </a:t>
            </a:r>
            <a:r>
              <a:rPr lang="en-GB" sz="1100" dirty="0" err="1"/>
              <a:t>saúde</a:t>
            </a:r>
            <a:r>
              <a:rPr lang="en-GB" sz="1100" dirty="0"/>
              <a:t> e é um </a:t>
            </a:r>
            <a:r>
              <a:rPr lang="en-GB" sz="1100" dirty="0" err="1"/>
              <a:t>preditor</a:t>
            </a:r>
            <a:r>
              <a:rPr lang="en-GB" sz="1100" dirty="0"/>
              <a:t> de prognóstico.</a:t>
            </a:r>
            <a:r>
              <a:rPr lang="en-GB" sz="1100" baseline="30000" dirty="0"/>
              <a:t>1</a:t>
            </a:r>
            <a:r>
              <a:rPr lang="en-GB" sz="1100" baseline="30000" dirty="0">
                <a:cs typeface="Arial" pitchFamily="34" charset="0"/>
              </a:rPr>
              <a:t>–</a:t>
            </a:r>
            <a:r>
              <a:rPr lang="en-GB" sz="1100" baseline="30000" dirty="0"/>
              <a:t>3</a:t>
            </a:r>
          </a:p>
          <a:p>
            <a:r>
              <a:rPr lang="en-GB" sz="1100" dirty="0"/>
              <a:t>O </a:t>
            </a:r>
            <a:r>
              <a:rPr lang="en-GB" sz="1100" dirty="0" err="1"/>
              <a:t>índice</a:t>
            </a:r>
            <a:r>
              <a:rPr lang="en-GB" sz="1100" dirty="0"/>
              <a:t> BODE (Body Mass Index, Obstruction, Dyspnoea and Exercise) é </a:t>
            </a:r>
            <a:r>
              <a:rPr lang="en-GB" sz="1100" dirty="0" err="1"/>
              <a:t>umamedidacomposta</a:t>
            </a:r>
            <a:r>
              <a:rPr lang="en-GB" sz="1100" dirty="0"/>
              <a:t>, e </a:t>
            </a:r>
            <a:r>
              <a:rPr lang="en-GB" sz="1100" dirty="0" err="1"/>
              <a:t>que</a:t>
            </a:r>
            <a:r>
              <a:rPr lang="en-GB" sz="1100" dirty="0"/>
              <a:t> é um </a:t>
            </a:r>
            <a:r>
              <a:rPr lang="en-GB" sz="1100" dirty="0" err="1"/>
              <a:t>melhorpreditor</a:t>
            </a:r>
            <a:r>
              <a:rPr lang="en-GB" sz="1100" dirty="0"/>
              <a:t> de </a:t>
            </a:r>
            <a:r>
              <a:rPr lang="en-GB" sz="1100" dirty="0" err="1"/>
              <a:t>sobrevida</a:t>
            </a:r>
            <a:r>
              <a:rPr lang="en-GB" sz="1100" dirty="0"/>
              <a:t> do </a:t>
            </a:r>
            <a:r>
              <a:rPr lang="en-GB" sz="1100" dirty="0" err="1"/>
              <a:t>quequalquer</a:t>
            </a:r>
            <a:r>
              <a:rPr lang="en-GB" sz="1100" dirty="0"/>
              <a:t> dos </a:t>
            </a:r>
            <a:r>
              <a:rPr lang="en-GB" sz="1100" dirty="0" err="1"/>
              <a:t>componentes</a:t>
            </a:r>
            <a:r>
              <a:rPr lang="en-GB" sz="1100" dirty="0"/>
              <a:t> isoladamente,</a:t>
            </a:r>
            <a:r>
              <a:rPr lang="en-GB" sz="1100" baseline="30000" dirty="0"/>
              <a:t>4</a:t>
            </a:r>
            <a:r>
              <a:rPr lang="en-GB" sz="1100" dirty="0"/>
              <a:t> e a </a:t>
            </a:r>
            <a:r>
              <a:rPr lang="en-GB" sz="1100" dirty="0" err="1"/>
              <a:t>suautilizaçãocomoferramenta</a:t>
            </a:r>
            <a:r>
              <a:rPr lang="en-GB" sz="1100" dirty="0"/>
              <a:t> de </a:t>
            </a:r>
            <a:r>
              <a:rPr lang="en-GB" sz="1100" dirty="0" err="1"/>
              <a:t>avaliaçãoda</a:t>
            </a:r>
            <a:r>
              <a:rPr lang="en-GB" sz="1100" dirty="0"/>
              <a:t> DPOC </a:t>
            </a:r>
            <a:r>
              <a:rPr lang="en-GB" sz="1100" dirty="0" err="1"/>
              <a:t>está</a:t>
            </a:r>
            <a:r>
              <a:rPr lang="en-GB" sz="1100" dirty="0"/>
              <a:t> a ser </a:t>
            </a:r>
            <a:r>
              <a:rPr lang="en-GB" sz="1100" dirty="0" err="1"/>
              <a:t>investigada</a:t>
            </a:r>
            <a:r>
              <a:rPr lang="en-GB" sz="1100" dirty="0"/>
              <a:t>.</a:t>
            </a:r>
          </a:p>
          <a:p>
            <a:pPr defTabSz="482739">
              <a:defRPr/>
            </a:pPr>
            <a:r>
              <a:rPr lang="en-GB" sz="11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GB" sz="1100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correlação</a:t>
            </a:r>
            <a:r>
              <a:rPr lang="en-GB" sz="11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entre a </a:t>
            </a:r>
            <a:r>
              <a:rPr lang="en-GB" sz="1100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funçãopulmonar</a:t>
            </a:r>
            <a:r>
              <a:rPr lang="en-GB" sz="11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o </a:t>
            </a:r>
            <a:r>
              <a:rPr lang="en-GB" sz="1100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</a:t>
            </a:r>
            <a:r>
              <a:rPr lang="en-GB" sz="11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GB" sz="1100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saúde</a:t>
            </a:r>
            <a:r>
              <a:rPr lang="en-GB" sz="11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</a:t>
            </a:r>
            <a:r>
              <a:rPr lang="en-GB" sz="1100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pequena</a:t>
            </a:r>
            <a:endParaRPr lang="en-GB" sz="11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1100" dirty="0"/>
          </a:p>
          <a:p>
            <a:endParaRPr lang="en-GB" sz="1100" dirty="0"/>
          </a:p>
          <a:p>
            <a:r>
              <a:rPr lang="en-GB" sz="1100" b="1" dirty="0" err="1"/>
              <a:t>Bibliografia</a:t>
            </a:r>
            <a:endParaRPr lang="en-GB" sz="1100" b="1" dirty="0"/>
          </a:p>
          <a:p>
            <a:r>
              <a:rPr lang="en-GB" sz="1100" dirty="0"/>
              <a:t>1. Jones PW. Health status measurement in chronic obstructive pulmonary disease. Thorax 2001;56:880–7.</a:t>
            </a:r>
          </a:p>
          <a:p>
            <a:r>
              <a:rPr lang="en-GB" sz="1100" dirty="0"/>
              <a:t>2. Pinto-Plata VM, Cote C, Cabral H </a:t>
            </a:r>
            <a:r>
              <a:rPr lang="en-GB" sz="1100" i="1" dirty="0"/>
              <a:t>et al</a:t>
            </a:r>
            <a:r>
              <a:rPr lang="en-GB" sz="1100" dirty="0"/>
              <a:t>. The 6-min walk distance: change over time and value as predictor of survival in severe COPD. ERJ 2004;23:28–33.</a:t>
            </a:r>
          </a:p>
          <a:p>
            <a:r>
              <a:rPr lang="en-GB" sz="1100" dirty="0"/>
              <a:t>3. </a:t>
            </a:r>
            <a:r>
              <a:rPr lang="en-GB" sz="1100" dirty="0" err="1"/>
              <a:t>Oga</a:t>
            </a:r>
            <a:r>
              <a:rPr lang="en-GB" sz="1100" dirty="0"/>
              <a:t> T, Nishimura K, </a:t>
            </a:r>
            <a:r>
              <a:rPr lang="en-GB" sz="1100" dirty="0" err="1"/>
              <a:t>Tsukino</a:t>
            </a:r>
            <a:r>
              <a:rPr lang="en-GB" sz="1100" dirty="0"/>
              <a:t> M </a:t>
            </a:r>
            <a:r>
              <a:rPr lang="en-GB" sz="1100" i="1" dirty="0"/>
              <a:t>et al</a:t>
            </a:r>
            <a:r>
              <a:rPr lang="en-GB" sz="1100" dirty="0"/>
              <a:t>. Analysis of the factors related to mortality in chronic obstructive pulmonary disease: role of exercise capacity and health status. AJRCCM 2003;167:544–9.</a:t>
            </a:r>
          </a:p>
          <a:p>
            <a:r>
              <a:rPr lang="en-GB" sz="1100" dirty="0"/>
              <a:t>4. Celli BR, Cote CG, Marin JM </a:t>
            </a:r>
            <a:r>
              <a:rPr lang="en-GB" sz="1100" i="1" dirty="0"/>
              <a:t>et al</a:t>
            </a:r>
            <a:r>
              <a:rPr lang="en-GB" sz="1100" dirty="0"/>
              <a:t>. The body-mass index, airflow obstruction, </a:t>
            </a:r>
            <a:r>
              <a:rPr lang="en-GB" sz="1100" dirty="0" err="1"/>
              <a:t>dyspnea</a:t>
            </a:r>
            <a:r>
              <a:rPr lang="en-GB" sz="1100" dirty="0"/>
              <a:t> and exercise capacity index in chronic obstructive pulmonary disease. NEJM 2004;350:1005–12. </a:t>
            </a:r>
          </a:p>
        </p:txBody>
      </p:sp>
    </p:spTree>
    <p:extLst>
      <p:ext uri="{BB962C8B-B14F-4D97-AF65-F5344CB8AC3E}">
        <p14:creationId xmlns:p14="http://schemas.microsoft.com/office/powerpoint/2010/main" val="2833676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AB3CC6-47BB-4112-A9D9-1E159F93AB03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" y="757238"/>
            <a:ext cx="6713538" cy="3776662"/>
          </a:xfrm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642" y="4784925"/>
            <a:ext cx="5457998" cy="4529857"/>
          </a:xfrm>
          <a:noFill/>
          <a:ln/>
        </p:spPr>
        <p:txBody>
          <a:bodyPr/>
          <a:lstStyle/>
          <a:p>
            <a:r>
              <a:rPr lang="en-GB" sz="1100" dirty="0"/>
              <a:t>A </a:t>
            </a:r>
            <a:r>
              <a:rPr lang="en-GB" sz="1100" dirty="0" err="1"/>
              <a:t>escala</a:t>
            </a:r>
            <a:r>
              <a:rPr lang="en-GB" sz="1100" dirty="0"/>
              <a:t> de </a:t>
            </a:r>
            <a:r>
              <a:rPr lang="en-GB" sz="1100" dirty="0" err="1"/>
              <a:t>dispneia</a:t>
            </a:r>
            <a:r>
              <a:rPr lang="en-GB" sz="1100" dirty="0"/>
              <a:t> MRC (“Medical Research Council”) é um </a:t>
            </a:r>
            <a:r>
              <a:rPr lang="en-GB" sz="1100" dirty="0" err="1"/>
              <a:t>modo</a:t>
            </a:r>
            <a:r>
              <a:rPr lang="en-GB" sz="1100" dirty="0"/>
              <a:t> simples de </a:t>
            </a:r>
            <a:r>
              <a:rPr lang="en-GB" sz="1100" dirty="0" err="1"/>
              <a:t>quantificar</a:t>
            </a:r>
            <a:r>
              <a:rPr lang="en-GB" sz="1100" dirty="0"/>
              <a:t> o </a:t>
            </a:r>
            <a:r>
              <a:rPr lang="en-GB" sz="1100" dirty="0" err="1"/>
              <a:t>impacto</a:t>
            </a:r>
            <a:r>
              <a:rPr lang="en-GB" sz="1100" dirty="0"/>
              <a:t> da </a:t>
            </a:r>
            <a:r>
              <a:rPr lang="en-GB" sz="1100" dirty="0" err="1"/>
              <a:t>dispneia</a:t>
            </a:r>
            <a:r>
              <a:rPr lang="en-GB" sz="1100" dirty="0"/>
              <a:t> no </a:t>
            </a:r>
            <a:r>
              <a:rPr lang="en-GB" sz="1100" dirty="0" err="1"/>
              <a:t>estado</a:t>
            </a:r>
            <a:r>
              <a:rPr lang="en-GB" sz="1100" dirty="0"/>
              <a:t> de </a:t>
            </a:r>
            <a:r>
              <a:rPr lang="en-GB" sz="1100" dirty="0" err="1"/>
              <a:t>saúde</a:t>
            </a:r>
            <a:r>
              <a:rPr lang="en-GB" sz="1100" dirty="0"/>
              <a:t> do </a:t>
            </a:r>
            <a:r>
              <a:rPr lang="en-GB" sz="1100" dirty="0" err="1"/>
              <a:t>doente</a:t>
            </a:r>
            <a:r>
              <a:rPr lang="en-GB" sz="1100" dirty="0"/>
              <a:t>.</a:t>
            </a:r>
          </a:p>
          <a:p>
            <a:r>
              <a:rPr lang="en-GB" sz="1100" dirty="0"/>
              <a:t>Um teste de </a:t>
            </a:r>
            <a:r>
              <a:rPr lang="en-GB" sz="1100" dirty="0" err="1"/>
              <a:t>exercício</a:t>
            </a:r>
            <a:r>
              <a:rPr lang="en-GB" sz="1100" dirty="0"/>
              <a:t> objectivo, </a:t>
            </a:r>
            <a:r>
              <a:rPr lang="en-GB" sz="1100" dirty="0" err="1"/>
              <a:t>como</a:t>
            </a:r>
            <a:r>
              <a:rPr lang="en-GB" sz="1100" dirty="0"/>
              <a:t> o “</a:t>
            </a:r>
            <a:r>
              <a:rPr lang="en-GB" sz="1100" i="1" dirty="0"/>
              <a:t>self-paced walking distance”</a:t>
            </a:r>
            <a:r>
              <a:rPr lang="en-GB" sz="1100" dirty="0"/>
              <a:t>, </a:t>
            </a:r>
            <a:r>
              <a:rPr lang="en-GB" sz="1100" dirty="0" err="1"/>
              <a:t>pode</a:t>
            </a:r>
            <a:r>
              <a:rPr lang="en-GB" sz="1100" dirty="0"/>
              <a:t> da </a:t>
            </a:r>
            <a:r>
              <a:rPr lang="en-GB" sz="1100" dirty="0" err="1"/>
              <a:t>rindicaçõessobre</a:t>
            </a:r>
            <a:r>
              <a:rPr lang="en-GB" sz="1100" dirty="0"/>
              <a:t> o </a:t>
            </a:r>
            <a:r>
              <a:rPr lang="en-GB" sz="1100" dirty="0" err="1"/>
              <a:t>estado</a:t>
            </a:r>
            <a:r>
              <a:rPr lang="en-GB" sz="1100" dirty="0"/>
              <a:t> de </a:t>
            </a:r>
            <a:r>
              <a:rPr lang="en-GB" sz="1100" dirty="0" err="1"/>
              <a:t>saúde</a:t>
            </a:r>
            <a:r>
              <a:rPr lang="en-GB" sz="1100" dirty="0"/>
              <a:t> e é um </a:t>
            </a:r>
            <a:r>
              <a:rPr lang="en-GB" sz="1100" dirty="0" err="1"/>
              <a:t>preditor</a:t>
            </a:r>
            <a:r>
              <a:rPr lang="en-GB" sz="1100" dirty="0"/>
              <a:t> de prognóstico.</a:t>
            </a:r>
            <a:r>
              <a:rPr lang="en-GB" sz="1100" baseline="30000" dirty="0"/>
              <a:t>1</a:t>
            </a:r>
            <a:r>
              <a:rPr lang="en-GB" sz="1100" baseline="30000" dirty="0">
                <a:cs typeface="Arial" pitchFamily="34" charset="0"/>
              </a:rPr>
              <a:t>–</a:t>
            </a:r>
            <a:r>
              <a:rPr lang="en-GB" sz="1100" baseline="30000" dirty="0"/>
              <a:t>3</a:t>
            </a:r>
          </a:p>
          <a:p>
            <a:r>
              <a:rPr lang="en-GB" sz="1100" dirty="0"/>
              <a:t>O </a:t>
            </a:r>
            <a:r>
              <a:rPr lang="en-GB" sz="1100" dirty="0" err="1"/>
              <a:t>índice</a:t>
            </a:r>
            <a:r>
              <a:rPr lang="en-GB" sz="1100" dirty="0"/>
              <a:t> BODE (Body Mass Index, Obstruction, Dyspnoea and Exercise) é </a:t>
            </a:r>
            <a:r>
              <a:rPr lang="en-GB" sz="1100" dirty="0" err="1"/>
              <a:t>umamedidacomposta</a:t>
            </a:r>
            <a:r>
              <a:rPr lang="en-GB" sz="1100" dirty="0"/>
              <a:t>, e </a:t>
            </a:r>
            <a:r>
              <a:rPr lang="en-GB" sz="1100" dirty="0" err="1"/>
              <a:t>que</a:t>
            </a:r>
            <a:r>
              <a:rPr lang="en-GB" sz="1100" dirty="0"/>
              <a:t> é um </a:t>
            </a:r>
            <a:r>
              <a:rPr lang="en-GB" sz="1100" dirty="0" err="1"/>
              <a:t>melhorpreditor</a:t>
            </a:r>
            <a:r>
              <a:rPr lang="en-GB" sz="1100" dirty="0"/>
              <a:t> de </a:t>
            </a:r>
            <a:r>
              <a:rPr lang="en-GB" sz="1100" dirty="0" err="1"/>
              <a:t>sobrevida</a:t>
            </a:r>
            <a:r>
              <a:rPr lang="en-GB" sz="1100" dirty="0"/>
              <a:t> do </a:t>
            </a:r>
            <a:r>
              <a:rPr lang="en-GB" sz="1100" dirty="0" err="1"/>
              <a:t>quequalquer</a:t>
            </a:r>
            <a:r>
              <a:rPr lang="en-GB" sz="1100" dirty="0"/>
              <a:t> dos </a:t>
            </a:r>
            <a:r>
              <a:rPr lang="en-GB" sz="1100" dirty="0" err="1"/>
              <a:t>componentes</a:t>
            </a:r>
            <a:r>
              <a:rPr lang="en-GB" sz="1100" dirty="0"/>
              <a:t> isoladamente,</a:t>
            </a:r>
            <a:r>
              <a:rPr lang="en-GB" sz="1100" baseline="30000" dirty="0"/>
              <a:t>4</a:t>
            </a:r>
            <a:r>
              <a:rPr lang="en-GB" sz="1100" dirty="0"/>
              <a:t> e a </a:t>
            </a:r>
            <a:r>
              <a:rPr lang="en-GB" sz="1100" dirty="0" err="1"/>
              <a:t>suautilizaçãocomoferramenta</a:t>
            </a:r>
            <a:r>
              <a:rPr lang="en-GB" sz="1100" dirty="0"/>
              <a:t> de </a:t>
            </a:r>
            <a:r>
              <a:rPr lang="en-GB" sz="1100" dirty="0" err="1"/>
              <a:t>avaliaçãoda</a:t>
            </a:r>
            <a:r>
              <a:rPr lang="en-GB" sz="1100" dirty="0"/>
              <a:t> DPOC </a:t>
            </a:r>
            <a:r>
              <a:rPr lang="en-GB" sz="1100" dirty="0" err="1"/>
              <a:t>está</a:t>
            </a:r>
            <a:r>
              <a:rPr lang="en-GB" sz="1100" dirty="0"/>
              <a:t> a ser </a:t>
            </a:r>
            <a:r>
              <a:rPr lang="en-GB" sz="1100" dirty="0" err="1"/>
              <a:t>investigada</a:t>
            </a:r>
            <a:r>
              <a:rPr lang="en-GB" sz="1100" dirty="0"/>
              <a:t>.</a:t>
            </a:r>
          </a:p>
          <a:p>
            <a:pPr defTabSz="482739">
              <a:defRPr/>
            </a:pPr>
            <a:r>
              <a:rPr lang="en-GB" sz="11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GB" sz="1100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correlação</a:t>
            </a:r>
            <a:r>
              <a:rPr lang="en-GB" sz="11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entre a </a:t>
            </a:r>
            <a:r>
              <a:rPr lang="en-GB" sz="1100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funçãopulmonar</a:t>
            </a:r>
            <a:r>
              <a:rPr lang="en-GB" sz="11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o </a:t>
            </a:r>
            <a:r>
              <a:rPr lang="en-GB" sz="1100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</a:t>
            </a:r>
            <a:r>
              <a:rPr lang="en-GB" sz="11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GB" sz="1100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saúde</a:t>
            </a:r>
            <a:r>
              <a:rPr lang="en-GB" sz="11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</a:t>
            </a:r>
            <a:r>
              <a:rPr lang="en-GB" sz="1100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pequena</a:t>
            </a:r>
            <a:endParaRPr lang="en-GB" sz="11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1100" dirty="0"/>
          </a:p>
          <a:p>
            <a:endParaRPr lang="en-GB" sz="1100" dirty="0"/>
          </a:p>
          <a:p>
            <a:r>
              <a:rPr lang="en-GB" sz="1100" b="1" dirty="0" err="1"/>
              <a:t>Bibliografia</a:t>
            </a:r>
            <a:endParaRPr lang="en-GB" sz="1100" b="1" dirty="0"/>
          </a:p>
          <a:p>
            <a:r>
              <a:rPr lang="en-GB" sz="1100" dirty="0"/>
              <a:t>1. Jones PW. Health status measurement in chronic obstructive pulmonary disease. Thorax 2001;56:880–7.</a:t>
            </a:r>
          </a:p>
          <a:p>
            <a:r>
              <a:rPr lang="en-GB" sz="1100" dirty="0"/>
              <a:t>2. Pinto-Plata VM, Cote C, Cabral H </a:t>
            </a:r>
            <a:r>
              <a:rPr lang="en-GB" sz="1100" i="1" dirty="0"/>
              <a:t>et al</a:t>
            </a:r>
            <a:r>
              <a:rPr lang="en-GB" sz="1100" dirty="0"/>
              <a:t>. The 6-min walk distance: change over time and value as predictor of survival in severe COPD. ERJ 2004;23:28–33.</a:t>
            </a:r>
          </a:p>
          <a:p>
            <a:r>
              <a:rPr lang="en-GB" sz="1100" dirty="0"/>
              <a:t>3. </a:t>
            </a:r>
            <a:r>
              <a:rPr lang="en-GB" sz="1100" dirty="0" err="1"/>
              <a:t>Oga</a:t>
            </a:r>
            <a:r>
              <a:rPr lang="en-GB" sz="1100" dirty="0"/>
              <a:t> T, Nishimura K, </a:t>
            </a:r>
            <a:r>
              <a:rPr lang="en-GB" sz="1100" dirty="0" err="1"/>
              <a:t>Tsukino</a:t>
            </a:r>
            <a:r>
              <a:rPr lang="en-GB" sz="1100" dirty="0"/>
              <a:t> M </a:t>
            </a:r>
            <a:r>
              <a:rPr lang="en-GB" sz="1100" i="1" dirty="0"/>
              <a:t>et al</a:t>
            </a:r>
            <a:r>
              <a:rPr lang="en-GB" sz="1100" dirty="0"/>
              <a:t>. Analysis of the factors related to mortality in chronic obstructive pulmonary disease: role of exercise capacity and health status. AJRCCM 2003;167:544–9.</a:t>
            </a:r>
          </a:p>
          <a:p>
            <a:r>
              <a:rPr lang="en-GB" sz="1100" dirty="0"/>
              <a:t>4. Celli BR, Cote CG, Marin JM </a:t>
            </a:r>
            <a:r>
              <a:rPr lang="en-GB" sz="1100" i="1" dirty="0"/>
              <a:t>et al</a:t>
            </a:r>
            <a:r>
              <a:rPr lang="en-GB" sz="1100" dirty="0"/>
              <a:t>. The body-mass index, airflow obstruction, </a:t>
            </a:r>
            <a:r>
              <a:rPr lang="en-GB" sz="1100" dirty="0" err="1"/>
              <a:t>dyspnea</a:t>
            </a:r>
            <a:r>
              <a:rPr lang="en-GB" sz="1100" dirty="0"/>
              <a:t> and exercise capacity index in chronic obstructive pulmonary disease. NEJM 2004;350:1005–12. </a:t>
            </a:r>
          </a:p>
        </p:txBody>
      </p:sp>
    </p:spTree>
    <p:extLst>
      <p:ext uri="{BB962C8B-B14F-4D97-AF65-F5344CB8AC3E}">
        <p14:creationId xmlns:p14="http://schemas.microsoft.com/office/powerpoint/2010/main" val="360833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E89046-19E4-4BD4-AB0B-504782D4D343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188" y="750888"/>
            <a:ext cx="6677025" cy="3756025"/>
          </a:xfrm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85000" lnSpcReduction="20000"/>
          </a:bodyPr>
          <a:lstStyle/>
          <a:p>
            <a:pPr>
              <a:buFontTx/>
              <a:buChar char="•"/>
            </a:pPr>
            <a:r>
              <a:rPr lang="pt-PT" dirty="0">
                <a:cs typeface="Arial" pitchFamily="34" charset="0"/>
              </a:rPr>
              <a:t>A DPOC é uma doença que pode</a:t>
            </a:r>
            <a:r>
              <a:rPr lang="pt-PT" baseline="0" dirty="0">
                <a:cs typeface="Arial" pitchFamily="34" charset="0"/>
              </a:rPr>
              <a:t> ser prevenida e tratada, que tem manifestações extrapulmonares.</a:t>
            </a:r>
          </a:p>
          <a:p>
            <a:pPr>
              <a:buFontTx/>
              <a:buChar char="•"/>
            </a:pPr>
            <a:r>
              <a:rPr lang="pt-PT" baseline="0" dirty="0">
                <a:cs typeface="Arial" pitchFamily="34" charset="0"/>
              </a:rPr>
              <a:t>As bronquiectasias estão associadas a exacerbações mais prolongadas e aumento de mortalidade.</a:t>
            </a:r>
            <a:endParaRPr lang="en-US" dirty="0"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en-US" dirty="0">
                <a:cs typeface="Arial" pitchFamily="34" charset="0"/>
              </a:rPr>
              <a:t>Assessment of patients with COPD has revealed that they are at increased risk, relative to the general population, for a wide range of systemic comorbidities.</a:t>
            </a:r>
            <a:r>
              <a:rPr lang="en-US" baseline="30000" dirty="0">
                <a:cs typeface="Arial" pitchFamily="34" charset="0"/>
              </a:rPr>
              <a:t>1,2</a:t>
            </a:r>
          </a:p>
          <a:p>
            <a:pPr>
              <a:buFontTx/>
              <a:buChar char="•"/>
            </a:pPr>
            <a:r>
              <a:rPr lang="en-US" dirty="0">
                <a:cs typeface="Arial" pitchFamily="34" charset="0"/>
              </a:rPr>
              <a:t>These include cardiovascular conditions, such congestive heart failure (CHF), arrhythmias, and hypertension; metabolic diseases, such as diabetes; osteoporosis; increased risk for ulcers; malignancies; and depression.</a:t>
            </a:r>
            <a:r>
              <a:rPr lang="en-US" baseline="30000" dirty="0">
                <a:cs typeface="Arial" pitchFamily="34" charset="0"/>
              </a:rPr>
              <a:t>1-4</a:t>
            </a:r>
          </a:p>
          <a:p>
            <a:pPr lvl="2">
              <a:lnSpc>
                <a:spcPct val="130000"/>
              </a:lnSpc>
              <a:buFont typeface="Wingdings" pitchFamily="2" charset="2"/>
              <a:buChar char="ü"/>
            </a:pPr>
            <a:r>
              <a:rPr lang="pt-PT" sz="2100" b="1" dirty="0"/>
              <a:t>20% dos doentes com SAOS têm DPOC</a:t>
            </a:r>
          </a:p>
          <a:p>
            <a:pPr lvl="2">
              <a:lnSpc>
                <a:spcPct val="130000"/>
              </a:lnSpc>
              <a:buFont typeface="Wingdings" pitchFamily="2" charset="2"/>
              <a:buChar char="ü"/>
            </a:pPr>
            <a:r>
              <a:rPr lang="pt-PT" sz="2100" b="1" dirty="0"/>
              <a:t>10% dos doentes com DPOC têm SAOS</a:t>
            </a:r>
          </a:p>
          <a:p>
            <a:pPr lvl="2">
              <a:lnSpc>
                <a:spcPct val="130000"/>
              </a:lnSpc>
              <a:buFont typeface="Wingdings" pitchFamily="2" charset="2"/>
              <a:buChar char="ü"/>
            </a:pPr>
            <a:r>
              <a:rPr lang="pt-PT" sz="2100" b="1" dirty="0"/>
              <a:t>Compartilham co-morbilidades</a:t>
            </a:r>
          </a:p>
          <a:p>
            <a:pPr lvl="2">
              <a:lnSpc>
                <a:spcPct val="130000"/>
              </a:lnSpc>
              <a:buFont typeface="Wingdings" pitchFamily="2" charset="2"/>
              <a:buChar char="ü"/>
            </a:pPr>
            <a:r>
              <a:rPr lang="pt-PT" sz="2100" b="1" dirty="0"/>
              <a:t>SAOS: inflamação  das vias aéreas superiores, inflamação       </a:t>
            </a:r>
          </a:p>
          <a:p>
            <a:pPr lvl="2">
              <a:lnSpc>
                <a:spcPct val="130000"/>
              </a:lnSpc>
              <a:buNone/>
            </a:pPr>
            <a:r>
              <a:rPr lang="pt-PT" sz="2100" b="1" dirty="0"/>
              <a:t>                 sistémica e stress oxidativo</a:t>
            </a:r>
          </a:p>
          <a:p>
            <a:pPr>
              <a:buFontTx/>
              <a:buChar char="•"/>
            </a:pPr>
            <a:endParaRPr lang="en-US" baseline="30000" dirty="0">
              <a:cs typeface="Arial" pitchFamily="34" charset="0"/>
            </a:endParaRPr>
          </a:p>
          <a:p>
            <a:endParaRPr lang="en-US" b="1" i="1" dirty="0"/>
          </a:p>
          <a:p>
            <a:r>
              <a:rPr lang="en-US" b="1" i="1" dirty="0"/>
              <a:t>References</a:t>
            </a:r>
          </a:p>
          <a:p>
            <a:r>
              <a:rPr lang="en-US" dirty="0" err="1">
                <a:cs typeface="Arial" pitchFamily="34" charset="0"/>
              </a:rPr>
              <a:t>Agusti</a:t>
            </a:r>
            <a:r>
              <a:rPr lang="en-US" dirty="0">
                <a:cs typeface="Arial" pitchFamily="34" charset="0"/>
              </a:rPr>
              <a:t> AG, </a:t>
            </a:r>
            <a:r>
              <a:rPr lang="en-US" dirty="0" err="1">
                <a:cs typeface="Arial" pitchFamily="34" charset="0"/>
              </a:rPr>
              <a:t>Noguera</a:t>
            </a:r>
            <a:r>
              <a:rPr lang="en-US" dirty="0">
                <a:cs typeface="Arial" pitchFamily="34" charset="0"/>
              </a:rPr>
              <a:t> A, </a:t>
            </a:r>
            <a:r>
              <a:rPr lang="en-US" dirty="0" err="1">
                <a:cs typeface="Arial" pitchFamily="34" charset="0"/>
              </a:rPr>
              <a:t>Sauleda</a:t>
            </a:r>
            <a:r>
              <a:rPr lang="en-US" dirty="0">
                <a:cs typeface="Arial" pitchFamily="34" charset="0"/>
              </a:rPr>
              <a:t> J, </a:t>
            </a:r>
            <a:r>
              <a:rPr lang="en-US" dirty="0" err="1">
                <a:cs typeface="Arial" pitchFamily="34" charset="0"/>
              </a:rPr>
              <a:t>Sala</a:t>
            </a:r>
            <a:r>
              <a:rPr lang="en-US" dirty="0">
                <a:cs typeface="Arial" pitchFamily="34" charset="0"/>
              </a:rPr>
              <a:t> E, Pons J, </a:t>
            </a:r>
            <a:r>
              <a:rPr lang="en-US" dirty="0" err="1">
                <a:cs typeface="Arial" pitchFamily="34" charset="0"/>
              </a:rPr>
              <a:t>Busquets</a:t>
            </a:r>
            <a:r>
              <a:rPr lang="en-US" dirty="0">
                <a:cs typeface="Arial" pitchFamily="34" charset="0"/>
              </a:rPr>
              <a:t> X. Systemic effects of chronic obstructive pulmonary disease. </a:t>
            </a:r>
            <a:r>
              <a:rPr lang="en-US" i="1" dirty="0" err="1">
                <a:cs typeface="Arial" pitchFamily="34" charset="0"/>
              </a:rPr>
              <a:t>EurRespir</a:t>
            </a:r>
            <a:r>
              <a:rPr lang="en-US" i="1" dirty="0">
                <a:cs typeface="Arial" pitchFamily="34" charset="0"/>
              </a:rPr>
              <a:t> J.</a:t>
            </a:r>
            <a:r>
              <a:rPr lang="en-US" dirty="0">
                <a:cs typeface="Arial" pitchFamily="34" charset="0"/>
              </a:rPr>
              <a:t> 2003;21:347-360.</a:t>
            </a:r>
          </a:p>
          <a:p>
            <a:r>
              <a:rPr lang="en-US" dirty="0" err="1"/>
              <a:t>Sevenoaks</a:t>
            </a:r>
            <a:r>
              <a:rPr lang="en-US" dirty="0"/>
              <a:t> MJ, </a:t>
            </a:r>
            <a:r>
              <a:rPr lang="en-US" dirty="0" err="1"/>
              <a:t>Stockley</a:t>
            </a:r>
            <a:r>
              <a:rPr lang="en-US" dirty="0"/>
              <a:t> RA. Chronic Obstructive Pulmonary Disease, inflammation and co-morbidity--a common inflammatory phenotype? </a:t>
            </a:r>
            <a:r>
              <a:rPr lang="en-US" i="1" dirty="0" err="1"/>
              <a:t>Respir</a:t>
            </a:r>
            <a:r>
              <a:rPr lang="en-US" i="1" dirty="0"/>
              <a:t> Res</a:t>
            </a:r>
            <a:r>
              <a:rPr lang="en-US" dirty="0"/>
              <a:t>. 2006;7:70-78. </a:t>
            </a:r>
          </a:p>
          <a:p>
            <a:r>
              <a:rPr lang="en-US" dirty="0" err="1"/>
              <a:t>Luppi</a:t>
            </a:r>
            <a:r>
              <a:rPr lang="en-US" dirty="0"/>
              <a:t> F, Franco F, </a:t>
            </a:r>
            <a:r>
              <a:rPr lang="en-US" dirty="0" err="1"/>
              <a:t>Beghé</a:t>
            </a:r>
            <a:r>
              <a:rPr lang="en-US" dirty="0"/>
              <a:t> B, </a:t>
            </a:r>
            <a:r>
              <a:rPr lang="en-US" dirty="0" err="1"/>
              <a:t>Fabbri</a:t>
            </a:r>
            <a:r>
              <a:rPr lang="en-US" dirty="0"/>
              <a:t> LM. Treatment of chronic obstructive pulmonary disease and its </a:t>
            </a:r>
            <a:r>
              <a:rPr lang="en-US" dirty="0" err="1"/>
              <a:t>comorbidities</a:t>
            </a:r>
            <a:r>
              <a:rPr lang="en-US" dirty="0"/>
              <a:t>. </a:t>
            </a:r>
            <a:r>
              <a:rPr lang="en-US" i="1" dirty="0"/>
              <a:t>Proc Am </a:t>
            </a:r>
            <a:r>
              <a:rPr lang="en-US" i="1" dirty="0" err="1"/>
              <a:t>Thorac</a:t>
            </a:r>
            <a:r>
              <a:rPr lang="en-US" i="1" dirty="0"/>
              <a:t> Soc</a:t>
            </a:r>
            <a:r>
              <a:rPr lang="en-US" dirty="0"/>
              <a:t>. 2008;5:848-856. </a:t>
            </a:r>
          </a:p>
          <a:p>
            <a:r>
              <a:rPr lang="en-US" dirty="0" err="1"/>
              <a:t>Chatila</a:t>
            </a:r>
            <a:r>
              <a:rPr lang="en-US" dirty="0"/>
              <a:t> WM, </a:t>
            </a:r>
            <a:r>
              <a:rPr lang="en-US" dirty="0" err="1"/>
              <a:t>Thomashow</a:t>
            </a:r>
            <a:r>
              <a:rPr lang="en-US" dirty="0"/>
              <a:t> BM, </a:t>
            </a:r>
            <a:r>
              <a:rPr lang="en-US" dirty="0" err="1"/>
              <a:t>Minai</a:t>
            </a:r>
            <a:r>
              <a:rPr lang="en-US" dirty="0"/>
              <a:t> OA, </a:t>
            </a:r>
            <a:r>
              <a:rPr lang="en-US" dirty="0" err="1"/>
              <a:t>Criner</a:t>
            </a:r>
            <a:r>
              <a:rPr lang="en-US" dirty="0"/>
              <a:t> GJ, Make BJ. </a:t>
            </a:r>
            <a:r>
              <a:rPr lang="en-US" dirty="0" err="1"/>
              <a:t>Comorbidities</a:t>
            </a:r>
            <a:r>
              <a:rPr lang="en-US" dirty="0"/>
              <a:t> in chronic obstructive pulmonary disease. </a:t>
            </a:r>
            <a:r>
              <a:rPr lang="en-US" i="1" dirty="0"/>
              <a:t>Proc Am </a:t>
            </a:r>
            <a:r>
              <a:rPr lang="en-US" i="1" dirty="0" err="1"/>
              <a:t>Thorac</a:t>
            </a:r>
            <a:r>
              <a:rPr lang="en-US" i="1" dirty="0"/>
              <a:t> Soc. </a:t>
            </a:r>
            <a:r>
              <a:rPr lang="en-US" dirty="0"/>
              <a:t>2008;5:549-555.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96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>
                <a:latin typeface="Arial" pitchFamily="34" charset="0"/>
              </a:rPr>
              <a:t>Reference</a:t>
            </a:r>
          </a:p>
          <a:p>
            <a:pPr marL="225985" indent="-225985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sz="1000" dirty="0">
                <a:latin typeface="Arial" pitchFamily="34" charset="0"/>
              </a:rPr>
              <a:t>GOLD 2013. Available from: http://www.goldcopd.org/.</a:t>
            </a:r>
          </a:p>
          <a:p>
            <a:pPr marL="225985" indent="-225985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GB" sz="1000" dirty="0"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321655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0" y="5580720"/>
            <a:ext cx="11581920" cy="456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y explicació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119669" y="908720"/>
            <a:ext cx="5951307" cy="24853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s-ES" dirty="0"/>
          </a:p>
        </p:txBody>
      </p:sp>
      <p:pic>
        <p:nvPicPr>
          <p:cNvPr id="12" name="11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43" y="6072206"/>
            <a:ext cx="4286280" cy="428628"/>
          </a:xfrm>
          <a:prstGeom prst="rect">
            <a:avLst/>
          </a:prstGeom>
        </p:spPr>
      </p:pic>
      <p:pic>
        <p:nvPicPr>
          <p:cNvPr id="13" name="12 Imagen" descr="2016 sin pie 300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63045" y="6462586"/>
            <a:ext cx="3932691" cy="288000"/>
          </a:xfrm>
          <a:prstGeom prst="rect">
            <a:avLst/>
          </a:prstGeom>
        </p:spPr>
      </p:pic>
      <p:sp>
        <p:nvSpPr>
          <p:cNvPr id="14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sp>
        <p:nvSpPr>
          <p:cNvPr id="16" name="2 Marcador de texto"/>
          <p:cNvSpPr>
            <a:spLocks noGrp="1"/>
          </p:cNvSpPr>
          <p:nvPr>
            <p:ph type="body" idx="10"/>
          </p:nvPr>
        </p:nvSpPr>
        <p:spPr>
          <a:xfrm>
            <a:off x="911424" y="3501008"/>
            <a:ext cx="10271787" cy="41705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0" y="3948050"/>
            <a:ext cx="11183211" cy="1713198"/>
          </a:xfrm>
        </p:spPr>
        <p:txBody>
          <a:bodyPr/>
          <a:lstStyle>
            <a:lvl1pPr marL="808038" indent="-265113">
              <a:buFontTx/>
              <a:buBlip>
                <a:blip r:embed="rId5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874963" indent="-184150"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590925" indent="-185738"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395" y="6227877"/>
            <a:ext cx="2347384" cy="513491"/>
          </a:xfrm>
          <a:prstGeom prst="rect">
            <a:avLst/>
          </a:prstGeom>
        </p:spPr>
      </p:pic>
      <p:sp>
        <p:nvSpPr>
          <p:cNvPr id="19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pic>
        <p:nvPicPr>
          <p:cNvPr id="11" name="6 Imagen" descr="doctors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56592" y="5912218"/>
            <a:ext cx="2127440" cy="93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654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o da capa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914400" y="3789040"/>
            <a:ext cx="10534651" cy="1285884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>
            <a:lvl1pPr algn="l"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 dirty="0" smtClean="0"/>
              <a:t>Clique para modificar o estilo do título do </a:t>
            </a:r>
            <a:r>
              <a:rPr lang="es-ES" dirty="0" err="1" smtClean="0"/>
              <a:t>padrão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895350" y="5146330"/>
            <a:ext cx="10553701" cy="91442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Clique para modificar o estilo de subtítulo do </a:t>
            </a:r>
            <a:r>
              <a:rPr lang="es-ES" dirty="0" err="1" smtClean="0"/>
              <a:t>padrão</a:t>
            </a:r>
            <a:endParaRPr lang="es-ES" dirty="0"/>
          </a:p>
        </p:txBody>
      </p:sp>
      <p:cxnSp>
        <p:nvCxnSpPr>
          <p:cNvPr id="12" name="11 Conector recto"/>
          <p:cNvCxnSpPr/>
          <p:nvPr userDrawn="1"/>
        </p:nvCxnSpPr>
        <p:spPr>
          <a:xfrm rot="5400000">
            <a:off x="298684" y="4417949"/>
            <a:ext cx="1116000" cy="1059"/>
          </a:xfrm>
          <a:prstGeom prst="line">
            <a:avLst/>
          </a:prstGeom>
          <a:ln w="123825" cap="rnd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 userDrawn="1"/>
        </p:nvCxnSpPr>
        <p:spPr>
          <a:xfrm rot="5400000">
            <a:off x="497780" y="5585923"/>
            <a:ext cx="720000" cy="1059"/>
          </a:xfrm>
          <a:prstGeom prst="line">
            <a:avLst/>
          </a:prstGeom>
          <a:ln w="123825" cap="rnd" cmpd="thickThin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68" y="6132300"/>
            <a:ext cx="2088232" cy="6090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1" y="115200"/>
            <a:ext cx="640137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57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cone e subníve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0" y="1015675"/>
            <a:ext cx="11582400" cy="45920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27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gunta interat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276872"/>
            <a:ext cx="10363200" cy="3330826"/>
          </a:xfrm>
        </p:spPr>
        <p:txBody>
          <a:bodyPr anchor="t"/>
          <a:lstStyle>
            <a:lvl1pPr marL="457200" indent="-4572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 smtClean="0"/>
              <a:t>Resposta</a:t>
            </a:r>
            <a:r>
              <a:rPr lang="es-ES" dirty="0" smtClean="0"/>
              <a:t> 1</a:t>
            </a:r>
          </a:p>
          <a:p>
            <a:pPr lvl="0"/>
            <a:r>
              <a:rPr lang="es-ES" dirty="0" err="1" smtClean="0"/>
              <a:t>Resposta</a:t>
            </a:r>
            <a:r>
              <a:rPr lang="es-ES" dirty="0" smtClean="0"/>
              <a:t> 2</a:t>
            </a:r>
          </a:p>
          <a:p>
            <a:pPr lvl="0"/>
            <a:r>
              <a:rPr lang="es-ES" dirty="0" err="1" smtClean="0"/>
              <a:t>Resposta</a:t>
            </a:r>
            <a:r>
              <a:rPr lang="es-ES" dirty="0" smtClean="0"/>
              <a:t> 3</a:t>
            </a:r>
          </a:p>
          <a:p>
            <a:pPr lvl="0"/>
            <a:r>
              <a:rPr lang="es-ES" dirty="0" err="1" smtClean="0"/>
              <a:t>Resposta</a:t>
            </a:r>
            <a:r>
              <a:rPr lang="es-ES" dirty="0" smtClean="0"/>
              <a:t> 4</a:t>
            </a:r>
          </a:p>
        </p:txBody>
      </p:sp>
      <p:sp>
        <p:nvSpPr>
          <p:cNvPr id="13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63084" y="908721"/>
            <a:ext cx="10363200" cy="103546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Enunciado da pregunta X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err="1" smtClean="0"/>
              <a:t>Pergunta</a:t>
            </a:r>
            <a:r>
              <a:rPr lang="es-ES" dirty="0" smtClean="0"/>
              <a:t> X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54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áre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/>
          <p:cNvSpPr>
            <a:spLocks noGrp="1"/>
          </p:cNvSpPr>
          <p:nvPr>
            <p:ph idx="10" hasCustomPrompt="1"/>
          </p:nvPr>
        </p:nvSpPr>
        <p:spPr>
          <a:xfrm>
            <a:off x="0" y="1015674"/>
            <a:ext cx="5999989" cy="464557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3" hasCustomPrompt="1"/>
          </p:nvPr>
        </p:nvSpPr>
        <p:spPr>
          <a:xfrm>
            <a:off x="6183808" y="1015674"/>
            <a:ext cx="5384800" cy="4645574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709738" indent="-279400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30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áreas com cabeçalh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609600" y="908721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</p:txBody>
      </p:sp>
      <p:sp>
        <p:nvSpPr>
          <p:cNvPr id="17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6192011" y="908722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</p:txBody>
      </p:sp>
      <p:sp>
        <p:nvSpPr>
          <p:cNvPr id="18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-43" y="1886844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16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21" name="2 Marcador de contenido"/>
          <p:cNvSpPr>
            <a:spLocks noGrp="1"/>
          </p:cNvSpPr>
          <p:nvPr>
            <p:ph idx="14" hasCustomPrompt="1"/>
          </p:nvPr>
        </p:nvSpPr>
        <p:spPr>
          <a:xfrm>
            <a:off x="6192011" y="1886844"/>
            <a:ext cx="5384800" cy="3774405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170973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2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1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62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a sem estrut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7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3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6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21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áreas asimétric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609600" y="1484784"/>
            <a:ext cx="4085547" cy="69009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</p:txBody>
      </p:sp>
      <p:sp>
        <p:nvSpPr>
          <p:cNvPr id="16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1" y="2174876"/>
            <a:ext cx="4659993" cy="3486706"/>
          </a:xfrm>
        </p:spPr>
        <p:txBody>
          <a:bodyPr>
            <a:normAutofit/>
          </a:bodyPr>
          <a:lstStyle>
            <a:lvl1pPr marL="715963" indent="-185738">
              <a:spcBef>
                <a:spcPts val="600"/>
              </a:spcBef>
              <a:buFontTx/>
              <a:buBlip>
                <a:blip r:embed="rId3"/>
              </a:buBlip>
              <a:defRPr sz="1800">
                <a:solidFill>
                  <a:schemeClr val="accent1"/>
                </a:solidFill>
              </a:defRPr>
            </a:lvl1pPr>
            <a:lvl2pPr marL="1073150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chemeClr val="accent1"/>
                </a:solidFill>
              </a:defRPr>
            </a:lvl2pPr>
            <a:lvl3pPr marL="1431925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chemeClr val="accent1"/>
                </a:solidFill>
              </a:defRPr>
            </a:lvl3pPr>
            <a:lvl4pPr marL="1789113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4pPr>
            <a:lvl5pPr marL="2146300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695147" y="274640"/>
            <a:ext cx="6887253" cy="5386608"/>
          </a:xfrm>
        </p:spPr>
        <p:txBody>
          <a:bodyPr/>
          <a:lstStyle>
            <a:lvl1pPr marL="450850" indent="-266700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16681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88118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517775" indent="-1730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4pPr>
            <a:lvl5pPr marL="3233738" indent="-1857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609601" y="274639"/>
            <a:ext cx="4050393" cy="121014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sp>
        <p:nvSpPr>
          <p:cNvPr id="18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60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explic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 hasCustomPrompt="1"/>
          </p:nvPr>
        </p:nvSpPr>
        <p:spPr>
          <a:xfrm>
            <a:off x="3503712" y="908720"/>
            <a:ext cx="5183221" cy="2164572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Clique no </a:t>
            </a:r>
            <a:r>
              <a:rPr lang="es-ES" dirty="0" err="1" smtClean="0"/>
              <a:t>ícone</a:t>
            </a:r>
            <a:r>
              <a:rPr lang="es-ES" dirty="0" smtClean="0"/>
              <a:t> para inserir una </a:t>
            </a:r>
            <a:r>
              <a:rPr lang="es-ES" dirty="0" err="1" smtClean="0"/>
              <a:t>imagem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16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11424" y="3140968"/>
            <a:ext cx="10271787" cy="41705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</p:txBody>
      </p:sp>
      <p:sp>
        <p:nvSpPr>
          <p:cNvPr id="18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0" y="3573016"/>
            <a:ext cx="11183211" cy="2088232"/>
          </a:xfrm>
        </p:spPr>
        <p:txBody>
          <a:bodyPr>
            <a:no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6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19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3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355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A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graphicFrame>
        <p:nvGraphicFramePr>
          <p:cNvPr id="9" name="4 Tabla"/>
          <p:cNvGraphicFramePr>
            <a:graphicFrameLocks noGrp="1"/>
          </p:cNvGraphicFramePr>
          <p:nvPr userDrawn="1">
            <p:extLst/>
          </p:nvPr>
        </p:nvGraphicFramePr>
        <p:xfrm>
          <a:off x="1775520" y="908720"/>
          <a:ext cx="8724031" cy="470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760"/>
                <a:gridCol w="4877271"/>
              </a:tblGrid>
              <a:tr h="365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Classe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Princípio</a:t>
                      </a: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ativo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 (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muito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alta)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Propionato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clobetasol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II (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potência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alta)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Prednicarbato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0,25%  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Mometasona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Metilprednisolona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Betametasona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Beclometasona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Propionato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fluticasona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III (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potência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intermédia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Clobetasona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aceponato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butirato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fluocinolona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IV (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potência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baixa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acetato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344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D6B-F0ED-45A4-8D60-57C7F88C68ED}" type="datetimeFigureOut">
              <a:rPr lang="es-ES" smtClean="0"/>
              <a:pPr/>
              <a:t>24/10/2017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65A8-005E-43E2-AEAE-B046B1EBE1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9813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D6B-F0ED-45A4-8D60-57C7F88C68ED}" type="datetimeFigureOut">
              <a:rPr lang="es-ES" smtClean="0"/>
              <a:pPr/>
              <a:t>24/10/2017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65A8-005E-43E2-AEAE-B046B1EBE1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411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D6B-F0ED-45A4-8D60-57C7F88C68ED}" type="datetimeFigureOut">
              <a:rPr lang="es-ES" smtClean="0"/>
              <a:pPr/>
              <a:t>24/10/2017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65A8-005E-43E2-AEAE-B046B1EBE1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4632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D6B-F0ED-45A4-8D60-57C7F88C68ED}" type="datetimeFigureOut">
              <a:rPr lang="es-ES" smtClean="0"/>
              <a:pPr/>
              <a:t>24/10/2017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65A8-005E-43E2-AEAE-B046B1EBE1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371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D6B-F0ED-45A4-8D60-57C7F88C68ED}" type="datetimeFigureOut">
              <a:rPr lang="es-ES" smtClean="0"/>
              <a:pPr/>
              <a:t>24/10/2017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65A8-005E-43E2-AEAE-B046B1EBE1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616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D6B-F0ED-45A4-8D60-57C7F88C68ED}" type="datetimeFigureOut">
              <a:rPr lang="es-ES" smtClean="0"/>
              <a:pPr/>
              <a:t>24/10/2017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65A8-005E-43E2-AEAE-B046B1EBE1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1287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D6B-F0ED-45A4-8D60-57C7F88C68ED}" type="datetimeFigureOut">
              <a:rPr lang="es-ES" smtClean="0"/>
              <a:pPr/>
              <a:t>24/10/2017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65A8-005E-43E2-AEAE-B046B1EBE1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6236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D6B-F0ED-45A4-8D60-57C7F88C68ED}" type="datetimeFigureOut">
              <a:rPr lang="es-ES" smtClean="0"/>
              <a:pPr/>
              <a:t>24/10/2017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65A8-005E-43E2-AEAE-B046B1EBE1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85357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D6B-F0ED-45A4-8D60-57C7F88C68ED}" type="datetimeFigureOut">
              <a:rPr lang="es-ES" smtClean="0"/>
              <a:pPr/>
              <a:t>24/10/2017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65A8-005E-43E2-AEAE-B046B1EBE1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262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15675"/>
            <a:ext cx="11582400" cy="4592024"/>
          </a:xfrm>
        </p:spPr>
        <p:txBody>
          <a:bodyPr/>
          <a:lstStyle>
            <a:lvl1pPr marL="808038" indent="-265113">
              <a:buFontTx/>
              <a:buBlip>
                <a:blip r:embed="rId3"/>
              </a:buBlip>
              <a:defRPr sz="2800">
                <a:solidFill>
                  <a:schemeClr val="accent1"/>
                </a:solidFill>
              </a:defRPr>
            </a:lvl1pPr>
            <a:lvl2pPr marL="1524000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400">
                <a:solidFill>
                  <a:schemeClr val="accent1"/>
                </a:solidFill>
              </a:defRPr>
            </a:lvl2pPr>
            <a:lvl3pPr marL="2239963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buClr>
                <a:schemeClr val="tx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16" name="Imagen 14"/>
          <p:cNvPicPr/>
          <p:nvPr userDrawn="1"/>
        </p:nvPicPr>
        <p:blipFill>
          <a:blip r:embed="rId4" cstate="print"/>
          <a:stretch/>
        </p:blipFill>
        <p:spPr>
          <a:xfrm>
            <a:off x="10288800" y="6226560"/>
            <a:ext cx="1764720" cy="514440"/>
          </a:xfrm>
          <a:prstGeom prst="rect">
            <a:avLst/>
          </a:prstGeom>
          <a:ln>
            <a:noFill/>
          </a:ln>
        </p:spPr>
      </p:pic>
      <p:pic>
        <p:nvPicPr>
          <p:cNvPr id="17" name="Imagen 15"/>
          <p:cNvPicPr/>
          <p:nvPr userDrawn="1"/>
        </p:nvPicPr>
        <p:blipFill>
          <a:blip r:embed="rId5" cstate="print"/>
          <a:stretch/>
        </p:blipFill>
        <p:spPr>
          <a:xfrm>
            <a:off x="118800" y="6447600"/>
            <a:ext cx="2972160" cy="291240"/>
          </a:xfrm>
          <a:prstGeom prst="rect">
            <a:avLst/>
          </a:prstGeom>
          <a:ln>
            <a:noFill/>
          </a:ln>
        </p:spPr>
      </p:pic>
      <p:pic>
        <p:nvPicPr>
          <p:cNvPr id="18" name="9 Imagen"/>
          <p:cNvPicPr/>
          <p:nvPr userDrawn="1"/>
        </p:nvPicPr>
        <p:blipFill>
          <a:blip r:embed="rId6" cstate="print"/>
          <a:srcRect r="37971" b="1167"/>
          <a:stretch/>
        </p:blipFill>
        <p:spPr>
          <a:xfrm>
            <a:off x="12240" y="6119640"/>
            <a:ext cx="3336120" cy="333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05364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D6B-F0ED-45A4-8D60-57C7F88C68ED}" type="datetimeFigureOut">
              <a:rPr lang="es-ES" smtClean="0"/>
              <a:pPr/>
              <a:t>24/10/2017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65A8-005E-43E2-AEAE-B046B1EBE1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6348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D6B-F0ED-45A4-8D60-57C7F88C68ED}" type="datetimeFigureOut">
              <a:rPr lang="es-ES" smtClean="0"/>
              <a:pPr/>
              <a:t>24/10/2017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65A8-005E-43E2-AEAE-B046B1EBE1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801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gunta interactiv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276872"/>
            <a:ext cx="10363200" cy="3330826"/>
          </a:xfrm>
        </p:spPr>
        <p:txBody>
          <a:bodyPr anchor="t"/>
          <a:lstStyle>
            <a:lvl1pPr marL="457200" indent="-457200">
              <a:buClr>
                <a:schemeClr val="tx2"/>
              </a:buClr>
              <a:buFont typeface="+mj-lt"/>
              <a:buAutoNum type="arabicPeriod"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Respuesta 1</a:t>
            </a:r>
          </a:p>
          <a:p>
            <a:pPr lvl="0"/>
            <a:r>
              <a:rPr lang="es-ES" dirty="0"/>
              <a:t>Respuesta 2</a:t>
            </a:r>
          </a:p>
          <a:p>
            <a:pPr lvl="0"/>
            <a:r>
              <a:rPr lang="es-ES" dirty="0"/>
              <a:t>Respuesta 3</a:t>
            </a:r>
          </a:p>
          <a:p>
            <a:pPr lvl="0"/>
            <a:r>
              <a:rPr lang="es-ES" dirty="0"/>
              <a:t>Respuesta 4</a:t>
            </a:r>
          </a:p>
        </p:txBody>
      </p:sp>
      <p:sp>
        <p:nvSpPr>
          <p:cNvPr id="13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63084" y="908721"/>
            <a:ext cx="10363200" cy="103546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Enunciado de la pregunta X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Pregunta X</a:t>
            </a:r>
          </a:p>
        </p:txBody>
      </p:sp>
      <p:pic>
        <p:nvPicPr>
          <p:cNvPr id="15" name="Imagen 14"/>
          <p:cNvPicPr/>
          <p:nvPr userDrawn="1"/>
        </p:nvPicPr>
        <p:blipFill>
          <a:blip r:embed="rId3" cstate="print"/>
          <a:stretch/>
        </p:blipFill>
        <p:spPr>
          <a:xfrm>
            <a:off x="10288800" y="6226560"/>
            <a:ext cx="1764720" cy="514440"/>
          </a:xfrm>
          <a:prstGeom prst="rect">
            <a:avLst/>
          </a:prstGeom>
          <a:ln>
            <a:noFill/>
          </a:ln>
        </p:spPr>
      </p:pic>
      <p:pic>
        <p:nvPicPr>
          <p:cNvPr id="17" name="Imagen 15"/>
          <p:cNvPicPr/>
          <p:nvPr userDrawn="1"/>
        </p:nvPicPr>
        <p:blipFill>
          <a:blip r:embed="rId4" cstate="print"/>
          <a:stretch/>
        </p:blipFill>
        <p:spPr>
          <a:xfrm>
            <a:off x="118800" y="6447600"/>
            <a:ext cx="2972160" cy="291240"/>
          </a:xfrm>
          <a:prstGeom prst="rect">
            <a:avLst/>
          </a:prstGeom>
          <a:ln>
            <a:noFill/>
          </a:ln>
        </p:spPr>
      </p:pic>
      <p:pic>
        <p:nvPicPr>
          <p:cNvPr id="19" name="9 Imagen"/>
          <p:cNvPicPr/>
          <p:nvPr userDrawn="1"/>
        </p:nvPicPr>
        <p:blipFill>
          <a:blip r:embed="rId5" cstate="print"/>
          <a:srcRect r="37971" b="1167"/>
          <a:stretch/>
        </p:blipFill>
        <p:spPr>
          <a:xfrm>
            <a:off x="12240" y="6119640"/>
            <a:ext cx="3336120" cy="333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138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ólo el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43" y="6072206"/>
            <a:ext cx="4286280" cy="428628"/>
          </a:xfrm>
          <a:prstGeom prst="rect">
            <a:avLst/>
          </a:prstGeom>
        </p:spPr>
      </p:pic>
      <p:pic>
        <p:nvPicPr>
          <p:cNvPr id="11" name="10 Imagen" descr="2016 sin pie 300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63045" y="6462586"/>
            <a:ext cx="3932691" cy="288000"/>
          </a:xfrm>
          <a:prstGeom prst="rect">
            <a:avLst/>
          </a:prstGeom>
        </p:spPr>
      </p:pic>
      <p:sp>
        <p:nvSpPr>
          <p:cNvPr id="13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395" y="6227877"/>
            <a:ext cx="2347384" cy="513491"/>
          </a:xfrm>
          <a:prstGeom prst="rect">
            <a:avLst/>
          </a:prstGeom>
        </p:spPr>
      </p:pic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pic>
        <p:nvPicPr>
          <p:cNvPr id="9" name="6 Imagen" descr="doctors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56592" y="5912218"/>
            <a:ext cx="2127440" cy="93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436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43" y="6072206"/>
            <a:ext cx="4286280" cy="428628"/>
          </a:xfrm>
          <a:prstGeom prst="rect">
            <a:avLst/>
          </a:prstGeom>
        </p:spPr>
      </p:pic>
      <p:pic>
        <p:nvPicPr>
          <p:cNvPr id="13" name="12 Imagen" descr="2016 sin pie 300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63045" y="6462586"/>
            <a:ext cx="3932691" cy="288000"/>
          </a:xfrm>
          <a:prstGeom prst="rect">
            <a:avLst/>
          </a:prstGeom>
        </p:spPr>
      </p:pic>
      <p:sp>
        <p:nvSpPr>
          <p:cNvPr id="17" name="2 Marcador de contenido"/>
          <p:cNvSpPr>
            <a:spLocks noGrp="1"/>
          </p:cNvSpPr>
          <p:nvPr>
            <p:ph idx="10"/>
          </p:nvPr>
        </p:nvSpPr>
        <p:spPr>
          <a:xfrm>
            <a:off x="0" y="1015674"/>
            <a:ext cx="5999989" cy="4645574"/>
          </a:xfrm>
        </p:spPr>
        <p:txBody>
          <a:bodyPr/>
          <a:lstStyle>
            <a:lvl1pPr marL="808038" indent="-265113">
              <a:buFontTx/>
              <a:buBlip>
                <a:blip r:embed="rId5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400">
                <a:solidFill>
                  <a:schemeClr val="accent1"/>
                </a:solidFill>
              </a:defRPr>
            </a:lvl2pPr>
            <a:lvl3pPr marL="2239963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3"/>
          </p:nvPr>
        </p:nvSpPr>
        <p:spPr>
          <a:xfrm>
            <a:off x="6183808" y="1015674"/>
            <a:ext cx="5384800" cy="4645574"/>
          </a:xfrm>
        </p:spPr>
        <p:txBody>
          <a:bodyPr/>
          <a:lstStyle>
            <a:lvl1pPr marL="265113" indent="-265113">
              <a:buFontTx/>
              <a:buBlip>
                <a:blip r:embed="rId5"/>
              </a:buBlip>
              <a:defRPr sz="2400">
                <a:solidFill>
                  <a:schemeClr val="accent1"/>
                </a:solidFill>
              </a:defRPr>
            </a:lvl1pPr>
            <a:lvl2pPr marL="981075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400">
                <a:solidFill>
                  <a:schemeClr val="accent1"/>
                </a:solidFill>
              </a:defRPr>
            </a:lvl2pPr>
            <a:lvl3pPr marL="1709738" indent="-279400"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332038" indent="-184150"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048000" indent="-173038"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395" y="6227877"/>
            <a:ext cx="2347384" cy="513491"/>
          </a:xfrm>
          <a:prstGeom prst="rect">
            <a:avLst/>
          </a:prstGeom>
        </p:spPr>
      </p:pic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pic>
        <p:nvPicPr>
          <p:cNvPr id="11" name="6 Imagen" descr="doctors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56592" y="5912218"/>
            <a:ext cx="2127440" cy="93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737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908721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13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43" y="6072206"/>
            <a:ext cx="4286280" cy="428628"/>
          </a:xfrm>
          <a:prstGeom prst="rect">
            <a:avLst/>
          </a:prstGeom>
        </p:spPr>
      </p:pic>
      <p:pic>
        <p:nvPicPr>
          <p:cNvPr id="15" name="14 Imagen" descr="2016 sin pie 300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63045" y="6462586"/>
            <a:ext cx="3932691" cy="288000"/>
          </a:xfrm>
          <a:prstGeom prst="rect">
            <a:avLst/>
          </a:prstGeom>
        </p:spPr>
      </p:pic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6192011" y="908722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-43" y="1886844"/>
            <a:ext cx="6000032" cy="3774405"/>
          </a:xfrm>
        </p:spPr>
        <p:txBody>
          <a:bodyPr/>
          <a:lstStyle>
            <a:lvl1pPr marL="808038" indent="-265113">
              <a:buFontTx/>
              <a:buBlip>
                <a:blip r:embed="rId5"/>
              </a:buBlip>
              <a:defRPr sz="2200">
                <a:solidFill>
                  <a:schemeClr val="accent1"/>
                </a:solidFill>
              </a:defRPr>
            </a:lvl1pPr>
            <a:lvl2pPr marL="1524000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874963" indent="-184150"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590925" indent="-185738"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16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sp>
        <p:nvSpPr>
          <p:cNvPr id="21" name="2 Marcador de contenido"/>
          <p:cNvSpPr>
            <a:spLocks noGrp="1"/>
          </p:cNvSpPr>
          <p:nvPr>
            <p:ph idx="14"/>
          </p:nvPr>
        </p:nvSpPr>
        <p:spPr>
          <a:xfrm>
            <a:off x="6192011" y="1886844"/>
            <a:ext cx="5384800" cy="3774405"/>
          </a:xfrm>
        </p:spPr>
        <p:txBody>
          <a:bodyPr/>
          <a:lstStyle>
            <a:lvl1pPr marL="265113" indent="-265113">
              <a:buFontTx/>
              <a:buBlip>
                <a:blip r:embed="rId5"/>
              </a:buBlip>
              <a:defRPr sz="2200">
                <a:solidFill>
                  <a:schemeClr val="accent1"/>
                </a:solidFill>
              </a:defRPr>
            </a:lvl1pPr>
            <a:lvl2pPr marL="981075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1709738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332038" indent="-184150"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048000" indent="-173038"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395" y="6227877"/>
            <a:ext cx="2347384" cy="513491"/>
          </a:xfrm>
          <a:prstGeom prst="rect">
            <a:avLst/>
          </a:prstGeom>
        </p:spPr>
      </p:pic>
      <p:sp>
        <p:nvSpPr>
          <p:cNvPr id="2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pic>
        <p:nvPicPr>
          <p:cNvPr id="13" name="6 Imagen" descr="doctors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56592" y="5912218"/>
            <a:ext cx="2127440" cy="93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187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43" y="6072206"/>
            <a:ext cx="4286280" cy="428628"/>
          </a:xfrm>
          <a:prstGeom prst="rect">
            <a:avLst/>
          </a:prstGeom>
        </p:spPr>
      </p:pic>
      <p:pic>
        <p:nvPicPr>
          <p:cNvPr id="10" name="9 Imagen" descr="2016 sin pie 300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63045" y="6462586"/>
            <a:ext cx="3932691" cy="288000"/>
          </a:xfrm>
          <a:prstGeom prst="rect">
            <a:avLst/>
          </a:prstGeom>
        </p:spPr>
      </p:pic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395" y="6227877"/>
            <a:ext cx="2347384" cy="513491"/>
          </a:xfrm>
          <a:prstGeom prst="rect">
            <a:avLst/>
          </a:prstGeom>
        </p:spPr>
      </p:pic>
      <p:pic>
        <p:nvPicPr>
          <p:cNvPr id="8" name="6 Imagen" descr="doctors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56592" y="5912218"/>
            <a:ext cx="2127440" cy="93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683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as desiguale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43" y="6072206"/>
            <a:ext cx="4286280" cy="428628"/>
          </a:xfrm>
          <a:prstGeom prst="rect">
            <a:avLst/>
          </a:prstGeom>
        </p:spPr>
      </p:pic>
      <p:pic>
        <p:nvPicPr>
          <p:cNvPr id="13" name="12 Imagen" descr="2016 sin pie 300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63045" y="6462586"/>
            <a:ext cx="3932691" cy="288000"/>
          </a:xfrm>
          <a:prstGeom prst="rect">
            <a:avLst/>
          </a:prstGeom>
        </p:spPr>
      </p:pic>
      <p:sp>
        <p:nvSpPr>
          <p:cNvPr id="15" name="2 Marcador de texto"/>
          <p:cNvSpPr>
            <a:spLocks noGrp="1"/>
          </p:cNvSpPr>
          <p:nvPr>
            <p:ph type="body" idx="10"/>
          </p:nvPr>
        </p:nvSpPr>
        <p:spPr>
          <a:xfrm>
            <a:off x="609600" y="1484784"/>
            <a:ext cx="4085547" cy="69009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2 Marcador de contenido"/>
          <p:cNvSpPr>
            <a:spLocks noGrp="1"/>
          </p:cNvSpPr>
          <p:nvPr>
            <p:ph idx="11"/>
          </p:nvPr>
        </p:nvSpPr>
        <p:spPr>
          <a:xfrm>
            <a:off x="1" y="2174876"/>
            <a:ext cx="4659993" cy="3486706"/>
          </a:xfrm>
        </p:spPr>
        <p:txBody>
          <a:bodyPr/>
          <a:lstStyle>
            <a:lvl1pPr marL="715963" indent="-185738">
              <a:buFontTx/>
              <a:buBlip>
                <a:blip r:embed="rId5"/>
              </a:buBlip>
              <a:defRPr sz="1800">
                <a:solidFill>
                  <a:schemeClr val="accent1"/>
                </a:solidFill>
              </a:defRPr>
            </a:lvl1pPr>
            <a:lvl2pPr marL="1073150" indent="-173038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800">
                <a:solidFill>
                  <a:schemeClr val="accent1"/>
                </a:solidFill>
              </a:defRPr>
            </a:lvl2pPr>
            <a:lvl3pPr marL="1431925" indent="-173038"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1789113" indent="-173038"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2146300" indent="-173038"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4695147" y="274640"/>
            <a:ext cx="6887253" cy="5386608"/>
          </a:xfrm>
        </p:spPr>
        <p:txBody>
          <a:bodyPr/>
          <a:lstStyle>
            <a:lvl1pPr marL="450850" indent="-266700">
              <a:buFontTx/>
              <a:buBlip>
                <a:blip r:embed="rId5"/>
              </a:buBlip>
              <a:defRPr sz="2800">
                <a:solidFill>
                  <a:schemeClr val="accent1"/>
                </a:solidFill>
              </a:defRPr>
            </a:lvl1pPr>
            <a:lvl2pPr marL="1166813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400">
                <a:solidFill>
                  <a:schemeClr val="accent1"/>
                </a:solidFill>
              </a:defRPr>
            </a:lvl2pPr>
            <a:lvl3pPr marL="1881188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200">
                <a:solidFill>
                  <a:schemeClr val="accent1"/>
                </a:solidFill>
              </a:defRPr>
            </a:lvl3pPr>
            <a:lvl4pPr marL="2517775" indent="-173038">
              <a:buClr>
                <a:schemeClr val="tx2"/>
              </a:buClr>
              <a:defRPr>
                <a:solidFill>
                  <a:schemeClr val="accent1"/>
                </a:solidFill>
              </a:defRPr>
            </a:lvl4pPr>
            <a:lvl5pPr marL="3233738" indent="-185738">
              <a:buClr>
                <a:schemeClr val="tx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609601" y="274639"/>
            <a:ext cx="4050393" cy="1210145"/>
          </a:xfrm>
        </p:spPr>
        <p:txBody>
          <a:bodyPr>
            <a:noAutofit/>
          </a:bodyPr>
          <a:lstStyle>
            <a:lvl1pPr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sp>
        <p:nvSpPr>
          <p:cNvPr id="18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395" y="6227877"/>
            <a:ext cx="2347384" cy="513491"/>
          </a:xfrm>
          <a:prstGeom prst="rect">
            <a:avLst/>
          </a:prstGeom>
        </p:spPr>
      </p:pic>
      <p:pic>
        <p:nvPicPr>
          <p:cNvPr id="11" name="6 Imagen" descr="doctors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56592" y="5912218"/>
            <a:ext cx="2127440" cy="93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255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3789000"/>
            <a:ext cx="10534320" cy="12855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4000" b="1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modificar o estilo do título do padrão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Line 2"/>
          <p:cNvSpPr/>
          <p:nvPr/>
        </p:nvSpPr>
        <p:spPr>
          <a:xfrm flipH="1">
            <a:off x="856080" y="3860280"/>
            <a:ext cx="1080" cy="1116000"/>
          </a:xfrm>
          <a:prstGeom prst="line">
            <a:avLst/>
          </a:prstGeom>
          <a:ln w="123840">
            <a:solidFill>
              <a:schemeClr val="bg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 flipH="1">
            <a:off x="857160" y="5226120"/>
            <a:ext cx="1080" cy="720000"/>
          </a:xfrm>
          <a:prstGeom prst="line">
            <a:avLst/>
          </a:prstGeom>
          <a:ln w="123840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" name="Imagen 9"/>
          <p:cNvPicPr/>
          <p:nvPr/>
        </p:nvPicPr>
        <p:blipFill>
          <a:blip r:embed="rId13" cstate="print"/>
          <a:stretch/>
        </p:blipFill>
        <p:spPr>
          <a:xfrm>
            <a:off x="10027440" y="6132240"/>
            <a:ext cx="2088000" cy="608760"/>
          </a:xfrm>
          <a:prstGeom prst="rect">
            <a:avLst/>
          </a:prstGeom>
          <a:ln>
            <a:noFill/>
          </a:ln>
        </p:spPr>
      </p:pic>
      <p:pic>
        <p:nvPicPr>
          <p:cNvPr id="4" name="Imagen 7"/>
          <p:cNvPicPr/>
          <p:nvPr/>
        </p:nvPicPr>
        <p:blipFill>
          <a:blip r:embed="rId14" cstate="print"/>
          <a:stretch/>
        </p:blipFill>
        <p:spPr>
          <a:xfrm>
            <a:off x="122400" y="115200"/>
            <a:ext cx="6401160" cy="935640"/>
          </a:xfrm>
          <a:prstGeom prst="rect">
            <a:avLst/>
          </a:prstGeom>
          <a:ln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15" r:id="rId2"/>
    <p:sldLayoutId id="2147483716" r:id="rId3"/>
    <p:sldLayoutId id="2147483717" r:id="rId4"/>
    <p:sldLayoutId id="2147483718" r:id="rId5"/>
    <p:sldLayoutId id="2147483707" r:id="rId6"/>
    <p:sldLayoutId id="2147483708" r:id="rId7"/>
    <p:sldLayoutId id="2147483710" r:id="rId8"/>
    <p:sldLayoutId id="2147483711" r:id="rId9"/>
    <p:sldLayoutId id="214748371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B4D6B-F0ED-45A4-8D60-57C7F88C68ED}" type="datetimeFigureOut">
              <a:rPr lang="es-ES" smtClean="0"/>
              <a:pPr/>
              <a:t>24/10/2017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265A8-005E-43E2-AEAE-B046B1EBE1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44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google.pt/url?q=http://exercitarte.web.ua.pt/&amp;sa=U&amp;ei=bctnU5PQCcim0AWyqIDICw&amp;ved=0CEEQ9QEwCg&amp;usg=AFQjCNFr-0wF7duvT2FtTa7W5YG4qPEPAA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s://www.google.pt/url?q=http://www.sulinformacao.pt/2013/03/centro-hospitalar-do-barlavento-algarvio-tem-a-unico-programa-de-reabilitacao-respiratoria-em-todo-o-algarve/&amp;sa=U&amp;ei=bctnU5PQCcim0AWyqIDICw&amp;ved=0CDMQ9QEwAw&amp;usg=AFQjCNH_XcQImyW_1VIGfBGNFiELb3mWbA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microsoft.com/office/2007/relationships/hdphoto" Target="../media/hdphoto1.wdp"/><Relationship Id="rId10" Type="http://schemas.openxmlformats.org/officeDocument/2006/relationships/image" Target="../media/image37.jpeg"/><Relationship Id="rId4" Type="http://schemas.openxmlformats.org/officeDocument/2006/relationships/image" Target="../media/image32.png"/><Relationship Id="rId9" Type="http://schemas.openxmlformats.org/officeDocument/2006/relationships/image" Target="../media/image36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36.jpe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45.pn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38.jpeg"/><Relationship Id="rId14" Type="http://schemas.openxmlformats.org/officeDocument/2006/relationships/image" Target="../media/image44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extShape 1"/>
          <p:cNvSpPr txBox="1"/>
          <p:nvPr/>
        </p:nvSpPr>
        <p:spPr>
          <a:xfrm>
            <a:off x="914400" y="3789000"/>
            <a:ext cx="10534320" cy="1285560"/>
          </a:xfrm>
          <a:prstGeom prst="rect">
            <a:avLst/>
          </a:prstGeom>
          <a:solidFill>
            <a:srgbClr val="FFFFFF">
              <a:alpha val="51000"/>
            </a:srgbClr>
          </a:solidFill>
          <a:ln>
            <a:noFill/>
          </a:ln>
        </p:spPr>
        <p:txBody>
          <a:bodyPr anchor="ctr"/>
          <a:lstStyle/>
          <a:p>
            <a:r>
              <a:rPr lang="es-ES" sz="4000" b="1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DPOC: </a:t>
            </a:r>
            <a:r>
              <a:rPr lang="es-ES" sz="4000" b="1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que </a:t>
            </a:r>
            <a:r>
              <a:rPr lang="es-ES" sz="4000" b="1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há</a:t>
            </a:r>
            <a:r>
              <a:rPr lang="es-ES" sz="4000" b="1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s-ES" sz="4000" b="1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novo</a:t>
            </a:r>
            <a:r>
              <a:rPr lang="es-ES" sz="4000" b="1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  <a:endParaRPr lang="es-ES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8" name="TextShape 2"/>
          <p:cNvSpPr txBox="1"/>
          <p:nvPr/>
        </p:nvSpPr>
        <p:spPr>
          <a:xfrm>
            <a:off x="895320" y="5146199"/>
            <a:ext cx="10183497" cy="1568926"/>
          </a:xfrm>
          <a:prstGeom prst="rect">
            <a:avLst/>
          </a:prstGeom>
          <a:solidFill>
            <a:srgbClr val="FFFFFF">
              <a:alpha val="51000"/>
            </a:srgbClr>
          </a:solidFill>
          <a:ln>
            <a:noFill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sz="1600" b="1" dirty="0" smtClean="0">
                <a:solidFill>
                  <a:srgbClr val="004586"/>
                </a:solidFill>
                <a:latin typeface="Calibri"/>
              </a:rPr>
              <a:t>Dr. </a:t>
            </a:r>
            <a:r>
              <a:rPr lang="es-ES" sz="1600" b="1" dirty="0" err="1" smtClean="0">
                <a:solidFill>
                  <a:srgbClr val="004586"/>
                </a:solidFill>
                <a:latin typeface="Calibri"/>
              </a:rPr>
              <a:t>Rui</a:t>
            </a:r>
            <a:r>
              <a:rPr lang="es-ES" sz="1600" b="1" dirty="0" smtClean="0">
                <a:solidFill>
                  <a:srgbClr val="004586"/>
                </a:solidFill>
                <a:latin typeface="Calibri"/>
              </a:rPr>
              <a:t> Costa. </a:t>
            </a:r>
            <a:r>
              <a:rPr lang="es-ES" sz="1600" b="1" dirty="0" err="1" smtClean="0">
                <a:solidFill>
                  <a:srgbClr val="004586"/>
                </a:solidFill>
                <a:latin typeface="Calibri"/>
              </a:rPr>
              <a:t>Unidade</a:t>
            </a:r>
            <a:r>
              <a:rPr lang="es-ES" sz="1600" b="1" dirty="0" smtClean="0">
                <a:solidFill>
                  <a:srgbClr val="004586"/>
                </a:solidFill>
                <a:latin typeface="Calibri"/>
              </a:rPr>
              <a:t> de </a:t>
            </a:r>
            <a:r>
              <a:rPr lang="es-ES" sz="1600" b="1" dirty="0" err="1" smtClean="0">
                <a:solidFill>
                  <a:srgbClr val="004586"/>
                </a:solidFill>
                <a:latin typeface="Calibri"/>
              </a:rPr>
              <a:t>Saúde</a:t>
            </a:r>
            <a:r>
              <a:rPr lang="es-ES" sz="1600" b="1" dirty="0" smtClean="0">
                <a:solidFill>
                  <a:srgbClr val="004586"/>
                </a:solidFill>
                <a:latin typeface="Calibri"/>
              </a:rPr>
              <a:t> </a:t>
            </a:r>
            <a:r>
              <a:rPr lang="es-ES" sz="1600" b="1" dirty="0" err="1" smtClean="0">
                <a:solidFill>
                  <a:srgbClr val="004586"/>
                </a:solidFill>
                <a:latin typeface="Calibri"/>
              </a:rPr>
              <a:t>Sãvida</a:t>
            </a:r>
            <a:r>
              <a:rPr lang="es-ES" sz="1600" b="1" dirty="0" smtClean="0">
                <a:solidFill>
                  <a:srgbClr val="004586"/>
                </a:solidFill>
                <a:latin typeface="Calibri"/>
              </a:rPr>
              <a:t> Medicina </a:t>
            </a:r>
            <a:r>
              <a:rPr lang="es-ES" sz="1600" b="1" dirty="0" err="1" smtClean="0">
                <a:solidFill>
                  <a:srgbClr val="004586"/>
                </a:solidFill>
                <a:latin typeface="Calibri"/>
              </a:rPr>
              <a:t>Apoiada</a:t>
            </a:r>
            <a:r>
              <a:rPr lang="es-ES" sz="1600" b="1" dirty="0" smtClean="0">
                <a:solidFill>
                  <a:srgbClr val="004586"/>
                </a:solidFill>
                <a:latin typeface="Calibri"/>
              </a:rPr>
              <a:t>, SA</a:t>
            </a:r>
          </a:p>
          <a:p>
            <a:pPr>
              <a:spcBef>
                <a:spcPct val="20000"/>
              </a:spcBef>
            </a:pPr>
            <a:r>
              <a:rPr lang="es-ES" sz="1600" b="1" dirty="0" smtClean="0">
                <a:solidFill>
                  <a:srgbClr val="004586"/>
                </a:solidFill>
                <a:latin typeface="Calibri"/>
              </a:rPr>
              <a:t>Dra</a:t>
            </a:r>
            <a:r>
              <a:rPr lang="es-ES" sz="1600" b="1" dirty="0">
                <a:solidFill>
                  <a:srgbClr val="004586"/>
                </a:solidFill>
                <a:latin typeface="Calibri"/>
              </a:rPr>
              <a:t>. </a:t>
            </a:r>
            <a:r>
              <a:rPr lang="es-ES" sz="1600" b="1" dirty="0" err="1">
                <a:solidFill>
                  <a:srgbClr val="004586"/>
                </a:solidFill>
                <a:latin typeface="Calibri"/>
              </a:rPr>
              <a:t>Cláudia</a:t>
            </a:r>
            <a:r>
              <a:rPr lang="es-ES" sz="1600" b="1" dirty="0">
                <a:solidFill>
                  <a:srgbClr val="004586"/>
                </a:solidFill>
                <a:latin typeface="Calibri"/>
              </a:rPr>
              <a:t> Vicente. UCSP </a:t>
            </a:r>
            <a:r>
              <a:rPr lang="es-ES" sz="1600" b="1" dirty="0" err="1">
                <a:solidFill>
                  <a:srgbClr val="004586"/>
                </a:solidFill>
                <a:latin typeface="Calibri"/>
              </a:rPr>
              <a:t>Mealhada</a:t>
            </a:r>
            <a:endParaRPr lang="es-ES" sz="1600" b="1" dirty="0">
              <a:solidFill>
                <a:srgbClr val="004586"/>
              </a:solidFill>
              <a:latin typeface="Calibri"/>
            </a:endParaRPr>
          </a:p>
          <a:p>
            <a:pPr>
              <a:spcBef>
                <a:spcPct val="20000"/>
              </a:spcBef>
            </a:pPr>
            <a:r>
              <a:rPr lang="es-ES" sz="1600" b="1" dirty="0">
                <a:solidFill>
                  <a:srgbClr val="004586"/>
                </a:solidFill>
                <a:latin typeface="Calibri"/>
              </a:rPr>
              <a:t>Dr. Pedro </a:t>
            </a:r>
            <a:r>
              <a:rPr lang="es-ES" sz="1600" b="1" dirty="0" err="1">
                <a:solidFill>
                  <a:srgbClr val="004586"/>
                </a:solidFill>
                <a:latin typeface="Calibri"/>
              </a:rPr>
              <a:t>Fonte</a:t>
            </a:r>
            <a:r>
              <a:rPr lang="es-ES" sz="1600" b="1" dirty="0">
                <a:solidFill>
                  <a:srgbClr val="004586"/>
                </a:solidFill>
                <a:latin typeface="Calibri"/>
              </a:rPr>
              <a:t>.  </a:t>
            </a:r>
            <a:r>
              <a:rPr lang="es-ES" sz="1600" b="1" dirty="0" err="1">
                <a:solidFill>
                  <a:srgbClr val="004586"/>
                </a:solidFill>
                <a:latin typeface="Calibri"/>
              </a:rPr>
              <a:t>Unidade</a:t>
            </a:r>
            <a:r>
              <a:rPr lang="es-ES" sz="1600" b="1" dirty="0">
                <a:solidFill>
                  <a:srgbClr val="004586"/>
                </a:solidFill>
                <a:latin typeface="Calibri"/>
              </a:rPr>
              <a:t> de </a:t>
            </a:r>
            <a:r>
              <a:rPr lang="es-ES" sz="1600" b="1" dirty="0" err="1">
                <a:solidFill>
                  <a:srgbClr val="004586"/>
                </a:solidFill>
                <a:latin typeface="Calibri"/>
              </a:rPr>
              <a:t>Saúde</a:t>
            </a:r>
            <a:r>
              <a:rPr lang="es-ES" sz="1600" b="1" dirty="0">
                <a:solidFill>
                  <a:srgbClr val="004586"/>
                </a:solidFill>
                <a:latin typeface="Calibri"/>
              </a:rPr>
              <a:t> Familiar do </a:t>
            </a:r>
            <a:r>
              <a:rPr lang="es-ES" sz="1600" b="1" dirty="0" err="1">
                <a:solidFill>
                  <a:srgbClr val="004586"/>
                </a:solidFill>
                <a:latin typeface="Calibri"/>
              </a:rPr>
              <a:t>Minho</a:t>
            </a:r>
            <a:endParaRPr lang="es-ES" sz="1600" b="1" dirty="0">
              <a:solidFill>
                <a:srgbClr val="004586"/>
              </a:solidFill>
              <a:latin typeface="Calibri"/>
            </a:endParaRPr>
          </a:p>
          <a:p>
            <a:pPr>
              <a:spcBef>
                <a:spcPct val="20000"/>
              </a:spcBef>
            </a:pPr>
            <a:r>
              <a:rPr lang="es-ES" sz="1600" b="1" dirty="0" smtClean="0">
                <a:solidFill>
                  <a:srgbClr val="004586"/>
                </a:solidFill>
                <a:latin typeface="Calibri"/>
              </a:rPr>
              <a:t>Dra</a:t>
            </a:r>
            <a:r>
              <a:rPr lang="es-ES" sz="1600" b="1" dirty="0">
                <a:solidFill>
                  <a:srgbClr val="004586"/>
                </a:solidFill>
                <a:latin typeface="Calibri"/>
              </a:rPr>
              <a:t>. </a:t>
            </a:r>
            <a:r>
              <a:rPr lang="es-ES" sz="1600" b="1" dirty="0" err="1">
                <a:solidFill>
                  <a:srgbClr val="004586"/>
                </a:solidFill>
                <a:latin typeface="Calibri"/>
              </a:rPr>
              <a:t>Tânia</a:t>
            </a:r>
            <a:r>
              <a:rPr lang="es-ES" sz="1600" b="1" dirty="0">
                <a:solidFill>
                  <a:srgbClr val="004586"/>
                </a:solidFill>
                <a:latin typeface="Calibri"/>
              </a:rPr>
              <a:t> </a:t>
            </a:r>
            <a:r>
              <a:rPr lang="es-ES" sz="1600" b="1" dirty="0" err="1">
                <a:solidFill>
                  <a:srgbClr val="004586"/>
                </a:solidFill>
                <a:latin typeface="Calibri"/>
              </a:rPr>
              <a:t>Caeiro</a:t>
            </a:r>
            <a:r>
              <a:rPr lang="es-ES" sz="1600" b="1" dirty="0">
                <a:solidFill>
                  <a:srgbClr val="004586"/>
                </a:solidFill>
                <a:latin typeface="Calibri"/>
              </a:rPr>
              <a:t> Varela. USF São João do </a:t>
            </a:r>
            <a:r>
              <a:rPr lang="es-ES" sz="1600" b="1" dirty="0" smtClean="0">
                <a:solidFill>
                  <a:srgbClr val="004586"/>
                </a:solidFill>
                <a:latin typeface="Calibri"/>
              </a:rPr>
              <a:t>Estoril</a:t>
            </a:r>
          </a:p>
          <a:p>
            <a:pPr>
              <a:spcBef>
                <a:spcPct val="20000"/>
              </a:spcBef>
            </a:pPr>
            <a:r>
              <a:rPr lang="es-ES" sz="1600" b="1" dirty="0" smtClean="0">
                <a:solidFill>
                  <a:srgbClr val="004586"/>
                </a:solidFill>
                <a:latin typeface="Calibri"/>
              </a:rPr>
              <a:t>Dra. Mariana Prudente. USF </a:t>
            </a:r>
            <a:r>
              <a:rPr lang="es-ES" sz="1600" b="1" dirty="0" err="1" smtClean="0">
                <a:solidFill>
                  <a:srgbClr val="004586"/>
                </a:solidFill>
                <a:latin typeface="Calibri"/>
              </a:rPr>
              <a:t>Cidadela</a:t>
            </a:r>
            <a:r>
              <a:rPr lang="es-ES" sz="1600" b="1" dirty="0" smtClean="0">
                <a:solidFill>
                  <a:srgbClr val="004586"/>
                </a:solidFill>
                <a:latin typeface="Calibri"/>
              </a:rPr>
              <a:t>/ACES </a:t>
            </a:r>
            <a:r>
              <a:rPr lang="es-ES" sz="1600" b="1" smtClean="0">
                <a:solidFill>
                  <a:srgbClr val="004586"/>
                </a:solidFill>
                <a:latin typeface="Calibri"/>
              </a:rPr>
              <a:t>Cascais</a:t>
            </a:r>
            <a:endParaRPr lang="es-ES" sz="1600" b="1" dirty="0" smtClean="0">
              <a:solidFill>
                <a:srgbClr val="004586"/>
              </a:solidFill>
              <a:latin typeface="Calibri"/>
            </a:endParaRPr>
          </a:p>
          <a:p>
            <a:pPr>
              <a:spcBef>
                <a:spcPct val="20000"/>
              </a:spcBef>
            </a:pPr>
            <a:endParaRPr lang="es-ES" sz="1600" b="1" dirty="0">
              <a:solidFill>
                <a:srgbClr val="00458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90651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</a:t>
            </a: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2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1199239" y="2594036"/>
            <a:ext cx="8394544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Sim.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</a:t>
            </a:r>
            <a:r>
              <a:rPr lang="es-ES" sz="24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sei</a:t>
            </a:r>
            <a:r>
              <a:rPr lang="es-ES" sz="24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Faltam</a:t>
            </a:r>
            <a:r>
              <a:rPr lang="es-ES" sz="24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dados.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Marcador de texto 7"/>
          <p:cNvSpPr>
            <a:spLocks noGrp="1"/>
          </p:cNvSpPr>
          <p:nvPr>
            <p:ph type="body" idx="10"/>
          </p:nvPr>
        </p:nvSpPr>
        <p:spPr>
          <a:xfrm>
            <a:off x="963084" y="923961"/>
            <a:ext cx="10363200" cy="10354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Homem</a:t>
            </a:r>
            <a:r>
              <a:rPr lang="es-ES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, 68 anos.</a:t>
            </a:r>
            <a:r>
              <a:rPr lang="es-ES" spc="-1" dirty="0" smtClean="0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O </a:t>
            </a:r>
            <a:r>
              <a:rPr lang="en-US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resultado</a:t>
            </a:r>
            <a:r>
              <a:rPr lang="en-US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 da </a:t>
            </a:r>
            <a:r>
              <a:rPr lang="en-US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espirometria</a:t>
            </a:r>
            <a:r>
              <a:rPr lang="en-US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adequa</a:t>
            </a:r>
            <a:r>
              <a:rPr lang="en-US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-se à </a:t>
            </a:r>
            <a:r>
              <a:rPr lang="en-US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hipótese</a:t>
            </a:r>
            <a:r>
              <a:rPr lang="en-US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en-US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diagnóstico</a:t>
            </a:r>
            <a:r>
              <a:rPr lang="en-US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mais</a:t>
            </a:r>
            <a:r>
              <a:rPr lang="en-US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provável</a:t>
            </a:r>
            <a:r>
              <a:rPr lang="es-ES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?</a:t>
            </a:r>
            <a:endParaRPr lang="es-ES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4556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e Conteúdo 2"/>
          <p:cNvSpPr>
            <a:spLocks noGrp="1"/>
          </p:cNvSpPr>
          <p:nvPr>
            <p:ph type="body" sz="quarter" idx="13"/>
          </p:nvPr>
        </p:nvSpPr>
        <p:spPr>
          <a:xfrm>
            <a:off x="121877" y="5813648"/>
            <a:ext cx="11582443" cy="295162"/>
          </a:xfrm>
        </p:spPr>
        <p:txBody>
          <a:bodyPr>
            <a:normAutofit/>
          </a:bodyPr>
          <a:lstStyle/>
          <a:p>
            <a:pPr marL="531813" indent="-354013"/>
            <a:r>
              <a:rPr lang="es-ES_tradnl" sz="1200" dirty="0" err="1">
                <a:solidFill>
                  <a:schemeClr val="bg1">
                    <a:lumMod val="65000"/>
                  </a:schemeClr>
                </a:solidFill>
              </a:rPr>
              <a:t>Homem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</a:rPr>
              <a:t>, 68 anos.</a:t>
            </a:r>
            <a:endParaRPr lang="pt-PT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" name="Content Placeholder 2" descr="Curva Espiro joão ramalho - DPOC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3" t="32064" r="7842" b="29062"/>
          <a:stretch/>
        </p:blipFill>
        <p:spPr>
          <a:xfrm>
            <a:off x="955345" y="617105"/>
            <a:ext cx="7751928" cy="5258609"/>
          </a:xfrm>
          <a:prstGeom prst="rect">
            <a:avLst/>
          </a:prstGeom>
        </p:spPr>
      </p:pic>
      <p:pic>
        <p:nvPicPr>
          <p:cNvPr id="21" name="Content Placeholder 2" descr="Curva Espiro joão ramalho - DPOC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7" t="46777" r="16718" b="39804"/>
          <a:stretch/>
        </p:blipFill>
        <p:spPr>
          <a:xfrm rot="16200000">
            <a:off x="8197528" y="2135193"/>
            <a:ext cx="3862317" cy="181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0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Posição do Texto 3"/>
          <p:cNvSpPr>
            <a:spLocks noGrp="1"/>
          </p:cNvSpPr>
          <p:nvPr>
            <p:ph type="body" sz="quarter" idx="13"/>
          </p:nvPr>
        </p:nvSpPr>
        <p:spPr>
          <a:xfrm>
            <a:off x="-43" y="5767928"/>
            <a:ext cx="11582443" cy="295162"/>
          </a:xfrm>
        </p:spPr>
        <p:txBody>
          <a:bodyPr>
            <a:noAutofit/>
          </a:bodyPr>
          <a:lstStyle/>
          <a:p>
            <a:pPr algn="ctr"/>
            <a:r>
              <a:rPr lang="pt-PT" sz="2400" i="0" dirty="0">
                <a:solidFill>
                  <a:srgbClr val="004586"/>
                </a:solidFill>
              </a:rPr>
              <a:t>Padrão obstrutivo moderado, compatível com </a:t>
            </a:r>
            <a:r>
              <a:rPr lang="pt-PT" sz="2400" i="0" dirty="0">
                <a:solidFill>
                  <a:srgbClr val="C00000"/>
                </a:solidFill>
              </a:rPr>
              <a:t>DPOC</a:t>
            </a:r>
          </a:p>
          <a:p>
            <a:endParaRPr lang="pt-PT" dirty="0"/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4586"/>
                </a:solidFill>
                <a:latin typeface="+mn-lt"/>
              </a:rPr>
              <a:t>Homem</a:t>
            </a:r>
            <a:r>
              <a:rPr lang="es-ES" dirty="0" smtClean="0">
                <a:solidFill>
                  <a:srgbClr val="004586"/>
                </a:solidFill>
                <a:latin typeface="+mn-lt"/>
              </a:rPr>
              <a:t>, 68 anos</a:t>
            </a:r>
            <a:endParaRPr lang="es-ES" dirty="0">
              <a:solidFill>
                <a:srgbClr val="004586"/>
              </a:solidFill>
              <a:latin typeface="+mn-lt"/>
            </a:endParaRPr>
          </a:p>
        </p:txBody>
      </p:sp>
      <p:pic>
        <p:nvPicPr>
          <p:cNvPr id="14" name="Content Placeholder 3" descr="valores espiro João Ramalho - DPOC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" r="2466" b="4622"/>
          <a:stretch/>
        </p:blipFill>
        <p:spPr>
          <a:xfrm>
            <a:off x="1618047" y="777145"/>
            <a:ext cx="8854815" cy="493018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101901" y="1984628"/>
            <a:ext cx="603123" cy="33139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t-PT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631956" y="2003709"/>
            <a:ext cx="603123" cy="35120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t-PT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459942" y="1544346"/>
            <a:ext cx="498449" cy="30213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t-PT">
              <a:solidFill>
                <a:prstClr val="white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9357913" y="1462853"/>
            <a:ext cx="592355" cy="374657"/>
            <a:chOff x="9509075" y="1556596"/>
            <a:chExt cx="716750" cy="412123"/>
          </a:xfrm>
        </p:grpSpPr>
        <p:sp>
          <p:nvSpPr>
            <p:cNvPr id="2" name="CaixaDeTexto 1"/>
            <p:cNvSpPr txBox="1"/>
            <p:nvPr/>
          </p:nvSpPr>
          <p:spPr>
            <a:xfrm>
              <a:off x="9509075" y="1571222"/>
              <a:ext cx="716750" cy="39749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pt-PT" sz="1600" dirty="0"/>
                <a:t>82,6%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9511396" y="1556596"/>
              <a:ext cx="663435" cy="400991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pt-PT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9322429" y="1876821"/>
            <a:ext cx="651591" cy="412123"/>
            <a:chOff x="9509075" y="1556596"/>
            <a:chExt cx="716750" cy="412123"/>
          </a:xfrm>
        </p:grpSpPr>
        <p:sp>
          <p:nvSpPr>
            <p:cNvPr id="13" name="CaixaDeTexto 12"/>
            <p:cNvSpPr txBox="1"/>
            <p:nvPr/>
          </p:nvSpPr>
          <p:spPr>
            <a:xfrm>
              <a:off x="9509075" y="1571222"/>
              <a:ext cx="716750" cy="39749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pt-PT" sz="1600" dirty="0"/>
                <a:t>61,6%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9511396" y="1556596"/>
              <a:ext cx="663435" cy="400991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pt-PT">
                <a:solidFill>
                  <a:prstClr val="white"/>
                </a:solidFill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6206083" y="1738171"/>
            <a:ext cx="548294" cy="30213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t-PT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415311" y="1782384"/>
            <a:ext cx="603123" cy="27466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t-PT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675883" y="1774317"/>
            <a:ext cx="603123" cy="27660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t-P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51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4" grpId="0" animBg="1"/>
      <p:bldP spid="5" grpId="0" animBg="1"/>
      <p:bldP spid="6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pt-PT" dirty="0" smtClean="0">
                <a:solidFill>
                  <a:srgbClr val="004586"/>
                </a:solidFill>
              </a:rPr>
              <a:t>GOLD </a:t>
            </a:r>
            <a:r>
              <a:rPr lang="pt-PT" dirty="0">
                <a:solidFill>
                  <a:srgbClr val="004586"/>
                </a:solidFill>
              </a:rPr>
              <a:t>A.</a:t>
            </a:r>
          </a:p>
          <a:p>
            <a:pPr>
              <a:buClr>
                <a:srgbClr val="C00000"/>
              </a:buClr>
            </a:pPr>
            <a:r>
              <a:rPr lang="pt-PT" dirty="0" smtClean="0">
                <a:solidFill>
                  <a:srgbClr val="004586"/>
                </a:solidFill>
              </a:rPr>
              <a:t>GOLD </a:t>
            </a:r>
            <a:r>
              <a:rPr lang="pt-PT" dirty="0">
                <a:solidFill>
                  <a:srgbClr val="004586"/>
                </a:solidFill>
              </a:rPr>
              <a:t>B.</a:t>
            </a:r>
          </a:p>
          <a:p>
            <a:pPr>
              <a:buClr>
                <a:srgbClr val="C00000"/>
              </a:buClr>
            </a:pPr>
            <a:r>
              <a:rPr lang="pt-PT" dirty="0" smtClean="0">
                <a:solidFill>
                  <a:srgbClr val="004586"/>
                </a:solidFill>
              </a:rPr>
              <a:t>GOLD </a:t>
            </a:r>
            <a:r>
              <a:rPr lang="pt-PT" dirty="0">
                <a:solidFill>
                  <a:srgbClr val="004586"/>
                </a:solidFill>
              </a:rPr>
              <a:t>C.</a:t>
            </a:r>
          </a:p>
          <a:p>
            <a:pPr>
              <a:buClr>
                <a:srgbClr val="C00000"/>
              </a:buClr>
            </a:pPr>
            <a:r>
              <a:rPr lang="pt-PT" dirty="0" smtClean="0">
                <a:solidFill>
                  <a:srgbClr val="004586"/>
                </a:solidFill>
              </a:rPr>
              <a:t>GOLD </a:t>
            </a:r>
            <a:r>
              <a:rPr lang="pt-PT" dirty="0">
                <a:solidFill>
                  <a:srgbClr val="004586"/>
                </a:solidFill>
              </a:rPr>
              <a:t>D.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es-ES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Homem</a:t>
            </a:r>
            <a:r>
              <a:rPr lang="es-ES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, 68 anos</a:t>
            </a:r>
            <a:r>
              <a:rPr lang="es-ES_tradnl" dirty="0">
                <a:solidFill>
                  <a:srgbClr val="C00000"/>
                </a:solidFill>
              </a:rPr>
              <a:t>. </a:t>
            </a:r>
            <a:r>
              <a:rPr lang="es-ES_tradnl" dirty="0" err="1">
                <a:solidFill>
                  <a:srgbClr val="C00000"/>
                </a:solidFill>
              </a:rPr>
              <a:t>Com</a:t>
            </a:r>
            <a:r>
              <a:rPr lang="es-ES_tradnl" dirty="0">
                <a:solidFill>
                  <a:srgbClr val="C00000"/>
                </a:solidFill>
              </a:rPr>
              <a:t> </a:t>
            </a:r>
            <a:r>
              <a:rPr lang="es-ES_tradnl" dirty="0" smtClean="0">
                <a:solidFill>
                  <a:srgbClr val="C00000"/>
                </a:solidFill>
              </a:rPr>
              <a:t>DPOC. </a:t>
            </a:r>
            <a:r>
              <a:rPr lang="es-ES_tradnl" dirty="0" err="1" smtClean="0">
                <a:solidFill>
                  <a:srgbClr val="C00000"/>
                </a:solidFill>
              </a:rPr>
              <a:t>Qual</a:t>
            </a:r>
            <a:r>
              <a:rPr lang="es-ES_tradnl" dirty="0" smtClean="0">
                <a:solidFill>
                  <a:srgbClr val="C00000"/>
                </a:solidFill>
              </a:rPr>
              <a:t> </a:t>
            </a:r>
            <a:r>
              <a:rPr lang="es-ES_tradnl" dirty="0">
                <a:solidFill>
                  <a:srgbClr val="C00000"/>
                </a:solidFill>
              </a:rPr>
              <a:t>a </a:t>
            </a:r>
            <a:r>
              <a:rPr lang="es-ES_tradnl" dirty="0" err="1">
                <a:solidFill>
                  <a:srgbClr val="C00000"/>
                </a:solidFill>
              </a:rPr>
              <a:t>classe</a:t>
            </a:r>
            <a:r>
              <a:rPr lang="es-ES_tradnl" dirty="0">
                <a:solidFill>
                  <a:srgbClr val="C00000"/>
                </a:solidFill>
              </a:rPr>
              <a:t> de </a:t>
            </a:r>
            <a:r>
              <a:rPr lang="es-ES_tradnl" dirty="0" err="1">
                <a:solidFill>
                  <a:srgbClr val="C00000"/>
                </a:solidFill>
              </a:rPr>
              <a:t>gravidade</a:t>
            </a:r>
            <a:r>
              <a:rPr lang="es-ES_tradnl" dirty="0">
                <a:solidFill>
                  <a:srgbClr val="C00000"/>
                </a:solidFill>
              </a:rPr>
              <a:t> do </a:t>
            </a:r>
            <a:r>
              <a:rPr lang="es-ES_tradnl" dirty="0" err="1">
                <a:solidFill>
                  <a:srgbClr val="C00000"/>
                </a:solidFill>
              </a:rPr>
              <a:t>doente</a:t>
            </a:r>
            <a:r>
              <a:rPr lang="es-ES_tradnl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err="1">
                <a:solidFill>
                  <a:srgbClr val="004586"/>
                </a:solidFill>
                <a:latin typeface="+mn-lt"/>
              </a:rPr>
              <a:t>Pergunta</a:t>
            </a:r>
            <a:r>
              <a:rPr lang="es-ES_tradnl" b="1" dirty="0">
                <a:solidFill>
                  <a:srgbClr val="004586"/>
                </a:solidFill>
                <a:latin typeface="+mn-lt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50401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PT" b="1" dirty="0">
                <a:solidFill>
                  <a:srgbClr val="004586"/>
                </a:solidFill>
                <a:latin typeface="+mn-lt"/>
              </a:rPr>
              <a:t>Como se faz a avaliação da gravidade da DPOC?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0" y="1914835"/>
            <a:ext cx="11582400" cy="45920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dirty="0">
                <a:solidFill>
                  <a:srgbClr val="C00000"/>
                </a:solidFill>
              </a:rPr>
              <a:t>Determinar/</a:t>
            </a:r>
            <a:r>
              <a:rPr lang="es-ES" dirty="0" err="1">
                <a:solidFill>
                  <a:srgbClr val="C00000"/>
                </a:solidFill>
              </a:rPr>
              <a:t>avaliar</a:t>
            </a:r>
            <a:r>
              <a:rPr lang="es-ES" dirty="0">
                <a:solidFill>
                  <a:srgbClr val="C00000"/>
                </a:solidFill>
              </a:rPr>
              <a:t>: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es-ES" sz="2400" dirty="0" smtClean="0">
                <a:solidFill>
                  <a:srgbClr val="004586"/>
                </a:solidFill>
              </a:rPr>
              <a:t> </a:t>
            </a:r>
            <a:r>
              <a:rPr lang="es-ES" sz="2400" dirty="0" err="1">
                <a:solidFill>
                  <a:srgbClr val="004586"/>
                </a:solidFill>
              </a:rPr>
              <a:t>Gravidade</a:t>
            </a:r>
            <a:r>
              <a:rPr lang="es-ES" sz="2400" dirty="0">
                <a:solidFill>
                  <a:srgbClr val="004586"/>
                </a:solidFill>
              </a:rPr>
              <a:t> das </a:t>
            </a:r>
            <a:r>
              <a:rPr lang="es-ES" sz="2400" dirty="0" err="1">
                <a:solidFill>
                  <a:srgbClr val="004586"/>
                </a:solidFill>
              </a:rPr>
              <a:t>alterações</a:t>
            </a:r>
            <a:r>
              <a:rPr lang="es-ES" sz="2400" dirty="0">
                <a:solidFill>
                  <a:srgbClr val="004586"/>
                </a:solidFill>
              </a:rPr>
              <a:t> </a:t>
            </a:r>
            <a:r>
              <a:rPr lang="es-ES" sz="2400" dirty="0" err="1" smtClean="0">
                <a:solidFill>
                  <a:srgbClr val="004586"/>
                </a:solidFill>
              </a:rPr>
              <a:t>espirométricas</a:t>
            </a:r>
            <a:r>
              <a:rPr lang="es-ES" sz="2400" dirty="0" smtClean="0">
                <a:solidFill>
                  <a:srgbClr val="004586"/>
                </a:solidFill>
              </a:rPr>
              <a:t>.</a:t>
            </a:r>
            <a:endParaRPr lang="es-ES" sz="2400" dirty="0">
              <a:solidFill>
                <a:srgbClr val="004586"/>
              </a:solidFill>
            </a:endParaRP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es-ES" sz="2400" dirty="0">
                <a:solidFill>
                  <a:srgbClr val="004586"/>
                </a:solidFill>
              </a:rPr>
              <a:t> </a:t>
            </a:r>
            <a:r>
              <a:rPr lang="es-ES" sz="2400" dirty="0" err="1" smtClean="0">
                <a:solidFill>
                  <a:srgbClr val="004586"/>
                </a:solidFill>
              </a:rPr>
              <a:t>Sintomas</a:t>
            </a:r>
            <a:r>
              <a:rPr lang="es-ES" sz="2400" dirty="0" smtClean="0">
                <a:solidFill>
                  <a:srgbClr val="004586"/>
                </a:solidFill>
              </a:rPr>
              <a:t>.</a:t>
            </a:r>
            <a:endParaRPr lang="es-ES" sz="2400" dirty="0">
              <a:solidFill>
                <a:srgbClr val="004586"/>
              </a:solidFill>
            </a:endParaRP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es-ES" sz="2400" dirty="0">
                <a:solidFill>
                  <a:srgbClr val="004586"/>
                </a:solidFill>
              </a:rPr>
              <a:t> </a:t>
            </a:r>
            <a:r>
              <a:rPr lang="es-ES" sz="2400" dirty="0" err="1">
                <a:solidFill>
                  <a:srgbClr val="004586"/>
                </a:solidFill>
              </a:rPr>
              <a:t>História</a:t>
            </a:r>
            <a:r>
              <a:rPr lang="es-ES" sz="2400" dirty="0">
                <a:solidFill>
                  <a:srgbClr val="004586"/>
                </a:solidFill>
              </a:rPr>
              <a:t> de e</a:t>
            </a:r>
            <a:r>
              <a:rPr lang="pt-PT" sz="2400" dirty="0" smtClean="0">
                <a:solidFill>
                  <a:srgbClr val="004586"/>
                </a:solidFill>
              </a:rPr>
              <a:t>xacerbações.</a:t>
            </a:r>
            <a:endParaRPr lang="pt-PT" sz="2400" dirty="0">
              <a:solidFill>
                <a:srgbClr val="004586"/>
              </a:solidFill>
            </a:endParaRP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pt-PT" sz="2400" dirty="0">
                <a:solidFill>
                  <a:srgbClr val="004586"/>
                </a:solidFill>
              </a:rPr>
              <a:t> </a:t>
            </a:r>
            <a:r>
              <a:rPr lang="pt-PT" sz="2400" dirty="0" smtClean="0">
                <a:solidFill>
                  <a:srgbClr val="004586"/>
                </a:solidFill>
              </a:rPr>
              <a:t>Comorbilidades.</a:t>
            </a:r>
            <a:endParaRPr lang="pt-PT" sz="2400" dirty="0">
              <a:solidFill>
                <a:srgbClr val="004586"/>
              </a:solidFill>
            </a:endParaRPr>
          </a:p>
          <a:p>
            <a:pPr lvl="1"/>
            <a:endParaRPr lang="pt-PT" b="1" dirty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es-E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37" y="5889848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>
                <a:solidFill>
                  <a:srgbClr val="808080"/>
                </a:solidFill>
              </a:rPr>
              <a:t>GOLD 2017</a:t>
            </a:r>
          </a:p>
        </p:txBody>
      </p:sp>
    </p:spTree>
    <p:extLst>
      <p:ext uri="{BB962C8B-B14F-4D97-AF65-F5344CB8AC3E}">
        <p14:creationId xmlns:p14="http://schemas.microsoft.com/office/powerpoint/2010/main" val="37802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PT" b="1" dirty="0">
                <a:solidFill>
                  <a:srgbClr val="004586"/>
                </a:solidFill>
                <a:latin typeface="+mn-lt"/>
              </a:rPr>
              <a:t>Como se faz a avaliação da gravidade da DPOC?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0" y="2021515"/>
            <a:ext cx="11582400" cy="45920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dirty="0">
                <a:solidFill>
                  <a:srgbClr val="C00000"/>
                </a:solidFill>
              </a:rPr>
              <a:t>Determinar/</a:t>
            </a:r>
            <a:r>
              <a:rPr lang="es-ES" dirty="0" err="1">
                <a:solidFill>
                  <a:srgbClr val="C00000"/>
                </a:solidFill>
              </a:rPr>
              <a:t>avaliar</a:t>
            </a:r>
            <a:r>
              <a:rPr lang="es-ES" dirty="0" smtClean="0">
                <a:solidFill>
                  <a:srgbClr val="C00000"/>
                </a:solidFill>
              </a:rPr>
              <a:t>:</a:t>
            </a:r>
            <a:endParaRPr lang="es-ES" dirty="0"/>
          </a:p>
          <a:p>
            <a:pPr marL="1616075" lvl="1" indent="-357188">
              <a:lnSpc>
                <a:spcPct val="100000"/>
              </a:lnSpc>
              <a:buClr>
                <a:srgbClr val="C00000"/>
              </a:buClr>
            </a:pPr>
            <a:r>
              <a:rPr lang="es-ES" sz="2400" dirty="0" err="1" smtClean="0">
                <a:solidFill>
                  <a:srgbClr val="C00000"/>
                </a:solidFill>
              </a:rPr>
              <a:t>Gravidade</a:t>
            </a:r>
            <a:r>
              <a:rPr lang="es-ES" sz="2400" dirty="0" smtClean="0">
                <a:solidFill>
                  <a:srgbClr val="C00000"/>
                </a:solidFill>
              </a:rPr>
              <a:t> </a:t>
            </a:r>
            <a:r>
              <a:rPr lang="es-ES" sz="2400" dirty="0">
                <a:solidFill>
                  <a:srgbClr val="C00000"/>
                </a:solidFill>
              </a:rPr>
              <a:t>das </a:t>
            </a:r>
            <a:r>
              <a:rPr lang="es-ES" sz="2400" dirty="0" err="1">
                <a:solidFill>
                  <a:srgbClr val="C00000"/>
                </a:solidFill>
              </a:rPr>
              <a:t>alterações</a:t>
            </a:r>
            <a:r>
              <a:rPr lang="es-ES" sz="2400" dirty="0">
                <a:solidFill>
                  <a:srgbClr val="C00000"/>
                </a:solidFill>
              </a:rPr>
              <a:t> </a:t>
            </a:r>
            <a:r>
              <a:rPr lang="es-ES" sz="2400" dirty="0" err="1" smtClean="0">
                <a:solidFill>
                  <a:srgbClr val="C00000"/>
                </a:solidFill>
              </a:rPr>
              <a:t>espirométricas</a:t>
            </a:r>
            <a:r>
              <a:rPr lang="es-ES" sz="2400" dirty="0" smtClean="0">
                <a:solidFill>
                  <a:srgbClr val="C00000"/>
                </a:solidFill>
              </a:rPr>
              <a:t>.</a:t>
            </a:r>
            <a:endParaRPr lang="es-ES" sz="2400" dirty="0">
              <a:solidFill>
                <a:srgbClr val="C00000"/>
              </a:solidFill>
            </a:endParaRPr>
          </a:p>
          <a:p>
            <a:pPr marL="1616075" lvl="1" indent="-357188">
              <a:lnSpc>
                <a:spcPct val="100000"/>
              </a:lnSpc>
              <a:buClr>
                <a:srgbClr val="C00000"/>
              </a:buClr>
            </a:pPr>
            <a:r>
              <a:rPr lang="es-ES" sz="2400" dirty="0" err="1" smtClean="0">
                <a:solidFill>
                  <a:srgbClr val="004586"/>
                </a:solidFill>
              </a:rPr>
              <a:t>Sintomas</a:t>
            </a:r>
            <a:r>
              <a:rPr lang="es-ES" sz="2400" dirty="0" smtClean="0">
                <a:solidFill>
                  <a:srgbClr val="004586"/>
                </a:solidFill>
              </a:rPr>
              <a:t>.</a:t>
            </a:r>
            <a:endParaRPr lang="es-ES" sz="2400" dirty="0">
              <a:solidFill>
                <a:srgbClr val="004586"/>
              </a:solidFill>
            </a:endParaRPr>
          </a:p>
          <a:p>
            <a:pPr marL="1616075" lvl="1" indent="-357188">
              <a:lnSpc>
                <a:spcPct val="100000"/>
              </a:lnSpc>
              <a:buClr>
                <a:srgbClr val="C00000"/>
              </a:buClr>
            </a:pPr>
            <a:r>
              <a:rPr lang="es-ES" sz="2400" dirty="0" err="1" smtClean="0">
                <a:solidFill>
                  <a:srgbClr val="004586"/>
                </a:solidFill>
              </a:rPr>
              <a:t>História</a:t>
            </a:r>
            <a:r>
              <a:rPr lang="es-ES" sz="2400" dirty="0" smtClean="0">
                <a:solidFill>
                  <a:srgbClr val="004586"/>
                </a:solidFill>
              </a:rPr>
              <a:t> </a:t>
            </a:r>
            <a:r>
              <a:rPr lang="es-ES" sz="2400" dirty="0">
                <a:solidFill>
                  <a:srgbClr val="004586"/>
                </a:solidFill>
              </a:rPr>
              <a:t>de e</a:t>
            </a:r>
            <a:r>
              <a:rPr lang="pt-PT" sz="2400" dirty="0" smtClean="0">
                <a:solidFill>
                  <a:srgbClr val="004586"/>
                </a:solidFill>
              </a:rPr>
              <a:t>xacerbações.</a:t>
            </a:r>
            <a:endParaRPr lang="pt-PT" sz="2400" dirty="0">
              <a:solidFill>
                <a:srgbClr val="004586"/>
              </a:solidFill>
            </a:endParaRPr>
          </a:p>
          <a:p>
            <a:pPr marL="1616075" lvl="1" indent="-357188">
              <a:lnSpc>
                <a:spcPct val="100000"/>
              </a:lnSpc>
              <a:buClr>
                <a:srgbClr val="C00000"/>
              </a:buClr>
            </a:pPr>
            <a:r>
              <a:rPr lang="pt-PT" sz="2400" dirty="0" smtClean="0">
                <a:solidFill>
                  <a:srgbClr val="004586"/>
                </a:solidFill>
              </a:rPr>
              <a:t>Comorbilidades.</a:t>
            </a:r>
            <a:endParaRPr lang="pt-PT" sz="2400" dirty="0">
              <a:solidFill>
                <a:srgbClr val="004586"/>
              </a:solidFill>
            </a:endParaRPr>
          </a:p>
          <a:p>
            <a:pPr lvl="1">
              <a:lnSpc>
                <a:spcPct val="100000"/>
              </a:lnSpc>
            </a:pPr>
            <a:endParaRPr lang="pt-PT" b="1" dirty="0">
              <a:solidFill>
                <a:schemeClr val="bg2">
                  <a:lumMod val="2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endParaRPr lang="es-E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1397" y="5859368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>
                <a:solidFill>
                  <a:srgbClr val="808080"/>
                </a:solidFill>
              </a:rPr>
              <a:t>GOLD 2017</a:t>
            </a:r>
          </a:p>
        </p:txBody>
      </p:sp>
    </p:spTree>
    <p:extLst>
      <p:ext uri="{BB962C8B-B14F-4D97-AF65-F5344CB8AC3E}">
        <p14:creationId xmlns:p14="http://schemas.microsoft.com/office/powerpoint/2010/main" val="1096328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2191675" y="1394454"/>
            <a:ext cx="8063367" cy="714375"/>
          </a:xfrm>
          <a:prstGeom prst="roundRect">
            <a:avLst>
              <a:gd name="adj" fmla="val 16667"/>
            </a:avLst>
          </a:prstGeom>
          <a:ln w="57150">
            <a:solidFill>
              <a:srgbClr val="004586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ctr" defTabSz="457200"/>
            <a:r>
              <a:rPr lang="pt-PT" sz="2800" b="1" dirty="0">
                <a:solidFill>
                  <a:srgbClr val="C00000"/>
                </a:solidFill>
                <a:cs typeface="Arial" pitchFamily="34" charset="0"/>
              </a:rPr>
              <a:t>FEV</a:t>
            </a:r>
            <a:r>
              <a:rPr lang="pt-PT" sz="2800" b="1" baseline="-25000" dirty="0">
                <a:solidFill>
                  <a:srgbClr val="C00000"/>
                </a:solidFill>
                <a:cs typeface="Arial" pitchFamily="34" charset="0"/>
              </a:rPr>
              <a:t>1</a:t>
            </a:r>
            <a:r>
              <a:rPr lang="pt-PT" sz="2800" b="1" dirty="0">
                <a:solidFill>
                  <a:srgbClr val="C00000"/>
                </a:solidFill>
                <a:cs typeface="Arial" pitchFamily="34" charset="0"/>
              </a:rPr>
              <a:t>/FVC </a:t>
            </a:r>
            <a:r>
              <a:rPr lang="pt-PT" sz="2800" b="1" dirty="0" err="1">
                <a:solidFill>
                  <a:srgbClr val="C00000"/>
                </a:solidFill>
                <a:cs typeface="Arial" pitchFamily="34" charset="0"/>
              </a:rPr>
              <a:t>pós-broncodilatador</a:t>
            </a:r>
            <a:r>
              <a:rPr lang="pt-PT" sz="28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pt-PT" sz="3200" b="1" dirty="0">
                <a:solidFill>
                  <a:srgbClr val="C00000"/>
                </a:solidFill>
                <a:cs typeface="Arial" pitchFamily="34" charset="0"/>
              </a:rPr>
              <a:t>&lt; 70%</a:t>
            </a:r>
            <a:endParaRPr lang="en-US" sz="28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43797" y="5905088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>
                <a:solidFill>
                  <a:srgbClr val="808080"/>
                </a:solidFill>
              </a:rPr>
              <a:t>GOLD 2017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4586"/>
                </a:solidFill>
                <a:latin typeface="+mn-lt"/>
              </a:rPr>
              <a:t>Espirometria</a:t>
            </a:r>
            <a:endParaRPr lang="es-ES" dirty="0">
              <a:solidFill>
                <a:srgbClr val="004586"/>
              </a:solidFill>
              <a:latin typeface="+mn-lt"/>
            </a:endParaRPr>
          </a:p>
        </p:txBody>
      </p:sp>
      <p:graphicFrame>
        <p:nvGraphicFramePr>
          <p:cNvPr id="39531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037933"/>
              </p:ext>
            </p:extLst>
          </p:nvPr>
        </p:nvGraphicFramePr>
        <p:xfrm>
          <a:off x="3273370" y="2696345"/>
          <a:ext cx="5813822" cy="261424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002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136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GOLD</a:t>
                      </a:r>
                      <a:endParaRPr kumimoji="0" lang="pt-PT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FEV</a:t>
                      </a:r>
                      <a:r>
                        <a:rPr kumimoji="0" lang="pt-PT" sz="2400" u="none" strike="noStrike" cap="none" normalizeH="0" baseline="-2500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pt-PT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2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 1.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Ligeira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sym typeface="Symbol" pitchFamily="18" charset="2"/>
                        </a:rPr>
                        <a:t> 80%</a:t>
                      </a:r>
                      <a:endParaRPr kumimoji="0" lang="pt-PT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8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 2.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Moderada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&lt; 80% e </a:t>
                      </a:r>
                      <a:r>
                        <a:rPr kumimoji="0" lang="pt-PT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sym typeface="Symbol" pitchFamily="18" charset="2"/>
                        </a:rPr>
                        <a:t> 50%</a:t>
                      </a:r>
                      <a:endParaRPr kumimoji="0" lang="pt-PT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sym typeface="Symbol" pitchFamily="18" charset="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8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 3. Grave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&lt; 50% e </a:t>
                      </a:r>
                      <a:r>
                        <a:rPr kumimoji="0" lang="pt-PT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sym typeface="Symbol" pitchFamily="18" charset="2"/>
                        </a:rPr>
                        <a:t> 30%</a:t>
                      </a:r>
                      <a:endParaRPr kumimoji="0" lang="pt-PT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sym typeface="Symbol" pitchFamily="18" charset="2"/>
                      </a:endParaRPr>
                    </a:p>
                  </a:txBody>
                  <a:tcPr anchor="ctr" horzOverflow="overflow"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0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 4.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Muito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 Grave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&lt; 30%</a:t>
                      </a:r>
                      <a:endParaRPr kumimoji="0" lang="pt-PT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074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PT" b="1" dirty="0">
                <a:solidFill>
                  <a:srgbClr val="004586"/>
                </a:solidFill>
                <a:latin typeface="+mn-lt"/>
              </a:rPr>
              <a:t>Como se faz a avaliação da gravidade da DPOC?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0" y="1838635"/>
            <a:ext cx="11582400" cy="45920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dirty="0">
                <a:solidFill>
                  <a:srgbClr val="C00000"/>
                </a:solidFill>
              </a:rPr>
              <a:t>Determinar/</a:t>
            </a:r>
            <a:r>
              <a:rPr lang="es-ES" dirty="0" err="1">
                <a:solidFill>
                  <a:srgbClr val="C00000"/>
                </a:solidFill>
              </a:rPr>
              <a:t>avaliar</a:t>
            </a:r>
            <a:r>
              <a:rPr lang="es-ES" dirty="0" smtClean="0">
                <a:solidFill>
                  <a:srgbClr val="C00000"/>
                </a:solidFill>
              </a:rPr>
              <a:t>:</a:t>
            </a:r>
            <a:endParaRPr lang="es-ES" dirty="0">
              <a:solidFill>
                <a:srgbClr val="C00000"/>
              </a:solidFill>
            </a:endParaRPr>
          </a:p>
          <a:p>
            <a:pPr marL="1616075" lvl="1" indent="-357188">
              <a:lnSpc>
                <a:spcPct val="100000"/>
              </a:lnSpc>
              <a:buClr>
                <a:srgbClr val="C00000"/>
              </a:buClr>
            </a:pPr>
            <a:r>
              <a:rPr lang="es-ES" sz="2400" dirty="0" err="1" smtClean="0">
                <a:solidFill>
                  <a:srgbClr val="004586"/>
                </a:solidFill>
              </a:rPr>
              <a:t>Gravidade</a:t>
            </a:r>
            <a:r>
              <a:rPr lang="es-ES" sz="2400" dirty="0" smtClean="0">
                <a:solidFill>
                  <a:srgbClr val="004586"/>
                </a:solidFill>
              </a:rPr>
              <a:t> </a:t>
            </a:r>
            <a:r>
              <a:rPr lang="es-ES" sz="2400" dirty="0">
                <a:solidFill>
                  <a:srgbClr val="004586"/>
                </a:solidFill>
              </a:rPr>
              <a:t>das </a:t>
            </a:r>
            <a:r>
              <a:rPr lang="es-ES" sz="2400" dirty="0" err="1">
                <a:solidFill>
                  <a:srgbClr val="004586"/>
                </a:solidFill>
              </a:rPr>
              <a:t>alterações</a:t>
            </a:r>
            <a:r>
              <a:rPr lang="es-ES" sz="2400" dirty="0">
                <a:solidFill>
                  <a:srgbClr val="004586"/>
                </a:solidFill>
              </a:rPr>
              <a:t> </a:t>
            </a:r>
            <a:r>
              <a:rPr lang="es-ES" sz="2400" dirty="0" err="1" smtClean="0">
                <a:solidFill>
                  <a:srgbClr val="004586"/>
                </a:solidFill>
              </a:rPr>
              <a:t>espirométricas</a:t>
            </a:r>
            <a:r>
              <a:rPr lang="es-ES" sz="2400" dirty="0" smtClean="0">
                <a:solidFill>
                  <a:srgbClr val="004586"/>
                </a:solidFill>
              </a:rPr>
              <a:t>.</a:t>
            </a:r>
            <a:endParaRPr lang="es-ES" sz="2400" dirty="0">
              <a:solidFill>
                <a:srgbClr val="004586"/>
              </a:solidFill>
            </a:endParaRPr>
          </a:p>
          <a:p>
            <a:pPr marL="1616075" lvl="1" indent="-357188">
              <a:lnSpc>
                <a:spcPct val="100000"/>
              </a:lnSpc>
              <a:buClr>
                <a:srgbClr val="C00000"/>
              </a:buClr>
            </a:pPr>
            <a:r>
              <a:rPr lang="es-ES" sz="2400" dirty="0" err="1" smtClean="0">
                <a:solidFill>
                  <a:srgbClr val="C00000"/>
                </a:solidFill>
              </a:rPr>
              <a:t>Sintomas</a:t>
            </a:r>
            <a:r>
              <a:rPr lang="es-ES" sz="2400" dirty="0" smtClean="0">
                <a:solidFill>
                  <a:srgbClr val="C00000"/>
                </a:solidFill>
              </a:rPr>
              <a:t>.</a:t>
            </a:r>
            <a:endParaRPr lang="es-ES" sz="2400" dirty="0">
              <a:solidFill>
                <a:srgbClr val="C00000"/>
              </a:solidFill>
            </a:endParaRPr>
          </a:p>
          <a:p>
            <a:pPr marL="1616075" lvl="1" indent="-357188">
              <a:lnSpc>
                <a:spcPct val="100000"/>
              </a:lnSpc>
              <a:buClr>
                <a:srgbClr val="C00000"/>
              </a:buClr>
            </a:pPr>
            <a:r>
              <a:rPr lang="es-ES" sz="2400" dirty="0" err="1" smtClean="0">
                <a:solidFill>
                  <a:srgbClr val="004586"/>
                </a:solidFill>
              </a:rPr>
              <a:t>História</a:t>
            </a:r>
            <a:r>
              <a:rPr lang="es-ES" sz="2400" dirty="0" smtClean="0">
                <a:solidFill>
                  <a:srgbClr val="004586"/>
                </a:solidFill>
              </a:rPr>
              <a:t> </a:t>
            </a:r>
            <a:r>
              <a:rPr lang="es-ES" sz="2400" dirty="0">
                <a:solidFill>
                  <a:srgbClr val="004586"/>
                </a:solidFill>
              </a:rPr>
              <a:t>de e</a:t>
            </a:r>
            <a:r>
              <a:rPr lang="pt-PT" sz="2400" dirty="0" smtClean="0">
                <a:solidFill>
                  <a:srgbClr val="004586"/>
                </a:solidFill>
              </a:rPr>
              <a:t>xacerbações.</a:t>
            </a:r>
            <a:endParaRPr lang="pt-PT" sz="2400" dirty="0">
              <a:solidFill>
                <a:srgbClr val="004586"/>
              </a:solidFill>
            </a:endParaRPr>
          </a:p>
          <a:p>
            <a:pPr marL="1616075" lvl="1" indent="-357188">
              <a:lnSpc>
                <a:spcPct val="100000"/>
              </a:lnSpc>
              <a:buClr>
                <a:srgbClr val="C00000"/>
              </a:buClr>
            </a:pPr>
            <a:r>
              <a:rPr lang="pt-PT" sz="2400" dirty="0" smtClean="0">
                <a:solidFill>
                  <a:srgbClr val="004586"/>
                </a:solidFill>
              </a:rPr>
              <a:t>Comorbilidades.</a:t>
            </a:r>
            <a:endParaRPr lang="pt-PT" sz="2400" dirty="0">
              <a:solidFill>
                <a:srgbClr val="004586"/>
              </a:solidFill>
            </a:endParaRPr>
          </a:p>
          <a:p>
            <a:pPr lvl="1"/>
            <a:endParaRPr lang="pt-PT" b="1" dirty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es-E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157" y="5889848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>
                <a:solidFill>
                  <a:srgbClr val="808080"/>
                </a:solidFill>
              </a:rPr>
              <a:t>GOLD 2017</a:t>
            </a:r>
          </a:p>
        </p:txBody>
      </p:sp>
    </p:spTree>
    <p:extLst>
      <p:ext uri="{BB962C8B-B14F-4D97-AF65-F5344CB8AC3E}">
        <p14:creationId xmlns:p14="http://schemas.microsoft.com/office/powerpoint/2010/main" val="547459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0917" y="5691728"/>
            <a:ext cx="11582443" cy="295162"/>
          </a:xfrm>
        </p:spPr>
        <p:txBody>
          <a:bodyPr>
            <a:noAutofit/>
          </a:bodyPr>
          <a:lstStyle/>
          <a:p>
            <a:r>
              <a:rPr lang="en-GB" sz="1200" dirty="0">
                <a:solidFill>
                  <a:srgbClr val="A6A6A6"/>
                </a:solidFill>
              </a:rPr>
              <a:t>Norma DGS nº 028/2011 </a:t>
            </a:r>
            <a:r>
              <a:rPr lang="en-GB" sz="1200" dirty="0" err="1">
                <a:solidFill>
                  <a:srgbClr val="A6A6A6"/>
                </a:solidFill>
              </a:rPr>
              <a:t>atualizada</a:t>
            </a:r>
            <a:r>
              <a:rPr lang="en-GB" sz="1200" dirty="0">
                <a:solidFill>
                  <a:srgbClr val="A6A6A6"/>
                </a:solidFill>
              </a:rPr>
              <a:t> a 10/9/2013</a:t>
            </a:r>
          </a:p>
          <a:p>
            <a:r>
              <a:rPr lang="en-GB" sz="1200" dirty="0">
                <a:solidFill>
                  <a:srgbClr val="A6A6A6"/>
                </a:solidFill>
              </a:rPr>
              <a:t>GOLD 2017</a:t>
            </a:r>
            <a:endParaRPr lang="es-ES" sz="1200" dirty="0">
              <a:solidFill>
                <a:srgbClr val="A6A6A6"/>
              </a:solidFill>
            </a:endParaRPr>
          </a:p>
          <a:p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rgbClr val="004586"/>
                </a:solidFill>
                <a:latin typeface="+mn-lt"/>
              </a:rPr>
              <a:t>Como se avalia a dispneia?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6100" y="762708"/>
            <a:ext cx="5914236" cy="5315186"/>
          </a:xfrm>
          <a:prstGeom prst="rect">
            <a:avLst/>
          </a:prstGeom>
        </p:spPr>
      </p:pic>
      <p:sp>
        <p:nvSpPr>
          <p:cNvPr id="5" name="CaixaDeTexto 1"/>
          <p:cNvSpPr txBox="1"/>
          <p:nvPr/>
        </p:nvSpPr>
        <p:spPr>
          <a:xfrm>
            <a:off x="2927650" y="3367717"/>
            <a:ext cx="5544615" cy="1200329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defTabSz="457200"/>
            <a:endParaRPr lang="pt-PT" dirty="0">
              <a:solidFill>
                <a:prstClr val="black"/>
              </a:solidFill>
            </a:endParaRPr>
          </a:p>
          <a:p>
            <a:pPr defTabSz="457200"/>
            <a:endParaRPr lang="pt-PT" dirty="0">
              <a:solidFill>
                <a:prstClr val="black"/>
              </a:solidFill>
            </a:endParaRPr>
          </a:p>
          <a:p>
            <a:pPr defTabSz="457200"/>
            <a:endParaRPr lang="pt-PT" dirty="0">
              <a:solidFill>
                <a:prstClr val="black"/>
              </a:solidFill>
            </a:endParaRPr>
          </a:p>
          <a:p>
            <a:pPr defTabSz="457200"/>
            <a:endParaRPr lang="pt-PT" dirty="0">
              <a:solidFill>
                <a:prstClr val="black"/>
              </a:solidFill>
            </a:endParaRPr>
          </a:p>
        </p:txBody>
      </p:sp>
      <p:cxnSp>
        <p:nvCxnSpPr>
          <p:cNvPr id="6" name="Conexão reta 2"/>
          <p:cNvCxnSpPr/>
          <p:nvPr/>
        </p:nvCxnSpPr>
        <p:spPr>
          <a:xfrm>
            <a:off x="1991544" y="3315302"/>
            <a:ext cx="8213628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8724292" y="1789875"/>
            <a:ext cx="2016224" cy="1028062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pt-PT" sz="2000" b="1" dirty="0">
                <a:solidFill>
                  <a:srgbClr val="FFFFFF"/>
                </a:solidFill>
              </a:rPr>
              <a:t>Menos</a:t>
            </a:r>
          </a:p>
          <a:p>
            <a:pPr algn="ctr" defTabSz="457200"/>
            <a:r>
              <a:rPr lang="en-US" sz="2000" b="1" dirty="0" err="1">
                <a:solidFill>
                  <a:srgbClr val="FFFFFF"/>
                </a:solidFill>
                <a:ea typeface="ＭＳ Ｐゴシック" pitchFamily="34" charset="-128"/>
              </a:rPr>
              <a:t>Dispneia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770013" y="3904069"/>
            <a:ext cx="2016223" cy="1084114"/>
          </a:xfrm>
          <a:prstGeom prst="ellipse">
            <a:avLst/>
          </a:prstGeom>
          <a:solidFill>
            <a:srgbClr val="00458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pt-PT" sz="2000" b="1" dirty="0">
                <a:solidFill>
                  <a:srgbClr val="FFFFFF"/>
                </a:solidFill>
              </a:rPr>
              <a:t>Mais</a:t>
            </a:r>
          </a:p>
          <a:p>
            <a:pPr algn="ctr" defTabSz="457200"/>
            <a:r>
              <a:rPr lang="en-US" sz="2000" b="1" dirty="0" err="1">
                <a:solidFill>
                  <a:srgbClr val="FFFFFF"/>
                </a:solidFill>
                <a:ea typeface="ＭＳ Ｐゴシック" pitchFamily="34" charset="-128"/>
              </a:rPr>
              <a:t>Dispneia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6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304" y="1057864"/>
            <a:ext cx="4857784" cy="480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rgbClr val="004586"/>
                </a:solidFill>
                <a:latin typeface="+mn-lt"/>
              </a:rPr>
              <a:t>Como se avaliam os sintomas: CAT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0" y="1792915"/>
            <a:ext cx="11582400" cy="4592024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C00000"/>
                </a:solidFill>
              </a:rPr>
              <a:t>CAT &lt; 10:</a:t>
            </a:r>
          </a:p>
          <a:p>
            <a:pPr marL="1616075" lvl="1" indent="-357188">
              <a:buClr>
                <a:srgbClr val="C00000"/>
              </a:buClr>
            </a:pPr>
            <a:r>
              <a:rPr lang="es-ES" sz="2400" dirty="0" smtClean="0">
                <a:solidFill>
                  <a:srgbClr val="004586"/>
                </a:solidFill>
              </a:rPr>
              <a:t>Grupos </a:t>
            </a:r>
            <a:r>
              <a:rPr lang="es-ES" sz="2400" dirty="0">
                <a:solidFill>
                  <a:srgbClr val="004586"/>
                </a:solidFill>
              </a:rPr>
              <a:t>A e C.</a:t>
            </a:r>
          </a:p>
          <a:p>
            <a:r>
              <a:rPr lang="es-ES" dirty="0">
                <a:solidFill>
                  <a:srgbClr val="C00000"/>
                </a:solidFill>
              </a:rPr>
              <a:t>CAT &gt;= 10:</a:t>
            </a:r>
          </a:p>
          <a:p>
            <a:pPr marL="1616075" lvl="1" indent="-357188">
              <a:buClr>
                <a:srgbClr val="C00000"/>
              </a:buClr>
            </a:pPr>
            <a:r>
              <a:rPr lang="es-ES" sz="2400" dirty="0" smtClean="0">
                <a:solidFill>
                  <a:srgbClr val="004586"/>
                </a:solidFill>
              </a:rPr>
              <a:t>Grupos </a:t>
            </a:r>
            <a:r>
              <a:rPr lang="es-ES" sz="2400" dirty="0">
                <a:solidFill>
                  <a:srgbClr val="004586"/>
                </a:solidFill>
              </a:rPr>
              <a:t>B e D.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7597" y="5950808"/>
            <a:ext cx="11628163" cy="373792"/>
          </a:xfrm>
        </p:spPr>
        <p:txBody>
          <a:bodyPr>
            <a:normAutofit/>
          </a:bodyPr>
          <a:lstStyle/>
          <a:p>
            <a:r>
              <a:rPr lang="pt-PT" sz="1200" dirty="0">
                <a:solidFill>
                  <a:srgbClr val="808080"/>
                </a:solidFill>
              </a:rPr>
              <a:t>GOLD 2017</a:t>
            </a:r>
          </a:p>
        </p:txBody>
      </p:sp>
    </p:spTree>
    <p:extLst>
      <p:ext uri="{BB962C8B-B14F-4D97-AF65-F5344CB8AC3E}">
        <p14:creationId xmlns:p14="http://schemas.microsoft.com/office/powerpoint/2010/main" val="110359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clínico 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 (I)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1" name="CustomShape 3"/>
          <p:cNvSpPr/>
          <p:nvPr/>
        </p:nvSpPr>
        <p:spPr>
          <a:xfrm>
            <a:off x="-1" y="1261224"/>
            <a:ext cx="11286700" cy="45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900113" indent="-355600">
              <a:buBlip>
                <a:blip r:embed="rId2"/>
              </a:buBlip>
            </a:pP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Homem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, 68 anos.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900113" indent="-355600">
              <a:buBlip>
                <a:blip r:embed="rId2"/>
              </a:buBlip>
            </a:pP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Reformado.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Trabalhava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como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assador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em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fornos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leitão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marL="900113" indent="-355600">
              <a:buBlip>
                <a:blip r:embed="rId2"/>
              </a:buBlip>
            </a:pP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Ex-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fumador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33 UMA (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deixou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fumar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há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16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anos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).</a:t>
            </a:r>
            <a:endParaRPr lang="es-E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900113" indent="-355600">
              <a:buBlip>
                <a:blip r:embed="rId2"/>
              </a:buBlip>
            </a:pP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Antecedentes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pessoais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: HTA, </a:t>
            </a: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dislipidemia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regurgitação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mitral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ligeira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marL="900113" indent="-355600">
              <a:buBlip>
                <a:blip r:embed="rId2"/>
              </a:buBlip>
            </a:pP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Medicação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habitual: </a:t>
            </a: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perindopril 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5 mg +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</a:t>
            </a:r>
            <a:r>
              <a:rPr lang="en-U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mlodipina</a:t>
            </a: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5mg (1+0+0);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</a:t>
            </a:r>
            <a:r>
              <a:rPr lang="en-U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torvastatina</a:t>
            </a: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10mg (0+0+1).</a:t>
            </a:r>
          </a:p>
          <a:p>
            <a:pPr marL="544513"/>
            <a:endParaRPr lang="en-U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ea typeface="MS PGothic" charset="0"/>
            </a:endParaRPr>
          </a:p>
          <a:p>
            <a:pPr marL="900113" indent="-355600">
              <a:buBlip>
                <a:blip r:embed="rId2"/>
              </a:buBlip>
            </a:pP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Dispneia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e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pieira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francas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para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esforços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ligeiros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a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moderados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. </a:t>
            </a:r>
          </a:p>
          <a:p>
            <a:pPr marL="544513"/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	“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Caminho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menos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que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os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meus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companheiros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e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chego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final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mais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cansado</a:t>
            </a: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.”(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sic)</a:t>
            </a: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PT" b="1" dirty="0">
                <a:solidFill>
                  <a:srgbClr val="004586"/>
                </a:solidFill>
                <a:latin typeface="+mn-lt"/>
              </a:rPr>
              <a:t>Como se faz a avaliação da gravidade da DPOC?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0" y="1762435"/>
            <a:ext cx="11582400" cy="45920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dirty="0">
                <a:solidFill>
                  <a:srgbClr val="C00000"/>
                </a:solidFill>
              </a:rPr>
              <a:t>Determinar/</a:t>
            </a:r>
            <a:r>
              <a:rPr lang="es-ES" dirty="0" err="1">
                <a:solidFill>
                  <a:srgbClr val="C00000"/>
                </a:solidFill>
              </a:rPr>
              <a:t>avaliar</a:t>
            </a:r>
            <a:r>
              <a:rPr lang="es-ES" dirty="0" smtClean="0">
                <a:solidFill>
                  <a:srgbClr val="C00000"/>
                </a:solidFill>
              </a:rPr>
              <a:t>:</a:t>
            </a:r>
            <a:endParaRPr lang="es-ES" dirty="0"/>
          </a:p>
          <a:p>
            <a:pPr marL="1616075" lvl="1" indent="-357188">
              <a:lnSpc>
                <a:spcPct val="100000"/>
              </a:lnSpc>
              <a:buClr>
                <a:srgbClr val="C00000"/>
              </a:buClr>
            </a:pPr>
            <a:r>
              <a:rPr lang="es-ES" sz="2400" dirty="0" err="1" smtClean="0">
                <a:solidFill>
                  <a:srgbClr val="004586"/>
                </a:solidFill>
              </a:rPr>
              <a:t>Gravidade</a:t>
            </a:r>
            <a:r>
              <a:rPr lang="es-ES" sz="2400" dirty="0" smtClean="0">
                <a:solidFill>
                  <a:srgbClr val="004586"/>
                </a:solidFill>
              </a:rPr>
              <a:t> </a:t>
            </a:r>
            <a:r>
              <a:rPr lang="es-ES" sz="2400" dirty="0">
                <a:solidFill>
                  <a:srgbClr val="004586"/>
                </a:solidFill>
              </a:rPr>
              <a:t>das </a:t>
            </a:r>
            <a:r>
              <a:rPr lang="es-ES" sz="2400" dirty="0" err="1">
                <a:solidFill>
                  <a:srgbClr val="004586"/>
                </a:solidFill>
              </a:rPr>
              <a:t>alterações</a:t>
            </a:r>
            <a:r>
              <a:rPr lang="es-ES" sz="2400" dirty="0">
                <a:solidFill>
                  <a:srgbClr val="004586"/>
                </a:solidFill>
              </a:rPr>
              <a:t> </a:t>
            </a:r>
            <a:r>
              <a:rPr lang="es-ES" sz="2400" dirty="0" err="1" smtClean="0">
                <a:solidFill>
                  <a:srgbClr val="004586"/>
                </a:solidFill>
              </a:rPr>
              <a:t>espirométricas</a:t>
            </a:r>
            <a:r>
              <a:rPr lang="es-ES" sz="2400" dirty="0" smtClean="0">
                <a:solidFill>
                  <a:srgbClr val="004586"/>
                </a:solidFill>
              </a:rPr>
              <a:t>.</a:t>
            </a:r>
            <a:endParaRPr lang="es-ES" sz="2400" dirty="0">
              <a:solidFill>
                <a:srgbClr val="004586"/>
              </a:solidFill>
            </a:endParaRPr>
          </a:p>
          <a:p>
            <a:pPr marL="1616075" lvl="1" indent="-357188">
              <a:lnSpc>
                <a:spcPct val="100000"/>
              </a:lnSpc>
              <a:buClr>
                <a:srgbClr val="C00000"/>
              </a:buClr>
            </a:pPr>
            <a:r>
              <a:rPr lang="es-ES" sz="2400" dirty="0" err="1" smtClean="0">
                <a:solidFill>
                  <a:srgbClr val="004586"/>
                </a:solidFill>
              </a:rPr>
              <a:t>Sintomas</a:t>
            </a:r>
            <a:r>
              <a:rPr lang="es-ES" sz="2400" dirty="0" smtClean="0">
                <a:solidFill>
                  <a:srgbClr val="004586"/>
                </a:solidFill>
              </a:rPr>
              <a:t>.</a:t>
            </a:r>
            <a:endParaRPr lang="es-ES" sz="2400" dirty="0">
              <a:solidFill>
                <a:srgbClr val="004586"/>
              </a:solidFill>
            </a:endParaRPr>
          </a:p>
          <a:p>
            <a:pPr marL="1616075" lvl="1" indent="-357188">
              <a:lnSpc>
                <a:spcPct val="100000"/>
              </a:lnSpc>
              <a:buClr>
                <a:srgbClr val="C00000"/>
              </a:buClr>
            </a:pPr>
            <a:r>
              <a:rPr lang="es-ES" sz="2400" dirty="0" err="1" smtClean="0">
                <a:solidFill>
                  <a:srgbClr val="C00000"/>
                </a:solidFill>
              </a:rPr>
              <a:t>História</a:t>
            </a:r>
            <a:r>
              <a:rPr lang="es-ES" sz="2400" dirty="0" smtClean="0">
                <a:solidFill>
                  <a:srgbClr val="C00000"/>
                </a:solidFill>
              </a:rPr>
              <a:t> </a:t>
            </a:r>
            <a:r>
              <a:rPr lang="es-ES" sz="2400" dirty="0">
                <a:solidFill>
                  <a:srgbClr val="C00000"/>
                </a:solidFill>
              </a:rPr>
              <a:t>de e</a:t>
            </a:r>
            <a:r>
              <a:rPr lang="pt-PT" sz="2400" dirty="0" smtClean="0">
                <a:solidFill>
                  <a:srgbClr val="C00000"/>
                </a:solidFill>
              </a:rPr>
              <a:t>xacerbações.</a:t>
            </a:r>
            <a:endParaRPr lang="pt-PT" sz="2400" dirty="0">
              <a:solidFill>
                <a:srgbClr val="C00000"/>
              </a:solidFill>
            </a:endParaRPr>
          </a:p>
          <a:p>
            <a:pPr marL="1616075" lvl="1" indent="-357188">
              <a:lnSpc>
                <a:spcPct val="100000"/>
              </a:lnSpc>
              <a:buClr>
                <a:srgbClr val="C00000"/>
              </a:buClr>
            </a:pPr>
            <a:r>
              <a:rPr lang="pt-PT" sz="2400" dirty="0" smtClean="0">
                <a:solidFill>
                  <a:srgbClr val="004586"/>
                </a:solidFill>
              </a:rPr>
              <a:t>Comorbilidades.</a:t>
            </a:r>
            <a:endParaRPr lang="pt-PT" sz="2400" dirty="0">
              <a:solidFill>
                <a:srgbClr val="004586"/>
              </a:solidFill>
            </a:endParaRPr>
          </a:p>
          <a:p>
            <a:pPr lvl="1"/>
            <a:endParaRPr lang="pt-PT" b="1" dirty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es-E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8077" y="5920328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>
                <a:solidFill>
                  <a:srgbClr val="808080"/>
                </a:solidFill>
              </a:rPr>
              <a:t>GOLD 2017</a:t>
            </a:r>
          </a:p>
        </p:txBody>
      </p:sp>
    </p:spTree>
    <p:extLst>
      <p:ext uri="{BB962C8B-B14F-4D97-AF65-F5344CB8AC3E}">
        <p14:creationId xmlns:p14="http://schemas.microsoft.com/office/powerpoint/2010/main" val="513598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0" hangingPunct="0">
              <a:defRPr/>
            </a:pPr>
            <a:r>
              <a:rPr lang="pt-PT" b="1" dirty="0">
                <a:solidFill>
                  <a:srgbClr val="004586"/>
                </a:solidFill>
                <a:latin typeface="+mn-lt"/>
                <a:sym typeface="Arial" pitchFamily="34" charset="0"/>
              </a:rPr>
              <a:t>O que s</a:t>
            </a:r>
            <a:r>
              <a:rPr lang="pt-PT" b="1" dirty="0">
                <a:solidFill>
                  <a:srgbClr val="004586"/>
                </a:solidFill>
                <a:latin typeface="+mn-lt"/>
              </a:rPr>
              <a:t>ão as exacerbações</a:t>
            </a:r>
            <a:r>
              <a:rPr lang="pt-PT" b="1" cap="all" dirty="0">
                <a:solidFill>
                  <a:srgbClr val="004586"/>
                </a:solidFill>
                <a:latin typeface="+mn-lt"/>
                <a:sym typeface="Arial" pitchFamily="34" charset="0"/>
              </a:rPr>
              <a:t>?</a:t>
            </a:r>
            <a:endParaRPr lang="en-US" b="1" cap="all" dirty="0">
              <a:solidFill>
                <a:srgbClr val="004586"/>
              </a:solidFill>
              <a:latin typeface="+mn-lt"/>
              <a:sym typeface="Arial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0" y="2219635"/>
            <a:ext cx="11582400" cy="4592024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C00000"/>
                </a:solidFill>
              </a:rPr>
              <a:t>Agravamento agudo e sustentado </a:t>
            </a:r>
            <a:r>
              <a:rPr lang="pt-PT" dirty="0" smtClean="0">
                <a:solidFill>
                  <a:srgbClr val="C00000"/>
                </a:solidFill>
              </a:rPr>
              <a:t>dos </a:t>
            </a:r>
            <a:r>
              <a:rPr lang="pt-PT" dirty="0">
                <a:solidFill>
                  <a:srgbClr val="C00000"/>
                </a:solidFill>
              </a:rPr>
              <a:t>sintomas respiratórios </a:t>
            </a:r>
            <a:r>
              <a:rPr lang="pt-PT" dirty="0">
                <a:solidFill>
                  <a:srgbClr val="004586"/>
                </a:solidFill>
              </a:rPr>
              <a:t>com necessidade de medicação </a:t>
            </a:r>
            <a:r>
              <a:rPr lang="pt-PT" dirty="0" smtClean="0">
                <a:solidFill>
                  <a:srgbClr val="004586"/>
                </a:solidFill>
              </a:rPr>
              <a:t>adicional.</a:t>
            </a:r>
            <a:endParaRPr lang="pt-PT" dirty="0">
              <a:solidFill>
                <a:srgbClr val="004586"/>
              </a:solidFill>
            </a:endParaRPr>
          </a:p>
          <a:p>
            <a:pPr lvl="1">
              <a:buClr>
                <a:srgbClr val="C00000"/>
              </a:buClr>
            </a:pPr>
            <a:r>
              <a:rPr lang="pt-PT" sz="2400" dirty="0" smtClean="0">
                <a:solidFill>
                  <a:srgbClr val="004586"/>
                </a:solidFill>
              </a:rPr>
              <a:t>O </a:t>
            </a:r>
            <a:r>
              <a:rPr lang="pt-PT" sz="2400" dirty="0">
                <a:solidFill>
                  <a:srgbClr val="004586"/>
                </a:solidFill>
              </a:rPr>
              <a:t>melhor preditor é o número de exacerbações </a:t>
            </a:r>
            <a:r>
              <a:rPr lang="pt-PT" sz="2400" dirty="0" smtClean="0">
                <a:solidFill>
                  <a:srgbClr val="004586"/>
                </a:solidFill>
              </a:rPr>
              <a:t>prévias.</a:t>
            </a:r>
            <a:endParaRPr lang="pt-PT" sz="2400" dirty="0">
              <a:solidFill>
                <a:srgbClr val="004586"/>
              </a:solidFill>
            </a:endParaRPr>
          </a:p>
          <a:p>
            <a:pPr marL="542925" indent="0">
              <a:buNone/>
            </a:pPr>
            <a:endParaRPr lang="es-ES" sz="2400" dirty="0"/>
          </a:p>
        </p:txBody>
      </p:sp>
      <p:sp>
        <p:nvSpPr>
          <p:cNvPr id="1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677" y="5859368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>
                <a:solidFill>
                  <a:srgbClr val="808080"/>
                </a:solidFill>
              </a:rPr>
              <a:t>GOLD 2017</a:t>
            </a:r>
          </a:p>
        </p:txBody>
      </p:sp>
    </p:spTree>
    <p:extLst>
      <p:ext uri="{BB962C8B-B14F-4D97-AF65-F5344CB8AC3E}">
        <p14:creationId xmlns:p14="http://schemas.microsoft.com/office/powerpoint/2010/main" val="2221069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PT" b="1" dirty="0">
                <a:solidFill>
                  <a:srgbClr val="004586"/>
                </a:solidFill>
                <a:latin typeface="+mn-lt"/>
              </a:rPr>
              <a:t>Como se faz a avaliação da gravidade da DPOC?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0" y="1762435"/>
            <a:ext cx="11582400" cy="45920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dirty="0">
                <a:solidFill>
                  <a:srgbClr val="C00000"/>
                </a:solidFill>
              </a:rPr>
              <a:t>Determinar/</a:t>
            </a:r>
            <a:r>
              <a:rPr lang="es-ES" dirty="0" err="1">
                <a:solidFill>
                  <a:srgbClr val="C00000"/>
                </a:solidFill>
              </a:rPr>
              <a:t>avaliar</a:t>
            </a:r>
            <a:r>
              <a:rPr lang="es-ES" dirty="0">
                <a:solidFill>
                  <a:srgbClr val="C00000"/>
                </a:solidFill>
              </a:rPr>
              <a:t>:</a:t>
            </a:r>
          </a:p>
          <a:p>
            <a:pPr marL="1616075" lvl="1" indent="-357188">
              <a:lnSpc>
                <a:spcPct val="100000"/>
              </a:lnSpc>
              <a:buClr>
                <a:srgbClr val="C00000"/>
              </a:buClr>
            </a:pPr>
            <a:r>
              <a:rPr lang="es-ES" sz="2400" dirty="0" err="1" smtClean="0">
                <a:solidFill>
                  <a:srgbClr val="004586"/>
                </a:solidFill>
              </a:rPr>
              <a:t>Gravidade</a:t>
            </a:r>
            <a:r>
              <a:rPr lang="es-ES" sz="2400" dirty="0" smtClean="0">
                <a:solidFill>
                  <a:srgbClr val="004586"/>
                </a:solidFill>
              </a:rPr>
              <a:t> </a:t>
            </a:r>
            <a:r>
              <a:rPr lang="es-ES" sz="2400" dirty="0">
                <a:solidFill>
                  <a:srgbClr val="004586"/>
                </a:solidFill>
              </a:rPr>
              <a:t>das </a:t>
            </a:r>
            <a:r>
              <a:rPr lang="es-ES" sz="2400" dirty="0" err="1">
                <a:solidFill>
                  <a:srgbClr val="004586"/>
                </a:solidFill>
              </a:rPr>
              <a:t>alterações</a:t>
            </a:r>
            <a:r>
              <a:rPr lang="es-ES" sz="2400" dirty="0">
                <a:solidFill>
                  <a:srgbClr val="004586"/>
                </a:solidFill>
              </a:rPr>
              <a:t> </a:t>
            </a:r>
            <a:r>
              <a:rPr lang="es-ES" sz="2400" dirty="0" err="1" smtClean="0">
                <a:solidFill>
                  <a:srgbClr val="004586"/>
                </a:solidFill>
              </a:rPr>
              <a:t>espirométricas</a:t>
            </a:r>
            <a:r>
              <a:rPr lang="es-ES" sz="2400" dirty="0" smtClean="0">
                <a:solidFill>
                  <a:srgbClr val="004586"/>
                </a:solidFill>
              </a:rPr>
              <a:t>.</a:t>
            </a:r>
            <a:endParaRPr lang="es-ES" sz="2400" dirty="0">
              <a:solidFill>
                <a:srgbClr val="004586"/>
              </a:solidFill>
            </a:endParaRPr>
          </a:p>
          <a:p>
            <a:pPr marL="1616075" lvl="1" indent="-357188">
              <a:lnSpc>
                <a:spcPct val="100000"/>
              </a:lnSpc>
              <a:buClr>
                <a:srgbClr val="C00000"/>
              </a:buClr>
            </a:pPr>
            <a:r>
              <a:rPr lang="es-ES" sz="2400" dirty="0" err="1" smtClean="0">
                <a:solidFill>
                  <a:srgbClr val="004586"/>
                </a:solidFill>
              </a:rPr>
              <a:t>Sintomas</a:t>
            </a:r>
            <a:r>
              <a:rPr lang="es-ES" sz="2400" dirty="0" smtClean="0">
                <a:solidFill>
                  <a:srgbClr val="004586"/>
                </a:solidFill>
              </a:rPr>
              <a:t>.</a:t>
            </a:r>
            <a:endParaRPr lang="es-ES" sz="2400" dirty="0">
              <a:solidFill>
                <a:srgbClr val="004586"/>
              </a:solidFill>
            </a:endParaRPr>
          </a:p>
          <a:p>
            <a:pPr marL="1616075" lvl="1" indent="-357188">
              <a:lnSpc>
                <a:spcPct val="100000"/>
              </a:lnSpc>
              <a:buClr>
                <a:srgbClr val="C00000"/>
              </a:buClr>
            </a:pPr>
            <a:r>
              <a:rPr lang="es-ES" sz="2400" dirty="0" err="1" smtClean="0">
                <a:solidFill>
                  <a:srgbClr val="004586"/>
                </a:solidFill>
              </a:rPr>
              <a:t>História</a:t>
            </a:r>
            <a:r>
              <a:rPr lang="es-ES" sz="2400" dirty="0" smtClean="0">
                <a:solidFill>
                  <a:srgbClr val="004586"/>
                </a:solidFill>
              </a:rPr>
              <a:t> </a:t>
            </a:r>
            <a:r>
              <a:rPr lang="es-ES" sz="2400" dirty="0">
                <a:solidFill>
                  <a:srgbClr val="004586"/>
                </a:solidFill>
              </a:rPr>
              <a:t>de e</a:t>
            </a:r>
            <a:r>
              <a:rPr lang="pt-PT" sz="2400" dirty="0" smtClean="0">
                <a:solidFill>
                  <a:srgbClr val="004586"/>
                </a:solidFill>
              </a:rPr>
              <a:t>xacerbações.</a:t>
            </a:r>
            <a:endParaRPr lang="pt-PT" sz="2400" dirty="0">
              <a:solidFill>
                <a:srgbClr val="004586"/>
              </a:solidFill>
            </a:endParaRPr>
          </a:p>
          <a:p>
            <a:pPr marL="1616075" lvl="1" indent="-357188">
              <a:lnSpc>
                <a:spcPct val="100000"/>
              </a:lnSpc>
              <a:buClr>
                <a:srgbClr val="C00000"/>
              </a:buClr>
            </a:pPr>
            <a:r>
              <a:rPr lang="pt-PT" sz="2400" dirty="0" smtClean="0">
                <a:solidFill>
                  <a:srgbClr val="C00000"/>
                </a:solidFill>
              </a:rPr>
              <a:t>Comorbilidades.</a:t>
            </a:r>
            <a:endParaRPr lang="pt-PT" sz="2400" dirty="0">
              <a:solidFill>
                <a:srgbClr val="C00000"/>
              </a:solidFill>
            </a:endParaRPr>
          </a:p>
          <a:p>
            <a:pPr lvl="1"/>
            <a:endParaRPr lang="pt-PT" b="1" dirty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es-E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37" y="5874608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>
                <a:solidFill>
                  <a:srgbClr val="808080"/>
                </a:solidFill>
              </a:rPr>
              <a:t>GOLD 2017</a:t>
            </a:r>
          </a:p>
        </p:txBody>
      </p:sp>
    </p:spTree>
    <p:extLst>
      <p:ext uri="{BB962C8B-B14F-4D97-AF65-F5344CB8AC3E}">
        <p14:creationId xmlns:p14="http://schemas.microsoft.com/office/powerpoint/2010/main" val="2367671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4586"/>
                </a:solidFill>
                <a:latin typeface="+mn-lt"/>
                <a:sym typeface="Arial" pitchFamily="34" charset="0"/>
              </a:rPr>
              <a:t>Quais</a:t>
            </a:r>
            <a:r>
              <a:rPr lang="en-US" b="1" dirty="0">
                <a:solidFill>
                  <a:srgbClr val="004586"/>
                </a:solidFill>
                <a:latin typeface="+mn-lt"/>
                <a:sym typeface="Arial" pitchFamily="34" charset="0"/>
              </a:rPr>
              <a:t> </a:t>
            </a:r>
            <a:r>
              <a:rPr lang="en-US" b="1" dirty="0" err="1">
                <a:solidFill>
                  <a:srgbClr val="004586"/>
                </a:solidFill>
                <a:latin typeface="+mn-lt"/>
                <a:sym typeface="Arial" pitchFamily="34" charset="0"/>
              </a:rPr>
              <a:t>são</a:t>
            </a:r>
            <a:r>
              <a:rPr lang="en-US" b="1" dirty="0">
                <a:solidFill>
                  <a:srgbClr val="004586"/>
                </a:solidFill>
                <a:latin typeface="+mn-lt"/>
                <a:sym typeface="Arial" pitchFamily="34" charset="0"/>
              </a:rPr>
              <a:t> as </a:t>
            </a:r>
            <a:r>
              <a:rPr lang="en-US" b="1" dirty="0" err="1">
                <a:solidFill>
                  <a:srgbClr val="004586"/>
                </a:solidFill>
                <a:latin typeface="+mn-lt"/>
                <a:sym typeface="Arial" pitchFamily="34" charset="0"/>
              </a:rPr>
              <a:t>principais</a:t>
            </a:r>
            <a:r>
              <a:rPr lang="en-US" b="1" dirty="0">
                <a:solidFill>
                  <a:srgbClr val="004586"/>
                </a:solidFill>
                <a:latin typeface="+mn-lt"/>
                <a:sym typeface="Arial" pitchFamily="34" charset="0"/>
              </a:rPr>
              <a:t> </a:t>
            </a:r>
            <a:r>
              <a:rPr lang="en-US" b="1" dirty="0" err="1">
                <a:solidFill>
                  <a:srgbClr val="004586"/>
                </a:solidFill>
                <a:latin typeface="+mn-lt"/>
                <a:sym typeface="Arial" pitchFamily="34" charset="0"/>
              </a:rPr>
              <a:t>comorbilidades</a:t>
            </a:r>
            <a:r>
              <a:rPr lang="en-US" b="1" dirty="0">
                <a:solidFill>
                  <a:srgbClr val="004586"/>
                </a:solidFill>
                <a:latin typeface="+mn-lt"/>
                <a:sym typeface="Arial" pitchFamily="34" charset="0"/>
              </a:rPr>
              <a:t> da DPOC?</a:t>
            </a:r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400" dirty="0" err="1">
                <a:solidFill>
                  <a:srgbClr val="004586"/>
                </a:solidFill>
              </a:rPr>
              <a:t>Doença</a:t>
            </a:r>
            <a:r>
              <a:rPr lang="es-ES_tradnl" sz="2400" dirty="0">
                <a:solidFill>
                  <a:srgbClr val="004586"/>
                </a:solidFill>
              </a:rPr>
              <a:t> </a:t>
            </a:r>
            <a:r>
              <a:rPr lang="es-ES_tradnl" sz="2400" dirty="0" err="1">
                <a:solidFill>
                  <a:srgbClr val="004586"/>
                </a:solidFill>
              </a:rPr>
              <a:t>cardiovacular</a:t>
            </a:r>
            <a:r>
              <a:rPr lang="es-ES_tradnl" sz="2400" dirty="0">
                <a:solidFill>
                  <a:srgbClr val="004586"/>
                </a:solidFill>
              </a:rPr>
              <a:t> (DCI, IC, FA</a:t>
            </a:r>
            <a:r>
              <a:rPr lang="es-ES_tradnl" sz="2400" dirty="0" smtClean="0">
                <a:solidFill>
                  <a:srgbClr val="004586"/>
                </a:solidFill>
              </a:rPr>
              <a:t>, HTA</a:t>
            </a:r>
            <a:r>
              <a:rPr lang="es-ES_tradnl" sz="2400" dirty="0">
                <a:solidFill>
                  <a:srgbClr val="004586"/>
                </a:solidFill>
              </a:rPr>
              <a:t>, DVP).</a:t>
            </a:r>
          </a:p>
          <a:p>
            <a:r>
              <a:rPr lang="es-ES_tradnl" sz="2400" dirty="0" err="1">
                <a:solidFill>
                  <a:srgbClr val="004586"/>
                </a:solidFill>
              </a:rPr>
              <a:t>Osteoporose</a:t>
            </a:r>
            <a:r>
              <a:rPr lang="es-ES_tradnl" sz="2400" dirty="0">
                <a:solidFill>
                  <a:srgbClr val="004586"/>
                </a:solidFill>
              </a:rPr>
              <a:t>.</a:t>
            </a:r>
          </a:p>
          <a:p>
            <a:r>
              <a:rPr lang="es-ES_tradnl" sz="2400" dirty="0" err="1">
                <a:solidFill>
                  <a:srgbClr val="004586"/>
                </a:solidFill>
              </a:rPr>
              <a:t>Ansiedade</a:t>
            </a:r>
            <a:r>
              <a:rPr lang="es-ES_tradnl" sz="2400" dirty="0">
                <a:solidFill>
                  <a:srgbClr val="004586"/>
                </a:solidFill>
              </a:rPr>
              <a:t> e </a:t>
            </a:r>
            <a:r>
              <a:rPr lang="es-ES_tradnl" sz="2400" dirty="0" err="1">
                <a:solidFill>
                  <a:srgbClr val="004586"/>
                </a:solidFill>
              </a:rPr>
              <a:t>depress</a:t>
            </a:r>
            <a:r>
              <a:rPr lang="pt-PT" sz="2400" dirty="0" err="1">
                <a:solidFill>
                  <a:srgbClr val="004586"/>
                </a:solidFill>
              </a:rPr>
              <a:t>ã</a:t>
            </a:r>
            <a:r>
              <a:rPr lang="es-ES_tradnl" sz="2400" dirty="0">
                <a:solidFill>
                  <a:srgbClr val="004586"/>
                </a:solidFill>
              </a:rPr>
              <a:t>o.</a:t>
            </a:r>
          </a:p>
          <a:p>
            <a:r>
              <a:rPr lang="es-ES_tradnl" sz="2400" dirty="0">
                <a:solidFill>
                  <a:srgbClr val="004586"/>
                </a:solidFill>
              </a:rPr>
              <a:t>Diabetes e síndrome metabólico.</a:t>
            </a:r>
          </a:p>
          <a:p>
            <a:r>
              <a:rPr lang="es-ES_tradnl" sz="2400" dirty="0" smtClean="0">
                <a:solidFill>
                  <a:srgbClr val="004586"/>
                </a:solidFill>
              </a:rPr>
              <a:t>Cancro de </a:t>
            </a:r>
            <a:r>
              <a:rPr lang="es-ES_tradnl" sz="2400" dirty="0" err="1">
                <a:solidFill>
                  <a:srgbClr val="004586"/>
                </a:solidFill>
              </a:rPr>
              <a:t>pulm</a:t>
            </a:r>
            <a:r>
              <a:rPr lang="pt-PT" sz="2400" dirty="0" err="1">
                <a:solidFill>
                  <a:srgbClr val="004586"/>
                </a:solidFill>
              </a:rPr>
              <a:t>ã</a:t>
            </a:r>
            <a:r>
              <a:rPr lang="es-ES_tradnl" sz="2400" dirty="0">
                <a:solidFill>
                  <a:srgbClr val="004586"/>
                </a:solidFill>
              </a:rPr>
              <a:t>o.</a:t>
            </a:r>
          </a:p>
          <a:p>
            <a:r>
              <a:rPr lang="es-ES_tradnl" sz="2400" dirty="0" err="1">
                <a:solidFill>
                  <a:srgbClr val="004586"/>
                </a:solidFill>
              </a:rPr>
              <a:t>Doença</a:t>
            </a:r>
            <a:r>
              <a:rPr lang="es-ES_tradnl" sz="2400" dirty="0">
                <a:solidFill>
                  <a:srgbClr val="004586"/>
                </a:solidFill>
              </a:rPr>
              <a:t> de </a:t>
            </a:r>
            <a:r>
              <a:rPr lang="es-ES_tradnl" sz="2400" dirty="0" err="1">
                <a:solidFill>
                  <a:srgbClr val="004586"/>
                </a:solidFill>
              </a:rPr>
              <a:t>Refluxo</a:t>
            </a:r>
            <a:r>
              <a:rPr lang="es-ES_tradnl" sz="2400" dirty="0">
                <a:solidFill>
                  <a:srgbClr val="004586"/>
                </a:solidFill>
              </a:rPr>
              <a:t> </a:t>
            </a:r>
            <a:r>
              <a:rPr lang="es-ES_tradnl" sz="2400" dirty="0" err="1">
                <a:solidFill>
                  <a:srgbClr val="004586"/>
                </a:solidFill>
              </a:rPr>
              <a:t>Gastro</a:t>
            </a:r>
            <a:r>
              <a:rPr lang="es-ES_tradnl" sz="2400" dirty="0">
                <a:solidFill>
                  <a:srgbClr val="004586"/>
                </a:solidFill>
              </a:rPr>
              <a:t>-Esofágico. </a:t>
            </a:r>
          </a:p>
          <a:p>
            <a:r>
              <a:rPr lang="es-ES_tradnl" sz="2400" dirty="0">
                <a:solidFill>
                  <a:srgbClr val="004586"/>
                </a:solidFill>
              </a:rPr>
              <a:t>Bronquiectasias.</a:t>
            </a:r>
          </a:p>
          <a:p>
            <a:r>
              <a:rPr lang="es-ES_tradnl" sz="2400" dirty="0">
                <a:solidFill>
                  <a:srgbClr val="004586"/>
                </a:solidFill>
              </a:rPr>
              <a:t>Síndrome de </a:t>
            </a:r>
            <a:r>
              <a:rPr lang="es-ES_tradnl" sz="2400" dirty="0" err="1">
                <a:solidFill>
                  <a:srgbClr val="004586"/>
                </a:solidFill>
              </a:rPr>
              <a:t>Apneia</a:t>
            </a:r>
            <a:r>
              <a:rPr lang="es-ES_tradnl" sz="2400" dirty="0">
                <a:solidFill>
                  <a:srgbClr val="004586"/>
                </a:solidFill>
              </a:rPr>
              <a:t> </a:t>
            </a:r>
            <a:r>
              <a:rPr lang="es-ES_tradnl" sz="2400" dirty="0" err="1">
                <a:solidFill>
                  <a:srgbClr val="004586"/>
                </a:solidFill>
              </a:rPr>
              <a:t>Obstrutiva</a:t>
            </a:r>
            <a:r>
              <a:rPr lang="es-ES_tradnl" sz="2400" dirty="0">
                <a:solidFill>
                  <a:srgbClr val="004586"/>
                </a:solidFill>
              </a:rPr>
              <a:t> do </a:t>
            </a:r>
            <a:r>
              <a:rPr lang="es-ES_tradnl" sz="2400" dirty="0" err="1">
                <a:solidFill>
                  <a:srgbClr val="004586"/>
                </a:solidFill>
              </a:rPr>
              <a:t>Sono</a:t>
            </a:r>
            <a:r>
              <a:rPr lang="es-ES_tradnl" sz="2400" dirty="0">
                <a:solidFill>
                  <a:srgbClr val="004586"/>
                </a:solidFill>
              </a:rPr>
              <a:t>. </a:t>
            </a:r>
          </a:p>
          <a:p>
            <a:endParaRPr lang="es-ES_tradnl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98077" y="5813648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>
                <a:solidFill>
                  <a:srgbClr val="808080"/>
                </a:solidFill>
              </a:rPr>
              <a:t>GOLD 2017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blackWhite">
          <a:xfrm>
            <a:off x="2279576" y="4759498"/>
            <a:ext cx="7724154" cy="839770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457200">
              <a:buClr>
                <a:srgbClr val="FFFFFF"/>
              </a:buClr>
            </a:pPr>
            <a:r>
              <a:rPr lang="pt-PT" sz="2400" dirty="0">
                <a:solidFill>
                  <a:srgbClr val="C00000"/>
                </a:solidFill>
                <a:cs typeface="Arial" pitchFamily="34" charset="0"/>
                <a:sym typeface="Arial" pitchFamily="34" charset="0"/>
              </a:rPr>
              <a:t>As </a:t>
            </a:r>
            <a:r>
              <a:rPr lang="pt-PT" sz="2400" dirty="0" err="1">
                <a:solidFill>
                  <a:srgbClr val="C00000"/>
                </a:solidFill>
                <a:cs typeface="Arial" pitchFamily="34" charset="0"/>
                <a:sym typeface="Arial" pitchFamily="34" charset="0"/>
              </a:rPr>
              <a:t>comorbilidades</a:t>
            </a:r>
            <a:r>
              <a:rPr lang="pt-PT" sz="2400" dirty="0">
                <a:solidFill>
                  <a:srgbClr val="C00000"/>
                </a:solidFill>
                <a:cs typeface="Arial" pitchFamily="34" charset="0"/>
                <a:sym typeface="Arial" pitchFamily="34" charset="0"/>
              </a:rPr>
              <a:t> influenciam a mortalidade e as hospitalizações e </a:t>
            </a:r>
          </a:p>
          <a:p>
            <a:pPr algn="ctr" defTabSz="457200">
              <a:buClr>
                <a:srgbClr val="FFFFFF"/>
              </a:buClr>
            </a:pPr>
            <a:r>
              <a:rPr lang="pt-PT" sz="2400" dirty="0">
                <a:solidFill>
                  <a:srgbClr val="C00000"/>
                </a:solidFill>
                <a:cs typeface="Arial" pitchFamily="34" charset="0"/>
                <a:sym typeface="Arial" pitchFamily="34" charset="0"/>
              </a:rPr>
              <a:t>devem ser procuradas regularmente e tratadas apropriadamente</a:t>
            </a:r>
          </a:p>
        </p:txBody>
      </p:sp>
    </p:spTree>
    <p:extLst>
      <p:ext uri="{BB962C8B-B14F-4D97-AF65-F5344CB8AC3E}">
        <p14:creationId xmlns:p14="http://schemas.microsoft.com/office/powerpoint/2010/main" val="78526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 txBox="1">
            <a:spLocks/>
          </p:cNvSpPr>
          <p:nvPr/>
        </p:nvSpPr>
        <p:spPr>
          <a:xfrm>
            <a:off x="182684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b="1" dirty="0">
              <a:solidFill>
                <a:srgbClr val="666699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80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3317" y="5828888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>
                <a:solidFill>
                  <a:srgbClr val="808080"/>
                </a:solidFill>
              </a:rPr>
              <a:t>Adaptado do GOLD 2017</a:t>
            </a:r>
          </a:p>
        </p:txBody>
      </p:sp>
      <p:sp>
        <p:nvSpPr>
          <p:cNvPr id="73" name="72 Título"/>
          <p:cNvSpPr>
            <a:spLocks noGrp="1"/>
          </p:cNvSpPr>
          <p:nvPr>
            <p:ph type="title"/>
          </p:nvPr>
        </p:nvSpPr>
        <p:spPr>
          <a:xfrm>
            <a:off x="609600" y="281824"/>
            <a:ext cx="10972800" cy="604800"/>
          </a:xfrm>
        </p:spPr>
        <p:txBody>
          <a:bodyPr/>
          <a:lstStyle/>
          <a:p>
            <a:r>
              <a:rPr lang="en-GB" b="1" dirty="0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Como se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classifica</a:t>
            </a:r>
            <a:r>
              <a:rPr lang="en-GB" b="1" dirty="0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 a DPOC,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posicionando</a:t>
            </a:r>
            <a:r>
              <a:rPr lang="en-GB" b="1" dirty="0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 o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doente</a:t>
            </a:r>
            <a:r>
              <a:rPr lang="en-GB" b="1" dirty="0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em</a:t>
            </a:r>
            <a:r>
              <a:rPr lang="en-GB" b="1" dirty="0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determinado</a:t>
            </a:r>
            <a:r>
              <a:rPr lang="en-GB" b="1" dirty="0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grupo</a:t>
            </a:r>
            <a:r>
              <a:rPr lang="en-GB" b="1" dirty="0" smtClean="0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?</a:t>
            </a:r>
            <a:endParaRPr lang="es-ES" dirty="0">
              <a:latin typeface="+mn-lt"/>
            </a:endParaRPr>
          </a:p>
        </p:txBody>
      </p:sp>
      <p:sp>
        <p:nvSpPr>
          <p:cNvPr id="70" name="CaixaDeTexto 69"/>
          <p:cNvSpPr txBox="1"/>
          <p:nvPr/>
        </p:nvSpPr>
        <p:spPr>
          <a:xfrm>
            <a:off x="1874522" y="1592532"/>
            <a:ext cx="1915884" cy="1683028"/>
          </a:xfrm>
          <a:prstGeom prst="rect">
            <a:avLst/>
          </a:prstGeom>
          <a:noFill/>
          <a:ln w="19050">
            <a:solidFill>
              <a:srgbClr val="004586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PT" sz="2400" dirty="0">
                <a:solidFill>
                  <a:srgbClr val="004586"/>
                </a:solidFill>
              </a:rPr>
              <a:t>Diagnóstico confirmado com espirometria</a:t>
            </a:r>
          </a:p>
        </p:txBody>
      </p:sp>
      <p:sp>
        <p:nvSpPr>
          <p:cNvPr id="71" name="Seta para a direita 70"/>
          <p:cNvSpPr/>
          <p:nvPr/>
        </p:nvSpPr>
        <p:spPr>
          <a:xfrm>
            <a:off x="3931919" y="2288176"/>
            <a:ext cx="500743" cy="283029"/>
          </a:xfrm>
          <a:prstGeom prst="rightArrow">
            <a:avLst/>
          </a:prstGeom>
          <a:solidFill>
            <a:srgbClr val="0045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2" name="CaixaDeTexto 71"/>
          <p:cNvSpPr txBox="1"/>
          <p:nvPr/>
        </p:nvSpPr>
        <p:spPr>
          <a:xfrm>
            <a:off x="4519778" y="1723340"/>
            <a:ext cx="1915884" cy="1390932"/>
          </a:xfrm>
          <a:prstGeom prst="rect">
            <a:avLst/>
          </a:prstGeom>
          <a:noFill/>
          <a:ln w="19050">
            <a:solidFill>
              <a:srgbClr val="004586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PT" sz="2400" dirty="0">
                <a:solidFill>
                  <a:srgbClr val="004586"/>
                </a:solidFill>
              </a:rPr>
              <a:t>Avaliação da limitação do fluxo aéreo</a:t>
            </a:r>
          </a:p>
        </p:txBody>
      </p:sp>
      <p:sp>
        <p:nvSpPr>
          <p:cNvPr id="74" name="CaixaDeTexto 73"/>
          <p:cNvSpPr txBox="1"/>
          <p:nvPr/>
        </p:nvSpPr>
        <p:spPr>
          <a:xfrm>
            <a:off x="1872547" y="3597392"/>
            <a:ext cx="1915884" cy="1045028"/>
          </a:xfrm>
          <a:prstGeom prst="rect">
            <a:avLst/>
          </a:prstGeom>
          <a:solidFill>
            <a:srgbClr val="004586"/>
          </a:solid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PT" sz="2400" dirty="0">
                <a:solidFill>
                  <a:schemeClr val="bg1"/>
                </a:solidFill>
              </a:rPr>
              <a:t>FEV</a:t>
            </a:r>
            <a:r>
              <a:rPr lang="pt-PT" sz="2400" baseline="-25000" dirty="0">
                <a:solidFill>
                  <a:schemeClr val="bg1"/>
                </a:solidFill>
              </a:rPr>
              <a:t>1</a:t>
            </a:r>
            <a:r>
              <a:rPr lang="pt-PT" sz="2400" dirty="0">
                <a:solidFill>
                  <a:schemeClr val="bg1"/>
                </a:solidFill>
              </a:rPr>
              <a:t>/FVC pb &lt; 70%</a:t>
            </a:r>
          </a:p>
        </p:txBody>
      </p:sp>
      <p:graphicFrame>
        <p:nvGraphicFramePr>
          <p:cNvPr id="76" name="Tabela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043377"/>
              </p:ext>
            </p:extLst>
          </p:nvPr>
        </p:nvGraphicFramePr>
        <p:xfrm>
          <a:off x="4512228" y="3536097"/>
          <a:ext cx="2604852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0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98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PT" sz="2400" dirty="0"/>
                        <a:t>FEV</a:t>
                      </a:r>
                      <a:r>
                        <a:rPr lang="pt-PT" sz="2400" baseline="-25000" dirty="0"/>
                        <a:t>1</a:t>
                      </a:r>
                      <a:r>
                        <a:rPr lang="pt-PT" sz="2400" dirty="0"/>
                        <a:t> (% do previsto)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400" dirty="0">
                          <a:solidFill>
                            <a:srgbClr val="004586"/>
                          </a:solidFill>
                        </a:rPr>
                        <a:t>GOLD 1</a:t>
                      </a:r>
                    </a:p>
                  </a:txBody>
                  <a:tcPr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solidFill>
                            <a:srgbClr val="004586"/>
                          </a:solidFill>
                        </a:rPr>
                        <a:t>≥ 80</a:t>
                      </a:r>
                    </a:p>
                  </a:txBody>
                  <a:tcPr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400" dirty="0">
                          <a:solidFill>
                            <a:srgbClr val="004586"/>
                          </a:solidFill>
                        </a:rPr>
                        <a:t>GOLD 2</a:t>
                      </a:r>
                    </a:p>
                  </a:txBody>
                  <a:tcP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solidFill>
                            <a:srgbClr val="004586"/>
                          </a:solidFill>
                        </a:rPr>
                        <a:t>50-79</a:t>
                      </a:r>
                    </a:p>
                  </a:txBody>
                  <a:tcPr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400" dirty="0">
                          <a:solidFill>
                            <a:srgbClr val="004586"/>
                          </a:solidFill>
                        </a:rPr>
                        <a:t>GOLD 3</a:t>
                      </a:r>
                    </a:p>
                  </a:txBody>
                  <a:tcPr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solidFill>
                            <a:srgbClr val="004586"/>
                          </a:solidFill>
                        </a:rPr>
                        <a:t>30-49</a:t>
                      </a:r>
                    </a:p>
                  </a:txBody>
                  <a:tcPr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400" dirty="0">
                          <a:solidFill>
                            <a:srgbClr val="004586"/>
                          </a:solidFill>
                        </a:rPr>
                        <a:t>GOLD 4</a:t>
                      </a:r>
                    </a:p>
                  </a:txBody>
                  <a:tcP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solidFill>
                            <a:srgbClr val="004586"/>
                          </a:solidFill>
                        </a:rPr>
                        <a:t>&lt; 30</a:t>
                      </a:r>
                    </a:p>
                  </a:txBody>
                  <a:tcPr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7" name="Seta para a direita 76"/>
          <p:cNvSpPr/>
          <p:nvPr/>
        </p:nvSpPr>
        <p:spPr>
          <a:xfrm>
            <a:off x="6661194" y="2286201"/>
            <a:ext cx="1581469" cy="279067"/>
          </a:xfrm>
          <a:prstGeom prst="rightArrow">
            <a:avLst/>
          </a:prstGeom>
          <a:solidFill>
            <a:srgbClr val="0045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8" name="CaixaDeTexto 77"/>
          <p:cNvSpPr txBox="1"/>
          <p:nvPr/>
        </p:nvSpPr>
        <p:spPr>
          <a:xfrm>
            <a:off x="8555303" y="1842062"/>
            <a:ext cx="1915884" cy="1149531"/>
          </a:xfrm>
          <a:prstGeom prst="rect">
            <a:avLst/>
          </a:prstGeom>
          <a:noFill/>
          <a:ln w="19050">
            <a:solidFill>
              <a:srgbClr val="004586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PT" sz="2400" dirty="0">
                <a:solidFill>
                  <a:srgbClr val="004586"/>
                </a:solidFill>
              </a:rPr>
              <a:t>História de exacerbações</a:t>
            </a:r>
          </a:p>
        </p:txBody>
      </p:sp>
      <p:sp>
        <p:nvSpPr>
          <p:cNvPr id="79" name="CaixaDeTexto 78"/>
          <p:cNvSpPr txBox="1"/>
          <p:nvPr/>
        </p:nvSpPr>
        <p:spPr>
          <a:xfrm>
            <a:off x="8553328" y="3285277"/>
            <a:ext cx="1915884" cy="1149531"/>
          </a:xfrm>
          <a:prstGeom prst="rect">
            <a:avLst/>
          </a:prstGeom>
          <a:noFill/>
          <a:ln w="19050">
            <a:solidFill>
              <a:srgbClr val="004586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PT" sz="2400" dirty="0">
                <a:solidFill>
                  <a:srgbClr val="004586"/>
                </a:solidFill>
              </a:rPr>
              <a:t>Avaliação dos sintomas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866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4" grpId="0" animBg="1"/>
      <p:bldP spid="77" grpId="0" animBg="1"/>
      <p:bldP spid="78" grpId="0" animBg="1"/>
      <p:bldP spid="7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28557" y="5889848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>
                <a:solidFill>
                  <a:srgbClr val="808080"/>
                </a:solidFill>
              </a:rPr>
              <a:t>Adaptado do GOLD 2017</a:t>
            </a:r>
          </a:p>
        </p:txBody>
      </p:sp>
      <p:sp>
        <p:nvSpPr>
          <p:cNvPr id="5" name="72 Título"/>
          <p:cNvSpPr>
            <a:spLocks noGrp="1"/>
          </p:cNvSpPr>
          <p:nvPr>
            <p:ph type="title"/>
          </p:nvPr>
        </p:nvSpPr>
        <p:spPr>
          <a:xfrm>
            <a:off x="609600" y="220864"/>
            <a:ext cx="10972800" cy="604800"/>
          </a:xfrm>
        </p:spPr>
        <p:txBody>
          <a:bodyPr/>
          <a:lstStyle/>
          <a:p>
            <a:r>
              <a:rPr lang="en-GB" b="1" dirty="0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Como se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classifica</a:t>
            </a:r>
            <a:r>
              <a:rPr lang="en-GB" b="1" dirty="0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 a DPOC,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posicionando</a:t>
            </a:r>
            <a:r>
              <a:rPr lang="en-GB" b="1" dirty="0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 o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doente</a:t>
            </a:r>
            <a:r>
              <a:rPr lang="en-GB" b="1" dirty="0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em</a:t>
            </a:r>
            <a:r>
              <a:rPr lang="en-GB" b="1" dirty="0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determinado</a:t>
            </a:r>
            <a:r>
              <a:rPr lang="en-GB" b="1" dirty="0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grupo</a:t>
            </a:r>
            <a:r>
              <a:rPr lang="en-GB" b="1" dirty="0" smtClean="0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?</a:t>
            </a:r>
            <a:endParaRPr lang="es-ES" dirty="0">
              <a:solidFill>
                <a:srgbClr val="004586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218" y="1139856"/>
            <a:ext cx="5364360" cy="508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5406668" y="1813560"/>
            <a:ext cx="1451822" cy="2962362"/>
          </a:xfrm>
          <a:prstGeom prst="rect">
            <a:avLst/>
          </a:prstGeom>
          <a:solidFill>
            <a:srgbClr val="FFCC66">
              <a:alpha val="50195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pt-PT" sz="2000" b="1" u="none" dirty="0">
                <a:solidFill>
                  <a:srgbClr val="004586"/>
                </a:solidFill>
                <a:ea typeface="ＭＳ Ｐゴシック" pitchFamily="34" charset="-128"/>
                <a:cs typeface="Arial"/>
              </a:rPr>
              <a:t>Poucos</a:t>
            </a:r>
            <a:endParaRPr lang="en-US" sz="2000" b="1" u="none" dirty="0">
              <a:solidFill>
                <a:srgbClr val="004586"/>
              </a:solidFill>
              <a:ea typeface="ＭＳ Ｐゴシック" pitchFamily="34" charset="-128"/>
              <a:cs typeface="Arial"/>
            </a:endParaRPr>
          </a:p>
          <a:p>
            <a:pPr algn="ctr" eaLnBrk="1" hangingPunct="1">
              <a:defRPr/>
            </a:pPr>
            <a:endParaRPr lang="en-US" sz="1600" b="1" u="none" dirty="0">
              <a:latin typeface="Arial"/>
              <a:ea typeface="ＭＳ Ｐゴシック" pitchFamily="34" charset="-128"/>
              <a:cs typeface="Arial"/>
            </a:endParaRPr>
          </a:p>
          <a:p>
            <a:pPr algn="ctr" eaLnBrk="1" hangingPunct="1">
              <a:defRPr/>
            </a:pPr>
            <a:r>
              <a:rPr lang="en-US" sz="2000" b="1" dirty="0" err="1">
                <a:solidFill>
                  <a:srgbClr val="004586"/>
                </a:solidFill>
                <a:ea typeface="ＭＳ Ｐゴシック" pitchFamily="34" charset="-128"/>
                <a:cs typeface="Arial"/>
              </a:rPr>
              <a:t>S</a:t>
            </a:r>
            <a:r>
              <a:rPr lang="en-US" sz="2000" b="1" u="none" dirty="0" err="1" smtClean="0">
                <a:solidFill>
                  <a:srgbClr val="004586"/>
                </a:solidFill>
                <a:ea typeface="ＭＳ Ｐゴシック" pitchFamily="34" charset="-128"/>
                <a:cs typeface="Arial"/>
              </a:rPr>
              <a:t>intomas</a:t>
            </a:r>
            <a:endParaRPr lang="en-US" sz="2000" b="1" u="none" dirty="0">
              <a:solidFill>
                <a:srgbClr val="004586"/>
              </a:solidFill>
              <a:ea typeface="ＭＳ Ｐゴシック" pitchFamily="34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67597" y="5966048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>
                <a:solidFill>
                  <a:srgbClr val="808080"/>
                </a:solidFill>
              </a:rPr>
              <a:t>Adaptado do GOLD 2017</a:t>
            </a:r>
          </a:p>
        </p:txBody>
      </p:sp>
      <p:sp>
        <p:nvSpPr>
          <p:cNvPr id="5" name="72 Título"/>
          <p:cNvSpPr>
            <a:spLocks noGrp="1"/>
          </p:cNvSpPr>
          <p:nvPr>
            <p:ph type="title"/>
          </p:nvPr>
        </p:nvSpPr>
        <p:spPr>
          <a:xfrm>
            <a:off x="609600" y="220864"/>
            <a:ext cx="10972800" cy="604800"/>
          </a:xfrm>
        </p:spPr>
        <p:txBody>
          <a:bodyPr/>
          <a:lstStyle/>
          <a:p>
            <a:r>
              <a:rPr lang="en-GB" b="1" dirty="0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Como se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classifica</a:t>
            </a:r>
            <a:r>
              <a:rPr lang="en-GB" b="1" dirty="0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 a DPOC,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posicionando</a:t>
            </a:r>
            <a:r>
              <a:rPr lang="en-GB" b="1" dirty="0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 o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doente</a:t>
            </a:r>
            <a:r>
              <a:rPr lang="en-GB" b="1" dirty="0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em</a:t>
            </a:r>
            <a:r>
              <a:rPr lang="en-GB" b="1" dirty="0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determinado</a:t>
            </a:r>
            <a:r>
              <a:rPr lang="en-GB" b="1" dirty="0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grupo</a:t>
            </a:r>
            <a:r>
              <a:rPr lang="en-GB" b="1" dirty="0" smtClean="0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?</a:t>
            </a:r>
            <a:endParaRPr lang="es-ES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1978" y="1139856"/>
            <a:ext cx="5364360" cy="508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6842395" y="1844041"/>
            <a:ext cx="1478645" cy="2943756"/>
          </a:xfrm>
          <a:prstGeom prst="rect">
            <a:avLst/>
          </a:prstGeom>
          <a:solidFill>
            <a:srgbClr val="003300">
              <a:alpha val="50195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b="1" u="none" dirty="0" err="1">
                <a:solidFill>
                  <a:prstClr val="white"/>
                </a:solidFill>
                <a:ea typeface="ＭＳ Ｐゴシック" pitchFamily="34" charset="-128"/>
                <a:cs typeface="Arial"/>
              </a:rPr>
              <a:t>Muitos</a:t>
            </a:r>
            <a:r>
              <a:rPr lang="en-US" sz="2000" b="1" u="none" dirty="0">
                <a:solidFill>
                  <a:prstClr val="white"/>
                </a:solidFill>
                <a:ea typeface="ＭＳ Ｐゴシック" pitchFamily="34" charset="-128"/>
                <a:cs typeface="Arial"/>
              </a:rPr>
              <a:t> </a:t>
            </a:r>
          </a:p>
          <a:p>
            <a:pPr algn="ctr" eaLnBrk="1" hangingPunct="1">
              <a:defRPr/>
            </a:pPr>
            <a:endParaRPr lang="en-US" sz="1600" b="1" u="none" dirty="0">
              <a:solidFill>
                <a:prstClr val="white"/>
              </a:solidFill>
              <a:latin typeface="Arial"/>
              <a:ea typeface="ＭＳ Ｐゴシック" pitchFamily="34" charset="-128"/>
              <a:cs typeface="Arial"/>
            </a:endParaRPr>
          </a:p>
          <a:p>
            <a:pPr algn="ctr" eaLnBrk="1" hangingPunct="1">
              <a:defRPr/>
            </a:pPr>
            <a:r>
              <a:rPr lang="en-US" sz="2000" b="1" dirty="0" err="1">
                <a:solidFill>
                  <a:prstClr val="white"/>
                </a:solidFill>
                <a:ea typeface="ＭＳ Ｐゴシック" pitchFamily="34" charset="-128"/>
                <a:cs typeface="Arial"/>
              </a:rPr>
              <a:t>S</a:t>
            </a:r>
            <a:r>
              <a:rPr lang="en-US" sz="2000" b="1" u="none" dirty="0" err="1" smtClean="0">
                <a:solidFill>
                  <a:prstClr val="white"/>
                </a:solidFill>
                <a:ea typeface="ＭＳ Ｐゴシック" pitchFamily="34" charset="-128"/>
                <a:cs typeface="Arial"/>
              </a:rPr>
              <a:t>intomas</a:t>
            </a:r>
            <a:endParaRPr lang="en-US" sz="1600" b="1" u="none" dirty="0">
              <a:solidFill>
                <a:prstClr val="white"/>
              </a:solidFill>
              <a:ea typeface="ＭＳ Ｐゴシック" pitchFamily="34" charset="-128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43797" y="5874608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>
                <a:solidFill>
                  <a:srgbClr val="808080"/>
                </a:solidFill>
              </a:rPr>
              <a:t>Adaptado do GOLD 2017</a:t>
            </a:r>
          </a:p>
        </p:txBody>
      </p:sp>
      <p:sp>
        <p:nvSpPr>
          <p:cNvPr id="5" name="72 Título"/>
          <p:cNvSpPr>
            <a:spLocks noGrp="1"/>
          </p:cNvSpPr>
          <p:nvPr>
            <p:ph type="title"/>
          </p:nvPr>
        </p:nvSpPr>
        <p:spPr>
          <a:xfrm>
            <a:off x="609600" y="190384"/>
            <a:ext cx="10972800" cy="604800"/>
          </a:xfrm>
        </p:spPr>
        <p:txBody>
          <a:bodyPr/>
          <a:lstStyle/>
          <a:p>
            <a:r>
              <a:rPr lang="en-GB" b="1" dirty="0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Como se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classifica</a:t>
            </a:r>
            <a:r>
              <a:rPr lang="en-GB" b="1" dirty="0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 a DPOC,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posicionando</a:t>
            </a:r>
            <a:r>
              <a:rPr lang="en-GB" b="1" dirty="0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 o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doente</a:t>
            </a:r>
            <a:r>
              <a:rPr lang="en-GB" b="1" dirty="0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em</a:t>
            </a:r>
            <a:r>
              <a:rPr lang="en-GB" b="1" dirty="0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determinado</a:t>
            </a:r>
            <a:r>
              <a:rPr lang="en-GB" b="1" dirty="0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grupo</a:t>
            </a:r>
            <a:r>
              <a:rPr lang="en-GB" b="1" dirty="0" smtClean="0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?</a:t>
            </a:r>
            <a:endParaRPr lang="es-ES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218" y="1139856"/>
            <a:ext cx="5364360" cy="508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5400519" y="3301964"/>
            <a:ext cx="2927926" cy="1477937"/>
          </a:xfrm>
          <a:prstGeom prst="rect">
            <a:avLst/>
          </a:prstGeom>
          <a:solidFill>
            <a:srgbClr val="003399">
              <a:alpha val="50195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pt-PT" sz="2000" b="1" u="none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Menos exacerbações</a:t>
            </a:r>
            <a:endParaRPr lang="en-US" sz="2000" b="1" u="none" dirty="0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43797" y="5905088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>
                <a:solidFill>
                  <a:srgbClr val="808080"/>
                </a:solidFill>
              </a:rPr>
              <a:t>Adaptado do GOLD 2017</a:t>
            </a:r>
          </a:p>
        </p:txBody>
      </p:sp>
      <p:sp>
        <p:nvSpPr>
          <p:cNvPr id="5" name="72 Título"/>
          <p:cNvSpPr>
            <a:spLocks noGrp="1"/>
          </p:cNvSpPr>
          <p:nvPr>
            <p:ph type="title"/>
          </p:nvPr>
        </p:nvSpPr>
        <p:spPr>
          <a:xfrm>
            <a:off x="609600" y="205624"/>
            <a:ext cx="10972800" cy="604800"/>
          </a:xfrm>
        </p:spPr>
        <p:txBody>
          <a:bodyPr/>
          <a:lstStyle/>
          <a:p>
            <a:r>
              <a:rPr lang="en-GB" b="1" dirty="0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Como se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classifica</a:t>
            </a:r>
            <a:r>
              <a:rPr lang="en-GB" b="1" dirty="0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 a DPOC,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posicionando</a:t>
            </a:r>
            <a:r>
              <a:rPr lang="en-GB" b="1" dirty="0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 o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doente</a:t>
            </a:r>
            <a:r>
              <a:rPr lang="en-GB" b="1" dirty="0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em</a:t>
            </a:r>
            <a:r>
              <a:rPr lang="en-GB" b="1" dirty="0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determinado</a:t>
            </a:r>
            <a:r>
              <a:rPr lang="en-GB" b="1" dirty="0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grupo</a:t>
            </a:r>
            <a:r>
              <a:rPr lang="en-GB" b="1" dirty="0" smtClean="0">
                <a:solidFill>
                  <a:srgbClr val="004586"/>
                </a:solidFill>
                <a:latin typeface="+mn-lt"/>
                <a:ea typeface="Calibri" pitchFamily="34" charset="0"/>
                <a:cs typeface="Calibri" pitchFamily="34" charset="0"/>
              </a:rPr>
              <a:t>?</a:t>
            </a:r>
            <a:endParaRPr lang="es-ES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738" y="1139856"/>
            <a:ext cx="5364360" cy="508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5366677" y="1844040"/>
            <a:ext cx="2923884" cy="1447799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pt-PT" sz="2000" b="1" u="none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Mais exacerbações</a:t>
            </a:r>
            <a:endParaRPr lang="en-US" sz="2000" b="1" u="none" dirty="0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pt-PT" dirty="0" smtClean="0">
                <a:solidFill>
                  <a:srgbClr val="004586"/>
                </a:solidFill>
              </a:rPr>
              <a:t>GOLD </a:t>
            </a:r>
            <a:r>
              <a:rPr lang="pt-PT" dirty="0">
                <a:solidFill>
                  <a:srgbClr val="004586"/>
                </a:solidFill>
              </a:rPr>
              <a:t>A.</a:t>
            </a:r>
          </a:p>
          <a:p>
            <a:pPr>
              <a:buClr>
                <a:srgbClr val="C00000"/>
              </a:buClr>
            </a:pPr>
            <a:r>
              <a:rPr lang="pt-PT" dirty="0" smtClean="0">
                <a:solidFill>
                  <a:srgbClr val="004586"/>
                </a:solidFill>
              </a:rPr>
              <a:t>GOLD </a:t>
            </a:r>
            <a:r>
              <a:rPr lang="pt-PT" dirty="0">
                <a:solidFill>
                  <a:srgbClr val="004586"/>
                </a:solidFill>
              </a:rPr>
              <a:t>B.</a:t>
            </a:r>
          </a:p>
          <a:p>
            <a:pPr>
              <a:buClr>
                <a:srgbClr val="C00000"/>
              </a:buClr>
            </a:pPr>
            <a:r>
              <a:rPr lang="pt-PT" dirty="0" smtClean="0">
                <a:solidFill>
                  <a:srgbClr val="004586"/>
                </a:solidFill>
              </a:rPr>
              <a:t>GOLD </a:t>
            </a:r>
            <a:r>
              <a:rPr lang="pt-PT" dirty="0">
                <a:solidFill>
                  <a:srgbClr val="004586"/>
                </a:solidFill>
              </a:rPr>
              <a:t>C.</a:t>
            </a:r>
          </a:p>
          <a:p>
            <a:pPr>
              <a:buClr>
                <a:srgbClr val="C00000"/>
              </a:buClr>
            </a:pPr>
            <a:r>
              <a:rPr lang="pt-PT" dirty="0" smtClean="0">
                <a:solidFill>
                  <a:srgbClr val="004586"/>
                </a:solidFill>
              </a:rPr>
              <a:t>GOLD </a:t>
            </a:r>
            <a:r>
              <a:rPr lang="pt-PT" dirty="0">
                <a:solidFill>
                  <a:srgbClr val="004586"/>
                </a:solidFill>
              </a:rPr>
              <a:t>D.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es-ES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Homem</a:t>
            </a:r>
            <a:r>
              <a:rPr lang="es-ES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, 68 anos</a:t>
            </a:r>
            <a:r>
              <a:rPr lang="es-ES_tradnl" dirty="0">
                <a:solidFill>
                  <a:srgbClr val="C00000"/>
                </a:solidFill>
              </a:rPr>
              <a:t>. </a:t>
            </a:r>
            <a:r>
              <a:rPr lang="es-ES_tradnl" dirty="0" err="1">
                <a:solidFill>
                  <a:srgbClr val="C00000"/>
                </a:solidFill>
              </a:rPr>
              <a:t>Com</a:t>
            </a:r>
            <a:r>
              <a:rPr lang="es-ES_tradnl" dirty="0">
                <a:solidFill>
                  <a:srgbClr val="C00000"/>
                </a:solidFill>
              </a:rPr>
              <a:t> </a:t>
            </a:r>
            <a:r>
              <a:rPr lang="es-ES_tradnl" dirty="0" smtClean="0">
                <a:solidFill>
                  <a:srgbClr val="C00000"/>
                </a:solidFill>
              </a:rPr>
              <a:t>DPOC. </a:t>
            </a:r>
            <a:r>
              <a:rPr lang="es-ES_tradnl" dirty="0" err="1" smtClean="0">
                <a:solidFill>
                  <a:srgbClr val="C00000"/>
                </a:solidFill>
              </a:rPr>
              <a:t>Qual</a:t>
            </a:r>
            <a:r>
              <a:rPr lang="es-ES_tradnl" dirty="0" smtClean="0">
                <a:solidFill>
                  <a:srgbClr val="C00000"/>
                </a:solidFill>
              </a:rPr>
              <a:t> </a:t>
            </a:r>
            <a:r>
              <a:rPr lang="es-ES_tradnl" dirty="0">
                <a:solidFill>
                  <a:srgbClr val="C00000"/>
                </a:solidFill>
              </a:rPr>
              <a:t>a </a:t>
            </a:r>
            <a:r>
              <a:rPr lang="es-ES_tradnl" dirty="0" err="1">
                <a:solidFill>
                  <a:srgbClr val="C00000"/>
                </a:solidFill>
              </a:rPr>
              <a:t>classe</a:t>
            </a:r>
            <a:r>
              <a:rPr lang="es-ES_tradnl" dirty="0">
                <a:solidFill>
                  <a:srgbClr val="C00000"/>
                </a:solidFill>
              </a:rPr>
              <a:t> de </a:t>
            </a:r>
            <a:r>
              <a:rPr lang="es-ES_tradnl" dirty="0" err="1">
                <a:solidFill>
                  <a:srgbClr val="C00000"/>
                </a:solidFill>
              </a:rPr>
              <a:t>gravidade</a:t>
            </a:r>
            <a:r>
              <a:rPr lang="es-ES_tradnl" dirty="0">
                <a:solidFill>
                  <a:srgbClr val="C00000"/>
                </a:solidFill>
              </a:rPr>
              <a:t> do </a:t>
            </a:r>
            <a:r>
              <a:rPr lang="es-ES_tradnl" dirty="0" err="1">
                <a:solidFill>
                  <a:srgbClr val="C00000"/>
                </a:solidFill>
              </a:rPr>
              <a:t>doente</a:t>
            </a:r>
            <a:r>
              <a:rPr lang="es-ES_tradnl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err="1">
                <a:solidFill>
                  <a:srgbClr val="004586"/>
                </a:solidFill>
                <a:latin typeface="+mn-lt"/>
              </a:rPr>
              <a:t>Pergunta</a:t>
            </a:r>
            <a:r>
              <a:rPr lang="es-ES_tradnl" b="1" dirty="0">
                <a:solidFill>
                  <a:srgbClr val="004586"/>
                </a:solidFill>
                <a:latin typeface="+mn-lt"/>
              </a:rPr>
              <a:t> </a:t>
            </a:r>
            <a:r>
              <a:rPr lang="es-ES_tradnl" b="1" dirty="0" smtClean="0">
                <a:solidFill>
                  <a:srgbClr val="004586"/>
                </a:solidFill>
                <a:latin typeface="+mn-lt"/>
              </a:rPr>
              <a:t>5</a:t>
            </a:r>
            <a:endParaRPr lang="es-ES_tradnl" b="1" dirty="0">
              <a:solidFill>
                <a:srgbClr val="004586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3228" y="2142306"/>
            <a:ext cx="3722889" cy="353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7713618" y="3821976"/>
            <a:ext cx="734786" cy="702128"/>
          </a:xfrm>
          <a:prstGeom prst="ellipse">
            <a:avLst/>
          </a:prstGeom>
          <a:solidFill>
            <a:schemeClr val="tx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7864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clínico 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 (II)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1" name="CustomShape 3"/>
          <p:cNvSpPr/>
          <p:nvPr/>
        </p:nvSpPr>
        <p:spPr>
          <a:xfrm>
            <a:off x="-1" y="1056504"/>
            <a:ext cx="11286700" cy="45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900113" indent="-355600">
              <a:buBlip>
                <a:blip r:embed="rId2"/>
              </a:buBlip>
            </a:pP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Homem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68 anos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n-U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  <a:ea typeface="MS PGothic" charset="0"/>
            </a:endParaRPr>
          </a:p>
          <a:p>
            <a:pPr marL="900113" indent="-355600">
              <a:buBlip>
                <a:blip r:embed="rId2"/>
              </a:buBlip>
            </a:pP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Dispneia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pieira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francas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para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esforços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ligeiros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moderados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</a:p>
          <a:p>
            <a:pPr marL="544513"/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“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Caminho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menos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que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meus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companheiros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chego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final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mais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cansado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.” (sic</a:t>
            </a: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lang="en-U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00113" indent="-355600">
              <a:buBlip>
                <a:blip r:embed="rId2"/>
              </a:buBlip>
            </a:pP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exame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objetivo</a:t>
            </a: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</a:p>
          <a:p>
            <a:pPr marL="1357313" lvl="1" indent="-3556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142/78mmHg; FC: </a:t>
            </a: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81bpm.</a:t>
            </a:r>
          </a:p>
          <a:p>
            <a:pPr marL="1357313" lvl="1" indent="-3556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IMC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28,2kg/</a:t>
            </a: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</a:t>
            </a:r>
            <a:r>
              <a:rPr lang="pt-PT" sz="2400" spc="-1" baseline="30000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 P abd: </a:t>
            </a: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102cm.</a:t>
            </a:r>
          </a:p>
          <a:p>
            <a:pPr marL="1357313" lvl="1" indent="-3556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</a:t>
            </a: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rítmica, sopro sistólico mitral, sem </a:t>
            </a: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irradiação.</a:t>
            </a:r>
          </a:p>
          <a:p>
            <a:pPr marL="1357313" lvl="1" indent="-3556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</a:t>
            </a: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murmúrio vesicular presente bilateralmente, simétrico, sem </a:t>
            </a: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ruídos </a:t>
            </a: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adventícios </a:t>
            </a: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audíveis.</a:t>
            </a:r>
          </a:p>
          <a:p>
            <a:pPr marL="1357313" lvl="1" indent="-3556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Abdómen </a:t>
            </a: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 </a:t>
            </a: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alterações.</a:t>
            </a:r>
          </a:p>
          <a:p>
            <a:pPr marL="1357313" lvl="1" indent="-3556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 </a:t>
            </a: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edemas dos membros inferiores. </a:t>
            </a:r>
            <a:endParaRPr lang="en-U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357313" lvl="1" indent="-355600">
              <a:buFont typeface="Arial" panose="020B0604020202020204" pitchFamily="34" charset="0"/>
              <a:buChar char="•"/>
            </a:pPr>
            <a:endParaRPr lang="en-U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4513"/>
            <a:endParaRPr lang="en-U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4513"/>
            <a:endParaRPr lang="en-U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4513"/>
            <a:endParaRPr lang="en-U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599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clínico 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(I)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1" name="CustomShape 3"/>
          <p:cNvSpPr/>
          <p:nvPr/>
        </p:nvSpPr>
        <p:spPr>
          <a:xfrm>
            <a:off x="-1" y="1215504"/>
            <a:ext cx="11286700" cy="45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900113" indent="-355600">
              <a:buBlip>
                <a:blip r:embed="rId2"/>
              </a:buBlip>
            </a:pP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Mulher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, 59 anos.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900113" indent="-355600">
              <a:buBlip>
                <a:blip r:embed="rId2"/>
              </a:buBlip>
            </a:pP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Professora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do 1º ciclo.</a:t>
            </a:r>
          </a:p>
          <a:p>
            <a:pPr marL="900113" indent="-355600">
              <a:buBlip>
                <a:blip r:embed="rId2"/>
              </a:buBlip>
            </a:pP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Fumadora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39 UMA (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fuma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cerca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de 1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maço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por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dia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desde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os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20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anos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).</a:t>
            </a:r>
            <a:endParaRPr lang="es-E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900113" indent="-355600">
              <a:buBlip>
                <a:blip r:embed="rId2"/>
              </a:buBlip>
            </a:pP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Antecedentes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pessoais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: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obesidade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, dislipidemia.</a:t>
            </a:r>
          </a:p>
          <a:p>
            <a:pPr marL="900113" indent="-355600">
              <a:buBlip>
                <a:blip r:embed="rId2"/>
              </a:buBlip>
            </a:pP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Medicação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habitual: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Rosuvastatina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10 mg (0+0+1</a:t>
            </a: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).</a:t>
            </a:r>
            <a:endParaRPr lang="en-U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ea typeface="MS PGothic" charset="0"/>
            </a:endParaRPr>
          </a:p>
          <a:p>
            <a:pPr marL="900113" indent="-355600">
              <a:buBlip>
                <a:blip r:embed="rId2"/>
              </a:buBlip>
            </a:pP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Pieira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para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esforços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moderados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a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intensos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. </a:t>
            </a:r>
            <a:endParaRPr lang="en-US" sz="2400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</a:endParaRPr>
          </a:p>
          <a:p>
            <a:pPr marL="544513"/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“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Sinto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-me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mais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cansada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quando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vou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buscar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o meu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neto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à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creche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e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tenho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o 	</a:t>
            </a:r>
            <a:r>
              <a:rPr lang="en-U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trazer</a:t>
            </a: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colo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…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Ultimamente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tenho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deixado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acompanhar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o meu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marido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nas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en-U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caminhadas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porque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tenho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parar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várias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vezes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para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ganhar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fôlego</a:t>
            </a: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”(sic)</a:t>
            </a:r>
          </a:p>
          <a:p>
            <a:pPr marL="544513"/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en-U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Tosse</a:t>
            </a: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matinal</a:t>
            </a: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por</a:t>
            </a: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vezes</a:t>
            </a: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produtiva</a:t>
            </a: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desde</a:t>
            </a: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o </a:t>
            </a:r>
            <a:r>
              <a:rPr lang="en-U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início</a:t>
            </a: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do ultimo </a:t>
            </a:r>
            <a:r>
              <a:rPr lang="en-U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Inverno</a:t>
            </a: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. </a:t>
            </a: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983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clínico 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(II)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1" name="CustomShape 3"/>
          <p:cNvSpPr/>
          <p:nvPr/>
        </p:nvSpPr>
        <p:spPr>
          <a:xfrm>
            <a:off x="-1" y="1193664"/>
            <a:ext cx="11286700" cy="45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900113" indent="-355600">
              <a:buBlip>
                <a:blip r:embed="rId2"/>
              </a:buBlip>
            </a:pP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Mulher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, 59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anos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.</a:t>
            </a:r>
            <a:endParaRPr lang="en-U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ea typeface="MS PGothic" charset="0"/>
            </a:endParaRPr>
          </a:p>
          <a:p>
            <a:pPr marL="900113" indent="-355600">
              <a:buBlip>
                <a:blip r:embed="rId2"/>
              </a:buBlip>
            </a:pP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Pieira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para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esforços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moderados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a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intensos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. </a:t>
            </a:r>
          </a:p>
          <a:p>
            <a:pPr marL="544513"/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	“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Sinto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-me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mais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cansada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quando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vou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buscar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o meu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neto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à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creche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e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tenho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de o 	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trazer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colo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…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Ultimamente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tenho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deixado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acompanhar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o meu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marido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nas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	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caminhadas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porque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tenho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parar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várias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vezes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para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ganhar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fôlego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” (sic)</a:t>
            </a:r>
          </a:p>
          <a:p>
            <a:pPr marL="544513"/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Tosse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matinal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por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vezes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produtiva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desde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o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início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do ultimo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Inverno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. </a:t>
            </a:r>
          </a:p>
          <a:p>
            <a:pPr marL="900113" indent="-355600">
              <a:buBlip>
                <a:blip r:embed="rId2"/>
              </a:buBlip>
            </a:pP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O médico confirma, nos registos clínicos da paciente, que esta teve um episódio, em Novembro de 2016, de dispneia e pieira marcadas, associadas a infeção </a:t>
            </a:r>
            <a:r>
              <a:rPr lang="pt-PT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vírica</a:t>
            </a: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das vias aéreas superiores, com necessidade de fazer medicação inalada. </a:t>
            </a:r>
          </a:p>
          <a:p>
            <a:pPr marL="544513"/>
            <a:endParaRPr lang="en-U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357313" lvl="1" indent="-355600">
              <a:buFont typeface="Arial" panose="020B0604020202020204" pitchFamily="34" charset="0"/>
              <a:buChar char="•"/>
            </a:pPr>
            <a:endParaRPr lang="en-U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4513"/>
            <a:endParaRPr lang="en-U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4513"/>
            <a:endParaRPr lang="en-U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4513"/>
            <a:endParaRPr lang="en-U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92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clínico 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(III)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1" name="CustomShape 3"/>
          <p:cNvSpPr/>
          <p:nvPr/>
        </p:nvSpPr>
        <p:spPr>
          <a:xfrm>
            <a:off x="-1" y="1001912"/>
            <a:ext cx="11286700" cy="45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900113" indent="-355600">
              <a:buBlip>
                <a:blip r:embed="rId2"/>
              </a:buBlip>
            </a:pP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Mulher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, 59 anos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.</a:t>
            </a:r>
            <a:endParaRPr lang="en-U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ea typeface="MS PGothic" charset="0"/>
            </a:endParaRPr>
          </a:p>
          <a:p>
            <a:pPr marL="900113" indent="-355600">
              <a:buBlip>
                <a:blip r:embed="rId2"/>
              </a:buBlip>
            </a:pP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Pieira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para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esforços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moderados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a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intensos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. </a:t>
            </a:r>
          </a:p>
          <a:p>
            <a:pPr marL="544513"/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	“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Sinto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-me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mais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cansada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quando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vou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buscar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o meu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neto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à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creche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e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tenho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de o 	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trazer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colo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…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Ultimamente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tenho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deixado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acompanhar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o meu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marido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nas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	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caminhadas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porque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tenho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parar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várias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vezes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para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ganhar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fôlego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” (sic)</a:t>
            </a:r>
          </a:p>
          <a:p>
            <a:pPr marL="544513"/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Tosse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matinal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por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vezes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produtiva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desde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o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início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do ultimo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Inverno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. </a:t>
            </a:r>
          </a:p>
          <a:p>
            <a:pPr marL="900113" indent="-355600">
              <a:buBlip>
                <a:blip r:embed="rId2"/>
              </a:buBlip>
            </a:pP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exame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objetivo</a:t>
            </a: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:</a:t>
            </a:r>
          </a:p>
          <a:p>
            <a:pPr marL="1357313" lvl="1" indent="-3556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TA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: </a:t>
            </a: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134/82 mmHg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; FC: </a:t>
            </a: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81 bpm.</a:t>
            </a:r>
          </a:p>
          <a:p>
            <a:pPr marL="1357313" lvl="1" indent="-3556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IMC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: </a:t>
            </a: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34,8 kg/</a:t>
            </a: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m</a:t>
            </a:r>
            <a:r>
              <a:rPr lang="pt-PT" sz="2400" spc="-1" baseline="30000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2</a:t>
            </a: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; P abd: </a:t>
            </a: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98 cm.</a:t>
            </a:r>
          </a:p>
          <a:p>
            <a:pPr marL="1357313" lvl="1" indent="-3556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AC</a:t>
            </a: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: rítmica, sem sopros </a:t>
            </a: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audíveis.</a:t>
            </a:r>
          </a:p>
          <a:p>
            <a:pPr marL="1357313" lvl="1" indent="-3556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AP</a:t>
            </a: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: murmúrio vesicular presente bilateralmente, simétrico, sem ruídos adventícios </a:t>
            </a: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audíveis.</a:t>
            </a:r>
          </a:p>
          <a:p>
            <a:pPr marL="1357313" lvl="1" indent="-3556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Abdómen </a:t>
            </a: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sem </a:t>
            </a: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alterações.</a:t>
            </a:r>
          </a:p>
          <a:p>
            <a:pPr marL="1357313" lvl="1" indent="-3556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Sem </a:t>
            </a: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edemas dos membros inferiores. </a:t>
            </a:r>
            <a:endParaRPr lang="en-U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</a:endParaRPr>
          </a:p>
          <a:p>
            <a:pPr marL="544513"/>
            <a:endParaRPr lang="en-U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</a:endParaRPr>
          </a:p>
          <a:p>
            <a:pPr marL="1357313" lvl="1" indent="-355600">
              <a:buFont typeface="Arial" panose="020B0604020202020204" pitchFamily="34" charset="0"/>
              <a:buChar char="•"/>
            </a:pPr>
            <a:endParaRPr lang="en-U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4513"/>
            <a:endParaRPr lang="en-U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4513"/>
            <a:endParaRPr lang="en-U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4513"/>
            <a:endParaRPr lang="en-U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467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e Conteúdo 2"/>
          <p:cNvSpPr>
            <a:spLocks noGrp="1"/>
          </p:cNvSpPr>
          <p:nvPr>
            <p:ph type="body" sz="quarter" idx="13"/>
          </p:nvPr>
        </p:nvSpPr>
        <p:spPr>
          <a:xfrm>
            <a:off x="60917" y="5828888"/>
            <a:ext cx="11582443" cy="295162"/>
          </a:xfrm>
        </p:spPr>
        <p:txBody>
          <a:bodyPr>
            <a:normAutofit/>
          </a:bodyPr>
          <a:lstStyle/>
          <a:p>
            <a:pPr marL="531813" indent="-354013"/>
            <a:r>
              <a:rPr lang="es-ES_tradnl" sz="1200" dirty="0" err="1">
                <a:solidFill>
                  <a:srgbClr val="808080"/>
                </a:solidFill>
              </a:rPr>
              <a:t>Mulher</a:t>
            </a:r>
            <a:r>
              <a:rPr lang="es-ES_tradnl" sz="1200" dirty="0">
                <a:solidFill>
                  <a:srgbClr val="808080"/>
                </a:solidFill>
              </a:rPr>
              <a:t>, 59 anos.</a:t>
            </a:r>
            <a:endParaRPr lang="pt-PT" sz="1200" dirty="0">
              <a:solidFill>
                <a:srgbClr val="808080"/>
              </a:solidFill>
            </a:endParaRPr>
          </a:p>
        </p:txBody>
      </p:sp>
      <p:pic>
        <p:nvPicPr>
          <p:cNvPr id="21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" t="21334" r="-1336"/>
          <a:stretch/>
        </p:blipFill>
        <p:spPr>
          <a:xfrm>
            <a:off x="793845" y="726743"/>
            <a:ext cx="6987187" cy="4913194"/>
          </a:xfrm>
          <a:prstGeom prst="rect">
            <a:avLst/>
          </a:prstGeom>
        </p:spPr>
      </p:pic>
      <p:pic>
        <p:nvPicPr>
          <p:cNvPr id="22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0" t="37722" r="23426" b="31139"/>
          <a:stretch/>
        </p:blipFill>
        <p:spPr>
          <a:xfrm rot="16200000">
            <a:off x="8099934" y="2378577"/>
            <a:ext cx="3070746" cy="19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0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4586"/>
                </a:solidFill>
                <a:latin typeface="+mn-lt"/>
              </a:rPr>
              <a:t>Mulher</a:t>
            </a:r>
            <a:r>
              <a:rPr lang="es-ES" dirty="0" smtClean="0">
                <a:solidFill>
                  <a:srgbClr val="004586"/>
                </a:solidFill>
                <a:latin typeface="+mn-lt"/>
              </a:rPr>
              <a:t>, 59 anos</a:t>
            </a:r>
            <a:endParaRPr lang="es-ES" dirty="0">
              <a:solidFill>
                <a:srgbClr val="004586"/>
              </a:solidFill>
              <a:latin typeface="+mn-lt"/>
            </a:endParaRPr>
          </a:p>
        </p:txBody>
      </p:sp>
      <p:pic>
        <p:nvPicPr>
          <p:cNvPr id="20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r="2037" b="23997"/>
          <a:stretch/>
        </p:blipFill>
        <p:spPr>
          <a:xfrm>
            <a:off x="350477" y="950513"/>
            <a:ext cx="11634984" cy="474408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466115" y="2060679"/>
            <a:ext cx="743871" cy="29357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t-PT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723794" y="2062992"/>
            <a:ext cx="844749" cy="27915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t-PT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722317" y="1609060"/>
            <a:ext cx="663435" cy="27466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t-PT">
              <a:solidFill>
                <a:prstClr val="white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9944100" y="1899624"/>
            <a:ext cx="937259" cy="676812"/>
            <a:chOff x="9443759" y="1370583"/>
            <a:chExt cx="867208" cy="598136"/>
          </a:xfrm>
        </p:grpSpPr>
        <p:sp>
          <p:nvSpPr>
            <p:cNvPr id="2" name="CaixaDeTexto 1"/>
            <p:cNvSpPr txBox="1"/>
            <p:nvPr/>
          </p:nvSpPr>
          <p:spPr>
            <a:xfrm>
              <a:off x="9443759" y="1571222"/>
              <a:ext cx="867208" cy="39749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endParaRPr lang="pt-PT" sz="16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9589598" y="1370583"/>
              <a:ext cx="663435" cy="245584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pt-PT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8488207" y="1627325"/>
            <a:ext cx="2330165" cy="743262"/>
            <a:chOff x="10244216" y="810972"/>
            <a:chExt cx="2236613" cy="1094536"/>
          </a:xfrm>
        </p:grpSpPr>
        <p:sp>
          <p:nvSpPr>
            <p:cNvPr id="13" name="CaixaDeTexto 12"/>
            <p:cNvSpPr txBox="1"/>
            <p:nvPr/>
          </p:nvSpPr>
          <p:spPr>
            <a:xfrm>
              <a:off x="10244216" y="1493386"/>
              <a:ext cx="697389" cy="41212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endParaRPr lang="pt-PT" sz="16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1817394" y="810972"/>
              <a:ext cx="663435" cy="400991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pt-PT">
                <a:solidFill>
                  <a:prstClr val="white"/>
                </a:solidFill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6546551" y="1854691"/>
            <a:ext cx="663435" cy="24969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t-PT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722316" y="1842464"/>
            <a:ext cx="663435" cy="27466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t-PT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874628" y="1837591"/>
            <a:ext cx="663435" cy="27466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t-PT">
              <a:solidFill>
                <a:prstClr val="white"/>
              </a:solidFill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230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6" grpId="0" animBg="1"/>
      <p:bldP spid="17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89517" y="5889848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>
                <a:solidFill>
                  <a:srgbClr val="808080"/>
                </a:solidFill>
              </a:rPr>
              <a:t>GOLD 2017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rgbClr val="004586"/>
                </a:solidFill>
                <a:latin typeface="+mn-lt"/>
              </a:rPr>
              <a:t>Tratamentos não farmacológicos da DPOC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990851" y="33602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>
              <a:solidFill>
                <a:srgbClr val="287AC8"/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002091"/>
              </p:ext>
            </p:extLst>
          </p:nvPr>
        </p:nvGraphicFramePr>
        <p:xfrm>
          <a:off x="838200" y="1539241"/>
          <a:ext cx="10210801" cy="3535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1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857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691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189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688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04878">
                <a:tc>
                  <a:txBody>
                    <a:bodyPr/>
                    <a:lstStyle/>
                    <a:p>
                      <a:endParaRPr lang="pt-PT" sz="28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0" dirty="0"/>
                        <a:t>Cessação</a:t>
                      </a:r>
                      <a:r>
                        <a:rPr lang="pt-PT" sz="2400" b="0" baseline="0" dirty="0"/>
                        <a:t> tabágica</a:t>
                      </a:r>
                      <a:endParaRPr lang="pt-PT" sz="2400" b="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PT" sz="2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Reabilitação respiratória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PT" sz="2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Atividade física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PT" sz="2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Vacinação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2700">
                <a:tc>
                  <a:txBody>
                    <a:bodyPr/>
                    <a:lstStyle/>
                    <a:p>
                      <a:pPr algn="ctr"/>
                      <a:r>
                        <a:rPr lang="pt-PT" sz="28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b="1" dirty="0">
                          <a:solidFill>
                            <a:schemeClr val="accent1"/>
                          </a:solidFill>
                          <a:sym typeface="Wingdings"/>
                        </a:rPr>
                        <a:t></a:t>
                      </a:r>
                      <a:endParaRPr lang="pt-PT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b="1">
                          <a:solidFill>
                            <a:schemeClr val="accent1"/>
                          </a:solidFill>
                          <a:sym typeface="Wingdings"/>
                        </a:rPr>
                        <a:t></a:t>
                      </a:r>
                      <a:endParaRPr lang="pt-PT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b="1">
                          <a:solidFill>
                            <a:schemeClr val="accent1"/>
                          </a:solidFill>
                          <a:sym typeface="Wingdings"/>
                        </a:rPr>
                        <a:t></a:t>
                      </a:r>
                      <a:endParaRPr lang="pt-PT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2700">
                <a:tc>
                  <a:txBody>
                    <a:bodyPr/>
                    <a:lstStyle/>
                    <a:p>
                      <a:pPr algn="ctr"/>
                      <a:r>
                        <a:rPr lang="pt-PT" sz="28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b="1">
                          <a:solidFill>
                            <a:schemeClr val="accent1"/>
                          </a:solidFill>
                          <a:sym typeface="Wingdings"/>
                        </a:rPr>
                        <a:t></a:t>
                      </a:r>
                      <a:endParaRPr lang="pt-PT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b="1" dirty="0">
                          <a:solidFill>
                            <a:schemeClr val="accent1"/>
                          </a:solidFill>
                          <a:sym typeface="Wingdings"/>
                        </a:rPr>
                        <a:t></a:t>
                      </a:r>
                      <a:endParaRPr lang="pt-PT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b="1" dirty="0">
                          <a:solidFill>
                            <a:schemeClr val="accent1"/>
                          </a:solidFill>
                          <a:sym typeface="Wingdings"/>
                        </a:rPr>
                        <a:t></a:t>
                      </a:r>
                      <a:endParaRPr lang="pt-PT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b="1">
                          <a:solidFill>
                            <a:schemeClr val="accent1"/>
                          </a:solidFill>
                          <a:sym typeface="Wingdings"/>
                        </a:rPr>
                        <a:t></a:t>
                      </a:r>
                      <a:endParaRPr lang="pt-PT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2700">
                <a:tc>
                  <a:txBody>
                    <a:bodyPr/>
                    <a:lstStyle/>
                    <a:p>
                      <a:pPr algn="ctr"/>
                      <a:r>
                        <a:rPr lang="pt-PT" sz="28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b="1">
                          <a:solidFill>
                            <a:schemeClr val="accent1"/>
                          </a:solidFill>
                          <a:sym typeface="Wingdings"/>
                        </a:rPr>
                        <a:t></a:t>
                      </a:r>
                      <a:endParaRPr lang="pt-PT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b="1">
                          <a:solidFill>
                            <a:schemeClr val="accent1"/>
                          </a:solidFill>
                          <a:sym typeface="Wingdings"/>
                        </a:rPr>
                        <a:t></a:t>
                      </a:r>
                      <a:endParaRPr lang="pt-PT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b="1" dirty="0">
                          <a:solidFill>
                            <a:schemeClr val="accent1"/>
                          </a:solidFill>
                          <a:sym typeface="Wingdings"/>
                        </a:rPr>
                        <a:t></a:t>
                      </a:r>
                      <a:endParaRPr lang="pt-PT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b="1">
                          <a:solidFill>
                            <a:schemeClr val="accent1"/>
                          </a:solidFill>
                          <a:sym typeface="Wingdings"/>
                        </a:rPr>
                        <a:t></a:t>
                      </a:r>
                      <a:endParaRPr lang="pt-PT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2700">
                <a:tc>
                  <a:txBody>
                    <a:bodyPr/>
                    <a:lstStyle/>
                    <a:p>
                      <a:pPr algn="ctr"/>
                      <a:r>
                        <a:rPr lang="pt-PT" sz="28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b="1" dirty="0">
                          <a:solidFill>
                            <a:schemeClr val="accent1"/>
                          </a:solidFill>
                          <a:sym typeface="Wingdings"/>
                        </a:rPr>
                        <a:t></a:t>
                      </a:r>
                      <a:endParaRPr lang="pt-PT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b="1">
                          <a:solidFill>
                            <a:schemeClr val="accent1"/>
                          </a:solidFill>
                          <a:sym typeface="Wingdings"/>
                        </a:rPr>
                        <a:t></a:t>
                      </a:r>
                      <a:endParaRPr lang="pt-PT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b="1">
                          <a:solidFill>
                            <a:schemeClr val="accent1"/>
                          </a:solidFill>
                          <a:sym typeface="Wingdings"/>
                        </a:rPr>
                        <a:t></a:t>
                      </a:r>
                      <a:endParaRPr lang="pt-PT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b="1" dirty="0">
                          <a:solidFill>
                            <a:schemeClr val="accent1"/>
                          </a:solidFill>
                          <a:sym typeface="Wingdings"/>
                        </a:rPr>
                        <a:t></a:t>
                      </a:r>
                      <a:endParaRPr lang="pt-PT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53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>
                <a:solidFill>
                  <a:srgbClr val="004586"/>
                </a:solidFill>
                <a:latin typeface="+mn-lt"/>
              </a:rPr>
              <a:t>Vacinação contra gripe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859" y="764704"/>
            <a:ext cx="7104356" cy="5464913"/>
          </a:xfrm>
          <a:prstGeom prst="rect">
            <a:avLst/>
          </a:prstGeom>
        </p:spPr>
      </p:pic>
      <p:cxnSp>
        <p:nvCxnSpPr>
          <p:cNvPr id="8" name="Conexão reta 7"/>
          <p:cNvCxnSpPr/>
          <p:nvPr/>
        </p:nvCxnSpPr>
        <p:spPr>
          <a:xfrm>
            <a:off x="3970351" y="1384190"/>
            <a:ext cx="1757239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4"/>
          <p:cNvSpPr txBox="1"/>
          <p:nvPr/>
        </p:nvSpPr>
        <p:spPr>
          <a:xfrm>
            <a:off x="8671560" y="5892316"/>
            <a:ext cx="3244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pt-PT" sz="1200" i="1" dirty="0">
                <a:solidFill>
                  <a:srgbClr val="A6A6A6"/>
                </a:solidFill>
              </a:rPr>
              <a:t>Orientação DGS 004/2016 </a:t>
            </a:r>
            <a:r>
              <a:rPr lang="pt-PT" sz="1200" i="1" dirty="0" smtClean="0">
                <a:solidFill>
                  <a:srgbClr val="A6A6A6"/>
                </a:solidFill>
              </a:rPr>
              <a:t>de 23/09/2016</a:t>
            </a:r>
            <a:endParaRPr lang="pt-PT" sz="1200" i="1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71105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>
                <a:solidFill>
                  <a:srgbClr val="004586"/>
                </a:solidFill>
                <a:latin typeface="+mn-lt"/>
              </a:rPr>
              <a:t>Vacinação antipneumocócica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75748" y="5970289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pt-PT" sz="1200" i="1" dirty="0">
                <a:solidFill>
                  <a:srgbClr val="A6A6A6"/>
                </a:solidFill>
              </a:rPr>
              <a:t>Norma DGS 011/2015 de 23/6/2015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1064" y="957844"/>
            <a:ext cx="8136904" cy="4858469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6" name="Rectangle 5"/>
          <p:cNvSpPr/>
          <p:nvPr/>
        </p:nvSpPr>
        <p:spPr>
          <a:xfrm>
            <a:off x="2033072" y="2973054"/>
            <a:ext cx="7992888" cy="1907155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t-PT">
              <a:ln w="762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54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texto 16"/>
          <p:cNvSpPr>
            <a:spLocks noGrp="1"/>
          </p:cNvSpPr>
          <p:nvPr>
            <p:ph type="body" sz="quarter" idx="13"/>
          </p:nvPr>
        </p:nvSpPr>
        <p:spPr>
          <a:xfrm>
            <a:off x="45677" y="5691728"/>
            <a:ext cx="11582443" cy="295162"/>
          </a:xfrm>
        </p:spPr>
        <p:txBody>
          <a:bodyPr>
            <a:noAutofit/>
          </a:bodyPr>
          <a:lstStyle/>
          <a:p>
            <a:pPr defTabSz="457200">
              <a:lnSpc>
                <a:spcPct val="100000"/>
              </a:lnSpc>
            </a:pPr>
            <a:r>
              <a:rPr lang="pt-PT" sz="1200" dirty="0">
                <a:solidFill>
                  <a:srgbClr val="A6A6A6"/>
                </a:solidFill>
              </a:rPr>
              <a:t>Norma DGS 011/2015 de </a:t>
            </a:r>
            <a:r>
              <a:rPr lang="pt-PT" sz="1200" dirty="0" smtClean="0">
                <a:solidFill>
                  <a:srgbClr val="A6A6A6"/>
                </a:solidFill>
              </a:rPr>
              <a:t>23/6/2015</a:t>
            </a:r>
          </a:p>
          <a:p>
            <a:pPr defTabSz="457200">
              <a:lnSpc>
                <a:spcPct val="100000"/>
              </a:lnSpc>
            </a:pPr>
            <a:r>
              <a:rPr lang="pt-PT" sz="1200" dirty="0" smtClean="0">
                <a:solidFill>
                  <a:srgbClr val="A6A6A6"/>
                </a:solidFill>
              </a:rPr>
              <a:t>Recomendações </a:t>
            </a:r>
            <a:r>
              <a:rPr lang="pt-PT" sz="1200" dirty="0">
                <a:solidFill>
                  <a:srgbClr val="A6A6A6"/>
                </a:solidFill>
              </a:rPr>
              <a:t>GRESP 2016</a:t>
            </a:r>
          </a:p>
          <a:p>
            <a:endParaRPr lang="es-ES_tradnl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rgbClr val="004586"/>
                </a:solidFill>
                <a:latin typeface="+mn-lt"/>
              </a:rPr>
              <a:t>Vacinação antipneumocócica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6352" y="1430232"/>
            <a:ext cx="8871776" cy="418286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Rectangle 6"/>
          <p:cNvSpPr/>
          <p:nvPr/>
        </p:nvSpPr>
        <p:spPr>
          <a:xfrm>
            <a:off x="1638360" y="2137034"/>
            <a:ext cx="4608512" cy="936104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t-PT">
              <a:ln w="762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8360" y="4513298"/>
            <a:ext cx="4608512" cy="1008112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t-PT">
              <a:ln w="762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cxnSp>
        <p:nvCxnSpPr>
          <p:cNvPr id="6" name="Conexão reta 5"/>
          <p:cNvCxnSpPr/>
          <p:nvPr/>
        </p:nvCxnSpPr>
        <p:spPr>
          <a:xfrm>
            <a:off x="7497296" y="1672538"/>
            <a:ext cx="24482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ta 8"/>
          <p:cNvCxnSpPr/>
          <p:nvPr/>
        </p:nvCxnSpPr>
        <p:spPr>
          <a:xfrm>
            <a:off x="6606912" y="3908978"/>
            <a:ext cx="259228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lowchart: Alternate Process 2"/>
          <p:cNvSpPr/>
          <p:nvPr/>
        </p:nvSpPr>
        <p:spPr>
          <a:xfrm>
            <a:off x="3366552" y="2957378"/>
            <a:ext cx="1224136" cy="447544"/>
          </a:xfrm>
          <a:prstGeom prst="flowChartAlternateProcess">
            <a:avLst/>
          </a:prstGeom>
          <a:gradFill>
            <a:gsLst>
              <a:gs pos="0">
                <a:srgbClr val="004586"/>
              </a:gs>
              <a:gs pos="50000">
                <a:srgbClr val="004586"/>
              </a:gs>
              <a:gs pos="100000">
                <a:srgbClr val="004586"/>
              </a:gs>
            </a:gsLst>
          </a:gra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pt-PT" sz="2400" b="1" dirty="0">
                <a:solidFill>
                  <a:prstClr val="white"/>
                </a:solidFill>
              </a:rPr>
              <a:t>1 ANO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3366552" y="5410703"/>
            <a:ext cx="1224136" cy="447544"/>
          </a:xfrm>
          <a:prstGeom prst="flowChartAlternateProcess">
            <a:avLst/>
          </a:prstGeom>
          <a:gradFill>
            <a:gsLst>
              <a:gs pos="0">
                <a:srgbClr val="004586"/>
              </a:gs>
              <a:gs pos="50000">
                <a:srgbClr val="004586"/>
              </a:gs>
              <a:gs pos="100000">
                <a:srgbClr val="004586"/>
              </a:gs>
            </a:gsLst>
          </a:gra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pt-PT" sz="2400" b="1" dirty="0">
                <a:solidFill>
                  <a:prstClr val="white"/>
                </a:solidFill>
              </a:rPr>
              <a:t>1 ANO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39328" y="182880"/>
            <a:ext cx="900521" cy="122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321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3"/>
          </p:nvPr>
        </p:nvSpPr>
        <p:spPr>
          <a:xfrm>
            <a:off x="411437" y="5706968"/>
            <a:ext cx="11582443" cy="295162"/>
          </a:xfrm>
        </p:spPr>
        <p:txBody>
          <a:bodyPr>
            <a:noAutofit/>
          </a:bodyPr>
          <a:lstStyle/>
          <a:p>
            <a:pPr defTabSz="457200"/>
            <a:r>
              <a:rPr lang="pt-PT" sz="1200" dirty="0">
                <a:solidFill>
                  <a:srgbClr val="A6A6A6"/>
                </a:solidFill>
              </a:rPr>
              <a:t>Recomendações GRESP 2016</a:t>
            </a:r>
          </a:p>
          <a:p>
            <a:pPr defTabSz="457200"/>
            <a:r>
              <a:rPr lang="pt-PT" sz="1200" dirty="0" err="1">
                <a:solidFill>
                  <a:srgbClr val="A6A6A6"/>
                </a:solidFill>
              </a:rPr>
              <a:t>RevPortMed</a:t>
            </a:r>
            <a:r>
              <a:rPr lang="pt-PT" sz="1200" dirty="0">
                <a:solidFill>
                  <a:srgbClr val="A6A6A6"/>
                </a:solidFill>
              </a:rPr>
              <a:t> Geral </a:t>
            </a:r>
            <a:r>
              <a:rPr lang="pt-PT" sz="1200" dirty="0" err="1">
                <a:solidFill>
                  <a:srgbClr val="A6A6A6"/>
                </a:solidFill>
              </a:rPr>
              <a:t>Fam</a:t>
            </a:r>
            <a:r>
              <a:rPr lang="pt-PT" sz="1200" dirty="0">
                <a:solidFill>
                  <a:srgbClr val="A6A6A6"/>
                </a:solidFill>
              </a:rPr>
              <a:t> 2016; 32: 70-4</a:t>
            </a:r>
          </a:p>
          <a:p>
            <a:endParaRPr lang="es-ES_tradnl" sz="1200" dirty="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rgbClr val="004586"/>
                </a:solidFill>
                <a:latin typeface="+mn-lt"/>
              </a:rPr>
              <a:t>Vacinação antipneumocócica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4865" y="1656015"/>
            <a:ext cx="10259932" cy="361553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89848" y="231284"/>
            <a:ext cx="900521" cy="122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3510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963000" y="1140656"/>
            <a:ext cx="10362960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2800" b="0" strike="noStrike" spc="-1" dirty="0" err="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Homem</a:t>
            </a:r>
            <a:r>
              <a:rPr lang="es-ES" sz="2800" b="0" strike="noStrike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68 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anos. </a:t>
            </a: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Quais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b="0" strike="noStrike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 </a:t>
            </a:r>
            <a:r>
              <a:rPr lang="es-ES" sz="2800" b="0" strike="noStrike" spc="-1" dirty="0" err="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potenciais</a:t>
            </a:r>
            <a:r>
              <a:rPr lang="es-ES" sz="2800" b="0" strike="noStrike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b="0" strike="noStrike" spc="-1" dirty="0" err="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fatores</a:t>
            </a:r>
            <a:r>
              <a:rPr lang="es-ES" sz="2800" b="0" strike="noStrike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risco para DPOC?</a:t>
            </a:r>
            <a:endParaRPr lang="es-ES" sz="36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973951" y="2323690"/>
            <a:ext cx="7772040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Tabagismo</a:t>
            </a:r>
            <a:r>
              <a:rPr lang="es-ES" sz="24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Hipertensão</a:t>
            </a:r>
            <a:r>
              <a:rPr lang="es-ES" sz="24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arterial.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Excesso</a:t>
            </a:r>
            <a:r>
              <a:rPr lang="es-ES" sz="24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peso.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Exposição</a:t>
            </a:r>
            <a:r>
              <a:rPr lang="es-ES" sz="24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ocupacional.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4586"/>
                </a:solidFill>
                <a:latin typeface="+mn-lt"/>
              </a:rPr>
              <a:t>Pergunta</a:t>
            </a:r>
            <a:r>
              <a:rPr lang="es-ES" dirty="0" smtClean="0">
                <a:solidFill>
                  <a:srgbClr val="004586"/>
                </a:solidFill>
                <a:latin typeface="+mn-lt"/>
              </a:rPr>
              <a:t> 1</a:t>
            </a:r>
            <a:endParaRPr lang="es-ES" dirty="0">
              <a:solidFill>
                <a:srgbClr val="004586"/>
              </a:solidFill>
              <a:latin typeface="+mn-lt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004586"/>
                </a:solidFill>
                <a:latin typeface="+mn-lt"/>
              </a:rPr>
              <a:t>Reabilitação</a:t>
            </a:r>
            <a:r>
              <a:rPr lang="en-GB" b="1" dirty="0">
                <a:solidFill>
                  <a:srgbClr val="004586"/>
                </a:solidFill>
                <a:latin typeface="+mn-lt"/>
              </a:rPr>
              <a:t> </a:t>
            </a:r>
            <a:r>
              <a:rPr lang="en-GB" b="1" dirty="0" err="1">
                <a:solidFill>
                  <a:srgbClr val="004586"/>
                </a:solidFill>
                <a:latin typeface="+mn-lt"/>
              </a:rPr>
              <a:t>respiratória</a:t>
            </a:r>
            <a:r>
              <a:rPr lang="en-GB" b="1" dirty="0">
                <a:solidFill>
                  <a:srgbClr val="004586"/>
                </a:solidFill>
                <a:latin typeface="+mn-lt"/>
              </a:rPr>
              <a:t> </a:t>
            </a:r>
            <a:endParaRPr lang="es-ES" dirty="0">
              <a:solidFill>
                <a:srgbClr val="004586"/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74755"/>
            <a:ext cx="11582400" cy="4592024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004586"/>
                </a:solidFill>
              </a:rPr>
              <a:t>As metas da </a:t>
            </a:r>
            <a:r>
              <a:rPr lang="pt-PT" dirty="0">
                <a:solidFill>
                  <a:srgbClr val="C00000"/>
                </a:solidFill>
              </a:rPr>
              <a:t>Reabilitação Respiratória </a:t>
            </a:r>
            <a:r>
              <a:rPr lang="pt-PT" dirty="0">
                <a:solidFill>
                  <a:srgbClr val="004586"/>
                </a:solidFill>
              </a:rPr>
              <a:t>são:</a:t>
            </a:r>
          </a:p>
          <a:p>
            <a:pPr marL="1616075" lvl="1" indent="-357188">
              <a:buClr>
                <a:srgbClr val="C00000"/>
              </a:buClr>
            </a:pPr>
            <a:r>
              <a:rPr lang="pt-PT" sz="2400" dirty="0" smtClean="0">
                <a:solidFill>
                  <a:srgbClr val="004586"/>
                </a:solidFill>
              </a:rPr>
              <a:t>Reduzir </a:t>
            </a:r>
            <a:r>
              <a:rPr lang="pt-PT" sz="2400" dirty="0">
                <a:solidFill>
                  <a:srgbClr val="004586"/>
                </a:solidFill>
              </a:rPr>
              <a:t>os sintomas (dispneia</a:t>
            </a:r>
            <a:r>
              <a:rPr lang="pt-PT" sz="2400" dirty="0" smtClean="0">
                <a:solidFill>
                  <a:srgbClr val="004586"/>
                </a:solidFill>
              </a:rPr>
              <a:t>).</a:t>
            </a:r>
            <a:endParaRPr lang="pt-PT" sz="2400" dirty="0">
              <a:solidFill>
                <a:srgbClr val="004586"/>
              </a:solidFill>
            </a:endParaRPr>
          </a:p>
          <a:p>
            <a:pPr marL="1616075" lvl="1" indent="-357188">
              <a:buClr>
                <a:srgbClr val="C00000"/>
              </a:buClr>
            </a:pPr>
            <a:r>
              <a:rPr lang="pt-PT" sz="2400" dirty="0" smtClean="0">
                <a:solidFill>
                  <a:srgbClr val="004586"/>
                </a:solidFill>
              </a:rPr>
              <a:t>Melhorar </a:t>
            </a:r>
            <a:r>
              <a:rPr lang="pt-PT" sz="2400" dirty="0">
                <a:solidFill>
                  <a:srgbClr val="004586"/>
                </a:solidFill>
              </a:rPr>
              <a:t>o estado geral de </a:t>
            </a:r>
            <a:r>
              <a:rPr lang="pt-PT" sz="2400" dirty="0" smtClean="0">
                <a:solidFill>
                  <a:srgbClr val="004586"/>
                </a:solidFill>
              </a:rPr>
              <a:t>saúde.</a:t>
            </a:r>
            <a:endParaRPr lang="pt-PT" sz="2400" dirty="0">
              <a:solidFill>
                <a:srgbClr val="004586"/>
              </a:solidFill>
            </a:endParaRPr>
          </a:p>
          <a:p>
            <a:pPr marL="1616075" lvl="1" indent="-357188">
              <a:buClr>
                <a:srgbClr val="C00000"/>
              </a:buClr>
            </a:pPr>
            <a:r>
              <a:rPr lang="pt-PT" sz="2400" dirty="0" smtClean="0">
                <a:solidFill>
                  <a:srgbClr val="004586"/>
                </a:solidFill>
              </a:rPr>
              <a:t>Aumentar </a:t>
            </a:r>
            <a:r>
              <a:rPr lang="pt-PT" sz="2400" dirty="0">
                <a:solidFill>
                  <a:srgbClr val="004586"/>
                </a:solidFill>
              </a:rPr>
              <a:t>a tolerância ao exercício </a:t>
            </a:r>
            <a:r>
              <a:rPr lang="pt-PT" sz="2400" dirty="0" smtClean="0">
                <a:solidFill>
                  <a:srgbClr val="004586"/>
                </a:solidFill>
              </a:rPr>
              <a:t>físico.</a:t>
            </a:r>
            <a:endParaRPr lang="pt-PT" sz="2400" dirty="0">
              <a:solidFill>
                <a:srgbClr val="004586"/>
              </a:solidFill>
            </a:endParaRPr>
          </a:p>
          <a:p>
            <a:pPr marL="1616075" lvl="1" indent="-357188">
              <a:buClr>
                <a:srgbClr val="C00000"/>
              </a:buClr>
            </a:pPr>
            <a:r>
              <a:rPr lang="pt-PT" sz="2400" dirty="0" smtClean="0">
                <a:solidFill>
                  <a:srgbClr val="004586"/>
                </a:solidFill>
              </a:rPr>
              <a:t>Reduzir </a:t>
            </a:r>
            <a:r>
              <a:rPr lang="pt-PT" sz="2400" dirty="0">
                <a:solidFill>
                  <a:srgbClr val="004586"/>
                </a:solidFill>
              </a:rPr>
              <a:t>as hospitalizações. </a:t>
            </a:r>
            <a:endParaRPr lang="es-ES" sz="2400" dirty="0">
              <a:solidFill>
                <a:srgbClr val="004586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243797" y="5798408"/>
            <a:ext cx="11582443" cy="295162"/>
          </a:xfrm>
        </p:spPr>
        <p:txBody>
          <a:bodyPr vert="horz" lIns="91440" tIns="45720" rIns="91440" bIns="45720" rtlCol="0">
            <a:noAutofit/>
          </a:bodyPr>
          <a:lstStyle/>
          <a:p>
            <a:pPr defTabSz="457200"/>
            <a:r>
              <a:rPr lang="pt-BR" sz="1200" dirty="0">
                <a:solidFill>
                  <a:srgbClr val="A6A6A6"/>
                </a:solidFill>
              </a:rPr>
              <a:t>GOLD 2017 e DGS nº 40/DSPCD de </a:t>
            </a:r>
            <a:r>
              <a:rPr lang="pt-BR" sz="1200" dirty="0" smtClean="0">
                <a:solidFill>
                  <a:srgbClr val="A6A6A6"/>
                </a:solidFill>
              </a:rPr>
              <a:t>20/10/2009</a:t>
            </a:r>
            <a:endParaRPr lang="pt-BR" sz="1200" dirty="0">
              <a:solidFill>
                <a:srgbClr val="A6A6A6"/>
              </a:solidFill>
            </a:endParaRPr>
          </a:p>
        </p:txBody>
      </p:sp>
      <p:pic>
        <p:nvPicPr>
          <p:cNvPr id="5" name="Picture 11" descr="100_047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7685264" y="3882008"/>
            <a:ext cx="1122527" cy="134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encrypted-tbn3.gstatic.com/images?q=tbn:ANd9GcQlYmAWJDJteqNTAsmN69etNso9TGkHgO7dKdfZte2ZCJ9gVyCY3whsb_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734" y="3887094"/>
            <a:ext cx="1003510" cy="133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encrypted-tbn2.gstatic.com/images?q=tbn:ANd9GcSabOH2XcigQvO2YsD3ca3PINenipNV94PPRdaE8Fb4O3WWf8ljaYXB8o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18" y="3961121"/>
            <a:ext cx="2112033" cy="120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631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pt-PT" dirty="0">
                <a:solidFill>
                  <a:srgbClr val="004586"/>
                </a:solidFill>
              </a:rPr>
              <a:t>Broncodilatador único, em SOS, de curta duração de ação.</a:t>
            </a:r>
          </a:p>
          <a:p>
            <a:pPr>
              <a:buClr>
                <a:srgbClr val="C00000"/>
              </a:buClr>
            </a:pPr>
            <a:r>
              <a:rPr lang="pt-PT" dirty="0">
                <a:solidFill>
                  <a:srgbClr val="004586"/>
                </a:solidFill>
              </a:rPr>
              <a:t>Broncodilatador único, diário, de longa duração de ação.</a:t>
            </a:r>
          </a:p>
          <a:p>
            <a:pPr>
              <a:buClr>
                <a:srgbClr val="C00000"/>
              </a:buClr>
            </a:pPr>
            <a:r>
              <a:rPr lang="pt-PT" dirty="0">
                <a:solidFill>
                  <a:srgbClr val="004586"/>
                </a:solidFill>
              </a:rPr>
              <a:t>Broncodilatador duplo, diário, de longa duração de ação.</a:t>
            </a:r>
          </a:p>
          <a:p>
            <a:pPr>
              <a:buClr>
                <a:srgbClr val="C00000"/>
              </a:buClr>
            </a:pPr>
            <a:r>
              <a:rPr lang="pt-PT" dirty="0" err="1">
                <a:solidFill>
                  <a:srgbClr val="004586"/>
                </a:solidFill>
              </a:rPr>
              <a:t>Broncodilatador</a:t>
            </a:r>
            <a:r>
              <a:rPr lang="pt-PT" dirty="0">
                <a:solidFill>
                  <a:srgbClr val="004586"/>
                </a:solidFill>
              </a:rPr>
              <a:t> único mais </a:t>
            </a:r>
            <a:r>
              <a:rPr lang="pt-PT" dirty="0" err="1">
                <a:solidFill>
                  <a:srgbClr val="004586"/>
                </a:solidFill>
              </a:rPr>
              <a:t>corticóide</a:t>
            </a:r>
            <a:r>
              <a:rPr lang="pt-PT" dirty="0">
                <a:solidFill>
                  <a:srgbClr val="004586"/>
                </a:solidFill>
              </a:rPr>
              <a:t>.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es-ES_tradnl" dirty="0" err="1">
                <a:solidFill>
                  <a:srgbClr val="C00000"/>
                </a:solidFill>
              </a:rPr>
              <a:t>Mulher</a:t>
            </a:r>
            <a:r>
              <a:rPr lang="es-ES_tradnl" dirty="0">
                <a:solidFill>
                  <a:srgbClr val="C00000"/>
                </a:solidFill>
              </a:rPr>
              <a:t>, 59 anos. </a:t>
            </a:r>
            <a:r>
              <a:rPr lang="es-ES_tradnl" dirty="0" err="1">
                <a:solidFill>
                  <a:srgbClr val="C00000"/>
                </a:solidFill>
              </a:rPr>
              <a:t>Com</a:t>
            </a:r>
            <a:r>
              <a:rPr lang="es-ES_tradnl" dirty="0">
                <a:solidFill>
                  <a:srgbClr val="C00000"/>
                </a:solidFill>
              </a:rPr>
              <a:t> DPOC. </a:t>
            </a:r>
            <a:r>
              <a:rPr lang="es-ES_tradnl" dirty="0" err="1" smtClean="0">
                <a:solidFill>
                  <a:srgbClr val="C00000"/>
                </a:solidFill>
              </a:rPr>
              <a:t>Qual</a:t>
            </a:r>
            <a:r>
              <a:rPr lang="es-ES_tradnl" dirty="0" smtClean="0">
                <a:solidFill>
                  <a:srgbClr val="C00000"/>
                </a:solidFill>
              </a:rPr>
              <a:t> </a:t>
            </a:r>
            <a:r>
              <a:rPr lang="es-ES_tradnl" dirty="0">
                <a:solidFill>
                  <a:srgbClr val="C00000"/>
                </a:solidFill>
              </a:rPr>
              <a:t>o </a:t>
            </a:r>
            <a:r>
              <a:rPr lang="es-ES_tradnl" dirty="0" err="1">
                <a:solidFill>
                  <a:srgbClr val="C00000"/>
                </a:solidFill>
              </a:rPr>
              <a:t>tratamento</a:t>
            </a:r>
            <a:r>
              <a:rPr lang="es-ES_tradnl" dirty="0">
                <a:solidFill>
                  <a:srgbClr val="C00000"/>
                </a:solidFill>
              </a:rPr>
              <a:t> farmacológico indicado para esta </a:t>
            </a:r>
            <a:r>
              <a:rPr lang="es-ES_tradnl" dirty="0" err="1">
                <a:solidFill>
                  <a:srgbClr val="C00000"/>
                </a:solidFill>
              </a:rPr>
              <a:t>doente</a:t>
            </a:r>
            <a:r>
              <a:rPr lang="es-ES_tradnl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err="1">
                <a:solidFill>
                  <a:srgbClr val="004586"/>
                </a:solidFill>
                <a:latin typeface="+mn-lt"/>
              </a:rPr>
              <a:t>Pergunta</a:t>
            </a:r>
            <a:r>
              <a:rPr lang="es-ES_tradnl" b="1" dirty="0">
                <a:solidFill>
                  <a:srgbClr val="004586"/>
                </a:solidFill>
                <a:latin typeface="+mn-lt"/>
              </a:rPr>
              <a:t> </a:t>
            </a:r>
            <a:r>
              <a:rPr lang="es-ES_tradnl" b="1" dirty="0" smtClean="0">
                <a:solidFill>
                  <a:srgbClr val="004586"/>
                </a:solidFill>
                <a:latin typeface="+mn-lt"/>
              </a:rPr>
              <a:t>6</a:t>
            </a:r>
            <a:endParaRPr lang="es-ES_tradnl" b="1" dirty="0">
              <a:solidFill>
                <a:srgbClr val="00458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33238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pt-PT" dirty="0">
                <a:solidFill>
                  <a:srgbClr val="004586"/>
                </a:solidFill>
              </a:rPr>
              <a:t>Broncodilatador único, em SOS, de curta duração de ação.</a:t>
            </a:r>
          </a:p>
          <a:p>
            <a:pPr>
              <a:buClr>
                <a:srgbClr val="C00000"/>
              </a:buClr>
            </a:pPr>
            <a:r>
              <a:rPr lang="pt-PT" dirty="0">
                <a:solidFill>
                  <a:srgbClr val="004586"/>
                </a:solidFill>
              </a:rPr>
              <a:t>Broncodilatador único, diário, de longa duração de ação.</a:t>
            </a:r>
          </a:p>
          <a:p>
            <a:pPr>
              <a:buClr>
                <a:srgbClr val="C00000"/>
              </a:buClr>
            </a:pPr>
            <a:r>
              <a:rPr lang="pt-PT" dirty="0">
                <a:solidFill>
                  <a:srgbClr val="004586"/>
                </a:solidFill>
              </a:rPr>
              <a:t>Broncodilatador duplo, diário, de longa duração de ação.</a:t>
            </a:r>
          </a:p>
          <a:p>
            <a:pPr>
              <a:buClr>
                <a:srgbClr val="C00000"/>
              </a:buClr>
            </a:pPr>
            <a:r>
              <a:rPr lang="pt-PT" dirty="0" err="1">
                <a:solidFill>
                  <a:srgbClr val="004586"/>
                </a:solidFill>
              </a:rPr>
              <a:t>Broncodilatador</a:t>
            </a:r>
            <a:r>
              <a:rPr lang="pt-PT" dirty="0">
                <a:solidFill>
                  <a:srgbClr val="004586"/>
                </a:solidFill>
              </a:rPr>
              <a:t> único mais </a:t>
            </a:r>
            <a:r>
              <a:rPr lang="pt-PT" dirty="0" err="1">
                <a:solidFill>
                  <a:srgbClr val="004586"/>
                </a:solidFill>
              </a:rPr>
              <a:t>corticóide</a:t>
            </a:r>
            <a:r>
              <a:rPr lang="pt-PT" dirty="0">
                <a:solidFill>
                  <a:srgbClr val="004586"/>
                </a:solidFill>
              </a:rPr>
              <a:t>.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es-ES_tradnl" dirty="0" err="1">
                <a:solidFill>
                  <a:srgbClr val="C00000"/>
                </a:solidFill>
              </a:rPr>
              <a:t>Mulher</a:t>
            </a:r>
            <a:r>
              <a:rPr lang="es-ES_tradnl" dirty="0">
                <a:solidFill>
                  <a:srgbClr val="C00000"/>
                </a:solidFill>
              </a:rPr>
              <a:t>, 59 anos. </a:t>
            </a:r>
            <a:r>
              <a:rPr lang="es-ES_tradnl" dirty="0" err="1">
                <a:solidFill>
                  <a:srgbClr val="C00000"/>
                </a:solidFill>
              </a:rPr>
              <a:t>Com</a:t>
            </a:r>
            <a:r>
              <a:rPr lang="es-ES_tradnl" dirty="0">
                <a:solidFill>
                  <a:srgbClr val="C00000"/>
                </a:solidFill>
              </a:rPr>
              <a:t> DPOC. </a:t>
            </a:r>
            <a:r>
              <a:rPr lang="es-ES_tradnl" dirty="0" err="1" smtClean="0">
                <a:solidFill>
                  <a:srgbClr val="C00000"/>
                </a:solidFill>
              </a:rPr>
              <a:t>Qual</a:t>
            </a:r>
            <a:r>
              <a:rPr lang="es-ES_tradnl" dirty="0" smtClean="0">
                <a:solidFill>
                  <a:srgbClr val="C00000"/>
                </a:solidFill>
              </a:rPr>
              <a:t> </a:t>
            </a:r>
            <a:r>
              <a:rPr lang="es-ES_tradnl" dirty="0">
                <a:solidFill>
                  <a:srgbClr val="C00000"/>
                </a:solidFill>
              </a:rPr>
              <a:t>o </a:t>
            </a:r>
            <a:r>
              <a:rPr lang="es-ES_tradnl" dirty="0" err="1">
                <a:solidFill>
                  <a:srgbClr val="C00000"/>
                </a:solidFill>
              </a:rPr>
              <a:t>tratamento</a:t>
            </a:r>
            <a:r>
              <a:rPr lang="es-ES_tradnl" dirty="0">
                <a:solidFill>
                  <a:srgbClr val="C00000"/>
                </a:solidFill>
              </a:rPr>
              <a:t> farmacológico indicado para esta </a:t>
            </a:r>
            <a:r>
              <a:rPr lang="es-ES_tradnl" dirty="0" err="1">
                <a:solidFill>
                  <a:srgbClr val="C00000"/>
                </a:solidFill>
              </a:rPr>
              <a:t>doente</a:t>
            </a:r>
            <a:r>
              <a:rPr lang="es-ES_tradnl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err="1">
                <a:solidFill>
                  <a:srgbClr val="004586"/>
                </a:solidFill>
                <a:latin typeface="+mn-lt"/>
              </a:rPr>
              <a:t>Pergunta</a:t>
            </a:r>
            <a:r>
              <a:rPr lang="es-ES_tradnl" b="1" dirty="0">
                <a:solidFill>
                  <a:srgbClr val="004586"/>
                </a:solidFill>
                <a:latin typeface="+mn-lt"/>
              </a:rPr>
              <a:t> </a:t>
            </a:r>
            <a:r>
              <a:rPr lang="es-ES_tradnl" b="1" dirty="0" smtClean="0">
                <a:solidFill>
                  <a:srgbClr val="004586"/>
                </a:solidFill>
                <a:latin typeface="+mn-lt"/>
              </a:rPr>
              <a:t>7</a:t>
            </a:r>
            <a:endParaRPr lang="es-ES_tradnl" b="1" dirty="0">
              <a:solidFill>
                <a:srgbClr val="004586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40873" t="10612" b="26486"/>
          <a:stretch/>
        </p:blipFill>
        <p:spPr bwMode="auto">
          <a:xfrm>
            <a:off x="8880370" y="2867682"/>
            <a:ext cx="2565780" cy="258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69" y="3155206"/>
            <a:ext cx="2014182" cy="20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60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clínico 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(IV)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1" name="CustomShape 3"/>
          <p:cNvSpPr/>
          <p:nvPr/>
        </p:nvSpPr>
        <p:spPr>
          <a:xfrm>
            <a:off x="-1" y="1056504"/>
            <a:ext cx="11286700" cy="45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900113" indent="-355600">
              <a:buBlip>
                <a:blip r:embed="rId2"/>
              </a:buBlip>
            </a:pP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“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Sinto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-me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mais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cansada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quando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vou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buscar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o meu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neto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à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creche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e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tenho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de o 	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trazer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colo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…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Ultimamente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tenho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deixado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acompanhar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o meu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marido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nas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caminhadas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porque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tenho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parar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várias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vezes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para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ganhar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fôlego</a:t>
            </a: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”(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sic</a:t>
            </a: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)</a:t>
            </a:r>
            <a:endParaRPr lang="en-U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</a:endParaRPr>
          </a:p>
          <a:p>
            <a:pPr marL="900113" indent="-355600">
              <a:buBlip>
                <a:blip r:embed="rId2"/>
              </a:buBlip>
            </a:pP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O médico confirma, nos registos clínicos da paciente, que esta teve um episódio, em Novembro de 2016, de dispneia e pieira marcadas, associadas a infeção </a:t>
            </a:r>
            <a:r>
              <a:rPr lang="pt-PT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vírica</a:t>
            </a: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das vias aéreas superiores, com necessidade de fazer medicação inalada. </a:t>
            </a:r>
          </a:p>
          <a:p>
            <a:pPr marL="544513"/>
            <a:endParaRPr lang="en-US" sz="20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357313" lvl="1" indent="-355600">
              <a:buFont typeface="Arial" panose="020B0604020202020204" pitchFamily="34" charset="0"/>
              <a:buChar char="•"/>
            </a:pPr>
            <a:endParaRPr lang="en-US" sz="20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4513"/>
            <a:endParaRPr lang="en-US" sz="20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4513"/>
            <a:endParaRPr lang="en-US" sz="20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4513"/>
            <a:endParaRPr lang="en-US" sz="20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s-E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0505" y="3511100"/>
            <a:ext cx="3076768" cy="291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6819235" y="4808124"/>
            <a:ext cx="734786" cy="702128"/>
          </a:xfrm>
          <a:prstGeom prst="ellipse">
            <a:avLst/>
          </a:prstGeom>
          <a:solidFill>
            <a:schemeClr val="tx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883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>
                <a:solidFill>
                  <a:srgbClr val="004586"/>
                </a:solidFill>
                <a:latin typeface="+mn-lt"/>
              </a:rPr>
              <a:t>Tratamento Inalado: </a:t>
            </a:r>
            <a:r>
              <a:rPr lang="pt-PT" b="1" dirty="0" smtClean="0">
                <a:solidFill>
                  <a:srgbClr val="004586"/>
                </a:solidFill>
                <a:latin typeface="+mn-lt"/>
              </a:rPr>
              <a:t>longa </a:t>
            </a:r>
            <a:r>
              <a:rPr lang="pt-PT" b="1" dirty="0">
                <a:solidFill>
                  <a:srgbClr val="004586"/>
                </a:solidFill>
                <a:latin typeface="+mn-lt"/>
              </a:rPr>
              <a:t>duração</a:t>
            </a:r>
            <a:endParaRPr lang="en-US" b="1" dirty="0">
              <a:solidFill>
                <a:srgbClr val="004586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69291" y="1027801"/>
            <a:ext cx="4503761" cy="1297680"/>
          </a:xfrm>
          <a:prstGeom prst="rect">
            <a:avLst/>
          </a:prstGeom>
          <a:ln>
            <a:prstDash val="solid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v"/>
            </a:pPr>
            <a:r>
              <a:rPr lang="pt-PT" sz="2000" b="1" dirty="0">
                <a:solidFill>
                  <a:srgbClr val="004586"/>
                </a:solidFill>
              </a:rPr>
              <a:t>Formoterol: 12h; </a:t>
            </a:r>
            <a:r>
              <a:rPr lang="pt-PT" sz="2000" b="1" dirty="0" smtClean="0">
                <a:solidFill>
                  <a:srgbClr val="004586"/>
                </a:solidFill>
              </a:rPr>
              <a:t>2xdia.</a:t>
            </a:r>
            <a:endParaRPr lang="pt-PT" sz="2000" b="1" dirty="0">
              <a:solidFill>
                <a:srgbClr val="004586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v"/>
            </a:pPr>
            <a:r>
              <a:rPr lang="pt-PT" sz="2000" b="1" dirty="0">
                <a:solidFill>
                  <a:srgbClr val="004586"/>
                </a:solidFill>
              </a:rPr>
              <a:t>Salmeterol: 12h; </a:t>
            </a:r>
            <a:r>
              <a:rPr lang="pt-PT" sz="2000" b="1" dirty="0" smtClean="0">
                <a:solidFill>
                  <a:srgbClr val="004586"/>
                </a:solidFill>
              </a:rPr>
              <a:t>2xdia.</a:t>
            </a:r>
            <a:endParaRPr lang="pt-PT" sz="2000" b="1" dirty="0">
              <a:solidFill>
                <a:srgbClr val="004586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v"/>
            </a:pPr>
            <a:r>
              <a:rPr lang="pt-PT" sz="2000" b="1" dirty="0">
                <a:solidFill>
                  <a:srgbClr val="004586"/>
                </a:solidFill>
              </a:rPr>
              <a:t>Indacaterol: 24h; </a:t>
            </a:r>
            <a:r>
              <a:rPr lang="pt-PT" sz="2000" b="1" dirty="0" smtClean="0">
                <a:solidFill>
                  <a:srgbClr val="004586"/>
                </a:solidFill>
              </a:rPr>
              <a:t>1xdia.</a:t>
            </a:r>
            <a:endParaRPr lang="pt-PT" sz="2000" b="1" dirty="0">
              <a:solidFill>
                <a:srgbClr val="004586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v"/>
            </a:pPr>
            <a:r>
              <a:rPr lang="pt-PT" sz="2000" b="1" dirty="0">
                <a:solidFill>
                  <a:srgbClr val="004586"/>
                </a:solidFill>
              </a:rPr>
              <a:t>Olodaterol: 24h; </a:t>
            </a:r>
            <a:r>
              <a:rPr lang="pt-PT" sz="2000" b="1" dirty="0" smtClean="0">
                <a:solidFill>
                  <a:srgbClr val="004586"/>
                </a:solidFill>
              </a:rPr>
              <a:t>1xdia.</a:t>
            </a:r>
            <a:endParaRPr lang="pt-PT" sz="2000" b="1" dirty="0">
              <a:solidFill>
                <a:srgbClr val="004586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69291" y="2688204"/>
            <a:ext cx="4503761" cy="1303283"/>
          </a:xfrm>
          <a:prstGeom prst="rect">
            <a:avLst/>
          </a:prstGeom>
          <a:ln>
            <a:prstDash val="solid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v"/>
            </a:pPr>
            <a:r>
              <a:rPr lang="pt-PT" sz="2000" b="1" dirty="0">
                <a:solidFill>
                  <a:srgbClr val="004586"/>
                </a:solidFill>
              </a:rPr>
              <a:t>Tiotrópio: 24h; </a:t>
            </a:r>
            <a:r>
              <a:rPr lang="pt-PT" sz="2000" b="1" dirty="0" smtClean="0">
                <a:solidFill>
                  <a:srgbClr val="004586"/>
                </a:solidFill>
              </a:rPr>
              <a:t>1xdia.</a:t>
            </a:r>
            <a:endParaRPr lang="pt-PT" sz="2000" b="1" dirty="0">
              <a:solidFill>
                <a:srgbClr val="004586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v"/>
            </a:pPr>
            <a:r>
              <a:rPr lang="pt-PT" sz="2000" b="1" dirty="0">
                <a:solidFill>
                  <a:srgbClr val="004586"/>
                </a:solidFill>
              </a:rPr>
              <a:t>Glicopirrónio: 24h; </a:t>
            </a:r>
            <a:r>
              <a:rPr lang="pt-PT" sz="2000" b="1" dirty="0" smtClean="0">
                <a:solidFill>
                  <a:srgbClr val="004586"/>
                </a:solidFill>
              </a:rPr>
              <a:t>1xdia.</a:t>
            </a:r>
            <a:endParaRPr lang="pt-PT" sz="2000" b="1" dirty="0">
              <a:solidFill>
                <a:srgbClr val="004586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v"/>
            </a:pPr>
            <a:r>
              <a:rPr lang="pt-PT" sz="2000" b="1" dirty="0">
                <a:solidFill>
                  <a:srgbClr val="004586"/>
                </a:solidFill>
              </a:rPr>
              <a:t>Aclidínio: 12h; </a:t>
            </a:r>
            <a:r>
              <a:rPr lang="pt-PT" sz="2000" b="1" dirty="0" smtClean="0">
                <a:solidFill>
                  <a:srgbClr val="004586"/>
                </a:solidFill>
              </a:rPr>
              <a:t>2xdia.</a:t>
            </a:r>
            <a:endParaRPr lang="pt-PT" sz="2000" b="1" dirty="0">
              <a:solidFill>
                <a:srgbClr val="004586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v"/>
            </a:pPr>
            <a:r>
              <a:rPr lang="pt-PT" sz="2000" b="1" dirty="0">
                <a:solidFill>
                  <a:srgbClr val="004586"/>
                </a:solidFill>
              </a:rPr>
              <a:t>Umeclidínio: 24h; </a:t>
            </a:r>
            <a:r>
              <a:rPr lang="pt-PT" sz="2000" b="1" dirty="0" smtClean="0">
                <a:solidFill>
                  <a:srgbClr val="004586"/>
                </a:solidFill>
              </a:rPr>
              <a:t>1xdia.</a:t>
            </a:r>
            <a:endParaRPr lang="pt-PT" sz="2000" b="1" dirty="0">
              <a:solidFill>
                <a:srgbClr val="004586"/>
              </a:solidFill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5126348" y="1500174"/>
            <a:ext cx="655092" cy="354842"/>
          </a:xfrm>
          <a:prstGeom prst="rightArrow">
            <a:avLst/>
          </a:prstGeom>
          <a:solidFill>
            <a:srgbClr val="C00000"/>
          </a:solidFill>
          <a:ln>
            <a:solidFill>
              <a:srgbClr val="004586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5">
            <a:hlinkClick r:id="" action="ppaction://noaction"/>
          </p:cNvPr>
          <p:cNvSpPr/>
          <p:nvPr/>
        </p:nvSpPr>
        <p:spPr bwMode="auto">
          <a:xfrm>
            <a:off x="1356360" y="1142984"/>
            <a:ext cx="3967218" cy="1063650"/>
          </a:xfrm>
          <a:prstGeom prst="rect">
            <a:avLst/>
          </a:prstGeom>
          <a:gradFill>
            <a:gsLst>
              <a:gs pos="0">
                <a:srgbClr val="004586"/>
              </a:gs>
              <a:gs pos="50000">
                <a:srgbClr val="004586"/>
              </a:gs>
              <a:gs pos="100000">
                <a:srgbClr val="004586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l-GR" sz="2400" b="1" dirty="0">
                <a:solidFill>
                  <a:srgbClr val="FFFFFF"/>
                </a:solidFill>
              </a:rPr>
              <a:t>β</a:t>
            </a:r>
            <a:r>
              <a:rPr lang="pt-PT" sz="2400" b="1" dirty="0">
                <a:solidFill>
                  <a:srgbClr val="FFFFFF"/>
                </a:solidFill>
              </a:rPr>
              <a:t>2-agonistas: </a:t>
            </a:r>
            <a:r>
              <a:rPr lang="pt-PT" sz="2400" b="1" dirty="0">
                <a:solidFill>
                  <a:srgbClr val="FFFF00"/>
                </a:solidFill>
              </a:rPr>
              <a:t>LABA</a:t>
            </a:r>
          </a:p>
          <a:p>
            <a:pPr algn="ctr"/>
            <a:r>
              <a:rPr lang="pt-PT" sz="2400" b="1" i="1" dirty="0">
                <a:solidFill>
                  <a:prstClr val="white"/>
                </a:solidFill>
              </a:rPr>
              <a:t>(Long-</a:t>
            </a:r>
            <a:r>
              <a:rPr lang="pt-PT" sz="2400" b="1" i="1" dirty="0" err="1">
                <a:solidFill>
                  <a:prstClr val="white"/>
                </a:solidFill>
              </a:rPr>
              <a:t>acting</a:t>
            </a:r>
            <a:r>
              <a:rPr lang="pt-PT" sz="2400" b="1" i="1" dirty="0">
                <a:solidFill>
                  <a:prstClr val="white"/>
                </a:solidFill>
              </a:rPr>
              <a:t> beta 2-agonists)</a:t>
            </a:r>
            <a:endParaRPr lang="en-US" sz="2400" b="1" i="1" dirty="0">
              <a:solidFill>
                <a:prstClr val="white"/>
              </a:solidFill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5126348" y="3143248"/>
            <a:ext cx="655092" cy="354842"/>
          </a:xfrm>
          <a:prstGeom prst="rightArrow">
            <a:avLst/>
          </a:prstGeom>
          <a:solidFill>
            <a:srgbClr val="C00000"/>
          </a:solidFill>
          <a:ln>
            <a:solidFill>
              <a:srgbClr val="004586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6">
            <a:hlinkClick r:id="" action="ppaction://noaction"/>
          </p:cNvPr>
          <p:cNvSpPr/>
          <p:nvPr/>
        </p:nvSpPr>
        <p:spPr bwMode="auto">
          <a:xfrm>
            <a:off x="1356360" y="2791725"/>
            <a:ext cx="3992880" cy="1109182"/>
          </a:xfrm>
          <a:prstGeom prst="rect">
            <a:avLst/>
          </a:prstGeom>
          <a:gradFill>
            <a:gsLst>
              <a:gs pos="0">
                <a:srgbClr val="004586"/>
              </a:gs>
              <a:gs pos="50000">
                <a:srgbClr val="004586"/>
              </a:gs>
              <a:gs pos="100000">
                <a:srgbClr val="004586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PT" sz="2400" b="1" dirty="0">
                <a:solidFill>
                  <a:srgbClr val="FFFFFF"/>
                </a:solidFill>
              </a:rPr>
              <a:t>Anticolinérgicos: </a:t>
            </a:r>
            <a:r>
              <a:rPr lang="pt-PT" sz="2400" b="1" dirty="0">
                <a:solidFill>
                  <a:srgbClr val="FFFF00"/>
                </a:solidFill>
              </a:rPr>
              <a:t>LAMA</a:t>
            </a:r>
          </a:p>
          <a:p>
            <a:pPr algn="ctr"/>
            <a:r>
              <a:rPr lang="pt-PT" sz="2400" b="1" i="1" dirty="0">
                <a:solidFill>
                  <a:prstClr val="white"/>
                </a:solidFill>
              </a:rPr>
              <a:t>(Long-</a:t>
            </a:r>
            <a:r>
              <a:rPr lang="pt-PT" sz="2400" b="1" i="1" dirty="0" err="1">
                <a:solidFill>
                  <a:prstClr val="white"/>
                </a:solidFill>
              </a:rPr>
              <a:t>acting</a:t>
            </a:r>
            <a:r>
              <a:rPr lang="pt-PT" sz="2400" b="1" i="1" dirty="0">
                <a:solidFill>
                  <a:prstClr val="white"/>
                </a:solidFill>
              </a:rPr>
              <a:t> </a:t>
            </a:r>
            <a:r>
              <a:rPr lang="pt-PT" sz="2400" b="1" i="1" dirty="0" err="1">
                <a:solidFill>
                  <a:prstClr val="white"/>
                </a:solidFill>
              </a:rPr>
              <a:t>muscarinic</a:t>
            </a:r>
            <a:r>
              <a:rPr lang="pt-PT" sz="2400" b="1" i="1" dirty="0">
                <a:solidFill>
                  <a:prstClr val="white"/>
                </a:solidFill>
              </a:rPr>
              <a:t> </a:t>
            </a:r>
            <a:r>
              <a:rPr lang="pt-PT" sz="2400" b="1" i="1" dirty="0" err="1">
                <a:solidFill>
                  <a:prstClr val="white"/>
                </a:solidFill>
              </a:rPr>
              <a:t>antagonists</a:t>
            </a:r>
            <a:r>
              <a:rPr lang="pt-PT" sz="2400" b="1" i="1" dirty="0">
                <a:solidFill>
                  <a:prstClr val="white"/>
                </a:solidFill>
              </a:rPr>
              <a:t>)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672849" y="5852513"/>
            <a:ext cx="5333163" cy="566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r" defTabSz="457200">
              <a:spcBef>
                <a:spcPct val="20000"/>
              </a:spcBef>
              <a:buFont typeface="Arial" pitchFamily="34" charset="0"/>
              <a:buNone/>
              <a:defRPr sz="1200" i="1">
                <a:solidFill>
                  <a:srgbClr val="A6A6A6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GB" dirty="0" err="1"/>
              <a:t>Rui</a:t>
            </a:r>
            <a:r>
              <a:rPr lang="en-GB" dirty="0"/>
              <a:t> P. Costa , </a:t>
            </a:r>
            <a:r>
              <a:rPr lang="en-GB" dirty="0" smtClean="0"/>
              <a:t>2014; </a:t>
            </a:r>
            <a:r>
              <a:rPr lang="en-GB" dirty="0" err="1" smtClean="0"/>
              <a:t>Actualizado</a:t>
            </a:r>
            <a:r>
              <a:rPr lang="en-GB" dirty="0" smtClean="0"/>
              <a:t> </a:t>
            </a:r>
            <a:r>
              <a:rPr lang="en-GB" dirty="0" err="1"/>
              <a:t>em</a:t>
            </a:r>
            <a:r>
              <a:rPr lang="en-GB" dirty="0"/>
              <a:t> Abril 2016 </a:t>
            </a:r>
            <a:endParaRPr lang="es-ES" dirty="0"/>
          </a:p>
        </p:txBody>
      </p:sp>
      <p:pic>
        <p:nvPicPr>
          <p:cNvPr id="13" name="Picture 4" descr="Resultado de imagem para genuair inhal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4309546"/>
            <a:ext cx="1368152" cy="127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474" b="78516" l="30454" r="69400">
                        <a14:foregroundMark x1="39019" y1="43620" x2="39019" y2="43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59" t="26194" r="28816" b="20377"/>
          <a:stretch/>
        </p:blipFill>
        <p:spPr bwMode="auto">
          <a:xfrm>
            <a:off x="1775521" y="4264740"/>
            <a:ext cx="1470855" cy="118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ângulo 1"/>
          <p:cNvSpPr/>
          <p:nvPr/>
        </p:nvSpPr>
        <p:spPr>
          <a:xfrm>
            <a:off x="2564676" y="4941168"/>
            <a:ext cx="578996" cy="2253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18" name="Picture 8" descr="Resultado de imagem para turbohal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1" y="4365104"/>
            <a:ext cx="1150285" cy="106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m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7" y="4381336"/>
            <a:ext cx="808151" cy="1052281"/>
          </a:xfrm>
          <a:prstGeom prst="rect">
            <a:avLst/>
          </a:prstGeom>
        </p:spPr>
      </p:pic>
      <p:pic>
        <p:nvPicPr>
          <p:cNvPr id="20" name="Picture 2" descr="Resultado de imagem para ellipt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210" y="4381336"/>
            <a:ext cx="1298087" cy="106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Resultado de imagem para turbohal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346" y="4397956"/>
            <a:ext cx="1309087" cy="104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Resultado de imagem para aerolizer devic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134" y="4437112"/>
            <a:ext cx="58436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ângulo 1"/>
          <p:cNvSpPr/>
          <p:nvPr/>
        </p:nvSpPr>
        <p:spPr>
          <a:xfrm>
            <a:off x="1981201" y="4909854"/>
            <a:ext cx="372227" cy="299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25" name="Picture 4" descr="Resultado de imagem para turbohal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458" y="4381336"/>
            <a:ext cx="905718" cy="105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940454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>
                <a:solidFill>
                  <a:srgbClr val="004586"/>
                </a:solidFill>
                <a:latin typeface="+mn-lt"/>
              </a:rPr>
              <a:t>Tratamento Inalado: </a:t>
            </a:r>
            <a:r>
              <a:rPr lang="pt-PT" b="1" dirty="0" smtClean="0">
                <a:solidFill>
                  <a:srgbClr val="004586"/>
                </a:solidFill>
                <a:latin typeface="+mn-lt"/>
              </a:rPr>
              <a:t>longa </a:t>
            </a:r>
            <a:r>
              <a:rPr lang="pt-PT" b="1" dirty="0">
                <a:solidFill>
                  <a:srgbClr val="004586"/>
                </a:solidFill>
                <a:latin typeface="+mn-lt"/>
              </a:rPr>
              <a:t>duração</a:t>
            </a:r>
            <a:endParaRPr lang="en-US" b="1" dirty="0">
              <a:solidFill>
                <a:srgbClr val="004586"/>
              </a:solidFill>
              <a:latin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666844" y="2259157"/>
            <a:ext cx="9534556" cy="2482601"/>
            <a:chOff x="149302" y="4254777"/>
            <a:chExt cx="9534556" cy="2482601"/>
          </a:xfrm>
        </p:grpSpPr>
        <p:sp>
          <p:nvSpPr>
            <p:cNvPr id="13" name="Rectangle 12"/>
            <p:cNvSpPr/>
            <p:nvPr/>
          </p:nvSpPr>
          <p:spPr bwMode="auto">
            <a:xfrm>
              <a:off x="5524248" y="4254777"/>
              <a:ext cx="4144370" cy="1169843"/>
            </a:xfrm>
            <a:prstGeom prst="rect">
              <a:avLst/>
            </a:prstGeom>
            <a:ln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Clr>
                  <a:srgbClr val="C00000"/>
                </a:buClr>
                <a:buFont typeface="Wingdings" pitchFamily="2" charset="2"/>
                <a:buChar char="v"/>
              </a:pPr>
              <a:r>
                <a:rPr lang="pt-PT" b="1" dirty="0" smtClean="0">
                  <a:solidFill>
                    <a:srgbClr val="004586"/>
                  </a:solidFill>
                </a:rPr>
                <a:t>Indacaterol/glicopirrónio:24h;1xdia.</a:t>
              </a:r>
              <a:endParaRPr lang="pt-PT" b="1" dirty="0">
                <a:solidFill>
                  <a:srgbClr val="004586"/>
                </a:solidFill>
              </a:endParaRPr>
            </a:p>
            <a:p>
              <a:pPr marL="285750" indent="-285750">
                <a:buClr>
                  <a:srgbClr val="C00000"/>
                </a:buClr>
                <a:buFont typeface="Wingdings" pitchFamily="2" charset="2"/>
                <a:buChar char="v"/>
              </a:pPr>
              <a:r>
                <a:rPr lang="pt-PT" b="1" dirty="0" smtClean="0">
                  <a:solidFill>
                    <a:srgbClr val="004586"/>
                  </a:solidFill>
                </a:rPr>
                <a:t>Vilanterol/umeclidínio:24h</a:t>
              </a:r>
              <a:r>
                <a:rPr lang="pt-PT" b="1" dirty="0">
                  <a:solidFill>
                    <a:srgbClr val="004586"/>
                  </a:solidFill>
                </a:rPr>
                <a:t>; </a:t>
              </a:r>
              <a:r>
                <a:rPr lang="pt-PT" b="1" dirty="0" smtClean="0">
                  <a:solidFill>
                    <a:srgbClr val="004586"/>
                  </a:solidFill>
                </a:rPr>
                <a:t>1xdia.</a:t>
              </a:r>
              <a:endParaRPr lang="pt-PT" b="1" dirty="0">
                <a:solidFill>
                  <a:srgbClr val="004586"/>
                </a:solidFill>
              </a:endParaRPr>
            </a:p>
            <a:p>
              <a:pPr marL="285750" indent="-285750">
                <a:buClr>
                  <a:srgbClr val="C00000"/>
                </a:buClr>
                <a:buFont typeface="Wingdings" pitchFamily="2" charset="2"/>
                <a:buChar char="v"/>
              </a:pPr>
              <a:r>
                <a:rPr lang="pt-PT" b="1" dirty="0" smtClean="0">
                  <a:solidFill>
                    <a:srgbClr val="004586"/>
                  </a:solidFill>
                </a:rPr>
                <a:t>Formoterol/aclidínio</a:t>
              </a:r>
              <a:r>
                <a:rPr lang="pt-PT" b="1" dirty="0">
                  <a:solidFill>
                    <a:srgbClr val="004586"/>
                  </a:solidFill>
                </a:rPr>
                <a:t>: 12h; </a:t>
              </a:r>
              <a:r>
                <a:rPr lang="pt-PT" b="1" dirty="0" smtClean="0">
                  <a:solidFill>
                    <a:srgbClr val="004586"/>
                  </a:solidFill>
                </a:rPr>
                <a:t>2xdia.</a:t>
              </a:r>
              <a:endParaRPr lang="pt-PT" b="1" dirty="0">
                <a:solidFill>
                  <a:srgbClr val="004586"/>
                </a:solidFill>
              </a:endParaRPr>
            </a:p>
            <a:p>
              <a:pPr marL="285750" indent="-285750">
                <a:buClr>
                  <a:srgbClr val="C00000"/>
                </a:buClr>
                <a:buFont typeface="Wingdings" pitchFamily="2" charset="2"/>
                <a:buChar char="v"/>
              </a:pPr>
              <a:r>
                <a:rPr lang="pt-PT" b="1" dirty="0" smtClean="0">
                  <a:solidFill>
                    <a:srgbClr val="004586"/>
                  </a:solidFill>
                </a:rPr>
                <a:t>Olodaterol/tiotrópio</a:t>
              </a:r>
              <a:r>
                <a:rPr lang="pt-PT" b="1" dirty="0">
                  <a:solidFill>
                    <a:srgbClr val="004586"/>
                  </a:solidFill>
                </a:rPr>
                <a:t>: 24h; </a:t>
              </a:r>
              <a:r>
                <a:rPr lang="pt-PT" b="1" dirty="0" smtClean="0">
                  <a:solidFill>
                    <a:srgbClr val="004586"/>
                  </a:solidFill>
                </a:rPr>
                <a:t>1xdia.</a:t>
              </a:r>
              <a:endParaRPr lang="pt-PT" b="1" dirty="0">
                <a:solidFill>
                  <a:srgbClr val="004586"/>
                </a:solidFill>
              </a:endParaRPr>
            </a:p>
            <a:p>
              <a:endParaRPr lang="pt-PT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539560" y="5612139"/>
              <a:ext cx="4144298" cy="1125239"/>
            </a:xfrm>
            <a:prstGeom prst="rect">
              <a:avLst/>
            </a:prstGeom>
            <a:ln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Clr>
                  <a:srgbClr val="C00000"/>
                </a:buClr>
                <a:buFont typeface="Wingdings" pitchFamily="2" charset="2"/>
                <a:buChar char="v"/>
              </a:pPr>
              <a:r>
                <a:rPr lang="pt-PT" b="1" dirty="0" smtClean="0">
                  <a:solidFill>
                    <a:srgbClr val="004586"/>
                  </a:solidFill>
                </a:rPr>
                <a:t>Formoterol/budesonida:12h</a:t>
              </a:r>
              <a:r>
                <a:rPr lang="pt-PT" b="1" dirty="0">
                  <a:solidFill>
                    <a:srgbClr val="004586"/>
                  </a:solidFill>
                </a:rPr>
                <a:t>; </a:t>
              </a:r>
              <a:r>
                <a:rPr lang="pt-PT" b="1" dirty="0" smtClean="0">
                  <a:solidFill>
                    <a:srgbClr val="004586"/>
                  </a:solidFill>
                </a:rPr>
                <a:t>2xdia.</a:t>
              </a:r>
              <a:endParaRPr lang="pt-PT" b="1" dirty="0">
                <a:solidFill>
                  <a:srgbClr val="004586"/>
                </a:solidFill>
              </a:endParaRPr>
            </a:p>
            <a:p>
              <a:pPr marL="285750" indent="-285750">
                <a:buClr>
                  <a:srgbClr val="C00000"/>
                </a:buClr>
                <a:buFont typeface="Wingdings" pitchFamily="2" charset="2"/>
                <a:buChar char="v"/>
              </a:pPr>
              <a:r>
                <a:rPr lang="pt-PT" b="1" dirty="0" smtClean="0">
                  <a:solidFill>
                    <a:srgbClr val="004586"/>
                  </a:solidFill>
                </a:rPr>
                <a:t>Salmeterol/fluticasona:12h</a:t>
              </a:r>
              <a:r>
                <a:rPr lang="pt-PT" b="1" dirty="0">
                  <a:solidFill>
                    <a:srgbClr val="004586"/>
                  </a:solidFill>
                </a:rPr>
                <a:t>; </a:t>
              </a:r>
              <a:r>
                <a:rPr lang="pt-PT" b="1" dirty="0" smtClean="0">
                  <a:solidFill>
                    <a:srgbClr val="004586"/>
                  </a:solidFill>
                </a:rPr>
                <a:t>2xdia.</a:t>
              </a:r>
              <a:endParaRPr lang="pt-PT" b="1" dirty="0">
                <a:solidFill>
                  <a:srgbClr val="004586"/>
                </a:solidFill>
              </a:endParaRPr>
            </a:p>
            <a:p>
              <a:pPr marL="285750" indent="-285750">
                <a:buClr>
                  <a:srgbClr val="C00000"/>
                </a:buClr>
                <a:buFont typeface="Wingdings" pitchFamily="2" charset="2"/>
                <a:buChar char="v"/>
              </a:pPr>
              <a:r>
                <a:rPr lang="pt-PT" b="1" dirty="0" smtClean="0">
                  <a:solidFill>
                    <a:srgbClr val="004586"/>
                  </a:solidFill>
                </a:rPr>
                <a:t>Vilanterol/fluticasona</a:t>
              </a:r>
              <a:r>
                <a:rPr lang="pt-PT" b="1" dirty="0">
                  <a:solidFill>
                    <a:srgbClr val="004586"/>
                  </a:solidFill>
                </a:rPr>
                <a:t>: 24h; </a:t>
              </a:r>
              <a:r>
                <a:rPr lang="pt-PT" b="1" dirty="0" smtClean="0">
                  <a:solidFill>
                    <a:srgbClr val="004586"/>
                  </a:solidFill>
                </a:rPr>
                <a:t>1xdia.</a:t>
              </a:r>
              <a:endParaRPr lang="pt-PT" b="1" dirty="0">
                <a:solidFill>
                  <a:srgbClr val="004586"/>
                </a:solidFill>
              </a:endParaRPr>
            </a:p>
            <a:p>
              <a:pPr marL="285750" indent="-285750">
                <a:buClr>
                  <a:srgbClr val="C00000"/>
                </a:buClr>
                <a:buFont typeface="Wingdings" pitchFamily="2" charset="2"/>
                <a:buChar char="v"/>
              </a:pPr>
              <a:r>
                <a:rPr lang="pt-PT" b="1" dirty="0" smtClean="0">
                  <a:solidFill>
                    <a:srgbClr val="004586"/>
                  </a:solidFill>
                </a:rPr>
                <a:t>Formoterol/fluticasona:12h</a:t>
              </a:r>
              <a:r>
                <a:rPr lang="pt-PT" b="1" dirty="0">
                  <a:solidFill>
                    <a:srgbClr val="004586"/>
                  </a:solidFill>
                </a:rPr>
                <a:t>; </a:t>
              </a:r>
              <a:r>
                <a:rPr lang="pt-PT" b="1" dirty="0" smtClean="0">
                  <a:solidFill>
                    <a:srgbClr val="004586"/>
                  </a:solidFill>
                </a:rPr>
                <a:t>2xdia.</a:t>
              </a:r>
              <a:endParaRPr lang="pt-PT" b="1" dirty="0">
                <a:solidFill>
                  <a:srgbClr val="004586"/>
                </a:solidFill>
              </a:endParaRPr>
            </a:p>
          </p:txBody>
        </p:sp>
        <p:sp>
          <p:nvSpPr>
            <p:cNvPr id="17" name="Right Arrow 16"/>
            <p:cNvSpPr/>
            <p:nvPr/>
          </p:nvSpPr>
          <p:spPr bwMode="auto">
            <a:xfrm rot="20438863">
              <a:off x="3340604" y="4627197"/>
              <a:ext cx="655092" cy="35484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004586"/>
              </a:solidFill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8" name="Right Arrow 17"/>
            <p:cNvSpPr/>
            <p:nvPr/>
          </p:nvSpPr>
          <p:spPr bwMode="auto">
            <a:xfrm rot="1844926">
              <a:off x="3343007" y="5748330"/>
              <a:ext cx="655092" cy="35484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004586"/>
              </a:solidFill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8" name="Rectangle 7">
              <a:hlinkClick r:id="" action="ppaction://noaction"/>
            </p:cNvPr>
            <p:cNvSpPr/>
            <p:nvPr/>
          </p:nvSpPr>
          <p:spPr bwMode="auto">
            <a:xfrm>
              <a:off x="149302" y="4958407"/>
              <a:ext cx="3411940" cy="736979"/>
            </a:xfrm>
            <a:prstGeom prst="rect">
              <a:avLst/>
            </a:prstGeom>
            <a:gradFill>
              <a:gsLst>
                <a:gs pos="0">
                  <a:srgbClr val="004586"/>
                </a:gs>
                <a:gs pos="50000">
                  <a:srgbClr val="004586"/>
                </a:gs>
                <a:gs pos="100000">
                  <a:srgbClr val="004586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t-PT" sz="2400" b="1" dirty="0">
                  <a:solidFill>
                    <a:srgbClr val="FFFFFF"/>
                  </a:solidFill>
                </a:rPr>
                <a:t>Associações Fixas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19" name="Right Arrow 18"/>
            <p:cNvSpPr/>
            <p:nvPr/>
          </p:nvSpPr>
          <p:spPr bwMode="auto">
            <a:xfrm>
              <a:off x="4951041" y="4620993"/>
              <a:ext cx="655092" cy="35484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004586"/>
              </a:solidFill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995699" y="4365104"/>
              <a:ext cx="1310184" cy="866620"/>
            </a:xfrm>
            <a:prstGeom prst="rect">
              <a:avLst/>
            </a:prstGeom>
            <a:ln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t-PT" sz="1700" b="1" dirty="0">
                  <a:solidFill>
                    <a:srgbClr val="004586"/>
                  </a:solidFill>
                </a:rPr>
                <a:t>LABA/LAMA</a:t>
              </a:r>
              <a:endParaRPr lang="en-US" sz="1700" b="1" dirty="0">
                <a:solidFill>
                  <a:srgbClr val="004586"/>
                </a:solidFill>
              </a:endParaRPr>
            </a:p>
          </p:txBody>
        </p:sp>
        <p:sp>
          <p:nvSpPr>
            <p:cNvPr id="20" name="Right Arrow 19"/>
            <p:cNvSpPr/>
            <p:nvPr/>
          </p:nvSpPr>
          <p:spPr bwMode="auto">
            <a:xfrm>
              <a:off x="4951041" y="5914615"/>
              <a:ext cx="655092" cy="35484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004586"/>
              </a:solidFill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995699" y="5658728"/>
              <a:ext cx="1310184" cy="866616"/>
            </a:xfrm>
            <a:prstGeom prst="rect">
              <a:avLst/>
            </a:prstGeom>
            <a:ln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t-PT" b="1" dirty="0">
                  <a:solidFill>
                    <a:srgbClr val="004586"/>
                  </a:solidFill>
                </a:rPr>
                <a:t>LABA/ICS</a:t>
              </a:r>
              <a:endParaRPr lang="en-US" b="1" dirty="0">
                <a:solidFill>
                  <a:srgbClr val="004586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 bwMode="auto">
          <a:xfrm>
            <a:off x="5524497" y="919173"/>
            <a:ext cx="3523832" cy="1200329"/>
          </a:xfrm>
          <a:prstGeom prst="rect">
            <a:avLst/>
          </a:prstGeom>
          <a:ln>
            <a:prstDash val="solid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v"/>
            </a:pPr>
            <a:r>
              <a:rPr lang="pt-PT" b="1" dirty="0">
                <a:solidFill>
                  <a:srgbClr val="004586"/>
                </a:solidFill>
              </a:rPr>
              <a:t>Beclometasona: 12h; </a:t>
            </a:r>
            <a:r>
              <a:rPr lang="pt-PT" b="1" dirty="0" smtClean="0">
                <a:solidFill>
                  <a:srgbClr val="004586"/>
                </a:solidFill>
              </a:rPr>
              <a:t>2xdia.</a:t>
            </a:r>
            <a:endParaRPr lang="pt-PT" b="1" dirty="0">
              <a:solidFill>
                <a:srgbClr val="004586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v"/>
            </a:pPr>
            <a:r>
              <a:rPr lang="pt-PT" b="1" dirty="0">
                <a:solidFill>
                  <a:srgbClr val="004586"/>
                </a:solidFill>
              </a:rPr>
              <a:t>Budesonida: 12h; </a:t>
            </a:r>
            <a:r>
              <a:rPr lang="pt-PT" b="1" dirty="0" smtClean="0">
                <a:solidFill>
                  <a:srgbClr val="004586"/>
                </a:solidFill>
              </a:rPr>
              <a:t>2xdia.</a:t>
            </a:r>
            <a:endParaRPr lang="pt-PT" b="1" dirty="0">
              <a:solidFill>
                <a:srgbClr val="004586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v"/>
            </a:pPr>
            <a:r>
              <a:rPr lang="pt-PT" b="1" dirty="0">
                <a:solidFill>
                  <a:srgbClr val="004586"/>
                </a:solidFill>
              </a:rPr>
              <a:t>Fluticasona: 12h; </a:t>
            </a:r>
            <a:r>
              <a:rPr lang="pt-PT" b="1" dirty="0" smtClean="0">
                <a:solidFill>
                  <a:srgbClr val="004586"/>
                </a:solidFill>
              </a:rPr>
              <a:t>2xdia.</a:t>
            </a:r>
            <a:endParaRPr lang="pt-PT" b="1" dirty="0">
              <a:solidFill>
                <a:srgbClr val="004586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v"/>
            </a:pPr>
            <a:r>
              <a:rPr lang="pt-PT" b="1" dirty="0">
                <a:solidFill>
                  <a:srgbClr val="004586"/>
                </a:solidFill>
              </a:rPr>
              <a:t>Mometasona 24h; </a:t>
            </a:r>
            <a:r>
              <a:rPr lang="pt-PT" b="1" dirty="0" smtClean="0">
                <a:solidFill>
                  <a:srgbClr val="004586"/>
                </a:solidFill>
              </a:rPr>
              <a:t>1xdia.</a:t>
            </a:r>
            <a:endParaRPr lang="pt-PT" b="1" dirty="0">
              <a:solidFill>
                <a:srgbClr val="004586"/>
              </a:solidFill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4881554" y="1266480"/>
            <a:ext cx="655092" cy="354842"/>
          </a:xfrm>
          <a:prstGeom prst="rightArrow">
            <a:avLst/>
          </a:prstGeom>
          <a:solidFill>
            <a:srgbClr val="C00000"/>
          </a:solidFill>
          <a:ln>
            <a:solidFill>
              <a:srgbClr val="004586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" name="Rectangle 23">
            <a:hlinkClick r:id="" action="ppaction://noaction"/>
          </p:cNvPr>
          <p:cNvSpPr/>
          <p:nvPr/>
        </p:nvSpPr>
        <p:spPr bwMode="auto">
          <a:xfrm>
            <a:off x="1666844" y="980729"/>
            <a:ext cx="3411940" cy="916679"/>
          </a:xfrm>
          <a:prstGeom prst="rect">
            <a:avLst/>
          </a:prstGeom>
          <a:gradFill>
            <a:gsLst>
              <a:gs pos="0">
                <a:srgbClr val="004586"/>
              </a:gs>
              <a:gs pos="50000">
                <a:srgbClr val="004586"/>
              </a:gs>
              <a:gs pos="100000">
                <a:srgbClr val="004586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PT" sz="2400" b="1" dirty="0">
                <a:solidFill>
                  <a:srgbClr val="FFFFFF"/>
                </a:solidFill>
              </a:rPr>
              <a:t>Corticosteróides: </a:t>
            </a:r>
            <a:r>
              <a:rPr lang="pt-PT" sz="2400" b="1" dirty="0">
                <a:solidFill>
                  <a:srgbClr val="FFFF00"/>
                </a:solidFill>
              </a:rPr>
              <a:t>ICS</a:t>
            </a:r>
          </a:p>
          <a:p>
            <a:pPr algn="ctr"/>
            <a:r>
              <a:rPr lang="pt-PT" sz="2400" b="1" dirty="0">
                <a:solidFill>
                  <a:prstClr val="white"/>
                </a:solidFill>
              </a:rPr>
              <a:t>(</a:t>
            </a:r>
            <a:r>
              <a:rPr lang="pt-PT" sz="2400" b="1" dirty="0" err="1">
                <a:solidFill>
                  <a:prstClr val="white"/>
                </a:solidFill>
              </a:rPr>
              <a:t>Inhaled</a:t>
            </a:r>
            <a:r>
              <a:rPr lang="pt-PT" sz="2400" b="1" dirty="0">
                <a:solidFill>
                  <a:prstClr val="white"/>
                </a:solidFill>
              </a:rPr>
              <a:t> </a:t>
            </a:r>
            <a:r>
              <a:rPr lang="pt-PT" sz="2400" b="1" dirty="0" err="1">
                <a:solidFill>
                  <a:prstClr val="white"/>
                </a:solidFill>
              </a:rPr>
              <a:t>corticosteroids</a:t>
            </a:r>
            <a:r>
              <a:rPr lang="pt-PT" sz="2400" b="1" dirty="0">
                <a:solidFill>
                  <a:prstClr val="white"/>
                </a:solidFill>
              </a:rPr>
              <a:t>)</a:t>
            </a:r>
            <a:endParaRPr lang="en-US" sz="2400" b="1" dirty="0">
              <a:solidFill>
                <a:prstClr val="white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6" b="3346"/>
          <a:stretch/>
        </p:blipFill>
        <p:spPr bwMode="auto">
          <a:xfrm>
            <a:off x="1775521" y="5008735"/>
            <a:ext cx="622231" cy="65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ângulo 1"/>
          <p:cNvSpPr/>
          <p:nvPr/>
        </p:nvSpPr>
        <p:spPr>
          <a:xfrm>
            <a:off x="1919537" y="5266104"/>
            <a:ext cx="344411" cy="766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28" name="Picture 2" descr="Resultado de imagem para ellip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5038401"/>
            <a:ext cx="766125" cy="59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Resultado de imagem para genuair inhal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1" y="4999458"/>
            <a:ext cx="840059" cy="78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m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7" y="5036936"/>
            <a:ext cx="516841" cy="672970"/>
          </a:xfrm>
          <a:prstGeom prst="rect">
            <a:avLst/>
          </a:prstGeom>
        </p:spPr>
      </p:pic>
      <p:pic>
        <p:nvPicPr>
          <p:cNvPr id="31" name="Picture 2" descr="Resultado de imagem para turbohal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5036936"/>
            <a:ext cx="832300" cy="66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Resultado de imagem para turbohal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3" y="5036936"/>
            <a:ext cx="1005797" cy="67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Resultado de imagem para turbohal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5036937"/>
            <a:ext cx="679858" cy="63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76121" y="5091680"/>
            <a:ext cx="925887" cy="693522"/>
          </a:xfrm>
          <a:prstGeom prst="rect">
            <a:avLst/>
          </a:prstGeom>
        </p:spPr>
      </p:pic>
      <p:pic>
        <p:nvPicPr>
          <p:cNvPr id="36" name="Picture 10" descr="Resultado de imagem para aerolizer devic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5008734"/>
            <a:ext cx="406442" cy="70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968208" y="5036936"/>
            <a:ext cx="763046" cy="67243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779602" y="5011108"/>
            <a:ext cx="772782" cy="698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4999458"/>
            <a:ext cx="524954" cy="709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056441" y="5036937"/>
            <a:ext cx="443013" cy="631529"/>
          </a:xfrm>
          <a:prstGeom prst="rect">
            <a:avLst/>
          </a:prstGeom>
        </p:spPr>
      </p:pic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6573025" y="5859369"/>
            <a:ext cx="5333163" cy="566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indent="0" algn="r" defTabSz="457200">
              <a:spcBef>
                <a:spcPct val="20000"/>
              </a:spcBef>
              <a:buFont typeface="Arial" pitchFamily="34" charset="0"/>
              <a:buNone/>
              <a:defRPr sz="1200" i="1">
                <a:solidFill>
                  <a:srgbClr val="A6A6A6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GB" dirty="0" err="1"/>
              <a:t>Rui</a:t>
            </a:r>
            <a:r>
              <a:rPr lang="en-GB" dirty="0"/>
              <a:t> P. Costa , </a:t>
            </a:r>
            <a:r>
              <a:rPr lang="en-GB" dirty="0" smtClean="0"/>
              <a:t>2014; </a:t>
            </a:r>
            <a:r>
              <a:rPr lang="en-GB" dirty="0" err="1" smtClean="0"/>
              <a:t>Actualizado</a:t>
            </a:r>
            <a:r>
              <a:rPr lang="en-GB" dirty="0" smtClean="0"/>
              <a:t> </a:t>
            </a:r>
            <a:r>
              <a:rPr lang="en-GB" dirty="0" err="1"/>
              <a:t>em</a:t>
            </a:r>
            <a:r>
              <a:rPr lang="en-GB" dirty="0"/>
              <a:t> Abril 2016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6570428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5237" y="5935568"/>
            <a:ext cx="11582443" cy="295162"/>
          </a:xfrm>
        </p:spPr>
        <p:txBody>
          <a:bodyPr>
            <a:normAutofit/>
          </a:bodyPr>
          <a:lstStyle/>
          <a:p>
            <a:pPr algn="r"/>
            <a:r>
              <a:rPr lang="pt-PT" sz="1200" i="1" dirty="0">
                <a:solidFill>
                  <a:srgbClr val="A6A6A6"/>
                </a:solidFill>
              </a:rPr>
              <a:t>Adaptado do GOLD 2017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4586"/>
                </a:solidFill>
                <a:latin typeface="+mn-lt"/>
              </a:rPr>
              <a:t>DPOC: </a:t>
            </a:r>
            <a:r>
              <a:rPr lang="en-US" b="1" dirty="0" err="1">
                <a:solidFill>
                  <a:srgbClr val="004586"/>
                </a:solidFill>
                <a:latin typeface="+mn-lt"/>
              </a:rPr>
              <a:t>tratamento</a:t>
            </a:r>
            <a:r>
              <a:rPr lang="en-US" b="1" dirty="0">
                <a:solidFill>
                  <a:srgbClr val="004586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4586"/>
                </a:solidFill>
                <a:latin typeface="+mn-lt"/>
              </a:rPr>
              <a:t>farmacológico</a:t>
            </a:r>
            <a:endParaRPr lang="en-US" b="1" dirty="0">
              <a:solidFill>
                <a:srgbClr val="004586"/>
              </a:solidFill>
              <a:latin typeface="+mn-lt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773680" y="5515293"/>
            <a:ext cx="2240279" cy="43938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PT" b="1" dirty="0">
                <a:solidFill>
                  <a:srgbClr val="004586"/>
                </a:solidFill>
              </a:rPr>
              <a:t>Um broncodilatador</a:t>
            </a:r>
          </a:p>
        </p:txBody>
      </p:sp>
      <p:cxnSp>
        <p:nvCxnSpPr>
          <p:cNvPr id="22" name="Conexão recta unidireccional 21"/>
          <p:cNvCxnSpPr/>
          <p:nvPr/>
        </p:nvCxnSpPr>
        <p:spPr>
          <a:xfrm flipV="1">
            <a:off x="3952215" y="5099658"/>
            <a:ext cx="5938" cy="391885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3233762" y="4826522"/>
            <a:ext cx="1425039" cy="26125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PT" sz="1600" dirty="0">
                <a:solidFill>
                  <a:srgbClr val="004586"/>
                </a:solidFill>
              </a:rPr>
              <a:t>Avaliar efeito</a:t>
            </a:r>
          </a:p>
        </p:txBody>
      </p:sp>
      <p:cxnSp>
        <p:nvCxnSpPr>
          <p:cNvPr id="24" name="Conexão recta unidireccional 23"/>
          <p:cNvCxnSpPr/>
          <p:nvPr/>
        </p:nvCxnSpPr>
        <p:spPr>
          <a:xfrm flipV="1">
            <a:off x="3962115" y="4420808"/>
            <a:ext cx="5938" cy="391885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2597836" y="3745867"/>
            <a:ext cx="2751404" cy="61751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PT" dirty="0">
                <a:solidFill>
                  <a:srgbClr val="004586"/>
                </a:solidFill>
              </a:rPr>
              <a:t>Continuar, parar ou tentar classe de broncodilatador alternativa</a:t>
            </a:r>
          </a:p>
        </p:txBody>
      </p:sp>
      <p:sp>
        <p:nvSpPr>
          <p:cNvPr id="26" name="Rectângulo 25"/>
          <p:cNvSpPr/>
          <p:nvPr/>
        </p:nvSpPr>
        <p:spPr>
          <a:xfrm>
            <a:off x="1972253" y="3532114"/>
            <a:ext cx="4017600" cy="26006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CaixaDeTexto 26"/>
          <p:cNvSpPr txBox="1"/>
          <p:nvPr/>
        </p:nvSpPr>
        <p:spPr>
          <a:xfrm>
            <a:off x="1726953" y="3318366"/>
            <a:ext cx="866899" cy="7837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PT" sz="2400" b="1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28" name="Rectângulo 27"/>
          <p:cNvSpPr/>
          <p:nvPr/>
        </p:nvSpPr>
        <p:spPr>
          <a:xfrm>
            <a:off x="1964834" y="876869"/>
            <a:ext cx="4017600" cy="26006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CaixaDeTexto 28"/>
          <p:cNvSpPr txBox="1"/>
          <p:nvPr/>
        </p:nvSpPr>
        <p:spPr>
          <a:xfrm>
            <a:off x="1705928" y="663121"/>
            <a:ext cx="866899" cy="7837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PT" sz="2400" b="1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30" name="Rectângulo 29"/>
          <p:cNvSpPr/>
          <p:nvPr/>
        </p:nvSpPr>
        <p:spPr>
          <a:xfrm>
            <a:off x="6197184" y="3530139"/>
            <a:ext cx="4017600" cy="26006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CaixaDeTexto 30"/>
          <p:cNvSpPr txBox="1"/>
          <p:nvPr/>
        </p:nvSpPr>
        <p:spPr>
          <a:xfrm>
            <a:off x="5947803" y="3316391"/>
            <a:ext cx="866899" cy="7837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PT" sz="2400" b="1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087314" y="5147447"/>
            <a:ext cx="2498646" cy="79321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PT" b="1" dirty="0">
                <a:solidFill>
                  <a:srgbClr val="004586"/>
                </a:solidFill>
              </a:rPr>
              <a:t>Um broncodilatador de longa duração de ação</a:t>
            </a:r>
          </a:p>
          <a:p>
            <a:pPr algn="ctr"/>
            <a:r>
              <a:rPr lang="pt-PT" b="1" dirty="0">
                <a:solidFill>
                  <a:srgbClr val="004586"/>
                </a:solidFill>
              </a:rPr>
              <a:t>(LAMA ou LABA)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8250725" y="4549692"/>
            <a:ext cx="1256325" cy="44527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PT" sz="1400" dirty="0">
                <a:solidFill>
                  <a:srgbClr val="004586"/>
                </a:solidFill>
              </a:rPr>
              <a:t>Se os sintomas persistirem</a:t>
            </a:r>
          </a:p>
        </p:txBody>
      </p:sp>
      <p:sp>
        <p:nvSpPr>
          <p:cNvPr id="16" name="Seta para baixo 15"/>
          <p:cNvSpPr/>
          <p:nvPr/>
        </p:nvSpPr>
        <p:spPr>
          <a:xfrm flipV="1">
            <a:off x="8172974" y="4312797"/>
            <a:ext cx="110169" cy="837291"/>
          </a:xfrm>
          <a:prstGeom prst="downArrow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CaixaDeTexto 16"/>
          <p:cNvSpPr txBox="1"/>
          <p:nvPr/>
        </p:nvSpPr>
        <p:spPr>
          <a:xfrm>
            <a:off x="7085339" y="3864626"/>
            <a:ext cx="2291508" cy="39968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PT" b="1" dirty="0">
                <a:solidFill>
                  <a:srgbClr val="004586"/>
                </a:solidFill>
              </a:rPr>
              <a:t>LAMA + LABA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336425" y="2877068"/>
            <a:ext cx="1415140" cy="43938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PT" b="1" dirty="0">
                <a:solidFill>
                  <a:srgbClr val="004586"/>
                </a:solidFill>
              </a:rPr>
              <a:t>LAMA</a:t>
            </a:r>
          </a:p>
        </p:txBody>
      </p:sp>
      <p:sp>
        <p:nvSpPr>
          <p:cNvPr id="21" name="Seta para baixo 20"/>
          <p:cNvSpPr/>
          <p:nvPr/>
        </p:nvSpPr>
        <p:spPr>
          <a:xfrm flipV="1">
            <a:off x="3568069" y="1667691"/>
            <a:ext cx="114726" cy="1212258"/>
          </a:xfrm>
          <a:prstGeom prst="downArrow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CaixaDeTexto 31"/>
          <p:cNvSpPr txBox="1"/>
          <p:nvPr/>
        </p:nvSpPr>
        <p:spPr>
          <a:xfrm>
            <a:off x="2468880" y="1226360"/>
            <a:ext cx="1593924" cy="39968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PT" b="1" dirty="0">
                <a:solidFill>
                  <a:srgbClr val="004586"/>
                </a:solidFill>
              </a:rPr>
              <a:t>LAMA + LABA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2440500" y="2189224"/>
            <a:ext cx="1256325" cy="44527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PT" sz="1400" dirty="0">
                <a:solidFill>
                  <a:srgbClr val="004586"/>
                </a:solidFill>
              </a:rPr>
              <a:t>Exacerbações</a:t>
            </a:r>
          </a:p>
        </p:txBody>
      </p:sp>
      <p:cxnSp>
        <p:nvCxnSpPr>
          <p:cNvPr id="34" name="Conexão recta unidireccional 33"/>
          <p:cNvCxnSpPr/>
          <p:nvPr/>
        </p:nvCxnSpPr>
        <p:spPr>
          <a:xfrm flipV="1">
            <a:off x="4052912" y="1750819"/>
            <a:ext cx="639286" cy="1124218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/>
          <p:cNvSpPr txBox="1"/>
          <p:nvPr/>
        </p:nvSpPr>
        <p:spPr>
          <a:xfrm>
            <a:off x="4164723" y="1307510"/>
            <a:ext cx="1357200" cy="399684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PT" b="1" dirty="0">
                <a:solidFill>
                  <a:srgbClr val="004586"/>
                </a:solidFill>
              </a:rPr>
              <a:t>LABA + ICS</a:t>
            </a:r>
          </a:p>
        </p:txBody>
      </p:sp>
      <p:sp>
        <p:nvSpPr>
          <p:cNvPr id="37" name="Rectângulo 36"/>
          <p:cNvSpPr/>
          <p:nvPr/>
        </p:nvSpPr>
        <p:spPr>
          <a:xfrm>
            <a:off x="6195208" y="874894"/>
            <a:ext cx="4017901" cy="26006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CaixaDeTexto 37"/>
          <p:cNvSpPr txBox="1"/>
          <p:nvPr/>
        </p:nvSpPr>
        <p:spPr>
          <a:xfrm>
            <a:off x="5945828" y="661146"/>
            <a:ext cx="866899" cy="7837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PT" sz="2400" b="1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7350524" y="3116480"/>
            <a:ext cx="1356730" cy="27700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PT" sz="1600" b="1" dirty="0">
                <a:solidFill>
                  <a:srgbClr val="004586"/>
                </a:solidFill>
              </a:rPr>
              <a:t>LAMA + LABA</a:t>
            </a:r>
          </a:p>
        </p:txBody>
      </p:sp>
      <p:cxnSp>
        <p:nvCxnSpPr>
          <p:cNvPr id="40" name="Conexão recta unidireccional 39"/>
          <p:cNvCxnSpPr/>
          <p:nvPr/>
        </p:nvCxnSpPr>
        <p:spPr>
          <a:xfrm>
            <a:off x="7071763" y="3255048"/>
            <a:ext cx="223650" cy="3939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6282056" y="3112593"/>
            <a:ext cx="728360" cy="27720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PT" sz="1600" b="1" dirty="0">
                <a:solidFill>
                  <a:srgbClr val="004586"/>
                </a:solidFill>
              </a:rPr>
              <a:t>LAMA</a:t>
            </a:r>
          </a:p>
        </p:txBody>
      </p:sp>
      <p:cxnSp>
        <p:nvCxnSpPr>
          <p:cNvPr id="43" name="Conexão recta unidireccional 42"/>
          <p:cNvCxnSpPr/>
          <p:nvPr/>
        </p:nvCxnSpPr>
        <p:spPr>
          <a:xfrm>
            <a:off x="8755643" y="3317695"/>
            <a:ext cx="223650" cy="3939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cta unidireccional 43"/>
          <p:cNvCxnSpPr/>
          <p:nvPr/>
        </p:nvCxnSpPr>
        <p:spPr>
          <a:xfrm flipH="1">
            <a:off x="8751499" y="3200774"/>
            <a:ext cx="213173" cy="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/>
          <p:cNvSpPr txBox="1"/>
          <p:nvPr/>
        </p:nvSpPr>
        <p:spPr>
          <a:xfrm>
            <a:off x="9020596" y="3113528"/>
            <a:ext cx="1116527" cy="27720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PT" sz="1600" b="1" dirty="0">
                <a:solidFill>
                  <a:srgbClr val="004586"/>
                </a:solidFill>
              </a:rPr>
              <a:t>LABA + ICS</a:t>
            </a:r>
          </a:p>
        </p:txBody>
      </p:sp>
      <p:sp>
        <p:nvSpPr>
          <p:cNvPr id="49" name="Seta para baixo 48"/>
          <p:cNvSpPr/>
          <p:nvPr/>
        </p:nvSpPr>
        <p:spPr>
          <a:xfrm flipV="1">
            <a:off x="7712691" y="2380211"/>
            <a:ext cx="98882" cy="735280"/>
          </a:xfrm>
          <a:prstGeom prst="downArrow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CaixaDeTexto 49"/>
          <p:cNvSpPr txBox="1"/>
          <p:nvPr/>
        </p:nvSpPr>
        <p:spPr>
          <a:xfrm>
            <a:off x="6979920" y="1905171"/>
            <a:ext cx="1577819" cy="44326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PT" b="1" dirty="0">
                <a:solidFill>
                  <a:srgbClr val="004586"/>
                </a:solidFill>
              </a:rPr>
              <a:t>LAMA + LABA</a:t>
            </a:r>
          </a:p>
          <a:p>
            <a:pPr algn="ctr"/>
            <a:r>
              <a:rPr lang="pt-PT" b="1" dirty="0">
                <a:solidFill>
                  <a:srgbClr val="004586"/>
                </a:solidFill>
              </a:rPr>
              <a:t>+ICS</a:t>
            </a:r>
          </a:p>
        </p:txBody>
      </p:sp>
      <p:cxnSp>
        <p:nvCxnSpPr>
          <p:cNvPr id="51" name="Conexão recta unidireccional 50"/>
          <p:cNvCxnSpPr/>
          <p:nvPr/>
        </p:nvCxnSpPr>
        <p:spPr>
          <a:xfrm>
            <a:off x="8013454" y="2362398"/>
            <a:ext cx="5937" cy="754083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cta unidireccional 54"/>
          <p:cNvCxnSpPr>
            <a:endCxn id="50" idx="3"/>
          </p:cNvCxnSpPr>
          <p:nvPr/>
        </p:nvCxnSpPr>
        <p:spPr>
          <a:xfrm flipH="1" flipV="1">
            <a:off x="8557739" y="2126802"/>
            <a:ext cx="1035134" cy="98968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DeTexto 57"/>
          <p:cNvSpPr txBox="1"/>
          <p:nvPr/>
        </p:nvSpPr>
        <p:spPr>
          <a:xfrm>
            <a:off x="6539021" y="2701298"/>
            <a:ext cx="1256325" cy="44527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PT" sz="1400" dirty="0">
                <a:solidFill>
                  <a:srgbClr val="004586"/>
                </a:solidFill>
              </a:rPr>
              <a:t>Exacerbações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8922176" y="2051693"/>
            <a:ext cx="1256325" cy="50481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PT" sz="1400" dirty="0">
                <a:solidFill>
                  <a:srgbClr val="004586"/>
                </a:solidFill>
              </a:rPr>
              <a:t>Sintomas persistentes / Exacerbações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6736080" y="1131571"/>
            <a:ext cx="1383509" cy="31623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PT" b="1" dirty="0" err="1">
                <a:solidFill>
                  <a:srgbClr val="004586"/>
                </a:solidFill>
              </a:rPr>
              <a:t>Roflumilaste</a:t>
            </a:r>
            <a:endParaRPr lang="pt-PT" b="1" dirty="0">
              <a:solidFill>
                <a:srgbClr val="004586"/>
              </a:solidFill>
            </a:endParaRPr>
          </a:p>
        </p:txBody>
      </p:sp>
      <p:cxnSp>
        <p:nvCxnSpPr>
          <p:cNvPr id="61" name="Conexão recta unidireccional 60"/>
          <p:cNvCxnSpPr/>
          <p:nvPr/>
        </p:nvCxnSpPr>
        <p:spPr>
          <a:xfrm flipH="1" flipV="1">
            <a:off x="7062315" y="1507677"/>
            <a:ext cx="514102" cy="395418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ixaDeTexto 62"/>
          <p:cNvSpPr txBox="1"/>
          <p:nvPr/>
        </p:nvSpPr>
        <p:spPr>
          <a:xfrm>
            <a:off x="6171356" y="1524008"/>
            <a:ext cx="1256325" cy="44527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PT" sz="1400" dirty="0">
                <a:solidFill>
                  <a:srgbClr val="004586"/>
                </a:solidFill>
              </a:rPr>
              <a:t>Exacerbações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8421546" y="1226820"/>
            <a:ext cx="1345868" cy="350087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PT" b="1" dirty="0" err="1">
                <a:solidFill>
                  <a:srgbClr val="004586"/>
                </a:solidFill>
              </a:rPr>
              <a:t>Macrólidos</a:t>
            </a:r>
            <a:endParaRPr lang="pt-PT" b="1" dirty="0">
              <a:solidFill>
                <a:srgbClr val="004586"/>
              </a:solidFill>
            </a:endParaRPr>
          </a:p>
        </p:txBody>
      </p:sp>
      <p:cxnSp>
        <p:nvCxnSpPr>
          <p:cNvPr id="65" name="Conexão recta unidireccional 64"/>
          <p:cNvCxnSpPr>
            <a:endCxn id="64" idx="2"/>
          </p:cNvCxnSpPr>
          <p:nvPr/>
        </p:nvCxnSpPr>
        <p:spPr>
          <a:xfrm flipV="1">
            <a:off x="8243167" y="1576907"/>
            <a:ext cx="851313" cy="307138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38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  <p:bldP spid="25" grpId="0"/>
      <p:bldP spid="14" grpId="0" animBg="1"/>
      <p:bldP spid="15" grpId="0"/>
      <p:bldP spid="16" grpId="0" animBg="1"/>
      <p:bldP spid="17" grpId="0" animBg="1"/>
      <p:bldP spid="19" grpId="0" animBg="1"/>
      <p:bldP spid="21" grpId="0" animBg="1"/>
      <p:bldP spid="32" grpId="0" animBg="1"/>
      <p:bldP spid="33" grpId="0"/>
      <p:bldP spid="36" grpId="0" animBg="1"/>
      <p:bldP spid="39" grpId="0" animBg="1"/>
      <p:bldP spid="42" grpId="0" animBg="1"/>
      <p:bldP spid="48" grpId="0" animBg="1"/>
      <p:bldP spid="49" grpId="0" animBg="1"/>
      <p:bldP spid="50" grpId="0" animBg="1"/>
      <p:bldP spid="58" grpId="0"/>
      <p:bldP spid="59" grpId="0"/>
      <p:bldP spid="60" grpId="0" animBg="1"/>
      <p:bldP spid="63" grpId="0"/>
      <p:bldP spid="6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Marcador de Posição de Conteúdo 6"/>
          <p:cNvGrpSpPr/>
          <p:nvPr/>
        </p:nvGrpSpPr>
        <p:grpSpPr>
          <a:xfrm>
            <a:off x="3149897" y="720117"/>
            <a:ext cx="5823374" cy="3989042"/>
            <a:chOff x="3149897" y="1268757"/>
            <a:chExt cx="5823374" cy="3989042"/>
          </a:xfrm>
        </p:grpSpPr>
        <p:sp>
          <p:nvSpPr>
            <p:cNvPr id="3" name="Forma livre 2"/>
            <p:cNvSpPr/>
            <p:nvPr/>
          </p:nvSpPr>
          <p:spPr>
            <a:xfrm>
              <a:off x="4065175" y="1268757"/>
              <a:ext cx="3989042" cy="3989042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+- f19 0 f7"/>
                <a:gd name="f22" fmla="+- f18 0 f7"/>
                <a:gd name="f23" fmla="*/ f18 f15 1"/>
                <a:gd name="f24" fmla="*/ f19 f15 1"/>
                <a:gd name="f25" fmla="*/ f21 1 2"/>
                <a:gd name="f26" fmla="*/ f21 1 4"/>
                <a:gd name="f27" fmla="*/ f22 1 2"/>
                <a:gd name="f28" fmla="*/ f22 1 4"/>
                <a:gd name="f29" fmla="*/ f22 3 1"/>
                <a:gd name="f30" fmla="*/ f21 3 1"/>
                <a:gd name="f31" fmla="+- f7 f25 0"/>
                <a:gd name="f32" fmla="+- f7 f27 0"/>
                <a:gd name="f33" fmla="*/ f29 1 4"/>
                <a:gd name="f34" fmla="*/ f30 1 4"/>
                <a:gd name="f35" fmla="*/ f28 f15 1"/>
                <a:gd name="f36" fmla="*/ f26 f15 1"/>
                <a:gd name="f37" fmla="*/ f33 f15 1"/>
                <a:gd name="f38" fmla="*/ f34 f15 1"/>
                <a:gd name="f39" fmla="*/ f31 f15 1"/>
                <a:gd name="f40" fmla="*/ f3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6" r="f37" b="f38"/>
              <a:pathLst>
                <a:path>
                  <a:moveTo>
                    <a:pt x="f20" y="f39"/>
                  </a:moveTo>
                  <a:lnTo>
                    <a:pt x="f40" y="f20"/>
                  </a:lnTo>
                  <a:lnTo>
                    <a:pt x="f23" y="f39"/>
                  </a:lnTo>
                  <a:lnTo>
                    <a:pt x="f40" y="f24"/>
                  </a:lnTo>
                  <a:close/>
                </a:path>
              </a:pathLst>
            </a:custGeom>
            <a:solidFill>
              <a:srgbClr val="E8D0D0"/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pt-PT"/>
            </a:p>
          </p:txBody>
        </p:sp>
        <p:sp>
          <p:nvSpPr>
            <p:cNvPr id="4" name="Forma livre 3"/>
            <p:cNvSpPr/>
            <p:nvPr/>
          </p:nvSpPr>
          <p:spPr>
            <a:xfrm>
              <a:off x="3149897" y="1638988"/>
              <a:ext cx="2866762" cy="15557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66766"/>
                <a:gd name="f7" fmla="val 1555725"/>
                <a:gd name="f8" fmla="val 259293"/>
                <a:gd name="f9" fmla="val 116089"/>
                <a:gd name="f10" fmla="val 2607473"/>
                <a:gd name="f11" fmla="val 2750677"/>
                <a:gd name="f12" fmla="val 1296432"/>
                <a:gd name="f13" fmla="val 1439636"/>
                <a:gd name="f14" fmla="+- 0 0 -90"/>
                <a:gd name="f15" fmla="*/ f3 1 2866766"/>
                <a:gd name="f16" fmla="*/ f4 1 1555725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866766"/>
                <a:gd name="f25" fmla="*/ f21 1 1555725"/>
                <a:gd name="f26" fmla="*/ 0 f22 1"/>
                <a:gd name="f27" fmla="*/ 259293 f21 1"/>
                <a:gd name="f28" fmla="*/ 259293 f22 1"/>
                <a:gd name="f29" fmla="*/ 0 f21 1"/>
                <a:gd name="f30" fmla="*/ 2607473 f22 1"/>
                <a:gd name="f31" fmla="*/ 2866766 f22 1"/>
                <a:gd name="f32" fmla="*/ 1296432 f21 1"/>
                <a:gd name="f33" fmla="*/ 1555725 f21 1"/>
                <a:gd name="f34" fmla="+- f23 0 f1"/>
                <a:gd name="f35" fmla="*/ f26 1 2866766"/>
                <a:gd name="f36" fmla="*/ f27 1 1555725"/>
                <a:gd name="f37" fmla="*/ f28 1 2866766"/>
                <a:gd name="f38" fmla="*/ f29 1 1555725"/>
                <a:gd name="f39" fmla="*/ f30 1 2866766"/>
                <a:gd name="f40" fmla="*/ f31 1 2866766"/>
                <a:gd name="f41" fmla="*/ f32 1 1555725"/>
                <a:gd name="f42" fmla="*/ f33 1 1555725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866766" h="155572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C0504D"/>
            </a:solidFill>
            <a:ln w="25402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28343" tIns="228343" rIns="228343" bIns="228343" anchor="ctr" anchorCtr="1" compatLnSpc="1"/>
            <a:lstStyle/>
            <a:p>
              <a:pPr marL="0" marR="0" lvl="0" indent="0" algn="ctr" defTabSz="177799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PT" sz="40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C</a:t>
              </a:r>
            </a:p>
          </p:txBody>
        </p:sp>
        <p:sp>
          <p:nvSpPr>
            <p:cNvPr id="5" name="Forma livre 4"/>
            <p:cNvSpPr/>
            <p:nvPr/>
          </p:nvSpPr>
          <p:spPr>
            <a:xfrm>
              <a:off x="6130475" y="1647721"/>
              <a:ext cx="2842796" cy="15557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42792"/>
                <a:gd name="f7" fmla="val 1555725"/>
                <a:gd name="f8" fmla="val 259293"/>
                <a:gd name="f9" fmla="val 116089"/>
                <a:gd name="f10" fmla="val 2583499"/>
                <a:gd name="f11" fmla="val 2726703"/>
                <a:gd name="f12" fmla="val 1296432"/>
                <a:gd name="f13" fmla="val 1439636"/>
                <a:gd name="f14" fmla="+- 0 0 -90"/>
                <a:gd name="f15" fmla="*/ f3 1 2842792"/>
                <a:gd name="f16" fmla="*/ f4 1 1555725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842792"/>
                <a:gd name="f25" fmla="*/ f21 1 1555725"/>
                <a:gd name="f26" fmla="*/ 0 f22 1"/>
                <a:gd name="f27" fmla="*/ 259293 f21 1"/>
                <a:gd name="f28" fmla="*/ 259293 f22 1"/>
                <a:gd name="f29" fmla="*/ 0 f21 1"/>
                <a:gd name="f30" fmla="*/ 2583499 f22 1"/>
                <a:gd name="f31" fmla="*/ 2842792 f22 1"/>
                <a:gd name="f32" fmla="*/ 1296432 f21 1"/>
                <a:gd name="f33" fmla="*/ 1555725 f21 1"/>
                <a:gd name="f34" fmla="+- f23 0 f1"/>
                <a:gd name="f35" fmla="*/ f26 1 2842792"/>
                <a:gd name="f36" fmla="*/ f27 1 1555725"/>
                <a:gd name="f37" fmla="*/ f28 1 2842792"/>
                <a:gd name="f38" fmla="*/ f29 1 1555725"/>
                <a:gd name="f39" fmla="*/ f30 1 2842792"/>
                <a:gd name="f40" fmla="*/ f31 1 2842792"/>
                <a:gd name="f41" fmla="*/ f32 1 1555725"/>
                <a:gd name="f42" fmla="*/ f33 1 1555725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842792" h="155572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9BBB59"/>
            </a:solidFill>
            <a:ln w="25402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28343" tIns="228343" rIns="228343" bIns="228343" anchor="ctr" anchorCtr="1" compatLnSpc="1"/>
            <a:lstStyle/>
            <a:p>
              <a:pPr marL="0" marR="0" lvl="0" indent="0" algn="ctr" defTabSz="177799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PT" sz="40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D</a:t>
              </a:r>
            </a:p>
          </p:txBody>
        </p:sp>
        <p:sp>
          <p:nvSpPr>
            <p:cNvPr id="6" name="Forma livre 5"/>
            <p:cNvSpPr/>
            <p:nvPr/>
          </p:nvSpPr>
          <p:spPr>
            <a:xfrm>
              <a:off x="3167710" y="3323112"/>
              <a:ext cx="2890509" cy="15557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90507"/>
                <a:gd name="f7" fmla="val 1555725"/>
                <a:gd name="f8" fmla="val 259293"/>
                <a:gd name="f9" fmla="val 116089"/>
                <a:gd name="f10" fmla="val 2631214"/>
                <a:gd name="f11" fmla="val 2774418"/>
                <a:gd name="f12" fmla="val 1296432"/>
                <a:gd name="f13" fmla="val 1439636"/>
                <a:gd name="f14" fmla="+- 0 0 -90"/>
                <a:gd name="f15" fmla="*/ f3 1 2890507"/>
                <a:gd name="f16" fmla="*/ f4 1 1555725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890507"/>
                <a:gd name="f25" fmla="*/ f21 1 1555725"/>
                <a:gd name="f26" fmla="*/ 0 f22 1"/>
                <a:gd name="f27" fmla="*/ 259293 f21 1"/>
                <a:gd name="f28" fmla="*/ 259293 f22 1"/>
                <a:gd name="f29" fmla="*/ 0 f21 1"/>
                <a:gd name="f30" fmla="*/ 2631214 f22 1"/>
                <a:gd name="f31" fmla="*/ 2890507 f22 1"/>
                <a:gd name="f32" fmla="*/ 1296432 f21 1"/>
                <a:gd name="f33" fmla="*/ 1555725 f21 1"/>
                <a:gd name="f34" fmla="+- f23 0 f1"/>
                <a:gd name="f35" fmla="*/ f26 1 2890507"/>
                <a:gd name="f36" fmla="*/ f27 1 1555725"/>
                <a:gd name="f37" fmla="*/ f28 1 2890507"/>
                <a:gd name="f38" fmla="*/ f29 1 1555725"/>
                <a:gd name="f39" fmla="*/ f30 1 2890507"/>
                <a:gd name="f40" fmla="*/ f31 1 2890507"/>
                <a:gd name="f41" fmla="*/ f32 1 1555725"/>
                <a:gd name="f42" fmla="*/ f33 1 1555725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890507" h="155572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8064A2"/>
            </a:solidFill>
            <a:ln w="25402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28343" tIns="228343" rIns="228343" bIns="228343" anchor="ctr" anchorCtr="1" compatLnSpc="1"/>
            <a:lstStyle/>
            <a:p>
              <a:pPr marL="0" marR="0" lvl="0" indent="0" algn="ctr" defTabSz="177799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PT" sz="40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A</a:t>
              </a:r>
            </a:p>
          </p:txBody>
        </p:sp>
        <p:sp>
          <p:nvSpPr>
            <p:cNvPr id="7" name="Forma livre 6"/>
            <p:cNvSpPr/>
            <p:nvPr/>
          </p:nvSpPr>
          <p:spPr>
            <a:xfrm>
              <a:off x="6191493" y="3323112"/>
              <a:ext cx="2752279" cy="15557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52280"/>
                <a:gd name="f7" fmla="val 1555725"/>
                <a:gd name="f8" fmla="val 259293"/>
                <a:gd name="f9" fmla="val 116089"/>
                <a:gd name="f10" fmla="val 2492987"/>
                <a:gd name="f11" fmla="val 2636191"/>
                <a:gd name="f12" fmla="val 1296432"/>
                <a:gd name="f13" fmla="val 1439636"/>
                <a:gd name="f14" fmla="+- 0 0 -90"/>
                <a:gd name="f15" fmla="*/ f3 1 2752280"/>
                <a:gd name="f16" fmla="*/ f4 1 1555725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752280"/>
                <a:gd name="f25" fmla="*/ f21 1 1555725"/>
                <a:gd name="f26" fmla="*/ 0 f22 1"/>
                <a:gd name="f27" fmla="*/ 259293 f21 1"/>
                <a:gd name="f28" fmla="*/ 259293 f22 1"/>
                <a:gd name="f29" fmla="*/ 0 f21 1"/>
                <a:gd name="f30" fmla="*/ 2492987 f22 1"/>
                <a:gd name="f31" fmla="*/ 2752280 f22 1"/>
                <a:gd name="f32" fmla="*/ 1296432 f21 1"/>
                <a:gd name="f33" fmla="*/ 1555725 f21 1"/>
                <a:gd name="f34" fmla="+- f23 0 f1"/>
                <a:gd name="f35" fmla="*/ f26 1 2752280"/>
                <a:gd name="f36" fmla="*/ f27 1 1555725"/>
                <a:gd name="f37" fmla="*/ f28 1 2752280"/>
                <a:gd name="f38" fmla="*/ f29 1 1555725"/>
                <a:gd name="f39" fmla="*/ f30 1 2752280"/>
                <a:gd name="f40" fmla="*/ f31 1 2752280"/>
                <a:gd name="f41" fmla="*/ f32 1 1555725"/>
                <a:gd name="f42" fmla="*/ f33 1 1555725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752280" h="155572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BACC6"/>
            </a:solidFill>
            <a:ln w="25402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28343" tIns="228343" rIns="228343" bIns="228343" anchor="ctr" anchorCtr="1" compatLnSpc="1"/>
            <a:lstStyle/>
            <a:p>
              <a:pPr marL="0" marR="0" lvl="0" indent="0" algn="ctr" defTabSz="177799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PT" sz="40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B</a:t>
              </a:r>
            </a:p>
          </p:txBody>
        </p:sp>
      </p:grpSp>
      <p:sp>
        <p:nvSpPr>
          <p:cNvPr id="8" name="Bevel 18"/>
          <p:cNvSpPr/>
          <p:nvPr/>
        </p:nvSpPr>
        <p:spPr>
          <a:xfrm>
            <a:off x="2279571" y="3052980"/>
            <a:ext cx="792089" cy="792089"/>
          </a:xfrm>
          <a:custGeom>
            <a:avLst>
              <a:gd name="f8" fmla="val 125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12500"/>
              <a:gd name="f9" fmla="+- 0 0 -90"/>
              <a:gd name="f10" fmla="+- 0 0 -180"/>
              <a:gd name="f11" fmla="+- 0 0 -27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0 f37 1"/>
              <a:gd name="f46" fmla="*/ f41 f37 1"/>
              <a:gd name="f47" fmla="*/ f43 1 2"/>
              <a:gd name="f48" fmla="*/ f44 1 2"/>
              <a:gd name="f49" fmla="min f44 f43"/>
              <a:gd name="f50" fmla="+- f16 f47 0"/>
              <a:gd name="f51" fmla="+- f16 f48 0"/>
              <a:gd name="f52" fmla="*/ f49 f17 1"/>
              <a:gd name="f53" fmla="*/ f52 1 100000"/>
              <a:gd name="f54" fmla="*/ f50 f37 1"/>
              <a:gd name="f55" fmla="*/ f51 f37 1"/>
              <a:gd name="f56" fmla="+- f40 0 f53"/>
              <a:gd name="f57" fmla="+- f41 0 f53"/>
              <a:gd name="f58" fmla="*/ f53 f37 1"/>
              <a:gd name="f59" fmla="*/ f56 f37 1"/>
              <a:gd name="f60" fmla="*/ f57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9" y="f54"/>
              </a:cxn>
              <a:cxn ang="f34">
                <a:pos x="f55" y="f60"/>
              </a:cxn>
              <a:cxn ang="f35">
                <a:pos x="f58" y="f54"/>
              </a:cxn>
              <a:cxn ang="f36">
                <a:pos x="f55" y="f58"/>
              </a:cxn>
            </a:cxnLst>
            <a:rect l="f58" t="f58" r="f59" b="f60"/>
            <a:pathLst>
              <a:path stroke="0">
                <a:moveTo>
                  <a:pt x="f58" y="f58"/>
                </a:moveTo>
                <a:lnTo>
                  <a:pt x="f59" y="f58"/>
                </a:lnTo>
                <a:lnTo>
                  <a:pt x="f59" y="f60"/>
                </a:lnTo>
                <a:lnTo>
                  <a:pt x="f58" y="f60"/>
                </a:lnTo>
                <a:close/>
              </a:path>
              <a:path stroke="0">
                <a:moveTo>
                  <a:pt x="f42" y="f42"/>
                </a:moveTo>
                <a:lnTo>
                  <a:pt x="f45" y="f42"/>
                </a:lnTo>
                <a:lnTo>
                  <a:pt x="f59" y="f58"/>
                </a:lnTo>
                <a:lnTo>
                  <a:pt x="f58" y="f58"/>
                </a:lnTo>
                <a:close/>
              </a:path>
              <a:path stroke="0">
                <a:moveTo>
                  <a:pt x="f42" y="f46"/>
                </a:moveTo>
                <a:lnTo>
                  <a:pt x="f58" y="f60"/>
                </a:lnTo>
                <a:lnTo>
                  <a:pt x="f59" y="f60"/>
                </a:lnTo>
                <a:lnTo>
                  <a:pt x="f45" y="f46"/>
                </a:lnTo>
                <a:close/>
              </a:path>
              <a:path stroke="0">
                <a:moveTo>
                  <a:pt x="f42" y="f42"/>
                </a:moveTo>
                <a:lnTo>
                  <a:pt x="f58" y="f58"/>
                </a:lnTo>
                <a:lnTo>
                  <a:pt x="f58" y="f60"/>
                </a:lnTo>
                <a:lnTo>
                  <a:pt x="f42" y="f46"/>
                </a:lnTo>
                <a:close/>
              </a:path>
              <a:path stroke="0">
                <a:moveTo>
                  <a:pt x="f45" y="f42"/>
                </a:moveTo>
                <a:lnTo>
                  <a:pt x="f45" y="f46"/>
                </a:lnTo>
                <a:lnTo>
                  <a:pt x="f59" y="f60"/>
                </a:lnTo>
                <a:lnTo>
                  <a:pt x="f59" y="f58"/>
                </a:lnTo>
                <a:close/>
              </a:path>
              <a:path fill="none">
                <a:moveTo>
                  <a:pt x="f42" y="f42"/>
                </a:moveTo>
                <a:lnTo>
                  <a:pt x="f45" y="f42"/>
                </a:lnTo>
                <a:lnTo>
                  <a:pt x="f45" y="f46"/>
                </a:lnTo>
                <a:lnTo>
                  <a:pt x="f42" y="f46"/>
                </a:lnTo>
                <a:close/>
                <a:moveTo>
                  <a:pt x="f58" y="f58"/>
                </a:moveTo>
                <a:lnTo>
                  <a:pt x="f59" y="f58"/>
                </a:lnTo>
                <a:lnTo>
                  <a:pt x="f59" y="f60"/>
                </a:lnTo>
                <a:lnTo>
                  <a:pt x="f58" y="f60"/>
                </a:lnTo>
                <a:close/>
                <a:moveTo>
                  <a:pt x="f42" y="f42"/>
                </a:moveTo>
                <a:lnTo>
                  <a:pt x="f58" y="f58"/>
                </a:lnTo>
                <a:moveTo>
                  <a:pt x="f42" y="f46"/>
                </a:moveTo>
                <a:lnTo>
                  <a:pt x="f58" y="f60"/>
                </a:lnTo>
                <a:moveTo>
                  <a:pt x="f45" y="f42"/>
                </a:moveTo>
                <a:lnTo>
                  <a:pt x="f59" y="f58"/>
                </a:lnTo>
                <a:moveTo>
                  <a:pt x="f45" y="f46"/>
                </a:moveTo>
                <a:lnTo>
                  <a:pt x="f59" y="f60"/>
                </a:lnTo>
              </a:path>
            </a:pathLst>
          </a:custGeom>
          <a:solidFill>
            <a:srgbClr val="FFFF00"/>
          </a:solidFill>
          <a:ln w="25402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40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A</a:t>
            </a:r>
          </a:p>
        </p:txBody>
      </p:sp>
      <p:sp>
        <p:nvSpPr>
          <p:cNvPr id="9" name="Bevel 18"/>
          <p:cNvSpPr/>
          <p:nvPr/>
        </p:nvSpPr>
        <p:spPr>
          <a:xfrm>
            <a:off x="8976317" y="3196989"/>
            <a:ext cx="792089" cy="792089"/>
          </a:xfrm>
          <a:custGeom>
            <a:avLst>
              <a:gd name="f8" fmla="val 125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12500"/>
              <a:gd name="f9" fmla="+- 0 0 -90"/>
              <a:gd name="f10" fmla="+- 0 0 -180"/>
              <a:gd name="f11" fmla="+- 0 0 -27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0 f37 1"/>
              <a:gd name="f46" fmla="*/ f41 f37 1"/>
              <a:gd name="f47" fmla="*/ f43 1 2"/>
              <a:gd name="f48" fmla="*/ f44 1 2"/>
              <a:gd name="f49" fmla="min f44 f43"/>
              <a:gd name="f50" fmla="+- f16 f47 0"/>
              <a:gd name="f51" fmla="+- f16 f48 0"/>
              <a:gd name="f52" fmla="*/ f49 f17 1"/>
              <a:gd name="f53" fmla="*/ f52 1 100000"/>
              <a:gd name="f54" fmla="*/ f50 f37 1"/>
              <a:gd name="f55" fmla="*/ f51 f37 1"/>
              <a:gd name="f56" fmla="+- f40 0 f53"/>
              <a:gd name="f57" fmla="+- f41 0 f53"/>
              <a:gd name="f58" fmla="*/ f53 f37 1"/>
              <a:gd name="f59" fmla="*/ f56 f37 1"/>
              <a:gd name="f60" fmla="*/ f57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9" y="f54"/>
              </a:cxn>
              <a:cxn ang="f34">
                <a:pos x="f55" y="f60"/>
              </a:cxn>
              <a:cxn ang="f35">
                <a:pos x="f58" y="f54"/>
              </a:cxn>
              <a:cxn ang="f36">
                <a:pos x="f55" y="f58"/>
              </a:cxn>
            </a:cxnLst>
            <a:rect l="f58" t="f58" r="f59" b="f60"/>
            <a:pathLst>
              <a:path stroke="0">
                <a:moveTo>
                  <a:pt x="f58" y="f58"/>
                </a:moveTo>
                <a:lnTo>
                  <a:pt x="f59" y="f58"/>
                </a:lnTo>
                <a:lnTo>
                  <a:pt x="f59" y="f60"/>
                </a:lnTo>
                <a:lnTo>
                  <a:pt x="f58" y="f60"/>
                </a:lnTo>
                <a:close/>
              </a:path>
              <a:path stroke="0">
                <a:moveTo>
                  <a:pt x="f42" y="f42"/>
                </a:moveTo>
                <a:lnTo>
                  <a:pt x="f45" y="f42"/>
                </a:lnTo>
                <a:lnTo>
                  <a:pt x="f59" y="f58"/>
                </a:lnTo>
                <a:lnTo>
                  <a:pt x="f58" y="f58"/>
                </a:lnTo>
                <a:close/>
              </a:path>
              <a:path stroke="0">
                <a:moveTo>
                  <a:pt x="f42" y="f46"/>
                </a:moveTo>
                <a:lnTo>
                  <a:pt x="f58" y="f60"/>
                </a:lnTo>
                <a:lnTo>
                  <a:pt x="f59" y="f60"/>
                </a:lnTo>
                <a:lnTo>
                  <a:pt x="f45" y="f46"/>
                </a:lnTo>
                <a:close/>
              </a:path>
              <a:path stroke="0">
                <a:moveTo>
                  <a:pt x="f42" y="f42"/>
                </a:moveTo>
                <a:lnTo>
                  <a:pt x="f58" y="f58"/>
                </a:lnTo>
                <a:lnTo>
                  <a:pt x="f58" y="f60"/>
                </a:lnTo>
                <a:lnTo>
                  <a:pt x="f42" y="f46"/>
                </a:lnTo>
                <a:close/>
              </a:path>
              <a:path stroke="0">
                <a:moveTo>
                  <a:pt x="f45" y="f42"/>
                </a:moveTo>
                <a:lnTo>
                  <a:pt x="f45" y="f46"/>
                </a:lnTo>
                <a:lnTo>
                  <a:pt x="f59" y="f60"/>
                </a:lnTo>
                <a:lnTo>
                  <a:pt x="f59" y="f58"/>
                </a:lnTo>
                <a:close/>
              </a:path>
              <a:path fill="none">
                <a:moveTo>
                  <a:pt x="f42" y="f42"/>
                </a:moveTo>
                <a:lnTo>
                  <a:pt x="f45" y="f42"/>
                </a:lnTo>
                <a:lnTo>
                  <a:pt x="f45" y="f46"/>
                </a:lnTo>
                <a:lnTo>
                  <a:pt x="f42" y="f46"/>
                </a:lnTo>
                <a:close/>
                <a:moveTo>
                  <a:pt x="f58" y="f58"/>
                </a:moveTo>
                <a:lnTo>
                  <a:pt x="f59" y="f58"/>
                </a:lnTo>
                <a:lnTo>
                  <a:pt x="f59" y="f60"/>
                </a:lnTo>
                <a:lnTo>
                  <a:pt x="f58" y="f60"/>
                </a:lnTo>
                <a:close/>
                <a:moveTo>
                  <a:pt x="f42" y="f42"/>
                </a:moveTo>
                <a:lnTo>
                  <a:pt x="f58" y="f58"/>
                </a:lnTo>
                <a:moveTo>
                  <a:pt x="f42" y="f46"/>
                </a:moveTo>
                <a:lnTo>
                  <a:pt x="f58" y="f60"/>
                </a:lnTo>
                <a:moveTo>
                  <a:pt x="f45" y="f42"/>
                </a:moveTo>
                <a:lnTo>
                  <a:pt x="f59" y="f58"/>
                </a:lnTo>
                <a:moveTo>
                  <a:pt x="f45" y="f46"/>
                </a:moveTo>
                <a:lnTo>
                  <a:pt x="f59" y="f60"/>
                </a:lnTo>
              </a:path>
            </a:pathLst>
          </a:custGeom>
          <a:solidFill>
            <a:srgbClr val="FFFF00"/>
          </a:solidFill>
          <a:ln w="25402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40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B</a:t>
            </a:r>
          </a:p>
        </p:txBody>
      </p:sp>
      <p:sp>
        <p:nvSpPr>
          <p:cNvPr id="10" name="Bevel 18"/>
          <p:cNvSpPr/>
          <p:nvPr/>
        </p:nvSpPr>
        <p:spPr>
          <a:xfrm>
            <a:off x="2279571" y="1468800"/>
            <a:ext cx="792089" cy="792089"/>
          </a:xfrm>
          <a:custGeom>
            <a:avLst>
              <a:gd name="f8" fmla="val 125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12500"/>
              <a:gd name="f9" fmla="+- 0 0 -90"/>
              <a:gd name="f10" fmla="+- 0 0 -180"/>
              <a:gd name="f11" fmla="+- 0 0 -27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0 f37 1"/>
              <a:gd name="f46" fmla="*/ f41 f37 1"/>
              <a:gd name="f47" fmla="*/ f43 1 2"/>
              <a:gd name="f48" fmla="*/ f44 1 2"/>
              <a:gd name="f49" fmla="min f44 f43"/>
              <a:gd name="f50" fmla="+- f16 f47 0"/>
              <a:gd name="f51" fmla="+- f16 f48 0"/>
              <a:gd name="f52" fmla="*/ f49 f17 1"/>
              <a:gd name="f53" fmla="*/ f52 1 100000"/>
              <a:gd name="f54" fmla="*/ f50 f37 1"/>
              <a:gd name="f55" fmla="*/ f51 f37 1"/>
              <a:gd name="f56" fmla="+- f40 0 f53"/>
              <a:gd name="f57" fmla="+- f41 0 f53"/>
              <a:gd name="f58" fmla="*/ f53 f37 1"/>
              <a:gd name="f59" fmla="*/ f56 f37 1"/>
              <a:gd name="f60" fmla="*/ f57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9" y="f54"/>
              </a:cxn>
              <a:cxn ang="f34">
                <a:pos x="f55" y="f60"/>
              </a:cxn>
              <a:cxn ang="f35">
                <a:pos x="f58" y="f54"/>
              </a:cxn>
              <a:cxn ang="f36">
                <a:pos x="f55" y="f58"/>
              </a:cxn>
            </a:cxnLst>
            <a:rect l="f58" t="f58" r="f59" b="f60"/>
            <a:pathLst>
              <a:path stroke="0">
                <a:moveTo>
                  <a:pt x="f58" y="f58"/>
                </a:moveTo>
                <a:lnTo>
                  <a:pt x="f59" y="f58"/>
                </a:lnTo>
                <a:lnTo>
                  <a:pt x="f59" y="f60"/>
                </a:lnTo>
                <a:lnTo>
                  <a:pt x="f58" y="f60"/>
                </a:lnTo>
                <a:close/>
              </a:path>
              <a:path stroke="0">
                <a:moveTo>
                  <a:pt x="f42" y="f42"/>
                </a:moveTo>
                <a:lnTo>
                  <a:pt x="f45" y="f42"/>
                </a:lnTo>
                <a:lnTo>
                  <a:pt x="f59" y="f58"/>
                </a:lnTo>
                <a:lnTo>
                  <a:pt x="f58" y="f58"/>
                </a:lnTo>
                <a:close/>
              </a:path>
              <a:path stroke="0">
                <a:moveTo>
                  <a:pt x="f42" y="f46"/>
                </a:moveTo>
                <a:lnTo>
                  <a:pt x="f58" y="f60"/>
                </a:lnTo>
                <a:lnTo>
                  <a:pt x="f59" y="f60"/>
                </a:lnTo>
                <a:lnTo>
                  <a:pt x="f45" y="f46"/>
                </a:lnTo>
                <a:close/>
              </a:path>
              <a:path stroke="0">
                <a:moveTo>
                  <a:pt x="f42" y="f42"/>
                </a:moveTo>
                <a:lnTo>
                  <a:pt x="f58" y="f58"/>
                </a:lnTo>
                <a:lnTo>
                  <a:pt x="f58" y="f60"/>
                </a:lnTo>
                <a:lnTo>
                  <a:pt x="f42" y="f46"/>
                </a:lnTo>
                <a:close/>
              </a:path>
              <a:path stroke="0">
                <a:moveTo>
                  <a:pt x="f45" y="f42"/>
                </a:moveTo>
                <a:lnTo>
                  <a:pt x="f45" y="f46"/>
                </a:lnTo>
                <a:lnTo>
                  <a:pt x="f59" y="f60"/>
                </a:lnTo>
                <a:lnTo>
                  <a:pt x="f59" y="f58"/>
                </a:lnTo>
                <a:close/>
              </a:path>
              <a:path fill="none">
                <a:moveTo>
                  <a:pt x="f42" y="f42"/>
                </a:moveTo>
                <a:lnTo>
                  <a:pt x="f45" y="f42"/>
                </a:lnTo>
                <a:lnTo>
                  <a:pt x="f45" y="f46"/>
                </a:lnTo>
                <a:lnTo>
                  <a:pt x="f42" y="f46"/>
                </a:lnTo>
                <a:close/>
                <a:moveTo>
                  <a:pt x="f58" y="f58"/>
                </a:moveTo>
                <a:lnTo>
                  <a:pt x="f59" y="f58"/>
                </a:lnTo>
                <a:lnTo>
                  <a:pt x="f59" y="f60"/>
                </a:lnTo>
                <a:lnTo>
                  <a:pt x="f58" y="f60"/>
                </a:lnTo>
                <a:close/>
                <a:moveTo>
                  <a:pt x="f42" y="f42"/>
                </a:moveTo>
                <a:lnTo>
                  <a:pt x="f58" y="f58"/>
                </a:lnTo>
                <a:moveTo>
                  <a:pt x="f42" y="f46"/>
                </a:moveTo>
                <a:lnTo>
                  <a:pt x="f58" y="f60"/>
                </a:lnTo>
                <a:moveTo>
                  <a:pt x="f45" y="f42"/>
                </a:moveTo>
                <a:lnTo>
                  <a:pt x="f59" y="f58"/>
                </a:lnTo>
                <a:moveTo>
                  <a:pt x="f45" y="f46"/>
                </a:moveTo>
                <a:lnTo>
                  <a:pt x="f59" y="f60"/>
                </a:lnTo>
              </a:path>
            </a:pathLst>
          </a:custGeom>
          <a:solidFill>
            <a:srgbClr val="FFFF00"/>
          </a:solidFill>
          <a:ln w="25402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40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C</a:t>
            </a:r>
          </a:p>
        </p:txBody>
      </p:sp>
      <p:sp>
        <p:nvSpPr>
          <p:cNvPr id="11" name="Bevel 18"/>
          <p:cNvSpPr/>
          <p:nvPr/>
        </p:nvSpPr>
        <p:spPr>
          <a:xfrm>
            <a:off x="9048326" y="1036755"/>
            <a:ext cx="792089" cy="792089"/>
          </a:xfrm>
          <a:custGeom>
            <a:avLst>
              <a:gd name="f8" fmla="val 125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12500"/>
              <a:gd name="f9" fmla="+- 0 0 -90"/>
              <a:gd name="f10" fmla="+- 0 0 -180"/>
              <a:gd name="f11" fmla="+- 0 0 -27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0 f37 1"/>
              <a:gd name="f46" fmla="*/ f41 f37 1"/>
              <a:gd name="f47" fmla="*/ f43 1 2"/>
              <a:gd name="f48" fmla="*/ f44 1 2"/>
              <a:gd name="f49" fmla="min f44 f43"/>
              <a:gd name="f50" fmla="+- f16 f47 0"/>
              <a:gd name="f51" fmla="+- f16 f48 0"/>
              <a:gd name="f52" fmla="*/ f49 f17 1"/>
              <a:gd name="f53" fmla="*/ f52 1 100000"/>
              <a:gd name="f54" fmla="*/ f50 f37 1"/>
              <a:gd name="f55" fmla="*/ f51 f37 1"/>
              <a:gd name="f56" fmla="+- f40 0 f53"/>
              <a:gd name="f57" fmla="+- f41 0 f53"/>
              <a:gd name="f58" fmla="*/ f53 f37 1"/>
              <a:gd name="f59" fmla="*/ f56 f37 1"/>
              <a:gd name="f60" fmla="*/ f57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9" y="f54"/>
              </a:cxn>
              <a:cxn ang="f34">
                <a:pos x="f55" y="f60"/>
              </a:cxn>
              <a:cxn ang="f35">
                <a:pos x="f58" y="f54"/>
              </a:cxn>
              <a:cxn ang="f36">
                <a:pos x="f55" y="f58"/>
              </a:cxn>
            </a:cxnLst>
            <a:rect l="f58" t="f58" r="f59" b="f60"/>
            <a:pathLst>
              <a:path stroke="0">
                <a:moveTo>
                  <a:pt x="f58" y="f58"/>
                </a:moveTo>
                <a:lnTo>
                  <a:pt x="f59" y="f58"/>
                </a:lnTo>
                <a:lnTo>
                  <a:pt x="f59" y="f60"/>
                </a:lnTo>
                <a:lnTo>
                  <a:pt x="f58" y="f60"/>
                </a:lnTo>
                <a:close/>
              </a:path>
              <a:path stroke="0">
                <a:moveTo>
                  <a:pt x="f42" y="f42"/>
                </a:moveTo>
                <a:lnTo>
                  <a:pt x="f45" y="f42"/>
                </a:lnTo>
                <a:lnTo>
                  <a:pt x="f59" y="f58"/>
                </a:lnTo>
                <a:lnTo>
                  <a:pt x="f58" y="f58"/>
                </a:lnTo>
                <a:close/>
              </a:path>
              <a:path stroke="0">
                <a:moveTo>
                  <a:pt x="f42" y="f46"/>
                </a:moveTo>
                <a:lnTo>
                  <a:pt x="f58" y="f60"/>
                </a:lnTo>
                <a:lnTo>
                  <a:pt x="f59" y="f60"/>
                </a:lnTo>
                <a:lnTo>
                  <a:pt x="f45" y="f46"/>
                </a:lnTo>
                <a:close/>
              </a:path>
              <a:path stroke="0">
                <a:moveTo>
                  <a:pt x="f42" y="f42"/>
                </a:moveTo>
                <a:lnTo>
                  <a:pt x="f58" y="f58"/>
                </a:lnTo>
                <a:lnTo>
                  <a:pt x="f58" y="f60"/>
                </a:lnTo>
                <a:lnTo>
                  <a:pt x="f42" y="f46"/>
                </a:lnTo>
                <a:close/>
              </a:path>
              <a:path stroke="0">
                <a:moveTo>
                  <a:pt x="f45" y="f42"/>
                </a:moveTo>
                <a:lnTo>
                  <a:pt x="f45" y="f46"/>
                </a:lnTo>
                <a:lnTo>
                  <a:pt x="f59" y="f60"/>
                </a:lnTo>
                <a:lnTo>
                  <a:pt x="f59" y="f58"/>
                </a:lnTo>
                <a:close/>
              </a:path>
              <a:path fill="none">
                <a:moveTo>
                  <a:pt x="f42" y="f42"/>
                </a:moveTo>
                <a:lnTo>
                  <a:pt x="f45" y="f42"/>
                </a:lnTo>
                <a:lnTo>
                  <a:pt x="f45" y="f46"/>
                </a:lnTo>
                <a:lnTo>
                  <a:pt x="f42" y="f46"/>
                </a:lnTo>
                <a:close/>
                <a:moveTo>
                  <a:pt x="f58" y="f58"/>
                </a:moveTo>
                <a:lnTo>
                  <a:pt x="f59" y="f58"/>
                </a:lnTo>
                <a:lnTo>
                  <a:pt x="f59" y="f60"/>
                </a:lnTo>
                <a:lnTo>
                  <a:pt x="f58" y="f60"/>
                </a:lnTo>
                <a:close/>
                <a:moveTo>
                  <a:pt x="f42" y="f42"/>
                </a:moveTo>
                <a:lnTo>
                  <a:pt x="f58" y="f58"/>
                </a:lnTo>
                <a:moveTo>
                  <a:pt x="f42" y="f46"/>
                </a:moveTo>
                <a:lnTo>
                  <a:pt x="f58" y="f60"/>
                </a:lnTo>
                <a:moveTo>
                  <a:pt x="f45" y="f42"/>
                </a:moveTo>
                <a:lnTo>
                  <a:pt x="f59" y="f58"/>
                </a:lnTo>
                <a:moveTo>
                  <a:pt x="f45" y="f46"/>
                </a:moveTo>
                <a:lnTo>
                  <a:pt x="f59" y="f60"/>
                </a:lnTo>
              </a:path>
            </a:pathLst>
          </a:custGeom>
          <a:solidFill>
            <a:srgbClr val="FFFF00"/>
          </a:solidFill>
          <a:ln w="25402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40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D</a:t>
            </a:r>
          </a:p>
        </p:txBody>
      </p:sp>
      <p:sp>
        <p:nvSpPr>
          <p:cNvPr id="13" name="Rectangle 21"/>
          <p:cNvSpPr/>
          <p:nvPr/>
        </p:nvSpPr>
        <p:spPr>
          <a:xfrm>
            <a:off x="6240011" y="2116872"/>
            <a:ext cx="1656179" cy="432044"/>
          </a:xfrm>
          <a:prstGeom prst="rect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2400" b="1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LABA/ICS </a:t>
            </a:r>
            <a:r>
              <a:rPr lang="pt-PT" sz="2800" b="1" i="0" u="none" strike="noStrike" kern="0" cap="none" spc="0" baseline="0">
                <a:solidFill>
                  <a:srgbClr val="FFFF00"/>
                </a:solidFill>
                <a:uFillTx/>
                <a:latin typeface="Calibri"/>
              </a:rPr>
              <a:t>+</a:t>
            </a:r>
            <a:endParaRPr lang="pt-PT" sz="2400" b="1" i="0" u="none" strike="noStrike" kern="0" cap="none" spc="0" baseline="0">
              <a:solidFill>
                <a:srgbClr val="FFFF00"/>
              </a:solidFill>
              <a:uFillTx/>
              <a:latin typeface="Calibri"/>
            </a:endParaRPr>
          </a:p>
        </p:txBody>
      </p:sp>
      <p:sp>
        <p:nvSpPr>
          <p:cNvPr id="14" name="Flowchart: Alternate Process 1"/>
          <p:cNvSpPr/>
          <p:nvPr/>
        </p:nvSpPr>
        <p:spPr>
          <a:xfrm>
            <a:off x="3719733" y="3124980"/>
            <a:ext cx="1656179" cy="72008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4000" b="1" i="0" u="none" strike="noStrike" kern="0" cap="none" spc="0" baseline="0">
                <a:solidFill>
                  <a:srgbClr val="FF0000"/>
                </a:solidFill>
                <a:uFillTx/>
                <a:latin typeface="Calibri"/>
              </a:rPr>
              <a:t>LAMA</a:t>
            </a:r>
          </a:p>
        </p:txBody>
      </p:sp>
      <p:sp>
        <p:nvSpPr>
          <p:cNvPr id="15" name="Flowchart: Alternate Process 16"/>
          <p:cNvSpPr/>
          <p:nvPr/>
        </p:nvSpPr>
        <p:spPr>
          <a:xfrm>
            <a:off x="6312020" y="3149513"/>
            <a:ext cx="2448269" cy="81096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3200" b="1" i="0" u="none" strike="noStrike" kern="0" cap="none" spc="0" baseline="0">
                <a:solidFill>
                  <a:srgbClr val="FF0000"/>
                </a:solidFill>
                <a:uFillTx/>
                <a:latin typeface="Calibri"/>
              </a:rPr>
              <a:t>LAMA/LABA</a:t>
            </a:r>
          </a:p>
        </p:txBody>
      </p:sp>
      <p:sp>
        <p:nvSpPr>
          <p:cNvPr id="16" name="Flowchart: Alternate Process 23"/>
          <p:cNvSpPr/>
          <p:nvPr/>
        </p:nvSpPr>
        <p:spPr>
          <a:xfrm>
            <a:off x="7824191" y="2112007"/>
            <a:ext cx="1080116" cy="43690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2400" b="1" i="0" u="none" strike="noStrike" kern="0" cap="none" spc="0" baseline="0">
                <a:solidFill>
                  <a:srgbClr val="FF0000"/>
                </a:solidFill>
                <a:uFillTx/>
                <a:latin typeface="Calibri"/>
              </a:rPr>
              <a:t>LAMA</a:t>
            </a:r>
          </a:p>
        </p:txBody>
      </p:sp>
      <p:sp>
        <p:nvSpPr>
          <p:cNvPr id="17" name="Flowchart: Alternate Process 24"/>
          <p:cNvSpPr/>
          <p:nvPr/>
        </p:nvSpPr>
        <p:spPr>
          <a:xfrm>
            <a:off x="6240011" y="1368189"/>
            <a:ext cx="1944215" cy="64807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2400" b="1" i="0" u="none" strike="noStrike" kern="0" cap="none" spc="0" baseline="0">
                <a:solidFill>
                  <a:srgbClr val="FF0000"/>
                </a:solidFill>
                <a:uFillTx/>
                <a:latin typeface="Calibri"/>
              </a:rPr>
              <a:t>LAMA/LABA</a:t>
            </a:r>
          </a:p>
        </p:txBody>
      </p:sp>
      <p:sp>
        <p:nvSpPr>
          <p:cNvPr id="18" name="Rectangle 25"/>
          <p:cNvSpPr/>
          <p:nvPr/>
        </p:nvSpPr>
        <p:spPr>
          <a:xfrm>
            <a:off x="8040218" y="1468800"/>
            <a:ext cx="864098" cy="432044"/>
          </a:xfrm>
          <a:prstGeom prst="rect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2800" b="1" i="0" u="none" strike="noStrike" kern="0" cap="none" spc="0" baseline="0">
                <a:solidFill>
                  <a:srgbClr val="FFFF00"/>
                </a:solidFill>
                <a:uFillTx/>
                <a:latin typeface="Calibri"/>
              </a:rPr>
              <a:t>+</a:t>
            </a:r>
            <a:r>
              <a:rPr lang="pt-PT" sz="2400" b="1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 ICS</a:t>
            </a:r>
          </a:p>
        </p:txBody>
      </p:sp>
      <p:sp>
        <p:nvSpPr>
          <p:cNvPr id="19" name="Flowchart: Alternate Process 17"/>
          <p:cNvSpPr/>
          <p:nvPr/>
        </p:nvSpPr>
        <p:spPr>
          <a:xfrm>
            <a:off x="3359697" y="1512207"/>
            <a:ext cx="2376260" cy="72008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3200" b="1" i="0" u="none" strike="noStrike" kern="0" cap="none" spc="0" baseline="0" dirty="0">
                <a:solidFill>
                  <a:srgbClr val="FF0000"/>
                </a:solidFill>
                <a:uFillTx/>
                <a:latin typeface="Calibri"/>
              </a:rPr>
              <a:t>LAMA/LABA</a:t>
            </a:r>
          </a:p>
        </p:txBody>
      </p:sp>
      <p:pic>
        <p:nvPicPr>
          <p:cNvPr id="20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9651" y="184449"/>
            <a:ext cx="918103" cy="122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1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1100011" y="260649"/>
            <a:ext cx="833868" cy="122413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CaixaDeTexto 4"/>
          <p:cNvSpPr txBox="1"/>
          <p:nvPr/>
        </p:nvSpPr>
        <p:spPr>
          <a:xfrm>
            <a:off x="10533612" y="5914801"/>
            <a:ext cx="1306769" cy="276999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200" b="0" i="1" u="none" strike="noStrike" kern="0" cap="none" spc="0" baseline="0" dirty="0">
                <a:solidFill>
                  <a:srgbClr val="808080"/>
                </a:solidFill>
                <a:uFillTx/>
                <a:latin typeface="Calibri"/>
              </a:rPr>
              <a:t>Rui P. Costa, 2015</a:t>
            </a:r>
            <a:endParaRPr lang="pt-PT" sz="1200" b="0" i="0" u="none" strike="noStrike" kern="0" cap="none" spc="0" baseline="0" dirty="0">
              <a:solidFill>
                <a:srgbClr val="808080"/>
              </a:solidFill>
              <a:uFillTx/>
              <a:latin typeface="Calibri"/>
            </a:endParaRPr>
          </a:p>
        </p:txBody>
      </p:sp>
      <p:pic>
        <p:nvPicPr>
          <p:cNvPr id="2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48326" y="1900845"/>
            <a:ext cx="808603" cy="80860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ounded Rectangle 7"/>
          <p:cNvSpPr/>
          <p:nvPr/>
        </p:nvSpPr>
        <p:spPr>
          <a:xfrm>
            <a:off x="2240280" y="4706846"/>
            <a:ext cx="7802879" cy="64807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C00000"/>
              </a:gs>
            </a:gsLst>
            <a:lin ang="16200000"/>
          </a:gradFill>
          <a:ln w="9528">
            <a:solidFill>
              <a:srgbClr val="FF0000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2000" b="1" u="none" strike="noStrike" kern="0" cap="none" spc="0" baseline="0" dirty="0">
                <a:solidFill>
                  <a:schemeClr val="bg1"/>
                </a:solidFill>
                <a:uFillTx/>
                <a:latin typeface="Calibri"/>
              </a:rPr>
              <a:t>Ensino e reavaliação regular da TÉCNICA INALATÓRIA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2000" b="1" u="none" strike="noStrike" kern="0" cap="none" spc="0" baseline="0" dirty="0">
                <a:solidFill>
                  <a:schemeClr val="bg1"/>
                </a:solidFill>
                <a:uFillTx/>
                <a:latin typeface="Calibri"/>
              </a:rPr>
              <a:t>SABA ou SAMA em SOS</a:t>
            </a:r>
            <a:endParaRPr lang="en-US" sz="2000" b="1" u="none" strike="noStrike" kern="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25" name="Rectangle 7"/>
          <p:cNvSpPr/>
          <p:nvPr/>
        </p:nvSpPr>
        <p:spPr>
          <a:xfrm>
            <a:off x="2301241" y="5426927"/>
            <a:ext cx="1584960" cy="736978"/>
          </a:xfrm>
          <a:prstGeom prst="rect">
            <a:avLst/>
          </a:prstGeom>
          <a:gradFill>
            <a:gsLst>
              <a:gs pos="0">
                <a:srgbClr val="004586"/>
              </a:gs>
              <a:gs pos="100000">
                <a:srgbClr val="00458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b="1" i="0" u="none" strike="noStrike" kern="0" cap="none" spc="0" baseline="0" dirty="0">
                <a:solidFill>
                  <a:schemeClr val="bg1"/>
                </a:solidFill>
                <a:uFillTx/>
                <a:latin typeface="Calibri"/>
              </a:rPr>
              <a:t>Cessação tabágica</a:t>
            </a:r>
            <a:endParaRPr lang="en-US" b="1" i="0" u="none" strike="noStrike" kern="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26" name="Rectangle 7"/>
          <p:cNvSpPr/>
          <p:nvPr/>
        </p:nvSpPr>
        <p:spPr>
          <a:xfrm>
            <a:off x="3977641" y="5426927"/>
            <a:ext cx="1353832" cy="736978"/>
          </a:xfrm>
          <a:prstGeom prst="rect">
            <a:avLst/>
          </a:prstGeom>
          <a:gradFill>
            <a:gsLst>
              <a:gs pos="0">
                <a:srgbClr val="004586"/>
              </a:gs>
              <a:gs pos="100000">
                <a:srgbClr val="00458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b="1" i="0" u="none" strike="noStrike" kern="0" cap="none" spc="0" baseline="0" dirty="0">
                <a:solidFill>
                  <a:schemeClr val="bg1"/>
                </a:solidFill>
                <a:uFillTx/>
                <a:latin typeface="Calibri"/>
              </a:rPr>
              <a:t>Actividade física</a:t>
            </a:r>
            <a:endParaRPr lang="en-US" b="1" i="0" u="none" strike="noStrike" kern="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27" name="Rectangle 7"/>
          <p:cNvSpPr/>
          <p:nvPr/>
        </p:nvSpPr>
        <p:spPr>
          <a:xfrm>
            <a:off x="5403482" y="5426927"/>
            <a:ext cx="1347838" cy="736978"/>
          </a:xfrm>
          <a:prstGeom prst="rect">
            <a:avLst/>
          </a:prstGeom>
          <a:gradFill>
            <a:gsLst>
              <a:gs pos="0">
                <a:srgbClr val="004586"/>
              </a:gs>
              <a:gs pos="100000">
                <a:srgbClr val="00458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b="1" i="0" u="none" strike="noStrike" kern="0" cap="none" spc="0" baseline="0" dirty="0">
                <a:solidFill>
                  <a:schemeClr val="bg1"/>
                </a:solidFill>
                <a:uFillTx/>
                <a:latin typeface="Calibri"/>
              </a:rPr>
              <a:t>Vacinas</a:t>
            </a:r>
            <a:endParaRPr lang="en-US" sz="2000" b="1" i="0" u="none" strike="noStrike" kern="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28" name="Rectangle 7"/>
          <p:cNvSpPr/>
          <p:nvPr/>
        </p:nvSpPr>
        <p:spPr>
          <a:xfrm>
            <a:off x="6813416" y="5426927"/>
            <a:ext cx="1656179" cy="736978"/>
          </a:xfrm>
          <a:prstGeom prst="rect">
            <a:avLst/>
          </a:prstGeom>
          <a:gradFill>
            <a:gsLst>
              <a:gs pos="0">
                <a:srgbClr val="004586"/>
              </a:gs>
              <a:gs pos="100000">
                <a:srgbClr val="00458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800" b="1" i="0" u="none" strike="noStrike" kern="0" cap="none" spc="0" baseline="0" dirty="0">
                <a:solidFill>
                  <a:schemeClr val="bg1"/>
                </a:solidFill>
                <a:uFillTx/>
                <a:latin typeface="Calibri"/>
              </a:rPr>
              <a:t>Tratamento comorbilidades</a:t>
            </a:r>
            <a:endParaRPr lang="en-US" sz="1800" b="1" i="0" u="none" strike="noStrike" kern="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29" name="Rectangle 7"/>
          <p:cNvSpPr/>
          <p:nvPr/>
        </p:nvSpPr>
        <p:spPr>
          <a:xfrm>
            <a:off x="8564880" y="5426927"/>
            <a:ext cx="1493519" cy="736978"/>
          </a:xfrm>
          <a:prstGeom prst="rect">
            <a:avLst/>
          </a:prstGeom>
          <a:gradFill>
            <a:gsLst>
              <a:gs pos="0">
                <a:srgbClr val="004586"/>
              </a:gs>
              <a:gs pos="100000">
                <a:srgbClr val="00458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800" b="1" i="0" u="none" strike="noStrike" kern="0" cap="none" spc="0" baseline="0" dirty="0">
                <a:solidFill>
                  <a:schemeClr val="bg1"/>
                </a:solidFill>
                <a:uFillTx/>
                <a:latin typeface="Calibri"/>
              </a:rPr>
              <a:t>Reabilitação respiratória</a:t>
            </a:r>
            <a:endParaRPr lang="en-US" sz="1800" b="1" i="0" u="none" strike="noStrike" kern="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30" name="Título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PT" dirty="0">
                <a:solidFill>
                  <a:srgbClr val="1F497D"/>
                </a:solidFill>
                <a:latin typeface="Calibri"/>
              </a:rPr>
              <a:t>Terapêutica da DPOC</a:t>
            </a:r>
            <a:r>
              <a:rPr lang="pt-PT" dirty="0" smtClean="0">
                <a:solidFill>
                  <a:srgbClr val="1F497D"/>
                </a:solidFill>
                <a:latin typeface="Calibri"/>
              </a:rPr>
              <a:t>?</a:t>
            </a:r>
            <a:endParaRPr lang="es-E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/>
          <p:cNvSpPr/>
          <p:nvPr/>
        </p:nvSpPr>
        <p:spPr>
          <a:xfrm>
            <a:off x="2522847" y="2552753"/>
            <a:ext cx="4371115" cy="98013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00000"/>
          </a:solidFill>
          <a:ln w="9528">
            <a:solidFill>
              <a:srgbClr val="4A7EBB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400" b="1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417591" y="5960275"/>
            <a:ext cx="1541788" cy="246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AU" sz="1000" b="0" i="1" u="none" strike="noStrike" kern="0" cap="none" spc="0" baseline="0" dirty="0" err="1">
                <a:solidFill>
                  <a:srgbClr val="808080"/>
                </a:solidFill>
                <a:uFillTx/>
                <a:latin typeface="+mj-lt"/>
                <a:ea typeface="ＭＳ Ｐゴシック" pitchFamily="34"/>
              </a:rPr>
              <a:t>Rui</a:t>
            </a:r>
            <a:r>
              <a:rPr lang="en-AU" sz="1000" b="0" i="1" u="none" strike="noStrike" kern="0" cap="none" spc="0" baseline="0" dirty="0">
                <a:solidFill>
                  <a:srgbClr val="808080"/>
                </a:solidFill>
                <a:uFillTx/>
                <a:latin typeface="+mj-lt"/>
                <a:ea typeface="ＭＳ Ｐゴシック" pitchFamily="34"/>
              </a:rPr>
              <a:t> P. Costa 2016</a:t>
            </a:r>
          </a:p>
        </p:txBody>
      </p:sp>
      <p:sp>
        <p:nvSpPr>
          <p:cNvPr id="5" name="CaixaDeTexto 24"/>
          <p:cNvSpPr txBox="1"/>
          <p:nvPr/>
        </p:nvSpPr>
        <p:spPr>
          <a:xfrm>
            <a:off x="2495598" y="2526039"/>
            <a:ext cx="4536502" cy="9694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900" b="1" i="0" u="sng" strike="noStrike" kern="0" cap="none" spc="0" baseline="0" dirty="0">
                <a:solidFill>
                  <a:srgbClr val="FFFFFF"/>
                </a:solidFill>
                <a:uFillTx/>
                <a:latin typeface="Calibri"/>
              </a:rPr>
              <a:t>Obstrução sem Reversibilidade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900" b="1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rPr>
              <a:t>FEV</a:t>
            </a:r>
            <a:r>
              <a:rPr lang="en-US" sz="1900" b="1" i="0" u="none" strike="noStrike" kern="0" cap="none" spc="0" baseline="-25000" dirty="0">
                <a:solidFill>
                  <a:srgbClr val="FFFFFF"/>
                </a:solidFill>
                <a:uFillTx/>
                <a:latin typeface="Calibri"/>
              </a:rPr>
              <a:t>1</a:t>
            </a:r>
            <a:r>
              <a:rPr lang="en-US" sz="1900" b="1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rPr>
              <a:t>/FVC &lt; 70% </a:t>
            </a:r>
            <a:r>
              <a:rPr lang="en-US" sz="1900" b="1" i="0" u="none" strike="noStrike" kern="0" cap="none" spc="0" baseline="0" dirty="0" err="1">
                <a:solidFill>
                  <a:srgbClr val="FFFFFF"/>
                </a:solidFill>
                <a:uFillTx/>
                <a:latin typeface="Calibri"/>
              </a:rPr>
              <a:t>pós</a:t>
            </a:r>
            <a:r>
              <a:rPr lang="en-US" sz="1900" b="1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rPr>
              <a:t> BD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900" b="1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rPr>
              <a:t>FEV</a:t>
            </a:r>
            <a:r>
              <a:rPr lang="en-US" sz="1900" b="1" i="0" u="none" strike="noStrike" kern="0" cap="none" spc="0" baseline="-25000" dirty="0">
                <a:solidFill>
                  <a:srgbClr val="FFFFFF"/>
                </a:solidFill>
                <a:uFillTx/>
                <a:latin typeface="Calibri"/>
              </a:rPr>
              <a:t>1</a:t>
            </a:r>
            <a:r>
              <a:rPr lang="en-US" sz="1900" b="1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rPr>
              <a:t> </a:t>
            </a:r>
            <a:r>
              <a:rPr lang="en-US" sz="1900" b="1" i="0" u="none" strike="noStrike" kern="0" cap="none" spc="0" baseline="0" dirty="0" err="1">
                <a:solidFill>
                  <a:srgbClr val="FFFFFF"/>
                </a:solidFill>
                <a:uFillTx/>
                <a:latin typeface="Calibri"/>
              </a:rPr>
              <a:t>pós</a:t>
            </a:r>
            <a:r>
              <a:rPr lang="en-US" sz="1900" b="1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rPr>
              <a:t> BD: &lt; 12% e 200ml</a:t>
            </a:r>
            <a:endParaRPr lang="pt-PT" sz="1900" b="1" i="0" u="sng" strike="noStrike" kern="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Seta para baixo 25"/>
          <p:cNvSpPr/>
          <p:nvPr/>
        </p:nvSpPr>
        <p:spPr>
          <a:xfrm>
            <a:off x="3426887" y="3644681"/>
            <a:ext cx="1368153" cy="684371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FFFF00"/>
          </a:solidFill>
          <a:ln w="9528">
            <a:solidFill>
              <a:srgbClr val="4A7EBB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050" b="1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CaixaDeTexto 22"/>
          <p:cNvSpPr txBox="1"/>
          <p:nvPr/>
        </p:nvSpPr>
        <p:spPr>
          <a:xfrm>
            <a:off x="3627665" y="3680514"/>
            <a:ext cx="1008107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400" b="1" i="0" u="none" strike="noStrike" kern="0" cap="none" spc="0" baseline="0" dirty="0">
                <a:solidFill>
                  <a:srgbClr val="004586"/>
                </a:solidFill>
                <a:uFillTx/>
                <a:latin typeface="Calibri"/>
              </a:rPr>
              <a:t>Não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400" b="1" i="0" u="none" strike="noStrike" kern="0" cap="none" spc="0" baseline="0" dirty="0">
                <a:solidFill>
                  <a:srgbClr val="004586"/>
                </a:solidFill>
                <a:uFillTx/>
                <a:latin typeface="Calibri"/>
              </a:rPr>
              <a:t>agudizador</a:t>
            </a:r>
          </a:p>
        </p:txBody>
      </p:sp>
      <p:sp>
        <p:nvSpPr>
          <p:cNvPr id="8" name="Seta para baixo 27"/>
          <p:cNvSpPr/>
          <p:nvPr/>
        </p:nvSpPr>
        <p:spPr>
          <a:xfrm>
            <a:off x="4943868" y="3651268"/>
            <a:ext cx="1512170" cy="654619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FFFF00"/>
          </a:solidFill>
          <a:ln w="9528">
            <a:solidFill>
              <a:srgbClr val="4A7EBB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050" b="1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CaixaDeTexto 28"/>
          <p:cNvSpPr txBox="1"/>
          <p:nvPr/>
        </p:nvSpPr>
        <p:spPr>
          <a:xfrm>
            <a:off x="5159895" y="3888575"/>
            <a:ext cx="1080116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400" b="1" i="0" u="none" strike="noStrike" kern="0" cap="none" spc="0" baseline="0" dirty="0">
                <a:solidFill>
                  <a:srgbClr val="004586"/>
                </a:solidFill>
                <a:uFillTx/>
                <a:latin typeface="Calibri"/>
              </a:rPr>
              <a:t>Agudizador</a:t>
            </a:r>
          </a:p>
        </p:txBody>
      </p:sp>
      <p:sp>
        <p:nvSpPr>
          <p:cNvPr id="10" name="Fluxograma: processo alternativo 29"/>
          <p:cNvSpPr/>
          <p:nvPr/>
        </p:nvSpPr>
        <p:spPr>
          <a:xfrm>
            <a:off x="3647724" y="4540893"/>
            <a:ext cx="936107" cy="35706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gradFill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>
            <a:noFill/>
            <a:prstDash val="solid"/>
          </a:ln>
          <a:effectLst>
            <a:outerShdw dist="12701" dir="5400000" algn="tl">
              <a:srgbClr val="000000"/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800" b="1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rPr>
              <a:t>LAMA</a:t>
            </a:r>
          </a:p>
        </p:txBody>
      </p:sp>
      <p:sp>
        <p:nvSpPr>
          <p:cNvPr id="11" name="Fluxograma: processo alternativo 30"/>
          <p:cNvSpPr/>
          <p:nvPr/>
        </p:nvSpPr>
        <p:spPr>
          <a:xfrm>
            <a:off x="3426887" y="5476992"/>
            <a:ext cx="1440161" cy="35706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gradFill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>
            <a:noFill/>
            <a:prstDash val="solid"/>
          </a:ln>
          <a:effectLst>
            <a:outerShdw dist="12701" dir="5400000" algn="tl">
              <a:srgbClr val="000000"/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800" b="1" i="0" u="none" strike="noStrike" kern="0" cap="none" spc="0" baseline="0">
                <a:solidFill>
                  <a:srgbClr val="FFFF00"/>
                </a:solidFill>
                <a:uFillTx/>
                <a:latin typeface="Calibri"/>
              </a:rPr>
              <a:t>LABA/LAMA</a:t>
            </a:r>
          </a:p>
        </p:txBody>
      </p:sp>
      <p:sp>
        <p:nvSpPr>
          <p:cNvPr id="12" name="Seta para baixo 31"/>
          <p:cNvSpPr/>
          <p:nvPr/>
        </p:nvSpPr>
        <p:spPr>
          <a:xfrm>
            <a:off x="4002950" y="5038697"/>
            <a:ext cx="306031" cy="297550"/>
          </a:xfrm>
          <a:custGeom>
            <a:avLst>
              <a:gd name="f0" fmla="val 1242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FFFF00"/>
          </a:solidFill>
          <a:ln w="9528">
            <a:solidFill>
              <a:srgbClr val="4A7EBB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Seta curvada à direita 26"/>
          <p:cNvSpPr/>
          <p:nvPr/>
        </p:nvSpPr>
        <p:spPr>
          <a:xfrm>
            <a:off x="2135562" y="3633379"/>
            <a:ext cx="1343381" cy="2028161"/>
          </a:xfrm>
          <a:custGeom>
            <a:avLst>
              <a:gd name="f12" fmla="val 25000"/>
              <a:gd name="f13" fmla="val 50000"/>
              <a:gd name="f14" fmla="val 25000"/>
            </a:avLst>
            <a:gdLst>
              <a:gd name="f3" fmla="val 10800000"/>
              <a:gd name="f4" fmla="val 5400000"/>
              <a:gd name="f5" fmla="val 16200000"/>
              <a:gd name="f6" fmla="val 180"/>
              <a:gd name="f7" fmla="val w"/>
              <a:gd name="f8" fmla="val h"/>
              <a:gd name="f9" fmla="val ss"/>
              <a:gd name="f10" fmla="val 0"/>
              <a:gd name="f11" fmla="*/ 5419351 1 1725033"/>
              <a:gd name="f12" fmla="val 25000"/>
              <a:gd name="f13" fmla="val 50000"/>
              <a:gd name="f14" fmla="val 25000"/>
              <a:gd name="f15" fmla="+- 0 0 -270"/>
              <a:gd name="f16" fmla="+- 0 0 -180"/>
              <a:gd name="f17" fmla="+- 0 0 -90"/>
              <a:gd name="f18" fmla="abs f7"/>
              <a:gd name="f19" fmla="abs f8"/>
              <a:gd name="f20" fmla="abs f9"/>
              <a:gd name="f21" fmla="val f10"/>
              <a:gd name="f22" fmla="val f13"/>
              <a:gd name="f23" fmla="val f12"/>
              <a:gd name="f24" fmla="val f14"/>
              <a:gd name="f25" fmla="*/ f15 f3 1"/>
              <a:gd name="f26" fmla="*/ f16 f3 1"/>
              <a:gd name="f27" fmla="*/ f17 f3 1"/>
              <a:gd name="f28" fmla="?: f18 f7 1"/>
              <a:gd name="f29" fmla="?: f19 f8 1"/>
              <a:gd name="f30" fmla="?: f20 f9 1"/>
              <a:gd name="f31" fmla="*/ f25 1 f6"/>
              <a:gd name="f32" fmla="*/ f26 1 f6"/>
              <a:gd name="f33" fmla="*/ f27 1 f6"/>
              <a:gd name="f34" fmla="*/ f28 1 21600"/>
              <a:gd name="f35" fmla="*/ f29 1 21600"/>
              <a:gd name="f36" fmla="*/ 21600 f28 1"/>
              <a:gd name="f37" fmla="*/ 21600 f29 1"/>
              <a:gd name="f38" fmla="+- f31 0 f4"/>
              <a:gd name="f39" fmla="+- f32 0 f4"/>
              <a:gd name="f40" fmla="+- f33 0 f4"/>
              <a:gd name="f41" fmla="min f35 f34"/>
              <a:gd name="f42" fmla="*/ f36 1 f30"/>
              <a:gd name="f43" fmla="*/ f37 1 f30"/>
              <a:gd name="f44" fmla="val f42"/>
              <a:gd name="f45" fmla="val f43"/>
              <a:gd name="f46" fmla="*/ f21 f41 1"/>
              <a:gd name="f47" fmla="+- f45 0 f21"/>
              <a:gd name="f48" fmla="+- f44 0 f21"/>
              <a:gd name="f49" fmla="*/ f44 f41 1"/>
              <a:gd name="f50" fmla="*/ f45 f41 1"/>
              <a:gd name="f51" fmla="*/ f47 1 2"/>
              <a:gd name="f52" fmla="min f48 f47"/>
              <a:gd name="f53" fmla="*/ f48 f48 1"/>
              <a:gd name="f54" fmla="*/ f48 f41 1"/>
              <a:gd name="f55" fmla="*/ f52 f23 1"/>
              <a:gd name="f56" fmla="*/ f52 f22 1"/>
              <a:gd name="f57" fmla="*/ f52 f24 1"/>
              <a:gd name="f58" fmla="*/ f55 1 100000"/>
              <a:gd name="f59" fmla="*/ f56 1 100000"/>
              <a:gd name="f60" fmla="*/ f57 1 100000"/>
              <a:gd name="f61" fmla="+- f58 f59 0"/>
              <a:gd name="f62" fmla="*/ f58 f58 1"/>
              <a:gd name="f63" fmla="*/ f60 f60 1"/>
              <a:gd name="f64" fmla="+- f59 0 f58"/>
              <a:gd name="f65" fmla="*/ f59 1 2"/>
              <a:gd name="f66" fmla="+- f44 0 f60"/>
              <a:gd name="f67" fmla="+- 0 0 f60"/>
              <a:gd name="f68" fmla="*/ f58 1 2"/>
              <a:gd name="f69" fmla="*/ f58 f41 1"/>
              <a:gd name="f70" fmla="*/ f61 1 4"/>
              <a:gd name="f71" fmla="+- f53 0 f63"/>
              <a:gd name="f72" fmla="*/ f64 1 2"/>
              <a:gd name="f73" fmla="+- f45 0 f65"/>
              <a:gd name="f74" fmla="+- 0 0 f67"/>
              <a:gd name="f75" fmla="+- 0 0 f68"/>
              <a:gd name="f76" fmla="*/ f66 f41 1"/>
              <a:gd name="f77" fmla="*/ f68 f41 1"/>
              <a:gd name="f78" fmla="+- f51 0 f70"/>
              <a:gd name="f79" fmla="sqrt f71"/>
              <a:gd name="f80" fmla="+- 0 0 f75"/>
              <a:gd name="f81" fmla="*/ f73 f41 1"/>
              <a:gd name="f82" fmla="*/ f78 2 1"/>
              <a:gd name="f83" fmla="+- f78 f58 0"/>
              <a:gd name="f84" fmla="*/ f79 f78 1"/>
              <a:gd name="f85" fmla="*/ f78 f41 1"/>
              <a:gd name="f86" fmla="*/ f82 f82 1"/>
              <a:gd name="f87" fmla="*/ f84 1 f48"/>
              <a:gd name="f88" fmla="+- f78 f83 0"/>
              <a:gd name="f89" fmla="+- f86 0 f62"/>
              <a:gd name="f90" fmla="+- f78 f87 0"/>
              <a:gd name="f91" fmla="+- f83 f87 0"/>
              <a:gd name="f92" fmla="+- 0 0 f87"/>
              <a:gd name="f93" fmla="*/ f88 1 2"/>
              <a:gd name="f94" fmla="sqrt f89"/>
              <a:gd name="f95" fmla="+- f90 0 f72"/>
              <a:gd name="f96" fmla="+- f91 f72 0"/>
              <a:gd name="f97" fmla="+- 0 0 f92"/>
              <a:gd name="f98" fmla="*/ f91 f41 1"/>
              <a:gd name="f99" fmla="*/ f93 f41 1"/>
              <a:gd name="f100" fmla="*/ f94 f48 1"/>
              <a:gd name="f101" fmla="at2 f74 f97"/>
              <a:gd name="f102" fmla="*/ f95 f41 1"/>
              <a:gd name="f103" fmla="*/ f96 f41 1"/>
              <a:gd name="f104" fmla="*/ f100 1 f82"/>
              <a:gd name="f105" fmla="+- f101 f4 0"/>
              <a:gd name="f106" fmla="*/ f105 f11 1"/>
              <a:gd name="f107" fmla="+- 0 0 f104"/>
              <a:gd name="f108" fmla="*/ f106 1 f3"/>
              <a:gd name="f109" fmla="+- 0 0 f107"/>
              <a:gd name="f110" fmla="+- 0 0 f108"/>
              <a:gd name="f111" fmla="at2 f109 f80"/>
              <a:gd name="f112" fmla="val f110"/>
              <a:gd name="f113" fmla="+- f111 f4 0"/>
              <a:gd name="f114" fmla="+- 0 0 f112"/>
              <a:gd name="f115" fmla="*/ f113 f11 1"/>
              <a:gd name="f116" fmla="*/ f114 f3 1"/>
              <a:gd name="f117" fmla="*/ f115 1 f3"/>
              <a:gd name="f118" fmla="*/ f116 1 f11"/>
              <a:gd name="f119" fmla="+- 0 0 f117"/>
              <a:gd name="f120" fmla="+- f118 0 f4"/>
              <a:gd name="f121" fmla="val f119"/>
              <a:gd name="f122" fmla="+- f3 0 f120"/>
              <a:gd name="f123" fmla="+- 0 0 f120"/>
              <a:gd name="f124" fmla="+- 0 0 f121"/>
              <a:gd name="f125" fmla="*/ f124 f3 1"/>
              <a:gd name="f126" fmla="*/ f125 1 f11"/>
              <a:gd name="f127" fmla="+- f126 0 f4"/>
              <a:gd name="f128" fmla="+- f127 0 f4"/>
              <a:gd name="f129" fmla="+- f4 f127 0"/>
              <a:gd name="f130" fmla="+- f3 0 f12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46" y="f99"/>
              </a:cxn>
              <a:cxn ang="f39">
                <a:pos x="f76" y="f103"/>
              </a:cxn>
              <a:cxn ang="f40">
                <a:pos x="f49" y="f81"/>
              </a:cxn>
              <a:cxn ang="f40">
                <a:pos x="f76" y="f102"/>
              </a:cxn>
              <a:cxn ang="f40">
                <a:pos x="f49" y="f77"/>
              </a:cxn>
            </a:cxnLst>
            <a:rect l="f46" t="f46" r="f49" b="f50"/>
            <a:pathLst>
              <a:path stroke="0">
                <a:moveTo>
                  <a:pt x="f46" y="f85"/>
                </a:moveTo>
                <a:arcTo wR="f54" hR="f85" stAng="f3" swAng="f123"/>
                <a:lnTo>
                  <a:pt x="f76" y="f102"/>
                </a:lnTo>
                <a:lnTo>
                  <a:pt x="f49" y="f81"/>
                </a:lnTo>
                <a:lnTo>
                  <a:pt x="f76" y="f103"/>
                </a:lnTo>
                <a:lnTo>
                  <a:pt x="f76" y="f98"/>
                </a:lnTo>
                <a:arcTo wR="f54" hR="f85" stAng="f122" swAng="f120"/>
                <a:close/>
              </a:path>
              <a:path stroke="0">
                <a:moveTo>
                  <a:pt x="f49" y="f69"/>
                </a:moveTo>
                <a:arcTo wR="f54" hR="f85" stAng="f5" swAng="f128"/>
                <a:arcTo wR="f54" hR="f85" stAng="f130" swAng="f129"/>
                <a:close/>
              </a:path>
              <a:path fill="none">
                <a:moveTo>
                  <a:pt x="f46" y="f85"/>
                </a:moveTo>
                <a:arcTo wR="f54" hR="f85" stAng="f3" swAng="f123"/>
                <a:lnTo>
                  <a:pt x="f76" y="f102"/>
                </a:lnTo>
                <a:lnTo>
                  <a:pt x="f49" y="f81"/>
                </a:lnTo>
                <a:lnTo>
                  <a:pt x="f76" y="f103"/>
                </a:lnTo>
                <a:lnTo>
                  <a:pt x="f76" y="f98"/>
                </a:lnTo>
                <a:arcTo wR="f54" hR="f85" stAng="f122" swAng="f120"/>
                <a:lnTo>
                  <a:pt x="f46" y="f85"/>
                </a:lnTo>
                <a:arcTo wR="f54" hR="f85" stAng="f3" swAng="f4"/>
                <a:lnTo>
                  <a:pt x="f49" y="f69"/>
                </a:lnTo>
                <a:arcTo wR="f54" hR="f85" stAng="f5" swAng="f128"/>
              </a:path>
            </a:pathLst>
          </a:custGeom>
          <a:solidFill>
            <a:srgbClr val="C00000"/>
          </a:solidFill>
          <a:ln w="9528">
            <a:solidFill>
              <a:srgbClr val="4A7EBB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" name="CaixaDeTexto 32"/>
          <p:cNvSpPr txBox="1"/>
          <p:nvPr/>
        </p:nvSpPr>
        <p:spPr>
          <a:xfrm>
            <a:off x="2199180" y="4223842"/>
            <a:ext cx="1206130" cy="7694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600" b="1" i="0" u="none" strike="noStrike" kern="0" cap="none" spc="0" baseline="0" dirty="0">
                <a:solidFill>
                  <a:srgbClr val="004586"/>
                </a:solidFill>
                <a:uFillTx/>
                <a:latin typeface="Calibri"/>
              </a:rPr>
              <a:t>Sintomático</a:t>
            </a:r>
            <a:endParaRPr lang="pt-PT" sz="1400" b="1" i="0" u="none" strike="noStrike" kern="0" cap="none" spc="0" baseline="0" dirty="0">
              <a:solidFill>
                <a:srgbClr val="004586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400" b="1" i="0" u="none" strike="noStrike" kern="0" cap="none" spc="0" baseline="0" dirty="0">
                <a:solidFill>
                  <a:srgbClr val="004586"/>
                </a:solidFill>
                <a:uFillTx/>
                <a:latin typeface="Calibri"/>
              </a:rPr>
              <a:t>e/ou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400" b="1" i="0" u="none" strike="noStrike" kern="0" cap="none" spc="0" baseline="0" dirty="0">
                <a:solidFill>
                  <a:srgbClr val="004586"/>
                </a:solidFill>
                <a:uFillTx/>
                <a:latin typeface="Calibri"/>
              </a:rPr>
              <a:t>FEV</a:t>
            </a:r>
            <a:r>
              <a:rPr lang="pt-PT" sz="1400" b="1" i="0" u="none" strike="noStrike" kern="0" cap="none" spc="0" baseline="-25000" dirty="0">
                <a:solidFill>
                  <a:srgbClr val="004586"/>
                </a:solidFill>
                <a:uFillTx/>
                <a:latin typeface="Calibri"/>
              </a:rPr>
              <a:t>1</a:t>
            </a:r>
            <a:r>
              <a:rPr lang="pt-PT" sz="1400" b="1" i="0" u="none" strike="noStrike" kern="0" cap="none" spc="0" baseline="0" dirty="0">
                <a:solidFill>
                  <a:srgbClr val="004586"/>
                </a:solidFill>
                <a:uFillTx/>
                <a:latin typeface="Calibri"/>
              </a:rPr>
              <a:t>≤50%</a:t>
            </a:r>
          </a:p>
        </p:txBody>
      </p:sp>
      <p:sp>
        <p:nvSpPr>
          <p:cNvPr id="15" name="Fluxograma: processo alternativo 34"/>
          <p:cNvSpPr/>
          <p:nvPr/>
        </p:nvSpPr>
        <p:spPr>
          <a:xfrm>
            <a:off x="4727850" y="4468884"/>
            <a:ext cx="936107" cy="35706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gradFill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8">
            <a:solidFill>
              <a:srgbClr val="4A7EBB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2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Eosinófilos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2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≤ 300 mm</a:t>
            </a:r>
            <a:r>
              <a:rPr lang="pt-PT" sz="1200" b="1" i="0" u="none" strike="noStrike" kern="0" cap="none" spc="0" baseline="30000" dirty="0">
                <a:solidFill>
                  <a:srgbClr val="000000"/>
                </a:solidFill>
                <a:uFillTx/>
                <a:latin typeface="Calibri"/>
              </a:rPr>
              <a:t>3</a:t>
            </a:r>
          </a:p>
        </p:txBody>
      </p:sp>
      <p:sp>
        <p:nvSpPr>
          <p:cNvPr id="16" name="Fluxograma: processo alternativo 35"/>
          <p:cNvSpPr/>
          <p:nvPr/>
        </p:nvSpPr>
        <p:spPr>
          <a:xfrm>
            <a:off x="5735958" y="4468884"/>
            <a:ext cx="936107" cy="35706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gradFill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8">
            <a:solidFill>
              <a:srgbClr val="4A7EBB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2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Eosinófilos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2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&gt; 300 mm</a:t>
            </a:r>
            <a:r>
              <a:rPr lang="pt-PT" sz="1200" b="1" i="0" u="none" strike="noStrike" kern="0" cap="none" spc="0" baseline="30000">
                <a:solidFill>
                  <a:srgbClr val="000000"/>
                </a:solidFill>
                <a:uFillTx/>
                <a:latin typeface="Calibri"/>
              </a:rPr>
              <a:t>3</a:t>
            </a:r>
          </a:p>
        </p:txBody>
      </p:sp>
      <p:cxnSp>
        <p:nvCxnSpPr>
          <p:cNvPr id="17" name="Conexão reta unidirecional 37"/>
          <p:cNvCxnSpPr/>
          <p:nvPr/>
        </p:nvCxnSpPr>
        <p:spPr>
          <a:xfrm flipH="1">
            <a:off x="4813035" y="4946311"/>
            <a:ext cx="252036" cy="446325"/>
          </a:xfrm>
          <a:prstGeom prst="straightConnector1">
            <a:avLst/>
          </a:prstGeom>
          <a:noFill/>
          <a:ln w="107954">
            <a:solidFill>
              <a:srgbClr val="CCFF33"/>
            </a:solidFill>
            <a:prstDash val="solid"/>
            <a:miter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18" name="Seta para baixo 43"/>
          <p:cNvSpPr/>
          <p:nvPr/>
        </p:nvSpPr>
        <p:spPr>
          <a:xfrm>
            <a:off x="5803147" y="4948661"/>
            <a:ext cx="360036" cy="313873"/>
          </a:xfrm>
          <a:custGeom>
            <a:avLst>
              <a:gd name="f0" fmla="val 1136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FFFF00"/>
          </a:solidFill>
          <a:ln w="9528">
            <a:solidFill>
              <a:srgbClr val="4A7EBB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Fluxograma: processo alternativo 44"/>
          <p:cNvSpPr/>
          <p:nvPr/>
        </p:nvSpPr>
        <p:spPr>
          <a:xfrm>
            <a:off x="5299094" y="5354308"/>
            <a:ext cx="1152125" cy="2725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gradFill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>
            <a:noFill/>
            <a:prstDash val="solid"/>
          </a:ln>
          <a:effectLst>
            <a:outerShdw dist="12701" dir="5400000" algn="tl">
              <a:srgbClr val="000000"/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8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LABA/ICS</a:t>
            </a:r>
          </a:p>
        </p:txBody>
      </p:sp>
      <p:sp>
        <p:nvSpPr>
          <p:cNvPr id="20" name="Seta para baixo 45"/>
          <p:cNvSpPr/>
          <p:nvPr/>
        </p:nvSpPr>
        <p:spPr>
          <a:xfrm>
            <a:off x="5623130" y="5746282"/>
            <a:ext cx="324035" cy="178535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FFFF00"/>
          </a:solidFill>
          <a:ln w="9528">
            <a:solidFill>
              <a:srgbClr val="4A7EBB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1" name="Fluxograma: processo alternativo 46"/>
          <p:cNvSpPr/>
          <p:nvPr/>
        </p:nvSpPr>
        <p:spPr>
          <a:xfrm>
            <a:off x="4579013" y="5981055"/>
            <a:ext cx="1944215" cy="35706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gradFill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>
            <a:noFill/>
            <a:prstDash val="solid"/>
          </a:ln>
          <a:effectLst>
            <a:outerShdw dist="33018" dir="3180247" algn="tl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8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LABA/ICS + LAMA</a:t>
            </a:r>
          </a:p>
        </p:txBody>
      </p:sp>
      <p:sp>
        <p:nvSpPr>
          <p:cNvPr id="22" name="Marcador de Posição de Conteúdo 2"/>
          <p:cNvSpPr txBox="1"/>
          <p:nvPr/>
        </p:nvSpPr>
        <p:spPr>
          <a:xfrm>
            <a:off x="1740824" y="797850"/>
            <a:ext cx="9213273" cy="1692188"/>
          </a:xfrm>
          <a:prstGeom prst="rect">
            <a:avLst/>
          </a:prstGeom>
          <a:solidFill>
            <a:srgbClr val="E8ECF5"/>
          </a:solidFill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defTabSz="4572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b="1" i="0" strike="noStrike" kern="1200" cap="none" spc="0" baseline="0" dirty="0">
                <a:solidFill>
                  <a:srgbClr val="C00000"/>
                </a:solidFill>
                <a:uFillTx/>
                <a:latin typeface="Calibri"/>
              </a:rPr>
              <a:t>História de exposição a factores de risco </a:t>
            </a:r>
            <a:r>
              <a:rPr lang="pt-PT" b="1" i="0" u="none" strike="noStrike" kern="1200" cap="none" spc="0" baseline="0" dirty="0">
                <a:solidFill>
                  <a:srgbClr val="004586"/>
                </a:solidFill>
                <a:uFillTx/>
                <a:latin typeface="Calibri"/>
              </a:rPr>
              <a:t>(tabaco, poeiras ou gases inalados</a:t>
            </a:r>
            <a:r>
              <a:rPr lang="pt-PT" b="1" i="0" u="none" strike="noStrike" kern="1200" cap="none" spc="0" baseline="0" dirty="0" smtClean="0">
                <a:solidFill>
                  <a:srgbClr val="004586"/>
                </a:solidFill>
                <a:uFillTx/>
                <a:latin typeface="Calibri"/>
              </a:rPr>
              <a:t>).</a:t>
            </a:r>
            <a:endParaRPr lang="pt-PT" b="1" i="0" u="none" strike="noStrike" kern="1200" cap="none" spc="0" baseline="0" dirty="0">
              <a:solidFill>
                <a:srgbClr val="004586"/>
              </a:solidFill>
              <a:uFillTx/>
              <a:latin typeface="Calibri"/>
            </a:endParaRPr>
          </a:p>
          <a:p>
            <a:pPr marL="400050" marR="0" lvl="0" indent="-342900" defTabSz="4572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b="1" i="0" u="none" strike="noStrike" kern="1200" cap="none" spc="0" baseline="0" dirty="0" smtClean="0">
                <a:solidFill>
                  <a:srgbClr val="004586"/>
                </a:solidFill>
                <a:uFillTx/>
                <a:latin typeface="Calibri"/>
              </a:rPr>
              <a:t>40 anos.</a:t>
            </a:r>
          </a:p>
          <a:p>
            <a:pPr marL="57150" marR="0" lvl="0" defTabSz="4572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b="1" i="0" strike="noStrike" kern="1200" cap="none" spc="0" baseline="0" dirty="0" smtClean="0">
                <a:solidFill>
                  <a:srgbClr val="C00000"/>
                </a:solidFill>
                <a:uFillTx/>
                <a:latin typeface="Calibri"/>
              </a:rPr>
              <a:t>Sintomas </a:t>
            </a:r>
            <a:r>
              <a:rPr lang="pt-PT" b="1" i="0" strike="noStrike" kern="1200" cap="none" spc="0" baseline="0" dirty="0">
                <a:solidFill>
                  <a:srgbClr val="C00000"/>
                </a:solidFill>
                <a:uFillTx/>
                <a:latin typeface="Calibri"/>
              </a:rPr>
              <a:t>respiratórios </a:t>
            </a:r>
            <a:r>
              <a:rPr lang="pt-PT" b="1" i="0" u="none" strike="noStrike" kern="1200" cap="none" spc="0" baseline="0" dirty="0" smtClean="0">
                <a:solidFill>
                  <a:srgbClr val="004586"/>
                </a:solidFill>
                <a:uFillTx/>
                <a:latin typeface="Calibri"/>
              </a:rPr>
              <a:t>contínuos </a:t>
            </a:r>
            <a:r>
              <a:rPr lang="pt-PT" b="1" i="0" u="none" strike="noStrike" kern="1200" cap="none" spc="0" baseline="0" dirty="0">
                <a:solidFill>
                  <a:srgbClr val="004586"/>
                </a:solidFill>
                <a:uFillTx/>
                <a:latin typeface="Calibri"/>
              </a:rPr>
              <a:t>e progressivos: dispneia, expectoração e </a:t>
            </a:r>
            <a:r>
              <a:rPr lang="pt-PT" b="1" i="0" u="none" strike="noStrike" kern="1200" cap="none" spc="0" baseline="0" dirty="0" smtClean="0">
                <a:solidFill>
                  <a:srgbClr val="004586"/>
                </a:solidFill>
                <a:uFillTx/>
                <a:latin typeface="Calibri"/>
              </a:rPr>
              <a:t>tosse.</a:t>
            </a:r>
          </a:p>
          <a:p>
            <a:pPr marL="57150" marR="0" lvl="0" indent="0" defTabSz="4572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b="1" i="0" strike="noStrike" kern="1200" cap="none" spc="0" baseline="0" dirty="0" smtClean="0">
                <a:solidFill>
                  <a:srgbClr val="C00000"/>
                </a:solidFill>
                <a:uFillTx/>
                <a:latin typeface="Calibri"/>
              </a:rPr>
              <a:t>Comorbilidades</a:t>
            </a:r>
            <a:r>
              <a:rPr lang="pt-PT" b="1" i="0" u="none" strike="noStrike" kern="1200" cap="none" spc="0" baseline="0" dirty="0">
                <a:solidFill>
                  <a:srgbClr val="004586"/>
                </a:solidFill>
                <a:uFillTx/>
                <a:latin typeface="Calibri"/>
              </a:rPr>
              <a:t>:</a:t>
            </a:r>
            <a:r>
              <a:rPr lang="pt-PT" b="1" i="0" u="none" strike="noStrike" kern="1200" cap="none" spc="0" baseline="0" dirty="0">
                <a:solidFill>
                  <a:schemeClr val="bg1"/>
                </a:solidFill>
                <a:uFillTx/>
                <a:latin typeface="Calibri"/>
              </a:rPr>
              <a:t> </a:t>
            </a:r>
            <a:r>
              <a:rPr lang="pt-PT" b="1" i="0" u="none" strike="noStrike" kern="1200" cap="none" spc="0" baseline="0" dirty="0">
                <a:solidFill>
                  <a:srgbClr val="004586"/>
                </a:solidFill>
                <a:uFillTx/>
                <a:latin typeface="Calibri"/>
              </a:rPr>
              <a:t>DCV, osteoporose, infecções respiratórias, ansiedade e depressão, Sindrome metabólico e DM2, cancro do pulmão, bronquiectasias, </a:t>
            </a:r>
            <a:r>
              <a:rPr lang="pt-PT" b="1" i="0" u="none" strike="noStrike" kern="1200" cap="none" spc="0" baseline="0" dirty="0" smtClean="0">
                <a:solidFill>
                  <a:srgbClr val="004586"/>
                </a:solidFill>
                <a:uFillTx/>
                <a:latin typeface="Calibri"/>
              </a:rPr>
              <a:t>RGE.</a:t>
            </a:r>
            <a:endParaRPr lang="pt-PT" b="1" i="0" u="none" strike="noStrike" kern="1200" cap="none" spc="0" baseline="0" dirty="0">
              <a:solidFill>
                <a:srgbClr val="004586"/>
              </a:solidFill>
              <a:uFillTx/>
              <a:latin typeface="Calibri"/>
            </a:endParaRPr>
          </a:p>
        </p:txBody>
      </p:sp>
      <p:sp>
        <p:nvSpPr>
          <p:cNvPr id="23" name="12-Point Star 8"/>
          <p:cNvSpPr/>
          <p:nvPr/>
        </p:nvSpPr>
        <p:spPr>
          <a:xfrm>
            <a:off x="7811170" y="5668340"/>
            <a:ext cx="1649769" cy="833146"/>
          </a:xfrm>
          <a:custGeom>
            <a:avLst>
              <a:gd name="f9" fmla="val 375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37500"/>
              <a:gd name="f10" fmla="+- 0 0 -90"/>
              <a:gd name="f11" fmla="+- 0 0 -180"/>
              <a:gd name="f12" fmla="+- 0 0 -270"/>
              <a:gd name="f13" fmla="+- 0 0 -360"/>
              <a:gd name="f14" fmla="abs f4"/>
              <a:gd name="f15" fmla="abs f5"/>
              <a:gd name="f16" fmla="abs f6"/>
              <a:gd name="f17" fmla="val f7"/>
              <a:gd name="f18" fmla="val f9"/>
              <a:gd name="f19" fmla="+- 1800000 f2 0"/>
              <a:gd name="f20" fmla="+- 3600000 f2 0"/>
              <a:gd name="f21" fmla="+- 900000 f2 0"/>
              <a:gd name="f22" fmla="+- 2700000 f2 0"/>
              <a:gd name="f23" fmla="+- 4500000 f2 0"/>
              <a:gd name="f24" fmla="*/ f10 f1 1"/>
              <a:gd name="f25" fmla="*/ f11 f1 1"/>
              <a:gd name="f26" fmla="*/ f12 f1 1"/>
              <a:gd name="f27" fmla="*/ f13 f1 1"/>
              <a:gd name="f28" fmla="?: f14 f4 1"/>
              <a:gd name="f29" fmla="?: f15 f5 1"/>
              <a:gd name="f30" fmla="?: f16 f6 1"/>
              <a:gd name="f31" fmla="*/ f19 f8 1"/>
              <a:gd name="f32" fmla="*/ f20 f8 1"/>
              <a:gd name="f33" fmla="*/ f21 f8 1"/>
              <a:gd name="f34" fmla="*/ f22 f8 1"/>
              <a:gd name="f35" fmla="*/ f23 f8 1"/>
              <a:gd name="f36" fmla="*/ f24 1 f3"/>
              <a:gd name="f37" fmla="*/ f25 1 f3"/>
              <a:gd name="f38" fmla="*/ f26 1 f3"/>
              <a:gd name="f39" fmla="*/ f27 1 f3"/>
              <a:gd name="f40" fmla="*/ f28 1 21600"/>
              <a:gd name="f41" fmla="*/ f29 1 21600"/>
              <a:gd name="f42" fmla="*/ 21600 f28 1"/>
              <a:gd name="f43" fmla="*/ 21600 f29 1"/>
              <a:gd name="f44" fmla="*/ f31 1 f1"/>
              <a:gd name="f45" fmla="*/ f32 1 f1"/>
              <a:gd name="f46" fmla="*/ f33 1 f1"/>
              <a:gd name="f47" fmla="*/ f34 1 f1"/>
              <a:gd name="f48" fmla="*/ f35 1 f1"/>
              <a:gd name="f49" fmla="+- f36 0 f2"/>
              <a:gd name="f50" fmla="+- f37 0 f2"/>
              <a:gd name="f51" fmla="+- f38 0 f2"/>
              <a:gd name="f52" fmla="+- f39 0 f2"/>
              <a:gd name="f53" fmla="min f41 f40"/>
              <a:gd name="f54" fmla="*/ f42 1 f30"/>
              <a:gd name="f55" fmla="*/ f43 1 f30"/>
              <a:gd name="f56" fmla="+- 0 0 f44"/>
              <a:gd name="f57" fmla="+- 0 0 f45"/>
              <a:gd name="f58" fmla="+- 0 0 f46"/>
              <a:gd name="f59" fmla="+- 0 0 f47"/>
              <a:gd name="f60" fmla="+- 0 0 f48"/>
              <a:gd name="f61" fmla="val f54"/>
              <a:gd name="f62" fmla="val f55"/>
              <a:gd name="f63" fmla="+- 0 0 f56"/>
              <a:gd name="f64" fmla="+- 0 0 f57"/>
              <a:gd name="f65" fmla="+- 0 0 f58"/>
              <a:gd name="f66" fmla="+- 0 0 f59"/>
              <a:gd name="f67" fmla="+- 0 0 f60"/>
              <a:gd name="f68" fmla="*/ f17 f53 1"/>
              <a:gd name="f69" fmla="+- f62 0 f17"/>
              <a:gd name="f70" fmla="+- f61 0 f17"/>
              <a:gd name="f71" fmla="*/ f63 f1 1"/>
              <a:gd name="f72" fmla="*/ f64 f1 1"/>
              <a:gd name="f73" fmla="*/ f65 f1 1"/>
              <a:gd name="f74" fmla="*/ f66 f1 1"/>
              <a:gd name="f75" fmla="*/ f67 f1 1"/>
              <a:gd name="f76" fmla="*/ f61 f53 1"/>
              <a:gd name="f77" fmla="*/ f62 f53 1"/>
              <a:gd name="f78" fmla="*/ f69 1 2"/>
              <a:gd name="f79" fmla="*/ f69 1 4"/>
              <a:gd name="f80" fmla="*/ f70 1 2"/>
              <a:gd name="f81" fmla="*/ f70 1 4"/>
              <a:gd name="f82" fmla="*/ f71 1 f8"/>
              <a:gd name="f83" fmla="*/ f72 1 f8"/>
              <a:gd name="f84" fmla="*/ f70 3 1"/>
              <a:gd name="f85" fmla="*/ f69 3 1"/>
              <a:gd name="f86" fmla="*/ f73 1 f8"/>
              <a:gd name="f87" fmla="*/ f74 1 f8"/>
              <a:gd name="f88" fmla="*/ f75 1 f8"/>
              <a:gd name="f89" fmla="+- f17 f78 0"/>
              <a:gd name="f90" fmla="+- f17 f80 0"/>
              <a:gd name="f91" fmla="+- f82 0 f2"/>
              <a:gd name="f92" fmla="+- f83 0 f2"/>
              <a:gd name="f93" fmla="*/ f84 1 4"/>
              <a:gd name="f94" fmla="*/ f85 1 4"/>
              <a:gd name="f95" fmla="*/ f80 f18 1"/>
              <a:gd name="f96" fmla="*/ f78 f18 1"/>
              <a:gd name="f97" fmla="+- f86 0 f2"/>
              <a:gd name="f98" fmla="+- f87 0 f2"/>
              <a:gd name="f99" fmla="+- f88 0 f2"/>
              <a:gd name="f100" fmla="*/ f79 f53 1"/>
              <a:gd name="f101" fmla="*/ f81 f53 1"/>
              <a:gd name="f102" fmla="cos 1 f91"/>
              <a:gd name="f103" fmla="sin 1 f92"/>
              <a:gd name="f104" fmla="*/ f95 1 50000"/>
              <a:gd name="f105" fmla="*/ f96 1 50000"/>
              <a:gd name="f106" fmla="cos 1 f97"/>
              <a:gd name="f107" fmla="cos 1 f98"/>
              <a:gd name="f108" fmla="cos 1 f99"/>
              <a:gd name="f109" fmla="sin 1 f99"/>
              <a:gd name="f110" fmla="sin 1 f98"/>
              <a:gd name="f111" fmla="sin 1 f97"/>
              <a:gd name="f112" fmla="*/ f89 f53 1"/>
              <a:gd name="f113" fmla="*/ f90 f53 1"/>
              <a:gd name="f114" fmla="*/ f93 f53 1"/>
              <a:gd name="f115" fmla="*/ f94 f53 1"/>
              <a:gd name="f116" fmla="+- 0 0 f102"/>
              <a:gd name="f117" fmla="+- 0 0 f103"/>
              <a:gd name="f118" fmla="+- 0 0 f106"/>
              <a:gd name="f119" fmla="+- 0 0 f107"/>
              <a:gd name="f120" fmla="+- 0 0 f108"/>
              <a:gd name="f121" fmla="+- 0 0 f109"/>
              <a:gd name="f122" fmla="+- 0 0 f110"/>
              <a:gd name="f123" fmla="+- 0 0 f111"/>
              <a:gd name="f124" fmla="+- 0 0 f116"/>
              <a:gd name="f125" fmla="+- 0 0 f117"/>
              <a:gd name="f126" fmla="+- 0 0 f118"/>
              <a:gd name="f127" fmla="+- 0 0 f119"/>
              <a:gd name="f128" fmla="+- 0 0 f120"/>
              <a:gd name="f129" fmla="+- 0 0 f121"/>
              <a:gd name="f130" fmla="+- 0 0 f122"/>
              <a:gd name="f131" fmla="+- 0 0 f123"/>
              <a:gd name="f132" fmla="*/ f124 f80 1"/>
              <a:gd name="f133" fmla="*/ f125 f78 1"/>
              <a:gd name="f134" fmla="*/ f126 f104 1"/>
              <a:gd name="f135" fmla="*/ f127 f104 1"/>
              <a:gd name="f136" fmla="*/ f128 f104 1"/>
              <a:gd name="f137" fmla="*/ f129 f105 1"/>
              <a:gd name="f138" fmla="*/ f130 f105 1"/>
              <a:gd name="f139" fmla="*/ f131 f105 1"/>
              <a:gd name="f140" fmla="+- f90 0 f132"/>
              <a:gd name="f141" fmla="+- f90 f132 0"/>
              <a:gd name="f142" fmla="+- f89 0 f133"/>
              <a:gd name="f143" fmla="+- f89 f133 0"/>
              <a:gd name="f144" fmla="+- f90 0 f134"/>
              <a:gd name="f145" fmla="+- f90 0 f135"/>
              <a:gd name="f146" fmla="+- f90 0 f136"/>
              <a:gd name="f147" fmla="+- f90 f136 0"/>
              <a:gd name="f148" fmla="+- f90 f135 0"/>
              <a:gd name="f149" fmla="+- f90 f134 0"/>
              <a:gd name="f150" fmla="+- f89 0 f137"/>
              <a:gd name="f151" fmla="+- f89 0 f138"/>
              <a:gd name="f152" fmla="+- f89 0 f139"/>
              <a:gd name="f153" fmla="+- f89 f139 0"/>
              <a:gd name="f154" fmla="+- f89 f138 0"/>
              <a:gd name="f155" fmla="+- f89 f137 0"/>
              <a:gd name="f156" fmla="*/ f145 f53 1"/>
              <a:gd name="f157" fmla="*/ f151 f53 1"/>
              <a:gd name="f158" fmla="*/ f148 f53 1"/>
              <a:gd name="f159" fmla="*/ f154 f53 1"/>
              <a:gd name="f160" fmla="*/ f144 f53 1"/>
              <a:gd name="f161" fmla="*/ f152 f53 1"/>
              <a:gd name="f162" fmla="*/ f140 f53 1"/>
              <a:gd name="f163" fmla="*/ f142 f53 1"/>
              <a:gd name="f164" fmla="*/ f146 f53 1"/>
              <a:gd name="f165" fmla="*/ f150 f53 1"/>
              <a:gd name="f166" fmla="*/ f147 f53 1"/>
              <a:gd name="f167" fmla="*/ f141 f53 1"/>
              <a:gd name="f168" fmla="*/ f149 f53 1"/>
              <a:gd name="f169" fmla="*/ f153 f53 1"/>
              <a:gd name="f170" fmla="*/ f143 f53 1"/>
              <a:gd name="f171" fmla="*/ f155 f5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9">
                <a:pos x="f167" y="f100"/>
              </a:cxn>
              <a:cxn ang="f49">
                <a:pos x="f167" y="f115"/>
              </a:cxn>
              <a:cxn ang="f50">
                <a:pos x="f114" y="f170"/>
              </a:cxn>
              <a:cxn ang="f50">
                <a:pos x="f101" y="f170"/>
              </a:cxn>
              <a:cxn ang="f51">
                <a:pos x="f162" y="f115"/>
              </a:cxn>
              <a:cxn ang="f51">
                <a:pos x="f162" y="f100"/>
              </a:cxn>
              <a:cxn ang="f52">
                <a:pos x="f101" y="f163"/>
              </a:cxn>
              <a:cxn ang="f52">
                <a:pos x="f114" y="f163"/>
              </a:cxn>
            </a:cxnLst>
            <a:rect l="f156" t="f157" r="f158" b="f159"/>
            <a:pathLst>
              <a:path>
                <a:moveTo>
                  <a:pt x="f68" y="f112"/>
                </a:moveTo>
                <a:lnTo>
                  <a:pt x="f160" y="f161"/>
                </a:lnTo>
                <a:lnTo>
                  <a:pt x="f162" y="f100"/>
                </a:lnTo>
                <a:lnTo>
                  <a:pt x="f156" y="f157"/>
                </a:lnTo>
                <a:lnTo>
                  <a:pt x="f101" y="f163"/>
                </a:lnTo>
                <a:lnTo>
                  <a:pt x="f164" y="f165"/>
                </a:lnTo>
                <a:lnTo>
                  <a:pt x="f113" y="f68"/>
                </a:lnTo>
                <a:lnTo>
                  <a:pt x="f166" y="f165"/>
                </a:lnTo>
                <a:lnTo>
                  <a:pt x="f114" y="f163"/>
                </a:lnTo>
                <a:lnTo>
                  <a:pt x="f158" y="f157"/>
                </a:lnTo>
                <a:lnTo>
                  <a:pt x="f167" y="f100"/>
                </a:lnTo>
                <a:lnTo>
                  <a:pt x="f168" y="f161"/>
                </a:lnTo>
                <a:lnTo>
                  <a:pt x="f76" y="f112"/>
                </a:lnTo>
                <a:lnTo>
                  <a:pt x="f168" y="f169"/>
                </a:lnTo>
                <a:lnTo>
                  <a:pt x="f167" y="f115"/>
                </a:lnTo>
                <a:lnTo>
                  <a:pt x="f158" y="f159"/>
                </a:lnTo>
                <a:lnTo>
                  <a:pt x="f114" y="f170"/>
                </a:lnTo>
                <a:lnTo>
                  <a:pt x="f166" y="f171"/>
                </a:lnTo>
                <a:lnTo>
                  <a:pt x="f113" y="f77"/>
                </a:lnTo>
                <a:lnTo>
                  <a:pt x="f164" y="f171"/>
                </a:lnTo>
                <a:lnTo>
                  <a:pt x="f101" y="f170"/>
                </a:lnTo>
                <a:lnTo>
                  <a:pt x="f156" y="f159"/>
                </a:lnTo>
                <a:lnTo>
                  <a:pt x="f162" y="f115"/>
                </a:lnTo>
                <a:lnTo>
                  <a:pt x="f160" y="f169"/>
                </a:lnTo>
                <a:close/>
              </a:path>
            </a:pathLst>
          </a:custGeom>
          <a:solidFill>
            <a:srgbClr val="FFFF00"/>
          </a:solidFill>
          <a:ln>
            <a:noFill/>
            <a:prstDash val="solid"/>
          </a:ln>
          <a:effectLst>
            <a:outerShdw dist="12701" dir="5400000" algn="tl">
              <a:srgbClr val="000000"/>
            </a:outerShdw>
          </a:effectLst>
        </p:spPr>
        <p:txBody>
          <a:bodyPr vert="horz" wrap="square" lIns="0" tIns="0" rIns="0" bIns="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AU" sz="1600" b="1" i="0" u="none" strike="noStrike" kern="0" cap="none" spc="0" baseline="0" dirty="0" err="1">
                <a:solidFill>
                  <a:srgbClr val="1F497D"/>
                </a:solidFill>
                <a:uFillTx/>
                <a:latin typeface="Calibri"/>
              </a:rPr>
              <a:t>Adesão</a:t>
            </a:r>
            <a:r>
              <a:rPr lang="en-AU" sz="1600" b="1" i="0" u="none" strike="noStrike" kern="0" cap="none" spc="0" baseline="0" dirty="0">
                <a:solidFill>
                  <a:srgbClr val="1F497D"/>
                </a:solidFill>
                <a:uFillTx/>
                <a:latin typeface="Calibri"/>
              </a:rPr>
              <a:t> 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AU" sz="1600" b="1" i="0" u="none" strike="noStrike" kern="0" cap="none" spc="0" baseline="0" dirty="0" err="1">
                <a:solidFill>
                  <a:srgbClr val="1F497D"/>
                </a:solidFill>
                <a:uFillTx/>
                <a:latin typeface="Calibri"/>
              </a:rPr>
              <a:t>Técnica</a:t>
            </a:r>
            <a:r>
              <a:rPr lang="en-AU" sz="1600" b="1" i="0" u="none" strike="noStrike" kern="0" cap="none" spc="0" baseline="0" dirty="0">
                <a:solidFill>
                  <a:srgbClr val="1F497D"/>
                </a:solidFill>
                <a:uFillTx/>
                <a:latin typeface="Calibri"/>
              </a:rPr>
              <a:t>  </a:t>
            </a:r>
            <a:r>
              <a:rPr lang="en-AU" sz="1600" b="1" i="0" u="none" strike="noStrike" kern="0" cap="none" spc="0" baseline="0" dirty="0" err="1">
                <a:solidFill>
                  <a:srgbClr val="1F497D"/>
                </a:solidFill>
                <a:uFillTx/>
                <a:latin typeface="Calibri"/>
              </a:rPr>
              <a:t>inalatória</a:t>
            </a:r>
            <a:endParaRPr lang="en-AU" sz="1600" b="1" i="0" u="none" strike="noStrike" kern="0" cap="none" spc="0" baseline="0" dirty="0">
              <a:solidFill>
                <a:srgbClr val="1F497D"/>
              </a:solidFill>
              <a:uFillTx/>
              <a:latin typeface="Calibri"/>
            </a:endParaRPr>
          </a:p>
        </p:txBody>
      </p:sp>
      <p:pic>
        <p:nvPicPr>
          <p:cNvPr id="24" name="Group 5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0040" y="2628528"/>
            <a:ext cx="2814724" cy="1402076"/>
          </a:xfrm>
          <a:prstGeom prst="rect">
            <a:avLst/>
          </a:prstGeom>
        </p:spPr>
      </p:pic>
      <p:sp>
        <p:nvSpPr>
          <p:cNvPr id="25" name="Rounded Rectangle 16"/>
          <p:cNvSpPr/>
          <p:nvPr/>
        </p:nvSpPr>
        <p:spPr>
          <a:xfrm>
            <a:off x="7104110" y="4149158"/>
            <a:ext cx="2814724" cy="4760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8">
            <a:solidFill>
              <a:srgbClr val="4A7EBB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800" b="1" i="0" strike="noStrike" kern="0" cap="none" spc="0" baseline="0" dirty="0">
                <a:solidFill>
                  <a:srgbClr val="C00000"/>
                </a:solidFill>
                <a:uFillTx/>
                <a:latin typeface="Calibri"/>
              </a:rPr>
              <a:t>Sintomático: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600" b="1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rPr>
              <a:t>mMRC ≥ 2 e/ou CAT ≥ 10</a:t>
            </a: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4" cstate="print"/>
          <a:srcRect l="12955" t="14941" r="12675" b="11856"/>
          <a:stretch>
            <a:fillRect/>
          </a:stretch>
        </p:blipFill>
        <p:spPr>
          <a:xfrm>
            <a:off x="1631499" y="2811136"/>
            <a:ext cx="792089" cy="59424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ounded Rectangle 16"/>
          <p:cNvSpPr/>
          <p:nvPr/>
        </p:nvSpPr>
        <p:spPr>
          <a:xfrm>
            <a:off x="7176119" y="4768005"/>
            <a:ext cx="2814724" cy="72008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8">
            <a:solidFill>
              <a:srgbClr val="4A7EBB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800" b="1" i="0" strike="noStrike" kern="0" cap="none" spc="0" baseline="0" dirty="0">
                <a:solidFill>
                  <a:srgbClr val="C00000"/>
                </a:solidFill>
                <a:uFillTx/>
                <a:latin typeface="Calibri"/>
              </a:rPr>
              <a:t>Agudizador: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600" b="1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rPr>
              <a:t>≥ 2 agudizações no último ano ou ≥ 1 internamento</a:t>
            </a:r>
          </a:p>
        </p:txBody>
      </p:sp>
      <p:sp>
        <p:nvSpPr>
          <p:cNvPr id="28" name="Seta para baixo 38"/>
          <p:cNvSpPr/>
          <p:nvPr/>
        </p:nvSpPr>
        <p:spPr>
          <a:xfrm rot="19143093">
            <a:off x="4978344" y="5619270"/>
            <a:ext cx="213786" cy="287023"/>
          </a:xfrm>
          <a:custGeom>
            <a:avLst>
              <a:gd name="f0" fmla="val 1495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FFFF00"/>
          </a:solidFill>
          <a:ln w="9528">
            <a:solidFill>
              <a:srgbClr val="4A7EBB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9" name="Fluxograma: Conexão 1"/>
          <p:cNvSpPr/>
          <p:nvPr/>
        </p:nvSpPr>
        <p:spPr>
          <a:xfrm>
            <a:off x="3343339" y="4270587"/>
            <a:ext cx="288036" cy="21068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C0504D"/>
          </a:solidFill>
          <a:ln>
            <a:noFill/>
            <a:prstDash val="solid"/>
          </a:ln>
          <a:effectLst>
            <a:outerShdw dist="12701" dir="5400000" algn="tl">
              <a:srgbClr val="000000"/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8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A</a:t>
            </a:r>
          </a:p>
        </p:txBody>
      </p:sp>
      <p:sp>
        <p:nvSpPr>
          <p:cNvPr id="30" name="Fluxograma: Conexão 39"/>
          <p:cNvSpPr/>
          <p:nvPr/>
        </p:nvSpPr>
        <p:spPr>
          <a:xfrm>
            <a:off x="3431706" y="5121962"/>
            <a:ext cx="288036" cy="22220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C0504D"/>
          </a:solidFill>
          <a:ln>
            <a:noFill/>
            <a:prstDash val="solid"/>
          </a:ln>
          <a:effectLst>
            <a:outerShdw dist="12701" dir="5400000" algn="tl">
              <a:srgbClr val="000000"/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8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B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4586"/>
                </a:solidFill>
                <a:latin typeface="+mn-lt"/>
              </a:rPr>
              <a:t>DPOC</a:t>
            </a:r>
            <a:endParaRPr lang="es-ES" dirty="0">
              <a:solidFill>
                <a:srgbClr val="004586"/>
              </a:solidFill>
              <a:latin typeface="+mn-lt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84" y="1352497"/>
            <a:ext cx="2952328" cy="2952328"/>
          </a:xfrm>
          <a:prstGeom prst="rect">
            <a:avLst/>
          </a:prstGeom>
        </p:spPr>
      </p:pic>
      <p:pic>
        <p:nvPicPr>
          <p:cNvPr id="6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250" y="2036573"/>
            <a:ext cx="1240395" cy="1584176"/>
          </a:xfrm>
          <a:prstGeom prst="rect">
            <a:avLst/>
          </a:prstGeom>
        </p:spPr>
      </p:pic>
      <p:pic>
        <p:nvPicPr>
          <p:cNvPr id="7" name="Picture 6" descr="Macintosh HD:Users:claudia:Desktop:GRESP - secretaria:APMGF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44" y="2071259"/>
            <a:ext cx="1307198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4673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963000" y="1140656"/>
            <a:ext cx="10362960" cy="1234054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2800" b="0" strike="noStrike" spc="-1" dirty="0" err="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Homem</a:t>
            </a:r>
            <a:r>
              <a:rPr lang="es-ES" sz="2800" b="0" strike="noStrike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68 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anos. </a:t>
            </a:r>
            <a:r>
              <a:rPr lang="en-U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Considerando</a:t>
            </a:r>
            <a:r>
              <a:rPr lang="en-U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</a:t>
            </a:r>
            <a:r>
              <a:rPr lang="en-US" sz="2800" spc="-1" dirty="0" err="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hipótese</a:t>
            </a:r>
            <a:r>
              <a:rPr lang="en-US" sz="2800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 </a:t>
            </a:r>
            <a:r>
              <a:rPr lang="en-U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diagnóstico</a:t>
            </a:r>
            <a:r>
              <a:rPr lang="en-U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 DPOC, </a:t>
            </a:r>
            <a:r>
              <a:rPr lang="en-US" sz="2800" spc="-1" dirty="0" err="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</a:t>
            </a:r>
            <a:r>
              <a:rPr lang="en-US" sz="2800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é o </a:t>
            </a:r>
            <a:r>
              <a:rPr lang="en-US" sz="2800" spc="-1" dirty="0" err="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passo</a:t>
            </a:r>
            <a:r>
              <a:rPr lang="en-US" sz="2800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pc="-1" dirty="0" err="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seguinte</a:t>
            </a:r>
            <a:r>
              <a:rPr lang="en-US" sz="2800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pc="-1" dirty="0" err="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mais</a:t>
            </a:r>
            <a:r>
              <a:rPr lang="en-US" sz="2800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pc="-1" dirty="0" err="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indicado</a:t>
            </a:r>
            <a:r>
              <a:rPr lang="es-ES" sz="2800" b="0" strike="noStrike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  <a:endParaRPr lang="es-ES" sz="36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</a:t>
            </a: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987204" y="2548976"/>
            <a:ext cx="8394544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Medicar </a:t>
            </a:r>
            <a:r>
              <a:rPr lang="es-ES" sz="24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24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broncodilatador inalado e </a:t>
            </a:r>
            <a:r>
              <a:rPr lang="es-ES" sz="24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reavaliar</a:t>
            </a:r>
            <a:r>
              <a:rPr lang="es-ES" sz="24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após</a:t>
            </a:r>
            <a:r>
              <a:rPr lang="es-ES" sz="24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 </a:t>
            </a:r>
            <a:r>
              <a:rPr lang="es-ES" sz="24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mês</a:t>
            </a:r>
            <a:r>
              <a:rPr lang="es-ES" sz="24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Medicar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corticóide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inalado e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reavaliar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após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mês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Fazer</a:t>
            </a:r>
            <a:r>
              <a:rPr lang="es-ES" sz="24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espirometria</a:t>
            </a:r>
            <a:r>
              <a:rPr lang="es-ES" sz="24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Fazer</a:t>
            </a:r>
            <a:r>
              <a:rPr lang="es-ES" sz="24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radiografia</a:t>
            </a:r>
            <a:r>
              <a:rPr lang="es-ES" sz="24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torácica.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42708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548680"/>
            <a:ext cx="7056784" cy="1008112"/>
          </a:xfrm>
          <a:prstGeom prst="rect">
            <a:avLst/>
          </a:prstGeom>
        </p:spPr>
      </p:pic>
      <p:sp>
        <p:nvSpPr>
          <p:cNvPr id="8" name="Marcador de texto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524000" y="4365104"/>
            <a:ext cx="9144000" cy="12858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4800" dirty="0">
              <a:solidFill>
                <a:schemeClr val="tx2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2014206"/>
            <a:ext cx="5040528" cy="177483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79376" y="4005064"/>
            <a:ext cx="11089232" cy="6480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http://app.livemed.in:81/app</a:t>
            </a:r>
          </a:p>
        </p:txBody>
      </p:sp>
    </p:spTree>
    <p:extLst>
      <p:ext uri="{BB962C8B-B14F-4D97-AF65-F5344CB8AC3E}">
        <p14:creationId xmlns:p14="http://schemas.microsoft.com/office/powerpoint/2010/main" val="8234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rgbClr val="004586"/>
                </a:solidFill>
                <a:latin typeface="+mn-lt"/>
              </a:rPr>
              <a:t>DPOC?</a:t>
            </a:r>
          </a:p>
        </p:txBody>
      </p:sp>
      <p:pic>
        <p:nvPicPr>
          <p:cNvPr id="6" name="Picture 2" descr="https://encrypted-tbn2.gstatic.com/images?q=tbn:ANd9GcTWkdjasLG_W2TFUtBSk4b2kxd59ZX6AaekgSdfCVwLi7i0tZiQ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8896" y="1484784"/>
            <a:ext cx="3005257" cy="3756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009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52357" y="5889848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>
                <a:solidFill>
                  <a:srgbClr val="808080"/>
                </a:solidFill>
              </a:rPr>
              <a:t>GOLD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rgbClr val="004586"/>
                </a:solidFill>
                <a:latin typeface="+mn-lt"/>
              </a:rPr>
              <a:t>Como se faz o diagnóstico de DPOC?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929125" y="1353600"/>
            <a:ext cx="3424753" cy="1971401"/>
          </a:xfrm>
          <a:prstGeom prst="roundRect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anchor="t" anchorCtr="0"/>
          <a:lstStyle/>
          <a:p>
            <a:pPr algn="ctr" defTabSz="457200">
              <a:defRPr/>
            </a:pPr>
            <a:r>
              <a:rPr lang="pt-PT" sz="3200" b="1" dirty="0">
                <a:solidFill>
                  <a:srgbClr val="004586"/>
                </a:solidFill>
              </a:rPr>
              <a:t>Sintomas</a:t>
            </a:r>
          </a:p>
          <a:p>
            <a:pPr marL="342900" indent="-342900" defTabSz="457200"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pt-PT" sz="2000" dirty="0" smtClean="0">
                <a:solidFill>
                  <a:srgbClr val="004586"/>
                </a:solidFill>
              </a:rPr>
              <a:t>Dispneia.</a:t>
            </a:r>
            <a:endParaRPr lang="pt-PT" sz="2000" b="1" dirty="0">
              <a:solidFill>
                <a:srgbClr val="004586"/>
              </a:solidFill>
            </a:endParaRPr>
          </a:p>
          <a:p>
            <a:pPr marL="342900" indent="-342900" defTabSz="457200"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pt-PT" sz="2000" dirty="0">
                <a:solidFill>
                  <a:srgbClr val="004586"/>
                </a:solidFill>
              </a:rPr>
              <a:t>Tosse </a:t>
            </a:r>
            <a:r>
              <a:rPr lang="pt-PT" sz="2000" dirty="0" smtClean="0">
                <a:solidFill>
                  <a:srgbClr val="004586"/>
                </a:solidFill>
              </a:rPr>
              <a:t>crónica.</a:t>
            </a:r>
            <a:endParaRPr lang="pt-PT" sz="2000" dirty="0">
              <a:solidFill>
                <a:srgbClr val="004586"/>
              </a:solidFill>
            </a:endParaRPr>
          </a:p>
          <a:p>
            <a:pPr marL="342900" indent="-342900" defTabSz="457200"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pt-PT" sz="2000" dirty="0">
                <a:solidFill>
                  <a:srgbClr val="004586"/>
                </a:solidFill>
              </a:rPr>
              <a:t>Expetoração </a:t>
            </a:r>
            <a:r>
              <a:rPr lang="pt-PT" sz="2000" dirty="0" smtClean="0">
                <a:solidFill>
                  <a:srgbClr val="004586"/>
                </a:solidFill>
              </a:rPr>
              <a:t>crónica</a:t>
            </a:r>
            <a:r>
              <a:rPr lang="pt-PT" sz="2000" dirty="0" smtClean="0">
                <a:solidFill>
                  <a:prstClr val="black"/>
                </a:solidFill>
              </a:rPr>
              <a:t>.</a:t>
            </a:r>
            <a:endParaRPr lang="pt-PT" sz="2000" dirty="0">
              <a:solidFill>
                <a:prstClr val="black"/>
              </a:solidFill>
            </a:endParaRPr>
          </a:p>
        </p:txBody>
      </p:sp>
      <p:sp>
        <p:nvSpPr>
          <p:cNvPr id="7" name="Plus 8"/>
          <p:cNvSpPr/>
          <p:nvPr/>
        </p:nvSpPr>
        <p:spPr bwMode="auto">
          <a:xfrm>
            <a:off x="5492560" y="1926257"/>
            <a:ext cx="1008112" cy="894001"/>
          </a:xfrm>
          <a:prstGeom prst="mathPlus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 defTabSz="457200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" name="Rounded Rectangle 9"/>
          <p:cNvSpPr/>
          <p:nvPr/>
        </p:nvSpPr>
        <p:spPr bwMode="auto">
          <a:xfrm>
            <a:off x="3369656" y="4376604"/>
            <a:ext cx="5112568" cy="1511771"/>
          </a:xfrm>
          <a:prstGeom prst="roundRect">
            <a:avLst/>
          </a:prstGeom>
          <a:solidFill>
            <a:srgbClr val="004586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457200">
              <a:defRPr/>
            </a:pPr>
            <a:r>
              <a:rPr lang="pt-PT" sz="4000" b="1" dirty="0">
                <a:ln w="50800"/>
                <a:solidFill>
                  <a:prstClr val="white"/>
                </a:solidFill>
              </a:rPr>
              <a:t>ESPIROMETRIA</a:t>
            </a:r>
          </a:p>
          <a:p>
            <a:pPr algn="ctr" defTabSz="457200">
              <a:defRPr/>
            </a:pPr>
            <a:r>
              <a:rPr lang="pt-PT" b="1" dirty="0">
                <a:ln w="50800"/>
                <a:solidFill>
                  <a:prstClr val="white"/>
                </a:solidFill>
              </a:rPr>
              <a:t>OBRIGATÓRIA PARA ESTABELECER O DIAGNÓSTICO</a:t>
            </a:r>
          </a:p>
          <a:p>
            <a:pPr algn="ctr" defTabSz="457200">
              <a:defRPr/>
            </a:pPr>
            <a:r>
              <a:rPr lang="pt-PT" sz="2000" b="1" dirty="0">
                <a:solidFill>
                  <a:schemeClr val="bg1"/>
                </a:solidFill>
              </a:rPr>
              <a:t>(FEV</a:t>
            </a:r>
            <a:r>
              <a:rPr lang="pt-PT" sz="2000" b="1" baseline="-25000" dirty="0">
                <a:solidFill>
                  <a:schemeClr val="bg1"/>
                </a:solidFill>
              </a:rPr>
              <a:t>1</a:t>
            </a:r>
            <a:r>
              <a:rPr lang="pt-PT" sz="2000" b="1" dirty="0">
                <a:solidFill>
                  <a:schemeClr val="bg1"/>
                </a:solidFill>
              </a:rPr>
              <a:t>/FVC &lt; 70% pb)</a:t>
            </a:r>
          </a:p>
        </p:txBody>
      </p:sp>
      <p:sp>
        <p:nvSpPr>
          <p:cNvPr id="9" name="Rounded Rectangle 10"/>
          <p:cNvSpPr/>
          <p:nvPr/>
        </p:nvSpPr>
        <p:spPr bwMode="auto">
          <a:xfrm>
            <a:off x="6610660" y="1293424"/>
            <a:ext cx="3280099" cy="1967935"/>
          </a:xfrm>
          <a:prstGeom prst="roundRect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457200">
              <a:defRPr/>
            </a:pPr>
            <a:r>
              <a:rPr lang="pt-PT" sz="3200" b="1" dirty="0">
                <a:solidFill>
                  <a:srgbClr val="004586"/>
                </a:solidFill>
              </a:rPr>
              <a:t>Fatores de risco</a:t>
            </a:r>
          </a:p>
          <a:p>
            <a:pPr marL="342900" indent="-342900" defTabSz="457200"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pt-PT" sz="2000" dirty="0" smtClean="0">
                <a:solidFill>
                  <a:srgbClr val="004586"/>
                </a:solidFill>
              </a:rPr>
              <a:t>Tabagismo.</a:t>
            </a:r>
            <a:endParaRPr lang="pt-PT" sz="2000" dirty="0">
              <a:solidFill>
                <a:srgbClr val="004586"/>
              </a:solidFill>
            </a:endParaRPr>
          </a:p>
          <a:p>
            <a:pPr marL="342900" indent="-342900" defTabSz="457200"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pt-PT" sz="2000" dirty="0">
                <a:solidFill>
                  <a:srgbClr val="004586"/>
                </a:solidFill>
              </a:rPr>
              <a:t>Ocupação </a:t>
            </a:r>
            <a:r>
              <a:rPr lang="pt-PT" sz="2000" dirty="0" smtClean="0">
                <a:solidFill>
                  <a:srgbClr val="004586"/>
                </a:solidFill>
              </a:rPr>
              <a:t>profissional.</a:t>
            </a:r>
            <a:endParaRPr lang="pt-PT" sz="2000" dirty="0">
              <a:solidFill>
                <a:srgbClr val="004586"/>
              </a:solidFill>
            </a:endParaRPr>
          </a:p>
          <a:p>
            <a:pPr marL="342900" indent="-342900" defTabSz="457200"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pt-PT" sz="2000" dirty="0">
                <a:solidFill>
                  <a:srgbClr val="004586"/>
                </a:solidFill>
              </a:rPr>
              <a:t>Ocupação </a:t>
            </a:r>
            <a:r>
              <a:rPr lang="pt-PT" sz="2000" dirty="0" smtClean="0">
                <a:solidFill>
                  <a:srgbClr val="004586"/>
                </a:solidFill>
              </a:rPr>
              <a:t>doméstica.</a:t>
            </a:r>
            <a:endParaRPr lang="pt-PT" sz="2000" dirty="0">
              <a:solidFill>
                <a:srgbClr val="004586"/>
              </a:solidFill>
            </a:endParaRPr>
          </a:p>
          <a:p>
            <a:pPr marL="342900" indent="-342900" defTabSz="457200"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pt-PT" sz="2000" dirty="0">
                <a:solidFill>
                  <a:srgbClr val="004586"/>
                </a:solidFill>
              </a:rPr>
              <a:t>&gt; 40 </a:t>
            </a:r>
            <a:r>
              <a:rPr lang="pt-PT" sz="2000" dirty="0" smtClean="0">
                <a:solidFill>
                  <a:srgbClr val="004586"/>
                </a:solidFill>
              </a:rPr>
              <a:t>anos.</a:t>
            </a:r>
            <a:endParaRPr lang="pt-PT" sz="2000" dirty="0">
              <a:solidFill>
                <a:srgbClr val="004586"/>
              </a:solidFill>
            </a:endParaRPr>
          </a:p>
        </p:txBody>
      </p:sp>
      <p:sp>
        <p:nvSpPr>
          <p:cNvPr id="10" name="AutoShape 19"/>
          <p:cNvSpPr>
            <a:spLocks/>
          </p:cNvSpPr>
          <p:nvPr/>
        </p:nvSpPr>
        <p:spPr bwMode="auto">
          <a:xfrm rot="5400000">
            <a:off x="5547831" y="1514862"/>
            <a:ext cx="720725" cy="4570413"/>
          </a:xfrm>
          <a:prstGeom prst="rightBrace">
            <a:avLst>
              <a:gd name="adj1" fmla="val 76429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ot="10800000" vert="eaVert" wrap="none" anchor="ctr"/>
          <a:lstStyle/>
          <a:p>
            <a:pPr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3" descr="C:\Users\Cláudia\Desktop\Escola de Outono 2011 - ofir\Imagens\smoking_cigarett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6201" y="3393981"/>
            <a:ext cx="562247" cy="622036"/>
          </a:xfrm>
          <a:prstGeom prst="rect">
            <a:avLst/>
          </a:prstGeom>
          <a:noFill/>
        </p:spPr>
      </p:pic>
      <p:pic>
        <p:nvPicPr>
          <p:cNvPr id="14" name="Picture 5" descr="C:\Users\Cláudia\Desktop\Escola de Outono 2011 - ofir\Imagens\Ensaios_combustao_biomassa_arbustiva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2265" y="3381198"/>
            <a:ext cx="992089" cy="6357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56313" y="3223533"/>
            <a:ext cx="1151979" cy="36548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PT" sz="2800" b="1" dirty="0">
                <a:solidFill>
                  <a:srgbClr val="004586"/>
                </a:solidFill>
              </a:rPr>
              <a:t>e/ou</a:t>
            </a:r>
          </a:p>
        </p:txBody>
      </p:sp>
    </p:spTree>
    <p:extLst>
      <p:ext uri="{BB962C8B-B14F-4D97-AF65-F5344CB8AC3E}">
        <p14:creationId xmlns:p14="http://schemas.microsoft.com/office/powerpoint/2010/main" val="328316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e Conteúdo 2"/>
          <p:cNvSpPr>
            <a:spLocks noGrp="1"/>
          </p:cNvSpPr>
          <p:nvPr>
            <p:ph type="body" sz="quarter" idx="13"/>
          </p:nvPr>
        </p:nvSpPr>
        <p:spPr>
          <a:xfrm>
            <a:off x="198077" y="5844128"/>
            <a:ext cx="11582443" cy="295162"/>
          </a:xfrm>
        </p:spPr>
        <p:txBody>
          <a:bodyPr>
            <a:normAutofit/>
          </a:bodyPr>
          <a:lstStyle/>
          <a:p>
            <a:pPr marL="531813" indent="-354013"/>
            <a:r>
              <a:rPr lang="es-ES_tradnl" sz="1200" dirty="0" err="1">
                <a:solidFill>
                  <a:schemeClr val="bg1">
                    <a:lumMod val="65000"/>
                  </a:schemeClr>
                </a:solidFill>
              </a:rPr>
              <a:t>Homem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</a:rPr>
              <a:t>, 68 anos.</a:t>
            </a:r>
            <a:endParaRPr lang="pt-PT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" name="Content Placeholder 2" descr="Curva Espiro joão ramalho - DPOC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3" t="32064" r="7842" b="29062"/>
          <a:stretch/>
        </p:blipFill>
        <p:spPr>
          <a:xfrm>
            <a:off x="879145" y="632345"/>
            <a:ext cx="7751928" cy="5258609"/>
          </a:xfrm>
          <a:prstGeom prst="rect">
            <a:avLst/>
          </a:prstGeom>
        </p:spPr>
      </p:pic>
      <p:pic>
        <p:nvPicPr>
          <p:cNvPr id="21" name="Content Placeholder 2" descr="Curva Espiro joão ramalho - DPOC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7" t="46777" r="16718" b="39804"/>
          <a:stretch/>
        </p:blipFill>
        <p:spPr>
          <a:xfrm rot="16200000">
            <a:off x="7359328" y="2409513"/>
            <a:ext cx="3862317" cy="181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6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-786086" y="132233"/>
            <a:ext cx="576064" cy="29477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t-PT">
              <a:solidFill>
                <a:prstClr val="white"/>
              </a:solidFill>
            </a:endParaRPr>
          </a:p>
        </p:txBody>
      </p:sp>
      <p:sp>
        <p:nvSpPr>
          <p:cNvPr id="10" name="Marcador de Posição de Conteúdo 2"/>
          <p:cNvSpPr>
            <a:spLocks noGrp="1"/>
          </p:cNvSpPr>
          <p:nvPr>
            <p:ph type="body" sz="quarter" idx="13"/>
          </p:nvPr>
        </p:nvSpPr>
        <p:spPr>
          <a:xfrm>
            <a:off x="213317" y="5920328"/>
            <a:ext cx="11582443" cy="295162"/>
          </a:xfrm>
        </p:spPr>
        <p:txBody>
          <a:bodyPr>
            <a:normAutofit/>
          </a:bodyPr>
          <a:lstStyle/>
          <a:p>
            <a:pPr marL="531813" indent="-354013"/>
            <a:r>
              <a:rPr lang="es-ES_tradnl" sz="1200" dirty="0" err="1">
                <a:solidFill>
                  <a:schemeClr val="bg1">
                    <a:lumMod val="65000"/>
                  </a:schemeClr>
                </a:solidFill>
              </a:rPr>
              <a:t>Homem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</a:rPr>
              <a:t>, 68 anos.</a:t>
            </a:r>
            <a:endParaRPr lang="pt-PT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Oval 12"/>
          <p:cNvSpPr/>
          <p:nvPr/>
        </p:nvSpPr>
        <p:spPr>
          <a:xfrm>
            <a:off x="-786086" y="615221"/>
            <a:ext cx="504056" cy="28803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14" name="Content Placeholder 3" descr="valores espiro João Ramalho - DPOC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" r="2466" b="4622"/>
          <a:stretch/>
        </p:blipFill>
        <p:spPr>
          <a:xfrm>
            <a:off x="1160066" y="362996"/>
            <a:ext cx="9740296" cy="542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8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1843</TotalTime>
  <Words>3696</Words>
  <Application>Microsoft Office PowerPoint</Application>
  <PresentationFormat>Panorámica</PresentationFormat>
  <Paragraphs>558</Paragraphs>
  <Slides>50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50</vt:i4>
      </vt:variant>
    </vt:vector>
  </HeadingPairs>
  <TitlesOfParts>
    <vt:vector size="62" baseType="lpstr">
      <vt:lpstr>ＭＳ Ｐゴシック</vt:lpstr>
      <vt:lpstr>ＭＳ Ｐゴシック</vt:lpstr>
      <vt:lpstr>Arial</vt:lpstr>
      <vt:lpstr>Calibri</vt:lpstr>
      <vt:lpstr>Calibri Light</vt:lpstr>
      <vt:lpstr>DejaVu Sans</vt:lpstr>
      <vt:lpstr>Liberation Serif</vt:lpstr>
      <vt:lpstr>Symbol</vt:lpstr>
      <vt:lpstr>Times New Roman</vt:lpstr>
      <vt:lpstr>Wingdings</vt:lpstr>
      <vt:lpstr>Office Theme</vt:lpstr>
      <vt:lpstr>Diseño personalizado</vt:lpstr>
      <vt:lpstr>Presentación de PowerPoint</vt:lpstr>
      <vt:lpstr>Presentación de PowerPoint</vt:lpstr>
      <vt:lpstr>Presentación de PowerPoint</vt:lpstr>
      <vt:lpstr>Pergunta 1</vt:lpstr>
      <vt:lpstr>Presentación de PowerPoint</vt:lpstr>
      <vt:lpstr>DPOC?</vt:lpstr>
      <vt:lpstr>Como se faz o diagnóstico de DPOC?</vt:lpstr>
      <vt:lpstr>Presentación de PowerPoint</vt:lpstr>
      <vt:lpstr>Presentación de PowerPoint</vt:lpstr>
      <vt:lpstr>Presentación de PowerPoint</vt:lpstr>
      <vt:lpstr>Presentación de PowerPoint</vt:lpstr>
      <vt:lpstr>Homem, 68 anos</vt:lpstr>
      <vt:lpstr>Pergunta 4</vt:lpstr>
      <vt:lpstr>Como se faz a avaliação da gravidade da DPOC?</vt:lpstr>
      <vt:lpstr>Como se faz a avaliação da gravidade da DPOC?</vt:lpstr>
      <vt:lpstr>Espirometria</vt:lpstr>
      <vt:lpstr>Como se faz a avaliação da gravidade da DPOC?</vt:lpstr>
      <vt:lpstr>Como se avalia a dispneia?</vt:lpstr>
      <vt:lpstr>Como se avaliam os sintomas: CAT</vt:lpstr>
      <vt:lpstr>Como se faz a avaliação da gravidade da DPOC?</vt:lpstr>
      <vt:lpstr>O que são as exacerbações?</vt:lpstr>
      <vt:lpstr>Como se faz a avaliação da gravidade da DPOC?</vt:lpstr>
      <vt:lpstr>Quais são as principais comorbilidades da DPOC?</vt:lpstr>
      <vt:lpstr>Como se classifica a DPOC, posicionando o doente em determinado grupo?</vt:lpstr>
      <vt:lpstr>Como se classifica a DPOC, posicionando o doente em determinado grupo?</vt:lpstr>
      <vt:lpstr>Como se classifica a DPOC, posicionando o doente em determinado grupo?</vt:lpstr>
      <vt:lpstr>Como se classifica a DPOC, posicionando o doente em determinado grupo?</vt:lpstr>
      <vt:lpstr>Como se classifica a DPOC, posicionando o doente em determinado grupo?</vt:lpstr>
      <vt:lpstr>Pergunta 5</vt:lpstr>
      <vt:lpstr>Presentación de PowerPoint</vt:lpstr>
      <vt:lpstr>Presentación de PowerPoint</vt:lpstr>
      <vt:lpstr>Presentación de PowerPoint</vt:lpstr>
      <vt:lpstr>Presentación de PowerPoint</vt:lpstr>
      <vt:lpstr>Mulher, 59 anos</vt:lpstr>
      <vt:lpstr>Tratamentos não farmacológicos da DPOC</vt:lpstr>
      <vt:lpstr>Vacinação contra gripe</vt:lpstr>
      <vt:lpstr>Vacinação antipneumocócica</vt:lpstr>
      <vt:lpstr>Vacinação antipneumocócica</vt:lpstr>
      <vt:lpstr>Vacinação antipneumocócica</vt:lpstr>
      <vt:lpstr>Reabilitação respiratória </vt:lpstr>
      <vt:lpstr>Pergunta 6</vt:lpstr>
      <vt:lpstr>Pergunta 7</vt:lpstr>
      <vt:lpstr>Presentación de PowerPoint</vt:lpstr>
      <vt:lpstr>Tratamento Inalado: longa duração</vt:lpstr>
      <vt:lpstr>Tratamento Inalado: longa duração</vt:lpstr>
      <vt:lpstr>DPOC: tratamento farmacológico</vt:lpstr>
      <vt:lpstr>Terapêutica da DPOC?</vt:lpstr>
      <vt:lpstr>DPOC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tratar las patologías mas prevalentes de la piel</dc:title>
  <dc:subject/>
  <dc:creator>Live Med</dc:creator>
  <dc:description/>
  <cp:lastModifiedBy>Live Med</cp:lastModifiedBy>
  <cp:revision>269</cp:revision>
  <dcterms:created xsi:type="dcterms:W3CDTF">2016-01-21T12:27:52Z</dcterms:created>
  <dcterms:modified xsi:type="dcterms:W3CDTF">2017-10-24T07:45:27Z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Panorámica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