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80" r:id="rId1"/>
    <p:sldMasterId id="2147483648" r:id="rId2"/>
    <p:sldMasterId id="2147483661" r:id="rId3"/>
  </p:sldMasterIdLst>
  <p:notesMasterIdLst>
    <p:notesMasterId r:id="rId61"/>
  </p:notesMasterIdLst>
  <p:sldIdLst>
    <p:sldId id="256" r:id="rId4"/>
    <p:sldId id="417" r:id="rId5"/>
    <p:sldId id="418" r:id="rId6"/>
    <p:sldId id="419" r:id="rId7"/>
    <p:sldId id="420" r:id="rId8"/>
    <p:sldId id="421" r:id="rId9"/>
    <p:sldId id="422" r:id="rId10"/>
    <p:sldId id="423" r:id="rId11"/>
    <p:sldId id="424" r:id="rId12"/>
    <p:sldId id="426" r:id="rId13"/>
    <p:sldId id="425" r:id="rId14"/>
    <p:sldId id="427" r:id="rId15"/>
    <p:sldId id="428" r:id="rId16"/>
    <p:sldId id="429" r:id="rId17"/>
    <p:sldId id="453" r:id="rId18"/>
    <p:sldId id="430" r:id="rId19"/>
    <p:sldId id="432" r:id="rId20"/>
    <p:sldId id="433" r:id="rId21"/>
    <p:sldId id="434" r:id="rId22"/>
    <p:sldId id="447" r:id="rId23"/>
    <p:sldId id="448" r:id="rId24"/>
    <p:sldId id="436" r:id="rId25"/>
    <p:sldId id="449" r:id="rId26"/>
    <p:sldId id="450" r:id="rId27"/>
    <p:sldId id="412" r:id="rId28"/>
    <p:sldId id="413" r:id="rId29"/>
    <p:sldId id="414" r:id="rId30"/>
    <p:sldId id="416" r:id="rId31"/>
    <p:sldId id="415" r:id="rId32"/>
    <p:sldId id="362" r:id="rId33"/>
    <p:sldId id="363" r:id="rId34"/>
    <p:sldId id="437" r:id="rId35"/>
    <p:sldId id="366" r:id="rId36"/>
    <p:sldId id="391" r:id="rId37"/>
    <p:sldId id="392" r:id="rId38"/>
    <p:sldId id="440" r:id="rId39"/>
    <p:sldId id="451" r:id="rId40"/>
    <p:sldId id="394" r:id="rId41"/>
    <p:sldId id="404" r:id="rId42"/>
    <p:sldId id="439" r:id="rId43"/>
    <p:sldId id="405" r:id="rId44"/>
    <p:sldId id="383" r:id="rId45"/>
    <p:sldId id="385" r:id="rId46"/>
    <p:sldId id="401" r:id="rId47"/>
    <p:sldId id="441" r:id="rId48"/>
    <p:sldId id="403" r:id="rId49"/>
    <p:sldId id="339" r:id="rId50"/>
    <p:sldId id="457" r:id="rId51"/>
    <p:sldId id="456" r:id="rId52"/>
    <p:sldId id="454" r:id="rId53"/>
    <p:sldId id="346" r:id="rId54"/>
    <p:sldId id="443" r:id="rId55"/>
    <p:sldId id="342" r:id="rId56"/>
    <p:sldId id="444" r:id="rId57"/>
    <p:sldId id="445" r:id="rId58"/>
    <p:sldId id="356" r:id="rId59"/>
    <p:sldId id="452" r:id="rId60"/>
  </p:sldIdLst>
  <p:sldSz cx="12192000" cy="6858000"/>
  <p:notesSz cx="7559675" cy="1069181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Estilo Médio 2 - Destaqu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Estilo Claro 1 - Destaqu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Estilo Claro 2 - Destaqu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Estilo Médio 1 - Destaqu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22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vro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v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HbA1c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Folha1!$B$2:$B$6</c:f>
              <c:numCache>
                <c:formatCode>General</c:formatCode>
                <c:ptCount val="5"/>
                <c:pt idx="0">
                  <c:v>6.9</c:v>
                </c:pt>
                <c:pt idx="1">
                  <c:v>6.3</c:v>
                </c:pt>
                <c:pt idx="2">
                  <c:v>8.1</c:v>
                </c:pt>
                <c:pt idx="3">
                  <c:v>8.6</c:v>
                </c:pt>
                <c:pt idx="4">
                  <c:v>7.8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564-49E2-BD94-52727073B02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319736000"/>
        <c:axId val="-319726752"/>
      </c:lineChart>
      <c:catAx>
        <c:axId val="-31973600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319726752"/>
        <c:crosses val="autoZero"/>
        <c:auto val="1"/>
        <c:lblAlgn val="ctr"/>
        <c:lblOffset val="100"/>
        <c:noMultiLvlLbl val="0"/>
      </c:catAx>
      <c:valAx>
        <c:axId val="-319726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319736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/>
              <a:t>HbA1c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Folha1!$D$2:$D$7</c:f>
              <c:numCache>
                <c:formatCode>General</c:formatCode>
                <c:ptCount val="6"/>
                <c:pt idx="0">
                  <c:v>6.9</c:v>
                </c:pt>
                <c:pt idx="1">
                  <c:v>6.3</c:v>
                </c:pt>
                <c:pt idx="2">
                  <c:v>8.1</c:v>
                </c:pt>
                <c:pt idx="3">
                  <c:v>8.6</c:v>
                </c:pt>
                <c:pt idx="4">
                  <c:v>7.8</c:v>
                </c:pt>
                <c:pt idx="5">
                  <c:v>6.4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0C7-43C9-B1BD-E329EE883F0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319741440"/>
        <c:axId val="-319734912"/>
      </c:lineChart>
      <c:catAx>
        <c:axId val="-31974144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319734912"/>
        <c:crosses val="autoZero"/>
        <c:auto val="1"/>
        <c:lblAlgn val="ctr"/>
        <c:lblOffset val="100"/>
        <c:noMultiLvlLbl val="0"/>
      </c:catAx>
      <c:valAx>
        <c:axId val="-31973491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319741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2F95A1-86D2-4CF6-BA96-931F6C6DE30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A1DCE787-1921-4A6D-9E65-7EB8B5E74484}">
      <dgm:prSet phldrT="[Texto]" custT="1"/>
      <dgm:spPr/>
      <dgm:t>
        <a:bodyPr/>
        <a:lstStyle/>
        <a:p>
          <a:r>
            <a:rPr lang="pt-PT" sz="1600" dirty="0">
              <a:solidFill>
                <a:srgbClr val="004586"/>
              </a:solidFill>
              <a:latin typeface="Calibri" panose="020F0502020204030204" pitchFamily="34" charset="0"/>
              <a:cs typeface="Calibri" panose="020F0502020204030204" pitchFamily="34" charset="0"/>
            </a:rPr>
            <a:t>Glicemia</a:t>
          </a:r>
        </a:p>
        <a:p>
          <a:r>
            <a:rPr lang="pt-PT" sz="1600" dirty="0">
              <a:solidFill>
                <a:srgbClr val="004586"/>
              </a:solidFill>
              <a:latin typeface="Calibri" panose="020F0502020204030204" pitchFamily="34" charset="0"/>
              <a:cs typeface="Calibri" panose="020F0502020204030204" pitchFamily="34" charset="0"/>
            </a:rPr>
            <a:t>&lt;70</a:t>
          </a:r>
        </a:p>
      </dgm:t>
    </dgm:pt>
    <dgm:pt modelId="{2139DC7C-A21D-4EE5-A564-932CFC415D98}" type="parTrans" cxnId="{92747DAA-D018-4667-B3AE-F54A55884CCF}">
      <dgm:prSet/>
      <dgm:spPr/>
      <dgm:t>
        <a:bodyPr/>
        <a:lstStyle/>
        <a:p>
          <a:endParaRPr lang="pt-PT"/>
        </a:p>
      </dgm:t>
    </dgm:pt>
    <dgm:pt modelId="{183E08CB-74B5-4631-9026-1DB43C709115}" type="sibTrans" cxnId="{92747DAA-D018-4667-B3AE-F54A55884CCF}">
      <dgm:prSet/>
      <dgm:spPr/>
      <dgm:t>
        <a:bodyPr/>
        <a:lstStyle/>
        <a:p>
          <a:endParaRPr lang="pt-PT"/>
        </a:p>
      </dgm:t>
    </dgm:pt>
    <dgm:pt modelId="{15DF2AFA-C0CA-46AC-B37D-D44E20620054}">
      <dgm:prSet phldrT="[Texto]" custT="1"/>
      <dgm:spPr/>
      <dgm:t>
        <a:bodyPr/>
        <a:lstStyle/>
        <a:p>
          <a:r>
            <a:rPr lang="pt-PT" sz="1600" dirty="0">
              <a:solidFill>
                <a:srgbClr val="004586"/>
              </a:solidFill>
              <a:latin typeface="Calibri" panose="020F0502020204030204" pitchFamily="34" charset="0"/>
              <a:cs typeface="Calibri" panose="020F0502020204030204" pitchFamily="34" charset="0"/>
            </a:rPr>
            <a:t>Ingestão 15 g HC</a:t>
          </a:r>
        </a:p>
      </dgm:t>
    </dgm:pt>
    <dgm:pt modelId="{F7E8D434-B20C-4438-887B-C9139EF3203D}" type="parTrans" cxnId="{EEC4FF6E-6AC3-4DF8-A13C-A61FE74E7A08}">
      <dgm:prSet/>
      <dgm:spPr/>
      <dgm:t>
        <a:bodyPr/>
        <a:lstStyle/>
        <a:p>
          <a:endParaRPr lang="pt-PT"/>
        </a:p>
      </dgm:t>
    </dgm:pt>
    <dgm:pt modelId="{EBFCACEF-7071-4175-85B3-E8396452FF70}" type="sibTrans" cxnId="{EEC4FF6E-6AC3-4DF8-A13C-A61FE74E7A08}">
      <dgm:prSet/>
      <dgm:spPr/>
      <dgm:t>
        <a:bodyPr/>
        <a:lstStyle/>
        <a:p>
          <a:endParaRPr lang="pt-PT"/>
        </a:p>
      </dgm:t>
    </dgm:pt>
    <dgm:pt modelId="{5AC7D9C9-0C97-4D1A-9B9A-50DC6219E091}">
      <dgm:prSet phldrT="[Texto]" custT="1"/>
      <dgm:spPr/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pt-PT" sz="1600" dirty="0">
              <a:solidFill>
                <a:srgbClr val="004586"/>
              </a:solidFill>
              <a:latin typeface="Calibri" panose="020F0502020204030204" pitchFamily="34" charset="0"/>
              <a:cs typeface="Calibri" panose="020F0502020204030204" pitchFamily="34" charset="0"/>
            </a:rPr>
            <a:t>Aguardar 15 minutos</a:t>
          </a:r>
        </a:p>
      </dgm:t>
    </dgm:pt>
    <dgm:pt modelId="{148CE849-D556-4C4D-BB4A-65286445C23A}" type="parTrans" cxnId="{D1ED8B3D-8CCC-4DB9-A4B7-3936B7581D28}">
      <dgm:prSet/>
      <dgm:spPr/>
      <dgm:t>
        <a:bodyPr/>
        <a:lstStyle/>
        <a:p>
          <a:endParaRPr lang="pt-PT"/>
        </a:p>
      </dgm:t>
    </dgm:pt>
    <dgm:pt modelId="{557F3E3B-0B1D-43F7-BBDB-4C4D0F288837}" type="sibTrans" cxnId="{D1ED8B3D-8CCC-4DB9-A4B7-3936B7581D28}">
      <dgm:prSet/>
      <dgm:spPr/>
      <dgm:t>
        <a:bodyPr/>
        <a:lstStyle/>
        <a:p>
          <a:endParaRPr lang="pt-PT"/>
        </a:p>
      </dgm:t>
    </dgm:pt>
    <dgm:pt modelId="{6D0AA716-3996-4F5C-A35A-E67D22479463}">
      <dgm:prSet custT="1"/>
      <dgm:spPr/>
      <dgm:t>
        <a:bodyPr/>
        <a:lstStyle/>
        <a:p>
          <a:r>
            <a:rPr lang="pt-PT" sz="1600" dirty="0">
              <a:solidFill>
                <a:srgbClr val="004586"/>
              </a:solidFill>
              <a:latin typeface="Calibri" panose="020F0502020204030204" pitchFamily="34" charset="0"/>
              <a:cs typeface="Calibri" panose="020F0502020204030204" pitchFamily="34" charset="0"/>
            </a:rPr>
            <a:t>Glicemia &lt; 70</a:t>
          </a:r>
        </a:p>
      </dgm:t>
    </dgm:pt>
    <dgm:pt modelId="{4DD7D7CF-065C-4840-85FE-9D6ADF7E7C86}" type="parTrans" cxnId="{F65B26C0-90DA-4EA6-B23B-4235C05D237B}">
      <dgm:prSet/>
      <dgm:spPr/>
      <dgm:t>
        <a:bodyPr/>
        <a:lstStyle/>
        <a:p>
          <a:endParaRPr lang="pt-PT"/>
        </a:p>
      </dgm:t>
    </dgm:pt>
    <dgm:pt modelId="{D643BF7B-8B73-479F-99C5-39E2E8340F78}" type="sibTrans" cxnId="{F65B26C0-90DA-4EA6-B23B-4235C05D237B}">
      <dgm:prSet/>
      <dgm:spPr/>
      <dgm:t>
        <a:bodyPr/>
        <a:lstStyle/>
        <a:p>
          <a:endParaRPr lang="pt-PT"/>
        </a:p>
      </dgm:t>
    </dgm:pt>
    <dgm:pt modelId="{F5B27C33-2A69-4FB7-975F-ECAC6D7CC060}">
      <dgm:prSet custT="1"/>
      <dgm:spPr/>
      <dgm:t>
        <a:bodyPr/>
        <a:lstStyle/>
        <a:p>
          <a:r>
            <a:rPr lang="pt-PT" sz="1600" dirty="0">
              <a:solidFill>
                <a:srgbClr val="004586"/>
              </a:solidFill>
              <a:latin typeface="Calibri" panose="020F0502020204030204" pitchFamily="34" charset="0"/>
              <a:cs typeface="Calibri" panose="020F0502020204030204" pitchFamily="34" charset="0"/>
            </a:rPr>
            <a:t>Glicemia </a:t>
          </a:r>
        </a:p>
        <a:p>
          <a:r>
            <a:rPr lang="pt-PT" sz="1600" dirty="0">
              <a:solidFill>
                <a:srgbClr val="004586"/>
              </a:solidFill>
              <a:latin typeface="Calibri" panose="020F0502020204030204" pitchFamily="34" charset="0"/>
              <a:cs typeface="Calibri" panose="020F0502020204030204" pitchFamily="34" charset="0"/>
            </a:rPr>
            <a:t>&gt;= 70</a:t>
          </a:r>
        </a:p>
      </dgm:t>
    </dgm:pt>
    <dgm:pt modelId="{1A3FDA32-AFEB-4208-907A-EB486B343BC7}" type="parTrans" cxnId="{37A65657-48CD-4D24-ADE8-AE49A128552D}">
      <dgm:prSet/>
      <dgm:spPr/>
      <dgm:t>
        <a:bodyPr/>
        <a:lstStyle/>
        <a:p>
          <a:endParaRPr lang="pt-PT"/>
        </a:p>
      </dgm:t>
    </dgm:pt>
    <dgm:pt modelId="{D387A731-A265-4925-9DC5-26769864A5CC}" type="sibTrans" cxnId="{37A65657-48CD-4D24-ADE8-AE49A128552D}">
      <dgm:prSet/>
      <dgm:spPr/>
      <dgm:t>
        <a:bodyPr/>
        <a:lstStyle/>
        <a:p>
          <a:endParaRPr lang="pt-PT"/>
        </a:p>
      </dgm:t>
    </dgm:pt>
    <dgm:pt modelId="{DBC78672-A45B-4D8E-9F6B-F23724580D2E}">
      <dgm:prSet custT="1"/>
      <dgm:spPr/>
      <dgm:t>
        <a:bodyPr/>
        <a:lstStyle/>
        <a:p>
          <a:r>
            <a:rPr lang="pt-PT" sz="1600" dirty="0">
              <a:solidFill>
                <a:srgbClr val="004586"/>
              </a:solidFill>
              <a:latin typeface="Calibri" panose="020F0502020204030204" pitchFamily="34" charset="0"/>
              <a:cs typeface="Calibri" panose="020F0502020204030204" pitchFamily="34" charset="0"/>
            </a:rPr>
            <a:t>Se &gt; 1 hora próxima refeição</a:t>
          </a:r>
        </a:p>
      </dgm:t>
    </dgm:pt>
    <dgm:pt modelId="{33F68C22-79FD-4256-8614-2707ABDC97E2}" type="parTrans" cxnId="{1160617C-2550-4402-B4B9-7208043A445A}">
      <dgm:prSet/>
      <dgm:spPr/>
      <dgm:t>
        <a:bodyPr/>
        <a:lstStyle/>
        <a:p>
          <a:endParaRPr lang="pt-PT"/>
        </a:p>
      </dgm:t>
    </dgm:pt>
    <dgm:pt modelId="{83E0938B-D4EF-4CCF-911A-FD2D2574226E}" type="sibTrans" cxnId="{1160617C-2550-4402-B4B9-7208043A445A}">
      <dgm:prSet/>
      <dgm:spPr/>
      <dgm:t>
        <a:bodyPr/>
        <a:lstStyle/>
        <a:p>
          <a:endParaRPr lang="pt-PT"/>
        </a:p>
      </dgm:t>
    </dgm:pt>
    <dgm:pt modelId="{256FFF1B-FD73-454E-8A39-249E47D32B46}">
      <dgm:prSet custT="1"/>
      <dgm:spPr/>
      <dgm:t>
        <a:bodyPr/>
        <a:lstStyle/>
        <a:p>
          <a:r>
            <a:rPr lang="pt-PT" sz="1600" dirty="0">
              <a:solidFill>
                <a:srgbClr val="004586"/>
              </a:solidFill>
              <a:latin typeface="Calibri" panose="020F0502020204030204" pitchFamily="34" charset="0"/>
              <a:cs typeface="Calibri" panose="020F0502020204030204" pitchFamily="34" charset="0"/>
            </a:rPr>
            <a:t>15 g HC complexos (lanche) </a:t>
          </a:r>
        </a:p>
      </dgm:t>
    </dgm:pt>
    <dgm:pt modelId="{8943F59D-7661-42AE-8063-C8D3CA96A002}" type="parTrans" cxnId="{863F3F09-698D-4E7E-9845-2F93CF55E029}">
      <dgm:prSet/>
      <dgm:spPr/>
      <dgm:t>
        <a:bodyPr/>
        <a:lstStyle/>
        <a:p>
          <a:endParaRPr lang="pt-PT"/>
        </a:p>
      </dgm:t>
    </dgm:pt>
    <dgm:pt modelId="{55A95DFB-7403-477F-AA23-80263EC73B32}" type="sibTrans" cxnId="{863F3F09-698D-4E7E-9845-2F93CF55E029}">
      <dgm:prSet/>
      <dgm:spPr/>
      <dgm:t>
        <a:bodyPr/>
        <a:lstStyle/>
        <a:p>
          <a:endParaRPr lang="pt-PT"/>
        </a:p>
      </dgm:t>
    </dgm:pt>
    <dgm:pt modelId="{48CD0000-C064-4E9E-95C5-88DE6420739D}" type="pres">
      <dgm:prSet presAssocID="{042F95A1-86D2-4CF6-BA96-931F6C6DE30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4559F71-9533-4819-B225-54D90EAD4E2F}" type="pres">
      <dgm:prSet presAssocID="{A1DCE787-1921-4A6D-9E65-7EB8B5E74484}" presName="hierRoot1" presStyleCnt="0"/>
      <dgm:spPr/>
    </dgm:pt>
    <dgm:pt modelId="{0FCAE450-6807-4E94-80E2-E0C22B356759}" type="pres">
      <dgm:prSet presAssocID="{A1DCE787-1921-4A6D-9E65-7EB8B5E74484}" presName="composite" presStyleCnt="0"/>
      <dgm:spPr/>
    </dgm:pt>
    <dgm:pt modelId="{A5BE881C-F724-4F53-ACAC-CDCAE4EAAC38}" type="pres">
      <dgm:prSet presAssocID="{A1DCE787-1921-4A6D-9E65-7EB8B5E74484}" presName="background" presStyleLbl="node0" presStyleIdx="0" presStyleCnt="1"/>
      <dgm:spPr/>
    </dgm:pt>
    <dgm:pt modelId="{93E0CD0D-F412-425D-BC74-11E83801B590}" type="pres">
      <dgm:prSet presAssocID="{A1DCE787-1921-4A6D-9E65-7EB8B5E74484}" presName="text" presStyleLbl="fgAcc0" presStyleIdx="0" presStyleCnt="1" custLinFactNeighborX="14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21E8BF-0F80-485C-9B31-CEF001BFE3B2}" type="pres">
      <dgm:prSet presAssocID="{A1DCE787-1921-4A6D-9E65-7EB8B5E74484}" presName="hierChild2" presStyleCnt="0"/>
      <dgm:spPr/>
    </dgm:pt>
    <dgm:pt modelId="{326033D9-E3B4-407C-9A38-DBBC1AD9DF69}" type="pres">
      <dgm:prSet presAssocID="{F7E8D434-B20C-4438-887B-C9139EF3203D}" presName="Name10" presStyleLbl="parChTrans1D2" presStyleIdx="0" presStyleCnt="1"/>
      <dgm:spPr/>
      <dgm:t>
        <a:bodyPr/>
        <a:lstStyle/>
        <a:p>
          <a:endParaRPr lang="es-ES"/>
        </a:p>
      </dgm:t>
    </dgm:pt>
    <dgm:pt modelId="{53115B61-2D2B-41F8-B8D5-271CBC54E41E}" type="pres">
      <dgm:prSet presAssocID="{15DF2AFA-C0CA-46AC-B37D-D44E20620054}" presName="hierRoot2" presStyleCnt="0"/>
      <dgm:spPr/>
    </dgm:pt>
    <dgm:pt modelId="{218B4627-9624-4F6F-AF50-7253E63FBD76}" type="pres">
      <dgm:prSet presAssocID="{15DF2AFA-C0CA-46AC-B37D-D44E20620054}" presName="composite2" presStyleCnt="0"/>
      <dgm:spPr/>
    </dgm:pt>
    <dgm:pt modelId="{81E86B50-F693-4479-9C68-C04BA6352B13}" type="pres">
      <dgm:prSet presAssocID="{15DF2AFA-C0CA-46AC-B37D-D44E20620054}" presName="background2" presStyleLbl="node2" presStyleIdx="0" presStyleCnt="1"/>
      <dgm:spPr/>
    </dgm:pt>
    <dgm:pt modelId="{B2978B57-E78F-4339-BFD2-4F06C88BDA0C}" type="pres">
      <dgm:prSet presAssocID="{15DF2AFA-C0CA-46AC-B37D-D44E20620054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A1E748-8A60-4990-8FD9-19F815A0EE61}" type="pres">
      <dgm:prSet presAssocID="{15DF2AFA-C0CA-46AC-B37D-D44E20620054}" presName="hierChild3" presStyleCnt="0"/>
      <dgm:spPr/>
    </dgm:pt>
    <dgm:pt modelId="{4A5A838E-3459-49C0-92F7-87308F9B6154}" type="pres">
      <dgm:prSet presAssocID="{148CE849-D556-4C4D-BB4A-65286445C23A}" presName="Name17" presStyleLbl="parChTrans1D3" presStyleIdx="0" presStyleCnt="1"/>
      <dgm:spPr/>
      <dgm:t>
        <a:bodyPr/>
        <a:lstStyle/>
        <a:p>
          <a:endParaRPr lang="es-ES"/>
        </a:p>
      </dgm:t>
    </dgm:pt>
    <dgm:pt modelId="{83223222-ABD9-41E3-B9F3-5444DEB840AB}" type="pres">
      <dgm:prSet presAssocID="{5AC7D9C9-0C97-4D1A-9B9A-50DC6219E091}" presName="hierRoot3" presStyleCnt="0"/>
      <dgm:spPr/>
    </dgm:pt>
    <dgm:pt modelId="{1D6A0EC5-337C-42DF-89AE-ABF27CCC70A9}" type="pres">
      <dgm:prSet presAssocID="{5AC7D9C9-0C97-4D1A-9B9A-50DC6219E091}" presName="composite3" presStyleCnt="0"/>
      <dgm:spPr/>
    </dgm:pt>
    <dgm:pt modelId="{1A6B4D26-3E05-4293-B1CA-360F9A370A1A}" type="pres">
      <dgm:prSet presAssocID="{5AC7D9C9-0C97-4D1A-9B9A-50DC6219E091}" presName="background3" presStyleLbl="node3" presStyleIdx="0" presStyleCnt="1"/>
      <dgm:spPr/>
    </dgm:pt>
    <dgm:pt modelId="{E0AD551B-84B4-435C-B272-477344EAAEB4}" type="pres">
      <dgm:prSet presAssocID="{5AC7D9C9-0C97-4D1A-9B9A-50DC6219E091}" presName="text3" presStyleLbl="fgAcc3" presStyleIdx="0" presStyleCnt="1" custScaleX="1168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FB8-2F73-4A55-A365-A85345F7AC46}" type="pres">
      <dgm:prSet presAssocID="{5AC7D9C9-0C97-4D1A-9B9A-50DC6219E091}" presName="hierChild4" presStyleCnt="0"/>
      <dgm:spPr/>
    </dgm:pt>
    <dgm:pt modelId="{C84D4555-B302-488F-9C26-817C27302BF1}" type="pres">
      <dgm:prSet presAssocID="{4DD7D7CF-065C-4840-85FE-9D6ADF7E7C86}" presName="Name23" presStyleLbl="parChTrans1D4" presStyleIdx="0" presStyleCnt="4"/>
      <dgm:spPr/>
      <dgm:t>
        <a:bodyPr/>
        <a:lstStyle/>
        <a:p>
          <a:endParaRPr lang="es-ES"/>
        </a:p>
      </dgm:t>
    </dgm:pt>
    <dgm:pt modelId="{AB49970D-6853-4B82-BE05-71D3B140D6B9}" type="pres">
      <dgm:prSet presAssocID="{6D0AA716-3996-4F5C-A35A-E67D22479463}" presName="hierRoot4" presStyleCnt="0"/>
      <dgm:spPr/>
    </dgm:pt>
    <dgm:pt modelId="{6C74A055-A308-4BA7-8167-7C0397933293}" type="pres">
      <dgm:prSet presAssocID="{6D0AA716-3996-4F5C-A35A-E67D22479463}" presName="composite4" presStyleCnt="0"/>
      <dgm:spPr/>
    </dgm:pt>
    <dgm:pt modelId="{2468FAAE-7B19-4D5A-A9E5-314400063FAB}" type="pres">
      <dgm:prSet presAssocID="{6D0AA716-3996-4F5C-A35A-E67D22479463}" presName="background4" presStyleLbl="node4" presStyleIdx="0" presStyleCnt="4"/>
      <dgm:spPr/>
    </dgm:pt>
    <dgm:pt modelId="{BAD70301-A764-4AAE-B37E-059DDCB687C6}" type="pres">
      <dgm:prSet presAssocID="{6D0AA716-3996-4F5C-A35A-E67D22479463}" presName="text4" presStyleLbl="fgAcc4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10059-BA0F-4D7E-82B2-A6E471D9F5A4}" type="pres">
      <dgm:prSet presAssocID="{6D0AA716-3996-4F5C-A35A-E67D22479463}" presName="hierChild5" presStyleCnt="0"/>
      <dgm:spPr/>
    </dgm:pt>
    <dgm:pt modelId="{E9AF300C-A9C0-4BA0-BF4D-7920846D4DEE}" type="pres">
      <dgm:prSet presAssocID="{1A3FDA32-AFEB-4208-907A-EB486B343BC7}" presName="Name23" presStyleLbl="parChTrans1D4" presStyleIdx="1" presStyleCnt="4"/>
      <dgm:spPr/>
      <dgm:t>
        <a:bodyPr/>
        <a:lstStyle/>
        <a:p>
          <a:endParaRPr lang="es-ES"/>
        </a:p>
      </dgm:t>
    </dgm:pt>
    <dgm:pt modelId="{BC3C067A-286B-461F-948B-EFA1964E6EAB}" type="pres">
      <dgm:prSet presAssocID="{F5B27C33-2A69-4FB7-975F-ECAC6D7CC060}" presName="hierRoot4" presStyleCnt="0"/>
      <dgm:spPr/>
    </dgm:pt>
    <dgm:pt modelId="{2426912A-89B9-4483-82D3-BD854796388A}" type="pres">
      <dgm:prSet presAssocID="{F5B27C33-2A69-4FB7-975F-ECAC6D7CC060}" presName="composite4" presStyleCnt="0"/>
      <dgm:spPr/>
    </dgm:pt>
    <dgm:pt modelId="{1AFA3E6C-0B95-44B1-8F73-556C06802DE4}" type="pres">
      <dgm:prSet presAssocID="{F5B27C33-2A69-4FB7-975F-ECAC6D7CC060}" presName="background4" presStyleLbl="node4" presStyleIdx="1" presStyleCnt="4"/>
      <dgm:spPr/>
    </dgm:pt>
    <dgm:pt modelId="{40AD778B-0865-47B6-9A45-67E30C8C6903}" type="pres">
      <dgm:prSet presAssocID="{F5B27C33-2A69-4FB7-975F-ECAC6D7CC060}" presName="text4" presStyleLbl="fgAcc4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F75ADB-CACF-4FB4-9484-7B001CE27A13}" type="pres">
      <dgm:prSet presAssocID="{F5B27C33-2A69-4FB7-975F-ECAC6D7CC060}" presName="hierChild5" presStyleCnt="0"/>
      <dgm:spPr/>
    </dgm:pt>
    <dgm:pt modelId="{0CBA8495-3231-4CDF-AF6D-09D578CD910A}" type="pres">
      <dgm:prSet presAssocID="{33F68C22-79FD-4256-8614-2707ABDC97E2}" presName="Name23" presStyleLbl="parChTrans1D4" presStyleIdx="2" presStyleCnt="4"/>
      <dgm:spPr/>
      <dgm:t>
        <a:bodyPr/>
        <a:lstStyle/>
        <a:p>
          <a:endParaRPr lang="es-ES"/>
        </a:p>
      </dgm:t>
    </dgm:pt>
    <dgm:pt modelId="{32BB7033-F83E-4F59-B391-FCBEABDDFE7E}" type="pres">
      <dgm:prSet presAssocID="{DBC78672-A45B-4D8E-9F6B-F23724580D2E}" presName="hierRoot4" presStyleCnt="0"/>
      <dgm:spPr/>
    </dgm:pt>
    <dgm:pt modelId="{6D27FDC6-178B-4DA9-9A3C-96B470E1BAD2}" type="pres">
      <dgm:prSet presAssocID="{DBC78672-A45B-4D8E-9F6B-F23724580D2E}" presName="composite4" presStyleCnt="0"/>
      <dgm:spPr/>
    </dgm:pt>
    <dgm:pt modelId="{D4031646-FBE1-405C-BCA5-4FEE39BC78DC}" type="pres">
      <dgm:prSet presAssocID="{DBC78672-A45B-4D8E-9F6B-F23724580D2E}" presName="background4" presStyleLbl="node4" presStyleIdx="2" presStyleCnt="4"/>
      <dgm:spPr/>
    </dgm:pt>
    <dgm:pt modelId="{5766D0C0-75E5-440C-B921-D9C7D38DFAF2}" type="pres">
      <dgm:prSet presAssocID="{DBC78672-A45B-4D8E-9F6B-F23724580D2E}" presName="text4" presStyleLbl="fgAcc4" presStyleIdx="2" presStyleCnt="4" custScaleX="1826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266F85-A7E5-4B0D-8913-48AD4636EC35}" type="pres">
      <dgm:prSet presAssocID="{DBC78672-A45B-4D8E-9F6B-F23724580D2E}" presName="hierChild5" presStyleCnt="0"/>
      <dgm:spPr/>
    </dgm:pt>
    <dgm:pt modelId="{92C5D587-4545-483C-97D8-FE60D82320E0}" type="pres">
      <dgm:prSet presAssocID="{8943F59D-7661-42AE-8063-C8D3CA96A002}" presName="Name23" presStyleLbl="parChTrans1D4" presStyleIdx="3" presStyleCnt="4"/>
      <dgm:spPr/>
      <dgm:t>
        <a:bodyPr/>
        <a:lstStyle/>
        <a:p>
          <a:endParaRPr lang="es-ES"/>
        </a:p>
      </dgm:t>
    </dgm:pt>
    <dgm:pt modelId="{8FB62B8C-A488-451E-8F3B-F1FE08282B86}" type="pres">
      <dgm:prSet presAssocID="{256FFF1B-FD73-454E-8A39-249E47D32B46}" presName="hierRoot4" presStyleCnt="0"/>
      <dgm:spPr/>
    </dgm:pt>
    <dgm:pt modelId="{A15F4B46-EC19-45BE-AC3B-56E8763B6120}" type="pres">
      <dgm:prSet presAssocID="{256FFF1B-FD73-454E-8A39-249E47D32B46}" presName="composite4" presStyleCnt="0"/>
      <dgm:spPr/>
    </dgm:pt>
    <dgm:pt modelId="{A591979F-8878-438D-955F-C3E1DC579F5E}" type="pres">
      <dgm:prSet presAssocID="{256FFF1B-FD73-454E-8A39-249E47D32B46}" presName="background4" presStyleLbl="node4" presStyleIdx="3" presStyleCnt="4"/>
      <dgm:spPr/>
    </dgm:pt>
    <dgm:pt modelId="{11B0DBF1-0501-4D97-A93E-14267366D46B}" type="pres">
      <dgm:prSet presAssocID="{256FFF1B-FD73-454E-8A39-249E47D32B46}" presName="text4" presStyleLbl="fgAcc4" presStyleIdx="3" presStyleCnt="4" custScaleX="1523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26FB11-56FD-4552-8E75-603C2355EB71}" type="pres">
      <dgm:prSet presAssocID="{256FFF1B-FD73-454E-8A39-249E47D32B46}" presName="hierChild5" presStyleCnt="0"/>
      <dgm:spPr/>
    </dgm:pt>
  </dgm:ptLst>
  <dgm:cxnLst>
    <dgm:cxn modelId="{FD9D937A-48A3-4776-BA79-2A8C5216B379}" type="presOf" srcId="{A1DCE787-1921-4A6D-9E65-7EB8B5E74484}" destId="{93E0CD0D-F412-425D-BC74-11E83801B590}" srcOrd="0" destOrd="0" presId="urn:microsoft.com/office/officeart/2005/8/layout/hierarchy1"/>
    <dgm:cxn modelId="{9CAE2BE6-3297-4285-BB8E-8631A0398A7A}" type="presOf" srcId="{4DD7D7CF-065C-4840-85FE-9D6ADF7E7C86}" destId="{C84D4555-B302-488F-9C26-817C27302BF1}" srcOrd="0" destOrd="0" presId="urn:microsoft.com/office/officeart/2005/8/layout/hierarchy1"/>
    <dgm:cxn modelId="{26AEC3BC-55F7-4BBE-BB4E-24C6B3FEEEFF}" type="presOf" srcId="{F7E8D434-B20C-4438-887B-C9139EF3203D}" destId="{326033D9-E3B4-407C-9A38-DBBC1AD9DF69}" srcOrd="0" destOrd="0" presId="urn:microsoft.com/office/officeart/2005/8/layout/hierarchy1"/>
    <dgm:cxn modelId="{9DB1F0DB-936E-4314-885B-5826B64CC2F3}" type="presOf" srcId="{5AC7D9C9-0C97-4D1A-9B9A-50DC6219E091}" destId="{E0AD551B-84B4-435C-B272-477344EAAEB4}" srcOrd="0" destOrd="0" presId="urn:microsoft.com/office/officeart/2005/8/layout/hierarchy1"/>
    <dgm:cxn modelId="{37A65657-48CD-4D24-ADE8-AE49A128552D}" srcId="{5AC7D9C9-0C97-4D1A-9B9A-50DC6219E091}" destId="{F5B27C33-2A69-4FB7-975F-ECAC6D7CC060}" srcOrd="1" destOrd="0" parTransId="{1A3FDA32-AFEB-4208-907A-EB486B343BC7}" sibTransId="{D387A731-A265-4925-9DC5-26769864A5CC}"/>
    <dgm:cxn modelId="{92747DAA-D018-4667-B3AE-F54A55884CCF}" srcId="{042F95A1-86D2-4CF6-BA96-931F6C6DE300}" destId="{A1DCE787-1921-4A6D-9E65-7EB8B5E74484}" srcOrd="0" destOrd="0" parTransId="{2139DC7C-A21D-4EE5-A564-932CFC415D98}" sibTransId="{183E08CB-74B5-4631-9026-1DB43C709115}"/>
    <dgm:cxn modelId="{B5212DCB-0C35-4824-85F7-6A2C1FD4EF84}" type="presOf" srcId="{148CE849-D556-4C4D-BB4A-65286445C23A}" destId="{4A5A838E-3459-49C0-92F7-87308F9B6154}" srcOrd="0" destOrd="0" presId="urn:microsoft.com/office/officeart/2005/8/layout/hierarchy1"/>
    <dgm:cxn modelId="{76E5B3CD-6F75-47DE-AB4A-0EFFB483EFAE}" type="presOf" srcId="{1A3FDA32-AFEB-4208-907A-EB486B343BC7}" destId="{E9AF300C-A9C0-4BA0-BF4D-7920846D4DEE}" srcOrd="0" destOrd="0" presId="urn:microsoft.com/office/officeart/2005/8/layout/hierarchy1"/>
    <dgm:cxn modelId="{863F3F09-698D-4E7E-9845-2F93CF55E029}" srcId="{DBC78672-A45B-4D8E-9F6B-F23724580D2E}" destId="{256FFF1B-FD73-454E-8A39-249E47D32B46}" srcOrd="0" destOrd="0" parTransId="{8943F59D-7661-42AE-8063-C8D3CA96A002}" sibTransId="{55A95DFB-7403-477F-AA23-80263EC73B32}"/>
    <dgm:cxn modelId="{1160617C-2550-4402-B4B9-7208043A445A}" srcId="{F5B27C33-2A69-4FB7-975F-ECAC6D7CC060}" destId="{DBC78672-A45B-4D8E-9F6B-F23724580D2E}" srcOrd="0" destOrd="0" parTransId="{33F68C22-79FD-4256-8614-2707ABDC97E2}" sibTransId="{83E0938B-D4EF-4CCF-911A-FD2D2574226E}"/>
    <dgm:cxn modelId="{F65B26C0-90DA-4EA6-B23B-4235C05D237B}" srcId="{5AC7D9C9-0C97-4D1A-9B9A-50DC6219E091}" destId="{6D0AA716-3996-4F5C-A35A-E67D22479463}" srcOrd="0" destOrd="0" parTransId="{4DD7D7CF-065C-4840-85FE-9D6ADF7E7C86}" sibTransId="{D643BF7B-8B73-479F-99C5-39E2E8340F78}"/>
    <dgm:cxn modelId="{25446CD9-551A-4758-B7AC-808872F0B50F}" type="presOf" srcId="{33F68C22-79FD-4256-8614-2707ABDC97E2}" destId="{0CBA8495-3231-4CDF-AF6D-09D578CD910A}" srcOrd="0" destOrd="0" presId="urn:microsoft.com/office/officeart/2005/8/layout/hierarchy1"/>
    <dgm:cxn modelId="{75E5E075-FD8C-47CA-9242-369F58FB0B35}" type="presOf" srcId="{DBC78672-A45B-4D8E-9F6B-F23724580D2E}" destId="{5766D0C0-75E5-440C-B921-D9C7D38DFAF2}" srcOrd="0" destOrd="0" presId="urn:microsoft.com/office/officeart/2005/8/layout/hierarchy1"/>
    <dgm:cxn modelId="{BF0910F8-4659-481A-B7D3-4F3AC79418A7}" type="presOf" srcId="{15DF2AFA-C0CA-46AC-B37D-D44E20620054}" destId="{B2978B57-E78F-4339-BFD2-4F06C88BDA0C}" srcOrd="0" destOrd="0" presId="urn:microsoft.com/office/officeart/2005/8/layout/hierarchy1"/>
    <dgm:cxn modelId="{20492E29-E96E-4533-8AC4-27524E04D770}" type="presOf" srcId="{6D0AA716-3996-4F5C-A35A-E67D22479463}" destId="{BAD70301-A764-4AAE-B37E-059DDCB687C6}" srcOrd="0" destOrd="0" presId="urn:microsoft.com/office/officeart/2005/8/layout/hierarchy1"/>
    <dgm:cxn modelId="{EEC4FF6E-6AC3-4DF8-A13C-A61FE74E7A08}" srcId="{A1DCE787-1921-4A6D-9E65-7EB8B5E74484}" destId="{15DF2AFA-C0CA-46AC-B37D-D44E20620054}" srcOrd="0" destOrd="0" parTransId="{F7E8D434-B20C-4438-887B-C9139EF3203D}" sibTransId="{EBFCACEF-7071-4175-85B3-E8396452FF70}"/>
    <dgm:cxn modelId="{AE3C71BB-A9BF-4829-B7D0-A6EC0588B7C8}" type="presOf" srcId="{042F95A1-86D2-4CF6-BA96-931F6C6DE300}" destId="{48CD0000-C064-4E9E-95C5-88DE6420739D}" srcOrd="0" destOrd="0" presId="urn:microsoft.com/office/officeart/2005/8/layout/hierarchy1"/>
    <dgm:cxn modelId="{D1ED8B3D-8CCC-4DB9-A4B7-3936B7581D28}" srcId="{15DF2AFA-C0CA-46AC-B37D-D44E20620054}" destId="{5AC7D9C9-0C97-4D1A-9B9A-50DC6219E091}" srcOrd="0" destOrd="0" parTransId="{148CE849-D556-4C4D-BB4A-65286445C23A}" sibTransId="{557F3E3B-0B1D-43F7-BBDB-4C4D0F288837}"/>
    <dgm:cxn modelId="{572AF603-D0D1-49B1-9B10-66530BBDE131}" type="presOf" srcId="{F5B27C33-2A69-4FB7-975F-ECAC6D7CC060}" destId="{40AD778B-0865-47B6-9A45-67E30C8C6903}" srcOrd="0" destOrd="0" presId="urn:microsoft.com/office/officeart/2005/8/layout/hierarchy1"/>
    <dgm:cxn modelId="{5C23BFBA-208E-4C2A-A2DA-75AD26379398}" type="presOf" srcId="{8943F59D-7661-42AE-8063-C8D3CA96A002}" destId="{92C5D587-4545-483C-97D8-FE60D82320E0}" srcOrd="0" destOrd="0" presId="urn:microsoft.com/office/officeart/2005/8/layout/hierarchy1"/>
    <dgm:cxn modelId="{22CCB80B-322D-47ED-B4D8-5DBA91728B3A}" type="presOf" srcId="{256FFF1B-FD73-454E-8A39-249E47D32B46}" destId="{11B0DBF1-0501-4D97-A93E-14267366D46B}" srcOrd="0" destOrd="0" presId="urn:microsoft.com/office/officeart/2005/8/layout/hierarchy1"/>
    <dgm:cxn modelId="{CC1A974B-6E2F-49CA-8B4C-8AD63DE71BFE}" type="presParOf" srcId="{48CD0000-C064-4E9E-95C5-88DE6420739D}" destId="{24559F71-9533-4819-B225-54D90EAD4E2F}" srcOrd="0" destOrd="0" presId="urn:microsoft.com/office/officeart/2005/8/layout/hierarchy1"/>
    <dgm:cxn modelId="{B4C0D270-156A-4D72-87B1-BBDDEC1DA915}" type="presParOf" srcId="{24559F71-9533-4819-B225-54D90EAD4E2F}" destId="{0FCAE450-6807-4E94-80E2-E0C22B356759}" srcOrd="0" destOrd="0" presId="urn:microsoft.com/office/officeart/2005/8/layout/hierarchy1"/>
    <dgm:cxn modelId="{D44381C2-0FC8-4F1C-83B0-4611D5EBBA74}" type="presParOf" srcId="{0FCAE450-6807-4E94-80E2-E0C22B356759}" destId="{A5BE881C-F724-4F53-ACAC-CDCAE4EAAC38}" srcOrd="0" destOrd="0" presId="urn:microsoft.com/office/officeart/2005/8/layout/hierarchy1"/>
    <dgm:cxn modelId="{DA242D65-7AAC-49A6-9935-086FA0682336}" type="presParOf" srcId="{0FCAE450-6807-4E94-80E2-E0C22B356759}" destId="{93E0CD0D-F412-425D-BC74-11E83801B590}" srcOrd="1" destOrd="0" presId="urn:microsoft.com/office/officeart/2005/8/layout/hierarchy1"/>
    <dgm:cxn modelId="{0CC0F5D6-F558-4F47-B50A-970DB62D8795}" type="presParOf" srcId="{24559F71-9533-4819-B225-54D90EAD4E2F}" destId="{3321E8BF-0F80-485C-9B31-CEF001BFE3B2}" srcOrd="1" destOrd="0" presId="urn:microsoft.com/office/officeart/2005/8/layout/hierarchy1"/>
    <dgm:cxn modelId="{A6B877A7-C762-4DAF-BD89-62F6EBBF97DB}" type="presParOf" srcId="{3321E8BF-0F80-485C-9B31-CEF001BFE3B2}" destId="{326033D9-E3B4-407C-9A38-DBBC1AD9DF69}" srcOrd="0" destOrd="0" presId="urn:microsoft.com/office/officeart/2005/8/layout/hierarchy1"/>
    <dgm:cxn modelId="{62C9A4E4-9FA8-40A6-AE0A-35811043B641}" type="presParOf" srcId="{3321E8BF-0F80-485C-9B31-CEF001BFE3B2}" destId="{53115B61-2D2B-41F8-B8D5-271CBC54E41E}" srcOrd="1" destOrd="0" presId="urn:microsoft.com/office/officeart/2005/8/layout/hierarchy1"/>
    <dgm:cxn modelId="{112F50BD-BE52-49E9-A3D9-89446D1F13D2}" type="presParOf" srcId="{53115B61-2D2B-41F8-B8D5-271CBC54E41E}" destId="{218B4627-9624-4F6F-AF50-7253E63FBD76}" srcOrd="0" destOrd="0" presId="urn:microsoft.com/office/officeart/2005/8/layout/hierarchy1"/>
    <dgm:cxn modelId="{990B3271-0F25-43A9-84AB-88F01D93E8FB}" type="presParOf" srcId="{218B4627-9624-4F6F-AF50-7253E63FBD76}" destId="{81E86B50-F693-4479-9C68-C04BA6352B13}" srcOrd="0" destOrd="0" presId="urn:microsoft.com/office/officeart/2005/8/layout/hierarchy1"/>
    <dgm:cxn modelId="{F4675441-EB2F-4952-A4DD-394C4B2DB798}" type="presParOf" srcId="{218B4627-9624-4F6F-AF50-7253E63FBD76}" destId="{B2978B57-E78F-4339-BFD2-4F06C88BDA0C}" srcOrd="1" destOrd="0" presId="urn:microsoft.com/office/officeart/2005/8/layout/hierarchy1"/>
    <dgm:cxn modelId="{EF2E1523-03C0-4870-AF4B-F2BB3A2A1662}" type="presParOf" srcId="{53115B61-2D2B-41F8-B8D5-271CBC54E41E}" destId="{F2A1E748-8A60-4990-8FD9-19F815A0EE61}" srcOrd="1" destOrd="0" presId="urn:microsoft.com/office/officeart/2005/8/layout/hierarchy1"/>
    <dgm:cxn modelId="{281E4E53-C5FC-4075-917F-317F80A6CBEC}" type="presParOf" srcId="{F2A1E748-8A60-4990-8FD9-19F815A0EE61}" destId="{4A5A838E-3459-49C0-92F7-87308F9B6154}" srcOrd="0" destOrd="0" presId="urn:microsoft.com/office/officeart/2005/8/layout/hierarchy1"/>
    <dgm:cxn modelId="{C74863C0-6A26-4258-9087-3437761AD65B}" type="presParOf" srcId="{F2A1E748-8A60-4990-8FD9-19F815A0EE61}" destId="{83223222-ABD9-41E3-B9F3-5444DEB840AB}" srcOrd="1" destOrd="0" presId="urn:microsoft.com/office/officeart/2005/8/layout/hierarchy1"/>
    <dgm:cxn modelId="{7D4A8737-5377-4F5D-8360-16AF1E53D17E}" type="presParOf" srcId="{83223222-ABD9-41E3-B9F3-5444DEB840AB}" destId="{1D6A0EC5-337C-42DF-89AE-ABF27CCC70A9}" srcOrd="0" destOrd="0" presId="urn:microsoft.com/office/officeart/2005/8/layout/hierarchy1"/>
    <dgm:cxn modelId="{D4B9F60D-F519-4AF6-8A53-9E0FB4BE4753}" type="presParOf" srcId="{1D6A0EC5-337C-42DF-89AE-ABF27CCC70A9}" destId="{1A6B4D26-3E05-4293-B1CA-360F9A370A1A}" srcOrd="0" destOrd="0" presId="urn:microsoft.com/office/officeart/2005/8/layout/hierarchy1"/>
    <dgm:cxn modelId="{CF4DED1F-CCC9-40B2-868D-2C793866BCD9}" type="presParOf" srcId="{1D6A0EC5-337C-42DF-89AE-ABF27CCC70A9}" destId="{E0AD551B-84B4-435C-B272-477344EAAEB4}" srcOrd="1" destOrd="0" presId="urn:microsoft.com/office/officeart/2005/8/layout/hierarchy1"/>
    <dgm:cxn modelId="{0F20B0A3-0912-434B-84C8-213B1FE80E5F}" type="presParOf" srcId="{83223222-ABD9-41E3-B9F3-5444DEB840AB}" destId="{2EB90FB8-2F73-4A55-A365-A85345F7AC46}" srcOrd="1" destOrd="0" presId="urn:microsoft.com/office/officeart/2005/8/layout/hierarchy1"/>
    <dgm:cxn modelId="{5B9C16CF-1B4B-4862-BB4E-E9C6B56A1951}" type="presParOf" srcId="{2EB90FB8-2F73-4A55-A365-A85345F7AC46}" destId="{C84D4555-B302-488F-9C26-817C27302BF1}" srcOrd="0" destOrd="0" presId="urn:microsoft.com/office/officeart/2005/8/layout/hierarchy1"/>
    <dgm:cxn modelId="{A1D58921-6A73-4A61-BDB6-9CAC89F7E10E}" type="presParOf" srcId="{2EB90FB8-2F73-4A55-A365-A85345F7AC46}" destId="{AB49970D-6853-4B82-BE05-71D3B140D6B9}" srcOrd="1" destOrd="0" presId="urn:microsoft.com/office/officeart/2005/8/layout/hierarchy1"/>
    <dgm:cxn modelId="{319DCC46-26DB-4945-82F2-8597B57627A9}" type="presParOf" srcId="{AB49970D-6853-4B82-BE05-71D3B140D6B9}" destId="{6C74A055-A308-4BA7-8167-7C0397933293}" srcOrd="0" destOrd="0" presId="urn:microsoft.com/office/officeart/2005/8/layout/hierarchy1"/>
    <dgm:cxn modelId="{E70E6CDA-714B-4101-89D3-9D6C4BDCC4BA}" type="presParOf" srcId="{6C74A055-A308-4BA7-8167-7C0397933293}" destId="{2468FAAE-7B19-4D5A-A9E5-314400063FAB}" srcOrd="0" destOrd="0" presId="urn:microsoft.com/office/officeart/2005/8/layout/hierarchy1"/>
    <dgm:cxn modelId="{3E6A9FBA-84FB-4001-966D-8C8903CF512E}" type="presParOf" srcId="{6C74A055-A308-4BA7-8167-7C0397933293}" destId="{BAD70301-A764-4AAE-B37E-059DDCB687C6}" srcOrd="1" destOrd="0" presId="urn:microsoft.com/office/officeart/2005/8/layout/hierarchy1"/>
    <dgm:cxn modelId="{F39D2B7E-DA23-4B13-A900-1313C7111190}" type="presParOf" srcId="{AB49970D-6853-4B82-BE05-71D3B140D6B9}" destId="{99410059-BA0F-4D7E-82B2-A6E471D9F5A4}" srcOrd="1" destOrd="0" presId="urn:microsoft.com/office/officeart/2005/8/layout/hierarchy1"/>
    <dgm:cxn modelId="{172128F7-B036-48EB-B036-50F58759A717}" type="presParOf" srcId="{2EB90FB8-2F73-4A55-A365-A85345F7AC46}" destId="{E9AF300C-A9C0-4BA0-BF4D-7920846D4DEE}" srcOrd="2" destOrd="0" presId="urn:microsoft.com/office/officeart/2005/8/layout/hierarchy1"/>
    <dgm:cxn modelId="{B14B3712-1F68-470B-8802-50ED94BDDE2C}" type="presParOf" srcId="{2EB90FB8-2F73-4A55-A365-A85345F7AC46}" destId="{BC3C067A-286B-461F-948B-EFA1964E6EAB}" srcOrd="3" destOrd="0" presId="urn:microsoft.com/office/officeart/2005/8/layout/hierarchy1"/>
    <dgm:cxn modelId="{23D49651-868E-4B09-84DD-874338128F37}" type="presParOf" srcId="{BC3C067A-286B-461F-948B-EFA1964E6EAB}" destId="{2426912A-89B9-4483-82D3-BD854796388A}" srcOrd="0" destOrd="0" presId="urn:microsoft.com/office/officeart/2005/8/layout/hierarchy1"/>
    <dgm:cxn modelId="{C6859A52-AA7E-449E-A475-0732C916E226}" type="presParOf" srcId="{2426912A-89B9-4483-82D3-BD854796388A}" destId="{1AFA3E6C-0B95-44B1-8F73-556C06802DE4}" srcOrd="0" destOrd="0" presId="urn:microsoft.com/office/officeart/2005/8/layout/hierarchy1"/>
    <dgm:cxn modelId="{1510C566-629F-4E8C-B3EF-FCF30405777F}" type="presParOf" srcId="{2426912A-89B9-4483-82D3-BD854796388A}" destId="{40AD778B-0865-47B6-9A45-67E30C8C6903}" srcOrd="1" destOrd="0" presId="urn:microsoft.com/office/officeart/2005/8/layout/hierarchy1"/>
    <dgm:cxn modelId="{96A61BC6-B1EF-44A3-932C-FD8B1B5E421A}" type="presParOf" srcId="{BC3C067A-286B-461F-948B-EFA1964E6EAB}" destId="{48F75ADB-CACF-4FB4-9484-7B001CE27A13}" srcOrd="1" destOrd="0" presId="urn:microsoft.com/office/officeart/2005/8/layout/hierarchy1"/>
    <dgm:cxn modelId="{31EF6A61-E3F2-45C1-8107-A04C2112895F}" type="presParOf" srcId="{48F75ADB-CACF-4FB4-9484-7B001CE27A13}" destId="{0CBA8495-3231-4CDF-AF6D-09D578CD910A}" srcOrd="0" destOrd="0" presId="urn:microsoft.com/office/officeart/2005/8/layout/hierarchy1"/>
    <dgm:cxn modelId="{8DF19B66-C88F-491D-BF9C-F033DC3B45CB}" type="presParOf" srcId="{48F75ADB-CACF-4FB4-9484-7B001CE27A13}" destId="{32BB7033-F83E-4F59-B391-FCBEABDDFE7E}" srcOrd="1" destOrd="0" presId="urn:microsoft.com/office/officeart/2005/8/layout/hierarchy1"/>
    <dgm:cxn modelId="{18C6A42B-D664-4493-B723-6824C409E8E3}" type="presParOf" srcId="{32BB7033-F83E-4F59-B391-FCBEABDDFE7E}" destId="{6D27FDC6-178B-4DA9-9A3C-96B470E1BAD2}" srcOrd="0" destOrd="0" presId="urn:microsoft.com/office/officeart/2005/8/layout/hierarchy1"/>
    <dgm:cxn modelId="{3C03EB4D-6B4A-4BCA-8367-1577D0FEC716}" type="presParOf" srcId="{6D27FDC6-178B-4DA9-9A3C-96B470E1BAD2}" destId="{D4031646-FBE1-405C-BCA5-4FEE39BC78DC}" srcOrd="0" destOrd="0" presId="urn:microsoft.com/office/officeart/2005/8/layout/hierarchy1"/>
    <dgm:cxn modelId="{537DC1F1-7C8A-4955-8405-0A555F4BF4C0}" type="presParOf" srcId="{6D27FDC6-178B-4DA9-9A3C-96B470E1BAD2}" destId="{5766D0C0-75E5-440C-B921-D9C7D38DFAF2}" srcOrd="1" destOrd="0" presId="urn:microsoft.com/office/officeart/2005/8/layout/hierarchy1"/>
    <dgm:cxn modelId="{FDACBC23-9B52-4920-82D6-BF75347020B2}" type="presParOf" srcId="{32BB7033-F83E-4F59-B391-FCBEABDDFE7E}" destId="{F2266F85-A7E5-4B0D-8913-48AD4636EC35}" srcOrd="1" destOrd="0" presId="urn:microsoft.com/office/officeart/2005/8/layout/hierarchy1"/>
    <dgm:cxn modelId="{B01B500B-5621-42E3-9A2B-72D0DEBBEB88}" type="presParOf" srcId="{F2266F85-A7E5-4B0D-8913-48AD4636EC35}" destId="{92C5D587-4545-483C-97D8-FE60D82320E0}" srcOrd="0" destOrd="0" presId="urn:microsoft.com/office/officeart/2005/8/layout/hierarchy1"/>
    <dgm:cxn modelId="{9880B94A-0A6F-42D8-87F6-F497C839D6A9}" type="presParOf" srcId="{F2266F85-A7E5-4B0D-8913-48AD4636EC35}" destId="{8FB62B8C-A488-451E-8F3B-F1FE08282B86}" srcOrd="1" destOrd="0" presId="urn:microsoft.com/office/officeart/2005/8/layout/hierarchy1"/>
    <dgm:cxn modelId="{3527E801-0D1F-429E-9FB3-D940F8E095D5}" type="presParOf" srcId="{8FB62B8C-A488-451E-8F3B-F1FE08282B86}" destId="{A15F4B46-EC19-45BE-AC3B-56E8763B6120}" srcOrd="0" destOrd="0" presId="urn:microsoft.com/office/officeart/2005/8/layout/hierarchy1"/>
    <dgm:cxn modelId="{530393CC-9A4D-4D57-A929-33C08CDCD873}" type="presParOf" srcId="{A15F4B46-EC19-45BE-AC3B-56E8763B6120}" destId="{A591979F-8878-438D-955F-C3E1DC579F5E}" srcOrd="0" destOrd="0" presId="urn:microsoft.com/office/officeart/2005/8/layout/hierarchy1"/>
    <dgm:cxn modelId="{E3BA7A8D-AFBF-49EF-B11C-3D37AEF8239A}" type="presParOf" srcId="{A15F4B46-EC19-45BE-AC3B-56E8763B6120}" destId="{11B0DBF1-0501-4D97-A93E-14267366D46B}" srcOrd="1" destOrd="0" presId="urn:microsoft.com/office/officeart/2005/8/layout/hierarchy1"/>
    <dgm:cxn modelId="{D73688F6-F4C4-41F9-8B43-6B814DB67490}" type="presParOf" srcId="{8FB62B8C-A488-451E-8F3B-F1FE08282B86}" destId="{2D26FB11-56FD-4552-8E75-603C2355EB7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0.16667</cdr:x>
      <cdr:y>0.42026</cdr:y>
    </cdr:from>
    <cdr:to>
      <cdr:x>0.88333</cdr:x>
      <cdr:y>0.43056</cdr:y>
    </cdr:to>
    <cdr:cxnSp macro="">
      <cdr:nvCxnSpPr>
        <cdr:cNvPr id="3" name="Conexão reta 2">
          <a:extLst xmlns:a="http://schemas.openxmlformats.org/drawingml/2006/main">
            <a:ext uri="{FF2B5EF4-FFF2-40B4-BE49-F238E27FC236}">
              <a16:creationId xmlns="" xmlns:a16="http://schemas.microsoft.com/office/drawing/2014/main" id="{7C09FEE7-98A6-4B7C-B823-A017FEB9B198}"/>
            </a:ext>
          </a:extLst>
        </cdr:cNvPr>
        <cdr:cNvCxnSpPr/>
      </cdr:nvCxnSpPr>
      <cdr:spPr>
        <a:xfrm xmlns:a="http://schemas.openxmlformats.org/drawingml/2006/main">
          <a:off x="762000" y="1152853"/>
          <a:ext cx="3276600" cy="2824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E4F44-542B-4AB4-A525-07079E37DB4E}" type="datetimeFigureOut">
              <a:rPr lang="pt-PT" smtClean="0"/>
              <a:t>27/10/2017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FD3F6-C680-4A7D-8A53-E1FD1283166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7605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Descrever melhor palpação da </a:t>
            </a:r>
            <a:r>
              <a:rPr lang="pt-PT" dirty="0" err="1"/>
              <a:t>tiróide</a:t>
            </a:r>
            <a:r>
              <a:rPr lang="pt-PT" dirty="0"/>
              <a:t>. Consistência</a:t>
            </a:r>
            <a:r>
              <a:rPr lang="pt-PT" baseline="0" dirty="0"/>
              <a:t> ?? Como descrevo. </a:t>
            </a:r>
          </a:p>
          <a:p>
            <a:r>
              <a:rPr lang="pt-PT" baseline="0" dirty="0" err="1"/>
              <a:t>Pq</a:t>
            </a:r>
            <a:r>
              <a:rPr lang="pt-PT" baseline="0" dirty="0"/>
              <a:t> os edemas?</a:t>
            </a:r>
          </a:p>
          <a:p>
            <a:endParaRPr lang="pt-PT" dirty="0"/>
          </a:p>
          <a:p>
            <a:r>
              <a:rPr lang="pt-PT" dirty="0"/>
              <a:t>CONSULTA</a:t>
            </a:r>
            <a:r>
              <a:rPr lang="pt-PT" baseline="0" dirty="0"/>
              <a:t> 5/09/2013: Apresenta Tumefação a nível do pescoço </a:t>
            </a:r>
          </a:p>
          <a:p>
            <a:r>
              <a:rPr lang="pt-PT" baseline="0" dirty="0"/>
              <a:t>Palpação com </a:t>
            </a:r>
            <a:r>
              <a:rPr lang="pt-PT" baseline="0" dirty="0" err="1"/>
              <a:t>tiróide</a:t>
            </a:r>
            <a:r>
              <a:rPr lang="pt-PT" baseline="0" dirty="0"/>
              <a:t> palpável e refere também irritabilidade recente.</a:t>
            </a:r>
          </a:p>
          <a:p>
            <a:r>
              <a:rPr lang="pt-PT" baseline="0" dirty="0"/>
              <a:t>A – OUTRAS DOENÇAS ENDÓCRINAS/METABÓLICAS/NUTRICIONAIS+GRAVIDEZ +CONTRACEPÇÃO</a:t>
            </a:r>
          </a:p>
          <a:p>
            <a:r>
              <a:rPr lang="pt-PT" baseline="0" dirty="0"/>
              <a:t>P – ANALISES DE SANGUE + OUTROS </a:t>
            </a:r>
          </a:p>
          <a:p>
            <a:endParaRPr lang="pt-PT" dirty="0"/>
          </a:p>
          <a:p>
            <a:r>
              <a:rPr lang="pt-PT" baseline="0" dirty="0"/>
              <a:t>13/09 – RESULTADO DE EXAMES</a:t>
            </a:r>
          </a:p>
          <a:p>
            <a:r>
              <a:rPr lang="pt-PT" baseline="0" dirty="0"/>
              <a:t>A - HIPERTIROIDISMO/TIREOTOXICOSE</a:t>
            </a:r>
          </a:p>
          <a:p>
            <a:r>
              <a:rPr lang="pt-PT" baseline="0" dirty="0"/>
              <a:t>P -  </a:t>
            </a:r>
            <a:r>
              <a:rPr lang="pt-PT" baseline="0" dirty="0" err="1"/>
              <a:t>Levotiroxina</a:t>
            </a:r>
            <a:r>
              <a:rPr lang="pt-PT" baseline="0" dirty="0"/>
              <a:t> sódica </a:t>
            </a:r>
            <a:r>
              <a:rPr lang="pt-PT" baseline="0" dirty="0" err="1"/>
              <a:t>Letter</a:t>
            </a:r>
            <a:r>
              <a:rPr lang="pt-PT" baseline="0" dirty="0"/>
              <a:t> 0.1 mg</a:t>
            </a:r>
          </a:p>
          <a:p>
            <a:endParaRPr lang="pt-PT" dirty="0"/>
          </a:p>
          <a:p>
            <a:r>
              <a:rPr lang="pt-PT" baseline="0" dirty="0"/>
              <a:t>11/09/2013: Mantém alteração das provas tiroideias. </a:t>
            </a:r>
            <a:r>
              <a:rPr lang="pt-PT" baseline="0" dirty="0" err="1"/>
              <a:t>Propanolol</a:t>
            </a:r>
            <a:r>
              <a:rPr lang="pt-PT" baseline="0" dirty="0"/>
              <a:t> 10 mg</a:t>
            </a:r>
          </a:p>
          <a:p>
            <a:endParaRPr lang="pt-PT" baseline="0" dirty="0"/>
          </a:p>
          <a:p>
            <a:r>
              <a:rPr lang="pt-PT" baseline="0" dirty="0"/>
              <a:t>27/11/2013: A utente fez chegar carta foi ao privado por se sentir mal as analises mostraram-se compatíveis com tiroidite </a:t>
            </a:r>
            <a:r>
              <a:rPr lang="pt-PT" baseline="0" dirty="0" err="1"/>
              <a:t>auto-imune</a:t>
            </a:r>
            <a:r>
              <a:rPr lang="pt-PT" baseline="0" dirty="0"/>
              <a:t>. Suspendeu </a:t>
            </a:r>
            <a:r>
              <a:rPr lang="pt-PT" baseline="0" dirty="0" err="1"/>
              <a:t>Letter</a:t>
            </a:r>
            <a:r>
              <a:rPr lang="pt-PT" baseline="0" dirty="0"/>
              <a:t> e iniciou </a:t>
            </a:r>
            <a:r>
              <a:rPr lang="pt-PT" baseline="0" dirty="0" err="1"/>
              <a:t>Metibazol</a:t>
            </a:r>
            <a:endParaRPr lang="pt-PT" baseline="0" dirty="0"/>
          </a:p>
          <a:p>
            <a:r>
              <a:rPr lang="pt-PT" baseline="0" dirty="0"/>
              <a:t> 2+2; </a:t>
            </a:r>
            <a:r>
              <a:rPr lang="pt-PT" baseline="0" dirty="0" err="1"/>
              <a:t>Atc</a:t>
            </a:r>
            <a:r>
              <a:rPr lang="pt-PT" baseline="0" dirty="0"/>
              <a:t> Anti peroxidase 234.7</a:t>
            </a:r>
          </a:p>
          <a:p>
            <a:r>
              <a:rPr lang="pt-PT" baseline="0" dirty="0" err="1"/>
              <a:t>Ac</a:t>
            </a:r>
            <a:r>
              <a:rPr lang="pt-PT" baseline="0" dirty="0"/>
              <a:t> </a:t>
            </a:r>
            <a:r>
              <a:rPr lang="pt-PT" baseline="0" dirty="0" err="1"/>
              <a:t>anti-tireoglobulina</a:t>
            </a:r>
            <a:r>
              <a:rPr lang="pt-PT" baseline="0" dirty="0"/>
              <a:t> 30.6. P – ANALISES DE SANGUE</a:t>
            </a:r>
          </a:p>
          <a:p>
            <a:r>
              <a:rPr lang="pt-PT" baseline="0" dirty="0"/>
              <a:t>A – HIPERTIROIDISMO/TIREOTOXICOSE</a:t>
            </a:r>
          </a:p>
          <a:p>
            <a:endParaRPr lang="pt-PT" baseline="0" dirty="0"/>
          </a:p>
          <a:p>
            <a:r>
              <a:rPr lang="pt-PT" baseline="0" dirty="0"/>
              <a:t>3/12/2013 – A fazer medicação </a:t>
            </a:r>
            <a:r>
              <a:rPr lang="pt-PT" baseline="0" dirty="0" err="1"/>
              <a:t>metibazol</a:t>
            </a:r>
            <a:r>
              <a:rPr lang="pt-PT" baseline="0" dirty="0"/>
              <a:t> 2+2 </a:t>
            </a:r>
            <a:r>
              <a:rPr lang="pt-PT" baseline="0" dirty="0" err="1"/>
              <a:t>Lasix</a:t>
            </a:r>
            <a:r>
              <a:rPr lang="pt-PT" baseline="0" dirty="0"/>
              <a:t> ½ + ½ e </a:t>
            </a:r>
            <a:r>
              <a:rPr lang="pt-PT" baseline="0" dirty="0" err="1"/>
              <a:t>inderal</a:t>
            </a:r>
            <a:r>
              <a:rPr lang="pt-PT" baseline="0" dirty="0"/>
              <a:t> 10 mg 2+1+2</a:t>
            </a:r>
          </a:p>
          <a:p>
            <a:endParaRPr lang="pt-PT" baseline="0" dirty="0"/>
          </a:p>
          <a:p>
            <a:r>
              <a:rPr lang="pt-PT" baseline="0" dirty="0"/>
              <a:t>6/12/2013 – vai iniciar  </a:t>
            </a:r>
            <a:r>
              <a:rPr lang="pt-PT" baseline="0" dirty="0" err="1"/>
              <a:t>Lantus</a:t>
            </a:r>
            <a:r>
              <a:rPr lang="pt-PT" baseline="0" dirty="0"/>
              <a:t>  UI  à noite</a:t>
            </a:r>
          </a:p>
          <a:p>
            <a:endParaRPr lang="pt-PT" baseline="0" dirty="0"/>
          </a:p>
          <a:p>
            <a:r>
              <a:rPr lang="pt-PT" baseline="0" dirty="0"/>
              <a:t>12/12/2013 Fez </a:t>
            </a:r>
            <a:r>
              <a:rPr lang="pt-PT" baseline="0" dirty="0" err="1"/>
              <a:t>dx</a:t>
            </a:r>
            <a:r>
              <a:rPr lang="pt-PT" baseline="0" dirty="0"/>
              <a:t> de Graves com diabetes tipo 1 </a:t>
            </a:r>
            <a:r>
              <a:rPr lang="pt-PT" baseline="0" dirty="0" err="1"/>
              <a:t>Inciou</a:t>
            </a:r>
            <a:r>
              <a:rPr lang="pt-PT" baseline="0" dirty="0"/>
              <a:t> insulinoterapia com </a:t>
            </a:r>
            <a:r>
              <a:rPr lang="pt-PT" baseline="0" dirty="0" err="1"/>
              <a:t>lantus</a:t>
            </a:r>
            <a:r>
              <a:rPr lang="pt-PT" baseline="0" dirty="0"/>
              <a:t> </a:t>
            </a:r>
          </a:p>
          <a:p>
            <a:endParaRPr lang="pt-PT" baseline="0" dirty="0"/>
          </a:p>
          <a:p>
            <a:r>
              <a:rPr lang="pt-PT" baseline="0" dirty="0"/>
              <a:t>20/01/2014 – Continua a fazer hospital de dia para insulinização com </a:t>
            </a:r>
            <a:r>
              <a:rPr lang="pt-PT" baseline="0" dirty="0" err="1"/>
              <a:t>lantus</a:t>
            </a:r>
            <a:r>
              <a:rPr lang="pt-PT" baseline="0" dirty="0"/>
              <a:t> e rápida ao mesmo tempo </a:t>
            </a:r>
          </a:p>
          <a:p>
            <a:endParaRPr lang="pt-PT" baseline="0" dirty="0"/>
          </a:p>
          <a:p>
            <a:endParaRPr lang="pt-PT" baseline="0" dirty="0"/>
          </a:p>
          <a:p>
            <a:r>
              <a:rPr lang="pt-PT" baseline="0" dirty="0"/>
              <a:t>13/05/2014 – A utente apresenta glicemias a aumentar e a HBA!C com 7. referenciar CHUC.</a:t>
            </a:r>
          </a:p>
          <a:p>
            <a:r>
              <a:rPr lang="pt-PT" baseline="0" dirty="0"/>
              <a:t>18/07 – a fazer </a:t>
            </a:r>
            <a:r>
              <a:rPr lang="pt-PT" baseline="0" dirty="0" err="1"/>
              <a:t>lantus</a:t>
            </a:r>
            <a:r>
              <a:rPr lang="pt-PT" baseline="0" dirty="0"/>
              <a:t> 20 Ui e recusa </a:t>
            </a:r>
            <a:r>
              <a:rPr lang="pt-PT" baseline="0" dirty="0" err="1"/>
              <a:t>actrapid</a:t>
            </a:r>
            <a:endParaRPr lang="pt-PT" baseline="0" dirty="0"/>
          </a:p>
          <a:p>
            <a:endParaRPr lang="pt-PT" baseline="0" dirty="0"/>
          </a:p>
          <a:p>
            <a:r>
              <a:rPr lang="pt-PT" baseline="0" dirty="0"/>
              <a:t>15/0672015 – Mastite à direita com </a:t>
            </a:r>
            <a:r>
              <a:rPr lang="pt-PT" baseline="0" dirty="0" err="1"/>
              <a:t>adenomegalia</a:t>
            </a:r>
            <a:r>
              <a:rPr lang="pt-PT" baseline="0" dirty="0"/>
              <a:t> de cerca de 1.5 cm na axila </a:t>
            </a:r>
            <a:r>
              <a:rPr lang="pt-PT" baseline="0" dirty="0" err="1"/>
              <a:t>dta</a:t>
            </a:r>
            <a:r>
              <a:rPr lang="pt-PT" baseline="0" dirty="0"/>
              <a:t>, móvel, dolorosa ao toque, de consistência duro/elástica e não aderente aos planos profundos. A- OUTROS SINAIS/SINTOMAS DA MAMA P- </a:t>
            </a:r>
            <a:r>
              <a:rPr lang="pt-PT" baseline="0" dirty="0" err="1"/>
              <a:t>Ibuprofeno</a:t>
            </a:r>
            <a:r>
              <a:rPr lang="pt-PT" baseline="0" dirty="0"/>
              <a:t> 400 mg+ </a:t>
            </a:r>
            <a:r>
              <a:rPr lang="pt-PT" baseline="0" dirty="0" err="1"/>
              <a:t>Amoxicilina</a:t>
            </a:r>
            <a:r>
              <a:rPr lang="pt-PT" baseline="0" dirty="0"/>
              <a:t> Acido </a:t>
            </a:r>
            <a:r>
              <a:rPr lang="pt-PT" baseline="0" dirty="0" err="1"/>
              <a:t>clavulanico</a:t>
            </a:r>
            <a:r>
              <a:rPr lang="pt-PT" baseline="0" dirty="0"/>
              <a:t> 875 mg+125. </a:t>
            </a:r>
          </a:p>
          <a:p>
            <a:endParaRPr lang="pt-PT" baseline="0" dirty="0"/>
          </a:p>
          <a:p>
            <a:r>
              <a:rPr lang="pt-PT" baseline="0" dirty="0"/>
              <a:t>18/06/15 – Redução das dimensões da </a:t>
            </a:r>
            <a:r>
              <a:rPr lang="pt-PT" baseline="0" dirty="0" err="1"/>
              <a:t>denopatia</a:t>
            </a:r>
            <a:r>
              <a:rPr lang="pt-PT" baseline="0" dirty="0"/>
              <a:t> da axila direita agora com cerca de 0.5 cm. Lesão da mama </a:t>
            </a:r>
            <a:r>
              <a:rPr lang="pt-PT" baseline="0" dirty="0" err="1"/>
              <a:t>perimamilar</a:t>
            </a:r>
            <a:r>
              <a:rPr lang="pt-PT" baseline="0" dirty="0"/>
              <a:t> sugestiva mastite menos endurecida e com melhoria dos sinais inflamatórios. </a:t>
            </a:r>
          </a:p>
          <a:p>
            <a:endParaRPr lang="pt-PT" baseline="0" dirty="0"/>
          </a:p>
          <a:p>
            <a:r>
              <a:rPr lang="pt-PT" baseline="0" dirty="0"/>
              <a:t>2/11 – vai ser internada para provável </a:t>
            </a:r>
            <a:r>
              <a:rPr lang="pt-PT" baseline="0" dirty="0" err="1"/>
              <a:t>tumorectomia</a:t>
            </a:r>
            <a:r>
              <a:rPr lang="pt-PT" baseline="0" dirty="0"/>
              <a:t> por carcinoma invasor de nenhum tipo especial diferenciadora da mama esq. A- NEOPLASIA MALIGNA DA MAMA</a:t>
            </a:r>
          </a:p>
          <a:p>
            <a:endParaRPr lang="pt-PT" baseline="0" dirty="0"/>
          </a:p>
          <a:p>
            <a:r>
              <a:rPr lang="pt-PT" baseline="0" dirty="0"/>
              <a:t>Janeiro 2016 mantem-se a fazer QT. </a:t>
            </a:r>
          </a:p>
          <a:p>
            <a:r>
              <a:rPr lang="pt-PT" baseline="0" dirty="0"/>
              <a:t>16/01/2017 mantem se a fazer tratamento de QT. </a:t>
            </a:r>
          </a:p>
          <a:p>
            <a:endParaRPr lang="pt-PT" baseline="0" dirty="0"/>
          </a:p>
          <a:p>
            <a:endParaRPr lang="pt-PT" baseline="0" dirty="0"/>
          </a:p>
          <a:p>
            <a:endParaRPr lang="pt-PT" baseline="0" dirty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BE351-C6BC-4835-A1B3-A62E68DF179D}" type="slidenum">
              <a:rPr lang="pt-PT" smtClean="0"/>
              <a:pPr>
                <a:defRPr/>
              </a:pPr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5132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PT" altLang="pt-PT"/>
              <a:t>&gt; AST – está presente nos eritrócitos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fld id="{5F97A744-0CF1-4D8A-8245-7AC474CC18D0}" type="slidenum">
              <a:rPr lang="en-US" altLang="pt-PT">
                <a:latin typeface="Calibri" panose="020F0502020204030204" pitchFamily="34" charset="0"/>
              </a:rPr>
              <a:pPr/>
              <a:t>15</a:t>
            </a:fld>
            <a:endParaRPr lang="en-US" altLang="pt-P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583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Descrever melhor palpação da </a:t>
            </a:r>
            <a:r>
              <a:rPr lang="pt-PT" dirty="0" err="1"/>
              <a:t>tiróide</a:t>
            </a:r>
            <a:r>
              <a:rPr lang="pt-PT" dirty="0"/>
              <a:t>. Consistência</a:t>
            </a:r>
            <a:r>
              <a:rPr lang="pt-PT" baseline="0" dirty="0"/>
              <a:t> ?? Como descrevo. </a:t>
            </a:r>
          </a:p>
          <a:p>
            <a:r>
              <a:rPr lang="pt-PT" baseline="0" dirty="0" err="1"/>
              <a:t>Pq</a:t>
            </a:r>
            <a:r>
              <a:rPr lang="pt-PT" baseline="0" dirty="0"/>
              <a:t> os edemas?</a:t>
            </a:r>
          </a:p>
          <a:p>
            <a:endParaRPr lang="pt-PT" dirty="0"/>
          </a:p>
          <a:p>
            <a:r>
              <a:rPr lang="pt-PT" dirty="0"/>
              <a:t>CONSULTA</a:t>
            </a:r>
            <a:r>
              <a:rPr lang="pt-PT" baseline="0" dirty="0"/>
              <a:t> 5/09/2013: Apresenta Tumefação a nível do pescoço </a:t>
            </a:r>
          </a:p>
          <a:p>
            <a:r>
              <a:rPr lang="pt-PT" baseline="0" dirty="0"/>
              <a:t>Palpação com </a:t>
            </a:r>
            <a:r>
              <a:rPr lang="pt-PT" baseline="0" dirty="0" err="1"/>
              <a:t>tiróide</a:t>
            </a:r>
            <a:r>
              <a:rPr lang="pt-PT" baseline="0" dirty="0"/>
              <a:t> palpável e refere também irritabilidade recente.</a:t>
            </a:r>
          </a:p>
          <a:p>
            <a:r>
              <a:rPr lang="pt-PT" baseline="0" dirty="0"/>
              <a:t>A – OUTRAS DOENÇAS ENDÓCRINAS/METABÓLICAS/NUTRICIONAIS+GRAVIDEZ +CONTRACEPÇÃO</a:t>
            </a:r>
          </a:p>
          <a:p>
            <a:r>
              <a:rPr lang="pt-PT" baseline="0" dirty="0"/>
              <a:t>P – ANALISES DE SANGUE + OUTROS </a:t>
            </a:r>
          </a:p>
          <a:p>
            <a:endParaRPr lang="pt-PT" dirty="0"/>
          </a:p>
          <a:p>
            <a:r>
              <a:rPr lang="pt-PT" baseline="0" dirty="0"/>
              <a:t>13/09 – RESULTADO DE EXAMES</a:t>
            </a:r>
          </a:p>
          <a:p>
            <a:r>
              <a:rPr lang="pt-PT" baseline="0" dirty="0"/>
              <a:t>A - HIPERTIROIDISMO/TIREOTOXICOSE</a:t>
            </a:r>
          </a:p>
          <a:p>
            <a:r>
              <a:rPr lang="pt-PT" baseline="0" dirty="0"/>
              <a:t>P -  </a:t>
            </a:r>
            <a:r>
              <a:rPr lang="pt-PT" baseline="0" dirty="0" err="1"/>
              <a:t>Levotiroxina</a:t>
            </a:r>
            <a:r>
              <a:rPr lang="pt-PT" baseline="0" dirty="0"/>
              <a:t> sódica </a:t>
            </a:r>
            <a:r>
              <a:rPr lang="pt-PT" baseline="0" dirty="0" err="1"/>
              <a:t>Letter</a:t>
            </a:r>
            <a:r>
              <a:rPr lang="pt-PT" baseline="0" dirty="0"/>
              <a:t> 0.1 mg</a:t>
            </a:r>
          </a:p>
          <a:p>
            <a:endParaRPr lang="pt-PT" dirty="0"/>
          </a:p>
          <a:p>
            <a:r>
              <a:rPr lang="pt-PT" baseline="0" dirty="0"/>
              <a:t>11/09/2013: Mantém alteração das provas tiroideias. </a:t>
            </a:r>
            <a:r>
              <a:rPr lang="pt-PT" baseline="0" dirty="0" err="1"/>
              <a:t>Propanolol</a:t>
            </a:r>
            <a:r>
              <a:rPr lang="pt-PT" baseline="0" dirty="0"/>
              <a:t> 10 mg</a:t>
            </a:r>
          </a:p>
          <a:p>
            <a:endParaRPr lang="pt-PT" baseline="0" dirty="0"/>
          </a:p>
          <a:p>
            <a:r>
              <a:rPr lang="pt-PT" baseline="0" dirty="0"/>
              <a:t>27/11/2013: A utente fez chegar carta foi ao privado por se sentir mal as analises mostraram-se compatíveis com tiroidite </a:t>
            </a:r>
            <a:r>
              <a:rPr lang="pt-PT" baseline="0" dirty="0" err="1"/>
              <a:t>auto-imune</a:t>
            </a:r>
            <a:r>
              <a:rPr lang="pt-PT" baseline="0" dirty="0"/>
              <a:t>. Suspendeu </a:t>
            </a:r>
            <a:r>
              <a:rPr lang="pt-PT" baseline="0" dirty="0" err="1"/>
              <a:t>Letter</a:t>
            </a:r>
            <a:r>
              <a:rPr lang="pt-PT" baseline="0" dirty="0"/>
              <a:t> e iniciou </a:t>
            </a:r>
            <a:r>
              <a:rPr lang="pt-PT" baseline="0" dirty="0" err="1"/>
              <a:t>Metibazol</a:t>
            </a:r>
            <a:endParaRPr lang="pt-PT" baseline="0" dirty="0"/>
          </a:p>
          <a:p>
            <a:r>
              <a:rPr lang="pt-PT" baseline="0" dirty="0"/>
              <a:t> 2+2; </a:t>
            </a:r>
            <a:r>
              <a:rPr lang="pt-PT" baseline="0" dirty="0" err="1"/>
              <a:t>Atc</a:t>
            </a:r>
            <a:r>
              <a:rPr lang="pt-PT" baseline="0" dirty="0"/>
              <a:t> Anti peroxidase 234.7</a:t>
            </a:r>
          </a:p>
          <a:p>
            <a:r>
              <a:rPr lang="pt-PT" baseline="0" dirty="0" err="1"/>
              <a:t>Ac</a:t>
            </a:r>
            <a:r>
              <a:rPr lang="pt-PT" baseline="0" dirty="0"/>
              <a:t> </a:t>
            </a:r>
            <a:r>
              <a:rPr lang="pt-PT" baseline="0" dirty="0" err="1"/>
              <a:t>anti-tireoglobulina</a:t>
            </a:r>
            <a:r>
              <a:rPr lang="pt-PT" baseline="0" dirty="0"/>
              <a:t> 30.6. P – ANALISES DE SANGUE</a:t>
            </a:r>
          </a:p>
          <a:p>
            <a:r>
              <a:rPr lang="pt-PT" baseline="0" dirty="0"/>
              <a:t>A – HIPERTIROIDISMO/TIREOTOXICOSE</a:t>
            </a:r>
          </a:p>
          <a:p>
            <a:endParaRPr lang="pt-PT" baseline="0" dirty="0"/>
          </a:p>
          <a:p>
            <a:r>
              <a:rPr lang="pt-PT" baseline="0" dirty="0"/>
              <a:t>3/12/2013 – A fazer medicação </a:t>
            </a:r>
            <a:r>
              <a:rPr lang="pt-PT" baseline="0" dirty="0" err="1"/>
              <a:t>metibazol</a:t>
            </a:r>
            <a:r>
              <a:rPr lang="pt-PT" baseline="0" dirty="0"/>
              <a:t> 2+2 </a:t>
            </a:r>
            <a:r>
              <a:rPr lang="pt-PT" baseline="0" dirty="0" err="1"/>
              <a:t>Lasix</a:t>
            </a:r>
            <a:r>
              <a:rPr lang="pt-PT" baseline="0" dirty="0"/>
              <a:t> ½ + ½ e </a:t>
            </a:r>
            <a:r>
              <a:rPr lang="pt-PT" baseline="0" dirty="0" err="1"/>
              <a:t>inderal</a:t>
            </a:r>
            <a:r>
              <a:rPr lang="pt-PT" baseline="0" dirty="0"/>
              <a:t> 10 mg 2+1+2</a:t>
            </a:r>
          </a:p>
          <a:p>
            <a:endParaRPr lang="pt-PT" baseline="0" dirty="0"/>
          </a:p>
          <a:p>
            <a:r>
              <a:rPr lang="pt-PT" baseline="0" dirty="0"/>
              <a:t>6/12/2013 – vai iniciar  </a:t>
            </a:r>
            <a:r>
              <a:rPr lang="pt-PT" baseline="0" dirty="0" err="1"/>
              <a:t>Lantus</a:t>
            </a:r>
            <a:r>
              <a:rPr lang="pt-PT" baseline="0" dirty="0"/>
              <a:t>  UI  à noite</a:t>
            </a:r>
          </a:p>
          <a:p>
            <a:endParaRPr lang="pt-PT" baseline="0" dirty="0"/>
          </a:p>
          <a:p>
            <a:r>
              <a:rPr lang="pt-PT" baseline="0" dirty="0"/>
              <a:t>12/12/2013 Fez </a:t>
            </a:r>
            <a:r>
              <a:rPr lang="pt-PT" baseline="0" dirty="0" err="1"/>
              <a:t>dx</a:t>
            </a:r>
            <a:r>
              <a:rPr lang="pt-PT" baseline="0" dirty="0"/>
              <a:t> de Graves com diabetes tipo 1 </a:t>
            </a:r>
            <a:r>
              <a:rPr lang="pt-PT" baseline="0" dirty="0" err="1"/>
              <a:t>Inciou</a:t>
            </a:r>
            <a:r>
              <a:rPr lang="pt-PT" baseline="0" dirty="0"/>
              <a:t> insulinoterapia com </a:t>
            </a:r>
            <a:r>
              <a:rPr lang="pt-PT" baseline="0" dirty="0" err="1"/>
              <a:t>lantus</a:t>
            </a:r>
            <a:r>
              <a:rPr lang="pt-PT" baseline="0" dirty="0"/>
              <a:t> </a:t>
            </a:r>
          </a:p>
          <a:p>
            <a:endParaRPr lang="pt-PT" baseline="0" dirty="0"/>
          </a:p>
          <a:p>
            <a:r>
              <a:rPr lang="pt-PT" baseline="0" dirty="0"/>
              <a:t>20/01/2014 – Continua a fazer hospital de dia para insulinização com </a:t>
            </a:r>
            <a:r>
              <a:rPr lang="pt-PT" baseline="0" dirty="0" err="1"/>
              <a:t>lantus</a:t>
            </a:r>
            <a:r>
              <a:rPr lang="pt-PT" baseline="0" dirty="0"/>
              <a:t> e rápida ao mesmo tempo </a:t>
            </a:r>
          </a:p>
          <a:p>
            <a:endParaRPr lang="pt-PT" baseline="0" dirty="0"/>
          </a:p>
          <a:p>
            <a:endParaRPr lang="pt-PT" baseline="0" dirty="0"/>
          </a:p>
          <a:p>
            <a:r>
              <a:rPr lang="pt-PT" baseline="0" dirty="0"/>
              <a:t>13/05/2014 – A utente apresenta glicemias a aumentar e a HBA!C com 7. referenciar CHUC.</a:t>
            </a:r>
          </a:p>
          <a:p>
            <a:r>
              <a:rPr lang="pt-PT" baseline="0" dirty="0"/>
              <a:t>18/07 – a fazer </a:t>
            </a:r>
            <a:r>
              <a:rPr lang="pt-PT" baseline="0" dirty="0" err="1"/>
              <a:t>lantus</a:t>
            </a:r>
            <a:r>
              <a:rPr lang="pt-PT" baseline="0" dirty="0"/>
              <a:t> 20 Ui e recusa </a:t>
            </a:r>
            <a:r>
              <a:rPr lang="pt-PT" baseline="0" dirty="0" err="1"/>
              <a:t>actrapid</a:t>
            </a:r>
            <a:endParaRPr lang="pt-PT" baseline="0" dirty="0"/>
          </a:p>
          <a:p>
            <a:endParaRPr lang="pt-PT" baseline="0" dirty="0"/>
          </a:p>
          <a:p>
            <a:r>
              <a:rPr lang="pt-PT" baseline="0" dirty="0"/>
              <a:t>15/0672015 – Mastite à direita com </a:t>
            </a:r>
            <a:r>
              <a:rPr lang="pt-PT" baseline="0" dirty="0" err="1"/>
              <a:t>adenomegalia</a:t>
            </a:r>
            <a:r>
              <a:rPr lang="pt-PT" baseline="0" dirty="0"/>
              <a:t> de cerca de 1.5 cm na axila </a:t>
            </a:r>
            <a:r>
              <a:rPr lang="pt-PT" baseline="0" dirty="0" err="1"/>
              <a:t>dta</a:t>
            </a:r>
            <a:r>
              <a:rPr lang="pt-PT" baseline="0" dirty="0"/>
              <a:t>, móvel, dolorosa ao toque, de consistência duro/elástica e não aderente aos planos profundos. A- OUTROS SINAIS/SINTOMAS DA MAMA P- </a:t>
            </a:r>
            <a:r>
              <a:rPr lang="pt-PT" baseline="0" dirty="0" err="1"/>
              <a:t>Ibuprofeno</a:t>
            </a:r>
            <a:r>
              <a:rPr lang="pt-PT" baseline="0" dirty="0"/>
              <a:t> 400 mg+ </a:t>
            </a:r>
            <a:r>
              <a:rPr lang="pt-PT" baseline="0" dirty="0" err="1"/>
              <a:t>Amoxicilina</a:t>
            </a:r>
            <a:r>
              <a:rPr lang="pt-PT" baseline="0" dirty="0"/>
              <a:t> Acido </a:t>
            </a:r>
            <a:r>
              <a:rPr lang="pt-PT" baseline="0" dirty="0" err="1"/>
              <a:t>clavulanico</a:t>
            </a:r>
            <a:r>
              <a:rPr lang="pt-PT" baseline="0" dirty="0"/>
              <a:t> 875 mg+125. </a:t>
            </a:r>
          </a:p>
          <a:p>
            <a:endParaRPr lang="pt-PT" baseline="0" dirty="0"/>
          </a:p>
          <a:p>
            <a:r>
              <a:rPr lang="pt-PT" baseline="0" dirty="0"/>
              <a:t>18/06/15 – Redução das dimensões da </a:t>
            </a:r>
            <a:r>
              <a:rPr lang="pt-PT" baseline="0" dirty="0" err="1"/>
              <a:t>denopatia</a:t>
            </a:r>
            <a:r>
              <a:rPr lang="pt-PT" baseline="0" dirty="0"/>
              <a:t> da axila direita agora com cerca de 0.5 cm. Lesão da mama </a:t>
            </a:r>
            <a:r>
              <a:rPr lang="pt-PT" baseline="0" dirty="0" err="1"/>
              <a:t>perimamilar</a:t>
            </a:r>
            <a:r>
              <a:rPr lang="pt-PT" baseline="0" dirty="0"/>
              <a:t> sugestiva mastite menos endurecida e com melhoria dos sinais inflamatórios. </a:t>
            </a:r>
          </a:p>
          <a:p>
            <a:endParaRPr lang="pt-PT" baseline="0" dirty="0"/>
          </a:p>
          <a:p>
            <a:r>
              <a:rPr lang="pt-PT" baseline="0" dirty="0"/>
              <a:t>2/11 – vai ser internada para provável </a:t>
            </a:r>
            <a:r>
              <a:rPr lang="pt-PT" baseline="0" dirty="0" err="1"/>
              <a:t>tumorectomia</a:t>
            </a:r>
            <a:r>
              <a:rPr lang="pt-PT" baseline="0" dirty="0"/>
              <a:t> por carcinoma invasor de nenhum tipo especial diferenciadora da mama esq. A- NEOPLASIA MALIGNA DA MAMA</a:t>
            </a:r>
          </a:p>
          <a:p>
            <a:endParaRPr lang="pt-PT" baseline="0" dirty="0"/>
          </a:p>
          <a:p>
            <a:r>
              <a:rPr lang="pt-PT" baseline="0" dirty="0"/>
              <a:t>Janeiro 2016 mantem-se a fazer QT. </a:t>
            </a:r>
          </a:p>
          <a:p>
            <a:r>
              <a:rPr lang="pt-PT" baseline="0" dirty="0"/>
              <a:t>16/01/2017 mantem se a fazer tratamento de QT. </a:t>
            </a:r>
          </a:p>
          <a:p>
            <a:endParaRPr lang="pt-PT" baseline="0" dirty="0"/>
          </a:p>
          <a:p>
            <a:endParaRPr lang="pt-PT" baseline="0" dirty="0"/>
          </a:p>
          <a:p>
            <a:endParaRPr lang="pt-PT" baseline="0" dirty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BE351-C6BC-4835-A1B3-A62E68DF179D}" type="slidenum">
              <a:rPr lang="pt-PT" smtClean="0"/>
              <a:pPr>
                <a:defRPr/>
              </a:pPr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0808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Descrever melhor palpação da </a:t>
            </a:r>
            <a:r>
              <a:rPr lang="pt-PT" dirty="0" err="1"/>
              <a:t>tiróide</a:t>
            </a:r>
            <a:r>
              <a:rPr lang="pt-PT" dirty="0"/>
              <a:t>. Consistência</a:t>
            </a:r>
            <a:r>
              <a:rPr lang="pt-PT" baseline="0" dirty="0"/>
              <a:t> ?? Como descrevo. </a:t>
            </a:r>
          </a:p>
          <a:p>
            <a:r>
              <a:rPr lang="pt-PT" baseline="0" dirty="0" err="1"/>
              <a:t>Pq</a:t>
            </a:r>
            <a:r>
              <a:rPr lang="pt-PT" baseline="0" dirty="0"/>
              <a:t> os edemas?</a:t>
            </a:r>
          </a:p>
          <a:p>
            <a:endParaRPr lang="pt-PT" dirty="0"/>
          </a:p>
          <a:p>
            <a:r>
              <a:rPr lang="pt-PT" dirty="0"/>
              <a:t>CONSULTA</a:t>
            </a:r>
            <a:r>
              <a:rPr lang="pt-PT" baseline="0" dirty="0"/>
              <a:t> 5/09/2013: Apresenta Tumefação a nível do pescoço </a:t>
            </a:r>
          </a:p>
          <a:p>
            <a:r>
              <a:rPr lang="pt-PT" baseline="0" dirty="0"/>
              <a:t>Palpação com </a:t>
            </a:r>
            <a:r>
              <a:rPr lang="pt-PT" baseline="0" dirty="0" err="1"/>
              <a:t>tiróide</a:t>
            </a:r>
            <a:r>
              <a:rPr lang="pt-PT" baseline="0" dirty="0"/>
              <a:t> palpável e refere também irritabilidade recente.</a:t>
            </a:r>
          </a:p>
          <a:p>
            <a:r>
              <a:rPr lang="pt-PT" baseline="0" dirty="0"/>
              <a:t>A – OUTRAS DOENÇAS ENDÓCRINAS/METABÓLICAS/NUTRICIONAIS+GRAVIDEZ +CONTRACEPÇÃO</a:t>
            </a:r>
          </a:p>
          <a:p>
            <a:r>
              <a:rPr lang="pt-PT" baseline="0" dirty="0"/>
              <a:t>P – ANALISES DE SANGUE + OUTROS </a:t>
            </a:r>
          </a:p>
          <a:p>
            <a:endParaRPr lang="pt-PT" dirty="0"/>
          </a:p>
          <a:p>
            <a:r>
              <a:rPr lang="pt-PT" baseline="0" dirty="0"/>
              <a:t>13/09 – RESULTADO DE EXAMES</a:t>
            </a:r>
          </a:p>
          <a:p>
            <a:r>
              <a:rPr lang="pt-PT" baseline="0" dirty="0"/>
              <a:t>A - HIPERTIROIDISMO/TIREOTOXICOSE</a:t>
            </a:r>
          </a:p>
          <a:p>
            <a:r>
              <a:rPr lang="pt-PT" baseline="0" dirty="0"/>
              <a:t>P -  </a:t>
            </a:r>
            <a:r>
              <a:rPr lang="pt-PT" baseline="0" dirty="0" err="1"/>
              <a:t>Levotiroxina</a:t>
            </a:r>
            <a:r>
              <a:rPr lang="pt-PT" baseline="0" dirty="0"/>
              <a:t> sódica </a:t>
            </a:r>
            <a:r>
              <a:rPr lang="pt-PT" baseline="0" dirty="0" err="1"/>
              <a:t>Letter</a:t>
            </a:r>
            <a:r>
              <a:rPr lang="pt-PT" baseline="0" dirty="0"/>
              <a:t> 0.1 mg</a:t>
            </a:r>
          </a:p>
          <a:p>
            <a:endParaRPr lang="pt-PT" dirty="0"/>
          </a:p>
          <a:p>
            <a:r>
              <a:rPr lang="pt-PT" baseline="0" dirty="0"/>
              <a:t>11/09/2013: Mantém alteração das provas tiroideias. </a:t>
            </a:r>
            <a:r>
              <a:rPr lang="pt-PT" baseline="0" dirty="0" err="1"/>
              <a:t>Propanolol</a:t>
            </a:r>
            <a:r>
              <a:rPr lang="pt-PT" baseline="0" dirty="0"/>
              <a:t> 10 mg</a:t>
            </a:r>
          </a:p>
          <a:p>
            <a:endParaRPr lang="pt-PT" baseline="0" dirty="0"/>
          </a:p>
          <a:p>
            <a:r>
              <a:rPr lang="pt-PT" baseline="0" dirty="0"/>
              <a:t>27/11/2013: A utente fez chegar carta foi ao privado por se sentir mal as analises mostraram-se compatíveis com tiroidite </a:t>
            </a:r>
            <a:r>
              <a:rPr lang="pt-PT" baseline="0" dirty="0" err="1"/>
              <a:t>auto-imune</a:t>
            </a:r>
            <a:r>
              <a:rPr lang="pt-PT" baseline="0" dirty="0"/>
              <a:t>. Suspendeu </a:t>
            </a:r>
            <a:r>
              <a:rPr lang="pt-PT" baseline="0" dirty="0" err="1"/>
              <a:t>Letter</a:t>
            </a:r>
            <a:r>
              <a:rPr lang="pt-PT" baseline="0" dirty="0"/>
              <a:t> e iniciou </a:t>
            </a:r>
            <a:r>
              <a:rPr lang="pt-PT" baseline="0" dirty="0" err="1"/>
              <a:t>Metibazol</a:t>
            </a:r>
            <a:endParaRPr lang="pt-PT" baseline="0" dirty="0"/>
          </a:p>
          <a:p>
            <a:r>
              <a:rPr lang="pt-PT" baseline="0" dirty="0"/>
              <a:t> 2+2; </a:t>
            </a:r>
            <a:r>
              <a:rPr lang="pt-PT" baseline="0" dirty="0" err="1"/>
              <a:t>Atc</a:t>
            </a:r>
            <a:r>
              <a:rPr lang="pt-PT" baseline="0" dirty="0"/>
              <a:t> Anti peroxidase 234.7</a:t>
            </a:r>
          </a:p>
          <a:p>
            <a:r>
              <a:rPr lang="pt-PT" baseline="0" dirty="0" err="1"/>
              <a:t>Ac</a:t>
            </a:r>
            <a:r>
              <a:rPr lang="pt-PT" baseline="0" dirty="0"/>
              <a:t> </a:t>
            </a:r>
            <a:r>
              <a:rPr lang="pt-PT" baseline="0" dirty="0" err="1"/>
              <a:t>anti-tireoglobulina</a:t>
            </a:r>
            <a:r>
              <a:rPr lang="pt-PT" baseline="0" dirty="0"/>
              <a:t> 30.6. P – ANALISES DE SANGUE</a:t>
            </a:r>
          </a:p>
          <a:p>
            <a:r>
              <a:rPr lang="pt-PT" baseline="0" dirty="0"/>
              <a:t>A – HIPERTIROIDISMO/TIREOTOXICOSE</a:t>
            </a:r>
          </a:p>
          <a:p>
            <a:endParaRPr lang="pt-PT" baseline="0" dirty="0"/>
          </a:p>
          <a:p>
            <a:r>
              <a:rPr lang="pt-PT" baseline="0" dirty="0"/>
              <a:t>3/12/2013 – A fazer medicação </a:t>
            </a:r>
            <a:r>
              <a:rPr lang="pt-PT" baseline="0" dirty="0" err="1"/>
              <a:t>metibazol</a:t>
            </a:r>
            <a:r>
              <a:rPr lang="pt-PT" baseline="0" dirty="0"/>
              <a:t> 2+2 </a:t>
            </a:r>
            <a:r>
              <a:rPr lang="pt-PT" baseline="0" dirty="0" err="1"/>
              <a:t>Lasix</a:t>
            </a:r>
            <a:r>
              <a:rPr lang="pt-PT" baseline="0" dirty="0"/>
              <a:t> ½ + ½ e </a:t>
            </a:r>
            <a:r>
              <a:rPr lang="pt-PT" baseline="0" dirty="0" err="1"/>
              <a:t>inderal</a:t>
            </a:r>
            <a:r>
              <a:rPr lang="pt-PT" baseline="0" dirty="0"/>
              <a:t> 10 mg 2+1+2</a:t>
            </a:r>
          </a:p>
          <a:p>
            <a:endParaRPr lang="pt-PT" baseline="0" dirty="0"/>
          </a:p>
          <a:p>
            <a:r>
              <a:rPr lang="pt-PT" baseline="0" dirty="0"/>
              <a:t>6/12/2013 – vai iniciar  </a:t>
            </a:r>
            <a:r>
              <a:rPr lang="pt-PT" baseline="0" dirty="0" err="1"/>
              <a:t>Lantus</a:t>
            </a:r>
            <a:r>
              <a:rPr lang="pt-PT" baseline="0" dirty="0"/>
              <a:t>  UI  à noite</a:t>
            </a:r>
          </a:p>
          <a:p>
            <a:endParaRPr lang="pt-PT" baseline="0" dirty="0"/>
          </a:p>
          <a:p>
            <a:r>
              <a:rPr lang="pt-PT" baseline="0" dirty="0"/>
              <a:t>12/12/2013 Fez </a:t>
            </a:r>
            <a:r>
              <a:rPr lang="pt-PT" baseline="0" dirty="0" err="1"/>
              <a:t>dx</a:t>
            </a:r>
            <a:r>
              <a:rPr lang="pt-PT" baseline="0" dirty="0"/>
              <a:t> de Graves com diabetes tipo 1 </a:t>
            </a:r>
            <a:r>
              <a:rPr lang="pt-PT" baseline="0" dirty="0" err="1"/>
              <a:t>Inciou</a:t>
            </a:r>
            <a:r>
              <a:rPr lang="pt-PT" baseline="0" dirty="0"/>
              <a:t> insulinoterapia com </a:t>
            </a:r>
            <a:r>
              <a:rPr lang="pt-PT" baseline="0" dirty="0" err="1"/>
              <a:t>lantus</a:t>
            </a:r>
            <a:r>
              <a:rPr lang="pt-PT" baseline="0" dirty="0"/>
              <a:t> </a:t>
            </a:r>
          </a:p>
          <a:p>
            <a:endParaRPr lang="pt-PT" baseline="0" dirty="0"/>
          </a:p>
          <a:p>
            <a:r>
              <a:rPr lang="pt-PT" baseline="0" dirty="0"/>
              <a:t>20/01/2014 – Continua a fazer hospital de dia para insulinização com </a:t>
            </a:r>
            <a:r>
              <a:rPr lang="pt-PT" baseline="0" dirty="0" err="1"/>
              <a:t>lantus</a:t>
            </a:r>
            <a:r>
              <a:rPr lang="pt-PT" baseline="0" dirty="0"/>
              <a:t> e rápida ao mesmo tempo </a:t>
            </a:r>
          </a:p>
          <a:p>
            <a:endParaRPr lang="pt-PT" baseline="0" dirty="0"/>
          </a:p>
          <a:p>
            <a:endParaRPr lang="pt-PT" baseline="0" dirty="0"/>
          </a:p>
          <a:p>
            <a:r>
              <a:rPr lang="pt-PT" baseline="0" dirty="0"/>
              <a:t>13/05/2014 – A utente apresenta glicemias a aumentar e a HBA!C com 7. referenciar CHUC.</a:t>
            </a:r>
          </a:p>
          <a:p>
            <a:r>
              <a:rPr lang="pt-PT" baseline="0" dirty="0"/>
              <a:t>18/07 – a fazer </a:t>
            </a:r>
            <a:r>
              <a:rPr lang="pt-PT" baseline="0" dirty="0" err="1"/>
              <a:t>lantus</a:t>
            </a:r>
            <a:r>
              <a:rPr lang="pt-PT" baseline="0" dirty="0"/>
              <a:t> 20 Ui e recusa </a:t>
            </a:r>
            <a:r>
              <a:rPr lang="pt-PT" baseline="0" dirty="0" err="1"/>
              <a:t>actrapid</a:t>
            </a:r>
            <a:endParaRPr lang="pt-PT" baseline="0" dirty="0"/>
          </a:p>
          <a:p>
            <a:endParaRPr lang="pt-PT" baseline="0" dirty="0"/>
          </a:p>
          <a:p>
            <a:r>
              <a:rPr lang="pt-PT" baseline="0" dirty="0"/>
              <a:t>15/0672015 – Mastite à direita com </a:t>
            </a:r>
            <a:r>
              <a:rPr lang="pt-PT" baseline="0" dirty="0" err="1"/>
              <a:t>adenomegalia</a:t>
            </a:r>
            <a:r>
              <a:rPr lang="pt-PT" baseline="0" dirty="0"/>
              <a:t> de cerca de 1.5 cm na axila </a:t>
            </a:r>
            <a:r>
              <a:rPr lang="pt-PT" baseline="0" dirty="0" err="1"/>
              <a:t>dta</a:t>
            </a:r>
            <a:r>
              <a:rPr lang="pt-PT" baseline="0" dirty="0"/>
              <a:t>, móvel, dolorosa ao toque, de consistência duro/elástica e não aderente aos planos profundos. A- OUTROS SINAIS/SINTOMAS DA MAMA P- </a:t>
            </a:r>
            <a:r>
              <a:rPr lang="pt-PT" baseline="0" dirty="0" err="1"/>
              <a:t>Ibuprofeno</a:t>
            </a:r>
            <a:r>
              <a:rPr lang="pt-PT" baseline="0" dirty="0"/>
              <a:t> 400 mg+ </a:t>
            </a:r>
            <a:r>
              <a:rPr lang="pt-PT" baseline="0" dirty="0" err="1"/>
              <a:t>Amoxicilina</a:t>
            </a:r>
            <a:r>
              <a:rPr lang="pt-PT" baseline="0" dirty="0"/>
              <a:t> Acido </a:t>
            </a:r>
            <a:r>
              <a:rPr lang="pt-PT" baseline="0" dirty="0" err="1"/>
              <a:t>clavulanico</a:t>
            </a:r>
            <a:r>
              <a:rPr lang="pt-PT" baseline="0" dirty="0"/>
              <a:t> 875 mg+125. </a:t>
            </a:r>
          </a:p>
          <a:p>
            <a:endParaRPr lang="pt-PT" baseline="0" dirty="0"/>
          </a:p>
          <a:p>
            <a:r>
              <a:rPr lang="pt-PT" baseline="0" dirty="0"/>
              <a:t>18/06/15 – Redução das dimensões da </a:t>
            </a:r>
            <a:r>
              <a:rPr lang="pt-PT" baseline="0" dirty="0" err="1"/>
              <a:t>denopatia</a:t>
            </a:r>
            <a:r>
              <a:rPr lang="pt-PT" baseline="0" dirty="0"/>
              <a:t> da axila direita agora com cerca de 0.5 cm. Lesão da mama </a:t>
            </a:r>
            <a:r>
              <a:rPr lang="pt-PT" baseline="0" dirty="0" err="1"/>
              <a:t>perimamilar</a:t>
            </a:r>
            <a:r>
              <a:rPr lang="pt-PT" baseline="0" dirty="0"/>
              <a:t> sugestiva mastite menos endurecida e com melhoria dos sinais inflamatórios. </a:t>
            </a:r>
          </a:p>
          <a:p>
            <a:endParaRPr lang="pt-PT" baseline="0" dirty="0"/>
          </a:p>
          <a:p>
            <a:r>
              <a:rPr lang="pt-PT" baseline="0" dirty="0"/>
              <a:t>2/11 – vai ser internada para provável </a:t>
            </a:r>
            <a:r>
              <a:rPr lang="pt-PT" baseline="0" dirty="0" err="1"/>
              <a:t>tumorectomia</a:t>
            </a:r>
            <a:r>
              <a:rPr lang="pt-PT" baseline="0" dirty="0"/>
              <a:t> por carcinoma invasor de nenhum tipo especial diferenciadora da mama esq. A- NEOPLASIA MALIGNA DA MAMA</a:t>
            </a:r>
          </a:p>
          <a:p>
            <a:endParaRPr lang="pt-PT" baseline="0" dirty="0"/>
          </a:p>
          <a:p>
            <a:r>
              <a:rPr lang="pt-PT" baseline="0" dirty="0"/>
              <a:t>Janeiro 2016 mantem-se a fazer QT. </a:t>
            </a:r>
          </a:p>
          <a:p>
            <a:r>
              <a:rPr lang="pt-PT" baseline="0" dirty="0"/>
              <a:t>16/01/2017 mantem se a fazer tratamento de QT. </a:t>
            </a:r>
          </a:p>
          <a:p>
            <a:endParaRPr lang="pt-PT" baseline="0" dirty="0"/>
          </a:p>
          <a:p>
            <a:endParaRPr lang="pt-PT" baseline="0" dirty="0"/>
          </a:p>
          <a:p>
            <a:endParaRPr lang="pt-PT" baseline="0" dirty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BE351-C6BC-4835-A1B3-A62E68DF179D}" type="slidenum">
              <a:rPr lang="pt-PT" smtClean="0"/>
              <a:pPr>
                <a:defRPr/>
              </a:pPr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80370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1" dirty="0"/>
              <a:t>5/11/2013 – Ponho estes?  </a:t>
            </a:r>
          </a:p>
          <a:p>
            <a:endParaRPr lang="pt-PT" dirty="0"/>
          </a:p>
          <a:p>
            <a:r>
              <a:rPr lang="pt-PT" dirty="0"/>
              <a:t>- </a:t>
            </a:r>
            <a:r>
              <a:rPr lang="pt-PT" dirty="0" err="1"/>
              <a:t>Antic</a:t>
            </a:r>
            <a:r>
              <a:rPr lang="pt-PT" dirty="0"/>
              <a:t> </a:t>
            </a:r>
            <a:r>
              <a:rPr lang="pt-PT" dirty="0" err="1"/>
              <a:t>anti-peroxidase</a:t>
            </a:r>
            <a:r>
              <a:rPr lang="pt-PT" dirty="0"/>
              <a:t> 234.7 (N&lt;34) </a:t>
            </a:r>
          </a:p>
          <a:p>
            <a:pPr marL="171450" indent="-171450">
              <a:buFontTx/>
              <a:buChar char="-"/>
            </a:pPr>
            <a:r>
              <a:rPr lang="pt-PT" dirty="0"/>
              <a:t>Anticorpos </a:t>
            </a:r>
            <a:r>
              <a:rPr lang="pt-PT" dirty="0" err="1"/>
              <a:t>anti-tirogloblulina</a:t>
            </a:r>
            <a:r>
              <a:rPr lang="pt-PT" dirty="0"/>
              <a:t> 30.06 (N &lt; 115</a:t>
            </a:r>
          </a:p>
          <a:p>
            <a:pPr marL="171450" indent="-171450">
              <a:buFontTx/>
              <a:buChar char="-"/>
            </a:pPr>
            <a:endParaRPr lang="pt-PT" dirty="0"/>
          </a:p>
          <a:p>
            <a:pPr marL="0" indent="0">
              <a:buFontTx/>
              <a:buNone/>
            </a:pPr>
            <a:r>
              <a:rPr lang="pt-PT" dirty="0"/>
              <a:t>Saber </a:t>
            </a:r>
            <a:r>
              <a:rPr lang="pt-PT" dirty="0" err="1"/>
              <a:t>objectivos</a:t>
            </a:r>
            <a:r>
              <a:rPr lang="pt-PT" dirty="0"/>
              <a:t> da Cintigrafia 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BE351-C6BC-4835-A1B3-A62E68DF179D}" type="slidenum">
              <a:rPr lang="pt-PT" smtClean="0"/>
              <a:pPr>
                <a:defRPr/>
              </a:pPr>
              <a:t>40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2158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Descrever melhor palpação da </a:t>
            </a:r>
            <a:r>
              <a:rPr lang="pt-PT" dirty="0" err="1"/>
              <a:t>tiróide</a:t>
            </a:r>
            <a:r>
              <a:rPr lang="pt-PT" dirty="0"/>
              <a:t>. Consistência</a:t>
            </a:r>
            <a:r>
              <a:rPr lang="pt-PT" baseline="0" dirty="0"/>
              <a:t> ?? Como descrevo. </a:t>
            </a:r>
          </a:p>
          <a:p>
            <a:r>
              <a:rPr lang="pt-PT" baseline="0" dirty="0" err="1"/>
              <a:t>Pq</a:t>
            </a:r>
            <a:r>
              <a:rPr lang="pt-PT" baseline="0" dirty="0"/>
              <a:t> os edemas?</a:t>
            </a:r>
          </a:p>
          <a:p>
            <a:endParaRPr lang="pt-PT" dirty="0"/>
          </a:p>
          <a:p>
            <a:r>
              <a:rPr lang="pt-PT" dirty="0"/>
              <a:t>CONSULTA</a:t>
            </a:r>
            <a:r>
              <a:rPr lang="pt-PT" baseline="0" dirty="0"/>
              <a:t> 5/09/2013: Apresenta Tumefação a nível do pescoço </a:t>
            </a:r>
          </a:p>
          <a:p>
            <a:r>
              <a:rPr lang="pt-PT" baseline="0" dirty="0"/>
              <a:t>Palpação com </a:t>
            </a:r>
            <a:r>
              <a:rPr lang="pt-PT" baseline="0" dirty="0" err="1"/>
              <a:t>tiróide</a:t>
            </a:r>
            <a:r>
              <a:rPr lang="pt-PT" baseline="0" dirty="0"/>
              <a:t> palpável e refere também irritabilidade recente.</a:t>
            </a:r>
          </a:p>
          <a:p>
            <a:r>
              <a:rPr lang="pt-PT" baseline="0" dirty="0"/>
              <a:t>A – OUTRAS DOENÇAS ENDÓCRINAS/METABÓLICAS/NUTRICIONAIS+GRAVIDEZ +CONTRACEPÇÃO</a:t>
            </a:r>
          </a:p>
          <a:p>
            <a:r>
              <a:rPr lang="pt-PT" baseline="0" dirty="0"/>
              <a:t>P – ANALISES DE SANGUE + OUTROS </a:t>
            </a:r>
          </a:p>
          <a:p>
            <a:endParaRPr lang="pt-PT" dirty="0"/>
          </a:p>
          <a:p>
            <a:r>
              <a:rPr lang="pt-PT" baseline="0" dirty="0"/>
              <a:t>13/09 – RESULTADO DE EXAMES</a:t>
            </a:r>
          </a:p>
          <a:p>
            <a:r>
              <a:rPr lang="pt-PT" baseline="0" dirty="0"/>
              <a:t>A - HIPERTIROIDISMO/TIREOTOXICOSE</a:t>
            </a:r>
          </a:p>
          <a:p>
            <a:r>
              <a:rPr lang="pt-PT" baseline="0" dirty="0"/>
              <a:t>P -  </a:t>
            </a:r>
            <a:r>
              <a:rPr lang="pt-PT" baseline="0" dirty="0" err="1"/>
              <a:t>Levotiroxina</a:t>
            </a:r>
            <a:r>
              <a:rPr lang="pt-PT" baseline="0" dirty="0"/>
              <a:t> sódica </a:t>
            </a:r>
            <a:r>
              <a:rPr lang="pt-PT" baseline="0" dirty="0" err="1"/>
              <a:t>Letter</a:t>
            </a:r>
            <a:r>
              <a:rPr lang="pt-PT" baseline="0" dirty="0"/>
              <a:t> 0.1 mg</a:t>
            </a:r>
          </a:p>
          <a:p>
            <a:endParaRPr lang="pt-PT" dirty="0"/>
          </a:p>
          <a:p>
            <a:r>
              <a:rPr lang="pt-PT" baseline="0" dirty="0"/>
              <a:t>11/09/2013: Mantém alteração das provas tiroideias. </a:t>
            </a:r>
            <a:r>
              <a:rPr lang="pt-PT" baseline="0" dirty="0" err="1"/>
              <a:t>Propanolol</a:t>
            </a:r>
            <a:r>
              <a:rPr lang="pt-PT" baseline="0" dirty="0"/>
              <a:t> 10 mg</a:t>
            </a:r>
          </a:p>
          <a:p>
            <a:endParaRPr lang="pt-PT" baseline="0" dirty="0"/>
          </a:p>
          <a:p>
            <a:r>
              <a:rPr lang="pt-PT" baseline="0" dirty="0"/>
              <a:t>27/11/2013: A utente fez chegar carta foi ao privado por se sentir mal as analises mostraram-se compatíveis com tiroidite </a:t>
            </a:r>
            <a:r>
              <a:rPr lang="pt-PT" baseline="0" dirty="0" err="1"/>
              <a:t>auto-imune</a:t>
            </a:r>
            <a:r>
              <a:rPr lang="pt-PT" baseline="0" dirty="0"/>
              <a:t>. Suspendeu </a:t>
            </a:r>
            <a:r>
              <a:rPr lang="pt-PT" baseline="0" dirty="0" err="1"/>
              <a:t>Letter</a:t>
            </a:r>
            <a:r>
              <a:rPr lang="pt-PT" baseline="0" dirty="0"/>
              <a:t> e iniciou </a:t>
            </a:r>
            <a:r>
              <a:rPr lang="pt-PT" baseline="0" dirty="0" err="1"/>
              <a:t>Metibazol</a:t>
            </a:r>
            <a:endParaRPr lang="pt-PT" baseline="0" dirty="0"/>
          </a:p>
          <a:p>
            <a:r>
              <a:rPr lang="pt-PT" baseline="0" dirty="0"/>
              <a:t> 2+2; </a:t>
            </a:r>
            <a:r>
              <a:rPr lang="pt-PT" baseline="0" dirty="0" err="1"/>
              <a:t>Atc</a:t>
            </a:r>
            <a:r>
              <a:rPr lang="pt-PT" baseline="0" dirty="0"/>
              <a:t> Anti peroxidase 234.7</a:t>
            </a:r>
          </a:p>
          <a:p>
            <a:r>
              <a:rPr lang="pt-PT" baseline="0" dirty="0" err="1"/>
              <a:t>Ac</a:t>
            </a:r>
            <a:r>
              <a:rPr lang="pt-PT" baseline="0" dirty="0"/>
              <a:t> </a:t>
            </a:r>
            <a:r>
              <a:rPr lang="pt-PT" baseline="0" dirty="0" err="1"/>
              <a:t>anti-tireoglobulina</a:t>
            </a:r>
            <a:r>
              <a:rPr lang="pt-PT" baseline="0" dirty="0"/>
              <a:t> 30.6. P – ANALISES DE SANGUE</a:t>
            </a:r>
          </a:p>
          <a:p>
            <a:r>
              <a:rPr lang="pt-PT" baseline="0" dirty="0"/>
              <a:t>A – HIPERTIROIDISMO/TIREOTOXICOSE</a:t>
            </a:r>
          </a:p>
          <a:p>
            <a:endParaRPr lang="pt-PT" baseline="0" dirty="0"/>
          </a:p>
          <a:p>
            <a:r>
              <a:rPr lang="pt-PT" baseline="0" dirty="0"/>
              <a:t>3/12/2013 – A fazer medicação </a:t>
            </a:r>
            <a:r>
              <a:rPr lang="pt-PT" baseline="0" dirty="0" err="1"/>
              <a:t>metibazol</a:t>
            </a:r>
            <a:r>
              <a:rPr lang="pt-PT" baseline="0" dirty="0"/>
              <a:t> 2+2 </a:t>
            </a:r>
            <a:r>
              <a:rPr lang="pt-PT" baseline="0" dirty="0" err="1"/>
              <a:t>Lasix</a:t>
            </a:r>
            <a:r>
              <a:rPr lang="pt-PT" baseline="0" dirty="0"/>
              <a:t> ½ + ½ e </a:t>
            </a:r>
            <a:r>
              <a:rPr lang="pt-PT" baseline="0" dirty="0" err="1"/>
              <a:t>inderal</a:t>
            </a:r>
            <a:r>
              <a:rPr lang="pt-PT" baseline="0" dirty="0"/>
              <a:t> 10 mg 2+1+2</a:t>
            </a:r>
          </a:p>
          <a:p>
            <a:endParaRPr lang="pt-PT" baseline="0" dirty="0"/>
          </a:p>
          <a:p>
            <a:r>
              <a:rPr lang="pt-PT" baseline="0" dirty="0"/>
              <a:t>6/12/2013 – vai iniciar  </a:t>
            </a:r>
            <a:r>
              <a:rPr lang="pt-PT" baseline="0" dirty="0" err="1"/>
              <a:t>Lantus</a:t>
            </a:r>
            <a:r>
              <a:rPr lang="pt-PT" baseline="0" dirty="0"/>
              <a:t>  UI  à noite</a:t>
            </a:r>
          </a:p>
          <a:p>
            <a:endParaRPr lang="pt-PT" baseline="0" dirty="0"/>
          </a:p>
          <a:p>
            <a:r>
              <a:rPr lang="pt-PT" baseline="0" dirty="0"/>
              <a:t>12/12/2013 Fez </a:t>
            </a:r>
            <a:r>
              <a:rPr lang="pt-PT" baseline="0" dirty="0" err="1"/>
              <a:t>dx</a:t>
            </a:r>
            <a:r>
              <a:rPr lang="pt-PT" baseline="0" dirty="0"/>
              <a:t> de Graves com diabetes tipo 1 </a:t>
            </a:r>
            <a:r>
              <a:rPr lang="pt-PT" baseline="0" dirty="0" err="1"/>
              <a:t>Inciou</a:t>
            </a:r>
            <a:r>
              <a:rPr lang="pt-PT" baseline="0" dirty="0"/>
              <a:t> insulinoterapia com </a:t>
            </a:r>
            <a:r>
              <a:rPr lang="pt-PT" baseline="0" dirty="0" err="1"/>
              <a:t>lantus</a:t>
            </a:r>
            <a:r>
              <a:rPr lang="pt-PT" baseline="0" dirty="0"/>
              <a:t> </a:t>
            </a:r>
          </a:p>
          <a:p>
            <a:endParaRPr lang="pt-PT" baseline="0" dirty="0"/>
          </a:p>
          <a:p>
            <a:r>
              <a:rPr lang="pt-PT" baseline="0" dirty="0"/>
              <a:t>20/01/2014 – Continua a fazer hospital de dia para insulinização com </a:t>
            </a:r>
            <a:r>
              <a:rPr lang="pt-PT" baseline="0" dirty="0" err="1"/>
              <a:t>lantus</a:t>
            </a:r>
            <a:r>
              <a:rPr lang="pt-PT" baseline="0" dirty="0"/>
              <a:t> e rápida ao mesmo tempo </a:t>
            </a:r>
          </a:p>
          <a:p>
            <a:endParaRPr lang="pt-PT" baseline="0" dirty="0"/>
          </a:p>
          <a:p>
            <a:endParaRPr lang="pt-PT" baseline="0" dirty="0"/>
          </a:p>
          <a:p>
            <a:r>
              <a:rPr lang="pt-PT" baseline="0" dirty="0"/>
              <a:t>13/05/2014 – A utente apresenta glicemias a aumentar e a HBA!C com 7. referenciar CHUC.</a:t>
            </a:r>
          </a:p>
          <a:p>
            <a:r>
              <a:rPr lang="pt-PT" baseline="0" dirty="0"/>
              <a:t>18/07 – a fazer </a:t>
            </a:r>
            <a:r>
              <a:rPr lang="pt-PT" baseline="0" dirty="0" err="1"/>
              <a:t>lantus</a:t>
            </a:r>
            <a:r>
              <a:rPr lang="pt-PT" baseline="0" dirty="0"/>
              <a:t> 20 Ui e recusa </a:t>
            </a:r>
            <a:r>
              <a:rPr lang="pt-PT" baseline="0" dirty="0" err="1"/>
              <a:t>actrapid</a:t>
            </a:r>
            <a:endParaRPr lang="pt-PT" baseline="0" dirty="0"/>
          </a:p>
          <a:p>
            <a:endParaRPr lang="pt-PT" baseline="0" dirty="0"/>
          </a:p>
          <a:p>
            <a:r>
              <a:rPr lang="pt-PT" baseline="0" dirty="0"/>
              <a:t>15/0672015 – Mastite à direita com </a:t>
            </a:r>
            <a:r>
              <a:rPr lang="pt-PT" baseline="0" dirty="0" err="1"/>
              <a:t>adenomegalia</a:t>
            </a:r>
            <a:r>
              <a:rPr lang="pt-PT" baseline="0" dirty="0"/>
              <a:t> de cerca de 1.5 cm na axila </a:t>
            </a:r>
            <a:r>
              <a:rPr lang="pt-PT" baseline="0" dirty="0" err="1"/>
              <a:t>dta</a:t>
            </a:r>
            <a:r>
              <a:rPr lang="pt-PT" baseline="0" dirty="0"/>
              <a:t>, móvel, dolorosa ao toque, de consistência duro/elástica e não aderente aos planos profundos. A- OUTROS SINAIS/SINTOMAS DA MAMA P- </a:t>
            </a:r>
            <a:r>
              <a:rPr lang="pt-PT" baseline="0" dirty="0" err="1"/>
              <a:t>Ibuprofeno</a:t>
            </a:r>
            <a:r>
              <a:rPr lang="pt-PT" baseline="0" dirty="0"/>
              <a:t> 400 mg+ </a:t>
            </a:r>
            <a:r>
              <a:rPr lang="pt-PT" baseline="0" dirty="0" err="1"/>
              <a:t>Amoxicilina</a:t>
            </a:r>
            <a:r>
              <a:rPr lang="pt-PT" baseline="0" dirty="0"/>
              <a:t> Acido </a:t>
            </a:r>
            <a:r>
              <a:rPr lang="pt-PT" baseline="0" dirty="0" err="1"/>
              <a:t>clavulanico</a:t>
            </a:r>
            <a:r>
              <a:rPr lang="pt-PT" baseline="0" dirty="0"/>
              <a:t> 875 mg+125. </a:t>
            </a:r>
          </a:p>
          <a:p>
            <a:endParaRPr lang="pt-PT" baseline="0" dirty="0"/>
          </a:p>
          <a:p>
            <a:r>
              <a:rPr lang="pt-PT" baseline="0" dirty="0"/>
              <a:t>18/06/15 – Redução das dimensões da </a:t>
            </a:r>
            <a:r>
              <a:rPr lang="pt-PT" baseline="0" dirty="0" err="1"/>
              <a:t>denopatia</a:t>
            </a:r>
            <a:r>
              <a:rPr lang="pt-PT" baseline="0" dirty="0"/>
              <a:t> da axila direita agora com cerca de 0.5 cm. Lesão da mama </a:t>
            </a:r>
            <a:r>
              <a:rPr lang="pt-PT" baseline="0" dirty="0" err="1"/>
              <a:t>perimamilar</a:t>
            </a:r>
            <a:r>
              <a:rPr lang="pt-PT" baseline="0" dirty="0"/>
              <a:t> sugestiva mastite menos endurecida e com melhoria dos sinais inflamatórios. </a:t>
            </a:r>
          </a:p>
          <a:p>
            <a:endParaRPr lang="pt-PT" baseline="0" dirty="0"/>
          </a:p>
          <a:p>
            <a:r>
              <a:rPr lang="pt-PT" baseline="0" dirty="0"/>
              <a:t>2/11 – vai ser internada para provável </a:t>
            </a:r>
            <a:r>
              <a:rPr lang="pt-PT" baseline="0" dirty="0" err="1"/>
              <a:t>tumorectomia</a:t>
            </a:r>
            <a:r>
              <a:rPr lang="pt-PT" baseline="0" dirty="0"/>
              <a:t> por carcinoma invasor de nenhum tipo especial diferenciadora da mama esq. A- NEOPLASIA MALIGNA DA MAMA</a:t>
            </a:r>
          </a:p>
          <a:p>
            <a:endParaRPr lang="pt-PT" baseline="0" dirty="0"/>
          </a:p>
          <a:p>
            <a:r>
              <a:rPr lang="pt-PT" baseline="0" dirty="0"/>
              <a:t>Janeiro 2016 mantem-se a fazer QT. </a:t>
            </a:r>
          </a:p>
          <a:p>
            <a:r>
              <a:rPr lang="pt-PT" baseline="0" dirty="0"/>
              <a:t>16/01/2017 mantem se a fazer tratamento de QT. </a:t>
            </a:r>
          </a:p>
          <a:p>
            <a:endParaRPr lang="pt-PT" baseline="0" dirty="0"/>
          </a:p>
          <a:p>
            <a:endParaRPr lang="pt-PT" baseline="0" dirty="0"/>
          </a:p>
          <a:p>
            <a:endParaRPr lang="pt-PT" baseline="0" dirty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BE351-C6BC-4835-A1B3-A62E68DF179D}" type="slidenum">
              <a:rPr lang="pt-PT" smtClean="0"/>
              <a:pPr>
                <a:defRPr/>
              </a:pPr>
              <a:t>47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1209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o da capa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914400" y="3789040"/>
            <a:ext cx="10534651" cy="1285884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>
            <a:lvl1pPr algn="l"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 dirty="0" smtClean="0"/>
              <a:t>Clique para modificar o estilo do título do </a:t>
            </a:r>
            <a:r>
              <a:rPr lang="es-ES" dirty="0" err="1" smtClean="0"/>
              <a:t>padrão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895350" y="5146330"/>
            <a:ext cx="10553701" cy="914420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Clique para modificar o estilo de subtítulo do </a:t>
            </a:r>
            <a:r>
              <a:rPr lang="es-ES" dirty="0" err="1" smtClean="0"/>
              <a:t>padrão</a:t>
            </a:r>
            <a:endParaRPr lang="es-ES" dirty="0"/>
          </a:p>
        </p:txBody>
      </p:sp>
      <p:cxnSp>
        <p:nvCxnSpPr>
          <p:cNvPr id="12" name="11 Conector recto"/>
          <p:cNvCxnSpPr/>
          <p:nvPr userDrawn="1"/>
        </p:nvCxnSpPr>
        <p:spPr>
          <a:xfrm rot="5400000">
            <a:off x="298684" y="4417949"/>
            <a:ext cx="1116000" cy="1059"/>
          </a:xfrm>
          <a:prstGeom prst="line">
            <a:avLst/>
          </a:prstGeom>
          <a:ln w="123825" cap="rnd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 userDrawn="1"/>
        </p:nvCxnSpPr>
        <p:spPr>
          <a:xfrm rot="5400000">
            <a:off x="497780" y="5585923"/>
            <a:ext cx="720000" cy="1059"/>
          </a:xfrm>
          <a:prstGeom prst="line">
            <a:avLst/>
          </a:prstGeom>
          <a:ln w="123825" cap="rnd" cmpd="thickThin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68" y="6132300"/>
            <a:ext cx="2088232" cy="60906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1" y="115200"/>
            <a:ext cx="640137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0320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A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graphicFrame>
        <p:nvGraphicFramePr>
          <p:cNvPr id="9" name="4 Tabla"/>
          <p:cNvGraphicFramePr>
            <a:graphicFrameLocks noGrp="1"/>
          </p:cNvGraphicFramePr>
          <p:nvPr userDrawn="1">
            <p:extLst/>
          </p:nvPr>
        </p:nvGraphicFramePr>
        <p:xfrm>
          <a:off x="1775520" y="908720"/>
          <a:ext cx="8724031" cy="4705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6760"/>
                <a:gridCol w="4877271"/>
              </a:tblGrid>
              <a:tr h="365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Classe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Princípio</a:t>
                      </a: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ativo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 (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muito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alta)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Propionato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clobetasol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II (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potência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alta)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Prednicarbato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0,25%  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Mometasona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Metilprednisolona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Betametasona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Beclometasona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Propionato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fluticasona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III (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potência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intermédia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Clobetasona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aceponato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butirato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fluocinolona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IV (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potência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baixa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acetato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2598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27/10/2017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83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742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6693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0" y="5580720"/>
            <a:ext cx="11581920" cy="456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159840"/>
            <a:ext cx="10972440" cy="280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cone e subníve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0" y="1015675"/>
            <a:ext cx="11582400" cy="4592024"/>
          </a:xfrm>
        </p:spPr>
        <p:txBody>
          <a:bodyPr>
            <a:norm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92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93460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0" y="581544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0" y="581544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93460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8" name="Imagem 37"/>
          <p:cNvPicPr/>
          <p:nvPr/>
        </p:nvPicPr>
        <p:blipFill>
          <a:blip r:embed="rId2"/>
          <a:stretch/>
        </p:blipFill>
        <p:spPr>
          <a:xfrm>
            <a:off x="5606280" y="5661000"/>
            <a:ext cx="369360" cy="294840"/>
          </a:xfrm>
          <a:prstGeom prst="rect">
            <a:avLst/>
          </a:prstGeom>
          <a:ln>
            <a:noFill/>
          </a:ln>
        </p:spPr>
      </p:pic>
      <p:pic>
        <p:nvPicPr>
          <p:cNvPr id="39" name="Imagem 38"/>
          <p:cNvPicPr/>
          <p:nvPr/>
        </p:nvPicPr>
        <p:blipFill>
          <a:blip r:embed="rId2"/>
          <a:stretch/>
        </p:blipFill>
        <p:spPr>
          <a:xfrm>
            <a:off x="5606280" y="5661000"/>
            <a:ext cx="369360" cy="294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0" y="5580720"/>
            <a:ext cx="11581920" cy="456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gunta interati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63084" y="2276872"/>
            <a:ext cx="10363200" cy="3330826"/>
          </a:xfrm>
        </p:spPr>
        <p:txBody>
          <a:bodyPr anchor="t"/>
          <a:lstStyle>
            <a:lvl1pPr marL="457200" indent="-457200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  <a:defRPr sz="2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 smtClean="0"/>
              <a:t>Resposta</a:t>
            </a:r>
            <a:r>
              <a:rPr lang="es-ES" dirty="0" smtClean="0"/>
              <a:t> 1</a:t>
            </a:r>
          </a:p>
          <a:p>
            <a:pPr lvl="0"/>
            <a:r>
              <a:rPr lang="es-ES" dirty="0" err="1" smtClean="0"/>
              <a:t>Resposta</a:t>
            </a:r>
            <a:r>
              <a:rPr lang="es-ES" dirty="0" smtClean="0"/>
              <a:t> 2</a:t>
            </a:r>
          </a:p>
          <a:p>
            <a:pPr lvl="0"/>
            <a:r>
              <a:rPr lang="es-ES" dirty="0" err="1" smtClean="0"/>
              <a:t>Resposta</a:t>
            </a:r>
            <a:r>
              <a:rPr lang="es-ES" dirty="0" smtClean="0"/>
              <a:t> 3</a:t>
            </a:r>
          </a:p>
          <a:p>
            <a:pPr lvl="0"/>
            <a:r>
              <a:rPr lang="es-ES" dirty="0" err="1" smtClean="0"/>
              <a:t>Resposta</a:t>
            </a:r>
            <a:r>
              <a:rPr lang="es-ES" dirty="0" smtClean="0"/>
              <a:t> 4</a:t>
            </a:r>
          </a:p>
        </p:txBody>
      </p:sp>
      <p:sp>
        <p:nvSpPr>
          <p:cNvPr id="13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63084" y="908721"/>
            <a:ext cx="10363200" cy="1035465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Enunciado da pregunta X</a:t>
            </a:r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err="1" smtClean="0"/>
              <a:t>Pergunta</a:t>
            </a:r>
            <a:r>
              <a:rPr lang="es-ES" dirty="0" smtClean="0"/>
              <a:t> X</a:t>
            </a:r>
            <a:endParaRPr lang="es-ES"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400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159840"/>
            <a:ext cx="10972440" cy="280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93460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0" y="581544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0" y="581544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593460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8" name="Imagem 77"/>
          <p:cNvPicPr/>
          <p:nvPr/>
        </p:nvPicPr>
        <p:blipFill>
          <a:blip r:embed="rId2"/>
          <a:stretch/>
        </p:blipFill>
        <p:spPr>
          <a:xfrm>
            <a:off x="5606280" y="5661000"/>
            <a:ext cx="369360" cy="294840"/>
          </a:xfrm>
          <a:prstGeom prst="rect">
            <a:avLst/>
          </a:prstGeom>
          <a:ln>
            <a:noFill/>
          </a:ln>
        </p:spPr>
      </p:pic>
      <p:pic>
        <p:nvPicPr>
          <p:cNvPr id="79" name="Imagem 78"/>
          <p:cNvPicPr/>
          <p:nvPr/>
        </p:nvPicPr>
        <p:blipFill>
          <a:blip r:embed="rId2"/>
          <a:stretch/>
        </p:blipFill>
        <p:spPr>
          <a:xfrm>
            <a:off x="5606280" y="5661000"/>
            <a:ext cx="369360" cy="294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0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 de diapositiva: es obligatorio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15675"/>
            <a:ext cx="11582400" cy="4592024"/>
          </a:xfrm>
        </p:spPr>
        <p:txBody>
          <a:bodyPr/>
          <a:lstStyle>
            <a:lvl1pPr marL="808038" indent="-265113">
              <a:buFontTx/>
              <a:buBlip>
                <a:blip r:embed="rId3"/>
              </a:buBlip>
              <a:defRPr sz="2800">
                <a:solidFill>
                  <a:schemeClr val="accent1"/>
                </a:solidFill>
              </a:defRPr>
            </a:lvl1pPr>
            <a:lvl2pPr marL="1524000" indent="-265113"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400">
                <a:solidFill>
                  <a:schemeClr val="accent1"/>
                </a:solidFill>
              </a:defRPr>
            </a:lvl2pPr>
            <a:lvl3pPr marL="2239963" indent="-265113"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buClr>
                <a:schemeClr val="tx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pic>
        <p:nvPicPr>
          <p:cNvPr id="12" name="11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43" y="6072206"/>
            <a:ext cx="4286280" cy="42862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395" y="6227877"/>
            <a:ext cx="2347384" cy="513491"/>
          </a:xfrm>
          <a:prstGeom prst="rect">
            <a:avLst/>
          </a:prstGeom>
        </p:spPr>
      </p:pic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11" name="6 Imagen" descr="doctors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56592" y="5912218"/>
            <a:ext cx="2127440" cy="93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3787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gunta interactiv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63084" y="2276872"/>
            <a:ext cx="10363200" cy="3330826"/>
          </a:xfrm>
        </p:spPr>
        <p:txBody>
          <a:bodyPr anchor="t"/>
          <a:lstStyle>
            <a:lvl1pPr marL="457200" indent="-457200">
              <a:buClr>
                <a:schemeClr val="tx2"/>
              </a:buClr>
              <a:buFont typeface="+mj-lt"/>
              <a:buAutoNum type="arabicPeriod"/>
              <a:defRPr sz="2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Respuesta 1</a:t>
            </a:r>
          </a:p>
          <a:p>
            <a:pPr lvl="0"/>
            <a:r>
              <a:rPr lang="es-ES" dirty="0"/>
              <a:t>Respuesta 2</a:t>
            </a:r>
          </a:p>
          <a:p>
            <a:pPr lvl="0"/>
            <a:r>
              <a:rPr lang="es-ES" dirty="0"/>
              <a:t>Respuesta 3</a:t>
            </a:r>
          </a:p>
          <a:p>
            <a:pPr lvl="0"/>
            <a:r>
              <a:rPr lang="es-ES" dirty="0"/>
              <a:t>Respuesta 4</a:t>
            </a:r>
          </a:p>
        </p:txBody>
      </p:sp>
      <p:pic>
        <p:nvPicPr>
          <p:cNvPr id="11" name="10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43" y="6072206"/>
            <a:ext cx="4286280" cy="428628"/>
          </a:xfrm>
          <a:prstGeom prst="rect">
            <a:avLst/>
          </a:prstGeom>
        </p:spPr>
      </p:pic>
      <p:sp>
        <p:nvSpPr>
          <p:cNvPr id="13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63084" y="908721"/>
            <a:ext cx="10363200" cy="1035465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Enunciado de la pregunta X</a:t>
            </a:r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395" y="6227877"/>
            <a:ext cx="2347384" cy="513491"/>
          </a:xfrm>
          <a:prstGeom prst="rect">
            <a:avLst/>
          </a:prstGeom>
        </p:spPr>
      </p:pic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Pregunta X</a:t>
            </a:r>
          </a:p>
        </p:txBody>
      </p:sp>
      <p:pic>
        <p:nvPicPr>
          <p:cNvPr id="10" name="6 Imagen" descr="doctors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6592" y="5912218"/>
            <a:ext cx="2127440" cy="93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281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áre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Marcador de contenido"/>
          <p:cNvSpPr>
            <a:spLocks noGrp="1"/>
          </p:cNvSpPr>
          <p:nvPr>
            <p:ph idx="10" hasCustomPrompt="1"/>
          </p:nvPr>
        </p:nvSpPr>
        <p:spPr>
          <a:xfrm>
            <a:off x="0" y="1015674"/>
            <a:ext cx="5999989" cy="4645574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3" hasCustomPrompt="1"/>
          </p:nvPr>
        </p:nvSpPr>
        <p:spPr>
          <a:xfrm>
            <a:off x="6183808" y="1015674"/>
            <a:ext cx="5384800" cy="4645574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709738" indent="-279400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275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erta sem estrut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sp>
        <p:nvSpPr>
          <p:cNvPr id="15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rgbClr val="004586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pic>
        <p:nvPicPr>
          <p:cNvPr id="7" name="9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053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Ícone e subníve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 baseline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0" y="1015675"/>
            <a:ext cx="11582400" cy="4592024"/>
          </a:xfrm>
        </p:spPr>
        <p:txBody>
          <a:bodyPr>
            <a:norm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524000" indent="-265113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239963" indent="-265113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2874963" indent="-184150">
              <a:spcBef>
                <a:spcPts val="600"/>
              </a:spcBef>
              <a:buClr>
                <a:srgbClr val="C00000"/>
              </a:buClr>
              <a:defRPr sz="200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3590925" indent="-185738">
              <a:spcBef>
                <a:spcPts val="600"/>
              </a:spcBef>
              <a:buClr>
                <a:srgbClr val="C00000"/>
              </a:buClr>
              <a:defRPr sz="200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200" i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725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ágina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6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2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áreas com cabeçalh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609600" y="908721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</p:txBody>
      </p:sp>
      <p:sp>
        <p:nvSpPr>
          <p:cNvPr id="17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6192011" y="908722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</p:txBody>
      </p:sp>
      <p:sp>
        <p:nvSpPr>
          <p:cNvPr id="18" name="2 Marcador de contenido"/>
          <p:cNvSpPr>
            <a:spLocks noGrp="1"/>
          </p:cNvSpPr>
          <p:nvPr>
            <p:ph idx="11" hasCustomPrompt="1"/>
          </p:nvPr>
        </p:nvSpPr>
        <p:spPr>
          <a:xfrm>
            <a:off x="-43" y="1886844"/>
            <a:ext cx="6000032" cy="3774405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16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sp>
        <p:nvSpPr>
          <p:cNvPr id="21" name="2 Marcador de contenido"/>
          <p:cNvSpPr>
            <a:spLocks noGrp="1"/>
          </p:cNvSpPr>
          <p:nvPr>
            <p:ph idx="14" hasCustomPrompt="1"/>
          </p:nvPr>
        </p:nvSpPr>
        <p:spPr>
          <a:xfrm>
            <a:off x="6192011" y="1886844"/>
            <a:ext cx="5384800" cy="3774405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170973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2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11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6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a sem estrut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sp>
        <p:nvSpPr>
          <p:cNvPr id="15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7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40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6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0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áreas asimétric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609600" y="1484784"/>
            <a:ext cx="4085547" cy="69009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</p:txBody>
      </p:sp>
      <p:sp>
        <p:nvSpPr>
          <p:cNvPr id="16" name="2 Marcador de contenido"/>
          <p:cNvSpPr>
            <a:spLocks noGrp="1"/>
          </p:cNvSpPr>
          <p:nvPr>
            <p:ph idx="11" hasCustomPrompt="1"/>
          </p:nvPr>
        </p:nvSpPr>
        <p:spPr>
          <a:xfrm>
            <a:off x="1" y="2174876"/>
            <a:ext cx="4659993" cy="3486706"/>
          </a:xfrm>
        </p:spPr>
        <p:txBody>
          <a:bodyPr>
            <a:normAutofit/>
          </a:bodyPr>
          <a:lstStyle>
            <a:lvl1pPr marL="715963" indent="-185738">
              <a:spcBef>
                <a:spcPts val="600"/>
              </a:spcBef>
              <a:buFontTx/>
              <a:buBlip>
                <a:blip r:embed="rId3"/>
              </a:buBlip>
              <a:defRPr sz="1800">
                <a:solidFill>
                  <a:schemeClr val="accent1"/>
                </a:solidFill>
              </a:defRPr>
            </a:lvl1pPr>
            <a:lvl2pPr marL="1073150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1600">
                <a:solidFill>
                  <a:schemeClr val="accent1"/>
                </a:solidFill>
              </a:defRPr>
            </a:lvl2pPr>
            <a:lvl3pPr marL="1431925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chemeClr val="accent1"/>
                </a:solidFill>
              </a:defRPr>
            </a:lvl3pPr>
            <a:lvl4pPr marL="1789113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4pPr>
            <a:lvl5pPr marL="2146300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17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695147" y="274640"/>
            <a:ext cx="6887253" cy="5386608"/>
          </a:xfrm>
        </p:spPr>
        <p:txBody>
          <a:bodyPr/>
          <a:lstStyle>
            <a:lvl1pPr marL="450850" indent="-266700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16681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88118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517775" indent="-1730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4pPr>
            <a:lvl5pPr marL="3233738" indent="-1857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609601" y="274639"/>
            <a:ext cx="4050393" cy="121014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sp>
        <p:nvSpPr>
          <p:cNvPr id="18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3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 explic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idx="1" hasCustomPrompt="1"/>
          </p:nvPr>
        </p:nvSpPr>
        <p:spPr>
          <a:xfrm>
            <a:off x="3503712" y="908720"/>
            <a:ext cx="5183221" cy="2164572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Clique no </a:t>
            </a:r>
            <a:r>
              <a:rPr lang="es-ES" dirty="0" err="1" smtClean="0"/>
              <a:t>ícone</a:t>
            </a:r>
            <a:r>
              <a:rPr lang="es-ES" dirty="0" smtClean="0"/>
              <a:t> para inserir una </a:t>
            </a:r>
            <a:r>
              <a:rPr lang="es-ES" dirty="0" err="1" smtClean="0"/>
              <a:t>imagem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sp>
        <p:nvSpPr>
          <p:cNvPr id="16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11424" y="3140968"/>
            <a:ext cx="10271787" cy="41705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</p:txBody>
      </p:sp>
      <p:sp>
        <p:nvSpPr>
          <p:cNvPr id="18" name="2 Marcador de contenido"/>
          <p:cNvSpPr>
            <a:spLocks noGrp="1"/>
          </p:cNvSpPr>
          <p:nvPr>
            <p:ph idx="11" hasCustomPrompt="1"/>
          </p:nvPr>
        </p:nvSpPr>
        <p:spPr>
          <a:xfrm>
            <a:off x="0" y="3573016"/>
            <a:ext cx="11183211" cy="2088232"/>
          </a:xfrm>
        </p:spPr>
        <p:txBody>
          <a:bodyPr>
            <a:no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6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19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46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35.xml"/><Relationship Id="rId19" Type="http://schemas.openxmlformats.org/officeDocument/2006/relationships/image" Target="../media/image4.jp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Clique para modificar o estilo do título do </a:t>
            </a:r>
            <a:r>
              <a:rPr lang="es-ES" dirty="0" err="1" smtClean="0"/>
              <a:t>padrão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Clique para modificar o estilo do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4764A-3372-4F92-A04B-C6D954743B17}" type="datetimeFigureOut">
              <a:rPr lang="es-ES" smtClean="0"/>
              <a:pPr/>
              <a:t>27/10/2017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386E7-29ED-41AB-9506-B1B1EB43D00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057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400" y="3789000"/>
            <a:ext cx="10534320" cy="12855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s-ES" sz="4000" b="1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modificar o estilo do título do padrão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Line 2"/>
          <p:cNvSpPr/>
          <p:nvPr/>
        </p:nvSpPr>
        <p:spPr>
          <a:xfrm flipH="1">
            <a:off x="856080" y="3860280"/>
            <a:ext cx="1080" cy="1116000"/>
          </a:xfrm>
          <a:prstGeom prst="line">
            <a:avLst/>
          </a:prstGeom>
          <a:ln w="123840">
            <a:solidFill>
              <a:schemeClr val="bg1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Line 3"/>
          <p:cNvSpPr/>
          <p:nvPr/>
        </p:nvSpPr>
        <p:spPr>
          <a:xfrm flipH="1">
            <a:off x="857160" y="5226120"/>
            <a:ext cx="1080" cy="720000"/>
          </a:xfrm>
          <a:prstGeom prst="line">
            <a:avLst/>
          </a:prstGeom>
          <a:ln w="123840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" name="Imagen 9"/>
          <p:cNvPicPr/>
          <p:nvPr/>
        </p:nvPicPr>
        <p:blipFill>
          <a:blip r:embed="rId15"/>
          <a:stretch/>
        </p:blipFill>
        <p:spPr>
          <a:xfrm>
            <a:off x="10027440" y="6132240"/>
            <a:ext cx="2088000" cy="608760"/>
          </a:xfrm>
          <a:prstGeom prst="rect">
            <a:avLst/>
          </a:prstGeom>
          <a:ln>
            <a:noFill/>
          </a:ln>
        </p:spPr>
      </p:pic>
      <p:pic>
        <p:nvPicPr>
          <p:cNvPr id="4" name="Imagen 7"/>
          <p:cNvPicPr/>
          <p:nvPr/>
        </p:nvPicPr>
        <p:blipFill>
          <a:blip r:embed="rId16"/>
          <a:stretch/>
        </p:blipFill>
        <p:spPr>
          <a:xfrm>
            <a:off x="122400" y="115200"/>
            <a:ext cx="6401160" cy="935640"/>
          </a:xfrm>
          <a:prstGeom prst="rect">
            <a:avLst/>
          </a:prstGeom>
          <a:ln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Título de diapositivo: é obrigatório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0" y="1015560"/>
            <a:ext cx="11581920" cy="459180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20"/>
              </a:buBlip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esquemaClique para modificar o estilo de texto do padrão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523880" lvl="1" indent="-264600">
              <a:lnSpc>
                <a:spcPct val="100000"/>
              </a:lnSpc>
              <a:buClr>
                <a:srgbClr val="C5000B"/>
              </a:buClr>
              <a:buFont typeface="Wingdings" charset="2"/>
              <a:buChar char=""/>
            </a:pPr>
            <a:r>
              <a:rPr lang="es-ES" sz="22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nível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39920" lvl="2" indent="-264600">
              <a:lnSpc>
                <a:spcPct val="100000"/>
              </a:lnSpc>
              <a:buClr>
                <a:srgbClr val="C5000B"/>
              </a:buClr>
              <a:buFont typeface="Wingdings" charset="2"/>
              <a:buChar char=""/>
            </a:pPr>
            <a:r>
              <a:rPr lang="es-ES" sz="20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Terceiro nível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74960" lvl="3" indent="-183960">
              <a:lnSpc>
                <a:spcPct val="100000"/>
              </a:lnSpc>
              <a:buClr>
                <a:srgbClr val="C5000B"/>
              </a:buClr>
              <a:buFont typeface="Arial"/>
              <a:buChar char="–"/>
            </a:pPr>
            <a:r>
              <a:rPr lang="es-ES" sz="20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nível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591000" lvl="4" indent="-185400">
              <a:lnSpc>
                <a:spcPct val="100000"/>
              </a:lnSpc>
              <a:buClr>
                <a:srgbClr val="C5000B"/>
              </a:buClr>
              <a:buFont typeface="Arial"/>
              <a:buChar char="»"/>
            </a:pPr>
            <a:r>
              <a:rPr lang="es-ES" sz="20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nível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r">
              <a:lnSpc>
                <a:spcPct val="100000"/>
              </a:lnSpc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esquemaClique para introduzir uma referência bibliográfica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3" name="Imagen 12"/>
          <p:cNvPicPr/>
          <p:nvPr/>
        </p:nvPicPr>
        <p:blipFill>
          <a:blip r:embed="rId21"/>
          <a:stretch/>
        </p:blipFill>
        <p:spPr>
          <a:xfrm>
            <a:off x="10288800" y="6226560"/>
            <a:ext cx="1764720" cy="514440"/>
          </a:xfrm>
          <a:prstGeom prst="rect">
            <a:avLst/>
          </a:prstGeom>
          <a:ln>
            <a:noFill/>
          </a:ln>
        </p:spPr>
      </p:pic>
      <p:pic>
        <p:nvPicPr>
          <p:cNvPr id="44" name="Imagen 3"/>
          <p:cNvPicPr/>
          <p:nvPr/>
        </p:nvPicPr>
        <p:blipFill>
          <a:blip r:embed="rId22"/>
          <a:stretch/>
        </p:blipFill>
        <p:spPr>
          <a:xfrm>
            <a:off x="118800" y="6447600"/>
            <a:ext cx="2972160" cy="291240"/>
          </a:xfrm>
          <a:prstGeom prst="rect">
            <a:avLst/>
          </a:prstGeom>
          <a:ln>
            <a:noFill/>
          </a:ln>
        </p:spPr>
      </p:pic>
      <p:pic>
        <p:nvPicPr>
          <p:cNvPr id="45" name="9 Imagen"/>
          <p:cNvPicPr/>
          <p:nvPr/>
        </p:nvPicPr>
        <p:blipFill>
          <a:blip r:embed="rId23"/>
          <a:srcRect r="37971" b="1167"/>
          <a:stretch/>
        </p:blipFill>
        <p:spPr>
          <a:xfrm>
            <a:off x="12240" y="6119640"/>
            <a:ext cx="3336120" cy="33336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78" r:id="rId13"/>
    <p:sldLayoutId id="2147483779" r:id="rId14"/>
    <p:sldLayoutId id="2147483793" r:id="rId15"/>
    <p:sldLayoutId id="2147483794" r:id="rId16"/>
    <p:sldLayoutId id="214748379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7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TextShape 1"/>
          <p:cNvSpPr txBox="1"/>
          <p:nvPr/>
        </p:nvSpPr>
        <p:spPr>
          <a:xfrm>
            <a:off x="914400" y="3789000"/>
            <a:ext cx="10534320" cy="1285560"/>
          </a:xfrm>
          <a:prstGeom prst="rect">
            <a:avLst/>
          </a:prstGeom>
          <a:solidFill>
            <a:srgbClr val="FFFFFF">
              <a:alpha val="51000"/>
            </a:srgbClr>
          </a:solidFill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s-ES" sz="4000" b="1" strike="noStrike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Casos clínicos </a:t>
            </a:r>
            <a:r>
              <a:rPr lang="pt-PT" sz="4000" b="1" strike="noStrike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</a:t>
            </a:r>
            <a:r>
              <a:rPr lang="es-ES" sz="4000" b="1" strike="noStrike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Diabetes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8" name="TextShape 2"/>
          <p:cNvSpPr txBox="1"/>
          <p:nvPr/>
        </p:nvSpPr>
        <p:spPr>
          <a:xfrm>
            <a:off x="895320" y="5146200"/>
            <a:ext cx="10553400" cy="914040"/>
          </a:xfrm>
          <a:prstGeom prst="rect">
            <a:avLst/>
          </a:prstGeom>
          <a:solidFill>
            <a:srgbClr val="FFFFFF">
              <a:alpha val="51000"/>
            </a:srgbClr>
          </a:solidFill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PT" sz="26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Dra. Ângela</a:t>
            </a:r>
            <a:r>
              <a:rPr lang="es-ES" sz="26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6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Santos </a:t>
            </a:r>
            <a:r>
              <a:rPr lang="pt-PT" sz="26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Neves</a:t>
            </a:r>
            <a:r>
              <a:rPr lang="es-ES" sz="26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Medicina </a:t>
            </a:r>
            <a:r>
              <a:rPr lang="pt-PT" sz="26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Geral</a:t>
            </a:r>
            <a:r>
              <a:rPr lang="es-ES" sz="26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 Familiar, Grupo de </a:t>
            </a:r>
            <a:r>
              <a:rPr lang="pt-PT" sz="26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Estudos</a:t>
            </a:r>
            <a:r>
              <a:rPr lang="es-ES" sz="26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Diabetes </a:t>
            </a:r>
            <a:r>
              <a:rPr lang="es-ES" sz="26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APMGF. </a:t>
            </a:r>
            <a:r>
              <a:rPr lang="es-ES" sz="26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Coimbra</a:t>
            </a:r>
            <a:endParaRPr lang="es-E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 a agenda da </a:t>
            </a:r>
            <a:r>
              <a:rPr lang="en-US" dirty="0" err="1"/>
              <a:t>pessoa</a:t>
            </a:r>
            <a:r>
              <a:rPr lang="en-US" dirty="0"/>
              <a:t> com diabetes?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19262"/>
            <a:ext cx="11582400" cy="4592024"/>
          </a:xfrm>
        </p:spPr>
        <p:txBody>
          <a:bodyPr/>
          <a:lstStyle/>
          <a:p>
            <a:r>
              <a:rPr lang="en-US" dirty="0" err="1"/>
              <a:t>Poder</a:t>
            </a:r>
            <a:r>
              <a:rPr lang="en-US" dirty="0"/>
              <a:t> </a:t>
            </a:r>
            <a:r>
              <a:rPr lang="en-US" dirty="0" err="1"/>
              <a:t>deixar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 smtClean="0"/>
              <a:t>medicamentos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Poder</a:t>
            </a:r>
            <a:r>
              <a:rPr lang="en-US" dirty="0"/>
              <a:t> n</a:t>
            </a:r>
            <a:r>
              <a:rPr lang="pt-PT" dirty="0"/>
              <a:t>ão usar</a:t>
            </a:r>
            <a:r>
              <a:rPr lang="en-US" dirty="0"/>
              <a:t> </a:t>
            </a:r>
            <a:r>
              <a:rPr lang="en-US" dirty="0" err="1" smtClean="0"/>
              <a:t>insulina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Conseguir</a:t>
            </a:r>
            <a:r>
              <a:rPr lang="en-US" dirty="0"/>
              <a:t> </a:t>
            </a:r>
            <a:r>
              <a:rPr lang="en-US" dirty="0" err="1"/>
              <a:t>perder</a:t>
            </a:r>
            <a:r>
              <a:rPr lang="en-US" dirty="0"/>
              <a:t> </a:t>
            </a:r>
            <a:r>
              <a:rPr lang="en-US" dirty="0" smtClean="0"/>
              <a:t>peso.</a:t>
            </a:r>
            <a:endParaRPr lang="en-US" dirty="0"/>
          </a:p>
          <a:p>
            <a:r>
              <a:rPr lang="en-US" dirty="0" err="1"/>
              <a:t>Ganhar</a:t>
            </a:r>
            <a:r>
              <a:rPr lang="en-US" dirty="0"/>
              <a:t> </a:t>
            </a:r>
            <a:r>
              <a:rPr lang="en-US" dirty="0" err="1" smtClean="0"/>
              <a:t>mobilidade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Manter</a:t>
            </a:r>
            <a:r>
              <a:rPr lang="en-US" dirty="0"/>
              <a:t> o </a:t>
            </a:r>
            <a:r>
              <a:rPr lang="en-US" dirty="0" err="1"/>
              <a:t>aç</a:t>
            </a:r>
            <a:r>
              <a:rPr lang="pt-PT" dirty="0"/>
              <a:t>úcar perto do </a:t>
            </a:r>
            <a:r>
              <a:rPr lang="pt-PT" dirty="0" smtClean="0"/>
              <a:t>normal. </a:t>
            </a:r>
            <a:endParaRPr lang="pt-PT" dirty="0"/>
          </a:p>
          <a:p>
            <a:r>
              <a:rPr lang="pt-PT" dirty="0"/>
              <a:t>Evitar </a:t>
            </a:r>
            <a:r>
              <a:rPr lang="pt-PT" dirty="0" smtClean="0"/>
              <a:t>complicações.</a:t>
            </a:r>
            <a:endParaRPr lang="pt-PT" dirty="0"/>
          </a:p>
          <a:p>
            <a:r>
              <a:rPr lang="en-US" dirty="0" err="1"/>
              <a:t>Diminuir</a:t>
            </a:r>
            <a:r>
              <a:rPr lang="en-US" dirty="0"/>
              <a:t> </a:t>
            </a:r>
            <a:r>
              <a:rPr lang="en-US" dirty="0" err="1"/>
              <a:t>sintomas</a:t>
            </a:r>
            <a:r>
              <a:rPr lang="en-US" dirty="0"/>
              <a:t> f</a:t>
            </a:r>
            <a:r>
              <a:rPr lang="pt-PT" dirty="0" smtClean="0"/>
              <a:t>ísicos</a:t>
            </a:r>
            <a:r>
              <a:rPr lang="pt-PT" dirty="0"/>
              <a:t>.</a:t>
            </a:r>
          </a:p>
          <a:p>
            <a:r>
              <a:rPr lang="pt-PT" dirty="0"/>
              <a:t>Diminuir </a:t>
            </a:r>
            <a:r>
              <a:rPr lang="pt-PT" dirty="0" smtClean="0"/>
              <a:t>dor.</a:t>
            </a:r>
            <a:endParaRPr lang="en-U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>
          <a:xfrm>
            <a:off x="410774" y="5600997"/>
            <a:ext cx="11582443" cy="295162"/>
          </a:xfrm>
        </p:spPr>
        <p:txBody>
          <a:bodyPr/>
          <a:lstStyle/>
          <a:p>
            <a:r>
              <a:rPr lang="en-US" b="1" dirty="0">
                <a:ea typeface="American Typewriter" charset="0"/>
                <a:cs typeface="American Typewriter" charset="0"/>
              </a:rPr>
              <a:t>When Do Patients and Their Physicians Agree on Diabetes Treatment Goals and Strategies, and What Difference Does It Make? </a:t>
            </a:r>
            <a:r>
              <a:rPr lang="de-DE" dirty="0">
                <a:ea typeface="American Typewriter" charset="0"/>
                <a:cs typeface="American Typewriter" charset="0"/>
              </a:rPr>
              <a:t>J Gen Intern Med. 2003 Nov; 18(11): 893–902.</a:t>
            </a:r>
            <a:endParaRPr lang="en-US" altLang="en-US" dirty="0">
              <a:ea typeface="American Typewriter" charset="0"/>
              <a:cs typeface="American Typewriter" charset="0"/>
            </a:endParaRPr>
          </a:p>
          <a:p>
            <a:endParaRPr lang="es-E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896" y="1502448"/>
            <a:ext cx="2968716" cy="316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5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304778" y="5562600"/>
            <a:ext cx="11582443" cy="584200"/>
          </a:xfrm>
        </p:spPr>
        <p:txBody>
          <a:bodyPr/>
          <a:lstStyle/>
          <a:p>
            <a:r>
              <a:rPr lang="en-US" sz="1200" dirty="0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American Diabetes Association. 1. Strategies for Improving Care. Diabetes Care. 1 de Janeiro de 2016;39(Supplement 1):S6–12.</a:t>
            </a:r>
          </a:p>
          <a:p>
            <a:r>
              <a:rPr lang="en-US" sz="1200" dirty="0">
                <a:ea typeface="American Typewriter" charset="0"/>
                <a:cs typeface="American Typewriter" charset="0"/>
              </a:rPr>
              <a:t>American Diabetes Association. 1. promoting Health and reducing disparities in populations Diabetes Care 2017;40(Suppl. 1):S6–S10 | DOI: 10.2337/dc17-S004</a:t>
            </a:r>
            <a:r>
              <a:rPr lang="en-US" sz="1200" dirty="0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r>
              <a:rPr lang="pt-PT" dirty="0" smtClean="0">
                <a:latin typeface="Calibri" panose="020F0502020204030204" pitchFamily="34" charset="0"/>
                <a:cs typeface="Calibri" panose="020F0502020204030204" pitchFamily="34" charset="0"/>
              </a:rPr>
              <a:t>? Comunicação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55256" y="985201"/>
            <a:ext cx="804454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A </a:t>
            </a:r>
            <a:r>
              <a:rPr lang="pt-PT" sz="2400" i="1" dirty="0" err="1">
                <a:solidFill>
                  <a:srgbClr val="C0000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patient-centered</a:t>
            </a:r>
            <a:r>
              <a:rPr lang="pt-PT" sz="2400" i="1" dirty="0">
                <a:solidFill>
                  <a:srgbClr val="C0000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pt-PT" sz="2400" i="1" dirty="0" err="1">
                <a:solidFill>
                  <a:srgbClr val="C0000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communication</a:t>
            </a:r>
            <a:r>
              <a:rPr lang="pt-PT" sz="2400" i="1" dirty="0">
                <a:solidFill>
                  <a:srgbClr val="C0000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style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that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incorporates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patient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pt-PT" sz="2400" i="1" dirty="0" err="1">
                <a:solidFill>
                  <a:srgbClr val="C0000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preferences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,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assesses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pt-PT" sz="2400" i="1" dirty="0" err="1">
                <a:solidFill>
                  <a:srgbClr val="C0000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literacy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and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numeracy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,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and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addresses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pt-PT" sz="2400" i="1" dirty="0">
                <a:solidFill>
                  <a:srgbClr val="C0000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cultural </a:t>
            </a:r>
            <a:r>
              <a:rPr lang="pt-PT" sz="2400" i="1" dirty="0" err="1">
                <a:solidFill>
                  <a:srgbClr val="C0000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barriers</a:t>
            </a:r>
            <a:r>
              <a:rPr lang="pt-PT" sz="2400" i="1" dirty="0">
                <a:solidFill>
                  <a:srgbClr val="C0000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to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care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should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be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used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.</a:t>
            </a:r>
          </a:p>
          <a:p>
            <a:r>
              <a:rPr lang="pt-PT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</a:p>
          <a:p>
            <a:r>
              <a:rPr lang="pt-PT" sz="4000" b="1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</a:p>
        </p:txBody>
      </p:sp>
      <p:pic>
        <p:nvPicPr>
          <p:cNvPr id="6" name="Imagem 3">
            <a:extLst>
              <a:ext uri="{FF2B5EF4-FFF2-40B4-BE49-F238E27FC236}">
                <a16:creationId xmlns:a16="http://schemas.microsoft.com/office/drawing/2014/main" xmlns="" id="{3A9A579D-09BB-4A7D-8A1F-D8E8EB060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59" y="949987"/>
            <a:ext cx="1950464" cy="2580614"/>
          </a:xfrm>
          <a:prstGeom prst="rect">
            <a:avLst/>
          </a:prstGeom>
        </p:spPr>
      </p:pic>
      <p:sp>
        <p:nvSpPr>
          <p:cNvPr id="8" name="Rectangle 12"/>
          <p:cNvSpPr/>
          <p:nvPr/>
        </p:nvSpPr>
        <p:spPr>
          <a:xfrm>
            <a:off x="667656" y="3728401"/>
            <a:ext cx="8120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…importance of </a:t>
            </a:r>
            <a:r>
              <a:rPr lang="en-US" sz="2400" i="1" dirty="0">
                <a:solidFill>
                  <a:srgbClr val="C0000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patient-centered care</a:t>
            </a:r>
            <a:r>
              <a:rPr lang="en-US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, deﬁned as care that is respectful of and responsive to individual patient preferences, needs, and values and ensuring that patient values guide all clinical decisions.</a:t>
            </a:r>
            <a:endParaRPr lang="pt-PT" sz="2400" i="1" dirty="0">
              <a:solidFill>
                <a:srgbClr val="004586"/>
              </a:solidFill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p:pic>
        <p:nvPicPr>
          <p:cNvPr id="9" name="Imagem 7">
            <a:extLst>
              <a:ext uri="{FF2B5EF4-FFF2-40B4-BE49-F238E27FC236}">
                <a16:creationId xmlns:a16="http://schemas.microsoft.com/office/drawing/2014/main" xmlns="" id="{65E0D3AB-D352-4D03-8E9C-5609671947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719" y="2450142"/>
            <a:ext cx="2566357" cy="256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7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7825" y="1077736"/>
            <a:ext cx="8216350" cy="384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304778" y="5562704"/>
            <a:ext cx="11582443" cy="295162"/>
          </a:xfrm>
        </p:spPr>
        <p:txBody>
          <a:bodyPr/>
          <a:lstStyle/>
          <a:p>
            <a:r>
              <a:rPr lang="en-US" sz="1200" dirty="0">
                <a:ea typeface="American Typewriter" charset="0"/>
                <a:cs typeface="American Typewriter" charset="0"/>
              </a:rPr>
              <a:t>American Diabetes Association. 1. Strategies for Improving Care. Diabetes Care. 1 de Janeiro de 2016;39(Supplement 1):S6–12. </a:t>
            </a:r>
          </a:p>
          <a:p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Como?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0848601">
            <a:off x="4191498" y="1813666"/>
            <a:ext cx="369479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Treatment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decisions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should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be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timely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and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based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on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evidence-based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guidelines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that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are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tailored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to individual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patient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preferences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, prognoses, 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and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co-</a:t>
            </a:r>
            <a:r>
              <a:rPr lang="pt-PT" sz="2400" i="1" dirty="0" err="1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morbidities</a:t>
            </a:r>
            <a:r>
              <a:rPr lang="pt-PT" sz="2400" i="1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. </a:t>
            </a:r>
          </a:p>
          <a:p>
            <a:r>
              <a:rPr lang="pt-PT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pt-PT" sz="4000" b="1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337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clínico 2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0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1" name="CustomShape 3"/>
          <p:cNvSpPr/>
          <p:nvPr/>
        </p:nvSpPr>
        <p:spPr>
          <a:xfrm>
            <a:off x="-1" y="1310131"/>
            <a:ext cx="7172883" cy="35816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Homem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, 80 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anos.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Reformado (administrativo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HTA e Diabetes (</a:t>
            </a: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há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mais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de 20 anos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s-ES" sz="2400" b="0" strike="noStrike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Medicado </a:t>
            </a: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com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Metformina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2 g 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id.</a:t>
            </a:r>
            <a:endParaRPr lang="es-ES" sz="2400" b="0" strike="noStrike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Antecedentes de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alcoolismo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(esposa confirma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abstinência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há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mais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um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ano).</a:t>
            </a: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Exfumador 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u.m.a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43600">
              <a:lnSpc>
                <a:spcPct val="100000"/>
              </a:lnSpc>
            </a:pP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43600">
              <a:lnSpc>
                <a:spcPct val="100000"/>
              </a:lnSpc>
            </a:pP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endParaRPr lang="es-ES" sz="2400" b="0" strike="noStrike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43600">
              <a:lnSpc>
                <a:spcPct val="100000"/>
              </a:lnSpc>
            </a:pPr>
            <a:endParaRPr lang="es-ES" sz="2400" b="0" strike="noStrike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endParaRPr lang="es-ES" sz="2400" b="0" strike="noStrike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72883" y="1843982"/>
            <a:ext cx="4409037" cy="273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170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12068" y="163156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200" name="CaixaDeTexto 199"/>
          <p:cNvSpPr txBox="1"/>
          <p:nvPr/>
        </p:nvSpPr>
        <p:spPr>
          <a:xfrm>
            <a:off x="3770057" y="1396980"/>
            <a:ext cx="7668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sz="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96" name="Tabela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948209"/>
              </p:ext>
            </p:extLst>
          </p:nvPr>
        </p:nvGraphicFramePr>
        <p:xfrm>
          <a:off x="522513" y="1254574"/>
          <a:ext cx="11088915" cy="45415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614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274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35917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PT" sz="2400" dirty="0" smtClean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S</a:t>
                      </a:r>
                      <a:endParaRPr lang="pt-PT" sz="2400" b="1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kumimoji="0" lang="pt-PT" altLang="pt-PT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Anorexia, astenia insidiosas + parestesias com agravamento nas últimas 3 semanas. 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kumimoji="0" lang="pt-PT" altLang="pt-PT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en-US" altLang="pt-PT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</a:t>
                      </a:r>
                      <a:r>
                        <a:rPr kumimoji="0" lang="pt-PT" altLang="pt-PT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rda ponderal  (+/- 10 Kg em 2 meses).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kumimoji="0" lang="pt-PT" altLang="pt-PT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Esposa refere que </a:t>
                      </a:r>
                      <a:r>
                        <a:rPr kumimoji="0" lang="pt-PT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“</a:t>
                      </a:r>
                      <a:r>
                        <a:rPr kumimoji="0" lang="pt-PT" altLang="pt-PT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anda um bocadinho de lado</a:t>
                      </a:r>
                      <a:r>
                        <a:rPr kumimoji="0" lang="pt-PT" alt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”</a:t>
                      </a:r>
                      <a:r>
                        <a:rPr kumimoji="0" lang="pt-PT" altLang="ja-JP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kumimoji="0" lang="pt-PT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Calibri" pitchFamily="34" charset="0"/>
                        <a:ea typeface="MS PGothic" panose="020B0600070205080204" pitchFamily="34" charset="-128"/>
                        <a:cs typeface="Calibri" pitchFamily="34" charset="0"/>
                      </a:endParaRPr>
                    </a:p>
                  </a:txBody>
                  <a:tcPr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7435"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>
                          <a:solidFill>
                            <a:srgbClr val="004586"/>
                          </a:solidFill>
                          <a:latin typeface="Calibri" pitchFamily="34" charset="0"/>
                          <a:cs typeface="Calibri" pitchFamily="34" charset="0"/>
                        </a:rPr>
                        <a:t>   O</a:t>
                      </a:r>
                    </a:p>
                  </a:txBody>
                  <a:tcPr anchor="ctr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kumimoji="0" lang="pt-PT" altLang="pt-PT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Palidez cutânea. Subictérico. 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kumimoji="0" lang="pt-PT" altLang="pt-PT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AC: rítmica s1 + s2, sem sopros.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kumimoji="0" lang="pt-PT" altLang="pt-PT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AP: MV simétrico, crepitações </a:t>
                      </a:r>
                      <a:r>
                        <a:rPr kumimoji="0" lang="pt-PT" altLang="pt-PT" sz="20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bibasais</a:t>
                      </a:r>
                      <a:r>
                        <a:rPr kumimoji="0" lang="pt-PT" altLang="pt-PT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kumimoji="0" lang="pt-PT" altLang="pt-PT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Abdómen: Distendido. Circulação colateral </a:t>
                      </a:r>
                      <a:r>
                        <a:rPr kumimoji="0" lang="pt-PT" altLang="pt-PT" sz="20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periumbilical</a:t>
                      </a:r>
                      <a:r>
                        <a:rPr kumimoji="0" lang="pt-PT" altLang="pt-PT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em cabeça de medusa. Hepatomegalia. Onda ascítica +.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kumimoji="0" lang="pt-PT" altLang="pt-PT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Várias equimoses dispersas sem ser em região de trauma.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kumimoji="0" lang="pt-PT" altLang="pt-PT" sz="20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MI´s</a:t>
                      </a:r>
                      <a:r>
                        <a:rPr kumimoji="0" lang="pt-PT" altLang="pt-PT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edemaciados bilateralmente.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kumimoji="0" lang="pt-PT" altLang="pt-PT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Exame neurológico sem alterações.</a:t>
                      </a:r>
                      <a:endParaRPr lang="pt-PT" sz="2000" baseline="0" dirty="0">
                        <a:solidFill>
                          <a:srgbClr val="00458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8" name="CaixaDeTexto 97"/>
          <p:cNvSpPr txBox="1"/>
          <p:nvPr/>
        </p:nvSpPr>
        <p:spPr>
          <a:xfrm>
            <a:off x="9233620" y="742689"/>
            <a:ext cx="2466975" cy="46196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PT" sz="2400" b="1" dirty="0"/>
              <a:t>  Outubro </a:t>
            </a:r>
            <a:r>
              <a:rPr lang="pt-PT" sz="2400" b="1" dirty="0" smtClean="0"/>
              <a:t>2016</a:t>
            </a:r>
            <a:endParaRPr lang="pt-PT" sz="2400" b="1" dirty="0"/>
          </a:p>
        </p:txBody>
      </p:sp>
      <p:sp>
        <p:nvSpPr>
          <p:cNvPr id="101" name="Seta para baixo 100"/>
          <p:cNvSpPr/>
          <p:nvPr/>
        </p:nvSpPr>
        <p:spPr>
          <a:xfrm>
            <a:off x="11546961" y="746308"/>
            <a:ext cx="226235" cy="4145385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480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131815" y="1274546"/>
          <a:ext cx="3803650" cy="3352800"/>
        </p:xfrm>
        <a:graphic>
          <a:graphicData uri="http://schemas.openxmlformats.org/drawingml/2006/table">
            <a:tbl>
              <a:tblPr/>
              <a:tblGrid>
                <a:gridCol w="2027238">
                  <a:extLst>
                    <a:ext uri="{9D8B030D-6E8A-4147-A177-3AD203B41FA5}">
                      <a16:colId xmlns:a16="http://schemas.microsoft.com/office/drawing/2014/main" xmlns="" val="2130033278"/>
                    </a:ext>
                  </a:extLst>
                </a:gridCol>
                <a:gridCol w="1776412">
                  <a:extLst>
                    <a:ext uri="{9D8B030D-6E8A-4147-A177-3AD203B41FA5}">
                      <a16:colId xmlns:a16="http://schemas.microsoft.com/office/drawing/2014/main" xmlns="" val="147064499"/>
                    </a:ext>
                  </a:extLst>
                </a:gridCol>
              </a:tblGrid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HEMATOLOGIA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Resultado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6363476"/>
                  </a:ext>
                </a:extLst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Leucócitos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4,04x 10 </a:t>
                      </a:r>
                      <a:r>
                        <a:rPr kumimoji="0" lang="pt-PT" altLang="pt-PT" sz="16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3 </a:t>
                      </a: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/uL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1913629"/>
                  </a:ext>
                </a:extLst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Eritrócitos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1,47 x 10 </a:t>
                      </a:r>
                      <a:r>
                        <a:rPr kumimoji="0" lang="pt-PT" altLang="pt-PT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6 </a:t>
                      </a:r>
                      <a:r>
                        <a:rPr kumimoji="0" lang="pt-PT" altLang="pt-P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/uL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2235706"/>
                  </a:ext>
                </a:extLst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Hemoglobina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6,0 g/dL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2798804"/>
                  </a:ext>
                </a:extLst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Hematócrito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18,3 %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6864273"/>
                  </a:ext>
                </a:extLst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VGM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124,5 fL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1804110"/>
                  </a:ext>
                </a:extLst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HGM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40,8 pg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107094"/>
                  </a:ext>
                </a:extLst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CHGM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32,8 g/dL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8876013"/>
                  </a:ext>
                </a:extLst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RDW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16,3 %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8678348"/>
                  </a:ext>
                </a:extLst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P</a:t>
                      </a: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laquetas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87 000/mm</a:t>
                      </a:r>
                      <a:r>
                        <a:rPr kumimoji="0" lang="pt-PT" altLang="pt-PT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5821895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771379" y="323101"/>
            <a:ext cx="8229600" cy="70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pt-PT" altLang="pt-PT" sz="3200" b="1" dirty="0" smtClean="0">
                <a:solidFill>
                  <a:srgbClr val="00458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Estudo analítico</a:t>
            </a:r>
            <a:endParaRPr lang="pt-PT" altLang="pt-PT" sz="3600" dirty="0">
              <a:solidFill>
                <a:srgbClr val="71040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badi MT Condensed Extra Bold" charset="0"/>
            </a:endParaRPr>
          </a:p>
        </p:txBody>
      </p:sp>
      <p:graphicFrame>
        <p:nvGraphicFramePr>
          <p:cNvPr id="7" name="Content Placeholder 1"/>
          <p:cNvGraphicFramePr>
            <a:graphicFrameLocks noGrp="1"/>
          </p:cNvGraphicFramePr>
          <p:nvPr/>
        </p:nvGraphicFramePr>
        <p:xfrm>
          <a:off x="6273800" y="687389"/>
          <a:ext cx="3803650" cy="4358640"/>
        </p:xfrm>
        <a:graphic>
          <a:graphicData uri="http://schemas.openxmlformats.org/drawingml/2006/table">
            <a:tbl>
              <a:tblPr/>
              <a:tblGrid>
                <a:gridCol w="2028825">
                  <a:extLst>
                    <a:ext uri="{9D8B030D-6E8A-4147-A177-3AD203B41FA5}">
                      <a16:colId xmlns:a16="http://schemas.microsoft.com/office/drawing/2014/main" xmlns="" val="4171216779"/>
                    </a:ext>
                  </a:extLst>
                </a:gridCol>
                <a:gridCol w="1774825">
                  <a:extLst>
                    <a:ext uri="{9D8B030D-6E8A-4147-A177-3AD203B41FA5}">
                      <a16:colId xmlns:a16="http://schemas.microsoft.com/office/drawing/2014/main" xmlns="" val="1098995731"/>
                    </a:ext>
                  </a:extLst>
                </a:gridCol>
              </a:tblGrid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BIOQUÍMICA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Resultado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4100770"/>
                  </a:ext>
                </a:extLst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TGO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66 U/L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6850278"/>
                  </a:ext>
                </a:extLst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TGP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49 U/L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4646722"/>
                  </a:ext>
                </a:extLst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LDH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5426 U/L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3141611"/>
                  </a:ext>
                </a:extLst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FA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72 U/L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3014783"/>
                  </a:ext>
                </a:extLst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Bil direta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0,45 mg/dL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2773679"/>
                  </a:ext>
                </a:extLst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Bil 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0,98 mg/dL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9588131"/>
                  </a:ext>
                </a:extLst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GGT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59 U/L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3443462"/>
                  </a:ext>
                </a:extLst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Albumina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39,1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5612595"/>
                  </a:ext>
                </a:extLst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CPK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41 U/L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3384618"/>
                  </a:ext>
                </a:extLst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Prot totais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65,7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7968066"/>
                  </a:ext>
                </a:extLst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PCR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11,6 mg/dL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1569775"/>
                  </a:ext>
                </a:extLst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VS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86 mm/h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1594015"/>
                  </a:ext>
                </a:extLst>
              </a:tr>
            </a:tbl>
          </a:graphicData>
        </a:graphic>
      </p:graphicFrame>
      <p:graphicFrame>
        <p:nvGraphicFramePr>
          <p:cNvPr id="8" name="Content Placeholder 1"/>
          <p:cNvGraphicFramePr>
            <a:graphicFrameLocks noGrp="1"/>
          </p:cNvGraphicFramePr>
          <p:nvPr>
            <p:extLst/>
          </p:nvPr>
        </p:nvGraphicFramePr>
        <p:xfrm>
          <a:off x="1608797" y="4950329"/>
          <a:ext cx="3803650" cy="1009650"/>
        </p:xfrm>
        <a:graphic>
          <a:graphicData uri="http://schemas.openxmlformats.org/drawingml/2006/table">
            <a:tbl>
              <a:tblPr/>
              <a:tblGrid>
                <a:gridCol w="2027238">
                  <a:extLst>
                    <a:ext uri="{9D8B030D-6E8A-4147-A177-3AD203B41FA5}">
                      <a16:colId xmlns:a16="http://schemas.microsoft.com/office/drawing/2014/main" xmlns="" val="1706666049"/>
                    </a:ext>
                  </a:extLst>
                </a:gridCol>
                <a:gridCol w="1776412">
                  <a:extLst>
                    <a:ext uri="{9D8B030D-6E8A-4147-A177-3AD203B41FA5}">
                      <a16:colId xmlns:a16="http://schemas.microsoft.com/office/drawing/2014/main" xmlns="" val="1838000643"/>
                    </a:ext>
                  </a:extLst>
                </a:gridCol>
              </a:tblGrid>
              <a:tr h="336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COAGULAÇÃO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pt-PT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1823938"/>
                  </a:ext>
                </a:extLst>
              </a:tr>
              <a:tr h="336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INR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1,43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417740"/>
                  </a:ext>
                </a:extLst>
              </a:tr>
              <a:tr h="336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APTT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33,2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6859846"/>
                  </a:ext>
                </a:extLst>
              </a:tr>
            </a:tbl>
          </a:graphicData>
        </a:graphic>
      </p:graphicFrame>
      <p:sp>
        <p:nvSpPr>
          <p:cNvPr id="3" name="Frame 2"/>
          <p:cNvSpPr>
            <a:spLocks/>
          </p:cNvSpPr>
          <p:nvPr/>
        </p:nvSpPr>
        <p:spPr bwMode="auto">
          <a:xfrm>
            <a:off x="3164865" y="2217737"/>
            <a:ext cx="1787525" cy="350838"/>
          </a:xfrm>
          <a:custGeom>
            <a:avLst/>
            <a:gdLst>
              <a:gd name="T0" fmla="*/ 0 w 1787863"/>
              <a:gd name="T1" fmla="*/ 0 h 350943"/>
              <a:gd name="T2" fmla="*/ 1787863 w 1787863"/>
              <a:gd name="T3" fmla="*/ 0 h 350943"/>
              <a:gd name="T4" fmla="*/ 1787863 w 1787863"/>
              <a:gd name="T5" fmla="*/ 350943 h 350943"/>
              <a:gd name="T6" fmla="*/ 0 w 1787863"/>
              <a:gd name="T7" fmla="*/ 350943 h 350943"/>
              <a:gd name="T8" fmla="*/ 0 w 1787863"/>
              <a:gd name="T9" fmla="*/ 0 h 350943"/>
              <a:gd name="T10" fmla="*/ 43868 w 1787863"/>
              <a:gd name="T11" fmla="*/ 43868 h 350943"/>
              <a:gd name="T12" fmla="*/ 43868 w 1787863"/>
              <a:gd name="T13" fmla="*/ 307075 h 350943"/>
              <a:gd name="T14" fmla="*/ 1743995 w 1787863"/>
              <a:gd name="T15" fmla="*/ 307075 h 350943"/>
              <a:gd name="T16" fmla="*/ 1743995 w 1787863"/>
              <a:gd name="T17" fmla="*/ 43868 h 350943"/>
              <a:gd name="T18" fmla="*/ 43868 w 1787863"/>
              <a:gd name="T19" fmla="*/ 43868 h 3509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87863" h="350943">
                <a:moveTo>
                  <a:pt x="0" y="0"/>
                </a:moveTo>
                <a:lnTo>
                  <a:pt x="1787863" y="0"/>
                </a:lnTo>
                <a:lnTo>
                  <a:pt x="1787863" y="350943"/>
                </a:lnTo>
                <a:lnTo>
                  <a:pt x="0" y="350943"/>
                </a:lnTo>
                <a:lnTo>
                  <a:pt x="0" y="0"/>
                </a:lnTo>
                <a:close/>
                <a:moveTo>
                  <a:pt x="43868" y="43868"/>
                </a:moveTo>
                <a:lnTo>
                  <a:pt x="43868" y="307075"/>
                </a:lnTo>
                <a:lnTo>
                  <a:pt x="1743995" y="307075"/>
                </a:lnTo>
                <a:lnTo>
                  <a:pt x="1743995" y="43868"/>
                </a:lnTo>
                <a:lnTo>
                  <a:pt x="43868" y="43868"/>
                </a:lnTo>
                <a:close/>
              </a:path>
            </a:pathLst>
          </a:custGeom>
          <a:gradFill rotWithShape="1">
            <a:gsLst>
              <a:gs pos="0">
                <a:srgbClr val="4F6CBD"/>
              </a:gs>
              <a:gs pos="20000">
                <a:srgbClr val="506CBA"/>
              </a:gs>
              <a:gs pos="100000">
                <a:srgbClr val="3C518E"/>
              </a:gs>
            </a:gsLst>
            <a:lin ang="5400000"/>
          </a:gradFill>
          <a:ln w="9525" cap="flat" cmpd="sng">
            <a:solidFill>
              <a:srgbClr val="5C72B2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pt-PT"/>
          </a:p>
        </p:txBody>
      </p:sp>
      <p:sp>
        <p:nvSpPr>
          <p:cNvPr id="9" name="Frame 8"/>
          <p:cNvSpPr>
            <a:spLocks/>
          </p:cNvSpPr>
          <p:nvPr/>
        </p:nvSpPr>
        <p:spPr bwMode="auto">
          <a:xfrm>
            <a:off x="8289926" y="1027114"/>
            <a:ext cx="1787525" cy="350837"/>
          </a:xfrm>
          <a:custGeom>
            <a:avLst/>
            <a:gdLst>
              <a:gd name="T0" fmla="*/ 0 w 1787863"/>
              <a:gd name="T1" fmla="*/ 0 h 350943"/>
              <a:gd name="T2" fmla="*/ 1787863 w 1787863"/>
              <a:gd name="T3" fmla="*/ 0 h 350943"/>
              <a:gd name="T4" fmla="*/ 1787863 w 1787863"/>
              <a:gd name="T5" fmla="*/ 350943 h 350943"/>
              <a:gd name="T6" fmla="*/ 0 w 1787863"/>
              <a:gd name="T7" fmla="*/ 350943 h 350943"/>
              <a:gd name="T8" fmla="*/ 0 w 1787863"/>
              <a:gd name="T9" fmla="*/ 0 h 350943"/>
              <a:gd name="T10" fmla="*/ 43868 w 1787863"/>
              <a:gd name="T11" fmla="*/ 43868 h 350943"/>
              <a:gd name="T12" fmla="*/ 43868 w 1787863"/>
              <a:gd name="T13" fmla="*/ 307075 h 350943"/>
              <a:gd name="T14" fmla="*/ 1743995 w 1787863"/>
              <a:gd name="T15" fmla="*/ 307075 h 350943"/>
              <a:gd name="T16" fmla="*/ 1743995 w 1787863"/>
              <a:gd name="T17" fmla="*/ 43868 h 350943"/>
              <a:gd name="T18" fmla="*/ 43868 w 1787863"/>
              <a:gd name="T19" fmla="*/ 43868 h 3509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87863" h="350943">
                <a:moveTo>
                  <a:pt x="0" y="0"/>
                </a:moveTo>
                <a:lnTo>
                  <a:pt x="1787863" y="0"/>
                </a:lnTo>
                <a:lnTo>
                  <a:pt x="1787863" y="350943"/>
                </a:lnTo>
                <a:lnTo>
                  <a:pt x="0" y="350943"/>
                </a:lnTo>
                <a:lnTo>
                  <a:pt x="0" y="0"/>
                </a:lnTo>
                <a:close/>
                <a:moveTo>
                  <a:pt x="43868" y="43868"/>
                </a:moveTo>
                <a:lnTo>
                  <a:pt x="43868" y="307075"/>
                </a:lnTo>
                <a:lnTo>
                  <a:pt x="1743995" y="307075"/>
                </a:lnTo>
                <a:lnTo>
                  <a:pt x="1743995" y="43868"/>
                </a:lnTo>
                <a:lnTo>
                  <a:pt x="43868" y="43868"/>
                </a:lnTo>
                <a:close/>
              </a:path>
            </a:pathLst>
          </a:custGeom>
          <a:gradFill rotWithShape="1">
            <a:gsLst>
              <a:gs pos="0">
                <a:srgbClr val="4F6CBD"/>
              </a:gs>
              <a:gs pos="20000">
                <a:srgbClr val="506CBA"/>
              </a:gs>
              <a:gs pos="100000">
                <a:srgbClr val="3C518E"/>
              </a:gs>
            </a:gsLst>
            <a:lin ang="5400000"/>
          </a:gradFill>
          <a:ln w="9525" cap="flat" cmpd="sng">
            <a:solidFill>
              <a:srgbClr val="5C72B2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pt-PT"/>
          </a:p>
        </p:txBody>
      </p:sp>
      <p:sp>
        <p:nvSpPr>
          <p:cNvPr id="10" name="Frame 9"/>
          <p:cNvSpPr>
            <a:spLocks/>
          </p:cNvSpPr>
          <p:nvPr/>
        </p:nvSpPr>
        <p:spPr bwMode="auto">
          <a:xfrm>
            <a:off x="8289926" y="1374775"/>
            <a:ext cx="1787525" cy="350838"/>
          </a:xfrm>
          <a:custGeom>
            <a:avLst/>
            <a:gdLst>
              <a:gd name="T0" fmla="*/ 0 w 1787863"/>
              <a:gd name="T1" fmla="*/ 0 h 350943"/>
              <a:gd name="T2" fmla="*/ 1787863 w 1787863"/>
              <a:gd name="T3" fmla="*/ 0 h 350943"/>
              <a:gd name="T4" fmla="*/ 1787863 w 1787863"/>
              <a:gd name="T5" fmla="*/ 350943 h 350943"/>
              <a:gd name="T6" fmla="*/ 0 w 1787863"/>
              <a:gd name="T7" fmla="*/ 350943 h 350943"/>
              <a:gd name="T8" fmla="*/ 0 w 1787863"/>
              <a:gd name="T9" fmla="*/ 0 h 350943"/>
              <a:gd name="T10" fmla="*/ 43868 w 1787863"/>
              <a:gd name="T11" fmla="*/ 43868 h 350943"/>
              <a:gd name="T12" fmla="*/ 43868 w 1787863"/>
              <a:gd name="T13" fmla="*/ 307075 h 350943"/>
              <a:gd name="T14" fmla="*/ 1743995 w 1787863"/>
              <a:gd name="T15" fmla="*/ 307075 h 350943"/>
              <a:gd name="T16" fmla="*/ 1743995 w 1787863"/>
              <a:gd name="T17" fmla="*/ 43868 h 350943"/>
              <a:gd name="T18" fmla="*/ 43868 w 1787863"/>
              <a:gd name="T19" fmla="*/ 43868 h 3509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87863" h="350943">
                <a:moveTo>
                  <a:pt x="0" y="0"/>
                </a:moveTo>
                <a:lnTo>
                  <a:pt x="1787863" y="0"/>
                </a:lnTo>
                <a:lnTo>
                  <a:pt x="1787863" y="350943"/>
                </a:lnTo>
                <a:lnTo>
                  <a:pt x="0" y="350943"/>
                </a:lnTo>
                <a:lnTo>
                  <a:pt x="0" y="0"/>
                </a:lnTo>
                <a:close/>
                <a:moveTo>
                  <a:pt x="43868" y="43868"/>
                </a:moveTo>
                <a:lnTo>
                  <a:pt x="43868" y="307075"/>
                </a:lnTo>
                <a:lnTo>
                  <a:pt x="1743995" y="307075"/>
                </a:lnTo>
                <a:lnTo>
                  <a:pt x="1743995" y="43868"/>
                </a:lnTo>
                <a:lnTo>
                  <a:pt x="43868" y="43868"/>
                </a:lnTo>
                <a:close/>
              </a:path>
            </a:pathLst>
          </a:custGeom>
          <a:gradFill rotWithShape="1">
            <a:gsLst>
              <a:gs pos="0">
                <a:srgbClr val="4F6CBD"/>
              </a:gs>
              <a:gs pos="20000">
                <a:srgbClr val="506CBA"/>
              </a:gs>
              <a:gs pos="100000">
                <a:srgbClr val="3C518E"/>
              </a:gs>
            </a:gsLst>
            <a:lin ang="5400000"/>
          </a:gradFill>
          <a:ln w="9525" cap="flat" cmpd="sng">
            <a:solidFill>
              <a:srgbClr val="5C72B2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pt-PT"/>
          </a:p>
        </p:txBody>
      </p:sp>
      <p:sp>
        <p:nvSpPr>
          <p:cNvPr id="11" name="Frame 10"/>
          <p:cNvSpPr>
            <a:spLocks/>
          </p:cNvSpPr>
          <p:nvPr/>
        </p:nvSpPr>
        <p:spPr bwMode="auto">
          <a:xfrm>
            <a:off x="8289926" y="1701800"/>
            <a:ext cx="1787525" cy="350838"/>
          </a:xfrm>
          <a:custGeom>
            <a:avLst/>
            <a:gdLst>
              <a:gd name="T0" fmla="*/ 0 w 1787863"/>
              <a:gd name="T1" fmla="*/ 0 h 350943"/>
              <a:gd name="T2" fmla="*/ 1787863 w 1787863"/>
              <a:gd name="T3" fmla="*/ 0 h 350943"/>
              <a:gd name="T4" fmla="*/ 1787863 w 1787863"/>
              <a:gd name="T5" fmla="*/ 350943 h 350943"/>
              <a:gd name="T6" fmla="*/ 0 w 1787863"/>
              <a:gd name="T7" fmla="*/ 350943 h 350943"/>
              <a:gd name="T8" fmla="*/ 0 w 1787863"/>
              <a:gd name="T9" fmla="*/ 0 h 350943"/>
              <a:gd name="T10" fmla="*/ 43868 w 1787863"/>
              <a:gd name="T11" fmla="*/ 43868 h 350943"/>
              <a:gd name="T12" fmla="*/ 43868 w 1787863"/>
              <a:gd name="T13" fmla="*/ 307075 h 350943"/>
              <a:gd name="T14" fmla="*/ 1743995 w 1787863"/>
              <a:gd name="T15" fmla="*/ 307075 h 350943"/>
              <a:gd name="T16" fmla="*/ 1743995 w 1787863"/>
              <a:gd name="T17" fmla="*/ 43868 h 350943"/>
              <a:gd name="T18" fmla="*/ 43868 w 1787863"/>
              <a:gd name="T19" fmla="*/ 43868 h 3509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87863" h="350943">
                <a:moveTo>
                  <a:pt x="0" y="0"/>
                </a:moveTo>
                <a:lnTo>
                  <a:pt x="1787863" y="0"/>
                </a:lnTo>
                <a:lnTo>
                  <a:pt x="1787863" y="350943"/>
                </a:lnTo>
                <a:lnTo>
                  <a:pt x="0" y="350943"/>
                </a:lnTo>
                <a:lnTo>
                  <a:pt x="0" y="0"/>
                </a:lnTo>
                <a:close/>
                <a:moveTo>
                  <a:pt x="43868" y="43868"/>
                </a:moveTo>
                <a:lnTo>
                  <a:pt x="43868" y="307075"/>
                </a:lnTo>
                <a:lnTo>
                  <a:pt x="1743995" y="307075"/>
                </a:lnTo>
                <a:lnTo>
                  <a:pt x="1743995" y="43868"/>
                </a:lnTo>
                <a:lnTo>
                  <a:pt x="43868" y="43868"/>
                </a:lnTo>
                <a:close/>
              </a:path>
            </a:pathLst>
          </a:custGeom>
          <a:gradFill rotWithShape="1">
            <a:gsLst>
              <a:gs pos="0">
                <a:srgbClr val="4F6CBD"/>
              </a:gs>
              <a:gs pos="20000">
                <a:srgbClr val="506CBA"/>
              </a:gs>
              <a:gs pos="100000">
                <a:srgbClr val="3C518E"/>
              </a:gs>
            </a:gsLst>
            <a:lin ang="5400000"/>
          </a:gradFill>
          <a:ln w="9525" cap="flat" cmpd="sng">
            <a:solidFill>
              <a:srgbClr val="5C72B2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pt-PT"/>
          </a:p>
        </p:txBody>
      </p:sp>
      <p:sp>
        <p:nvSpPr>
          <p:cNvPr id="13" name="Frame 12"/>
          <p:cNvSpPr>
            <a:spLocks/>
          </p:cNvSpPr>
          <p:nvPr/>
        </p:nvSpPr>
        <p:spPr bwMode="auto">
          <a:xfrm>
            <a:off x="8289926" y="4402139"/>
            <a:ext cx="1787525" cy="350837"/>
          </a:xfrm>
          <a:custGeom>
            <a:avLst/>
            <a:gdLst>
              <a:gd name="T0" fmla="*/ 0 w 1787863"/>
              <a:gd name="T1" fmla="*/ 0 h 350943"/>
              <a:gd name="T2" fmla="*/ 1787863 w 1787863"/>
              <a:gd name="T3" fmla="*/ 0 h 350943"/>
              <a:gd name="T4" fmla="*/ 1787863 w 1787863"/>
              <a:gd name="T5" fmla="*/ 350943 h 350943"/>
              <a:gd name="T6" fmla="*/ 0 w 1787863"/>
              <a:gd name="T7" fmla="*/ 350943 h 350943"/>
              <a:gd name="T8" fmla="*/ 0 w 1787863"/>
              <a:gd name="T9" fmla="*/ 0 h 350943"/>
              <a:gd name="T10" fmla="*/ 43868 w 1787863"/>
              <a:gd name="T11" fmla="*/ 43868 h 350943"/>
              <a:gd name="T12" fmla="*/ 43868 w 1787863"/>
              <a:gd name="T13" fmla="*/ 307075 h 350943"/>
              <a:gd name="T14" fmla="*/ 1743995 w 1787863"/>
              <a:gd name="T15" fmla="*/ 307075 h 350943"/>
              <a:gd name="T16" fmla="*/ 1743995 w 1787863"/>
              <a:gd name="T17" fmla="*/ 43868 h 350943"/>
              <a:gd name="T18" fmla="*/ 43868 w 1787863"/>
              <a:gd name="T19" fmla="*/ 43868 h 3509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87863" h="350943">
                <a:moveTo>
                  <a:pt x="0" y="0"/>
                </a:moveTo>
                <a:lnTo>
                  <a:pt x="1787863" y="0"/>
                </a:lnTo>
                <a:lnTo>
                  <a:pt x="1787863" y="350943"/>
                </a:lnTo>
                <a:lnTo>
                  <a:pt x="0" y="350943"/>
                </a:lnTo>
                <a:lnTo>
                  <a:pt x="0" y="0"/>
                </a:lnTo>
                <a:close/>
                <a:moveTo>
                  <a:pt x="43868" y="43868"/>
                </a:moveTo>
                <a:lnTo>
                  <a:pt x="43868" y="307075"/>
                </a:lnTo>
                <a:lnTo>
                  <a:pt x="1743995" y="307075"/>
                </a:lnTo>
                <a:lnTo>
                  <a:pt x="1743995" y="43868"/>
                </a:lnTo>
                <a:lnTo>
                  <a:pt x="43868" y="43868"/>
                </a:lnTo>
                <a:close/>
              </a:path>
            </a:pathLst>
          </a:custGeom>
          <a:gradFill rotWithShape="1">
            <a:gsLst>
              <a:gs pos="0">
                <a:srgbClr val="4F6CBD"/>
              </a:gs>
              <a:gs pos="20000">
                <a:srgbClr val="506CBA"/>
              </a:gs>
              <a:gs pos="100000">
                <a:srgbClr val="3C518E"/>
              </a:gs>
            </a:gsLst>
            <a:lin ang="5400000"/>
          </a:gradFill>
          <a:ln w="9525" cap="flat" cmpd="sng">
            <a:solidFill>
              <a:srgbClr val="5C72B2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pt-PT"/>
          </a:p>
        </p:txBody>
      </p:sp>
      <p:sp>
        <p:nvSpPr>
          <p:cNvPr id="14" name="Frame 13"/>
          <p:cNvSpPr>
            <a:spLocks/>
          </p:cNvSpPr>
          <p:nvPr/>
        </p:nvSpPr>
        <p:spPr bwMode="auto">
          <a:xfrm>
            <a:off x="8289926" y="4727575"/>
            <a:ext cx="1787525" cy="350838"/>
          </a:xfrm>
          <a:custGeom>
            <a:avLst/>
            <a:gdLst>
              <a:gd name="T0" fmla="*/ 0 w 1787863"/>
              <a:gd name="T1" fmla="*/ 0 h 350943"/>
              <a:gd name="T2" fmla="*/ 1787863 w 1787863"/>
              <a:gd name="T3" fmla="*/ 0 h 350943"/>
              <a:gd name="T4" fmla="*/ 1787863 w 1787863"/>
              <a:gd name="T5" fmla="*/ 350943 h 350943"/>
              <a:gd name="T6" fmla="*/ 0 w 1787863"/>
              <a:gd name="T7" fmla="*/ 350943 h 350943"/>
              <a:gd name="T8" fmla="*/ 0 w 1787863"/>
              <a:gd name="T9" fmla="*/ 0 h 350943"/>
              <a:gd name="T10" fmla="*/ 43868 w 1787863"/>
              <a:gd name="T11" fmla="*/ 43868 h 350943"/>
              <a:gd name="T12" fmla="*/ 43868 w 1787863"/>
              <a:gd name="T13" fmla="*/ 307075 h 350943"/>
              <a:gd name="T14" fmla="*/ 1743995 w 1787863"/>
              <a:gd name="T15" fmla="*/ 307075 h 350943"/>
              <a:gd name="T16" fmla="*/ 1743995 w 1787863"/>
              <a:gd name="T17" fmla="*/ 43868 h 350943"/>
              <a:gd name="T18" fmla="*/ 43868 w 1787863"/>
              <a:gd name="T19" fmla="*/ 43868 h 3509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87863" h="350943">
                <a:moveTo>
                  <a:pt x="0" y="0"/>
                </a:moveTo>
                <a:lnTo>
                  <a:pt x="1787863" y="0"/>
                </a:lnTo>
                <a:lnTo>
                  <a:pt x="1787863" y="350943"/>
                </a:lnTo>
                <a:lnTo>
                  <a:pt x="0" y="350943"/>
                </a:lnTo>
                <a:lnTo>
                  <a:pt x="0" y="0"/>
                </a:lnTo>
                <a:close/>
                <a:moveTo>
                  <a:pt x="43868" y="43868"/>
                </a:moveTo>
                <a:lnTo>
                  <a:pt x="43868" y="307075"/>
                </a:lnTo>
                <a:lnTo>
                  <a:pt x="1743995" y="307075"/>
                </a:lnTo>
                <a:lnTo>
                  <a:pt x="1743995" y="43868"/>
                </a:lnTo>
                <a:lnTo>
                  <a:pt x="43868" y="43868"/>
                </a:lnTo>
                <a:close/>
              </a:path>
            </a:pathLst>
          </a:custGeom>
          <a:gradFill rotWithShape="1">
            <a:gsLst>
              <a:gs pos="0">
                <a:srgbClr val="4F6CBD"/>
              </a:gs>
              <a:gs pos="20000">
                <a:srgbClr val="506CBA"/>
              </a:gs>
              <a:gs pos="100000">
                <a:srgbClr val="3C518E"/>
              </a:gs>
            </a:gsLst>
            <a:lin ang="5400000"/>
          </a:gradFill>
          <a:ln w="9525" cap="flat" cmpd="sng">
            <a:solidFill>
              <a:srgbClr val="5C72B2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pt-PT"/>
          </a:p>
        </p:txBody>
      </p:sp>
      <p:sp>
        <p:nvSpPr>
          <p:cNvPr id="6" name="TextBox 5"/>
          <p:cNvSpPr txBox="1"/>
          <p:nvPr/>
        </p:nvSpPr>
        <p:spPr>
          <a:xfrm>
            <a:off x="6002338" y="5279735"/>
            <a:ext cx="4075112" cy="1360487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30000"/>
              </a:lnSpc>
            </a:pPr>
            <a:r>
              <a:rPr lang="pt-PT" altLang="pt-PT" sz="1600">
                <a:solidFill>
                  <a:srgbClr val="234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Pesquisa Anticorpos Hep A</a:t>
            </a:r>
            <a:r>
              <a:rPr lang="pt-PT" altLang="pt-PT" sz="1600" b="1">
                <a:solidFill>
                  <a:srgbClr val="234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IgG + </a:t>
            </a:r>
            <a:r>
              <a:rPr lang="pt-PT" altLang="pt-PT" sz="1600">
                <a:solidFill>
                  <a:srgbClr val="234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IgM –</a:t>
            </a:r>
          </a:p>
          <a:p>
            <a:pPr>
              <a:lnSpc>
                <a:spcPct val="130000"/>
              </a:lnSpc>
            </a:pPr>
            <a:r>
              <a:rPr lang="pt-PT" altLang="pt-PT" sz="1600">
                <a:solidFill>
                  <a:srgbClr val="234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Pesquisa Anticorpos Hep B : Anti- Hbc -, Anti- Hbe -; Anti- Hbs – e Hbs -.</a:t>
            </a:r>
          </a:p>
          <a:p>
            <a:pPr>
              <a:lnSpc>
                <a:spcPct val="130000"/>
              </a:lnSpc>
            </a:pPr>
            <a:r>
              <a:rPr lang="pt-PT" altLang="pt-PT" sz="1600">
                <a:solidFill>
                  <a:srgbClr val="234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Pesquisa Anticorpos Hep C: Anti- Hbc -.</a:t>
            </a:r>
          </a:p>
        </p:txBody>
      </p:sp>
      <p:sp>
        <p:nvSpPr>
          <p:cNvPr id="15" name="Frame 14"/>
          <p:cNvSpPr>
            <a:spLocks/>
          </p:cNvSpPr>
          <p:nvPr/>
        </p:nvSpPr>
        <p:spPr bwMode="auto">
          <a:xfrm>
            <a:off x="3147939" y="4266137"/>
            <a:ext cx="1787525" cy="350837"/>
          </a:xfrm>
          <a:custGeom>
            <a:avLst/>
            <a:gdLst>
              <a:gd name="T0" fmla="*/ 0 w 1787863"/>
              <a:gd name="T1" fmla="*/ 0 h 350943"/>
              <a:gd name="T2" fmla="*/ 1787863 w 1787863"/>
              <a:gd name="T3" fmla="*/ 0 h 350943"/>
              <a:gd name="T4" fmla="*/ 1787863 w 1787863"/>
              <a:gd name="T5" fmla="*/ 350943 h 350943"/>
              <a:gd name="T6" fmla="*/ 0 w 1787863"/>
              <a:gd name="T7" fmla="*/ 350943 h 350943"/>
              <a:gd name="T8" fmla="*/ 0 w 1787863"/>
              <a:gd name="T9" fmla="*/ 0 h 350943"/>
              <a:gd name="T10" fmla="*/ 43868 w 1787863"/>
              <a:gd name="T11" fmla="*/ 43868 h 350943"/>
              <a:gd name="T12" fmla="*/ 43868 w 1787863"/>
              <a:gd name="T13" fmla="*/ 307075 h 350943"/>
              <a:gd name="T14" fmla="*/ 1743995 w 1787863"/>
              <a:gd name="T15" fmla="*/ 307075 h 350943"/>
              <a:gd name="T16" fmla="*/ 1743995 w 1787863"/>
              <a:gd name="T17" fmla="*/ 43868 h 350943"/>
              <a:gd name="T18" fmla="*/ 43868 w 1787863"/>
              <a:gd name="T19" fmla="*/ 43868 h 3509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87863" h="350943">
                <a:moveTo>
                  <a:pt x="0" y="0"/>
                </a:moveTo>
                <a:lnTo>
                  <a:pt x="1787863" y="0"/>
                </a:lnTo>
                <a:lnTo>
                  <a:pt x="1787863" y="350943"/>
                </a:lnTo>
                <a:lnTo>
                  <a:pt x="0" y="350943"/>
                </a:lnTo>
                <a:lnTo>
                  <a:pt x="0" y="0"/>
                </a:lnTo>
                <a:close/>
                <a:moveTo>
                  <a:pt x="43868" y="43868"/>
                </a:moveTo>
                <a:lnTo>
                  <a:pt x="43868" y="307075"/>
                </a:lnTo>
                <a:lnTo>
                  <a:pt x="1743995" y="307075"/>
                </a:lnTo>
                <a:lnTo>
                  <a:pt x="1743995" y="43868"/>
                </a:lnTo>
                <a:lnTo>
                  <a:pt x="43868" y="43868"/>
                </a:lnTo>
                <a:close/>
              </a:path>
            </a:pathLst>
          </a:custGeom>
          <a:gradFill rotWithShape="1">
            <a:gsLst>
              <a:gs pos="0">
                <a:srgbClr val="4F6CBD"/>
              </a:gs>
              <a:gs pos="20000">
                <a:srgbClr val="506CBA"/>
              </a:gs>
              <a:gs pos="100000">
                <a:srgbClr val="3C518E"/>
              </a:gs>
            </a:gsLst>
            <a:lin ang="5400000"/>
          </a:gradFill>
          <a:ln w="9525" cap="flat" cmpd="sng">
            <a:solidFill>
              <a:srgbClr val="5C72B2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pt-PT"/>
          </a:p>
        </p:txBody>
      </p:sp>
      <p:sp>
        <p:nvSpPr>
          <p:cNvPr id="5" name="Down Arrow 4"/>
          <p:cNvSpPr>
            <a:spLocks noChangeArrowheads="1"/>
          </p:cNvSpPr>
          <p:nvPr/>
        </p:nvSpPr>
        <p:spPr bwMode="auto">
          <a:xfrm>
            <a:off x="5004557" y="2259492"/>
            <a:ext cx="184150" cy="350837"/>
          </a:xfrm>
          <a:prstGeom prst="downArrow">
            <a:avLst>
              <a:gd name="adj1" fmla="val 50000"/>
              <a:gd name="adj2" fmla="val 49887"/>
            </a:avLst>
          </a:prstGeom>
          <a:solidFill>
            <a:srgbClr val="710402"/>
          </a:solidFill>
          <a:ln w="9525">
            <a:solidFill>
              <a:srgbClr val="5C72B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6" name="Down Arrow 15"/>
          <p:cNvSpPr>
            <a:spLocks noChangeArrowheads="1"/>
          </p:cNvSpPr>
          <p:nvPr/>
        </p:nvSpPr>
        <p:spPr bwMode="auto">
          <a:xfrm>
            <a:off x="4989512" y="4276509"/>
            <a:ext cx="184150" cy="350837"/>
          </a:xfrm>
          <a:prstGeom prst="downArrow">
            <a:avLst>
              <a:gd name="adj1" fmla="val 50000"/>
              <a:gd name="adj2" fmla="val 49887"/>
            </a:avLst>
          </a:prstGeom>
          <a:solidFill>
            <a:srgbClr val="710402"/>
          </a:solidFill>
          <a:ln w="9525">
            <a:solidFill>
              <a:srgbClr val="5C72B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7" name="Down Arrow 16"/>
          <p:cNvSpPr>
            <a:spLocks noChangeArrowheads="1"/>
          </p:cNvSpPr>
          <p:nvPr/>
        </p:nvSpPr>
        <p:spPr bwMode="auto">
          <a:xfrm flipV="1">
            <a:off x="10261601" y="1042989"/>
            <a:ext cx="182563" cy="331787"/>
          </a:xfrm>
          <a:prstGeom prst="downArrow">
            <a:avLst>
              <a:gd name="adj1" fmla="val 50000"/>
              <a:gd name="adj2" fmla="val 50273"/>
            </a:avLst>
          </a:prstGeom>
          <a:solidFill>
            <a:srgbClr val="710402"/>
          </a:solidFill>
          <a:ln w="9525">
            <a:solidFill>
              <a:srgbClr val="5C72B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Down Arrow 17"/>
          <p:cNvSpPr>
            <a:spLocks noChangeArrowheads="1"/>
          </p:cNvSpPr>
          <p:nvPr/>
        </p:nvSpPr>
        <p:spPr bwMode="auto">
          <a:xfrm flipV="1">
            <a:off x="10282238" y="1395414"/>
            <a:ext cx="182562" cy="331787"/>
          </a:xfrm>
          <a:prstGeom prst="downArrow">
            <a:avLst>
              <a:gd name="adj1" fmla="val 50000"/>
              <a:gd name="adj2" fmla="val 50273"/>
            </a:avLst>
          </a:prstGeom>
          <a:solidFill>
            <a:srgbClr val="710402"/>
          </a:solidFill>
          <a:ln w="9525">
            <a:solidFill>
              <a:srgbClr val="5C72B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9" name="Down Arrow 18"/>
          <p:cNvSpPr>
            <a:spLocks noChangeArrowheads="1"/>
          </p:cNvSpPr>
          <p:nvPr/>
        </p:nvSpPr>
        <p:spPr bwMode="auto">
          <a:xfrm flipV="1">
            <a:off x="10282238" y="1731964"/>
            <a:ext cx="182562" cy="331787"/>
          </a:xfrm>
          <a:prstGeom prst="downArrow">
            <a:avLst>
              <a:gd name="adj1" fmla="val 50000"/>
              <a:gd name="adj2" fmla="val 50273"/>
            </a:avLst>
          </a:prstGeom>
          <a:solidFill>
            <a:srgbClr val="710402"/>
          </a:solidFill>
          <a:ln w="9525">
            <a:solidFill>
              <a:srgbClr val="5C72B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Down Arrow 21"/>
          <p:cNvSpPr>
            <a:spLocks noChangeArrowheads="1"/>
          </p:cNvSpPr>
          <p:nvPr/>
        </p:nvSpPr>
        <p:spPr bwMode="auto">
          <a:xfrm flipV="1">
            <a:off x="10282238" y="4402139"/>
            <a:ext cx="182562" cy="331787"/>
          </a:xfrm>
          <a:prstGeom prst="downArrow">
            <a:avLst>
              <a:gd name="adj1" fmla="val 50000"/>
              <a:gd name="adj2" fmla="val 50273"/>
            </a:avLst>
          </a:prstGeom>
          <a:solidFill>
            <a:srgbClr val="710402"/>
          </a:solidFill>
          <a:ln w="9525">
            <a:solidFill>
              <a:srgbClr val="5C72B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23" name="Down Arrow 22"/>
          <p:cNvSpPr>
            <a:spLocks noChangeArrowheads="1"/>
          </p:cNvSpPr>
          <p:nvPr/>
        </p:nvSpPr>
        <p:spPr bwMode="auto">
          <a:xfrm flipV="1">
            <a:off x="10282238" y="4752975"/>
            <a:ext cx="182562" cy="331788"/>
          </a:xfrm>
          <a:prstGeom prst="downArrow">
            <a:avLst>
              <a:gd name="adj1" fmla="val 50000"/>
              <a:gd name="adj2" fmla="val 50273"/>
            </a:avLst>
          </a:prstGeom>
          <a:solidFill>
            <a:srgbClr val="710402"/>
          </a:solidFill>
          <a:ln w="9525">
            <a:solidFill>
              <a:srgbClr val="5C72B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Down Arrow 23"/>
          <p:cNvSpPr>
            <a:spLocks noChangeArrowheads="1"/>
          </p:cNvSpPr>
          <p:nvPr/>
        </p:nvSpPr>
        <p:spPr bwMode="auto">
          <a:xfrm>
            <a:off x="5000209" y="1888332"/>
            <a:ext cx="184150" cy="350837"/>
          </a:xfrm>
          <a:prstGeom prst="downArrow">
            <a:avLst>
              <a:gd name="adj1" fmla="val 50000"/>
              <a:gd name="adj2" fmla="val 49887"/>
            </a:avLst>
          </a:prstGeom>
          <a:solidFill>
            <a:srgbClr val="710402"/>
          </a:solidFill>
          <a:ln w="9525">
            <a:solidFill>
              <a:srgbClr val="5C72B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25" name="Frame 24"/>
          <p:cNvSpPr>
            <a:spLocks/>
          </p:cNvSpPr>
          <p:nvPr/>
        </p:nvSpPr>
        <p:spPr bwMode="auto">
          <a:xfrm>
            <a:off x="3147940" y="1897857"/>
            <a:ext cx="1787525" cy="350837"/>
          </a:xfrm>
          <a:custGeom>
            <a:avLst/>
            <a:gdLst>
              <a:gd name="T0" fmla="*/ 0 w 1787863"/>
              <a:gd name="T1" fmla="*/ 0 h 350943"/>
              <a:gd name="T2" fmla="*/ 1787863 w 1787863"/>
              <a:gd name="T3" fmla="*/ 0 h 350943"/>
              <a:gd name="T4" fmla="*/ 1787863 w 1787863"/>
              <a:gd name="T5" fmla="*/ 350943 h 350943"/>
              <a:gd name="T6" fmla="*/ 0 w 1787863"/>
              <a:gd name="T7" fmla="*/ 350943 h 350943"/>
              <a:gd name="T8" fmla="*/ 0 w 1787863"/>
              <a:gd name="T9" fmla="*/ 0 h 350943"/>
              <a:gd name="T10" fmla="*/ 43868 w 1787863"/>
              <a:gd name="T11" fmla="*/ 43868 h 350943"/>
              <a:gd name="T12" fmla="*/ 43868 w 1787863"/>
              <a:gd name="T13" fmla="*/ 307075 h 350943"/>
              <a:gd name="T14" fmla="*/ 1743995 w 1787863"/>
              <a:gd name="T15" fmla="*/ 307075 h 350943"/>
              <a:gd name="T16" fmla="*/ 1743995 w 1787863"/>
              <a:gd name="T17" fmla="*/ 43868 h 350943"/>
              <a:gd name="T18" fmla="*/ 43868 w 1787863"/>
              <a:gd name="T19" fmla="*/ 43868 h 3509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87863" h="350943">
                <a:moveTo>
                  <a:pt x="0" y="0"/>
                </a:moveTo>
                <a:lnTo>
                  <a:pt x="1787863" y="0"/>
                </a:lnTo>
                <a:lnTo>
                  <a:pt x="1787863" y="350943"/>
                </a:lnTo>
                <a:lnTo>
                  <a:pt x="0" y="350943"/>
                </a:lnTo>
                <a:lnTo>
                  <a:pt x="0" y="0"/>
                </a:lnTo>
                <a:close/>
                <a:moveTo>
                  <a:pt x="43868" y="43868"/>
                </a:moveTo>
                <a:lnTo>
                  <a:pt x="43868" y="307075"/>
                </a:lnTo>
                <a:lnTo>
                  <a:pt x="1743995" y="307075"/>
                </a:lnTo>
                <a:lnTo>
                  <a:pt x="1743995" y="43868"/>
                </a:lnTo>
                <a:lnTo>
                  <a:pt x="43868" y="43868"/>
                </a:lnTo>
                <a:close/>
              </a:path>
            </a:pathLst>
          </a:custGeom>
          <a:gradFill rotWithShape="1">
            <a:gsLst>
              <a:gs pos="0">
                <a:srgbClr val="4F6CBD"/>
              </a:gs>
              <a:gs pos="20000">
                <a:srgbClr val="506CBA"/>
              </a:gs>
              <a:gs pos="100000">
                <a:srgbClr val="3C518E"/>
              </a:gs>
            </a:gsLst>
            <a:lin ang="5400000"/>
          </a:gradFill>
          <a:ln w="9525" cap="flat" cmpd="sng">
            <a:solidFill>
              <a:srgbClr val="5C72B2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pt-PT"/>
          </a:p>
        </p:txBody>
      </p:sp>
      <p:sp>
        <p:nvSpPr>
          <p:cNvPr id="26" name="Frame 25"/>
          <p:cNvSpPr>
            <a:spLocks/>
          </p:cNvSpPr>
          <p:nvPr/>
        </p:nvSpPr>
        <p:spPr bwMode="auto">
          <a:xfrm>
            <a:off x="3147940" y="2927242"/>
            <a:ext cx="1787525" cy="350837"/>
          </a:xfrm>
          <a:custGeom>
            <a:avLst/>
            <a:gdLst>
              <a:gd name="T0" fmla="*/ 0 w 1787863"/>
              <a:gd name="T1" fmla="*/ 0 h 350943"/>
              <a:gd name="T2" fmla="*/ 1787863 w 1787863"/>
              <a:gd name="T3" fmla="*/ 0 h 350943"/>
              <a:gd name="T4" fmla="*/ 1787863 w 1787863"/>
              <a:gd name="T5" fmla="*/ 350943 h 350943"/>
              <a:gd name="T6" fmla="*/ 0 w 1787863"/>
              <a:gd name="T7" fmla="*/ 350943 h 350943"/>
              <a:gd name="T8" fmla="*/ 0 w 1787863"/>
              <a:gd name="T9" fmla="*/ 0 h 350943"/>
              <a:gd name="T10" fmla="*/ 43868 w 1787863"/>
              <a:gd name="T11" fmla="*/ 43868 h 350943"/>
              <a:gd name="T12" fmla="*/ 43868 w 1787863"/>
              <a:gd name="T13" fmla="*/ 307075 h 350943"/>
              <a:gd name="T14" fmla="*/ 1743995 w 1787863"/>
              <a:gd name="T15" fmla="*/ 307075 h 350943"/>
              <a:gd name="T16" fmla="*/ 1743995 w 1787863"/>
              <a:gd name="T17" fmla="*/ 43868 h 350943"/>
              <a:gd name="T18" fmla="*/ 43868 w 1787863"/>
              <a:gd name="T19" fmla="*/ 43868 h 3509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87863" h="350943">
                <a:moveTo>
                  <a:pt x="0" y="0"/>
                </a:moveTo>
                <a:lnTo>
                  <a:pt x="1787863" y="0"/>
                </a:lnTo>
                <a:lnTo>
                  <a:pt x="1787863" y="350943"/>
                </a:lnTo>
                <a:lnTo>
                  <a:pt x="0" y="350943"/>
                </a:lnTo>
                <a:lnTo>
                  <a:pt x="0" y="0"/>
                </a:lnTo>
                <a:close/>
                <a:moveTo>
                  <a:pt x="43868" y="43868"/>
                </a:moveTo>
                <a:lnTo>
                  <a:pt x="43868" y="307075"/>
                </a:lnTo>
                <a:lnTo>
                  <a:pt x="1743995" y="307075"/>
                </a:lnTo>
                <a:lnTo>
                  <a:pt x="1743995" y="43868"/>
                </a:lnTo>
                <a:lnTo>
                  <a:pt x="43868" y="43868"/>
                </a:lnTo>
                <a:close/>
              </a:path>
            </a:pathLst>
          </a:custGeom>
          <a:gradFill rotWithShape="1">
            <a:gsLst>
              <a:gs pos="0">
                <a:srgbClr val="4F6CBD"/>
              </a:gs>
              <a:gs pos="20000">
                <a:srgbClr val="506CBA"/>
              </a:gs>
              <a:gs pos="100000">
                <a:srgbClr val="3C518E"/>
              </a:gs>
            </a:gsLst>
            <a:lin ang="5400000"/>
          </a:gradFill>
          <a:ln w="9525" cap="flat" cmpd="sng">
            <a:solidFill>
              <a:srgbClr val="5C72B2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pt-PT"/>
          </a:p>
        </p:txBody>
      </p:sp>
      <p:sp>
        <p:nvSpPr>
          <p:cNvPr id="27" name="Down Arrow 26"/>
          <p:cNvSpPr>
            <a:spLocks noChangeArrowheads="1"/>
          </p:cNvSpPr>
          <p:nvPr/>
        </p:nvSpPr>
        <p:spPr bwMode="auto">
          <a:xfrm flipV="1">
            <a:off x="5000209" y="2869241"/>
            <a:ext cx="184150" cy="331787"/>
          </a:xfrm>
          <a:prstGeom prst="downArrow">
            <a:avLst>
              <a:gd name="adj1" fmla="val 50000"/>
              <a:gd name="adj2" fmla="val 49839"/>
            </a:avLst>
          </a:prstGeom>
          <a:solidFill>
            <a:srgbClr val="710402"/>
          </a:solidFill>
          <a:ln w="9525">
            <a:solidFill>
              <a:srgbClr val="5C72B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28" name="Frame 27"/>
          <p:cNvSpPr>
            <a:spLocks/>
          </p:cNvSpPr>
          <p:nvPr/>
        </p:nvSpPr>
        <p:spPr bwMode="auto">
          <a:xfrm>
            <a:off x="8289926" y="3352800"/>
            <a:ext cx="1787525" cy="350838"/>
          </a:xfrm>
          <a:custGeom>
            <a:avLst/>
            <a:gdLst>
              <a:gd name="T0" fmla="*/ 0 w 1787863"/>
              <a:gd name="T1" fmla="*/ 0 h 350943"/>
              <a:gd name="T2" fmla="*/ 1787863 w 1787863"/>
              <a:gd name="T3" fmla="*/ 0 h 350943"/>
              <a:gd name="T4" fmla="*/ 1787863 w 1787863"/>
              <a:gd name="T5" fmla="*/ 350943 h 350943"/>
              <a:gd name="T6" fmla="*/ 0 w 1787863"/>
              <a:gd name="T7" fmla="*/ 350943 h 350943"/>
              <a:gd name="T8" fmla="*/ 0 w 1787863"/>
              <a:gd name="T9" fmla="*/ 0 h 350943"/>
              <a:gd name="T10" fmla="*/ 43868 w 1787863"/>
              <a:gd name="T11" fmla="*/ 43868 h 350943"/>
              <a:gd name="T12" fmla="*/ 43868 w 1787863"/>
              <a:gd name="T13" fmla="*/ 307075 h 350943"/>
              <a:gd name="T14" fmla="*/ 1743995 w 1787863"/>
              <a:gd name="T15" fmla="*/ 307075 h 350943"/>
              <a:gd name="T16" fmla="*/ 1743995 w 1787863"/>
              <a:gd name="T17" fmla="*/ 43868 h 350943"/>
              <a:gd name="T18" fmla="*/ 43868 w 1787863"/>
              <a:gd name="T19" fmla="*/ 43868 h 3509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87863" h="350943">
                <a:moveTo>
                  <a:pt x="0" y="0"/>
                </a:moveTo>
                <a:lnTo>
                  <a:pt x="1787863" y="0"/>
                </a:lnTo>
                <a:lnTo>
                  <a:pt x="1787863" y="350943"/>
                </a:lnTo>
                <a:lnTo>
                  <a:pt x="0" y="350943"/>
                </a:lnTo>
                <a:lnTo>
                  <a:pt x="0" y="0"/>
                </a:lnTo>
                <a:close/>
                <a:moveTo>
                  <a:pt x="43868" y="43868"/>
                </a:moveTo>
                <a:lnTo>
                  <a:pt x="43868" y="307075"/>
                </a:lnTo>
                <a:lnTo>
                  <a:pt x="1743995" y="307075"/>
                </a:lnTo>
                <a:lnTo>
                  <a:pt x="1743995" y="43868"/>
                </a:lnTo>
                <a:lnTo>
                  <a:pt x="43868" y="43868"/>
                </a:lnTo>
                <a:close/>
              </a:path>
            </a:pathLst>
          </a:custGeom>
          <a:gradFill rotWithShape="1">
            <a:gsLst>
              <a:gs pos="0">
                <a:srgbClr val="4F6CBD"/>
              </a:gs>
              <a:gs pos="20000">
                <a:srgbClr val="506CBA"/>
              </a:gs>
              <a:gs pos="100000">
                <a:srgbClr val="3C518E"/>
              </a:gs>
            </a:gsLst>
            <a:lin ang="5400000"/>
          </a:gradFill>
          <a:ln w="9525" cap="flat" cmpd="sng">
            <a:solidFill>
              <a:srgbClr val="5C72B2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pt-PT"/>
          </a:p>
        </p:txBody>
      </p:sp>
      <p:sp>
        <p:nvSpPr>
          <p:cNvPr id="29" name="Down Arrow 28"/>
          <p:cNvSpPr>
            <a:spLocks noChangeArrowheads="1"/>
          </p:cNvSpPr>
          <p:nvPr/>
        </p:nvSpPr>
        <p:spPr bwMode="auto">
          <a:xfrm flipV="1">
            <a:off x="10258426" y="3314700"/>
            <a:ext cx="182563" cy="331788"/>
          </a:xfrm>
          <a:prstGeom prst="downArrow">
            <a:avLst>
              <a:gd name="adj1" fmla="val 50000"/>
              <a:gd name="adj2" fmla="val 50273"/>
            </a:avLst>
          </a:prstGeom>
          <a:solidFill>
            <a:srgbClr val="710402"/>
          </a:solidFill>
          <a:ln w="9525">
            <a:solidFill>
              <a:srgbClr val="5C72B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30" name="Down Arrow 29"/>
          <p:cNvSpPr>
            <a:spLocks noChangeArrowheads="1"/>
          </p:cNvSpPr>
          <p:nvPr/>
        </p:nvSpPr>
        <p:spPr bwMode="auto">
          <a:xfrm flipV="1">
            <a:off x="10282238" y="4048125"/>
            <a:ext cx="182562" cy="331788"/>
          </a:xfrm>
          <a:prstGeom prst="downArrow">
            <a:avLst>
              <a:gd name="adj1" fmla="val 50000"/>
              <a:gd name="adj2" fmla="val 50273"/>
            </a:avLst>
          </a:prstGeom>
          <a:solidFill>
            <a:srgbClr val="710402"/>
          </a:solidFill>
          <a:ln w="9525">
            <a:solidFill>
              <a:srgbClr val="5C72B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31" name="Frame 30"/>
          <p:cNvSpPr>
            <a:spLocks/>
          </p:cNvSpPr>
          <p:nvPr/>
        </p:nvSpPr>
        <p:spPr bwMode="auto">
          <a:xfrm>
            <a:off x="8289926" y="4049714"/>
            <a:ext cx="1787525" cy="352425"/>
          </a:xfrm>
          <a:custGeom>
            <a:avLst/>
            <a:gdLst>
              <a:gd name="T0" fmla="*/ 0 w 1787863"/>
              <a:gd name="T1" fmla="*/ 0 h 350943"/>
              <a:gd name="T2" fmla="*/ 1787863 w 1787863"/>
              <a:gd name="T3" fmla="*/ 0 h 350943"/>
              <a:gd name="T4" fmla="*/ 1787863 w 1787863"/>
              <a:gd name="T5" fmla="*/ 350943 h 350943"/>
              <a:gd name="T6" fmla="*/ 0 w 1787863"/>
              <a:gd name="T7" fmla="*/ 350943 h 350943"/>
              <a:gd name="T8" fmla="*/ 0 w 1787863"/>
              <a:gd name="T9" fmla="*/ 0 h 350943"/>
              <a:gd name="T10" fmla="*/ 43868 w 1787863"/>
              <a:gd name="T11" fmla="*/ 43868 h 350943"/>
              <a:gd name="T12" fmla="*/ 43868 w 1787863"/>
              <a:gd name="T13" fmla="*/ 307075 h 350943"/>
              <a:gd name="T14" fmla="*/ 1743995 w 1787863"/>
              <a:gd name="T15" fmla="*/ 307075 h 350943"/>
              <a:gd name="T16" fmla="*/ 1743995 w 1787863"/>
              <a:gd name="T17" fmla="*/ 43868 h 350943"/>
              <a:gd name="T18" fmla="*/ 43868 w 1787863"/>
              <a:gd name="T19" fmla="*/ 43868 h 3509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87863" h="350943">
                <a:moveTo>
                  <a:pt x="0" y="0"/>
                </a:moveTo>
                <a:lnTo>
                  <a:pt x="1787863" y="0"/>
                </a:lnTo>
                <a:lnTo>
                  <a:pt x="1787863" y="350943"/>
                </a:lnTo>
                <a:lnTo>
                  <a:pt x="0" y="350943"/>
                </a:lnTo>
                <a:lnTo>
                  <a:pt x="0" y="0"/>
                </a:lnTo>
                <a:close/>
                <a:moveTo>
                  <a:pt x="43868" y="43868"/>
                </a:moveTo>
                <a:lnTo>
                  <a:pt x="43868" y="307075"/>
                </a:lnTo>
                <a:lnTo>
                  <a:pt x="1743995" y="307075"/>
                </a:lnTo>
                <a:lnTo>
                  <a:pt x="1743995" y="43868"/>
                </a:lnTo>
                <a:lnTo>
                  <a:pt x="43868" y="43868"/>
                </a:lnTo>
                <a:close/>
              </a:path>
            </a:pathLst>
          </a:custGeom>
          <a:gradFill rotWithShape="1">
            <a:gsLst>
              <a:gs pos="0">
                <a:srgbClr val="4F6CBD"/>
              </a:gs>
              <a:gs pos="20000">
                <a:srgbClr val="506CBA"/>
              </a:gs>
              <a:gs pos="100000">
                <a:srgbClr val="3C518E"/>
              </a:gs>
            </a:gsLst>
            <a:lin ang="5400000"/>
          </a:gradFill>
          <a:ln w="9525" cap="flat" cmpd="sng">
            <a:solidFill>
              <a:srgbClr val="5C72B2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4943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963000" y="908640"/>
            <a:ext cx="10362960" cy="1035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ES" sz="2800" b="0" strike="noStrike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</a:t>
            </a:r>
            <a:r>
              <a:rPr lang="es-ES" sz="28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es-ES" sz="2800" b="0" strike="noStrike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hipótese</a:t>
            </a:r>
            <a:r>
              <a:rPr lang="es-ES" sz="28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diagnóstico </a:t>
            </a:r>
            <a:r>
              <a:rPr lang="es-ES" sz="2800" b="0" strike="noStrike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mais</a:t>
            </a:r>
            <a:r>
              <a:rPr lang="es-ES" sz="28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800" b="0" strike="noStrike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provável</a:t>
            </a:r>
            <a:r>
              <a:rPr lang="es-ES" sz="2800" b="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</a:p>
        </p:txBody>
      </p:sp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Pergunta</a:t>
            </a:r>
            <a:r>
              <a:rPr lang="es-ES" sz="32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5" name="CustomShape 4"/>
          <p:cNvSpPr/>
          <p:nvPr/>
        </p:nvSpPr>
        <p:spPr>
          <a:xfrm>
            <a:off x="1195688" y="2331000"/>
            <a:ext cx="7772040" cy="33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Efeito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secundário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da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medicação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Anemia 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perniciosa.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Neuropatia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diabética.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Alcoolismo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608" y="398220"/>
            <a:ext cx="1957312" cy="208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0145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Ecografia</a:t>
            </a:r>
            <a:r>
              <a:rPr lang="es-ES" dirty="0" smtClean="0"/>
              <a:t> abdominal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0" y="1969831"/>
            <a:ext cx="11582400" cy="4592024"/>
          </a:xfrm>
        </p:spPr>
        <p:txBody>
          <a:bodyPr/>
          <a:lstStyle/>
          <a:p>
            <a:r>
              <a:rPr lang="es-ES" dirty="0" err="1" smtClean="0"/>
              <a:t>Estudo</a:t>
            </a:r>
            <a:r>
              <a:rPr lang="es-ES" dirty="0" smtClean="0"/>
              <a:t> analítico: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marL="542925" indent="0">
              <a:buNone/>
            </a:pPr>
            <a:endParaRPr lang="es-ES" dirty="0" smtClean="0"/>
          </a:p>
          <a:p>
            <a:r>
              <a:rPr lang="es-ES" dirty="0" err="1" smtClean="0"/>
              <a:t>Medulograma</a:t>
            </a:r>
            <a:r>
              <a:rPr lang="es-ES" dirty="0" smtClean="0"/>
              <a:t>:</a:t>
            </a:r>
          </a:p>
          <a:p>
            <a:pPr lvl="1"/>
            <a:r>
              <a:rPr lang="pt-PT" altLang="pt-PT" sz="2400" dirty="0" smtClean="0"/>
              <a:t>O estudo fenotípico de aspirado medular detetou </a:t>
            </a:r>
            <a:r>
              <a:rPr lang="pt-PT" altLang="pt-PT" sz="2400" dirty="0" smtClean="0">
                <a:solidFill>
                  <a:srgbClr val="C00000"/>
                </a:solidFill>
              </a:rPr>
              <a:t>alterações na maturação nas linhas granulócito/neutrófilo e eritróide</a:t>
            </a:r>
            <a:r>
              <a:rPr lang="pt-PT" altLang="pt-PT" sz="2400" b="1" dirty="0" smtClean="0"/>
              <a:t>,</a:t>
            </a:r>
            <a:r>
              <a:rPr lang="pt-PT" altLang="pt-PT" sz="2400" dirty="0" smtClean="0"/>
              <a:t> que se observam nos </a:t>
            </a:r>
            <a:r>
              <a:rPr lang="pt-PT" altLang="pt-PT" sz="2400" dirty="0" smtClean="0">
                <a:solidFill>
                  <a:srgbClr val="C00000"/>
                </a:solidFill>
              </a:rPr>
              <a:t>SMD </a:t>
            </a:r>
            <a:r>
              <a:rPr lang="pt-PT" altLang="pt-PT" sz="2400" dirty="0" smtClean="0"/>
              <a:t>mas de igual formas nas </a:t>
            </a:r>
            <a:r>
              <a:rPr lang="pt-PT" altLang="pt-PT" sz="2400" dirty="0" smtClean="0">
                <a:solidFill>
                  <a:srgbClr val="C00000"/>
                </a:solidFill>
              </a:rPr>
              <a:t>anemias megaloblásticas</a:t>
            </a:r>
            <a:r>
              <a:rPr lang="pt-PT" altLang="pt-PT" sz="2400" dirty="0" smtClean="0"/>
              <a:t>, que do ponto de vista fenotípico se assemelham a um SMD. Observam-se 4,9% de blastos. As células T, B, plasmócitos e NK tinham um fenótipo normal.</a:t>
            </a:r>
          </a:p>
          <a:p>
            <a:pPr lvl="1"/>
            <a:endParaRPr lang="es-E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15832" y="892908"/>
            <a:ext cx="8229600" cy="1255542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pt-PT" altLang="pt-PT" sz="2400" dirty="0">
                <a:solidFill>
                  <a:srgbClr val="2342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“…fígado é </a:t>
            </a:r>
            <a:r>
              <a:rPr lang="pt-PT" altLang="pt-P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volumoso </a:t>
            </a:r>
            <a:r>
              <a:rPr lang="pt-PT" altLang="pt-PT" sz="2400" dirty="0">
                <a:solidFill>
                  <a:srgbClr val="2342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apresenta </a:t>
            </a:r>
            <a:r>
              <a:rPr lang="pt-PT" altLang="pt-P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ecoestrutura heterogénea e hiperrefletiva por esteatose e provável insuficiência hepática</a:t>
            </a:r>
            <a:r>
              <a:rPr lang="pt-PT" altLang="pt-PT" sz="2400" dirty="0" smtClean="0">
                <a:solidFill>
                  <a:srgbClr val="2342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…”</a:t>
            </a:r>
            <a:endParaRPr lang="pt-PT" altLang="pt-PT" sz="2400" dirty="0">
              <a:solidFill>
                <a:srgbClr val="2342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5245844"/>
              </p:ext>
            </p:extLst>
          </p:nvPr>
        </p:nvGraphicFramePr>
        <p:xfrm>
          <a:off x="2608404" y="2398786"/>
          <a:ext cx="4073525" cy="161142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073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77656">
                <a:tc>
                  <a:txBody>
                    <a:bodyPr/>
                    <a:lstStyle/>
                    <a:p>
                      <a:pPr algn="ctr"/>
                      <a:r>
                        <a:rPr lang="pt-PT" sz="2400" b="1" noProof="0" dirty="0" smtClean="0">
                          <a:solidFill>
                            <a:srgbClr val="23427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Pancitopenia</a:t>
                      </a:r>
                      <a:endParaRPr lang="pt-PT" sz="2400" b="1" noProof="0" dirty="0">
                        <a:solidFill>
                          <a:srgbClr val="23427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699" marB="45699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45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pt-PT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LDH elevada</a:t>
                      </a:r>
                    </a:p>
                  </a:txBody>
                  <a:tcPr marL="91456" marR="91456" marT="45699" marB="45699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745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pt-PT" sz="24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Bil</a:t>
                      </a:r>
                      <a:r>
                        <a:rPr lang="pt-PT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Indireta aumentada</a:t>
                      </a:r>
                    </a:p>
                  </a:txBody>
                  <a:tcPr marL="91456" marR="91456" marT="45699" marB="45699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9" name="Content Placeholder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59554"/>
              </p:ext>
            </p:extLst>
          </p:nvPr>
        </p:nvGraphicFramePr>
        <p:xfrm>
          <a:off x="6879629" y="2845819"/>
          <a:ext cx="4073525" cy="1133856"/>
        </p:xfrm>
        <a:graphic>
          <a:graphicData uri="http://schemas.openxmlformats.org/drawingml/2006/table">
            <a:tbl>
              <a:tblPr/>
              <a:tblGrid>
                <a:gridCol w="4073525">
                  <a:extLst>
                    <a:ext uri="{9D8B030D-6E8A-4147-A177-3AD203B41FA5}">
                      <a16:colId xmlns:a16="http://schemas.microsoft.com/office/drawing/2014/main" xmlns="" val="4078067668"/>
                    </a:ext>
                  </a:extLst>
                </a:gridCol>
              </a:tblGrid>
              <a:tr h="5182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3427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Diminuição de haptoglobina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0183443"/>
                  </a:ext>
                </a:extLst>
              </a:tr>
              <a:tr h="385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Courier New" panose="02070309020205020404" pitchFamily="49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rgbClr val="7F7F7F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Hipovitaminose B12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2570051"/>
                  </a:ext>
                </a:extLst>
              </a:tr>
            </a:tbl>
          </a:graphicData>
        </a:graphic>
      </p:graphicFrame>
      <p:pic>
        <p:nvPicPr>
          <p:cNvPr id="10" name="Picture 1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64" y="490663"/>
            <a:ext cx="1612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54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Content Placeholder 2"/>
          <p:cNvSpPr txBox="1">
            <a:spLocks/>
          </p:cNvSpPr>
          <p:nvPr/>
        </p:nvSpPr>
        <p:spPr bwMode="auto">
          <a:xfrm>
            <a:off x="1483189" y="1424066"/>
            <a:ext cx="9233940" cy="181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pt-PT" altLang="pt-PT" sz="2400" dirty="0">
                <a:solidFill>
                  <a:srgbClr val="004586"/>
                </a:solidFill>
                <a:latin typeface="Calibri" pitchFamily="34" charset="0"/>
                <a:cs typeface="Calibri" pitchFamily="34" charset="0"/>
              </a:rPr>
              <a:t>Sem intercorrências.</a:t>
            </a:r>
          </a:p>
          <a:p>
            <a:pPr algn="ctr">
              <a:spcBef>
                <a:spcPct val="20000"/>
              </a:spcBef>
            </a:pPr>
            <a:r>
              <a:rPr lang="pt-PT" altLang="pt-PT" sz="2400" dirty="0">
                <a:solidFill>
                  <a:srgbClr val="004586"/>
                </a:solidFill>
                <a:latin typeface="Calibri" pitchFamily="34" charset="0"/>
                <a:cs typeface="Calibri" pitchFamily="34" charset="0"/>
              </a:rPr>
              <a:t>Terapêutica de reposição com </a:t>
            </a:r>
            <a:r>
              <a:rPr lang="pt-PT" altLang="pt-PT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Vitamina B12 injetável</a:t>
            </a:r>
            <a:r>
              <a:rPr lang="pt-PT" altLang="pt-PT" sz="2400" b="1" dirty="0">
                <a:solidFill>
                  <a:srgbClr val="004586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>
              <a:spcBef>
                <a:spcPct val="20000"/>
              </a:spcBef>
            </a:pPr>
            <a:r>
              <a:rPr lang="pt-PT" altLang="pt-PT" sz="2400" dirty="0">
                <a:solidFill>
                  <a:srgbClr val="004586"/>
                </a:solidFill>
                <a:latin typeface="Calibri" pitchFamily="34" charset="0"/>
                <a:cs typeface="Calibri" pitchFamily="34" charset="0"/>
              </a:rPr>
              <a:t>Sem necessidade de transfusão.</a:t>
            </a:r>
          </a:p>
          <a:p>
            <a:pPr algn="ctr">
              <a:spcBef>
                <a:spcPct val="20000"/>
              </a:spcBef>
            </a:pPr>
            <a:r>
              <a:rPr lang="pt-PT" altLang="pt-PT" sz="2400" dirty="0">
                <a:solidFill>
                  <a:srgbClr val="234271"/>
                </a:solidFill>
                <a:latin typeface="Calibri" pitchFamily="34" charset="0"/>
                <a:cs typeface="Calibri" pitchFamily="34" charset="0"/>
              </a:rPr>
              <a:t>Alta.</a:t>
            </a:r>
          </a:p>
        </p:txBody>
      </p:sp>
      <p:sp>
        <p:nvSpPr>
          <p:cNvPr id="2" name="Down Arrow 1"/>
          <p:cNvSpPr>
            <a:spLocks noChangeArrowheads="1"/>
          </p:cNvSpPr>
          <p:nvPr/>
        </p:nvSpPr>
        <p:spPr bwMode="auto">
          <a:xfrm>
            <a:off x="5002718" y="3259138"/>
            <a:ext cx="2071687" cy="100171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10402">
              <a:alpha val="70195"/>
            </a:srgbClr>
          </a:solidFill>
          <a:ln w="9525">
            <a:solidFill>
              <a:srgbClr val="5C72B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3318" name="Content Placeholder 2"/>
          <p:cNvSpPr txBox="1">
            <a:spLocks/>
          </p:cNvSpPr>
          <p:nvPr/>
        </p:nvSpPr>
        <p:spPr bwMode="auto">
          <a:xfrm>
            <a:off x="2350915" y="4162649"/>
            <a:ext cx="31781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40000"/>
              </a:lnSpc>
              <a:spcBef>
                <a:spcPct val="20000"/>
              </a:spcBef>
            </a:pPr>
            <a:r>
              <a:rPr lang="pt-PT" altLang="pt-P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 anti-CPG POSITIVO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01984" y="4264247"/>
            <a:ext cx="5311507" cy="20907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pt-PT" altLang="pt-PT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EDA</a:t>
            </a:r>
            <a:r>
              <a:rPr lang="pt-PT" altLang="pt-PT" sz="2400" dirty="0">
                <a:solidFill>
                  <a:srgbClr val="004586"/>
                </a:solidFill>
                <a:latin typeface="Calibri" pitchFamily="34" charset="0"/>
                <a:cs typeface="Calibri" pitchFamily="34" charset="0"/>
              </a:rPr>
              <a:t> - Gastrite crónica ligeira do antro (sem significado valorizável neste contexto clínico). Ausência de vestígios de sangue no trato digestivo alto.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Internamento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116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14" y="225959"/>
            <a:ext cx="3667125" cy="538162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84" y="3615393"/>
            <a:ext cx="2937530" cy="1955556"/>
          </a:xfrm>
          <a:prstGeom prst="rect">
            <a:avLst/>
          </a:prstGeom>
        </p:spPr>
      </p:pic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3474721" y="267286"/>
            <a:ext cx="8342142" cy="4592024"/>
          </a:xfrm>
        </p:spPr>
        <p:txBody>
          <a:bodyPr/>
          <a:lstStyle/>
          <a:p>
            <a:r>
              <a:rPr lang="pt-PT" sz="2000" i="1" dirty="0">
                <a:solidFill>
                  <a:srgbClr val="004586"/>
                </a:solidFill>
              </a:rPr>
              <a:t>Alterações absorção no ileum terminal:</a:t>
            </a:r>
          </a:p>
          <a:p>
            <a:pPr lvl="1"/>
            <a:r>
              <a:rPr lang="pt-PT" sz="2000" i="1" dirty="0" smtClean="0">
                <a:solidFill>
                  <a:srgbClr val="004586"/>
                </a:solidFill>
              </a:rPr>
              <a:t>Alterações </a:t>
            </a:r>
            <a:r>
              <a:rPr lang="pt-PT" sz="2000" i="1" dirty="0">
                <a:solidFill>
                  <a:srgbClr val="004586"/>
                </a:solidFill>
              </a:rPr>
              <a:t>motilidade intestinal </a:t>
            </a:r>
            <a:r>
              <a:rPr lang="pt-PT" sz="2000" i="1" dirty="0">
                <a:solidFill>
                  <a:srgbClr val="004586"/>
                </a:solidFill>
                <a:sym typeface="Wingdings" panose="05000000000000000000" pitchFamily="2" charset="2"/>
              </a:rPr>
              <a:t> sobre crescimento bacteriano e consequente défice de vitamina </a:t>
            </a:r>
            <a:r>
              <a:rPr lang="pt-PT" sz="2000" i="1" dirty="0" smtClean="0">
                <a:solidFill>
                  <a:srgbClr val="004586"/>
                </a:solidFill>
                <a:sym typeface="Wingdings" panose="05000000000000000000" pitchFamily="2" charset="2"/>
              </a:rPr>
              <a:t>B12.</a:t>
            </a:r>
          </a:p>
          <a:p>
            <a:pPr lvl="1"/>
            <a:r>
              <a:rPr lang="pt-PT" sz="2000" i="1" dirty="0" smtClean="0">
                <a:solidFill>
                  <a:srgbClr val="004586"/>
                </a:solidFill>
                <a:sym typeface="Wingdings" panose="05000000000000000000" pitchFamily="2" charset="2"/>
              </a:rPr>
              <a:t>Inibição </a:t>
            </a:r>
            <a:r>
              <a:rPr lang="pt-PT" sz="2000" i="1" dirty="0">
                <a:solidFill>
                  <a:srgbClr val="004586"/>
                </a:solidFill>
                <a:sym typeface="Wingdings" panose="05000000000000000000" pitchFamily="2" charset="2"/>
              </a:rPr>
              <a:t>competitiva ou inativação da absorção de vitamina </a:t>
            </a:r>
            <a:r>
              <a:rPr lang="pt-PT" sz="2000" i="1" dirty="0" smtClean="0">
                <a:solidFill>
                  <a:srgbClr val="004586"/>
                </a:solidFill>
                <a:sym typeface="Wingdings" panose="05000000000000000000" pitchFamily="2" charset="2"/>
              </a:rPr>
              <a:t>B12.</a:t>
            </a:r>
            <a:endParaRPr lang="pt-PT" sz="2000" i="1" dirty="0">
              <a:solidFill>
                <a:srgbClr val="004586"/>
              </a:solidFill>
              <a:sym typeface="Wingdings" panose="05000000000000000000" pitchFamily="2" charset="2"/>
            </a:endParaRPr>
          </a:p>
          <a:p>
            <a:pPr lvl="1"/>
            <a:r>
              <a:rPr lang="pt-PT" sz="2000" i="1" dirty="0" smtClean="0">
                <a:solidFill>
                  <a:srgbClr val="004586"/>
                </a:solidFill>
                <a:sym typeface="Wingdings" panose="05000000000000000000" pitchFamily="2" charset="2"/>
              </a:rPr>
              <a:t>Alterações </a:t>
            </a:r>
            <a:r>
              <a:rPr lang="pt-PT" sz="2000" i="1" dirty="0">
                <a:solidFill>
                  <a:srgbClr val="004586"/>
                </a:solidFill>
                <a:sym typeface="Wingdings" panose="05000000000000000000" pitchFamily="2" charset="2"/>
              </a:rPr>
              <a:t>nos níveis de fator </a:t>
            </a:r>
            <a:r>
              <a:rPr lang="pt-PT" sz="2000" i="1" dirty="0" smtClean="0">
                <a:solidFill>
                  <a:srgbClr val="004586"/>
                </a:solidFill>
                <a:sym typeface="Wingdings" panose="05000000000000000000" pitchFamily="2" charset="2"/>
              </a:rPr>
              <a:t>intrínseco.</a:t>
            </a:r>
          </a:p>
          <a:p>
            <a:pPr lvl="1"/>
            <a:r>
              <a:rPr lang="pt-PT" sz="2000" i="1" dirty="0" smtClean="0">
                <a:solidFill>
                  <a:srgbClr val="004586"/>
                </a:solidFill>
                <a:sym typeface="Wingdings" panose="05000000000000000000" pitchFamily="2" charset="2"/>
              </a:rPr>
              <a:t>Interação </a:t>
            </a:r>
            <a:r>
              <a:rPr lang="pt-PT" sz="2000" i="1" dirty="0">
                <a:solidFill>
                  <a:srgbClr val="004586"/>
                </a:solidFill>
                <a:sym typeface="Wingdings" panose="05000000000000000000" pitchFamily="2" charset="2"/>
              </a:rPr>
              <a:t>com recetor endocítico </a:t>
            </a:r>
            <a:r>
              <a:rPr lang="pt-PT" sz="2000" i="1" dirty="0" smtClean="0">
                <a:solidFill>
                  <a:srgbClr val="004586"/>
                </a:solidFill>
                <a:sym typeface="Wingdings" panose="05000000000000000000" pitchFamily="2" charset="2"/>
              </a:rPr>
              <a:t>cubulina.</a:t>
            </a:r>
          </a:p>
          <a:p>
            <a:pPr lvl="1"/>
            <a:r>
              <a:rPr lang="pt-PT" sz="2000" i="1" dirty="0" smtClean="0">
                <a:solidFill>
                  <a:srgbClr val="004586"/>
                </a:solidFill>
                <a:sym typeface="Wingdings" panose="05000000000000000000" pitchFamily="2" charset="2"/>
              </a:rPr>
              <a:t>Inibição </a:t>
            </a:r>
            <a:r>
              <a:rPr lang="pt-PT" sz="2000" i="1" dirty="0">
                <a:solidFill>
                  <a:srgbClr val="004586"/>
                </a:solidFill>
                <a:sym typeface="Wingdings" panose="05000000000000000000" pitchFamily="2" charset="2"/>
              </a:rPr>
              <a:t>da absorção dependente do cálcio do complexo Vitamina B12- Fator </a:t>
            </a:r>
            <a:r>
              <a:rPr lang="pt-PT" sz="2000" i="1" dirty="0" smtClean="0">
                <a:solidFill>
                  <a:srgbClr val="004586"/>
                </a:solidFill>
                <a:sym typeface="Wingdings" panose="05000000000000000000" pitchFamily="2" charset="2"/>
              </a:rPr>
              <a:t>intrínseco.</a:t>
            </a:r>
            <a:endParaRPr lang="pt-PT" sz="2000" i="1" dirty="0">
              <a:solidFill>
                <a:srgbClr val="004586"/>
              </a:solidFill>
              <a:sym typeface="Wingdings" panose="05000000000000000000" pitchFamily="2" charset="2"/>
            </a:endParaRPr>
          </a:p>
          <a:p>
            <a:endParaRPr lang="pt-PT" i="1" dirty="0">
              <a:solidFill>
                <a:srgbClr val="004586"/>
              </a:solidFill>
              <a:sym typeface="Wingdings" panose="05000000000000000000" pitchFamily="2" charset="2"/>
            </a:endParaRPr>
          </a:p>
          <a:p>
            <a:endParaRPr lang="es-ES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4698609" y="5745654"/>
            <a:ext cx="7319890" cy="401928"/>
          </a:xfrm>
        </p:spPr>
        <p:txBody>
          <a:bodyPr>
            <a:normAutofit fontScale="92500" lnSpcReduction="10000"/>
          </a:bodyPr>
          <a:lstStyle/>
          <a:p>
            <a:r>
              <a:rPr lang="en-US" sz="1200" b="1" dirty="0" err="1"/>
              <a:t>Kibirige</a:t>
            </a:r>
            <a:r>
              <a:rPr lang="en-US" sz="1200" b="1" dirty="0"/>
              <a:t> and </a:t>
            </a:r>
            <a:r>
              <a:rPr lang="en-US" sz="1200" b="1" dirty="0" err="1"/>
              <a:t>Mwebaze</a:t>
            </a:r>
            <a:r>
              <a:rPr lang="en-US" sz="1200" b="1" dirty="0"/>
              <a:t>: Vitamin B12 deficiency among patients with diabetes mellitus: is routine screening and supplementation justified? Journal of Diabetes &amp; Metabolic Disorders 2013 12:17</a:t>
            </a:r>
            <a:endParaRPr lang="pt-PT" sz="1200" dirty="0"/>
          </a:p>
          <a:p>
            <a:endParaRPr lang="es-ES" sz="1200" dirty="0"/>
          </a:p>
        </p:txBody>
      </p:sp>
      <p:sp>
        <p:nvSpPr>
          <p:cNvPr id="6" name="Rectangle 3"/>
          <p:cNvSpPr/>
          <p:nvPr/>
        </p:nvSpPr>
        <p:spPr>
          <a:xfrm>
            <a:off x="7863059" y="3842939"/>
            <a:ext cx="372793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1200" dirty="0" err="1">
                <a:latin typeface="+mj-lt"/>
                <a:ea typeface="American Typewriter" charset="0"/>
                <a:cs typeface="American Typewriter" charset="0"/>
              </a:rPr>
              <a:t>Aroda</a:t>
            </a:r>
            <a:r>
              <a:rPr lang="en-US" altLang="en-US" sz="1200" dirty="0">
                <a:latin typeface="+mj-lt"/>
                <a:ea typeface="American Typewriter" charset="0"/>
                <a:cs typeface="American Typewriter" charset="0"/>
              </a:rPr>
              <a:t> VR, Edelstein SL, Goldberg RB, et al.; Diabetes Prevention Program Research Group. Long-term metformin use and vitamin B12 deﬁciency in the Diabetes Prevention Program Outcomes Study. J </a:t>
            </a:r>
            <a:r>
              <a:rPr lang="en-US" altLang="en-US" sz="1200" dirty="0" err="1">
                <a:latin typeface="+mj-lt"/>
                <a:ea typeface="American Typewriter" charset="0"/>
                <a:cs typeface="American Typewriter" charset="0"/>
              </a:rPr>
              <a:t>Clin</a:t>
            </a:r>
            <a:r>
              <a:rPr lang="en-US" altLang="en-US" sz="1200" dirty="0">
                <a:latin typeface="+mj-lt"/>
                <a:ea typeface="American Typewriter" charset="0"/>
                <a:cs typeface="American Typewriter" charset="0"/>
              </a:rPr>
              <a:t> </a:t>
            </a:r>
            <a:r>
              <a:rPr lang="en-US" altLang="en-US" sz="1200" dirty="0" err="1">
                <a:latin typeface="+mj-lt"/>
                <a:ea typeface="American Typewriter" charset="0"/>
                <a:cs typeface="American Typewriter" charset="0"/>
              </a:rPr>
              <a:t>Endocrinol</a:t>
            </a:r>
            <a:r>
              <a:rPr lang="en-US" altLang="en-US" sz="1200" dirty="0">
                <a:latin typeface="+mj-lt"/>
                <a:ea typeface="American Typewriter" charset="0"/>
                <a:cs typeface="American Typewriter" charset="0"/>
              </a:rPr>
              <a:t> </a:t>
            </a:r>
            <a:r>
              <a:rPr lang="en-US" altLang="en-US" sz="1200" dirty="0" err="1">
                <a:latin typeface="+mj-lt"/>
                <a:ea typeface="American Typewriter" charset="0"/>
                <a:cs typeface="American Typewriter" charset="0"/>
              </a:rPr>
              <a:t>Metab</a:t>
            </a:r>
            <a:r>
              <a:rPr lang="en-US" altLang="en-US" sz="1200" dirty="0">
                <a:latin typeface="+mj-lt"/>
                <a:ea typeface="American Typewriter" charset="0"/>
                <a:cs typeface="American Typewriter" charset="0"/>
              </a:rPr>
              <a:t> 2016;101: 1754–1761</a:t>
            </a:r>
          </a:p>
        </p:txBody>
      </p:sp>
      <p:sp>
        <p:nvSpPr>
          <p:cNvPr id="7" name="Rectangle 3"/>
          <p:cNvSpPr/>
          <p:nvPr/>
        </p:nvSpPr>
        <p:spPr>
          <a:xfrm>
            <a:off x="179756" y="5592896"/>
            <a:ext cx="3685736" cy="4629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b="1" dirty="0">
                <a:latin typeface="+mj-lt"/>
                <a:ea typeface="American Typewriter" charset="0"/>
                <a:cs typeface="American Typewriter" charset="0"/>
              </a:rPr>
              <a:t>Standards of Diabetes Care 2017, Diabetes Care Volume 40, Supplement 1, January 2017</a:t>
            </a:r>
            <a:endParaRPr lang="en-US" altLang="en-US" sz="1200" dirty="0">
              <a:latin typeface="+mj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99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clínico 1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0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1" name="CustomShape 3"/>
          <p:cNvSpPr/>
          <p:nvPr/>
        </p:nvSpPr>
        <p:spPr>
          <a:xfrm>
            <a:off x="0" y="1489095"/>
            <a:ext cx="11064240" cy="459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Homem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, 61 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anos.</a:t>
            </a: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Motorista 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taxi.</a:t>
            </a:r>
            <a:endParaRPr lang="es-ES" sz="2400" b="0" strike="noStrike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Fumador: 30 cigarros/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dia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, 69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uma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Antecentes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patológicos: HTA,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dislipidemia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.</a:t>
            </a: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HbA1c 5,7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%.</a:t>
            </a: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LDL 78,5 CT 166, CHDL 76.9,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Trig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53.</a:t>
            </a: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TFG 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119,7.</a:t>
            </a: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IMC = 30,9 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kg/m</a:t>
            </a:r>
            <a:r>
              <a:rPr lang="es-ES" sz="2400" spc="-1" baseline="30000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2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.</a:t>
            </a: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543600">
              <a:lnSpc>
                <a:spcPct val="100000"/>
              </a:lnSpc>
            </a:pP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270" y="1623645"/>
            <a:ext cx="5163650" cy="3675196"/>
          </a:xfrm>
          <a:prstGeom prst="rect">
            <a:avLst/>
          </a:prstGeom>
        </p:spPr>
      </p:pic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43913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clínico 3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0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1" name="CustomShape 3"/>
          <p:cNvSpPr/>
          <p:nvPr/>
        </p:nvSpPr>
        <p:spPr>
          <a:xfrm>
            <a:off x="0" y="1015560"/>
            <a:ext cx="11064240" cy="459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Homem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, 33 anos</a:t>
            </a: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Operador de máquinas</a:t>
            </a:r>
            <a:endParaRPr lang="es-ES" sz="2400" b="0" strike="noStrike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hábitos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tabágicos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pt-PT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Antecedentes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patológicos: dislipidemia, diabetes</a:t>
            </a: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LDL 96 CT 146, CHDL 30,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Triglicerídeos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TFG 282,4 (CG)</a:t>
            </a: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IMC = 39 kg/m2</a:t>
            </a: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Medicado:</a:t>
            </a:r>
          </a:p>
          <a:p>
            <a:pPr marL="1265400" lvl="1" indent="-264600">
              <a:buBlip>
                <a:blip r:embed="rId2"/>
              </a:buBlip>
            </a:pP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Gliclazida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60</a:t>
            </a:r>
          </a:p>
          <a:p>
            <a:pPr marL="1265400" lvl="1" indent="-264600">
              <a:buBlip>
                <a:blip r:embed="rId2"/>
              </a:buBlip>
            </a:pP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Metformina 3 g</a:t>
            </a:r>
          </a:p>
          <a:p>
            <a:pPr marL="1265400" lvl="1" indent="-264600">
              <a:buBlip>
                <a:blip r:embed="rId2"/>
              </a:buBlip>
            </a:pP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Sinvastatina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20 mg</a:t>
            </a:r>
          </a:p>
          <a:p>
            <a:pPr marL="1265400" lvl="1" indent="-264600">
              <a:buBlip>
                <a:blip r:embed="rId2"/>
              </a:buBlip>
            </a:pP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Sitagliptina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100 mg</a:t>
            </a:r>
          </a:p>
          <a:p>
            <a:pPr marL="543600">
              <a:lnSpc>
                <a:spcPct val="100000"/>
              </a:lnSpc>
            </a:pP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460" y="2709893"/>
            <a:ext cx="3290888" cy="280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155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12068" y="163156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200" name="CaixaDeTexto 199"/>
          <p:cNvSpPr txBox="1"/>
          <p:nvPr/>
        </p:nvSpPr>
        <p:spPr>
          <a:xfrm>
            <a:off x="3770057" y="1396980"/>
            <a:ext cx="7668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sz="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96" name="Tabela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383056"/>
              </p:ext>
            </p:extLst>
          </p:nvPr>
        </p:nvGraphicFramePr>
        <p:xfrm>
          <a:off x="522513" y="764705"/>
          <a:ext cx="11088915" cy="27432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5718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170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51388">
                <a:tc>
                  <a:txBody>
                    <a:bodyPr/>
                    <a:lstStyle/>
                    <a:p>
                      <a:r>
                        <a:rPr lang="pt-PT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S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PT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Traz análises realizadas. “Sei que vem tudo alterado. Deixei de fazer exercício físico e tenho andado por fora (alimentação não é a mais </a:t>
                      </a:r>
                      <a:r>
                        <a:rPr lang="pt-PT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correcta</a:t>
                      </a:r>
                      <a:r>
                        <a:rPr lang="pt-PT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). Não quero insulina! Sei que não preciso. É tudo comigo!”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04907">
                <a:tc>
                  <a:txBody>
                    <a:bodyPr/>
                    <a:lstStyle/>
                    <a:p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O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TA: 134/ 80 mmHg</a:t>
                      </a:r>
                    </a:p>
                    <a:p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FC: 70 </a:t>
                      </a:r>
                      <a:r>
                        <a:rPr lang="pt-PT" sz="2400" dirty="0" err="1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bpm</a:t>
                      </a:r>
                      <a:endParaRPr lang="pt-PT" sz="2400" dirty="0">
                        <a:solidFill>
                          <a:srgbClr val="00458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AC: S1 e S2 presentes e rítmicos, sem sopros audíveis. </a:t>
                      </a:r>
                    </a:p>
                    <a:p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IMC 39 </a:t>
                      </a:r>
                      <a:r>
                        <a:rPr lang="pt-PT" sz="2400" dirty="0" err="1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Pabd</a:t>
                      </a:r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120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8" name="CaixaDeTexto 97"/>
          <p:cNvSpPr txBox="1"/>
          <p:nvPr/>
        </p:nvSpPr>
        <p:spPr>
          <a:xfrm>
            <a:off x="9289892" y="285478"/>
            <a:ext cx="2466975" cy="46196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PT" sz="2400" b="1" dirty="0"/>
              <a:t> Outubro 2016</a:t>
            </a:r>
          </a:p>
        </p:txBody>
      </p:sp>
      <p:sp>
        <p:nvSpPr>
          <p:cNvPr id="101" name="Seta para baixo 100"/>
          <p:cNvSpPr/>
          <p:nvPr/>
        </p:nvSpPr>
        <p:spPr>
          <a:xfrm>
            <a:off x="11559661" y="332657"/>
            <a:ext cx="269776" cy="6105116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PT"/>
          </a:p>
        </p:txBody>
      </p:sp>
      <p:graphicFrame>
        <p:nvGraphicFramePr>
          <p:cNvPr id="7" name="Gráfico 6">
            <a:extLst>
              <a:ext uri="{FF2B5EF4-FFF2-40B4-BE49-F238E27FC236}">
                <a16:creationId xmlns="" xmlns:a16="http://schemas.microsoft.com/office/drawing/2014/main" id="{DED3C98F-A735-4155-830B-7E2F3D64FF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2424361"/>
              </p:ext>
            </p:extLst>
          </p:nvPr>
        </p:nvGraphicFramePr>
        <p:xfrm>
          <a:off x="3476307" y="361628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743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963000" y="908640"/>
            <a:ext cx="10362960" cy="1035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ES" sz="2800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</a:t>
            </a:r>
            <a:r>
              <a:rPr lang="es-ES" sz="28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es-ES" sz="2800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alteração</a:t>
            </a:r>
            <a:r>
              <a:rPr lang="es-ES" sz="28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800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terapêutica</a:t>
            </a:r>
            <a:r>
              <a:rPr lang="es-ES" sz="28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es-ES" sz="2800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propor</a:t>
            </a:r>
            <a:r>
              <a:rPr lang="es-ES" sz="28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</a:p>
        </p:txBody>
      </p:sp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Pergunta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3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5" name="CustomShape 4"/>
          <p:cNvSpPr/>
          <p:nvPr/>
        </p:nvSpPr>
        <p:spPr>
          <a:xfrm>
            <a:off x="962999" y="2137320"/>
            <a:ext cx="9767753" cy="33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Adicionar insulina mistura e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manter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restante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medicação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Adicionar insulina basal e alterar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estatina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para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uma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maior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potencia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Reforçar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estilos de vida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nomeadamente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alimentares e retoma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exercício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físico. Se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não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surtir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efeito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iniciar insulina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Iniciar insulina basal e parar de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imediato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gliclazida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 IDPP4.</a:t>
            </a:r>
          </a:p>
        </p:txBody>
      </p:sp>
    </p:spTree>
    <p:extLst>
      <p:ext uri="{BB962C8B-B14F-4D97-AF65-F5344CB8AC3E}">
        <p14:creationId xmlns:p14="http://schemas.microsoft.com/office/powerpoint/2010/main" val="20862971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12068" y="163156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200" name="CaixaDeTexto 199"/>
          <p:cNvSpPr txBox="1"/>
          <p:nvPr/>
        </p:nvSpPr>
        <p:spPr>
          <a:xfrm>
            <a:off x="3770057" y="1396980"/>
            <a:ext cx="7668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sz="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96" name="Tabela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482545"/>
              </p:ext>
            </p:extLst>
          </p:nvPr>
        </p:nvGraphicFramePr>
        <p:xfrm>
          <a:off x="522513" y="764705"/>
          <a:ext cx="11088915" cy="23774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5718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170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35917">
                <a:tc>
                  <a:txBody>
                    <a:bodyPr/>
                    <a:lstStyle/>
                    <a:p>
                      <a:r>
                        <a:rPr lang="pt-PT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A</a:t>
                      </a:r>
                      <a:endParaRPr lang="pt-PT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T90 Diabetes mellitus não </a:t>
                      </a:r>
                      <a:r>
                        <a:rPr lang="pt-PT" sz="24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insulino</a:t>
                      </a:r>
                      <a:r>
                        <a:rPr lang="pt-PT" sz="2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tratada com fraco controlo metabólico</a:t>
                      </a:r>
                    </a:p>
                    <a:p>
                      <a:r>
                        <a:rPr lang="pt-PT" sz="2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T93 Dislipidemia</a:t>
                      </a:r>
                    </a:p>
                    <a:p>
                      <a:r>
                        <a:rPr lang="pt-PT" sz="2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Problema com adesão à terapêutica</a:t>
                      </a:r>
                      <a:endParaRPr lang="pt-PT" sz="24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8052">
                <a:tc>
                  <a:txBody>
                    <a:bodyPr/>
                    <a:lstStyle/>
                    <a:p>
                      <a:r>
                        <a:rPr lang="pt-PT" sz="2400" dirty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P </a:t>
                      </a:r>
                      <a:endParaRPr lang="pt-PT" sz="2400" b="1" dirty="0">
                        <a:solidFill>
                          <a:srgbClr val="00458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400" baseline="0" dirty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Controlo intensivo dos </a:t>
                      </a:r>
                      <a:r>
                        <a:rPr lang="pt-PT" sz="2400" baseline="0" dirty="0" err="1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factores</a:t>
                      </a:r>
                      <a:r>
                        <a:rPr lang="pt-PT" sz="2400" baseline="0" dirty="0">
                          <a:solidFill>
                            <a:srgbClr val="0045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risco. Inicia programa estruturado de exercício físico (leva prescrição) + perda de peso. Ponderar insulinoterapia se valores não estiverem dentro do objetivo (&lt;6,5%). </a:t>
                      </a:r>
                      <a:endParaRPr lang="pt-PT" sz="2400" dirty="0">
                        <a:solidFill>
                          <a:srgbClr val="00458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8" name="CaixaDeTexto 97"/>
          <p:cNvSpPr txBox="1"/>
          <p:nvPr/>
        </p:nvSpPr>
        <p:spPr>
          <a:xfrm>
            <a:off x="9251792" y="302742"/>
            <a:ext cx="2466975" cy="46196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PT" sz="2400" b="1" dirty="0"/>
              <a:t> Outubro 2016</a:t>
            </a:r>
          </a:p>
        </p:txBody>
      </p:sp>
      <p:sp>
        <p:nvSpPr>
          <p:cNvPr id="101" name="Seta para baixo 100"/>
          <p:cNvSpPr/>
          <p:nvPr/>
        </p:nvSpPr>
        <p:spPr>
          <a:xfrm>
            <a:off x="11559661" y="332657"/>
            <a:ext cx="269776" cy="6105116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PT"/>
          </a:p>
        </p:txBody>
      </p:sp>
      <p:graphicFrame>
        <p:nvGraphicFramePr>
          <p:cNvPr id="8" name="Gráfico 7">
            <a:extLst>
              <a:ext uri="{FF2B5EF4-FFF2-40B4-BE49-F238E27FC236}">
                <a16:creationId xmlns="" xmlns:a16="http://schemas.microsoft.com/office/drawing/2014/main" id="{F23CCEB5-1DB4-4266-BC89-B0A56283C5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9632302"/>
              </p:ext>
            </p:extLst>
          </p:nvPr>
        </p:nvGraphicFramePr>
        <p:xfrm>
          <a:off x="3427096" y="3176672"/>
          <a:ext cx="5227983" cy="3142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934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99" y="3467100"/>
            <a:ext cx="7391400" cy="14287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80975"/>
            <a:ext cx="5069468" cy="21209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7" y="1878012"/>
            <a:ext cx="7400925" cy="192405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037" y="4662487"/>
            <a:ext cx="732472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4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Caso clínico 4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Homem, 63 anos, </a:t>
            </a:r>
            <a:r>
              <a:rPr lang="pt-PT" dirty="0" smtClean="0"/>
              <a:t>comerciante.</a:t>
            </a:r>
            <a:endParaRPr lang="pt-PT" dirty="0"/>
          </a:p>
          <a:p>
            <a:r>
              <a:rPr lang="pt-PT" dirty="0" smtClean="0"/>
              <a:t>Diabetes.</a:t>
            </a:r>
            <a:endParaRPr lang="pt-PT" dirty="0"/>
          </a:p>
          <a:p>
            <a:r>
              <a:rPr lang="pt-PT" dirty="0" smtClean="0"/>
              <a:t>HTA.</a:t>
            </a:r>
            <a:endParaRPr lang="pt-PT" dirty="0"/>
          </a:p>
          <a:p>
            <a:r>
              <a:rPr lang="pt-PT" dirty="0"/>
              <a:t>Gonartrose </a:t>
            </a:r>
            <a:r>
              <a:rPr lang="pt-PT" dirty="0" smtClean="0"/>
              <a:t>bilateral.</a:t>
            </a:r>
            <a:endParaRPr lang="pt-PT" dirty="0"/>
          </a:p>
          <a:p>
            <a:r>
              <a:rPr lang="pt-PT" dirty="0" smtClean="0"/>
              <a:t>Dislipidemia.</a:t>
            </a:r>
            <a:endParaRPr lang="pt-PT" dirty="0"/>
          </a:p>
          <a:p>
            <a:r>
              <a:rPr lang="pt-PT" dirty="0"/>
              <a:t>Medicado com:</a:t>
            </a:r>
          </a:p>
          <a:p>
            <a:pPr lvl="1"/>
            <a:r>
              <a:rPr lang="pt-PT" sz="2400" dirty="0"/>
              <a:t>Ramipril </a:t>
            </a:r>
            <a:r>
              <a:rPr lang="pt-PT" sz="2400" dirty="0" smtClean="0"/>
              <a:t>5.</a:t>
            </a:r>
            <a:endParaRPr lang="pt-PT" sz="2400" dirty="0"/>
          </a:p>
          <a:p>
            <a:pPr lvl="1"/>
            <a:r>
              <a:rPr lang="pt-PT" sz="2400" dirty="0"/>
              <a:t>Atorvastatina </a:t>
            </a:r>
            <a:r>
              <a:rPr lang="pt-PT" sz="2400" dirty="0" smtClean="0"/>
              <a:t>20.</a:t>
            </a:r>
            <a:endParaRPr lang="pt-PT" sz="2400" dirty="0"/>
          </a:p>
          <a:p>
            <a:pPr lvl="1"/>
            <a:r>
              <a:rPr lang="pt-PT" sz="2400" dirty="0"/>
              <a:t>Metformina 2 </a:t>
            </a:r>
            <a:r>
              <a:rPr lang="pt-PT" sz="2400" dirty="0" smtClean="0"/>
              <a:t>g.</a:t>
            </a:r>
            <a:endParaRPr lang="pt-PT" sz="2400" dirty="0"/>
          </a:p>
          <a:p>
            <a:pPr lvl="1"/>
            <a:r>
              <a:rPr lang="pt-PT" sz="2400" dirty="0"/>
              <a:t>Tramadol + Paracetamol em </a:t>
            </a:r>
            <a:r>
              <a:rPr lang="pt-PT" sz="2400" dirty="0" smtClean="0"/>
              <a:t>sos.</a:t>
            </a:r>
            <a:endParaRPr lang="pt-PT" sz="2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7466" y="1348224"/>
            <a:ext cx="32480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7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Caso clínico 4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HbA1c 7,4</a:t>
            </a:r>
            <a:r>
              <a:rPr lang="pt-PT" dirty="0" smtClean="0"/>
              <a:t>%.</a:t>
            </a:r>
            <a:endParaRPr lang="pt-PT" dirty="0"/>
          </a:p>
          <a:p>
            <a:r>
              <a:rPr lang="pt-PT" dirty="0"/>
              <a:t>TA 149/89 mm </a:t>
            </a:r>
            <a:r>
              <a:rPr lang="pt-PT" dirty="0" smtClean="0"/>
              <a:t>Hg.</a:t>
            </a:r>
            <a:endParaRPr lang="pt-PT" dirty="0"/>
          </a:p>
          <a:p>
            <a:r>
              <a:rPr lang="pt-PT" dirty="0"/>
              <a:t>IMC </a:t>
            </a:r>
            <a:r>
              <a:rPr lang="pt-PT" dirty="0" smtClean="0"/>
              <a:t>29,8.</a:t>
            </a:r>
            <a:endParaRPr lang="pt-PT" dirty="0"/>
          </a:p>
          <a:p>
            <a:r>
              <a:rPr lang="pt-PT" dirty="0"/>
              <a:t>LDL </a:t>
            </a:r>
            <a:r>
              <a:rPr lang="pt-PT" dirty="0" smtClean="0"/>
              <a:t>71.</a:t>
            </a:r>
            <a:endParaRPr lang="pt-PT" dirty="0"/>
          </a:p>
          <a:p>
            <a:r>
              <a:rPr lang="pt-PT" dirty="0"/>
              <a:t>TFG </a:t>
            </a:r>
            <a:r>
              <a:rPr lang="pt-PT" dirty="0" smtClean="0"/>
              <a:t>98.</a:t>
            </a:r>
            <a:endParaRPr lang="pt-PT" dirty="0"/>
          </a:p>
          <a:p>
            <a:endParaRPr lang="pt-PT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7466" y="1348224"/>
            <a:ext cx="32480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0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Adicionar </a:t>
            </a:r>
            <a:r>
              <a:rPr lang="pt-PT" dirty="0" smtClean="0"/>
              <a:t>insulina de acção lenta noite.</a:t>
            </a:r>
            <a:endParaRPr lang="pt-PT" dirty="0"/>
          </a:p>
          <a:p>
            <a:r>
              <a:rPr lang="pt-PT" dirty="0"/>
              <a:t>Adicionar </a:t>
            </a:r>
            <a:r>
              <a:rPr lang="pt-PT" dirty="0" smtClean="0"/>
              <a:t>sulfonilureia - glipizida.</a:t>
            </a:r>
            <a:endParaRPr lang="pt-PT" dirty="0"/>
          </a:p>
          <a:p>
            <a:r>
              <a:rPr lang="pt-PT" dirty="0" smtClean="0"/>
              <a:t>Adicionar IDPP4 - vildagliptina.</a:t>
            </a:r>
            <a:endParaRPr lang="pt-PT" dirty="0"/>
          </a:p>
          <a:p>
            <a:r>
              <a:rPr lang="pt-PT" dirty="0"/>
              <a:t>Adicionar inibidor </a:t>
            </a:r>
            <a:r>
              <a:rPr lang="pt-PT" dirty="0" smtClean="0"/>
              <a:t>SGLT2 - empaglifozina.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pt-PT" dirty="0"/>
              <a:t>Qual a terapêutica mais ajustada a este doente?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Pergunta 4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3843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80" y="157082"/>
            <a:ext cx="6210300" cy="25050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129" y="2850829"/>
            <a:ext cx="5857866" cy="345695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711" y="598261"/>
            <a:ext cx="4043604" cy="1243239"/>
          </a:xfrm>
          <a:prstGeom prst="rect">
            <a:avLst/>
          </a:prstGeom>
        </p:spPr>
      </p:pic>
      <p:sp>
        <p:nvSpPr>
          <p:cNvPr id="6" name="Retângulo 1">
            <a:extLst>
              <a:ext uri="{FF2B5EF4-FFF2-40B4-BE49-F238E27FC236}">
                <a16:creationId xmlns:a16="http://schemas.microsoft.com/office/drawing/2014/main" xmlns="" id="{7B26C846-BBA0-4226-98C5-9E1BAE48859E}"/>
              </a:ext>
            </a:extLst>
          </p:cNvPr>
          <p:cNvSpPr/>
          <p:nvPr/>
        </p:nvSpPr>
        <p:spPr>
          <a:xfrm>
            <a:off x="469900" y="598261"/>
            <a:ext cx="3479800" cy="163739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tângulo 5">
            <a:extLst>
              <a:ext uri="{FF2B5EF4-FFF2-40B4-BE49-F238E27FC236}">
                <a16:creationId xmlns:a16="http://schemas.microsoft.com/office/drawing/2014/main" xmlns="" id="{EB7EF0F0-5AFD-4CA1-93BF-2738B1C4E231}"/>
              </a:ext>
            </a:extLst>
          </p:cNvPr>
          <p:cNvSpPr/>
          <p:nvPr/>
        </p:nvSpPr>
        <p:spPr>
          <a:xfrm>
            <a:off x="1638300" y="2130879"/>
            <a:ext cx="4533900" cy="180521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tângulo 10">
            <a:extLst>
              <a:ext uri="{FF2B5EF4-FFF2-40B4-BE49-F238E27FC236}">
                <a16:creationId xmlns:a16="http://schemas.microsoft.com/office/drawing/2014/main" xmlns="" id="{426C8D8E-B8AC-4EB7-AA4E-F2B9029C1CCE}"/>
              </a:ext>
            </a:extLst>
          </p:cNvPr>
          <p:cNvSpPr/>
          <p:nvPr/>
        </p:nvSpPr>
        <p:spPr>
          <a:xfrm>
            <a:off x="4402680" y="5167620"/>
            <a:ext cx="4555060" cy="979180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tângulo 9">
            <a:extLst>
              <a:ext uri="{FF2B5EF4-FFF2-40B4-BE49-F238E27FC236}">
                <a16:creationId xmlns:a16="http://schemas.microsoft.com/office/drawing/2014/main" xmlns="" id="{A338759E-504F-48A0-BBCB-8655700C644B}"/>
              </a:ext>
            </a:extLst>
          </p:cNvPr>
          <p:cNvSpPr/>
          <p:nvPr/>
        </p:nvSpPr>
        <p:spPr>
          <a:xfrm>
            <a:off x="5499100" y="4128715"/>
            <a:ext cx="3479800" cy="163739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tângulo 6">
            <a:extLst>
              <a:ext uri="{FF2B5EF4-FFF2-40B4-BE49-F238E27FC236}">
                <a16:creationId xmlns:a16="http://schemas.microsoft.com/office/drawing/2014/main" xmlns="" id="{18A625F1-A127-47BD-AA9A-FB74AF7CCFE3}"/>
              </a:ext>
            </a:extLst>
          </p:cNvPr>
          <p:cNvSpPr/>
          <p:nvPr/>
        </p:nvSpPr>
        <p:spPr>
          <a:xfrm>
            <a:off x="4453480" y="2907766"/>
            <a:ext cx="3395120" cy="165634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tângulo 7">
            <a:extLst>
              <a:ext uri="{FF2B5EF4-FFF2-40B4-BE49-F238E27FC236}">
                <a16:creationId xmlns:a16="http://schemas.microsoft.com/office/drawing/2014/main" xmlns="" id="{C5B59085-31D6-4060-AF04-E5067F18DE35}"/>
              </a:ext>
            </a:extLst>
          </p:cNvPr>
          <p:cNvSpPr/>
          <p:nvPr/>
        </p:nvSpPr>
        <p:spPr>
          <a:xfrm>
            <a:off x="4504280" y="3308058"/>
            <a:ext cx="4246020" cy="197142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8">
            <a:extLst>
              <a:ext uri="{FF2B5EF4-FFF2-40B4-BE49-F238E27FC236}">
                <a16:creationId xmlns:a16="http://schemas.microsoft.com/office/drawing/2014/main" xmlns="" id="{56C2BED7-6D80-4B9A-8AD2-4919DD9D18E0}"/>
              </a:ext>
            </a:extLst>
          </p:cNvPr>
          <p:cNvSpPr/>
          <p:nvPr/>
        </p:nvSpPr>
        <p:spPr>
          <a:xfrm>
            <a:off x="4787900" y="3535506"/>
            <a:ext cx="3276600" cy="144774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398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53" y="1995362"/>
            <a:ext cx="11643480" cy="402358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007" y="256855"/>
            <a:ext cx="5117571" cy="157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9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609480" y="908640"/>
            <a:ext cx="10972440" cy="1035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ES" sz="2800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Qual</a:t>
            </a:r>
            <a:r>
              <a:rPr lang="es-ES" sz="28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 a </a:t>
            </a:r>
            <a:r>
              <a:rPr lang="es-ES" sz="2800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intervenção</a:t>
            </a:r>
            <a:r>
              <a:rPr lang="es-ES" sz="28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 que </a:t>
            </a:r>
            <a:r>
              <a:rPr lang="es-ES" sz="2800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tem</a:t>
            </a:r>
            <a:r>
              <a:rPr lang="es-ES" sz="28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z="2800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mais</a:t>
            </a:r>
            <a:r>
              <a:rPr lang="es-ES" sz="28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 impacto no </a:t>
            </a:r>
            <a:r>
              <a:rPr lang="es-ES" sz="2800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doente</a:t>
            </a:r>
            <a:r>
              <a:rPr lang="es-ES" sz="28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z="2800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com</a:t>
            </a:r>
            <a:r>
              <a:rPr lang="es-ES" sz="2800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 diabetes?</a:t>
            </a:r>
            <a:endParaRPr lang="es-ES" sz="28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Pergunta 1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5" name="CustomShape 4"/>
          <p:cNvSpPr/>
          <p:nvPr/>
        </p:nvSpPr>
        <p:spPr>
          <a:xfrm>
            <a:off x="722160" y="2277000"/>
            <a:ext cx="7772040" cy="33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Cessação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tabágica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.</a:t>
            </a:r>
            <a:endParaRPr lang="es-E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Terapêutica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com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metformina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.</a:t>
            </a:r>
            <a:endParaRPr lang="es-E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Controlo da ficha lipídica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Controlo glicémico.</a:t>
            </a:r>
            <a:endParaRPr lang="es-E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15653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ea typeface="Verdana" panose="020B0604030504040204" pitchFamily="34" charset="0"/>
                <a:cs typeface="Verdana" panose="020B0604030504040204" pitchFamily="34" charset="0"/>
              </a:rPr>
              <a:t>Caso clínico </a:t>
            </a:r>
            <a:r>
              <a:rPr lang="es-ES" b="1" dirty="0" smtClean="0">
                <a:ea typeface="Verdana" panose="020B0604030504040204" pitchFamily="34" charset="0"/>
                <a:cs typeface="Verdana" panose="020B0604030504040204" pitchFamily="34" charset="0"/>
              </a:rPr>
              <a:t>5 (I) </a:t>
            </a:r>
            <a:endParaRPr lang="es-ES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s-ES" sz="2400" dirty="0" err="1">
                <a:ea typeface="Verdana" panose="020B0604030504040204" pitchFamily="34" charset="0"/>
                <a:cs typeface="Verdana" panose="020B0604030504040204" pitchFamily="34" charset="0"/>
              </a:rPr>
              <a:t>Mulher</a:t>
            </a:r>
            <a:r>
              <a:rPr lang="es-ES" sz="2400" dirty="0">
                <a:ea typeface="Verdana" panose="020B0604030504040204" pitchFamily="34" charset="0"/>
                <a:cs typeface="Verdana" panose="020B0604030504040204" pitchFamily="34" charset="0"/>
              </a:rPr>
              <a:t>, 79 anos, reformada (agricultura de </a:t>
            </a:r>
            <a:r>
              <a:rPr lang="es-ES" sz="24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subsistência</a:t>
            </a:r>
            <a:r>
              <a:rPr lang="es-E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es-ES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Blip>
                <a:blip r:embed="rId2"/>
              </a:buBlip>
            </a:pPr>
            <a:r>
              <a:rPr lang="es-ES" sz="2400" dirty="0" err="1">
                <a:ea typeface="Verdana" panose="020B0604030504040204" pitchFamily="34" charset="0"/>
                <a:cs typeface="Verdana" panose="020B0604030504040204" pitchFamily="34" charset="0"/>
              </a:rPr>
              <a:t>Viúva</a:t>
            </a:r>
            <a:r>
              <a:rPr lang="es-ES" sz="2400" dirty="0">
                <a:ea typeface="Verdana" panose="020B0604030504040204" pitchFamily="34" charset="0"/>
                <a:cs typeface="Verdana" panose="020B0604030504040204" pitchFamily="34" charset="0"/>
              </a:rPr>
              <a:t>, vive </a:t>
            </a:r>
            <a:r>
              <a:rPr lang="es-ES" sz="24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sozinha</a:t>
            </a:r>
            <a:r>
              <a:rPr lang="es-E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-BR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2400" dirty="0">
                <a:ea typeface="Verdana" panose="020B0604030504040204" pitchFamily="34" charset="0"/>
                <a:cs typeface="Verdana" panose="020B0604030504040204" pitchFamily="34" charset="0"/>
              </a:rPr>
              <a:t>Hipertensão </a:t>
            </a:r>
            <a:r>
              <a:rPr lang="pt-BR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arterial.</a:t>
            </a:r>
            <a:endParaRPr lang="pt-BR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Dislipidemia.</a:t>
            </a:r>
            <a:endParaRPr lang="pt-BR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2400" dirty="0">
                <a:ea typeface="Verdana" panose="020B0604030504040204" pitchFamily="34" charset="0"/>
                <a:cs typeface="Verdana" panose="020B0604030504040204" pitchFamily="34" charset="0"/>
              </a:rPr>
              <a:t>Síndrome </a:t>
            </a:r>
            <a:r>
              <a:rPr lang="pt-BR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depressivo.</a:t>
            </a:r>
            <a:endParaRPr lang="pt-BR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2400" dirty="0">
                <a:ea typeface="Verdana" panose="020B0604030504040204" pitchFamily="34" charset="0"/>
                <a:cs typeface="Verdana" panose="020B0604030504040204" pitchFamily="34" charset="0"/>
              </a:rPr>
              <a:t>Insuficiência Mitral </a:t>
            </a:r>
            <a:r>
              <a:rPr lang="pt-BR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ligeira.</a:t>
            </a:r>
            <a:endParaRPr lang="pt-BR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42925" indent="0">
              <a:buNone/>
            </a:pPr>
            <a:endParaRPr lang="pt-BR" sz="24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pic>
        <p:nvPicPr>
          <p:cNvPr id="7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75830" y="1624766"/>
            <a:ext cx="2569919" cy="337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9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ea typeface="Verdana" panose="020B0604030504040204" pitchFamily="34" charset="0"/>
                <a:cs typeface="Verdana" panose="020B0604030504040204" pitchFamily="34" charset="0"/>
              </a:rPr>
              <a:t>Caso clínico </a:t>
            </a:r>
            <a:r>
              <a:rPr lang="es-ES" b="1" dirty="0" smtClean="0">
                <a:ea typeface="Verdana" panose="020B0604030504040204" pitchFamily="34" charset="0"/>
                <a:cs typeface="Verdana" panose="020B0604030504040204" pitchFamily="34" charset="0"/>
              </a:rPr>
              <a:t>5 (II) </a:t>
            </a:r>
            <a:endParaRPr lang="es-ES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pt-PT" dirty="0" smtClean="0">
                <a:ea typeface="Verdana" panose="020B0604030504040204" pitchFamily="34" charset="0"/>
                <a:cs typeface="Verdana" panose="020B0604030504040204" pitchFamily="34" charset="0"/>
              </a:rPr>
              <a:t>Medicação:</a:t>
            </a:r>
          </a:p>
          <a:p>
            <a:pPr lvl="1"/>
            <a:r>
              <a:rPr lang="pt-PT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Metformina </a:t>
            </a:r>
            <a:r>
              <a:rPr lang="pt-PT" sz="2400" dirty="0">
                <a:ea typeface="Verdana" panose="020B0604030504040204" pitchFamily="34" charset="0"/>
                <a:cs typeface="Verdana" panose="020B0604030504040204" pitchFamily="34" charset="0"/>
              </a:rPr>
              <a:t>850 mg </a:t>
            </a:r>
            <a:r>
              <a:rPr lang="pt-PT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id.</a:t>
            </a:r>
            <a:endParaRPr lang="pt-PT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pt-PT" sz="2400" dirty="0">
                <a:ea typeface="Verdana" panose="020B0604030504040204" pitchFamily="34" charset="0"/>
                <a:cs typeface="Verdana" panose="020B0604030504040204" pitchFamily="34" charset="0"/>
              </a:rPr>
              <a:t>Ramipril </a:t>
            </a:r>
            <a:r>
              <a:rPr lang="pt-PT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5 mg.</a:t>
            </a:r>
            <a:endParaRPr lang="pt-PT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pt-PT" sz="2400" dirty="0">
                <a:ea typeface="Verdana" panose="020B0604030504040204" pitchFamily="34" charset="0"/>
                <a:cs typeface="Verdana" panose="020B0604030504040204" pitchFamily="34" charset="0"/>
              </a:rPr>
              <a:t>Rilmenidina </a:t>
            </a:r>
            <a:r>
              <a:rPr lang="pt-PT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1 mg.</a:t>
            </a:r>
            <a:endParaRPr lang="pt-PT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pt-PT" sz="2400" dirty="0">
                <a:ea typeface="Verdana" panose="020B0604030504040204" pitchFamily="34" charset="0"/>
                <a:cs typeface="Verdana" panose="020B0604030504040204" pitchFamily="34" charset="0"/>
              </a:rPr>
              <a:t>Metolazona 5 </a:t>
            </a:r>
            <a:r>
              <a:rPr lang="pt-PT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mg.</a:t>
            </a:r>
            <a:endParaRPr lang="pt-PT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pt-PT" sz="2400" dirty="0">
                <a:ea typeface="Verdana" panose="020B0604030504040204" pitchFamily="34" charset="0"/>
                <a:cs typeface="Verdana" panose="020B0604030504040204" pitchFamily="34" charset="0"/>
              </a:rPr>
              <a:t>Mirtazapina 15 </a:t>
            </a:r>
            <a:r>
              <a:rPr lang="pt-PT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mg.</a:t>
            </a:r>
            <a:endParaRPr lang="pt-PT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pt-PT" sz="2400" dirty="0">
                <a:ea typeface="Verdana" panose="020B0604030504040204" pitchFamily="34" charset="0"/>
                <a:cs typeface="Verdana" panose="020B0604030504040204" pitchFamily="34" charset="0"/>
              </a:rPr>
              <a:t>Atorvastatina </a:t>
            </a:r>
            <a:r>
              <a:rPr lang="pt-PT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40 mg.</a:t>
            </a:r>
          </a:p>
          <a:p>
            <a:pPr>
              <a:buBlip>
                <a:blip r:embed="rId2"/>
              </a:buBlip>
            </a:pPr>
            <a:r>
              <a:rPr lang="pt-PT" dirty="0" smtClean="0">
                <a:ea typeface="Verdana" panose="020B0604030504040204" pitchFamily="34" charset="0"/>
                <a:cs typeface="Verdana" panose="020B0604030504040204" pitchFamily="34" charset="0"/>
              </a:rPr>
              <a:t>IMC </a:t>
            </a:r>
            <a:r>
              <a:rPr lang="pt-PT" dirty="0">
                <a:ea typeface="Verdana" panose="020B0604030504040204" pitchFamily="34" charset="0"/>
                <a:cs typeface="Verdana" panose="020B0604030504040204" pitchFamily="34" charset="0"/>
              </a:rPr>
              <a:t>28,1 </a:t>
            </a:r>
            <a:r>
              <a:rPr lang="pt-PT" dirty="0" smtClean="0">
                <a:ea typeface="Verdana" panose="020B0604030504040204" pitchFamily="34" charset="0"/>
                <a:cs typeface="Verdana" panose="020B0604030504040204" pitchFamily="34" charset="0"/>
              </a:rPr>
              <a:t>kg/m</a:t>
            </a:r>
            <a:r>
              <a:rPr lang="pt-PT" baseline="30000" dirty="0" smtClean="0"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pt-PT" dirty="0" smtClean="0"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-PT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Blip>
                <a:blip r:embed="rId2"/>
              </a:buBlip>
            </a:pPr>
            <a:r>
              <a:rPr lang="pt-PT" dirty="0">
                <a:ea typeface="Verdana" panose="020B0604030504040204" pitchFamily="34" charset="0"/>
                <a:cs typeface="Verdana" panose="020B0604030504040204" pitchFamily="34" charset="0"/>
              </a:rPr>
              <a:t>TFG 26,6 (CG</a:t>
            </a:r>
            <a:r>
              <a:rPr lang="pt-PT" dirty="0" smtClean="0"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pt-PT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Blip>
                <a:blip r:embed="rId2"/>
              </a:buBlip>
            </a:pPr>
            <a:r>
              <a:rPr lang="pt-PT" dirty="0">
                <a:ea typeface="Verdana" panose="020B0604030504040204" pitchFamily="34" charset="0"/>
                <a:cs typeface="Verdana" panose="020B0604030504040204" pitchFamily="34" charset="0"/>
              </a:rPr>
              <a:t>HbA1c 6,5% (estável entre 6,3% e 6,6</a:t>
            </a:r>
            <a:r>
              <a:rPr lang="pt-PT" dirty="0" smtClean="0">
                <a:ea typeface="Verdana" panose="020B0604030504040204" pitchFamily="34" charset="0"/>
                <a:cs typeface="Verdana" panose="020B0604030504040204" pitchFamily="34" charset="0"/>
              </a:rPr>
              <a:t>%).</a:t>
            </a:r>
            <a:endParaRPr lang="pt-PT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42925" indent="0">
              <a:buNone/>
            </a:pPr>
            <a:endParaRPr lang="pt-BR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42925" indent="0">
              <a:buNone/>
            </a:pPr>
            <a:endParaRPr lang="pt-BR" sz="24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75830" y="1624766"/>
            <a:ext cx="2569919" cy="337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0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Pergunta</a:t>
            </a:r>
            <a:r>
              <a:rPr lang="es-ES" dirty="0" smtClean="0"/>
              <a:t> 5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Manter medicação e reavaliar em 3 meses HbA1c</a:t>
            </a:r>
            <a:r>
              <a:rPr lang="pt-BR" dirty="0" smtClean="0"/>
              <a:t>.</a:t>
            </a:r>
            <a:endParaRPr lang="pt-BR" dirty="0"/>
          </a:p>
          <a:p>
            <a:r>
              <a:rPr lang="pt-BR" dirty="0"/>
              <a:t>Parar </a:t>
            </a:r>
            <a:r>
              <a:rPr lang="pt-BR" dirty="0" err="1"/>
              <a:t>metformina</a:t>
            </a:r>
            <a:r>
              <a:rPr lang="pt-BR" dirty="0"/>
              <a:t> e iniciar </a:t>
            </a:r>
            <a:r>
              <a:rPr lang="pt-BR" dirty="0" smtClean="0"/>
              <a:t>IDPP4 e.g. </a:t>
            </a:r>
            <a:r>
              <a:rPr lang="pt-BR" dirty="0" err="1" smtClean="0"/>
              <a:t>vildagliptina</a:t>
            </a:r>
            <a:r>
              <a:rPr lang="pt-BR" dirty="0" smtClean="0"/>
              <a:t>.</a:t>
            </a:r>
            <a:endParaRPr lang="pt-BR" dirty="0"/>
          </a:p>
          <a:p>
            <a:r>
              <a:rPr lang="pt-BR" dirty="0"/>
              <a:t>Parar </a:t>
            </a:r>
            <a:r>
              <a:rPr lang="pt-BR" dirty="0" err="1"/>
              <a:t>metformina</a:t>
            </a:r>
            <a:r>
              <a:rPr lang="pt-BR" dirty="0"/>
              <a:t> e iniciar </a:t>
            </a:r>
            <a:r>
              <a:rPr lang="pt-BR" dirty="0" err="1" smtClean="0"/>
              <a:t>sulfonilureia</a:t>
            </a:r>
            <a:r>
              <a:rPr lang="pt-BR" dirty="0" smtClean="0"/>
              <a:t> e.g. </a:t>
            </a:r>
            <a:r>
              <a:rPr lang="pt-BR" dirty="0" err="1" smtClean="0"/>
              <a:t>gliclazida</a:t>
            </a:r>
            <a:r>
              <a:rPr lang="pt-BR" dirty="0" smtClean="0"/>
              <a:t>.</a:t>
            </a:r>
            <a:endParaRPr lang="pt-BR" dirty="0"/>
          </a:p>
          <a:p>
            <a:r>
              <a:rPr lang="pt-BR" dirty="0"/>
              <a:t>Iniciar inibidor </a:t>
            </a:r>
            <a:r>
              <a:rPr lang="pt-BR" dirty="0" smtClean="0"/>
              <a:t>SGLT2 e.g. </a:t>
            </a:r>
            <a:r>
              <a:rPr lang="pt-BR" dirty="0" err="1" smtClean="0"/>
              <a:t>dapaglifozina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ES" dirty="0" err="1"/>
              <a:t>Qual</a:t>
            </a:r>
            <a:r>
              <a:rPr lang="es-ES" dirty="0"/>
              <a:t> a </a:t>
            </a:r>
            <a:r>
              <a:rPr lang="es-ES" dirty="0" err="1"/>
              <a:t>opção</a:t>
            </a:r>
            <a:r>
              <a:rPr lang="es-ES" dirty="0"/>
              <a:t> </a:t>
            </a:r>
            <a:r>
              <a:rPr lang="es-ES" dirty="0" err="1"/>
              <a:t>terapêutica</a:t>
            </a:r>
            <a:r>
              <a:rPr lang="es-ES" dirty="0"/>
              <a:t>?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81777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6" y="206691"/>
            <a:ext cx="6228516" cy="260580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56668"/>
            <a:ext cx="7213600" cy="2866389"/>
          </a:xfrm>
          <a:prstGeom prst="rect">
            <a:avLst/>
          </a:prstGeom>
        </p:spPr>
      </p:pic>
      <p:pic>
        <p:nvPicPr>
          <p:cNvPr id="4" name="Imagem 3" descr="Uma imagem com captura de ecrã&#10;&#10;Descrição gerada com confiança muito alta">
            <a:extLst>
              <a:ext uri="{FF2B5EF4-FFF2-40B4-BE49-F238E27FC236}">
                <a16:creationId xmlns:a16="http://schemas.microsoft.com/office/drawing/2014/main" xmlns="" id="{A0E1FCBA-0E55-46ED-9564-DE623975A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00" y="315912"/>
            <a:ext cx="4254491" cy="52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1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clínico 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 (I)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0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450166" y="1820934"/>
            <a:ext cx="9760634" cy="49802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Blip>
                <a:blip r:embed="rId2"/>
              </a:buBlip>
            </a:pPr>
            <a:r>
              <a:rPr lang="es-ES" sz="2400" dirty="0" err="1">
                <a:solidFill>
                  <a:srgbClr val="00458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Mulher</a:t>
            </a:r>
            <a:r>
              <a:rPr lang="es-ES" sz="2400" dirty="0">
                <a:solidFill>
                  <a:srgbClr val="00458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65 anos, </a:t>
            </a:r>
            <a:r>
              <a:rPr lang="es-ES" sz="2400" dirty="0" err="1">
                <a:solidFill>
                  <a:srgbClr val="00458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trabalhadora</a:t>
            </a:r>
            <a:r>
              <a:rPr lang="es-ES" sz="2400" dirty="0">
                <a:solidFill>
                  <a:srgbClr val="00458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smtClean="0">
                <a:solidFill>
                  <a:srgbClr val="00458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agrícola.</a:t>
            </a:r>
            <a:endParaRPr lang="es-ES" sz="2400" dirty="0">
              <a:solidFill>
                <a:srgbClr val="004586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buBlip>
                <a:blip r:embed="rId2"/>
              </a:buBlip>
            </a:pPr>
            <a:r>
              <a:rPr lang="pt-BR" sz="2400" dirty="0" smtClean="0">
                <a:solidFill>
                  <a:srgbClr val="00458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Hipertensão.</a:t>
            </a:r>
            <a:endParaRPr lang="pt-BR" sz="2400" dirty="0">
              <a:solidFill>
                <a:srgbClr val="004586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r>
              <a:rPr lang="pt-BR" sz="2400" dirty="0" smtClean="0">
                <a:solidFill>
                  <a:srgbClr val="00458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Dislipidemia. </a:t>
            </a:r>
            <a:endParaRPr lang="pt-BR" sz="2400" dirty="0">
              <a:solidFill>
                <a:srgbClr val="004586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r>
              <a:rPr lang="pt-BR" sz="2400" dirty="0" smtClean="0">
                <a:solidFill>
                  <a:srgbClr val="00458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Diabetes.</a:t>
            </a:r>
            <a:endParaRPr lang="pt-BR" sz="2400" dirty="0">
              <a:solidFill>
                <a:srgbClr val="004586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r>
              <a:rPr lang="es-ES" sz="2400" dirty="0" err="1">
                <a:solidFill>
                  <a:srgbClr val="00458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Obesidade</a:t>
            </a:r>
            <a:r>
              <a:rPr lang="es-ES" sz="2400" dirty="0">
                <a:solidFill>
                  <a:srgbClr val="00458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(IMC: 38,6 Kg/m</a:t>
            </a:r>
            <a:r>
              <a:rPr lang="es-ES" sz="2400" baseline="30000" dirty="0">
                <a:solidFill>
                  <a:srgbClr val="00458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</a:t>
            </a:r>
            <a:r>
              <a:rPr lang="es-ES" sz="2400" dirty="0" smtClean="0">
                <a:solidFill>
                  <a:srgbClr val="00458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). </a:t>
            </a:r>
            <a:endParaRPr lang="es-ES" sz="2400" baseline="30000" dirty="0">
              <a:solidFill>
                <a:srgbClr val="004586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endParaRPr lang="pt-BR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42925" indent="0">
              <a:buFont typeface="Arial" panose="020B0604020202020204" pitchFamily="34" charset="0"/>
              <a:buNone/>
            </a:pPr>
            <a:endParaRPr lang="pt-BR" sz="24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610" y="1679634"/>
            <a:ext cx="3714750" cy="287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03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clínico 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 (II)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0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609480" y="1583302"/>
            <a:ext cx="9699812" cy="49802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Arial" panose="020B0604020202020204" pitchFamily="34" charset="0"/>
              <a:buBlip>
                <a:blip r:embed="rId2"/>
              </a:buBlip>
            </a:pPr>
            <a:r>
              <a:rPr lang="pt-PT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Medicação.</a:t>
            </a:r>
            <a:endParaRPr lang="pt-PT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Metformina 3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g. </a:t>
            </a:r>
            <a:endParaRPr lang="pt-PT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Sitagliptina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100 mg.</a:t>
            </a:r>
            <a:endParaRPr lang="pt-PT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Gliclazida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60 mg.</a:t>
            </a:r>
            <a:endParaRPr lang="pt-PT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Ramipril 10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mg.</a:t>
            </a:r>
            <a:endParaRPr lang="pt-PT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Clorotalidona 25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mg.</a:t>
            </a:r>
          </a:p>
          <a:p>
            <a:pPr marL="188913" lvl="1" indent="-188913">
              <a:lnSpc>
                <a:spcPct val="100000"/>
              </a:lnSpc>
              <a:buBlip>
                <a:blip r:embed="rId2"/>
              </a:buBlip>
            </a:pPr>
            <a:r>
              <a:rPr lang="pt-PT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TA </a:t>
            </a:r>
            <a:r>
              <a:rPr lang="pt-PT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139/88 mm </a:t>
            </a:r>
            <a:r>
              <a:rPr lang="pt-PT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Hg.</a:t>
            </a:r>
          </a:p>
          <a:p>
            <a:pPr marL="188913" lvl="1" indent="-188913">
              <a:lnSpc>
                <a:spcPct val="100000"/>
              </a:lnSpc>
              <a:buBlip>
                <a:blip r:embed="rId2"/>
              </a:buBlip>
            </a:pPr>
            <a:r>
              <a:rPr lang="pt-PT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HbA1c 7,9.</a:t>
            </a:r>
            <a:endParaRPr lang="pt-PT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t-PT" sz="2400" dirty="0">
              <a:solidFill>
                <a:schemeClr val="tx2">
                  <a:lumMod val="60000"/>
                  <a:lumOff val="4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endParaRPr lang="pt-PT" sz="2400" baseline="30000" dirty="0">
              <a:solidFill>
                <a:schemeClr val="tx2">
                  <a:lumMod val="60000"/>
                  <a:lumOff val="4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s-ES" sz="2000" baseline="30000" dirty="0">
              <a:solidFill>
                <a:schemeClr val="tx2">
                  <a:lumMod val="60000"/>
                  <a:lumOff val="4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42925" indent="0">
              <a:buFont typeface="Arial" panose="020B0604020202020204" pitchFamily="34" charset="0"/>
              <a:buNone/>
            </a:pPr>
            <a:endParaRPr lang="pt-BR" sz="24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610" y="1679634"/>
            <a:ext cx="3714750" cy="287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939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43" y="2486317"/>
            <a:ext cx="2731199" cy="291172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Pregunta 6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Insulina basal à </a:t>
            </a:r>
            <a:r>
              <a:rPr lang="pt-BR" dirty="0" smtClean="0"/>
              <a:t>noite.</a:t>
            </a:r>
            <a:endParaRPr lang="pt-BR" dirty="0"/>
          </a:p>
          <a:p>
            <a:r>
              <a:rPr lang="pt-BR" dirty="0"/>
              <a:t>Insulina </a:t>
            </a:r>
            <a:r>
              <a:rPr lang="pt-BR" dirty="0" smtClean="0"/>
              <a:t>mistura.</a:t>
            </a:r>
            <a:endParaRPr lang="pt-BR" dirty="0"/>
          </a:p>
          <a:p>
            <a:r>
              <a:rPr lang="pt-BR" dirty="0" smtClean="0"/>
              <a:t>Análogo GLP1 e.g. </a:t>
            </a:r>
            <a:r>
              <a:rPr lang="pt-BR" dirty="0" err="1" smtClean="0"/>
              <a:t>exenatide</a:t>
            </a:r>
            <a:r>
              <a:rPr lang="pt-BR" dirty="0" smtClean="0"/>
              <a:t>.</a:t>
            </a:r>
            <a:endParaRPr lang="pt-BR" dirty="0"/>
          </a:p>
          <a:p>
            <a:r>
              <a:rPr lang="pt-BR" dirty="0" smtClean="0"/>
              <a:t>Inibidores SGLT2 e.g. </a:t>
            </a:r>
            <a:r>
              <a:rPr lang="pt-BR" dirty="0" err="1" smtClean="0"/>
              <a:t>empaglifozina</a:t>
            </a:r>
            <a:r>
              <a:rPr lang="pt-BR" dirty="0" smtClean="0"/>
              <a:t>.</a:t>
            </a:r>
            <a:endParaRPr lang="pt-BR" dirty="0"/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>
          <a:xfrm>
            <a:off x="537882" y="612885"/>
            <a:ext cx="11164919" cy="1035465"/>
          </a:xfrm>
        </p:spPr>
        <p:txBody>
          <a:bodyPr/>
          <a:lstStyle/>
          <a:p>
            <a:r>
              <a:rPr lang="pt-BR" dirty="0"/>
              <a:t>Qual a atitude perante este caso clínico além de reforço dos estilos de vida</a:t>
            </a:r>
            <a:r>
              <a:rPr lang="pt-BR" dirty="0" smtClean="0"/>
              <a:t>?</a:t>
            </a:r>
            <a:endParaRPr lang="pt-BR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96418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43" y="342546"/>
            <a:ext cx="2447925" cy="2828925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073" y="461875"/>
            <a:ext cx="6574944" cy="270959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603" y="3542946"/>
            <a:ext cx="7141594" cy="2580763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871F7865-51F9-405D-A429-FCBF541F50AC}"/>
              </a:ext>
            </a:extLst>
          </p:cNvPr>
          <p:cNvSpPr/>
          <p:nvPr/>
        </p:nvSpPr>
        <p:spPr>
          <a:xfrm>
            <a:off x="5146872" y="1487261"/>
            <a:ext cx="6448227" cy="443139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82DD0412-E9B9-4377-BCA7-C8E5150D1C12}"/>
              </a:ext>
            </a:extLst>
          </p:cNvPr>
          <p:cNvSpPr/>
          <p:nvPr/>
        </p:nvSpPr>
        <p:spPr>
          <a:xfrm>
            <a:off x="2860872" y="3918818"/>
            <a:ext cx="5876728" cy="227239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5E6AC1D0-CE48-40EE-86A6-350A717BEDDA}"/>
              </a:ext>
            </a:extLst>
          </p:cNvPr>
          <p:cNvSpPr/>
          <p:nvPr/>
        </p:nvSpPr>
        <p:spPr>
          <a:xfrm>
            <a:off x="2873572" y="4196857"/>
            <a:ext cx="4416228" cy="197343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930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 descr="Uma imagem com animal&#10;&#10;Descrição gerada com confiança alta">
            <a:extLst>
              <a:ext uri="{FF2B5EF4-FFF2-40B4-BE49-F238E27FC236}">
                <a16:creationId xmlns:a16="http://schemas.microsoft.com/office/drawing/2014/main" xmlns="" id="{0F07C2DF-89B9-4038-A522-31D7CAECC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50" y="2184400"/>
            <a:ext cx="2124075" cy="251460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62" y="3623783"/>
            <a:ext cx="10408227" cy="2487764"/>
          </a:xfrm>
          <a:prstGeom prst="rect">
            <a:avLst/>
          </a:prstGeom>
        </p:spPr>
      </p:pic>
      <p:pic>
        <p:nvPicPr>
          <p:cNvPr id="7" name="Marcador de Posição de Conteúdo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017" y="171577"/>
            <a:ext cx="7959926" cy="343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3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Caso clínico 7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600132"/>
            <a:ext cx="11582400" cy="4592024"/>
          </a:xfrm>
        </p:spPr>
        <p:txBody>
          <a:bodyPr/>
          <a:lstStyle/>
          <a:p>
            <a:r>
              <a:rPr lang="pt-PT" dirty="0"/>
              <a:t>Mulher, </a:t>
            </a:r>
            <a:r>
              <a:rPr lang="pt-PT" dirty="0" smtClean="0"/>
              <a:t>51 </a:t>
            </a:r>
            <a:r>
              <a:rPr lang="pt-PT" dirty="0"/>
              <a:t>anos, motorista de </a:t>
            </a:r>
            <a:r>
              <a:rPr lang="pt-PT" dirty="0" smtClean="0"/>
              <a:t>pesados.</a:t>
            </a:r>
            <a:endParaRPr lang="pt-PT" dirty="0"/>
          </a:p>
          <a:p>
            <a:r>
              <a:rPr lang="pt-PT" dirty="0" smtClean="0"/>
              <a:t>Dislipidemia.</a:t>
            </a:r>
            <a:endParaRPr lang="pt-PT" dirty="0"/>
          </a:p>
          <a:p>
            <a:r>
              <a:rPr lang="pt-PT" dirty="0"/>
              <a:t>Excesso peso (IMC 28,9</a:t>
            </a:r>
            <a:r>
              <a:rPr lang="pt-PT" dirty="0" smtClean="0"/>
              <a:t>).</a:t>
            </a:r>
            <a:endParaRPr lang="pt-PT" dirty="0"/>
          </a:p>
          <a:p>
            <a:r>
              <a:rPr lang="pt-PT" dirty="0"/>
              <a:t>Litiase </a:t>
            </a:r>
            <a:r>
              <a:rPr lang="pt-PT" dirty="0" smtClean="0"/>
              <a:t>urinária.</a:t>
            </a:r>
            <a:endParaRPr lang="pt-PT" dirty="0"/>
          </a:p>
          <a:p>
            <a:r>
              <a:rPr lang="pt-PT" dirty="0"/>
              <a:t>TFG </a:t>
            </a:r>
            <a:r>
              <a:rPr lang="pt-PT" dirty="0" smtClean="0"/>
              <a:t>92.</a:t>
            </a:r>
            <a:endParaRPr lang="pt-PT" dirty="0"/>
          </a:p>
          <a:p>
            <a:r>
              <a:rPr lang="pt-PT" dirty="0"/>
              <a:t>Medicada com metformina 2 </a:t>
            </a:r>
            <a:r>
              <a:rPr lang="pt-PT" dirty="0" smtClean="0"/>
              <a:t>g.</a:t>
            </a:r>
            <a:endParaRPr lang="pt-PT" dirty="0"/>
          </a:p>
          <a:p>
            <a:r>
              <a:rPr lang="pt-PT" dirty="0"/>
              <a:t>HbA1c 7,1</a:t>
            </a:r>
            <a:r>
              <a:rPr lang="pt-PT" dirty="0" smtClean="0"/>
              <a:t>%.</a:t>
            </a:r>
            <a:endParaRPr lang="pt-PT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11" y="1182290"/>
            <a:ext cx="3831789" cy="383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1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7242483" y="5400173"/>
            <a:ext cx="4797308" cy="81257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1300" dirty="0">
                <a:ln w="0"/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</a:rPr>
              <a:t>ERLICH </a:t>
            </a:r>
            <a:r>
              <a:rPr lang="en-US" altLang="en-US" sz="1300" dirty="0" smtClean="0">
                <a:ln w="0"/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</a:rPr>
              <a:t>DEER</a:t>
            </a:r>
            <a:r>
              <a:rPr lang="en-US" altLang="en-US" sz="1300" dirty="0">
                <a:ln w="0"/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</a:rPr>
              <a:t>, SLAWSON DC, SHAUGHNESSY AF.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1300" dirty="0">
                <a:ln w="0"/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</a:rPr>
              <a:t>“Lending a Hand” to Patients with Type 2 Diabetes: A Simple Way to Communicate Treatment Goals</a:t>
            </a:r>
            <a:r>
              <a:rPr lang="en-US" altLang="en-US" sz="1300" dirty="0" smtClean="0">
                <a:ln w="0"/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  <a:endParaRPr lang="en-US" altLang="en-US" sz="1300" dirty="0">
              <a:ln w="0"/>
              <a:solidFill>
                <a:srgbClr val="80808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1300" dirty="0">
                <a:ln w="0"/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</a:rPr>
              <a:t>American Family Physician, 2014</a:t>
            </a:r>
            <a:r>
              <a:rPr lang="en-US" altLang="en-US" sz="1200" dirty="0">
                <a:ln w="0"/>
                <a:solidFill>
                  <a:srgbClr val="808080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endParaRPr lang="es-ES" sz="1200" dirty="0">
              <a:solidFill>
                <a:srgbClr val="80808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que tem mais </a:t>
            </a:r>
            <a:r>
              <a:rPr lang="pt-PT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impacto?</a:t>
            </a:r>
            <a:endParaRPr lang="en-US" dirty="0">
              <a:solidFill>
                <a:srgbClr val="00458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 descr="Screen shot 2014-05-15 at 1.46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701" y="1049911"/>
            <a:ext cx="5682512" cy="424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12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12068" y="163156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200" name="CaixaDeTexto 199"/>
          <p:cNvSpPr txBox="1"/>
          <p:nvPr/>
        </p:nvSpPr>
        <p:spPr>
          <a:xfrm>
            <a:off x="3770057" y="350058"/>
            <a:ext cx="7668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sz="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09663" y="859654"/>
            <a:ext cx="732551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/>
              <a:t> </a:t>
            </a:r>
            <a:endParaRPr lang="pt-PT" b="1" dirty="0"/>
          </a:p>
          <a:p>
            <a:pPr algn="just"/>
            <a:r>
              <a:rPr lang="pt-PT" sz="2000" b="1" dirty="0"/>
              <a:t>                   </a:t>
            </a:r>
            <a:endParaRPr lang="pt-PT" sz="2000" b="1" dirty="0">
              <a:latin typeface="Calibri Light" panose="020F030202020403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376" y="269810"/>
            <a:ext cx="10408024" cy="595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10"/>
          <p:cNvSpPr txBox="1"/>
          <p:nvPr/>
        </p:nvSpPr>
        <p:spPr>
          <a:xfrm rot="21015253">
            <a:off x="3427000" y="1696415"/>
            <a:ext cx="56203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2400" b="1" dirty="0">
                <a:solidFill>
                  <a:srgbClr val="004586"/>
                </a:solidFill>
              </a:rPr>
              <a:t>Não quero picar-me todos os </a:t>
            </a:r>
            <a:r>
              <a:rPr lang="pt-PT" sz="2400" b="1" dirty="0" smtClean="0">
                <a:solidFill>
                  <a:srgbClr val="004586"/>
                </a:solidFill>
              </a:rPr>
              <a:t>dias.</a:t>
            </a:r>
            <a:endParaRPr lang="pt-PT" sz="2400" b="1" dirty="0">
              <a:solidFill>
                <a:srgbClr val="004586"/>
              </a:solidFill>
            </a:endParaRPr>
          </a:p>
          <a:p>
            <a:pPr marL="342900" indent="-342900" algn="ctr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pt-PT" sz="2400" b="1" dirty="0" smtClean="0">
              <a:solidFill>
                <a:srgbClr val="004586"/>
              </a:solidFill>
            </a:endParaRPr>
          </a:p>
          <a:p>
            <a:pPr marL="342900" indent="-342900" algn="ctr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2400" b="1" dirty="0" smtClean="0">
                <a:solidFill>
                  <a:srgbClr val="004586"/>
                </a:solidFill>
              </a:rPr>
              <a:t>Não quero engordar.</a:t>
            </a:r>
          </a:p>
          <a:p>
            <a:pPr marL="342900" indent="-342900" algn="ctr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pt-PT" sz="2400" b="1" dirty="0" smtClean="0">
              <a:solidFill>
                <a:srgbClr val="004586"/>
              </a:solidFill>
            </a:endParaRPr>
          </a:p>
          <a:p>
            <a:pPr marL="342900" indent="-342900" algn="ctr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2400" b="1" dirty="0" smtClean="0">
                <a:solidFill>
                  <a:srgbClr val="004586"/>
                </a:solidFill>
              </a:rPr>
              <a:t>Não </a:t>
            </a:r>
            <a:r>
              <a:rPr lang="pt-PT" sz="2400" b="1" dirty="0">
                <a:solidFill>
                  <a:srgbClr val="004586"/>
                </a:solidFill>
              </a:rPr>
              <a:t>quero perder a carta de </a:t>
            </a:r>
            <a:r>
              <a:rPr lang="pt-PT" sz="2400" b="1" dirty="0" smtClean="0">
                <a:solidFill>
                  <a:srgbClr val="004586"/>
                </a:solidFill>
              </a:rPr>
              <a:t>condução.</a:t>
            </a:r>
            <a:endParaRPr lang="pt-PT" sz="2400" b="1" dirty="0">
              <a:solidFill>
                <a:srgbClr val="004586"/>
              </a:solidFill>
            </a:endParaRPr>
          </a:p>
          <a:p>
            <a:pPr marL="342900" indent="-342900" algn="ctr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pt-PT" sz="2400" b="1" dirty="0">
              <a:solidFill>
                <a:srgbClr val="004586"/>
              </a:solidFill>
            </a:endParaRPr>
          </a:p>
          <a:p>
            <a:pPr marL="342900" indent="-342900" algn="ctr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2400" b="1" dirty="0">
                <a:solidFill>
                  <a:srgbClr val="004586"/>
                </a:solidFill>
              </a:rPr>
              <a:t>Sem interferências </a:t>
            </a:r>
            <a:r>
              <a:rPr lang="pt-PT" sz="2400" b="1" dirty="0" smtClean="0">
                <a:solidFill>
                  <a:srgbClr val="004586"/>
                </a:solidFill>
              </a:rPr>
              <a:t>condução.</a:t>
            </a:r>
            <a:endParaRPr lang="pt-PT" sz="2400" b="1" dirty="0">
              <a:solidFill>
                <a:srgbClr val="004586"/>
              </a:solidFill>
            </a:endParaRPr>
          </a:p>
          <a:p>
            <a:pPr marL="342900" indent="-342900" algn="ctr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pt-PT" sz="2400" b="1" dirty="0">
              <a:solidFill>
                <a:srgbClr val="004586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107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Inibidor DPP4 e.g. Vildagliptina.</a:t>
            </a:r>
            <a:endParaRPr lang="pt-PT" dirty="0"/>
          </a:p>
          <a:p>
            <a:r>
              <a:rPr lang="pt-PT" dirty="0" smtClean="0"/>
              <a:t>Sulfonilureia e.g. Gliclazida.</a:t>
            </a:r>
            <a:endParaRPr lang="pt-PT" dirty="0"/>
          </a:p>
          <a:p>
            <a:r>
              <a:rPr lang="pt-PT" dirty="0" smtClean="0"/>
              <a:t>Inibidor SGLT 2 e.g. Empaglifozina.</a:t>
            </a:r>
            <a:endParaRPr lang="pt-PT" dirty="0"/>
          </a:p>
          <a:p>
            <a:r>
              <a:rPr lang="pt-PT" dirty="0" smtClean="0"/>
              <a:t>Meglitinida e.g. Nateglinida.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pt-PT" dirty="0"/>
              <a:t>Qual a opção terapêutica para esta doente?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Pergunta 7</a:t>
            </a:r>
            <a:endParaRPr lang="pt-PT" dirty="0"/>
          </a:p>
        </p:txBody>
      </p:sp>
      <p:pic>
        <p:nvPicPr>
          <p:cNvPr id="8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608" y="398220"/>
            <a:ext cx="1957312" cy="208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5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clínico 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 (I)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0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051" y="1877721"/>
            <a:ext cx="3091543" cy="3091543"/>
          </a:xfrm>
          <a:prstGeom prst="rect">
            <a:avLst/>
          </a:prstGeom>
        </p:spPr>
      </p:pic>
      <p:sp>
        <p:nvSpPr>
          <p:cNvPr id="10" name="Marcador de contenido 2"/>
          <p:cNvSpPr txBox="1">
            <a:spLocks/>
          </p:cNvSpPr>
          <p:nvPr/>
        </p:nvSpPr>
        <p:spPr>
          <a:xfrm>
            <a:off x="609480" y="1877721"/>
            <a:ext cx="9760634" cy="49802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Arial" panose="020B0604020202020204" pitchFamily="34" charset="0"/>
              <a:buBlip>
                <a:blip r:embed="rId3"/>
              </a:buBlip>
            </a:pPr>
            <a:r>
              <a:rPr lang="es-ES" sz="2400" dirty="0" err="1">
                <a:solidFill>
                  <a:srgbClr val="00458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Homem</a:t>
            </a:r>
            <a:r>
              <a:rPr lang="es-ES" sz="2400" dirty="0">
                <a:solidFill>
                  <a:srgbClr val="00458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48 anos, operador </a:t>
            </a:r>
            <a:r>
              <a:rPr lang="es-ES" sz="2400" dirty="0" err="1">
                <a:solidFill>
                  <a:srgbClr val="00458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quadro</a:t>
            </a:r>
            <a:r>
              <a:rPr lang="es-ES" sz="2400" dirty="0">
                <a:solidFill>
                  <a:srgbClr val="00458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(</a:t>
            </a:r>
            <a:r>
              <a:rPr lang="es-ES" sz="2400" dirty="0" err="1">
                <a:solidFill>
                  <a:srgbClr val="00458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Soporcel</a:t>
            </a:r>
            <a:r>
              <a:rPr lang="es-ES" sz="2400" dirty="0" smtClean="0">
                <a:solidFill>
                  <a:srgbClr val="00458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).</a:t>
            </a:r>
            <a:endParaRPr lang="es-ES" sz="2400" dirty="0">
              <a:solidFill>
                <a:srgbClr val="004586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pt-BR" sz="2400" dirty="0">
                <a:solidFill>
                  <a:srgbClr val="00458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Hipertensão (2012) </a:t>
            </a:r>
            <a:r>
              <a:rPr lang="es-ES" sz="2400" dirty="0">
                <a:solidFill>
                  <a:srgbClr val="00458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TA: 137/89 mm </a:t>
            </a:r>
            <a:r>
              <a:rPr lang="es-ES" sz="2400" dirty="0" smtClean="0">
                <a:solidFill>
                  <a:srgbClr val="00458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Hg.</a:t>
            </a:r>
            <a:endParaRPr lang="pt-BR" sz="2400" dirty="0">
              <a:solidFill>
                <a:srgbClr val="004586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Blip>
                <a:blip r:embed="rId3"/>
              </a:buBlip>
            </a:pPr>
            <a:r>
              <a:rPr lang="pt-BR" sz="2400" dirty="0">
                <a:solidFill>
                  <a:srgbClr val="00458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Psoríase (2012</a:t>
            </a:r>
            <a:r>
              <a:rPr lang="pt-BR" sz="2400" dirty="0" smtClean="0">
                <a:solidFill>
                  <a:srgbClr val="00458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).</a:t>
            </a:r>
            <a:endParaRPr lang="pt-BR" sz="2400" dirty="0">
              <a:solidFill>
                <a:srgbClr val="004586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Blip>
                <a:blip r:embed="rId3"/>
              </a:buBlip>
            </a:pPr>
            <a:r>
              <a:rPr lang="pt-BR" sz="2400" dirty="0">
                <a:solidFill>
                  <a:srgbClr val="00458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Dislipidemia (2007</a:t>
            </a:r>
            <a:r>
              <a:rPr lang="pt-BR" sz="2400" dirty="0" smtClean="0">
                <a:solidFill>
                  <a:srgbClr val="00458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).</a:t>
            </a:r>
            <a:endParaRPr lang="pt-BR" sz="2400" dirty="0">
              <a:solidFill>
                <a:srgbClr val="004586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Blip>
                <a:blip r:embed="rId3"/>
              </a:buBlip>
            </a:pPr>
            <a:r>
              <a:rPr lang="pt-BR" sz="2400" dirty="0">
                <a:solidFill>
                  <a:srgbClr val="00458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Ex-fumador 20 </a:t>
            </a:r>
            <a:r>
              <a:rPr lang="pt-BR" sz="2400" dirty="0" err="1" smtClean="0">
                <a:solidFill>
                  <a:srgbClr val="00458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u.m.a</a:t>
            </a:r>
            <a:r>
              <a:rPr lang="pt-BR" sz="2400" dirty="0" smtClean="0">
                <a:solidFill>
                  <a:srgbClr val="00458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</a:t>
            </a:r>
            <a:endParaRPr lang="pt-BR" sz="2400" dirty="0">
              <a:solidFill>
                <a:srgbClr val="004586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Blip>
                <a:blip r:embed="rId3"/>
              </a:buBlip>
            </a:pPr>
            <a:r>
              <a:rPr lang="es-ES" sz="2400" dirty="0" err="1">
                <a:solidFill>
                  <a:srgbClr val="00458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Obesidade</a:t>
            </a:r>
            <a:r>
              <a:rPr lang="es-ES" sz="2400" dirty="0">
                <a:solidFill>
                  <a:srgbClr val="00458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(IMC: 31,6 Kg/m</a:t>
            </a:r>
            <a:r>
              <a:rPr lang="es-ES" sz="2400" baseline="30000" dirty="0">
                <a:solidFill>
                  <a:srgbClr val="00458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</a:t>
            </a:r>
            <a:r>
              <a:rPr lang="es-ES" sz="2400" dirty="0" smtClean="0">
                <a:solidFill>
                  <a:srgbClr val="00458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).</a:t>
            </a:r>
            <a:endParaRPr lang="es-ES" sz="2400" baseline="30000" dirty="0">
              <a:solidFill>
                <a:srgbClr val="004586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endParaRPr lang="pt-BR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42925" indent="0">
              <a:buFont typeface="Arial" panose="020B0604020202020204" pitchFamily="34" charset="0"/>
              <a:buNone/>
            </a:pPr>
            <a:endParaRPr lang="pt-BR" sz="24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9655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clínico </a:t>
            </a:r>
            <a:r>
              <a:rPr lang="es-ES" sz="3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 (II)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0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Marcador de Posição de Conteúdo 2"/>
          <p:cNvSpPr txBox="1">
            <a:spLocks/>
          </p:cNvSpPr>
          <p:nvPr/>
        </p:nvSpPr>
        <p:spPr>
          <a:xfrm>
            <a:off x="609480" y="1877721"/>
            <a:ext cx="10724271" cy="459202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lvl="0" indent="-271463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pt-BR" sz="2400" dirty="0" smtClean="0">
                <a:solidFill>
                  <a:srgbClr val="00458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Dieta</a:t>
            </a:r>
            <a:r>
              <a:rPr lang="pt-BR" sz="2400" dirty="0">
                <a:solidFill>
                  <a:srgbClr val="00458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: sem </a:t>
            </a:r>
            <a:r>
              <a:rPr lang="pt-BR" sz="2400" dirty="0" smtClean="0">
                <a:solidFill>
                  <a:srgbClr val="00458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restrições.</a:t>
            </a:r>
          </a:p>
          <a:p>
            <a:pPr marL="271463" lvl="0" indent="-271463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pt-BR" sz="2400" dirty="0" smtClean="0">
                <a:solidFill>
                  <a:srgbClr val="00458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Sedentário.</a:t>
            </a:r>
          </a:p>
          <a:p>
            <a:pPr marL="271463" lvl="0" indent="-271463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pt-BR" sz="2400" dirty="0" smtClean="0">
                <a:solidFill>
                  <a:srgbClr val="00458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Medicação</a:t>
            </a:r>
            <a:r>
              <a:rPr lang="pt-BR" sz="2400" dirty="0">
                <a:solidFill>
                  <a:srgbClr val="00458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: 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dirty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Candesartan 16 + Hidroclorotiazida </a:t>
            </a:r>
            <a:r>
              <a:rPr lang="pt-PT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12,5.</a:t>
            </a:r>
            <a:endParaRPr lang="pt-PT" dirty="0">
              <a:solidFill>
                <a:srgbClr val="00458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dirty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Pravastatina 40 + Fenofibrato </a:t>
            </a:r>
            <a:r>
              <a:rPr lang="pt-PT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160.</a:t>
            </a:r>
            <a:endParaRPr lang="pt-PT" dirty="0">
              <a:solidFill>
                <a:srgbClr val="00458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dirty="0"/>
          </a:p>
        </p:txBody>
      </p:sp>
      <p:pic>
        <p:nvPicPr>
          <p:cNvPr id="6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051" y="1877721"/>
            <a:ext cx="3091543" cy="309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61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3200" b="1" dirty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Avaliação analítica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0" y="1812093"/>
            <a:ext cx="11582400" cy="4592024"/>
          </a:xfrm>
        </p:spPr>
        <p:txBody>
          <a:bodyPr/>
          <a:lstStyle/>
          <a:p>
            <a:pPr marL="1357313" lvl="0" indent="-295275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es-ES" dirty="0">
                <a:solidFill>
                  <a:srgbClr val="00458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Glicemia </a:t>
            </a:r>
            <a:r>
              <a:rPr lang="es-ES" dirty="0" err="1">
                <a:solidFill>
                  <a:srgbClr val="00458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jejum</a:t>
            </a:r>
            <a:r>
              <a:rPr lang="es-ES" dirty="0">
                <a:solidFill>
                  <a:srgbClr val="00458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: 388 mg/dl.</a:t>
            </a:r>
          </a:p>
          <a:p>
            <a:pPr marL="1357313" lvl="0" indent="-295275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es-ES" dirty="0">
                <a:solidFill>
                  <a:srgbClr val="00458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HbA1c: 10,0%.</a:t>
            </a:r>
          </a:p>
          <a:p>
            <a:pPr marL="1357313" lvl="0" indent="-295275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es-ES" dirty="0">
                <a:solidFill>
                  <a:srgbClr val="00458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IMC: 31,6 Kg/m</a:t>
            </a:r>
            <a:r>
              <a:rPr lang="es-ES" baseline="30000" dirty="0">
                <a:solidFill>
                  <a:srgbClr val="00458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</a:t>
            </a:r>
            <a:r>
              <a:rPr lang="es-ES" dirty="0">
                <a:solidFill>
                  <a:srgbClr val="00458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.</a:t>
            </a:r>
            <a:r>
              <a:rPr lang="es-ES" baseline="30000" dirty="0">
                <a:solidFill>
                  <a:srgbClr val="00458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</a:p>
          <a:p>
            <a:pPr marL="1357313" lvl="0" indent="-295275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es-ES" dirty="0">
                <a:solidFill>
                  <a:srgbClr val="00458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Peso 114 Kg, Altura 190 cm.</a:t>
            </a:r>
          </a:p>
          <a:p>
            <a:pPr marL="1357313" lvl="0" indent="-295275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es-ES" dirty="0">
                <a:solidFill>
                  <a:srgbClr val="00458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TA: 137/89 mm Hg.</a:t>
            </a:r>
          </a:p>
          <a:p>
            <a:pPr marL="1357313" lvl="0" indent="-295275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es-ES" dirty="0">
                <a:solidFill>
                  <a:srgbClr val="00458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Colesterol total: 199 mg/dl.</a:t>
            </a:r>
          </a:p>
          <a:p>
            <a:pPr marL="1357313" lvl="0" indent="-295275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es-ES" dirty="0">
                <a:solidFill>
                  <a:srgbClr val="00458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LDL: 109 mg/dl.</a:t>
            </a:r>
          </a:p>
          <a:p>
            <a:pPr marL="1357313" lvl="0" indent="-295275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es-ES" dirty="0">
                <a:solidFill>
                  <a:srgbClr val="00458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HDL: 27,4 mg/dl.</a:t>
            </a:r>
          </a:p>
          <a:p>
            <a:pPr marL="1357313" lvl="0" indent="-295275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es-ES" dirty="0" err="1">
                <a:solidFill>
                  <a:srgbClr val="00458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Triglicerídeos</a:t>
            </a:r>
            <a:r>
              <a:rPr lang="es-ES" dirty="0">
                <a:solidFill>
                  <a:srgbClr val="00458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: 312 mg/dl.</a:t>
            </a:r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609480" y="1903512"/>
            <a:ext cx="8686800" cy="49544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endParaRPr lang="es-ES" sz="2400" dirty="0">
              <a:solidFill>
                <a:srgbClr val="004586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221" y="2317556"/>
            <a:ext cx="4042117" cy="252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6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Pregunta 8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Dieta + </a:t>
            </a:r>
            <a:r>
              <a:rPr lang="pt-BR" dirty="0" smtClean="0"/>
              <a:t>exercício </a:t>
            </a:r>
            <a:r>
              <a:rPr lang="pt-BR" dirty="0"/>
              <a:t>físico +  </a:t>
            </a:r>
            <a:r>
              <a:rPr lang="pt-BR" dirty="0" err="1"/>
              <a:t>m</a:t>
            </a:r>
            <a:r>
              <a:rPr lang="pt-BR" dirty="0" err="1" smtClean="0"/>
              <a:t>etformina</a:t>
            </a:r>
            <a:r>
              <a:rPr lang="pt-BR" dirty="0" smtClean="0"/>
              <a:t>.</a:t>
            </a:r>
            <a:endParaRPr lang="pt-BR" dirty="0"/>
          </a:p>
          <a:p>
            <a:r>
              <a:rPr lang="pt-BR" dirty="0"/>
              <a:t>Dieta + </a:t>
            </a:r>
            <a:r>
              <a:rPr lang="pt-BR" dirty="0" smtClean="0"/>
              <a:t>exercício físico.</a:t>
            </a:r>
            <a:endParaRPr lang="pt-BR" dirty="0"/>
          </a:p>
          <a:p>
            <a:r>
              <a:rPr lang="pt-BR" dirty="0"/>
              <a:t>Dieta + </a:t>
            </a:r>
            <a:r>
              <a:rPr lang="pt-BR" dirty="0" smtClean="0"/>
              <a:t>exercício </a:t>
            </a:r>
            <a:r>
              <a:rPr lang="pt-BR" dirty="0"/>
              <a:t>físico +  </a:t>
            </a:r>
            <a:r>
              <a:rPr lang="pt-BR" dirty="0" err="1"/>
              <a:t>m</a:t>
            </a:r>
            <a:r>
              <a:rPr lang="pt-BR" dirty="0" err="1" smtClean="0"/>
              <a:t>etformina</a:t>
            </a:r>
            <a:r>
              <a:rPr lang="pt-BR" dirty="0" smtClean="0"/>
              <a:t> </a:t>
            </a:r>
            <a:r>
              <a:rPr lang="pt-BR" dirty="0"/>
              <a:t>+ </a:t>
            </a:r>
            <a:r>
              <a:rPr lang="pt-BR" dirty="0" err="1" smtClean="0"/>
              <a:t>vildagliptina</a:t>
            </a:r>
            <a:r>
              <a:rPr lang="pt-BR" dirty="0" smtClean="0"/>
              <a:t>.</a:t>
            </a:r>
            <a:endParaRPr lang="pt-BR" dirty="0"/>
          </a:p>
          <a:p>
            <a:r>
              <a:rPr lang="pt-BR" dirty="0"/>
              <a:t>Dieta + </a:t>
            </a:r>
            <a:r>
              <a:rPr lang="pt-BR" dirty="0" smtClean="0"/>
              <a:t>exercício </a:t>
            </a:r>
            <a:r>
              <a:rPr lang="pt-BR" dirty="0"/>
              <a:t>físico +  </a:t>
            </a:r>
            <a:r>
              <a:rPr lang="pt-BR" dirty="0" err="1"/>
              <a:t>m</a:t>
            </a:r>
            <a:r>
              <a:rPr lang="pt-BR" dirty="0" err="1" smtClean="0"/>
              <a:t>etformina</a:t>
            </a:r>
            <a:r>
              <a:rPr lang="pt-BR" dirty="0" smtClean="0"/>
              <a:t> </a:t>
            </a:r>
            <a:r>
              <a:rPr lang="pt-BR" dirty="0"/>
              <a:t>+ i</a:t>
            </a:r>
            <a:r>
              <a:rPr lang="pt-BR" dirty="0" smtClean="0"/>
              <a:t>nsulina.</a:t>
            </a:r>
            <a:endParaRPr lang="pt-BR" dirty="0"/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pt-BR" dirty="0"/>
              <a:t>Qual a atitude perante este caso clínico</a:t>
            </a:r>
            <a:r>
              <a:rPr lang="pt-BR" dirty="0" smtClean="0"/>
              <a:t>?</a:t>
            </a:r>
            <a:endParaRPr lang="pt-BR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pic>
        <p:nvPicPr>
          <p:cNvPr id="8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608" y="398220"/>
            <a:ext cx="1957312" cy="208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873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18" y="3624364"/>
            <a:ext cx="11324171" cy="231923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797" y="376339"/>
            <a:ext cx="74771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1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222" y="3732199"/>
            <a:ext cx="3048000" cy="2790825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712068" y="163156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200" name="CaixaDeTexto 199"/>
          <p:cNvSpPr txBox="1"/>
          <p:nvPr/>
        </p:nvSpPr>
        <p:spPr>
          <a:xfrm>
            <a:off x="3770057" y="1396980"/>
            <a:ext cx="7668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sz="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8" name="CaixaDeTexto 97"/>
          <p:cNvSpPr txBox="1"/>
          <p:nvPr/>
        </p:nvSpPr>
        <p:spPr>
          <a:xfrm>
            <a:off x="9289892" y="285478"/>
            <a:ext cx="2466975" cy="46196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PT" sz="2400" b="1" dirty="0"/>
              <a:t> </a:t>
            </a:r>
            <a:r>
              <a:rPr lang="pt-PT" sz="2400" b="1" dirty="0" smtClean="0"/>
              <a:t>Março </a:t>
            </a:r>
            <a:r>
              <a:rPr lang="pt-PT" sz="2400" b="1" dirty="0"/>
              <a:t>2017</a:t>
            </a:r>
          </a:p>
        </p:txBody>
      </p:sp>
      <p:sp>
        <p:nvSpPr>
          <p:cNvPr id="101" name="Seta para baixo 100"/>
          <p:cNvSpPr/>
          <p:nvPr/>
        </p:nvSpPr>
        <p:spPr>
          <a:xfrm>
            <a:off x="11559661" y="332657"/>
            <a:ext cx="269776" cy="6105116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PT"/>
          </a:p>
        </p:txBody>
      </p:sp>
      <p:sp>
        <p:nvSpPr>
          <p:cNvPr id="3" name="Bolha de Discurso: Oval 2"/>
          <p:cNvSpPr/>
          <p:nvPr/>
        </p:nvSpPr>
        <p:spPr>
          <a:xfrm>
            <a:off x="3712067" y="285478"/>
            <a:ext cx="7054255" cy="325310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Tenho feito exercício físico (bicicleta cerca de 35 km/ dia todos os dias). Nos dias de chuva uso adaptador e faço em casa. Num dos dias, ia sozinho e a meio do percurso, senti-me fraco, a tremer e a suar muito…. Não levei a máquina…</a:t>
            </a:r>
          </a:p>
        </p:txBody>
      </p:sp>
    </p:spTree>
    <p:extLst>
      <p:ext uri="{BB962C8B-B14F-4D97-AF65-F5344CB8AC3E}">
        <p14:creationId xmlns:p14="http://schemas.microsoft.com/office/powerpoint/2010/main" val="102714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-456840">
              <a:buClr>
                <a:srgbClr val="C5000B"/>
              </a:buClr>
              <a:buFont typeface="Calibri"/>
              <a:buAutoNum type="arabicPeriod"/>
            </a:pPr>
            <a:r>
              <a:rPr lang="pt-BR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Ingerir 15g de açúcar, esperar 15 minutos, medir glicemia e repetir até glicemia &gt; 70.</a:t>
            </a:r>
          </a:p>
          <a:p>
            <a:pPr indent="-456840">
              <a:buClr>
                <a:srgbClr val="C5000B"/>
              </a:buClr>
              <a:buFont typeface="Calibri"/>
              <a:buAutoNum type="arabicPeriod"/>
            </a:pPr>
            <a:r>
              <a:rPr lang="pt-BR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Ingerir ½ lata de refrigerante light/ zero, esperar 15 minutos, medir glicemia e repetir até glicemia &gt; 70.</a:t>
            </a:r>
          </a:p>
          <a:p>
            <a:pPr indent="-456840">
              <a:buClr>
                <a:srgbClr val="C5000B"/>
              </a:buClr>
              <a:buFont typeface="Calibri"/>
              <a:buAutoNum type="arabicPeriod"/>
            </a:pPr>
            <a:r>
              <a:rPr lang="pt-BR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Comer 3 colheres de mel, esperar 15 minutos, medir glicemia e repetir até glicemia &gt; 70.</a:t>
            </a:r>
          </a:p>
          <a:p>
            <a:pPr indent="-456840">
              <a:buClr>
                <a:srgbClr val="C5000B"/>
              </a:buClr>
              <a:buFont typeface="Calibri"/>
              <a:buAutoNum type="arabicPeriod"/>
            </a:pPr>
            <a:r>
              <a:rPr lang="pt-BR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Ingerir 15 g de açúcar e passados 15 minutos comer um lanche.</a:t>
            </a:r>
          </a:p>
          <a:p>
            <a:pPr indent="-456840">
              <a:buClr>
                <a:srgbClr val="C5000B"/>
              </a:buClr>
              <a:buFont typeface="Calibri"/>
              <a:buAutoNum type="arabicPeriod"/>
            </a:pPr>
            <a:endParaRPr lang="es-ES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pt-BR" dirty="0">
                <a:solidFill>
                  <a:srgbClr val="C00000"/>
                </a:solidFill>
                <a:latin typeface="Calibri" panose="020F0502020204030204" pitchFamily="34" charset="0"/>
              </a:rPr>
              <a:t>O que fazer em caso de hipoglicemia</a:t>
            </a:r>
            <a:r>
              <a:rPr lang="pt-BR" dirty="0" smtClean="0">
                <a:solidFill>
                  <a:srgbClr val="C00000"/>
                </a:solidFill>
                <a:latin typeface="Calibri" panose="020F0502020204030204" pitchFamily="34" charset="0"/>
              </a:rPr>
              <a:t>?</a:t>
            </a:r>
            <a:endParaRPr lang="pt-BR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004586"/>
                </a:solidFill>
                <a:latin typeface="Calibri" panose="020F0502020204030204" pitchFamily="34" charset="0"/>
              </a:rPr>
              <a:t>Pergunta</a:t>
            </a:r>
            <a:r>
              <a:rPr lang="es-ES" dirty="0" smtClean="0">
                <a:solidFill>
                  <a:srgbClr val="004586"/>
                </a:solidFill>
                <a:latin typeface="Calibri" panose="020F0502020204030204" pitchFamily="34" charset="0"/>
              </a:rPr>
              <a:t> 9</a:t>
            </a:r>
            <a:endParaRPr lang="es-ES" dirty="0">
              <a:solidFill>
                <a:srgbClr val="004586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608" y="398220"/>
            <a:ext cx="1957312" cy="208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187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3200" b="1" dirty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Regra dos 15:15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981" y="857913"/>
            <a:ext cx="6335439" cy="50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5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80808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Hughes JR. A quantitative estimate of the clinical significance of treating tobacco dependence. Am J </a:t>
            </a:r>
            <a:r>
              <a:rPr lang="en-US" sz="1200" dirty="0" err="1">
                <a:solidFill>
                  <a:srgbClr val="80808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Prev</a:t>
            </a:r>
            <a:r>
              <a:rPr lang="en-US" sz="1200" dirty="0">
                <a:solidFill>
                  <a:srgbClr val="80808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Med. 2010;39(3):285-286. </a:t>
            </a:r>
          </a:p>
          <a:p>
            <a:endParaRPr lang="es-ES" sz="1200" dirty="0">
              <a:solidFill>
                <a:srgbClr val="80808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0704"/>
            <a:ext cx="10972800" cy="604800"/>
          </a:xfrm>
        </p:spPr>
        <p:txBody>
          <a:bodyPr/>
          <a:lstStyle/>
          <a:p>
            <a:r>
              <a:rPr lang="pt-PT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agenda?</a:t>
            </a:r>
            <a:br>
              <a:rPr lang="pt-PT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Cessaç</a:t>
            </a:r>
            <a:r>
              <a:rPr lang="pt-PT" dirty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ão </a:t>
            </a:r>
            <a:r>
              <a:rPr lang="pt-PT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tabágica</a:t>
            </a:r>
            <a:endParaRPr lang="en-US" dirty="0">
              <a:solidFill>
                <a:srgbClr val="00458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724803" y="1838466"/>
            <a:ext cx="3391896" cy="2699173"/>
            <a:chOff x="335281" y="2332681"/>
            <a:chExt cx="3391896" cy="2699173"/>
          </a:xfrm>
        </p:grpSpPr>
        <p:pic>
          <p:nvPicPr>
            <p:cNvPr id="6" name="Picture 2" descr="Screen shot 2014-05-15 at 1.46.23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1" y="2332681"/>
              <a:ext cx="3391896" cy="2699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5"/>
            <p:cNvSpPr/>
            <p:nvPr/>
          </p:nvSpPr>
          <p:spPr>
            <a:xfrm>
              <a:off x="822960" y="3855720"/>
              <a:ext cx="609600" cy="548640"/>
            </a:xfrm>
            <a:prstGeom prst="ellipse">
              <a:avLst/>
            </a:prstGeom>
            <a:solidFill>
              <a:schemeClr val="accent1">
                <a:tint val="69000"/>
                <a:satMod val="105000"/>
                <a:lumMod val="110000"/>
                <a:alpha val="51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7"/>
          <p:cNvSpPr/>
          <p:nvPr/>
        </p:nvSpPr>
        <p:spPr>
          <a:xfrm>
            <a:off x="4138247" y="2478348"/>
            <a:ext cx="37818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dirty="0">
                <a:solidFill>
                  <a:srgbClr val="004586"/>
                </a:solidFill>
                <a:latin typeface="+mj-lt"/>
                <a:ea typeface="American Typewriter" charset="0"/>
                <a:cs typeface="American Typewriter" charset="0"/>
              </a:rPr>
              <a:t>NNT = 11 </a:t>
            </a:r>
            <a:r>
              <a:rPr lang="pt-PT" sz="2400" dirty="0">
                <a:solidFill>
                  <a:srgbClr val="004586"/>
                </a:solidFill>
                <a:latin typeface="+mj-lt"/>
                <a:ea typeface="American Typewriter" charset="0"/>
                <a:cs typeface="American Typewriter" charset="0"/>
                <a:sym typeface="Wingdings" panose="05000000000000000000" pitchFamily="2" charset="2"/>
              </a:rPr>
              <a:t> </a:t>
            </a:r>
            <a:r>
              <a:rPr lang="pt-PT" sz="2400" dirty="0">
                <a:solidFill>
                  <a:srgbClr val="004586"/>
                </a:solidFill>
                <a:latin typeface="+mj-lt"/>
                <a:ea typeface="American Typewriter" charset="0"/>
                <a:cs typeface="American Typewriter" charset="0"/>
              </a:rPr>
              <a:t>10 anos</a:t>
            </a:r>
          </a:p>
          <a:p>
            <a:endParaRPr lang="pt-PT" dirty="0">
              <a:latin typeface="+mj-lt"/>
              <a:ea typeface="American Typewriter" charset="0"/>
              <a:cs typeface="American Typewriter" charset="0"/>
            </a:endParaRPr>
          </a:p>
          <a:p>
            <a:pPr algn="ctr"/>
            <a:r>
              <a:rPr lang="pt-PT" sz="2800" b="1" u="sng" dirty="0">
                <a:solidFill>
                  <a:srgbClr val="C0000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Principal objetivo!</a:t>
            </a:r>
          </a:p>
          <a:p>
            <a:endParaRPr lang="en-US" b="1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10" name="Picture 2" descr="http://utopiandesigns.ca/thefinanser/wp-content/uploads/2015/12/6a01053620481c970b01b8d1720f0d970c-580w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154" y="2077558"/>
            <a:ext cx="3804180" cy="261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15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13"/>
          </p:nvPr>
        </p:nvSpPr>
        <p:spPr>
          <a:xfrm>
            <a:off x="6493566" y="5217434"/>
            <a:ext cx="5539408" cy="202705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1200" dirty="0"/>
              <a:t>Hypoglycemia and Diabetes: A Report </a:t>
            </a:r>
            <a:r>
              <a:rPr lang="en-US" sz="1200" dirty="0" smtClean="0"/>
              <a:t>of  a Workgroup of </a:t>
            </a:r>
            <a:r>
              <a:rPr lang="en-US" sz="1200" dirty="0"/>
              <a:t>the American Diabetes </a:t>
            </a:r>
            <a:r>
              <a:rPr lang="en-US" sz="1200" dirty="0" err="1"/>
              <a:t>Associaton</a:t>
            </a:r>
            <a:r>
              <a:rPr lang="en-US" sz="1200" dirty="0"/>
              <a:t> and the Endocrine Society. Diabetes </a:t>
            </a:r>
            <a:r>
              <a:rPr lang="en-US" sz="1200" dirty="0" smtClean="0"/>
              <a:t>Care.  April </a:t>
            </a:r>
            <a:r>
              <a:rPr lang="en-US" sz="1200" dirty="0"/>
              <a:t>2013</a:t>
            </a:r>
            <a:r>
              <a:rPr lang="en-US" sz="1200" dirty="0" smtClean="0"/>
              <a:t>.</a:t>
            </a:r>
            <a:endParaRPr lang="en-US" sz="1200" dirty="0"/>
          </a:p>
          <a:p>
            <a:pPr>
              <a:lnSpc>
                <a:spcPct val="100000"/>
              </a:lnSpc>
            </a:pPr>
            <a:r>
              <a:rPr lang="en-US" sz="1200" dirty="0"/>
              <a:t>Hypoglycemia. </a:t>
            </a:r>
            <a:r>
              <a:rPr lang="en-US" sz="1200" dirty="0" smtClean="0"/>
              <a:t>Canadian Diabetes </a:t>
            </a:r>
            <a:r>
              <a:rPr lang="en-US" sz="1200" dirty="0"/>
              <a:t>Association Clinical Practice Guidelines </a:t>
            </a:r>
            <a:r>
              <a:rPr lang="en-US" sz="1200" dirty="0" err="1"/>
              <a:t>Commiee</a:t>
            </a:r>
            <a:r>
              <a:rPr lang="en-US" sz="1200" dirty="0"/>
              <a:t>. Can J </a:t>
            </a:r>
            <a:r>
              <a:rPr lang="en-US" sz="1200" dirty="0" smtClean="0"/>
              <a:t>Diabetes 37 </a:t>
            </a:r>
            <a:r>
              <a:rPr lang="en-US" sz="1200" dirty="0"/>
              <a:t>(2013) S69-S71.</a:t>
            </a:r>
            <a:endParaRPr lang="es-ES" sz="12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Regra 15:15</a:t>
            </a:r>
          </a:p>
        </p:txBody>
      </p:sp>
      <p:graphicFrame>
        <p:nvGraphicFramePr>
          <p:cNvPr id="14" name="Diagrama 13"/>
          <p:cNvGraphicFramePr/>
          <p:nvPr>
            <p:extLst/>
          </p:nvPr>
        </p:nvGraphicFramePr>
        <p:xfrm>
          <a:off x="1250116" y="924600"/>
          <a:ext cx="7681850" cy="5447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5" name="Conexão reta 6"/>
          <p:cNvCxnSpPr>
            <a:cxnSpLocks/>
          </p:cNvCxnSpPr>
          <p:nvPr/>
        </p:nvCxnSpPr>
        <p:spPr>
          <a:xfrm flipH="1" flipV="1">
            <a:off x="2608284" y="4201861"/>
            <a:ext cx="1112626" cy="12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ta 9"/>
          <p:cNvCxnSpPr/>
          <p:nvPr/>
        </p:nvCxnSpPr>
        <p:spPr>
          <a:xfrm flipV="1">
            <a:off x="2626779" y="1216143"/>
            <a:ext cx="0" cy="2972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ta unidirecional 11"/>
          <p:cNvCxnSpPr/>
          <p:nvPr/>
        </p:nvCxnSpPr>
        <p:spPr>
          <a:xfrm>
            <a:off x="2628188" y="1216143"/>
            <a:ext cx="16680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3"/>
          <p:cNvSpPr/>
          <p:nvPr/>
        </p:nvSpPr>
        <p:spPr>
          <a:xfrm>
            <a:off x="6198653" y="2150853"/>
            <a:ext cx="573504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/>
              <a:t>Hypoglycemia and Diabetes: A Report of	a Workgroup	of the American Diabetes </a:t>
            </a:r>
            <a:r>
              <a:rPr lang="en-US" sz="1200" dirty="0" err="1"/>
              <a:t>Associaton</a:t>
            </a:r>
            <a:r>
              <a:rPr lang="en-US" sz="1200" dirty="0"/>
              <a:t> and the Endocrine Society. Diabetes Care.	April 2013.	</a:t>
            </a:r>
          </a:p>
          <a:p>
            <a:r>
              <a:rPr lang="en-US" sz="1200" dirty="0"/>
              <a:t>Hypoglycemia. Canadian	Diabetes Association Clinical Practice Guidelines </a:t>
            </a:r>
            <a:r>
              <a:rPr lang="en-US" sz="1200" dirty="0" err="1"/>
              <a:t>Commiee</a:t>
            </a:r>
            <a:r>
              <a:rPr lang="en-US" sz="1200" dirty="0"/>
              <a:t>. Can J Diabetes	37 (2013) S69-S71.	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405064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3200" b="1" dirty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Regra dos 15:15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8" y="951180"/>
            <a:ext cx="10478962" cy="496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2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Pregunta 10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Se glicemia &gt; 300 não é obrigatório avaliar </a:t>
            </a:r>
            <a:r>
              <a:rPr lang="pt-BR" dirty="0" err="1" smtClean="0"/>
              <a:t>cetonúria</a:t>
            </a:r>
            <a:r>
              <a:rPr lang="pt-BR" dirty="0" smtClean="0"/>
              <a:t>.</a:t>
            </a:r>
            <a:endParaRPr lang="pt-BR" dirty="0"/>
          </a:p>
          <a:p>
            <a:r>
              <a:rPr lang="pt-BR" dirty="0"/>
              <a:t>Se glicemia &lt; 80 deve-se fazer reposição de hidratos de carbono (15 a 30g HC) e iniciar a </a:t>
            </a:r>
            <a:r>
              <a:rPr lang="pt-BR" dirty="0" smtClean="0"/>
              <a:t>atividade.</a:t>
            </a:r>
            <a:endParaRPr lang="pt-BR" dirty="0"/>
          </a:p>
          <a:p>
            <a:r>
              <a:rPr lang="pt-BR" dirty="0"/>
              <a:t>Se glicemia antes do exercício estiver entre 140 e 300 não é necessário repor após </a:t>
            </a:r>
            <a:r>
              <a:rPr lang="pt-BR" dirty="0" smtClean="0"/>
              <a:t>exercício.</a:t>
            </a:r>
            <a:endParaRPr lang="pt-BR" dirty="0"/>
          </a:p>
          <a:p>
            <a:r>
              <a:rPr lang="pt-BR" dirty="0"/>
              <a:t>Se glicemia entre 80 e 140 ingerir 1g/kg HC e fazer atividade </a:t>
            </a:r>
            <a:r>
              <a:rPr lang="pt-BR" dirty="0" smtClean="0"/>
              <a:t>física.</a:t>
            </a:r>
            <a:endParaRPr lang="pt-BR" dirty="0"/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pt-BR" dirty="0"/>
              <a:t>O que fazer antes do exercício físico</a:t>
            </a:r>
            <a:r>
              <a:rPr lang="pt-BR" dirty="0" smtClean="0"/>
              <a:t>?</a:t>
            </a:r>
            <a:endParaRPr lang="pt-BR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pic>
        <p:nvPicPr>
          <p:cNvPr id="9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608" y="398220"/>
            <a:ext cx="1957312" cy="208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135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09600" y="159904"/>
            <a:ext cx="10972800" cy="604800"/>
          </a:xfrm>
        </p:spPr>
        <p:txBody>
          <a:bodyPr/>
          <a:lstStyle/>
          <a:p>
            <a:pPr algn="ctr"/>
            <a:r>
              <a:rPr lang="pt-PT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Avaliação </a:t>
            </a:r>
            <a:r>
              <a:rPr lang="pt-PT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pré-exercício</a:t>
            </a:r>
            <a:endParaRPr lang="pt-PT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Marcador de Posição de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866659"/>
              </p:ext>
            </p:extLst>
          </p:nvPr>
        </p:nvGraphicFramePr>
        <p:xfrm>
          <a:off x="225083" y="1251976"/>
          <a:ext cx="11591779" cy="4470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3176">
                  <a:extLst>
                    <a:ext uri="{9D8B030D-6E8A-4147-A177-3AD203B41FA5}">
                      <a16:colId xmlns:a16="http://schemas.microsoft.com/office/drawing/2014/main" xmlns="" val="1782739307"/>
                    </a:ext>
                  </a:extLst>
                </a:gridCol>
                <a:gridCol w="8978603">
                  <a:extLst>
                    <a:ext uri="{9D8B030D-6E8A-4147-A177-3AD203B41FA5}">
                      <a16:colId xmlns:a16="http://schemas.microsoft.com/office/drawing/2014/main" xmlns="" val="2632152856"/>
                    </a:ext>
                  </a:extLst>
                </a:gridCol>
              </a:tblGrid>
              <a:tr h="957942">
                <a:tc>
                  <a:txBody>
                    <a:bodyPr/>
                    <a:lstStyle/>
                    <a:p>
                      <a:pPr algn="ctr"/>
                      <a:r>
                        <a:rPr lang="pt-PT" sz="2400" u="none" strike="noStrike" kern="1200" baseline="0" dirty="0"/>
                        <a:t>Glicemia</a:t>
                      </a:r>
                    </a:p>
                    <a:p>
                      <a:pPr algn="ctr"/>
                      <a:r>
                        <a:rPr lang="pt-PT" sz="2400" u="none" strike="noStrike" kern="1200" baseline="0" dirty="0"/>
                        <a:t> Sanguínea	</a:t>
                      </a:r>
                      <a:endParaRPr lang="pt-PT" sz="24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u="none" strike="noStrike" kern="1200" baseline="0" dirty="0"/>
                        <a:t>Ingestão HC 	</a:t>
                      </a:r>
                      <a:endParaRPr lang="pt-PT" sz="24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9871022"/>
                  </a:ext>
                </a:extLst>
              </a:tr>
              <a:tr h="957942">
                <a:tc>
                  <a:txBody>
                    <a:bodyPr/>
                    <a:lstStyle/>
                    <a:p>
                      <a:pPr algn="ctr"/>
                      <a:r>
                        <a:rPr lang="pt-PT" sz="2400" u="none" strike="noStrike" kern="1200" baseline="0" dirty="0">
                          <a:solidFill>
                            <a:srgbClr val="004586"/>
                          </a:solidFill>
                        </a:rPr>
                        <a:t>&lt;80 	</a:t>
                      </a:r>
                      <a:endParaRPr lang="pt-PT" sz="2400" b="0" i="0" u="none" strike="noStrike" kern="1200" baseline="0" dirty="0">
                        <a:solidFill>
                          <a:srgbClr val="00458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u="none" strike="noStrike" kern="1200" baseline="0" dirty="0">
                          <a:solidFill>
                            <a:srgbClr val="004586"/>
                          </a:solidFill>
                        </a:rPr>
                        <a:t>Não iniciar AF. Ingerir 15 a 30 g de HC (barra cereais, fruta…). Reavaliar. 	</a:t>
                      </a:r>
                      <a:endParaRPr lang="pt-PT" sz="2400" dirty="0">
                        <a:solidFill>
                          <a:srgbClr val="00458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7341427"/>
                  </a:ext>
                </a:extLst>
              </a:tr>
              <a:tr h="532190">
                <a:tc>
                  <a:txBody>
                    <a:bodyPr/>
                    <a:lstStyle/>
                    <a:p>
                      <a:pPr algn="ctr"/>
                      <a:r>
                        <a:rPr lang="pt-PT" sz="2400" u="none" strike="noStrike" kern="1200" baseline="0" dirty="0">
                          <a:solidFill>
                            <a:srgbClr val="004586"/>
                          </a:solidFill>
                        </a:rPr>
                        <a:t>80 a 140 </a:t>
                      </a:r>
                      <a:endParaRPr lang="pt-PT" sz="2400" dirty="0">
                        <a:solidFill>
                          <a:srgbClr val="0045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u="none" strike="noStrike" kern="1200" baseline="0" dirty="0">
                          <a:solidFill>
                            <a:srgbClr val="004586"/>
                          </a:solidFill>
                        </a:rPr>
                        <a:t>Antes de iniciar ingerir 1g/kg HC. </a:t>
                      </a:r>
                      <a:endParaRPr lang="pt-PT" sz="2400" dirty="0">
                        <a:solidFill>
                          <a:srgbClr val="00458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6232586"/>
                  </a:ext>
                </a:extLst>
              </a:tr>
              <a:tr h="957942">
                <a:tc>
                  <a:txBody>
                    <a:bodyPr/>
                    <a:lstStyle/>
                    <a:p>
                      <a:pPr algn="ctr"/>
                      <a:r>
                        <a:rPr lang="pt-PT" sz="2400" u="none" strike="noStrike" kern="1200" baseline="0" dirty="0">
                          <a:solidFill>
                            <a:srgbClr val="004586"/>
                          </a:solidFill>
                        </a:rPr>
                        <a:t>140 a 300 </a:t>
                      </a:r>
                      <a:endParaRPr lang="pt-PT" sz="2400" dirty="0">
                        <a:solidFill>
                          <a:srgbClr val="0045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u="none" strike="noStrike" kern="1200" baseline="0" dirty="0">
                          <a:solidFill>
                            <a:srgbClr val="004586"/>
                          </a:solidFill>
                        </a:rPr>
                        <a:t>Seguro. </a:t>
                      </a:r>
                    </a:p>
                    <a:p>
                      <a:pPr algn="ctr"/>
                      <a:r>
                        <a:rPr lang="pt-PT" sz="2400" u="none" strike="noStrike" kern="1200" baseline="0" dirty="0">
                          <a:solidFill>
                            <a:srgbClr val="004586"/>
                          </a:solidFill>
                        </a:rPr>
                        <a:t>Repor 15 a 30 g HC após atividade física. </a:t>
                      </a:r>
                      <a:endParaRPr lang="pt-PT" sz="2400" dirty="0">
                        <a:solidFill>
                          <a:srgbClr val="00458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5481666"/>
                  </a:ext>
                </a:extLst>
              </a:tr>
              <a:tr h="532190">
                <a:tc>
                  <a:txBody>
                    <a:bodyPr/>
                    <a:lstStyle/>
                    <a:p>
                      <a:pPr algn="ctr"/>
                      <a:r>
                        <a:rPr lang="pt-PT" sz="2400" u="none" strike="noStrike" kern="1200" baseline="0" dirty="0">
                          <a:solidFill>
                            <a:srgbClr val="004586"/>
                          </a:solidFill>
                        </a:rPr>
                        <a:t>&gt; 300 </a:t>
                      </a:r>
                      <a:endParaRPr lang="pt-PT" sz="2400" dirty="0">
                        <a:solidFill>
                          <a:srgbClr val="0045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u="none" strike="noStrike" kern="1200" baseline="0" dirty="0">
                          <a:solidFill>
                            <a:srgbClr val="004586"/>
                          </a:solidFill>
                        </a:rPr>
                        <a:t>Pode iniciar a atividade física sem reposição HC.</a:t>
                      </a:r>
                      <a:endParaRPr lang="pt-PT" sz="2400" dirty="0">
                        <a:solidFill>
                          <a:srgbClr val="00458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8251518"/>
                  </a:ext>
                </a:extLst>
              </a:tr>
              <a:tr h="532190">
                <a:tc>
                  <a:txBody>
                    <a:bodyPr/>
                    <a:lstStyle/>
                    <a:p>
                      <a:pPr algn="ctr"/>
                      <a:r>
                        <a:rPr lang="pt-PT" sz="2400" u="none" strike="noStrike" kern="1200" baseline="0" dirty="0">
                          <a:solidFill>
                            <a:srgbClr val="004586"/>
                          </a:solidFill>
                        </a:rPr>
                        <a:t>&gt; 300 + cetonúria </a:t>
                      </a:r>
                      <a:endParaRPr lang="pt-PT" sz="2400" dirty="0">
                        <a:solidFill>
                          <a:srgbClr val="0045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u="none" strike="noStrike" kern="1200" baseline="0" dirty="0">
                          <a:solidFill>
                            <a:srgbClr val="004586"/>
                          </a:solidFill>
                        </a:rPr>
                        <a:t>Antes do início normalizar cetonúria. </a:t>
                      </a:r>
                      <a:endParaRPr lang="pt-PT" sz="2400" dirty="0">
                        <a:solidFill>
                          <a:srgbClr val="00458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2232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54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Pergunta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11</a:t>
            </a:r>
            <a:r>
              <a:rPr lang="es-ES" sz="1800" b="0" spc="-1" dirty="0" smtClean="0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-456840">
              <a:buClr>
                <a:srgbClr val="C5000B"/>
              </a:buClr>
              <a:buFont typeface="Calibri"/>
              <a:buAutoNum type="arabicPeriod"/>
            </a:pP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A 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marcha/corrida 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é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sempre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o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melhor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exercício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para a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pessoa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com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diabetes.</a:t>
            </a:r>
            <a:endParaRPr lang="es-ES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</a:endParaRPr>
          </a:p>
          <a:p>
            <a:pPr indent="-456840">
              <a:buClr>
                <a:srgbClr val="C5000B"/>
              </a:buClr>
              <a:buFont typeface="Calibri"/>
              <a:buAutoNum type="arabicPeriod"/>
            </a:pP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A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natação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é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um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óptimo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exercício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especialmente para os </a:t>
            </a:r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insulino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tratados.</a:t>
            </a:r>
            <a:endParaRPr lang="es-ES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</a:endParaRPr>
          </a:p>
          <a:p>
            <a:pPr indent="-456840">
              <a:buClr>
                <a:srgbClr val="C5000B"/>
              </a:buClr>
              <a:buFont typeface="Calibri"/>
              <a:buAutoNum type="arabicPeriod"/>
            </a:pP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O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melhor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é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fazer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exercício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físico de forma concentrada na semana (por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exemplo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fim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de semana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desportivo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).</a:t>
            </a:r>
            <a:endParaRPr lang="es-ES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</a:endParaRPr>
          </a:p>
          <a:p>
            <a:pPr indent="-456840">
              <a:buClr>
                <a:srgbClr val="C5000B"/>
              </a:buClr>
              <a:buFont typeface="Calibri"/>
              <a:buAutoNum type="arabicPeriod"/>
            </a:pP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O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exercício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de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força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muscular é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tão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importante como o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aeróbio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num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plano.</a:t>
            </a:r>
            <a:endParaRPr lang="es-E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pt-BR" dirty="0"/>
              <a:t>Qual a afirmação verdadeira em relação à diabetes</a:t>
            </a:r>
            <a:r>
              <a:rPr lang="pt-BR" dirty="0" smtClean="0"/>
              <a:t>?</a:t>
            </a:r>
            <a:endParaRPr lang="pt-BR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pic>
        <p:nvPicPr>
          <p:cNvPr id="10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008" y="550620"/>
            <a:ext cx="1957312" cy="208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776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" name="Marcador de texto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</a:t>
            </a:r>
            <a:r>
              <a:rPr lang="pt-BR" dirty="0" smtClean="0"/>
              <a:t>neuropatia </a:t>
            </a:r>
            <a:r>
              <a:rPr lang="pt-BR" dirty="0"/>
              <a:t>autonómica é responsável por </a:t>
            </a:r>
            <a:r>
              <a:rPr lang="pt-BR" dirty="0" smtClean="0"/>
              <a:t>alterações </a:t>
            </a:r>
            <a:r>
              <a:rPr lang="pt-BR" dirty="0"/>
              <a:t>da visão </a:t>
            </a:r>
            <a:r>
              <a:rPr lang="pt-BR" dirty="0" err="1" smtClean="0"/>
              <a:t>nocturna</a:t>
            </a:r>
            <a:r>
              <a:rPr lang="pt-BR" dirty="0" smtClean="0"/>
              <a:t>.</a:t>
            </a:r>
            <a:endParaRPr lang="pt-BR" dirty="0"/>
          </a:p>
          <a:p>
            <a:r>
              <a:rPr lang="pt-BR" dirty="0"/>
              <a:t>A </a:t>
            </a:r>
            <a:r>
              <a:rPr lang="pt-BR" dirty="0" err="1"/>
              <a:t>gastroparésia</a:t>
            </a:r>
            <a:r>
              <a:rPr lang="pt-BR" dirty="0"/>
              <a:t> induz </a:t>
            </a:r>
            <a:r>
              <a:rPr lang="pt-BR" dirty="0" smtClean="0"/>
              <a:t>hiperglicemia.</a:t>
            </a:r>
            <a:endParaRPr lang="pt-BR" dirty="0"/>
          </a:p>
          <a:p>
            <a:r>
              <a:rPr lang="pt-BR" dirty="0"/>
              <a:t>A neuropatia autonómica é responsável  pela </a:t>
            </a:r>
            <a:r>
              <a:rPr lang="pt-BR" dirty="0" err="1"/>
              <a:t>termorregulação</a:t>
            </a:r>
            <a:r>
              <a:rPr lang="pt-BR" dirty="0"/>
              <a:t> </a:t>
            </a:r>
            <a:r>
              <a:rPr lang="pt-BR" dirty="0" smtClean="0"/>
              <a:t>alterada.</a:t>
            </a:r>
            <a:endParaRPr lang="pt-BR" dirty="0"/>
          </a:p>
          <a:p>
            <a:r>
              <a:rPr lang="pt-BR" dirty="0"/>
              <a:t>Nos doentes diabéticos a hipotensão ortostática é mais </a:t>
            </a:r>
            <a:r>
              <a:rPr lang="pt-BR" dirty="0" smtClean="0"/>
              <a:t>provável.</a:t>
            </a:r>
            <a:endParaRPr lang="pt-BR" dirty="0"/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pt-BR" smtClean="0"/>
              <a:t>Qual a afirmação falsa em relação à diabetes?</a:t>
            </a:r>
            <a:endParaRPr lang="pt-BR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Pergunta</a:t>
            </a:r>
            <a:r>
              <a:rPr lang="es-ES" dirty="0" smtClean="0"/>
              <a:t> 12</a:t>
            </a:r>
            <a:endParaRPr lang="es-ES" dirty="0"/>
          </a:p>
        </p:txBody>
      </p:sp>
      <p:pic>
        <p:nvPicPr>
          <p:cNvPr id="12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608" y="398220"/>
            <a:ext cx="1957312" cy="208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727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3200" b="1" dirty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Agradecimentos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-2206170" y="764280"/>
            <a:ext cx="7503884" cy="4910806"/>
          </a:xfrm>
        </p:spPr>
        <p:txBody>
          <a:bodyPr/>
          <a:lstStyle/>
          <a:p>
            <a:pPr algn="r"/>
            <a:r>
              <a:rPr lang="pt-PT" sz="3200" dirty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António Costa</a:t>
            </a:r>
          </a:p>
          <a:p>
            <a:pPr algn="r"/>
            <a:r>
              <a:rPr lang="pt-PT" sz="3200" dirty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Joana Silva</a:t>
            </a:r>
          </a:p>
          <a:p>
            <a:pPr algn="r"/>
            <a:r>
              <a:rPr lang="pt-PT" sz="3200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Mariana Duarte</a:t>
            </a:r>
            <a:endParaRPr lang="pt-PT" sz="3200" dirty="0">
              <a:solidFill>
                <a:srgbClr val="00458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pt-PT" sz="3200" dirty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Inês Rosendo</a:t>
            </a:r>
          </a:p>
          <a:p>
            <a:pPr algn="r"/>
            <a:r>
              <a:rPr lang="pt-PT" sz="3200" dirty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José Augusto Simões</a:t>
            </a:r>
          </a:p>
          <a:p>
            <a:pPr algn="r"/>
            <a:r>
              <a:rPr lang="pt-PT" sz="3200" dirty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Luiz Santiago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545" y="1795695"/>
            <a:ext cx="36099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4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548680"/>
            <a:ext cx="7056784" cy="1008112"/>
          </a:xfrm>
          <a:prstGeom prst="rect">
            <a:avLst/>
          </a:prstGeom>
        </p:spPr>
      </p:pic>
      <p:sp>
        <p:nvSpPr>
          <p:cNvPr id="8" name="Marcador de texto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524000" y="4365104"/>
            <a:ext cx="9144000" cy="12858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4800" dirty="0">
              <a:solidFill>
                <a:schemeClr val="tx2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2014206"/>
            <a:ext cx="5040528" cy="177483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79376" y="4005064"/>
            <a:ext cx="11089232" cy="64807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http://app.livemed.in:81/app</a:t>
            </a:r>
          </a:p>
        </p:txBody>
      </p:sp>
    </p:spTree>
    <p:extLst>
      <p:ext uri="{BB962C8B-B14F-4D97-AF65-F5344CB8AC3E}">
        <p14:creationId xmlns:p14="http://schemas.microsoft.com/office/powerpoint/2010/main" val="412524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76157" y="5280248"/>
            <a:ext cx="11582443" cy="295162"/>
          </a:xfrm>
        </p:spPr>
        <p:txBody>
          <a:bodyPr/>
          <a:lstStyle/>
          <a:p>
            <a:r>
              <a:rPr lang="en-US" sz="1200" dirty="0" smtClean="0">
                <a:solidFill>
                  <a:srgbClr val="80808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Patel </a:t>
            </a:r>
            <a:r>
              <a:rPr lang="en-US" sz="1200" dirty="0">
                <a:solidFill>
                  <a:srgbClr val="80808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A, </a:t>
            </a:r>
            <a:r>
              <a:rPr lang="en-US" sz="1200" dirty="0" err="1">
                <a:solidFill>
                  <a:srgbClr val="80808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MacMahon</a:t>
            </a:r>
            <a:r>
              <a:rPr lang="en-US" sz="1200" dirty="0">
                <a:solidFill>
                  <a:srgbClr val="80808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S, Chalmers J, et al.; ADVANCE Collaborative Group. Intensive blood glucose control and vascular outcomes in patients with type 2 diabetes. N </a:t>
            </a:r>
            <a:r>
              <a:rPr lang="en-US" sz="1200" dirty="0" err="1">
                <a:solidFill>
                  <a:srgbClr val="80808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Engl</a:t>
            </a:r>
            <a:r>
              <a:rPr lang="en-US" sz="1200" dirty="0">
                <a:solidFill>
                  <a:srgbClr val="80808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J Med. 2008;358(24):2560-2572 </a:t>
            </a:r>
            <a:endParaRPr lang="en-US" sz="1200" dirty="0" smtClean="0">
              <a:solidFill>
                <a:srgbClr val="808080"/>
              </a:solidFill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  <a:p>
            <a:r>
              <a:rPr lang="en-US" sz="1200" dirty="0" smtClean="0">
                <a:solidFill>
                  <a:srgbClr val="80808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UK </a:t>
            </a:r>
            <a:r>
              <a:rPr lang="en-US" sz="1200" dirty="0">
                <a:solidFill>
                  <a:srgbClr val="80808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Prospective Diabetes Study Group. Tight blood pressure control and risk of macrovascular and microvascular complications in type 2 diabetes: UKPDS 38 [published correction appears in BMJ. 1999;318 (7175):29]. BMJ. 1998;317(7160):703-713. </a:t>
            </a:r>
          </a:p>
          <a:p>
            <a:endParaRPr lang="es-ES" sz="1200" dirty="0">
              <a:solidFill>
                <a:srgbClr val="80808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0704"/>
            <a:ext cx="10972800" cy="604800"/>
          </a:xfrm>
        </p:spPr>
        <p:txBody>
          <a:bodyPr/>
          <a:lstStyle/>
          <a:p>
            <a:r>
              <a:rPr lang="pt-PT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agenda?</a:t>
            </a:r>
            <a:br>
              <a:rPr lang="pt-PT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Controlo</a:t>
            </a:r>
            <a:r>
              <a:rPr lang="en-US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tens</a:t>
            </a:r>
            <a:r>
              <a:rPr lang="pt-PT" dirty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ão </a:t>
            </a:r>
            <a:r>
              <a:rPr lang="pt-PT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arterial</a:t>
            </a:r>
            <a:endParaRPr lang="en-US" dirty="0">
              <a:solidFill>
                <a:srgbClr val="00458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630030" y="1746381"/>
            <a:ext cx="3391896" cy="2699173"/>
            <a:chOff x="335281" y="2318613"/>
            <a:chExt cx="3391896" cy="2699173"/>
          </a:xfrm>
        </p:grpSpPr>
        <p:pic>
          <p:nvPicPr>
            <p:cNvPr id="12" name="Picture 2" descr="Screen shot 2014-05-15 at 1.46.23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1" y="2318613"/>
              <a:ext cx="3391896" cy="2699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Oval 5"/>
            <p:cNvSpPr/>
            <p:nvPr/>
          </p:nvSpPr>
          <p:spPr>
            <a:xfrm>
              <a:off x="1421629" y="2956560"/>
              <a:ext cx="609600" cy="548640"/>
            </a:xfrm>
            <a:prstGeom prst="ellipse">
              <a:avLst/>
            </a:prstGeom>
            <a:solidFill>
              <a:schemeClr val="accent1">
                <a:tint val="69000"/>
                <a:satMod val="105000"/>
                <a:lumMod val="110000"/>
                <a:alpha val="51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7280181" y="2102374"/>
            <a:ext cx="4275836" cy="2137918"/>
            <a:chOff x="7236024" y="2755473"/>
            <a:chExt cx="4275836" cy="2137918"/>
          </a:xfrm>
        </p:grpSpPr>
        <p:pic>
          <p:nvPicPr>
            <p:cNvPr id="15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6024" y="2755473"/>
              <a:ext cx="4275836" cy="2137918"/>
            </a:xfrm>
            <a:prstGeom prst="rect">
              <a:avLst/>
            </a:prstGeom>
          </p:spPr>
        </p:pic>
        <p:sp>
          <p:nvSpPr>
            <p:cNvPr id="16" name="Rounded Rectangle 8"/>
            <p:cNvSpPr/>
            <p:nvPr/>
          </p:nvSpPr>
          <p:spPr>
            <a:xfrm>
              <a:off x="7301340" y="3722913"/>
              <a:ext cx="3522616" cy="375557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9"/>
          <p:cNvSpPr/>
          <p:nvPr/>
        </p:nvSpPr>
        <p:spPr>
          <a:xfrm>
            <a:off x="4317981" y="2320594"/>
            <a:ext cx="324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NNT = 15 </a:t>
            </a:r>
            <a:r>
              <a:rPr lang="pt-PT" sz="2400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pt-PT" sz="2400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10 anos</a:t>
            </a:r>
          </a:p>
          <a:p>
            <a:r>
              <a:rPr lang="pt-PT" sz="2400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NNT = 6 </a:t>
            </a:r>
            <a:r>
              <a:rPr lang="pt-PT" sz="2400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pt-PT" sz="2400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10 anos</a:t>
            </a:r>
          </a:p>
        </p:txBody>
      </p:sp>
      <p:sp>
        <p:nvSpPr>
          <p:cNvPr id="18" name="Rectangle 10"/>
          <p:cNvSpPr/>
          <p:nvPr/>
        </p:nvSpPr>
        <p:spPr>
          <a:xfrm>
            <a:off x="4588546" y="3561356"/>
            <a:ext cx="18812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b="1" dirty="0">
                <a:solidFill>
                  <a:srgbClr val="C0000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TA &lt;140/90</a:t>
            </a:r>
          </a:p>
        </p:txBody>
      </p:sp>
    </p:spTree>
    <p:extLst>
      <p:ext uri="{BB962C8B-B14F-4D97-AF65-F5344CB8AC3E}">
        <p14:creationId xmlns:p14="http://schemas.microsoft.com/office/powerpoint/2010/main" val="213096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808080"/>
                </a:solidFill>
                <a:ea typeface="American Typewriter" charset="0"/>
              </a:rPr>
              <a:t>American Diabetes Association. Approaches to Glycemic Treatment. Diabetes Care. 1 de Janeiro de 2016;39(Supplement 1):S52–9</a:t>
            </a:r>
            <a:r>
              <a:rPr lang="en-US" sz="1200" dirty="0">
                <a:ea typeface="American Typewriter" charset="0"/>
              </a:rPr>
              <a:t>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agenda? Terapêutica com metformina</a:t>
            </a:r>
            <a:endParaRPr lang="en-US" dirty="0">
              <a:solidFill>
                <a:srgbClr val="00458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626012" y="1073582"/>
            <a:ext cx="4039771" cy="3187492"/>
            <a:chOff x="335281" y="2318613"/>
            <a:chExt cx="3391896" cy="2699173"/>
          </a:xfrm>
        </p:grpSpPr>
        <p:pic>
          <p:nvPicPr>
            <p:cNvPr id="21" name="Picture 2" descr="Screen shot 2014-05-15 at 1.46.23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1" y="2318613"/>
              <a:ext cx="3391896" cy="2699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Oval 5"/>
            <p:cNvSpPr/>
            <p:nvPr/>
          </p:nvSpPr>
          <p:spPr>
            <a:xfrm>
              <a:off x="1874520" y="2956560"/>
              <a:ext cx="609600" cy="548640"/>
            </a:xfrm>
            <a:prstGeom prst="ellipse">
              <a:avLst/>
            </a:prstGeom>
            <a:solidFill>
              <a:schemeClr val="accent1">
                <a:tint val="69000"/>
                <a:satMod val="105000"/>
                <a:lumMod val="110000"/>
                <a:alpha val="51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6"/>
          <p:cNvSpPr/>
          <p:nvPr/>
        </p:nvSpPr>
        <p:spPr>
          <a:xfrm>
            <a:off x="1884196" y="4776899"/>
            <a:ext cx="30510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NNT = 15 </a:t>
            </a:r>
            <a:r>
              <a:rPr lang="pt-PT" sz="2400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pt-PT" sz="2400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10 anos</a:t>
            </a:r>
          </a:p>
          <a:p>
            <a:r>
              <a:rPr lang="pt-PT" sz="2400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NNT = 10 </a:t>
            </a:r>
            <a:r>
              <a:rPr lang="pt-PT" sz="2400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pt-PT" sz="2400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10 anos</a:t>
            </a:r>
          </a:p>
        </p:txBody>
      </p:sp>
      <p:pic>
        <p:nvPicPr>
          <p:cNvPr id="24" name="Marcador de Posição de Conteúdo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267" y="1438816"/>
            <a:ext cx="5626225" cy="323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3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80808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Ginsberg HN, Elam MB, Lovato LC, et al.; ACCORD Study Group. Effects of combination lipid therapy in type 2 diabetes mellitus [published correction appears in N </a:t>
            </a:r>
            <a:r>
              <a:rPr lang="en-US" sz="1200" dirty="0" err="1">
                <a:solidFill>
                  <a:srgbClr val="80808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Engl</a:t>
            </a:r>
            <a:r>
              <a:rPr lang="en-US" sz="1200" dirty="0">
                <a:solidFill>
                  <a:srgbClr val="80808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J Med. 2010;362(18):1748]. N </a:t>
            </a:r>
            <a:r>
              <a:rPr lang="en-US" sz="1200" dirty="0" err="1">
                <a:solidFill>
                  <a:srgbClr val="80808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Engl</a:t>
            </a:r>
            <a:r>
              <a:rPr lang="en-US" sz="1200" dirty="0">
                <a:solidFill>
                  <a:srgbClr val="80808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J Med. 2010;362(17):1563-1574</a:t>
            </a:r>
            <a:r>
              <a:rPr lang="en-US" sz="12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0704"/>
            <a:ext cx="10972800" cy="604800"/>
          </a:xfrm>
        </p:spPr>
        <p:txBody>
          <a:bodyPr/>
          <a:lstStyle/>
          <a:p>
            <a:r>
              <a:rPr lang="pt-PT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agenda?</a:t>
            </a:r>
            <a:br>
              <a:rPr lang="pt-PT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Controlo</a:t>
            </a:r>
            <a:r>
              <a:rPr lang="en-US" dirty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dislipidemia</a:t>
            </a:r>
            <a:endParaRPr lang="en-US" dirty="0">
              <a:solidFill>
                <a:srgbClr val="00458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966967" y="1313739"/>
            <a:ext cx="4294653" cy="3831422"/>
            <a:chOff x="335281" y="2318613"/>
            <a:chExt cx="3391896" cy="2699173"/>
          </a:xfrm>
        </p:grpSpPr>
        <p:pic>
          <p:nvPicPr>
            <p:cNvPr id="11" name="Picture 2" descr="Screen shot 2014-05-15 at 1.46.23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1" y="2318613"/>
              <a:ext cx="3391896" cy="2699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val 5"/>
            <p:cNvSpPr/>
            <p:nvPr/>
          </p:nvSpPr>
          <p:spPr>
            <a:xfrm>
              <a:off x="2255520" y="3170350"/>
              <a:ext cx="609600" cy="548640"/>
            </a:xfrm>
            <a:prstGeom prst="ellipse">
              <a:avLst/>
            </a:prstGeom>
            <a:solidFill>
              <a:schemeClr val="accent1">
                <a:tint val="69000"/>
                <a:satMod val="105000"/>
                <a:lumMod val="110000"/>
                <a:alpha val="51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6"/>
          <p:cNvSpPr/>
          <p:nvPr/>
        </p:nvSpPr>
        <p:spPr>
          <a:xfrm>
            <a:off x="6807245" y="2410121"/>
            <a:ext cx="33347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H: 3 anos</a:t>
            </a:r>
          </a:p>
          <a:p>
            <a:r>
              <a:rPr lang="pt-PT" sz="2400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M: 2 anos</a:t>
            </a:r>
          </a:p>
          <a:p>
            <a:endParaRPr lang="pt-PT" sz="2400" dirty="0">
              <a:solidFill>
                <a:srgbClr val="004586"/>
              </a:solidFill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  <a:p>
            <a:r>
              <a:rPr lang="pt-PT" sz="2400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NNT = 10 – 15 </a:t>
            </a:r>
            <a:r>
              <a:rPr lang="pt-PT" sz="2400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pt-PT" sz="2400" dirty="0">
                <a:solidFill>
                  <a:srgbClr val="004586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10 anos</a:t>
            </a:r>
          </a:p>
        </p:txBody>
      </p:sp>
    </p:spTree>
    <p:extLst>
      <p:ext uri="{BB962C8B-B14F-4D97-AF65-F5344CB8AC3E}">
        <p14:creationId xmlns:p14="http://schemas.microsoft.com/office/powerpoint/2010/main" val="390845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>
          <a:xfrm>
            <a:off x="50757" y="5635848"/>
            <a:ext cx="11582443" cy="295162"/>
          </a:xfrm>
        </p:spPr>
        <p:txBody>
          <a:bodyPr>
            <a:normAutofit fontScale="25000" lnSpcReduction="20000"/>
          </a:bodyPr>
          <a:lstStyle/>
          <a:p>
            <a:r>
              <a:rPr lang="en-US" sz="4800" dirty="0" err="1">
                <a:ea typeface="American Typewriter" charset="0"/>
              </a:rPr>
              <a:t>Boussageon</a:t>
            </a:r>
            <a:r>
              <a:rPr lang="en-US" sz="4800" dirty="0">
                <a:ea typeface="American Typewriter" charset="0"/>
              </a:rPr>
              <a:t> R, </a:t>
            </a:r>
            <a:r>
              <a:rPr lang="en-US" sz="4800" dirty="0" err="1">
                <a:ea typeface="American Typewriter" charset="0"/>
              </a:rPr>
              <a:t>Bejan-Angoulvant</a:t>
            </a:r>
            <a:r>
              <a:rPr lang="en-US" sz="4800" dirty="0">
                <a:ea typeface="American Typewriter" charset="0"/>
              </a:rPr>
              <a:t> T, </a:t>
            </a:r>
            <a:r>
              <a:rPr lang="en-US" sz="4800" dirty="0" err="1">
                <a:ea typeface="American Typewriter" charset="0"/>
              </a:rPr>
              <a:t>Saadatian-Elahi</a:t>
            </a:r>
            <a:r>
              <a:rPr lang="en-US" sz="4800" dirty="0">
                <a:ea typeface="American Typewriter" charset="0"/>
              </a:rPr>
              <a:t> M, et al. Effect of intensive glucose lowering treatment on all cause mortality, </a:t>
            </a:r>
            <a:r>
              <a:rPr lang="en-US" sz="4800" dirty="0" err="1">
                <a:ea typeface="American Typewriter" charset="0"/>
              </a:rPr>
              <a:t>cardiovas</a:t>
            </a:r>
            <a:r>
              <a:rPr lang="en-US" sz="4800" dirty="0">
                <a:ea typeface="American Typewriter" charset="0"/>
              </a:rPr>
              <a:t>- </a:t>
            </a:r>
            <a:r>
              <a:rPr lang="en-US" sz="4800" dirty="0" err="1">
                <a:ea typeface="American Typewriter" charset="0"/>
              </a:rPr>
              <a:t>cular</a:t>
            </a:r>
            <a:r>
              <a:rPr lang="en-US" sz="4800" dirty="0">
                <a:ea typeface="American Typewriter" charset="0"/>
              </a:rPr>
              <a:t> death, and microvascular events in type 2 diabetes: meta-analysis of </a:t>
            </a:r>
            <a:r>
              <a:rPr lang="en-US" sz="4800" dirty="0" err="1">
                <a:ea typeface="American Typewriter" charset="0"/>
              </a:rPr>
              <a:t>randomised</a:t>
            </a:r>
            <a:r>
              <a:rPr lang="en-US" sz="4800" dirty="0">
                <a:ea typeface="American Typewriter" charset="0"/>
              </a:rPr>
              <a:t> controlled trials. BMJ. 2011;343:d4169. </a:t>
            </a:r>
            <a:r>
              <a:rPr lang="en-US" sz="4800" dirty="0" smtClean="0">
                <a:ea typeface="American Typewriter" charset="0"/>
              </a:rPr>
              <a:t> </a:t>
            </a:r>
            <a:r>
              <a:rPr lang="en-US" sz="4800" dirty="0" err="1" smtClean="0">
                <a:ea typeface="American Typewriter" charset="0"/>
              </a:rPr>
              <a:t>Hemmingsen</a:t>
            </a:r>
            <a:r>
              <a:rPr lang="en-US" sz="4800" dirty="0" smtClean="0">
                <a:ea typeface="American Typewriter" charset="0"/>
              </a:rPr>
              <a:t> </a:t>
            </a:r>
            <a:r>
              <a:rPr lang="en-US" sz="4800" dirty="0">
                <a:ea typeface="American Typewriter" charset="0"/>
              </a:rPr>
              <a:t>B, Lund SS, </a:t>
            </a:r>
            <a:r>
              <a:rPr lang="en-US" sz="4800" dirty="0" err="1">
                <a:ea typeface="American Typewriter" charset="0"/>
              </a:rPr>
              <a:t>Gluud</a:t>
            </a:r>
            <a:r>
              <a:rPr lang="en-US" sz="4800" dirty="0">
                <a:ea typeface="American Typewriter" charset="0"/>
              </a:rPr>
              <a:t> C, et al. Targeting intensive </a:t>
            </a:r>
            <a:r>
              <a:rPr lang="en-US" sz="4800" dirty="0" err="1">
                <a:ea typeface="American Typewriter" charset="0"/>
              </a:rPr>
              <a:t>glycaemic</a:t>
            </a:r>
            <a:r>
              <a:rPr lang="en-US" sz="4800" dirty="0">
                <a:ea typeface="American Typewriter" charset="0"/>
              </a:rPr>
              <a:t> control versus targeting conventional </a:t>
            </a:r>
            <a:r>
              <a:rPr lang="en-US" sz="4800" dirty="0" err="1">
                <a:ea typeface="American Typewriter" charset="0"/>
              </a:rPr>
              <a:t>glycaemic</a:t>
            </a:r>
            <a:r>
              <a:rPr lang="en-US" sz="4800" dirty="0">
                <a:ea typeface="American Typewriter" charset="0"/>
              </a:rPr>
              <a:t> control for type 2 diabetes mellitus. Cochrane Database </a:t>
            </a:r>
            <a:r>
              <a:rPr lang="en-US" sz="4800" dirty="0" err="1">
                <a:ea typeface="American Typewriter" charset="0"/>
              </a:rPr>
              <a:t>Syst</a:t>
            </a:r>
            <a:r>
              <a:rPr lang="en-US" sz="4800" dirty="0">
                <a:ea typeface="American Typewriter" charset="0"/>
              </a:rPr>
              <a:t> Rev. 2011;(6):CD008143. </a:t>
            </a:r>
          </a:p>
          <a:p>
            <a:r>
              <a:rPr lang="en-US" sz="1200" dirty="0" smtClean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. </a:t>
            </a:r>
            <a:endParaRPr lang="en-US" sz="12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3"/>
          </p:nvPr>
        </p:nvSpPr>
        <p:spPr>
          <a:xfrm>
            <a:off x="5625008" y="3149600"/>
            <a:ext cx="4280992" cy="2362200"/>
          </a:xfrm>
        </p:spPr>
        <p:txBody>
          <a:bodyPr>
            <a:normAutofit fontScale="92500" lnSpcReduction="10000"/>
          </a:bodyPr>
          <a:lstStyle/>
          <a:p>
            <a:r>
              <a:rPr lang="pt-PT" sz="2400" dirty="0" smtClean="0">
                <a:ea typeface="American Typewriter" charset="0"/>
                <a:cs typeface="American Typewriter" charset="0"/>
              </a:rPr>
              <a:t>Reduz </a:t>
            </a:r>
            <a:r>
              <a:rPr lang="pt-PT" sz="2400" dirty="0">
                <a:ea typeface="American Typewriter" charset="0"/>
                <a:cs typeface="American Typewriter" charset="0"/>
              </a:rPr>
              <a:t>microalbuminúria e </a:t>
            </a:r>
            <a:endParaRPr lang="pt-PT" sz="2400" dirty="0" smtClean="0">
              <a:ea typeface="American Typewriter" charset="0"/>
              <a:cs typeface="American Typewriter" charset="0"/>
            </a:endParaRPr>
          </a:p>
          <a:p>
            <a:r>
              <a:rPr lang="pt-PT" dirty="0" smtClean="0">
                <a:ea typeface="American Typewriter" charset="0"/>
                <a:cs typeface="American Typewriter" charset="0"/>
              </a:rPr>
              <a:t>Reduz </a:t>
            </a:r>
            <a:r>
              <a:rPr lang="pt-PT" sz="2400" dirty="0" smtClean="0">
                <a:ea typeface="American Typewriter" charset="0"/>
                <a:cs typeface="American Typewriter" charset="0"/>
              </a:rPr>
              <a:t>EAM não-fatal.</a:t>
            </a:r>
          </a:p>
          <a:p>
            <a:r>
              <a:rPr lang="pt-PT" sz="2400" dirty="0" smtClean="0">
                <a:ea typeface="American Typewriter" charset="0"/>
                <a:cs typeface="American Typewriter" charset="0"/>
              </a:rPr>
              <a:t>Aumento </a:t>
            </a:r>
            <a:r>
              <a:rPr lang="pt-PT" sz="2400" dirty="0">
                <a:ea typeface="American Typewriter" charset="0"/>
                <a:cs typeface="American Typewriter" charset="0"/>
              </a:rPr>
              <a:t>risco </a:t>
            </a:r>
            <a:r>
              <a:rPr lang="pt-PT" sz="2400" dirty="0" smtClean="0">
                <a:ea typeface="American Typewriter" charset="0"/>
                <a:cs typeface="American Typewriter" charset="0"/>
              </a:rPr>
              <a:t>hipoglicémia</a:t>
            </a:r>
          </a:p>
          <a:p>
            <a:r>
              <a:rPr lang="pt-PT" dirty="0" smtClean="0">
                <a:ea typeface="American Typewriter" charset="0"/>
                <a:cs typeface="American Typewriter" charset="0"/>
              </a:rPr>
              <a:t>Aumento </a:t>
            </a:r>
            <a:r>
              <a:rPr lang="pt-PT" sz="2400" dirty="0" smtClean="0">
                <a:ea typeface="American Typewriter" charset="0"/>
                <a:cs typeface="American Typewriter" charset="0"/>
              </a:rPr>
              <a:t> IC.</a:t>
            </a:r>
          </a:p>
          <a:p>
            <a:r>
              <a:rPr lang="pt-PT" sz="2400" dirty="0" smtClean="0">
                <a:ea typeface="American Typewriter" charset="0"/>
                <a:cs typeface="American Typewriter" charset="0"/>
              </a:rPr>
              <a:t>Não </a:t>
            </a:r>
            <a:r>
              <a:rPr lang="pt-PT" sz="2400" dirty="0">
                <a:ea typeface="American Typewriter" charset="0"/>
                <a:cs typeface="American Typewriter" charset="0"/>
              </a:rPr>
              <a:t>diminui mortalidade CV ou total.</a:t>
            </a:r>
            <a:endParaRPr lang="en-US" sz="2400" dirty="0">
              <a:ea typeface="American Typewriter" charset="0"/>
              <a:cs typeface="American Typewriter" charset="0"/>
            </a:endParaRPr>
          </a:p>
          <a:p>
            <a:endParaRPr lang="es-ES" dirty="0"/>
          </a:p>
          <a:p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6104"/>
            <a:ext cx="10972800" cy="604800"/>
          </a:xfrm>
        </p:spPr>
        <p:txBody>
          <a:bodyPr/>
          <a:lstStyle/>
          <a:p>
            <a:r>
              <a:rPr lang="pt-PT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agenda? </a:t>
            </a:r>
            <a:r>
              <a:rPr lang="en-US" dirty="0" err="1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Controlo</a:t>
            </a:r>
            <a:r>
              <a:rPr lang="en-US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smtClean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glicémico</a:t>
            </a:r>
            <a:endParaRPr lang="en-US" dirty="0">
              <a:solidFill>
                <a:srgbClr val="00458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630504" y="1560733"/>
            <a:ext cx="4391464" cy="3203054"/>
            <a:chOff x="335281" y="2318613"/>
            <a:chExt cx="3391896" cy="2699173"/>
          </a:xfrm>
        </p:grpSpPr>
        <p:pic>
          <p:nvPicPr>
            <p:cNvPr id="9" name="Picture 2" descr="Screen shot 2014-05-15 at 1.46.23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1" y="2318613"/>
              <a:ext cx="3391896" cy="2699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Oval 5"/>
            <p:cNvSpPr/>
            <p:nvPr/>
          </p:nvSpPr>
          <p:spPr>
            <a:xfrm>
              <a:off x="2423160" y="3668199"/>
              <a:ext cx="609600" cy="548640"/>
            </a:xfrm>
            <a:prstGeom prst="ellipse">
              <a:avLst/>
            </a:prstGeom>
            <a:solidFill>
              <a:schemeClr val="accent1">
                <a:tint val="69000"/>
                <a:satMod val="105000"/>
                <a:lumMod val="110000"/>
                <a:alpha val="51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9"/>
          <p:cNvSpPr txBox="1"/>
          <p:nvPr/>
        </p:nvSpPr>
        <p:spPr>
          <a:xfrm>
            <a:off x="563558" y="5017534"/>
            <a:ext cx="2259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000" dirty="0">
                <a:solidFill>
                  <a:srgbClr val="0045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HbA1c &lt; ?</a:t>
            </a:r>
          </a:p>
        </p:txBody>
      </p:sp>
      <p:pic>
        <p:nvPicPr>
          <p:cNvPr id="10" name="Imagem 15" descr="Uma imagem com captura de ecrã&#10;&#10;Descrição gerada com confiança muito alta">
            <a:extLst>
              <a:ext uri="{FF2B5EF4-FFF2-40B4-BE49-F238E27FC236}">
                <a16:creationId xmlns:a16="http://schemas.microsoft.com/office/drawing/2014/main" xmlns="" id="{93E3E2B8-042D-4670-903F-512759F1E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792" y="1080381"/>
            <a:ext cx="3561710" cy="1969657"/>
          </a:xfrm>
          <a:prstGeom prst="rect">
            <a:avLst/>
          </a:prstGeom>
        </p:spPr>
      </p:pic>
      <p:pic>
        <p:nvPicPr>
          <p:cNvPr id="11" name="Imagem 11" descr="Uma imagem com captura de ecrã, texto&#10;&#10;Descrição gerada com confiança muito alta">
            <a:extLst>
              <a:ext uri="{FF2B5EF4-FFF2-40B4-BE49-F238E27FC236}">
                <a16:creationId xmlns:a16="http://schemas.microsoft.com/office/drawing/2014/main" xmlns="" id="{026FB6E9-6095-499E-B62E-20A97F2208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482" y="773166"/>
            <a:ext cx="2696918" cy="377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4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LiveMed">
      <a:dk1>
        <a:srgbClr val="287AC8"/>
      </a:dk1>
      <a:lt1>
        <a:sysClr val="window" lastClr="FFFFFF"/>
      </a:lt1>
      <a:dk2>
        <a:srgbClr val="C5000B"/>
      </a:dk2>
      <a:lt2>
        <a:srgbClr val="EEECE1"/>
      </a:lt2>
      <a:accent1>
        <a:srgbClr val="004586"/>
      </a:accent1>
      <a:accent2>
        <a:srgbClr val="808080"/>
      </a:accent2>
      <a:accent3>
        <a:srgbClr val="58585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vert="horz" lIns="91440" tIns="45720" rIns="91440" bIns="45720" rtlCol="0" anchor="ctr">
        <a:noAutofit/>
      </a:bodyPr>
      <a:lstStyle>
        <a:defPPr algn="ctr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ón Victoria.odp" id="{3721EC21-928C-49A4-B3B2-7634154511D7}" vid="{6A5D525B-5B21-43F5-A513-1271BE861D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17065</TotalTime>
  <Words>3959</Words>
  <Application>Microsoft Office PowerPoint</Application>
  <PresentationFormat>Panorámica</PresentationFormat>
  <Paragraphs>594</Paragraphs>
  <Slides>57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57</vt:i4>
      </vt:variant>
    </vt:vector>
  </HeadingPairs>
  <TitlesOfParts>
    <vt:vector size="72" baseType="lpstr">
      <vt:lpstr>MS PGothic</vt:lpstr>
      <vt:lpstr>Abadi MT Condensed Extra Bold</vt:lpstr>
      <vt:lpstr>American Typewriter</vt:lpstr>
      <vt:lpstr>Arial</vt:lpstr>
      <vt:lpstr>Calibri</vt:lpstr>
      <vt:lpstr>Calibri Light</vt:lpstr>
      <vt:lpstr>DejaVu Sans</vt:lpstr>
      <vt:lpstr>Palatino Linotype</vt:lpstr>
      <vt:lpstr>Symbol</vt:lpstr>
      <vt:lpstr>Times New Roman</vt:lpstr>
      <vt:lpstr>Verdana</vt:lpstr>
      <vt:lpstr>Wingdings</vt:lpstr>
      <vt:lpstr>Tema de Office</vt:lpstr>
      <vt:lpstr>Office Theme</vt:lpstr>
      <vt:lpstr>Office Theme</vt:lpstr>
      <vt:lpstr>Presentación de PowerPoint</vt:lpstr>
      <vt:lpstr>Presentación de PowerPoint</vt:lpstr>
      <vt:lpstr>Presentación de PowerPoint</vt:lpstr>
      <vt:lpstr>O que tem mais impacto?</vt:lpstr>
      <vt:lpstr>Que agenda? Cessação tabágica</vt:lpstr>
      <vt:lpstr>Que agenda? Controlo tensão arterial</vt:lpstr>
      <vt:lpstr>Que agenda? Terapêutica com metformina</vt:lpstr>
      <vt:lpstr>Que agenda? Controlo dislipidemia</vt:lpstr>
      <vt:lpstr>Que agenda? Controlo glicémico</vt:lpstr>
      <vt:lpstr>E a agenda da pessoa com diabetes?</vt:lpstr>
      <vt:lpstr>Que agenda? Comunicação</vt:lpstr>
      <vt:lpstr>Como?</vt:lpstr>
      <vt:lpstr>Presentación de PowerPoint</vt:lpstr>
      <vt:lpstr>Presentación de PowerPoint</vt:lpstr>
      <vt:lpstr>Presentación de PowerPoint</vt:lpstr>
      <vt:lpstr>Presentación de PowerPoint</vt:lpstr>
      <vt:lpstr>Ecografia abdominal</vt:lpstr>
      <vt:lpstr>Internamento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Caso clínico 4</vt:lpstr>
      <vt:lpstr>Caso clínico 4</vt:lpstr>
      <vt:lpstr>Pergunta 4</vt:lpstr>
      <vt:lpstr>Presentación de PowerPoint</vt:lpstr>
      <vt:lpstr>Presentación de PowerPoint</vt:lpstr>
      <vt:lpstr>Caso clínico 5 (I) </vt:lpstr>
      <vt:lpstr>Caso clínico 5 (II) </vt:lpstr>
      <vt:lpstr>Pergunta 5</vt:lpstr>
      <vt:lpstr>Presentación de PowerPoint</vt:lpstr>
      <vt:lpstr>Presentación de PowerPoint</vt:lpstr>
      <vt:lpstr>Presentación de PowerPoint</vt:lpstr>
      <vt:lpstr>Pregunta 6</vt:lpstr>
      <vt:lpstr>Presentación de PowerPoint</vt:lpstr>
      <vt:lpstr>Presentación de PowerPoint</vt:lpstr>
      <vt:lpstr>Caso clínico 7</vt:lpstr>
      <vt:lpstr>Presentación de PowerPoint</vt:lpstr>
      <vt:lpstr>Pergunta 7</vt:lpstr>
      <vt:lpstr>Presentación de PowerPoint</vt:lpstr>
      <vt:lpstr>Presentación de PowerPoint</vt:lpstr>
      <vt:lpstr>Avaliação analítica</vt:lpstr>
      <vt:lpstr>Pregunta 8</vt:lpstr>
      <vt:lpstr>Presentación de PowerPoint</vt:lpstr>
      <vt:lpstr>Presentación de PowerPoint</vt:lpstr>
      <vt:lpstr>Pergunta 9</vt:lpstr>
      <vt:lpstr>Regra dos 15:15</vt:lpstr>
      <vt:lpstr>Regra 15:15</vt:lpstr>
      <vt:lpstr>Regra dos 15:15</vt:lpstr>
      <vt:lpstr>Pregunta 10</vt:lpstr>
      <vt:lpstr>Avaliação pré-exercício</vt:lpstr>
      <vt:lpstr>Pergunta 11 </vt:lpstr>
      <vt:lpstr>Pergunta 12</vt:lpstr>
      <vt:lpstr>Agradecimentos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tratar las patologías mas prevalentes de la piel</dc:title>
  <dc:creator>Live Med</dc:creator>
  <cp:lastModifiedBy>Live Med</cp:lastModifiedBy>
  <cp:revision>248</cp:revision>
  <dcterms:created xsi:type="dcterms:W3CDTF">2016-01-21T12:27:52Z</dcterms:created>
  <dcterms:modified xsi:type="dcterms:W3CDTF">2017-10-27T08:54:28Z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Panorámica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