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0"/>
  </p:notesMasterIdLst>
  <p:sldIdLst>
    <p:sldId id="256" r:id="rId3"/>
    <p:sldId id="318" r:id="rId4"/>
    <p:sldId id="282" r:id="rId5"/>
    <p:sldId id="284" r:id="rId6"/>
    <p:sldId id="357" r:id="rId7"/>
    <p:sldId id="358" r:id="rId8"/>
    <p:sldId id="359" r:id="rId9"/>
    <p:sldId id="360" r:id="rId10"/>
    <p:sldId id="361" r:id="rId11"/>
    <p:sldId id="309" r:id="rId12"/>
    <p:sldId id="310" r:id="rId13"/>
    <p:sldId id="311" r:id="rId14"/>
    <p:sldId id="331" r:id="rId15"/>
    <p:sldId id="332" r:id="rId16"/>
    <p:sldId id="285" r:id="rId17"/>
    <p:sldId id="362" r:id="rId18"/>
    <p:sldId id="363" r:id="rId19"/>
    <p:sldId id="328" r:id="rId20"/>
    <p:sldId id="333" r:id="rId21"/>
    <p:sldId id="314" r:id="rId22"/>
    <p:sldId id="364" r:id="rId23"/>
    <p:sldId id="316" r:id="rId24"/>
    <p:sldId id="317" r:id="rId25"/>
    <p:sldId id="335" r:id="rId26"/>
    <p:sldId id="334" r:id="rId27"/>
    <p:sldId id="336" r:id="rId28"/>
    <p:sldId id="337" r:id="rId29"/>
    <p:sldId id="365" r:id="rId30"/>
    <p:sldId id="366" r:id="rId31"/>
    <p:sldId id="289" r:id="rId32"/>
    <p:sldId id="367" r:id="rId33"/>
    <p:sldId id="291" r:id="rId34"/>
    <p:sldId id="292" r:id="rId35"/>
    <p:sldId id="354" r:id="rId36"/>
    <p:sldId id="355" r:id="rId37"/>
    <p:sldId id="368" r:id="rId38"/>
    <p:sldId id="296" r:id="rId39"/>
    <p:sldId id="299" r:id="rId40"/>
    <p:sldId id="369" r:id="rId41"/>
    <p:sldId id="273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281" r:id="rId53"/>
    <p:sldId id="349" r:id="rId54"/>
    <p:sldId id="350" r:id="rId55"/>
    <p:sldId id="351" r:id="rId56"/>
    <p:sldId id="352" r:id="rId57"/>
    <p:sldId id="353" r:id="rId58"/>
    <p:sldId id="356" r:id="rId59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3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B"/>
    <a:srgbClr val="E8ECF5"/>
    <a:srgbClr val="004586"/>
    <a:srgbClr val="287AC8"/>
    <a:srgbClr val="D0D8E8"/>
    <a:srgbClr val="007AC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F95A1-86D2-4CF6-BA96-931F6C6DE3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1DCE787-1921-4A6D-9E65-7EB8B5E74484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Glicemia</a:t>
          </a:r>
        </a:p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&lt;70</a:t>
          </a:r>
        </a:p>
      </dgm:t>
    </dgm:pt>
    <dgm:pt modelId="{2139DC7C-A21D-4EE5-A564-932CFC415D98}" type="parTrans" cxnId="{92747DAA-D018-4667-B3AE-F54A55884CCF}">
      <dgm:prSet/>
      <dgm:spPr/>
      <dgm:t>
        <a:bodyPr/>
        <a:lstStyle/>
        <a:p>
          <a:endParaRPr lang="pt-PT"/>
        </a:p>
      </dgm:t>
    </dgm:pt>
    <dgm:pt modelId="{183E08CB-74B5-4631-9026-1DB43C709115}" type="sibTrans" cxnId="{92747DAA-D018-4667-B3AE-F54A55884CCF}">
      <dgm:prSet/>
      <dgm:spPr/>
      <dgm:t>
        <a:bodyPr/>
        <a:lstStyle/>
        <a:p>
          <a:endParaRPr lang="pt-PT"/>
        </a:p>
      </dgm:t>
    </dgm:pt>
    <dgm:pt modelId="{15DF2AFA-C0CA-46AC-B37D-D44E20620054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Ingestão 15 g HC</a:t>
          </a:r>
        </a:p>
      </dgm:t>
    </dgm:pt>
    <dgm:pt modelId="{F7E8D434-B20C-4438-887B-C9139EF3203D}" type="parTrans" cxnId="{EEC4FF6E-6AC3-4DF8-A13C-A61FE74E7A08}">
      <dgm:prSet/>
      <dgm:spPr/>
      <dgm:t>
        <a:bodyPr/>
        <a:lstStyle/>
        <a:p>
          <a:endParaRPr lang="pt-PT"/>
        </a:p>
      </dgm:t>
    </dgm:pt>
    <dgm:pt modelId="{EBFCACEF-7071-4175-85B3-E8396452FF70}" type="sibTrans" cxnId="{EEC4FF6E-6AC3-4DF8-A13C-A61FE74E7A08}">
      <dgm:prSet/>
      <dgm:spPr/>
      <dgm:t>
        <a:bodyPr/>
        <a:lstStyle/>
        <a:p>
          <a:endParaRPr lang="pt-PT"/>
        </a:p>
      </dgm:t>
    </dgm:pt>
    <dgm:pt modelId="{5AC7D9C9-0C97-4D1A-9B9A-50DC6219E091}">
      <dgm:prSet phldrT="[Texto]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Aguardar 15 minutos</a:t>
          </a:r>
        </a:p>
      </dgm:t>
    </dgm:pt>
    <dgm:pt modelId="{148CE849-D556-4C4D-BB4A-65286445C23A}" type="parTrans" cxnId="{D1ED8B3D-8CCC-4DB9-A4B7-3936B7581D28}">
      <dgm:prSet/>
      <dgm:spPr/>
      <dgm:t>
        <a:bodyPr/>
        <a:lstStyle/>
        <a:p>
          <a:endParaRPr lang="pt-PT"/>
        </a:p>
      </dgm:t>
    </dgm:pt>
    <dgm:pt modelId="{557F3E3B-0B1D-43F7-BBDB-4C4D0F288837}" type="sibTrans" cxnId="{D1ED8B3D-8CCC-4DB9-A4B7-3936B7581D28}">
      <dgm:prSet/>
      <dgm:spPr/>
      <dgm:t>
        <a:bodyPr/>
        <a:lstStyle/>
        <a:p>
          <a:endParaRPr lang="pt-PT"/>
        </a:p>
      </dgm:t>
    </dgm:pt>
    <dgm:pt modelId="{6D0AA716-3996-4F5C-A35A-E67D22479463}">
      <dgm:prSet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Glicemia &lt; 70</a:t>
          </a:r>
        </a:p>
      </dgm:t>
    </dgm:pt>
    <dgm:pt modelId="{4DD7D7CF-065C-4840-85FE-9D6ADF7E7C86}" type="parTrans" cxnId="{F65B26C0-90DA-4EA6-B23B-4235C05D237B}">
      <dgm:prSet/>
      <dgm:spPr/>
      <dgm:t>
        <a:bodyPr/>
        <a:lstStyle/>
        <a:p>
          <a:endParaRPr lang="pt-PT"/>
        </a:p>
      </dgm:t>
    </dgm:pt>
    <dgm:pt modelId="{D643BF7B-8B73-479F-99C5-39E2E8340F78}" type="sibTrans" cxnId="{F65B26C0-90DA-4EA6-B23B-4235C05D237B}">
      <dgm:prSet/>
      <dgm:spPr/>
      <dgm:t>
        <a:bodyPr/>
        <a:lstStyle/>
        <a:p>
          <a:endParaRPr lang="pt-PT"/>
        </a:p>
      </dgm:t>
    </dgm:pt>
    <dgm:pt modelId="{F5B27C33-2A69-4FB7-975F-ECAC6D7CC060}">
      <dgm:prSet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Glicemia </a:t>
          </a:r>
        </a:p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&gt;= 70</a:t>
          </a:r>
        </a:p>
      </dgm:t>
    </dgm:pt>
    <dgm:pt modelId="{1A3FDA32-AFEB-4208-907A-EB486B343BC7}" type="parTrans" cxnId="{37A65657-48CD-4D24-ADE8-AE49A128552D}">
      <dgm:prSet/>
      <dgm:spPr/>
      <dgm:t>
        <a:bodyPr/>
        <a:lstStyle/>
        <a:p>
          <a:endParaRPr lang="pt-PT"/>
        </a:p>
      </dgm:t>
    </dgm:pt>
    <dgm:pt modelId="{D387A731-A265-4925-9DC5-26769864A5CC}" type="sibTrans" cxnId="{37A65657-48CD-4D24-ADE8-AE49A128552D}">
      <dgm:prSet/>
      <dgm:spPr/>
      <dgm:t>
        <a:bodyPr/>
        <a:lstStyle/>
        <a:p>
          <a:endParaRPr lang="pt-PT"/>
        </a:p>
      </dgm:t>
    </dgm:pt>
    <dgm:pt modelId="{DBC78672-A45B-4D8E-9F6B-F23724580D2E}">
      <dgm:prSet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Se &gt; 1 hora próxima refeição</a:t>
          </a:r>
        </a:p>
      </dgm:t>
    </dgm:pt>
    <dgm:pt modelId="{33F68C22-79FD-4256-8614-2707ABDC97E2}" type="parTrans" cxnId="{1160617C-2550-4402-B4B9-7208043A445A}">
      <dgm:prSet/>
      <dgm:spPr/>
      <dgm:t>
        <a:bodyPr/>
        <a:lstStyle/>
        <a:p>
          <a:endParaRPr lang="pt-PT"/>
        </a:p>
      </dgm:t>
    </dgm:pt>
    <dgm:pt modelId="{83E0938B-D4EF-4CCF-911A-FD2D2574226E}" type="sibTrans" cxnId="{1160617C-2550-4402-B4B9-7208043A445A}">
      <dgm:prSet/>
      <dgm:spPr/>
      <dgm:t>
        <a:bodyPr/>
        <a:lstStyle/>
        <a:p>
          <a:endParaRPr lang="pt-PT"/>
        </a:p>
      </dgm:t>
    </dgm:pt>
    <dgm:pt modelId="{256FFF1B-FD73-454E-8A39-249E47D32B46}">
      <dgm:prSet custT="1"/>
      <dgm:spPr/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15 g HC complexos (lanche) </a:t>
          </a:r>
        </a:p>
      </dgm:t>
    </dgm:pt>
    <dgm:pt modelId="{8943F59D-7661-42AE-8063-C8D3CA96A002}" type="parTrans" cxnId="{863F3F09-698D-4E7E-9845-2F93CF55E029}">
      <dgm:prSet/>
      <dgm:spPr/>
      <dgm:t>
        <a:bodyPr/>
        <a:lstStyle/>
        <a:p>
          <a:endParaRPr lang="pt-PT"/>
        </a:p>
      </dgm:t>
    </dgm:pt>
    <dgm:pt modelId="{55A95DFB-7403-477F-AA23-80263EC73B32}" type="sibTrans" cxnId="{863F3F09-698D-4E7E-9845-2F93CF55E029}">
      <dgm:prSet/>
      <dgm:spPr/>
      <dgm:t>
        <a:bodyPr/>
        <a:lstStyle/>
        <a:p>
          <a:endParaRPr lang="pt-PT"/>
        </a:p>
      </dgm:t>
    </dgm:pt>
    <dgm:pt modelId="{48CD0000-C064-4E9E-95C5-88DE6420739D}" type="pres">
      <dgm:prSet presAssocID="{042F95A1-86D2-4CF6-BA96-931F6C6DE3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4559F71-9533-4819-B225-54D90EAD4E2F}" type="pres">
      <dgm:prSet presAssocID="{A1DCE787-1921-4A6D-9E65-7EB8B5E74484}" presName="hierRoot1" presStyleCnt="0"/>
      <dgm:spPr/>
    </dgm:pt>
    <dgm:pt modelId="{0FCAE450-6807-4E94-80E2-E0C22B356759}" type="pres">
      <dgm:prSet presAssocID="{A1DCE787-1921-4A6D-9E65-7EB8B5E74484}" presName="composite" presStyleCnt="0"/>
      <dgm:spPr/>
    </dgm:pt>
    <dgm:pt modelId="{A5BE881C-F724-4F53-ACAC-CDCAE4EAAC38}" type="pres">
      <dgm:prSet presAssocID="{A1DCE787-1921-4A6D-9E65-7EB8B5E74484}" presName="background" presStyleLbl="node0" presStyleIdx="0" presStyleCnt="1"/>
      <dgm:spPr/>
    </dgm:pt>
    <dgm:pt modelId="{93E0CD0D-F412-425D-BC74-11E83801B590}" type="pres">
      <dgm:prSet presAssocID="{A1DCE787-1921-4A6D-9E65-7EB8B5E7448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1E8BF-0F80-485C-9B31-CEF001BFE3B2}" type="pres">
      <dgm:prSet presAssocID="{A1DCE787-1921-4A6D-9E65-7EB8B5E74484}" presName="hierChild2" presStyleCnt="0"/>
      <dgm:spPr/>
    </dgm:pt>
    <dgm:pt modelId="{326033D9-E3B4-407C-9A38-DBBC1AD9DF69}" type="pres">
      <dgm:prSet presAssocID="{F7E8D434-B20C-4438-887B-C9139EF3203D}" presName="Name10" presStyleLbl="parChTrans1D2" presStyleIdx="0" presStyleCnt="1"/>
      <dgm:spPr/>
      <dgm:t>
        <a:bodyPr/>
        <a:lstStyle/>
        <a:p>
          <a:endParaRPr lang="es-ES"/>
        </a:p>
      </dgm:t>
    </dgm:pt>
    <dgm:pt modelId="{53115B61-2D2B-41F8-B8D5-271CBC54E41E}" type="pres">
      <dgm:prSet presAssocID="{15DF2AFA-C0CA-46AC-B37D-D44E20620054}" presName="hierRoot2" presStyleCnt="0"/>
      <dgm:spPr/>
    </dgm:pt>
    <dgm:pt modelId="{218B4627-9624-4F6F-AF50-7253E63FBD76}" type="pres">
      <dgm:prSet presAssocID="{15DF2AFA-C0CA-46AC-B37D-D44E20620054}" presName="composite2" presStyleCnt="0"/>
      <dgm:spPr/>
    </dgm:pt>
    <dgm:pt modelId="{81E86B50-F693-4479-9C68-C04BA6352B13}" type="pres">
      <dgm:prSet presAssocID="{15DF2AFA-C0CA-46AC-B37D-D44E20620054}" presName="background2" presStyleLbl="node2" presStyleIdx="0" presStyleCnt="1"/>
      <dgm:spPr/>
    </dgm:pt>
    <dgm:pt modelId="{B2978B57-E78F-4339-BFD2-4F06C88BDA0C}" type="pres">
      <dgm:prSet presAssocID="{15DF2AFA-C0CA-46AC-B37D-D44E2062005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1E748-8A60-4990-8FD9-19F815A0EE61}" type="pres">
      <dgm:prSet presAssocID="{15DF2AFA-C0CA-46AC-B37D-D44E20620054}" presName="hierChild3" presStyleCnt="0"/>
      <dgm:spPr/>
    </dgm:pt>
    <dgm:pt modelId="{4A5A838E-3459-49C0-92F7-87308F9B6154}" type="pres">
      <dgm:prSet presAssocID="{148CE849-D556-4C4D-BB4A-65286445C23A}" presName="Name17" presStyleLbl="parChTrans1D3" presStyleIdx="0" presStyleCnt="1"/>
      <dgm:spPr/>
      <dgm:t>
        <a:bodyPr/>
        <a:lstStyle/>
        <a:p>
          <a:endParaRPr lang="es-ES"/>
        </a:p>
      </dgm:t>
    </dgm:pt>
    <dgm:pt modelId="{83223222-ABD9-41E3-B9F3-5444DEB840AB}" type="pres">
      <dgm:prSet presAssocID="{5AC7D9C9-0C97-4D1A-9B9A-50DC6219E091}" presName="hierRoot3" presStyleCnt="0"/>
      <dgm:spPr/>
    </dgm:pt>
    <dgm:pt modelId="{1D6A0EC5-337C-42DF-89AE-ABF27CCC70A9}" type="pres">
      <dgm:prSet presAssocID="{5AC7D9C9-0C97-4D1A-9B9A-50DC6219E091}" presName="composite3" presStyleCnt="0"/>
      <dgm:spPr/>
    </dgm:pt>
    <dgm:pt modelId="{1A6B4D26-3E05-4293-B1CA-360F9A370A1A}" type="pres">
      <dgm:prSet presAssocID="{5AC7D9C9-0C97-4D1A-9B9A-50DC6219E091}" presName="background3" presStyleLbl="node3" presStyleIdx="0" presStyleCnt="1"/>
      <dgm:spPr/>
    </dgm:pt>
    <dgm:pt modelId="{E0AD551B-84B4-435C-B272-477344EAAEB4}" type="pres">
      <dgm:prSet presAssocID="{5AC7D9C9-0C97-4D1A-9B9A-50DC6219E091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FB8-2F73-4A55-A365-A85345F7AC46}" type="pres">
      <dgm:prSet presAssocID="{5AC7D9C9-0C97-4D1A-9B9A-50DC6219E091}" presName="hierChild4" presStyleCnt="0"/>
      <dgm:spPr/>
    </dgm:pt>
    <dgm:pt modelId="{C84D4555-B302-488F-9C26-817C27302BF1}" type="pres">
      <dgm:prSet presAssocID="{4DD7D7CF-065C-4840-85FE-9D6ADF7E7C86}" presName="Name23" presStyleLbl="parChTrans1D4" presStyleIdx="0" presStyleCnt="4"/>
      <dgm:spPr/>
      <dgm:t>
        <a:bodyPr/>
        <a:lstStyle/>
        <a:p>
          <a:endParaRPr lang="es-ES"/>
        </a:p>
      </dgm:t>
    </dgm:pt>
    <dgm:pt modelId="{AB49970D-6853-4B82-BE05-71D3B140D6B9}" type="pres">
      <dgm:prSet presAssocID="{6D0AA716-3996-4F5C-A35A-E67D22479463}" presName="hierRoot4" presStyleCnt="0"/>
      <dgm:spPr/>
    </dgm:pt>
    <dgm:pt modelId="{6C74A055-A308-4BA7-8167-7C0397933293}" type="pres">
      <dgm:prSet presAssocID="{6D0AA716-3996-4F5C-A35A-E67D22479463}" presName="composite4" presStyleCnt="0"/>
      <dgm:spPr/>
    </dgm:pt>
    <dgm:pt modelId="{2468FAAE-7B19-4D5A-A9E5-314400063FAB}" type="pres">
      <dgm:prSet presAssocID="{6D0AA716-3996-4F5C-A35A-E67D22479463}" presName="background4" presStyleLbl="node4" presStyleIdx="0" presStyleCnt="4"/>
      <dgm:spPr/>
    </dgm:pt>
    <dgm:pt modelId="{BAD70301-A764-4AAE-B37E-059DDCB687C6}" type="pres">
      <dgm:prSet presAssocID="{6D0AA716-3996-4F5C-A35A-E67D22479463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10059-BA0F-4D7E-82B2-A6E471D9F5A4}" type="pres">
      <dgm:prSet presAssocID="{6D0AA716-3996-4F5C-A35A-E67D22479463}" presName="hierChild5" presStyleCnt="0"/>
      <dgm:spPr/>
    </dgm:pt>
    <dgm:pt modelId="{E9AF300C-A9C0-4BA0-BF4D-7920846D4DEE}" type="pres">
      <dgm:prSet presAssocID="{1A3FDA32-AFEB-4208-907A-EB486B343BC7}" presName="Name23" presStyleLbl="parChTrans1D4" presStyleIdx="1" presStyleCnt="4"/>
      <dgm:spPr/>
      <dgm:t>
        <a:bodyPr/>
        <a:lstStyle/>
        <a:p>
          <a:endParaRPr lang="es-ES"/>
        </a:p>
      </dgm:t>
    </dgm:pt>
    <dgm:pt modelId="{BC3C067A-286B-461F-948B-EFA1964E6EAB}" type="pres">
      <dgm:prSet presAssocID="{F5B27C33-2A69-4FB7-975F-ECAC6D7CC060}" presName="hierRoot4" presStyleCnt="0"/>
      <dgm:spPr/>
    </dgm:pt>
    <dgm:pt modelId="{2426912A-89B9-4483-82D3-BD854796388A}" type="pres">
      <dgm:prSet presAssocID="{F5B27C33-2A69-4FB7-975F-ECAC6D7CC060}" presName="composite4" presStyleCnt="0"/>
      <dgm:spPr/>
    </dgm:pt>
    <dgm:pt modelId="{1AFA3E6C-0B95-44B1-8F73-556C06802DE4}" type="pres">
      <dgm:prSet presAssocID="{F5B27C33-2A69-4FB7-975F-ECAC6D7CC060}" presName="background4" presStyleLbl="node4" presStyleIdx="1" presStyleCnt="4"/>
      <dgm:spPr/>
    </dgm:pt>
    <dgm:pt modelId="{40AD778B-0865-47B6-9A45-67E30C8C6903}" type="pres">
      <dgm:prSet presAssocID="{F5B27C33-2A69-4FB7-975F-ECAC6D7CC060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F75ADB-CACF-4FB4-9484-7B001CE27A13}" type="pres">
      <dgm:prSet presAssocID="{F5B27C33-2A69-4FB7-975F-ECAC6D7CC060}" presName="hierChild5" presStyleCnt="0"/>
      <dgm:spPr/>
    </dgm:pt>
    <dgm:pt modelId="{0CBA8495-3231-4CDF-AF6D-09D578CD910A}" type="pres">
      <dgm:prSet presAssocID="{33F68C22-79FD-4256-8614-2707ABDC97E2}" presName="Name23" presStyleLbl="parChTrans1D4" presStyleIdx="2" presStyleCnt="4"/>
      <dgm:spPr/>
      <dgm:t>
        <a:bodyPr/>
        <a:lstStyle/>
        <a:p>
          <a:endParaRPr lang="es-ES"/>
        </a:p>
      </dgm:t>
    </dgm:pt>
    <dgm:pt modelId="{32BB7033-F83E-4F59-B391-FCBEABDDFE7E}" type="pres">
      <dgm:prSet presAssocID="{DBC78672-A45B-4D8E-9F6B-F23724580D2E}" presName="hierRoot4" presStyleCnt="0"/>
      <dgm:spPr/>
    </dgm:pt>
    <dgm:pt modelId="{6D27FDC6-178B-4DA9-9A3C-96B470E1BAD2}" type="pres">
      <dgm:prSet presAssocID="{DBC78672-A45B-4D8E-9F6B-F23724580D2E}" presName="composite4" presStyleCnt="0"/>
      <dgm:spPr/>
    </dgm:pt>
    <dgm:pt modelId="{D4031646-FBE1-405C-BCA5-4FEE39BC78DC}" type="pres">
      <dgm:prSet presAssocID="{DBC78672-A45B-4D8E-9F6B-F23724580D2E}" presName="background4" presStyleLbl="node4" presStyleIdx="2" presStyleCnt="4"/>
      <dgm:spPr/>
    </dgm:pt>
    <dgm:pt modelId="{5766D0C0-75E5-440C-B921-D9C7D38DFAF2}" type="pres">
      <dgm:prSet presAssocID="{DBC78672-A45B-4D8E-9F6B-F23724580D2E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266F85-A7E5-4B0D-8913-48AD4636EC35}" type="pres">
      <dgm:prSet presAssocID="{DBC78672-A45B-4D8E-9F6B-F23724580D2E}" presName="hierChild5" presStyleCnt="0"/>
      <dgm:spPr/>
    </dgm:pt>
    <dgm:pt modelId="{92C5D587-4545-483C-97D8-FE60D82320E0}" type="pres">
      <dgm:prSet presAssocID="{8943F59D-7661-42AE-8063-C8D3CA96A002}" presName="Name23" presStyleLbl="parChTrans1D4" presStyleIdx="3" presStyleCnt="4"/>
      <dgm:spPr/>
      <dgm:t>
        <a:bodyPr/>
        <a:lstStyle/>
        <a:p>
          <a:endParaRPr lang="es-ES"/>
        </a:p>
      </dgm:t>
    </dgm:pt>
    <dgm:pt modelId="{8FB62B8C-A488-451E-8F3B-F1FE08282B86}" type="pres">
      <dgm:prSet presAssocID="{256FFF1B-FD73-454E-8A39-249E47D32B46}" presName="hierRoot4" presStyleCnt="0"/>
      <dgm:spPr/>
    </dgm:pt>
    <dgm:pt modelId="{A15F4B46-EC19-45BE-AC3B-56E8763B6120}" type="pres">
      <dgm:prSet presAssocID="{256FFF1B-FD73-454E-8A39-249E47D32B46}" presName="composite4" presStyleCnt="0"/>
      <dgm:spPr/>
    </dgm:pt>
    <dgm:pt modelId="{A591979F-8878-438D-955F-C3E1DC579F5E}" type="pres">
      <dgm:prSet presAssocID="{256FFF1B-FD73-454E-8A39-249E47D32B46}" presName="background4" presStyleLbl="node4" presStyleIdx="3" presStyleCnt="4"/>
      <dgm:spPr/>
    </dgm:pt>
    <dgm:pt modelId="{11B0DBF1-0501-4D97-A93E-14267366D46B}" type="pres">
      <dgm:prSet presAssocID="{256FFF1B-FD73-454E-8A39-249E47D32B4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6FB11-56FD-4552-8E75-603C2355EB71}" type="pres">
      <dgm:prSet presAssocID="{256FFF1B-FD73-454E-8A39-249E47D32B46}" presName="hierChild5" presStyleCnt="0"/>
      <dgm:spPr/>
    </dgm:pt>
  </dgm:ptLst>
  <dgm:cxnLst>
    <dgm:cxn modelId="{92747DAA-D018-4667-B3AE-F54A55884CCF}" srcId="{042F95A1-86D2-4CF6-BA96-931F6C6DE300}" destId="{A1DCE787-1921-4A6D-9E65-7EB8B5E74484}" srcOrd="0" destOrd="0" parTransId="{2139DC7C-A21D-4EE5-A564-932CFC415D98}" sibTransId="{183E08CB-74B5-4631-9026-1DB43C709115}"/>
    <dgm:cxn modelId="{8430B315-ADF1-4ED9-90CA-123E9B93F326}" type="presOf" srcId="{5AC7D9C9-0C97-4D1A-9B9A-50DC6219E091}" destId="{E0AD551B-84B4-435C-B272-477344EAAEB4}" srcOrd="0" destOrd="0" presId="urn:microsoft.com/office/officeart/2005/8/layout/hierarchy1"/>
    <dgm:cxn modelId="{75D16E83-DEC7-4012-A717-E5367FFE6CEA}" type="presOf" srcId="{148CE849-D556-4C4D-BB4A-65286445C23A}" destId="{4A5A838E-3459-49C0-92F7-87308F9B6154}" srcOrd="0" destOrd="0" presId="urn:microsoft.com/office/officeart/2005/8/layout/hierarchy1"/>
    <dgm:cxn modelId="{F65B26C0-90DA-4EA6-B23B-4235C05D237B}" srcId="{5AC7D9C9-0C97-4D1A-9B9A-50DC6219E091}" destId="{6D0AA716-3996-4F5C-A35A-E67D22479463}" srcOrd="0" destOrd="0" parTransId="{4DD7D7CF-065C-4840-85FE-9D6ADF7E7C86}" sibTransId="{D643BF7B-8B73-479F-99C5-39E2E8340F78}"/>
    <dgm:cxn modelId="{B16220E8-252E-406C-9E4A-5A5EE17E5593}" type="presOf" srcId="{4DD7D7CF-065C-4840-85FE-9D6ADF7E7C86}" destId="{C84D4555-B302-488F-9C26-817C27302BF1}" srcOrd="0" destOrd="0" presId="urn:microsoft.com/office/officeart/2005/8/layout/hierarchy1"/>
    <dgm:cxn modelId="{CEB1F9B5-931A-42CA-8E07-FFB7DBC2FACE}" type="presOf" srcId="{042F95A1-86D2-4CF6-BA96-931F6C6DE300}" destId="{48CD0000-C064-4E9E-95C5-88DE6420739D}" srcOrd="0" destOrd="0" presId="urn:microsoft.com/office/officeart/2005/8/layout/hierarchy1"/>
    <dgm:cxn modelId="{CD6F7CF8-CC70-43A0-B42A-D677AB0B9D3E}" type="presOf" srcId="{15DF2AFA-C0CA-46AC-B37D-D44E20620054}" destId="{B2978B57-E78F-4339-BFD2-4F06C88BDA0C}" srcOrd="0" destOrd="0" presId="urn:microsoft.com/office/officeart/2005/8/layout/hierarchy1"/>
    <dgm:cxn modelId="{EEC4FF6E-6AC3-4DF8-A13C-A61FE74E7A08}" srcId="{A1DCE787-1921-4A6D-9E65-7EB8B5E74484}" destId="{15DF2AFA-C0CA-46AC-B37D-D44E20620054}" srcOrd="0" destOrd="0" parTransId="{F7E8D434-B20C-4438-887B-C9139EF3203D}" sibTransId="{EBFCACEF-7071-4175-85B3-E8396452FF70}"/>
    <dgm:cxn modelId="{0D3751FF-5A8E-461B-8F26-1A3750287C02}" type="presOf" srcId="{F5B27C33-2A69-4FB7-975F-ECAC6D7CC060}" destId="{40AD778B-0865-47B6-9A45-67E30C8C6903}" srcOrd="0" destOrd="0" presId="urn:microsoft.com/office/officeart/2005/8/layout/hierarchy1"/>
    <dgm:cxn modelId="{D1ED8B3D-8CCC-4DB9-A4B7-3936B7581D28}" srcId="{15DF2AFA-C0CA-46AC-B37D-D44E20620054}" destId="{5AC7D9C9-0C97-4D1A-9B9A-50DC6219E091}" srcOrd="0" destOrd="0" parTransId="{148CE849-D556-4C4D-BB4A-65286445C23A}" sibTransId="{557F3E3B-0B1D-43F7-BBDB-4C4D0F288837}"/>
    <dgm:cxn modelId="{896E2C81-1D57-4F0E-A4C6-BD4CB2C1C98C}" type="presOf" srcId="{8943F59D-7661-42AE-8063-C8D3CA96A002}" destId="{92C5D587-4545-483C-97D8-FE60D82320E0}" srcOrd="0" destOrd="0" presId="urn:microsoft.com/office/officeart/2005/8/layout/hierarchy1"/>
    <dgm:cxn modelId="{A4807056-9B08-4028-8881-7FE5FF5C36D3}" type="presOf" srcId="{A1DCE787-1921-4A6D-9E65-7EB8B5E74484}" destId="{93E0CD0D-F412-425D-BC74-11E83801B590}" srcOrd="0" destOrd="0" presId="urn:microsoft.com/office/officeart/2005/8/layout/hierarchy1"/>
    <dgm:cxn modelId="{863F3F09-698D-4E7E-9845-2F93CF55E029}" srcId="{DBC78672-A45B-4D8E-9F6B-F23724580D2E}" destId="{256FFF1B-FD73-454E-8A39-249E47D32B46}" srcOrd="0" destOrd="0" parTransId="{8943F59D-7661-42AE-8063-C8D3CA96A002}" sibTransId="{55A95DFB-7403-477F-AA23-80263EC73B32}"/>
    <dgm:cxn modelId="{6713E3D1-9619-417F-AAD2-DF49D6A6B03B}" type="presOf" srcId="{6D0AA716-3996-4F5C-A35A-E67D22479463}" destId="{BAD70301-A764-4AAE-B37E-059DDCB687C6}" srcOrd="0" destOrd="0" presId="urn:microsoft.com/office/officeart/2005/8/layout/hierarchy1"/>
    <dgm:cxn modelId="{8F3C67F9-13D9-4E02-A122-2A929826CBF2}" type="presOf" srcId="{33F68C22-79FD-4256-8614-2707ABDC97E2}" destId="{0CBA8495-3231-4CDF-AF6D-09D578CD910A}" srcOrd="0" destOrd="0" presId="urn:microsoft.com/office/officeart/2005/8/layout/hierarchy1"/>
    <dgm:cxn modelId="{37A65657-48CD-4D24-ADE8-AE49A128552D}" srcId="{5AC7D9C9-0C97-4D1A-9B9A-50DC6219E091}" destId="{F5B27C33-2A69-4FB7-975F-ECAC6D7CC060}" srcOrd="1" destOrd="0" parTransId="{1A3FDA32-AFEB-4208-907A-EB486B343BC7}" sibTransId="{D387A731-A265-4925-9DC5-26769864A5CC}"/>
    <dgm:cxn modelId="{1160617C-2550-4402-B4B9-7208043A445A}" srcId="{F5B27C33-2A69-4FB7-975F-ECAC6D7CC060}" destId="{DBC78672-A45B-4D8E-9F6B-F23724580D2E}" srcOrd="0" destOrd="0" parTransId="{33F68C22-79FD-4256-8614-2707ABDC97E2}" sibTransId="{83E0938B-D4EF-4CCF-911A-FD2D2574226E}"/>
    <dgm:cxn modelId="{A5D72937-83C2-4B61-A50F-28F202B21576}" type="presOf" srcId="{1A3FDA32-AFEB-4208-907A-EB486B343BC7}" destId="{E9AF300C-A9C0-4BA0-BF4D-7920846D4DEE}" srcOrd="0" destOrd="0" presId="urn:microsoft.com/office/officeart/2005/8/layout/hierarchy1"/>
    <dgm:cxn modelId="{DA00CBAE-E960-4A58-A18B-B7E0DA57E546}" type="presOf" srcId="{256FFF1B-FD73-454E-8A39-249E47D32B46}" destId="{11B0DBF1-0501-4D97-A93E-14267366D46B}" srcOrd="0" destOrd="0" presId="urn:microsoft.com/office/officeart/2005/8/layout/hierarchy1"/>
    <dgm:cxn modelId="{53136AD4-6786-43FF-B2BA-53849B93A01C}" type="presOf" srcId="{F7E8D434-B20C-4438-887B-C9139EF3203D}" destId="{326033D9-E3B4-407C-9A38-DBBC1AD9DF69}" srcOrd="0" destOrd="0" presId="urn:microsoft.com/office/officeart/2005/8/layout/hierarchy1"/>
    <dgm:cxn modelId="{F467A76E-CB2B-4BDA-BDE3-898D523F9C37}" type="presOf" srcId="{DBC78672-A45B-4D8E-9F6B-F23724580D2E}" destId="{5766D0C0-75E5-440C-B921-D9C7D38DFAF2}" srcOrd="0" destOrd="0" presId="urn:microsoft.com/office/officeart/2005/8/layout/hierarchy1"/>
    <dgm:cxn modelId="{65FB3BBB-5175-42A2-90F5-33EFAFD3AB07}" type="presParOf" srcId="{48CD0000-C064-4E9E-95C5-88DE6420739D}" destId="{24559F71-9533-4819-B225-54D90EAD4E2F}" srcOrd="0" destOrd="0" presId="urn:microsoft.com/office/officeart/2005/8/layout/hierarchy1"/>
    <dgm:cxn modelId="{47EEB41C-F302-4BE5-94F5-B201997D6712}" type="presParOf" srcId="{24559F71-9533-4819-B225-54D90EAD4E2F}" destId="{0FCAE450-6807-4E94-80E2-E0C22B356759}" srcOrd="0" destOrd="0" presId="urn:microsoft.com/office/officeart/2005/8/layout/hierarchy1"/>
    <dgm:cxn modelId="{0E96F2C1-C442-4E5A-9008-999A41B5B729}" type="presParOf" srcId="{0FCAE450-6807-4E94-80E2-E0C22B356759}" destId="{A5BE881C-F724-4F53-ACAC-CDCAE4EAAC38}" srcOrd="0" destOrd="0" presId="urn:microsoft.com/office/officeart/2005/8/layout/hierarchy1"/>
    <dgm:cxn modelId="{35C0DD5F-8356-43BA-A601-7282A024251F}" type="presParOf" srcId="{0FCAE450-6807-4E94-80E2-E0C22B356759}" destId="{93E0CD0D-F412-425D-BC74-11E83801B590}" srcOrd="1" destOrd="0" presId="urn:microsoft.com/office/officeart/2005/8/layout/hierarchy1"/>
    <dgm:cxn modelId="{81A66163-958F-4DF6-A869-A10DDF0608B1}" type="presParOf" srcId="{24559F71-9533-4819-B225-54D90EAD4E2F}" destId="{3321E8BF-0F80-485C-9B31-CEF001BFE3B2}" srcOrd="1" destOrd="0" presId="urn:microsoft.com/office/officeart/2005/8/layout/hierarchy1"/>
    <dgm:cxn modelId="{B8A43E10-501A-4560-A8E5-801F63CA1EB8}" type="presParOf" srcId="{3321E8BF-0F80-485C-9B31-CEF001BFE3B2}" destId="{326033D9-E3B4-407C-9A38-DBBC1AD9DF69}" srcOrd="0" destOrd="0" presId="urn:microsoft.com/office/officeart/2005/8/layout/hierarchy1"/>
    <dgm:cxn modelId="{B4FB9EF2-F9B3-4BA4-A860-9B4347CE7E71}" type="presParOf" srcId="{3321E8BF-0F80-485C-9B31-CEF001BFE3B2}" destId="{53115B61-2D2B-41F8-B8D5-271CBC54E41E}" srcOrd="1" destOrd="0" presId="urn:microsoft.com/office/officeart/2005/8/layout/hierarchy1"/>
    <dgm:cxn modelId="{062AE6CA-92C1-43A6-B3CC-FEC366C5C94B}" type="presParOf" srcId="{53115B61-2D2B-41F8-B8D5-271CBC54E41E}" destId="{218B4627-9624-4F6F-AF50-7253E63FBD76}" srcOrd="0" destOrd="0" presId="urn:microsoft.com/office/officeart/2005/8/layout/hierarchy1"/>
    <dgm:cxn modelId="{FBFFDF54-B80A-4AFF-A822-A59DDC3D283D}" type="presParOf" srcId="{218B4627-9624-4F6F-AF50-7253E63FBD76}" destId="{81E86B50-F693-4479-9C68-C04BA6352B13}" srcOrd="0" destOrd="0" presId="urn:microsoft.com/office/officeart/2005/8/layout/hierarchy1"/>
    <dgm:cxn modelId="{AD9CCEE8-BE66-4390-9FC3-D73DED47F487}" type="presParOf" srcId="{218B4627-9624-4F6F-AF50-7253E63FBD76}" destId="{B2978B57-E78F-4339-BFD2-4F06C88BDA0C}" srcOrd="1" destOrd="0" presId="urn:microsoft.com/office/officeart/2005/8/layout/hierarchy1"/>
    <dgm:cxn modelId="{FFEBAB8B-5401-4E75-96D7-FE264750DAE5}" type="presParOf" srcId="{53115B61-2D2B-41F8-B8D5-271CBC54E41E}" destId="{F2A1E748-8A60-4990-8FD9-19F815A0EE61}" srcOrd="1" destOrd="0" presId="urn:microsoft.com/office/officeart/2005/8/layout/hierarchy1"/>
    <dgm:cxn modelId="{3362B588-CCE3-44D2-A38C-4B95E39E2C87}" type="presParOf" srcId="{F2A1E748-8A60-4990-8FD9-19F815A0EE61}" destId="{4A5A838E-3459-49C0-92F7-87308F9B6154}" srcOrd="0" destOrd="0" presId="urn:microsoft.com/office/officeart/2005/8/layout/hierarchy1"/>
    <dgm:cxn modelId="{CA6C8B3B-69E4-48E9-805C-FABDBE4B7F28}" type="presParOf" srcId="{F2A1E748-8A60-4990-8FD9-19F815A0EE61}" destId="{83223222-ABD9-41E3-B9F3-5444DEB840AB}" srcOrd="1" destOrd="0" presId="urn:microsoft.com/office/officeart/2005/8/layout/hierarchy1"/>
    <dgm:cxn modelId="{F5F5FCD1-4C59-423E-8FC2-57990A6528EF}" type="presParOf" srcId="{83223222-ABD9-41E3-B9F3-5444DEB840AB}" destId="{1D6A0EC5-337C-42DF-89AE-ABF27CCC70A9}" srcOrd="0" destOrd="0" presId="urn:microsoft.com/office/officeart/2005/8/layout/hierarchy1"/>
    <dgm:cxn modelId="{37D9D768-4896-452E-8AF1-E80930BA716B}" type="presParOf" srcId="{1D6A0EC5-337C-42DF-89AE-ABF27CCC70A9}" destId="{1A6B4D26-3E05-4293-B1CA-360F9A370A1A}" srcOrd="0" destOrd="0" presId="urn:microsoft.com/office/officeart/2005/8/layout/hierarchy1"/>
    <dgm:cxn modelId="{D88373E4-A4F2-4E29-B682-20598D81944B}" type="presParOf" srcId="{1D6A0EC5-337C-42DF-89AE-ABF27CCC70A9}" destId="{E0AD551B-84B4-435C-B272-477344EAAEB4}" srcOrd="1" destOrd="0" presId="urn:microsoft.com/office/officeart/2005/8/layout/hierarchy1"/>
    <dgm:cxn modelId="{53B983A8-A3A2-47FD-9FBF-969DE5A77B61}" type="presParOf" srcId="{83223222-ABD9-41E3-B9F3-5444DEB840AB}" destId="{2EB90FB8-2F73-4A55-A365-A85345F7AC46}" srcOrd="1" destOrd="0" presId="urn:microsoft.com/office/officeart/2005/8/layout/hierarchy1"/>
    <dgm:cxn modelId="{312E5391-8E9F-44EA-96E3-126EDBD26A6C}" type="presParOf" srcId="{2EB90FB8-2F73-4A55-A365-A85345F7AC46}" destId="{C84D4555-B302-488F-9C26-817C27302BF1}" srcOrd="0" destOrd="0" presId="urn:microsoft.com/office/officeart/2005/8/layout/hierarchy1"/>
    <dgm:cxn modelId="{C959D6CD-BE19-4FCA-86E6-6B0AA5E1EDC7}" type="presParOf" srcId="{2EB90FB8-2F73-4A55-A365-A85345F7AC46}" destId="{AB49970D-6853-4B82-BE05-71D3B140D6B9}" srcOrd="1" destOrd="0" presId="urn:microsoft.com/office/officeart/2005/8/layout/hierarchy1"/>
    <dgm:cxn modelId="{8C87B9C6-F91F-40B1-A218-14A09046327D}" type="presParOf" srcId="{AB49970D-6853-4B82-BE05-71D3B140D6B9}" destId="{6C74A055-A308-4BA7-8167-7C0397933293}" srcOrd="0" destOrd="0" presId="urn:microsoft.com/office/officeart/2005/8/layout/hierarchy1"/>
    <dgm:cxn modelId="{A57A145E-C429-4835-8155-AC4FF4623C0E}" type="presParOf" srcId="{6C74A055-A308-4BA7-8167-7C0397933293}" destId="{2468FAAE-7B19-4D5A-A9E5-314400063FAB}" srcOrd="0" destOrd="0" presId="urn:microsoft.com/office/officeart/2005/8/layout/hierarchy1"/>
    <dgm:cxn modelId="{583D4453-73A9-4A17-8528-F70C0388385D}" type="presParOf" srcId="{6C74A055-A308-4BA7-8167-7C0397933293}" destId="{BAD70301-A764-4AAE-B37E-059DDCB687C6}" srcOrd="1" destOrd="0" presId="urn:microsoft.com/office/officeart/2005/8/layout/hierarchy1"/>
    <dgm:cxn modelId="{F49AA640-828A-4968-AD91-075C52B13BA3}" type="presParOf" srcId="{AB49970D-6853-4B82-BE05-71D3B140D6B9}" destId="{99410059-BA0F-4D7E-82B2-A6E471D9F5A4}" srcOrd="1" destOrd="0" presId="urn:microsoft.com/office/officeart/2005/8/layout/hierarchy1"/>
    <dgm:cxn modelId="{254D28BD-4FA1-492C-94AB-402FFC25F990}" type="presParOf" srcId="{2EB90FB8-2F73-4A55-A365-A85345F7AC46}" destId="{E9AF300C-A9C0-4BA0-BF4D-7920846D4DEE}" srcOrd="2" destOrd="0" presId="urn:microsoft.com/office/officeart/2005/8/layout/hierarchy1"/>
    <dgm:cxn modelId="{77C1633D-8AAC-48E3-9949-55C6A199BB80}" type="presParOf" srcId="{2EB90FB8-2F73-4A55-A365-A85345F7AC46}" destId="{BC3C067A-286B-461F-948B-EFA1964E6EAB}" srcOrd="3" destOrd="0" presId="urn:microsoft.com/office/officeart/2005/8/layout/hierarchy1"/>
    <dgm:cxn modelId="{1B1111F8-98BC-4E5B-8B10-92ABF92E96D9}" type="presParOf" srcId="{BC3C067A-286B-461F-948B-EFA1964E6EAB}" destId="{2426912A-89B9-4483-82D3-BD854796388A}" srcOrd="0" destOrd="0" presId="urn:microsoft.com/office/officeart/2005/8/layout/hierarchy1"/>
    <dgm:cxn modelId="{B5B62180-5822-49E9-98F8-E0B994878B0D}" type="presParOf" srcId="{2426912A-89B9-4483-82D3-BD854796388A}" destId="{1AFA3E6C-0B95-44B1-8F73-556C06802DE4}" srcOrd="0" destOrd="0" presId="urn:microsoft.com/office/officeart/2005/8/layout/hierarchy1"/>
    <dgm:cxn modelId="{6B11EA9F-7F1D-4753-9F58-1DE5C430BEC2}" type="presParOf" srcId="{2426912A-89B9-4483-82D3-BD854796388A}" destId="{40AD778B-0865-47B6-9A45-67E30C8C6903}" srcOrd="1" destOrd="0" presId="urn:microsoft.com/office/officeart/2005/8/layout/hierarchy1"/>
    <dgm:cxn modelId="{44848C90-ED7F-49DD-9715-2394E126C9A0}" type="presParOf" srcId="{BC3C067A-286B-461F-948B-EFA1964E6EAB}" destId="{48F75ADB-CACF-4FB4-9484-7B001CE27A13}" srcOrd="1" destOrd="0" presId="urn:microsoft.com/office/officeart/2005/8/layout/hierarchy1"/>
    <dgm:cxn modelId="{DE341ED3-86FC-4F0E-81B5-ADD5DDB0A6F0}" type="presParOf" srcId="{48F75ADB-CACF-4FB4-9484-7B001CE27A13}" destId="{0CBA8495-3231-4CDF-AF6D-09D578CD910A}" srcOrd="0" destOrd="0" presId="urn:microsoft.com/office/officeart/2005/8/layout/hierarchy1"/>
    <dgm:cxn modelId="{B9CB23F5-987E-4A0A-B6CF-E640D18C0665}" type="presParOf" srcId="{48F75ADB-CACF-4FB4-9484-7B001CE27A13}" destId="{32BB7033-F83E-4F59-B391-FCBEABDDFE7E}" srcOrd="1" destOrd="0" presId="urn:microsoft.com/office/officeart/2005/8/layout/hierarchy1"/>
    <dgm:cxn modelId="{1F3FD882-8A71-46DC-B25D-2283FFA32F0F}" type="presParOf" srcId="{32BB7033-F83E-4F59-B391-FCBEABDDFE7E}" destId="{6D27FDC6-178B-4DA9-9A3C-96B470E1BAD2}" srcOrd="0" destOrd="0" presId="urn:microsoft.com/office/officeart/2005/8/layout/hierarchy1"/>
    <dgm:cxn modelId="{FD654EFE-9195-4C78-8B84-2C4E8955BB6A}" type="presParOf" srcId="{6D27FDC6-178B-4DA9-9A3C-96B470E1BAD2}" destId="{D4031646-FBE1-405C-BCA5-4FEE39BC78DC}" srcOrd="0" destOrd="0" presId="urn:microsoft.com/office/officeart/2005/8/layout/hierarchy1"/>
    <dgm:cxn modelId="{A4624418-82E2-45FA-AC8F-EF7F5C35AAFE}" type="presParOf" srcId="{6D27FDC6-178B-4DA9-9A3C-96B470E1BAD2}" destId="{5766D0C0-75E5-440C-B921-D9C7D38DFAF2}" srcOrd="1" destOrd="0" presId="urn:microsoft.com/office/officeart/2005/8/layout/hierarchy1"/>
    <dgm:cxn modelId="{569B7C85-9D97-41A6-ADEC-315B02BAABCF}" type="presParOf" srcId="{32BB7033-F83E-4F59-B391-FCBEABDDFE7E}" destId="{F2266F85-A7E5-4B0D-8913-48AD4636EC35}" srcOrd="1" destOrd="0" presId="urn:microsoft.com/office/officeart/2005/8/layout/hierarchy1"/>
    <dgm:cxn modelId="{8F5DE19A-C62D-4952-BBE4-38D1B12091E0}" type="presParOf" srcId="{F2266F85-A7E5-4B0D-8913-48AD4636EC35}" destId="{92C5D587-4545-483C-97D8-FE60D82320E0}" srcOrd="0" destOrd="0" presId="urn:microsoft.com/office/officeart/2005/8/layout/hierarchy1"/>
    <dgm:cxn modelId="{AFD6A115-0E96-4D35-9121-7846E7E710A6}" type="presParOf" srcId="{F2266F85-A7E5-4B0D-8913-48AD4636EC35}" destId="{8FB62B8C-A488-451E-8F3B-F1FE08282B86}" srcOrd="1" destOrd="0" presId="urn:microsoft.com/office/officeart/2005/8/layout/hierarchy1"/>
    <dgm:cxn modelId="{ED972953-2B07-471A-AA2E-1E164B71F73A}" type="presParOf" srcId="{8FB62B8C-A488-451E-8F3B-F1FE08282B86}" destId="{A15F4B46-EC19-45BE-AC3B-56E8763B6120}" srcOrd="0" destOrd="0" presId="urn:microsoft.com/office/officeart/2005/8/layout/hierarchy1"/>
    <dgm:cxn modelId="{8870644D-8259-4788-A517-6E8F38D2BCA4}" type="presParOf" srcId="{A15F4B46-EC19-45BE-AC3B-56E8763B6120}" destId="{A591979F-8878-438D-955F-C3E1DC579F5E}" srcOrd="0" destOrd="0" presId="urn:microsoft.com/office/officeart/2005/8/layout/hierarchy1"/>
    <dgm:cxn modelId="{58E2F6CB-146D-4B1B-AAD4-C39649A4DCF7}" type="presParOf" srcId="{A15F4B46-EC19-45BE-AC3B-56E8763B6120}" destId="{11B0DBF1-0501-4D97-A93E-14267366D46B}" srcOrd="1" destOrd="0" presId="urn:microsoft.com/office/officeart/2005/8/layout/hierarchy1"/>
    <dgm:cxn modelId="{5F0A87CC-E919-4D52-A3F9-122D761E8518}" type="presParOf" srcId="{8FB62B8C-A488-451E-8F3B-F1FE08282B86}" destId="{2D26FB11-56FD-4552-8E75-603C2355EB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4F44-542B-4AB4-A525-07079E37DB4E}" type="datetimeFigureOut">
              <a:rPr lang="pt-PT" smtClean="0"/>
              <a:pPr/>
              <a:t>03/04/2017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FD3F6-C680-4A7D-8A53-E1FD1283166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60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652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Data:</a:t>
            </a:r>
            <a:r>
              <a:rPr lang="pt-PT" baseline="0" dirty="0"/>
              <a:t> 1 out 2014</a:t>
            </a:r>
          </a:p>
          <a:p>
            <a:r>
              <a:rPr lang="pt-PT" baseline="0" dirty="0"/>
              <a:t>TRABS </a:t>
            </a:r>
            <a:r>
              <a:rPr lang="pt-PT" baseline="0" dirty="0" err="1"/>
              <a:t>atc</a:t>
            </a:r>
            <a:r>
              <a:rPr lang="pt-PT" baseline="0" dirty="0"/>
              <a:t> </a:t>
            </a:r>
            <a:r>
              <a:rPr lang="pt-PT" baseline="0" dirty="0" err="1"/>
              <a:t>anti-TSH</a:t>
            </a:r>
            <a:endParaRPr lang="pt-PT" baseline="0" dirty="0"/>
          </a:p>
          <a:p>
            <a:pPr marL="228600" indent="-228600">
              <a:buAutoNum type="arabicPeriod"/>
            </a:pPr>
            <a:r>
              <a:rPr lang="pt-PT" sz="1200" dirty="0"/>
              <a:t>Doença </a:t>
            </a:r>
            <a:r>
              <a:rPr lang="pt-PT" sz="1200" dirty="0" err="1"/>
              <a:t>auto-imune</a:t>
            </a:r>
            <a:r>
              <a:rPr lang="pt-PT" sz="1200" dirty="0"/>
              <a:t> que se deve ao facto de o corpo reconhecer erradamente as células beta produtoras de insulina como um corpo estranho.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PT" sz="1200" baseline="0" dirty="0"/>
              <a:t> </a:t>
            </a:r>
            <a:r>
              <a:rPr lang="pt-PT" sz="1200" dirty="0"/>
              <a:t>Existência de história familiar ou pessoal de outras doenças </a:t>
            </a:r>
            <a:r>
              <a:rPr lang="pt-PT" sz="1200" dirty="0" err="1"/>
              <a:t>auto-imunes</a:t>
            </a:r>
            <a:r>
              <a:rPr lang="pt-PT" sz="1200" dirty="0"/>
              <a:t>: Doença de Graves; Tiroidite de </a:t>
            </a:r>
            <a:r>
              <a:rPr lang="pt-PT" sz="1200" dirty="0" err="1"/>
              <a:t>Hashimoto</a:t>
            </a:r>
            <a:r>
              <a:rPr lang="pt-PT" sz="1200" dirty="0"/>
              <a:t>; Anemia Perniciosa, Vitiligo, Doença Celíaca, doença de </a:t>
            </a:r>
            <a:r>
              <a:rPr lang="pt-PT" sz="1200" dirty="0" err="1"/>
              <a:t>Addison</a:t>
            </a:r>
            <a:r>
              <a:rPr lang="pt-PT" sz="1200" dirty="0"/>
              <a:t>, etc. Mas frequentemente tem falta de história familiar de diabetes</a:t>
            </a:r>
            <a:r>
              <a:rPr lang="pt-PT" dirty="0"/>
              <a:t>.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Pelo facto de os pacientes com LADA apresentarem-se com um início insidioso de hiperglicemia e sem crises agudas de hiperglicemia, muitas vezes são erradamente diagnosticados como tendo DM tipo 2. 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0" indent="0">
              <a:buNone/>
            </a:pPr>
            <a:r>
              <a:rPr lang="pt-PT" dirty="0" err="1"/>
              <a:t>Insulin</a:t>
            </a:r>
            <a:r>
              <a:rPr lang="pt-PT" baseline="0" dirty="0"/>
              <a:t> </a:t>
            </a:r>
            <a:r>
              <a:rPr lang="pt-PT" baseline="0" dirty="0" err="1"/>
              <a:t>is</a:t>
            </a:r>
            <a:r>
              <a:rPr lang="pt-PT" baseline="0" dirty="0"/>
              <a:t> </a:t>
            </a:r>
            <a:r>
              <a:rPr lang="pt-PT" baseline="0" dirty="0" err="1"/>
              <a:t>usually</a:t>
            </a:r>
            <a:r>
              <a:rPr lang="pt-PT" baseline="0" dirty="0"/>
              <a:t> </a:t>
            </a:r>
            <a:r>
              <a:rPr lang="pt-PT" baseline="0" dirty="0" err="1"/>
              <a:t>required</a:t>
            </a:r>
            <a:r>
              <a:rPr lang="pt-PT" baseline="0" dirty="0"/>
              <a:t> in </a:t>
            </a:r>
            <a:r>
              <a:rPr lang="pt-PT" baseline="0" dirty="0" err="1"/>
              <a:t>half</a:t>
            </a:r>
            <a:r>
              <a:rPr lang="pt-PT" baseline="0" dirty="0"/>
              <a:t> </a:t>
            </a:r>
            <a:r>
              <a:rPr lang="pt-PT" baseline="0" dirty="0" err="1"/>
              <a:t>of</a:t>
            </a:r>
            <a:r>
              <a:rPr lang="pt-PT" baseline="0" dirty="0"/>
              <a:t> </a:t>
            </a:r>
            <a:r>
              <a:rPr lang="pt-PT" baseline="0" dirty="0" err="1"/>
              <a:t>those</a:t>
            </a:r>
            <a:r>
              <a:rPr lang="pt-PT" baseline="0" dirty="0"/>
              <a:t> </a:t>
            </a:r>
            <a:r>
              <a:rPr lang="pt-PT" baseline="0" dirty="0" err="1"/>
              <a:t>with</a:t>
            </a:r>
            <a:r>
              <a:rPr lang="pt-PT" baseline="0" dirty="0"/>
              <a:t> LADA </a:t>
            </a:r>
            <a:r>
              <a:rPr lang="pt-PT" baseline="0" dirty="0" err="1"/>
              <a:t>within</a:t>
            </a:r>
            <a:r>
              <a:rPr lang="pt-PT" baseline="0" dirty="0"/>
              <a:t> 4 </a:t>
            </a:r>
            <a:r>
              <a:rPr lang="pt-PT" baseline="0" dirty="0" err="1"/>
              <a:t>years</a:t>
            </a:r>
            <a:r>
              <a:rPr lang="pt-PT" baseline="0" dirty="0"/>
              <a:t> </a:t>
            </a:r>
            <a:r>
              <a:rPr lang="pt-PT" baseline="0" dirty="0" err="1"/>
              <a:t>of</a:t>
            </a:r>
            <a:r>
              <a:rPr lang="pt-PT" baseline="0" dirty="0"/>
              <a:t> </a:t>
            </a:r>
            <a:r>
              <a:rPr lang="pt-PT" baseline="0" dirty="0" err="1"/>
              <a:t>diagnosis</a:t>
            </a:r>
            <a:r>
              <a:rPr lang="pt-PT" baseline="0" dirty="0"/>
              <a:t> </a:t>
            </a:r>
            <a:r>
              <a:rPr lang="pt-PT" baseline="0" dirty="0" err="1"/>
              <a:t>compared</a:t>
            </a:r>
            <a:r>
              <a:rPr lang="pt-PT" baseline="0" dirty="0"/>
              <a:t> </a:t>
            </a:r>
            <a:r>
              <a:rPr lang="pt-PT" baseline="0" dirty="0" err="1"/>
              <a:t>with</a:t>
            </a:r>
            <a:r>
              <a:rPr lang="pt-PT" baseline="0" dirty="0"/>
              <a:t> more </a:t>
            </a:r>
            <a:r>
              <a:rPr lang="pt-PT" baseline="0" dirty="0" err="1"/>
              <a:t>than</a:t>
            </a:r>
            <a:r>
              <a:rPr lang="pt-PT" baseline="0" dirty="0"/>
              <a:t> 10 </a:t>
            </a:r>
            <a:r>
              <a:rPr lang="pt-PT" baseline="0" dirty="0" err="1"/>
              <a:t>years</a:t>
            </a:r>
            <a:r>
              <a:rPr lang="pt-PT" baseline="0" dirty="0"/>
              <a:t> in </a:t>
            </a:r>
            <a:r>
              <a:rPr lang="pt-PT" baseline="0" dirty="0" err="1"/>
              <a:t>patients</a:t>
            </a:r>
            <a:r>
              <a:rPr lang="pt-PT" baseline="0" dirty="0"/>
              <a:t> </a:t>
            </a:r>
            <a:r>
              <a:rPr lang="pt-PT" baseline="0" dirty="0" err="1"/>
              <a:t>with</a:t>
            </a:r>
            <a:r>
              <a:rPr lang="pt-PT" baseline="0" dirty="0"/>
              <a:t> Frank </a:t>
            </a:r>
            <a:r>
              <a:rPr lang="pt-PT" baseline="0" dirty="0" err="1"/>
              <a:t>type</a:t>
            </a:r>
            <a:r>
              <a:rPr lang="pt-PT" baseline="0" dirty="0"/>
              <a:t> </a:t>
            </a:r>
          </a:p>
          <a:p>
            <a:pPr marL="0" indent="0">
              <a:buNone/>
            </a:pPr>
            <a:r>
              <a:rPr lang="pt-PT" dirty="0"/>
              <a:t>-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less</a:t>
            </a:r>
            <a:r>
              <a:rPr lang="pt-PT" dirty="0"/>
              <a:t> extreme </a:t>
            </a:r>
            <a:r>
              <a:rPr lang="pt-PT" dirty="0" err="1"/>
              <a:t>genetic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imune </a:t>
            </a:r>
            <a:r>
              <a:rPr lang="pt-PT" dirty="0" err="1"/>
              <a:t>features</a:t>
            </a:r>
            <a:r>
              <a:rPr lang="pt-PT" dirty="0"/>
              <a:t> </a:t>
            </a:r>
            <a:r>
              <a:rPr lang="pt-PT" dirty="0" err="1"/>
              <a:t>associated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LADA versus </a:t>
            </a:r>
            <a:r>
              <a:rPr lang="pt-PT" dirty="0" err="1"/>
              <a:t>type</a:t>
            </a:r>
            <a:r>
              <a:rPr lang="pt-PT" dirty="0"/>
              <a:t> 1 DM are </a:t>
            </a:r>
            <a:r>
              <a:rPr lang="pt-PT" dirty="0" err="1"/>
              <a:t>credited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causing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older</a:t>
            </a:r>
            <a:r>
              <a:rPr lang="pt-PT" dirty="0"/>
              <a:t> age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onset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a </a:t>
            </a:r>
            <a:r>
              <a:rPr lang="pt-PT" dirty="0" err="1"/>
              <a:t>slower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insulin</a:t>
            </a:r>
            <a:r>
              <a:rPr lang="pt-PT" dirty="0"/>
              <a:t> </a:t>
            </a:r>
            <a:r>
              <a:rPr lang="pt-PT" dirty="0" err="1"/>
              <a:t>dependency</a:t>
            </a:r>
            <a:r>
              <a:rPr lang="pt-PT" dirty="0"/>
              <a:t> 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13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+mn-lt"/>
              </a:rPr>
              <a:t> Teste positivo para </a:t>
            </a:r>
            <a:r>
              <a:rPr lang="pt-PT" b="1" dirty="0">
                <a:latin typeface="+mn-lt"/>
              </a:rPr>
              <a:t>Anticorpos-Anti-ácido Glutâmico </a:t>
            </a:r>
            <a:r>
              <a:rPr lang="pt-PT" b="1" dirty="0" err="1">
                <a:latin typeface="+mn-lt"/>
              </a:rPr>
              <a:t>Descarboxilase</a:t>
            </a:r>
            <a:r>
              <a:rPr lang="pt-PT" b="1" dirty="0">
                <a:latin typeface="+mn-lt"/>
              </a:rPr>
              <a:t> (GAD) - o mais sensível para LADA (</a:t>
            </a:r>
            <a:r>
              <a:rPr lang="pt-PT" dirty="0">
                <a:latin typeface="+mn-lt"/>
              </a:rPr>
              <a:t>85%) – dizer isto.</a:t>
            </a:r>
            <a:r>
              <a:rPr lang="pt-PT" baseline="0" dirty="0">
                <a:latin typeface="+mn-lt"/>
              </a:rPr>
              <a:t> </a:t>
            </a:r>
            <a:endParaRPr lang="pt-PT" b="1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err="1">
                <a:latin typeface="+mn-lt"/>
              </a:rPr>
              <a:t>Islet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cell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auto-antibodies</a:t>
            </a:r>
            <a:r>
              <a:rPr lang="pt-PT" dirty="0">
                <a:latin typeface="+mn-lt"/>
              </a:rPr>
              <a:t> (</a:t>
            </a:r>
            <a:r>
              <a:rPr lang="pt-PT" dirty="0" err="1">
                <a:latin typeface="+mn-lt"/>
              </a:rPr>
              <a:t>anti-ICA</a:t>
            </a:r>
            <a:r>
              <a:rPr lang="pt-PT" dirty="0">
                <a:latin typeface="+mn-lt"/>
              </a:rPr>
              <a:t>)</a:t>
            </a:r>
          </a:p>
          <a:p>
            <a:pPr algn="just"/>
            <a:endParaRPr lang="pt-PT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err="1">
                <a:latin typeface="+mn-lt"/>
              </a:rPr>
              <a:t>Tyrosine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phosphatase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auto-antibodies</a:t>
            </a:r>
            <a:r>
              <a:rPr lang="pt-PT" dirty="0">
                <a:latin typeface="+mn-lt"/>
              </a:rPr>
              <a:t> ( anti-IA2 </a:t>
            </a:r>
            <a:r>
              <a:rPr lang="pt-PT" dirty="0" err="1">
                <a:latin typeface="+mn-lt"/>
              </a:rPr>
              <a:t>or</a:t>
            </a:r>
            <a:r>
              <a:rPr lang="pt-PT" dirty="0">
                <a:latin typeface="+mn-lt"/>
              </a:rPr>
              <a:t> anti-ICA512)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latin typeface="+mn-lt"/>
            </a:endParaRPr>
          </a:p>
          <a:p>
            <a:pPr algn="just"/>
            <a:r>
              <a:rPr lang="pt-PT" dirty="0"/>
              <a:t>Apesar do </a:t>
            </a:r>
            <a:r>
              <a:rPr lang="pt-PT" dirty="0" err="1"/>
              <a:t>dx</a:t>
            </a:r>
            <a:r>
              <a:rPr lang="pt-PT" dirty="0"/>
              <a:t> de LADA depender na demonstração da presença dos anteriormente referidos marcadores </a:t>
            </a:r>
            <a:r>
              <a:rPr lang="pt-PT" dirty="0" err="1"/>
              <a:t>antipancreaticos</a:t>
            </a:r>
            <a:r>
              <a:rPr lang="pt-PT" dirty="0"/>
              <a:t>  - é pouco </a:t>
            </a:r>
            <a:r>
              <a:rPr lang="pt-PT" dirty="0" err="1"/>
              <a:t>efectivo</a:t>
            </a:r>
            <a:r>
              <a:rPr lang="pt-PT" dirty="0"/>
              <a:t>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Talvez seja mais prático medir peptídeo C como marcador da função de células beta para rastrear doentes com diabetes com inicio na idade adulta e identificar aqueles com disfunção pancreática das células beta  ( o que será </a:t>
            </a:r>
            <a:r>
              <a:rPr lang="pt-PT" dirty="0" err="1"/>
              <a:t>mto</a:t>
            </a:r>
            <a:r>
              <a:rPr lang="pt-PT" dirty="0"/>
              <a:t> incomum num doente com DM tipo 2 recente)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Medir </a:t>
            </a:r>
            <a:r>
              <a:rPr lang="pt-PT" dirty="0" err="1"/>
              <a:t>Peptideo</a:t>
            </a:r>
            <a:r>
              <a:rPr lang="pt-PT" dirty="0"/>
              <a:t> C: determina a extensão da disfunção da célula beta.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latin typeface="+mn-lt"/>
            </a:endParaRP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095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20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altLang="pt-PT"/>
              <a:t>&gt; AST – está presente nos eritrócitos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5F97A744-0CF1-4D8A-8245-7AC474CC18D0}" type="slidenum">
              <a:rPr lang="en-US" altLang="pt-PT">
                <a:latin typeface="Calibri" panose="020F0502020204030204" pitchFamily="34" charset="0"/>
              </a:rPr>
              <a:pPr/>
              <a:t>16</a:t>
            </a:fld>
            <a:endParaRPr lang="en-US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317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r>
              <a:rPr lang="pt-PT" dirty="0">
                <a:solidFill>
                  <a:srgbClr val="FF0000"/>
                </a:solidFill>
              </a:rPr>
              <a:t>Glicose 139 </a:t>
            </a:r>
            <a:r>
              <a:rPr lang="pt-PT" b="1" dirty="0">
                <a:solidFill>
                  <a:srgbClr val="FF0000"/>
                </a:solidFill>
              </a:rPr>
              <a:t>mg/</a:t>
            </a:r>
            <a:r>
              <a:rPr lang="pt-PT" b="1" dirty="0" err="1">
                <a:solidFill>
                  <a:srgbClr val="FF0000"/>
                </a:solidFill>
              </a:rPr>
              <a:t>dL</a:t>
            </a:r>
            <a:r>
              <a:rPr lang="pt-PT" b="1" dirty="0">
                <a:solidFill>
                  <a:srgbClr val="FF0000"/>
                </a:solidFill>
              </a:rPr>
              <a:t>; </a:t>
            </a:r>
            <a:r>
              <a:rPr lang="pt-PT" dirty="0">
                <a:solidFill>
                  <a:srgbClr val="FF0000"/>
                </a:solidFill>
              </a:rPr>
              <a:t>HbA1c 7.3; </a:t>
            </a:r>
            <a:r>
              <a:rPr lang="pt-PT" b="1" dirty="0" err="1"/>
              <a:t>Peptido</a:t>
            </a:r>
            <a:r>
              <a:rPr lang="pt-PT" b="1" dirty="0"/>
              <a:t> C</a:t>
            </a:r>
            <a:r>
              <a:rPr lang="pt-PT" b="0" dirty="0"/>
              <a:t>:</a:t>
            </a:r>
            <a:r>
              <a:rPr lang="pt-PT" b="0" baseline="0" dirty="0"/>
              <a:t> </a:t>
            </a:r>
            <a:r>
              <a:rPr lang="pt-PT" dirty="0"/>
              <a:t> 0,47 (N. 0.30-2.30)</a:t>
            </a:r>
          </a:p>
          <a:p>
            <a:endParaRPr lang="pt-PT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srgbClr val="FF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b="1" dirty="0">
              <a:solidFill>
                <a:srgbClr val="FF0000"/>
              </a:solidFill>
            </a:endParaRPr>
          </a:p>
          <a:p>
            <a:endParaRPr lang="pt-PT" baseline="0" dirty="0"/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33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Data:</a:t>
            </a:r>
            <a:r>
              <a:rPr lang="pt-PT" baseline="0" dirty="0"/>
              <a:t> 1 out 2014</a:t>
            </a:r>
          </a:p>
          <a:p>
            <a:r>
              <a:rPr lang="pt-PT" baseline="0" dirty="0"/>
              <a:t>TRABS </a:t>
            </a:r>
            <a:r>
              <a:rPr lang="pt-PT" baseline="0" dirty="0" err="1"/>
              <a:t>atc</a:t>
            </a:r>
            <a:r>
              <a:rPr lang="pt-PT" baseline="0" dirty="0"/>
              <a:t> </a:t>
            </a:r>
            <a:r>
              <a:rPr lang="pt-PT" baseline="0" dirty="0" err="1"/>
              <a:t>anti-TSH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86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531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r>
              <a:rPr lang="pt-PT" dirty="0">
                <a:solidFill>
                  <a:srgbClr val="FF0000"/>
                </a:solidFill>
              </a:rPr>
              <a:t>Glicose 139 </a:t>
            </a:r>
            <a:r>
              <a:rPr lang="pt-PT" b="1" dirty="0">
                <a:solidFill>
                  <a:srgbClr val="FF0000"/>
                </a:solidFill>
              </a:rPr>
              <a:t>mg/</a:t>
            </a:r>
            <a:r>
              <a:rPr lang="pt-PT" b="1" dirty="0" err="1">
                <a:solidFill>
                  <a:srgbClr val="FF0000"/>
                </a:solidFill>
              </a:rPr>
              <a:t>dL</a:t>
            </a:r>
            <a:r>
              <a:rPr lang="pt-PT" b="1" dirty="0">
                <a:solidFill>
                  <a:srgbClr val="FF0000"/>
                </a:solidFill>
              </a:rPr>
              <a:t>; </a:t>
            </a:r>
            <a:r>
              <a:rPr lang="pt-PT" dirty="0">
                <a:solidFill>
                  <a:srgbClr val="FF0000"/>
                </a:solidFill>
              </a:rPr>
              <a:t>HbA1c 7.3; </a:t>
            </a:r>
            <a:r>
              <a:rPr lang="pt-PT" b="1" dirty="0" err="1"/>
              <a:t>Peptido</a:t>
            </a:r>
            <a:r>
              <a:rPr lang="pt-PT" b="1" dirty="0"/>
              <a:t> C</a:t>
            </a:r>
            <a:r>
              <a:rPr lang="pt-PT" b="0" dirty="0"/>
              <a:t>:</a:t>
            </a:r>
            <a:r>
              <a:rPr lang="pt-PT" b="0" baseline="0" dirty="0"/>
              <a:t> </a:t>
            </a:r>
            <a:r>
              <a:rPr lang="pt-PT" dirty="0"/>
              <a:t> 0,47 (N. 0.30-2.30)</a:t>
            </a:r>
          </a:p>
          <a:p>
            <a:endParaRPr lang="pt-PT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srgbClr val="FF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b="1" dirty="0">
              <a:solidFill>
                <a:srgbClr val="FF0000"/>
              </a:solidFill>
            </a:endParaRPr>
          </a:p>
          <a:p>
            <a:endParaRPr lang="pt-PT" baseline="0" dirty="0"/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60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5/11/2013 – Ponho estes?  </a:t>
            </a:r>
          </a:p>
          <a:p>
            <a:endParaRPr lang="pt-PT" dirty="0"/>
          </a:p>
          <a:p>
            <a:r>
              <a:rPr lang="pt-PT" dirty="0"/>
              <a:t>- </a:t>
            </a:r>
            <a:r>
              <a:rPr lang="pt-PT" dirty="0" err="1"/>
              <a:t>Antic</a:t>
            </a:r>
            <a:r>
              <a:rPr lang="pt-PT" dirty="0"/>
              <a:t> </a:t>
            </a:r>
            <a:r>
              <a:rPr lang="pt-PT" dirty="0" err="1"/>
              <a:t>anti-peroxidase</a:t>
            </a:r>
            <a:r>
              <a:rPr lang="pt-PT" dirty="0"/>
              <a:t> 234.7 (N&lt;34) </a:t>
            </a:r>
          </a:p>
          <a:p>
            <a:pPr marL="171450" indent="-171450">
              <a:buFontTx/>
              <a:buChar char="-"/>
            </a:pPr>
            <a:r>
              <a:rPr lang="pt-PT" dirty="0"/>
              <a:t>Anticorpos </a:t>
            </a:r>
            <a:r>
              <a:rPr lang="pt-PT" dirty="0" err="1"/>
              <a:t>anti-tirogloblulina</a:t>
            </a:r>
            <a:r>
              <a:rPr lang="pt-PT" dirty="0"/>
              <a:t> 30.06 (N &lt; 115</a:t>
            </a:r>
          </a:p>
          <a:p>
            <a:pPr marL="171450" indent="-171450">
              <a:buFontTx/>
              <a:buChar char="-"/>
            </a:pPr>
            <a:endParaRPr lang="pt-PT" dirty="0"/>
          </a:p>
          <a:p>
            <a:pPr marL="0" indent="0">
              <a:buFontTx/>
              <a:buNone/>
            </a:pPr>
            <a:r>
              <a:rPr lang="pt-PT" dirty="0"/>
              <a:t>Saber </a:t>
            </a:r>
            <a:r>
              <a:rPr lang="pt-PT" dirty="0" err="1"/>
              <a:t>objectivos</a:t>
            </a:r>
            <a:r>
              <a:rPr lang="pt-PT" dirty="0"/>
              <a:t> da Cintigrafia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25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Data:</a:t>
            </a:r>
            <a:r>
              <a:rPr lang="pt-PT" baseline="0" dirty="0"/>
              <a:t> 1 out 2014</a:t>
            </a:r>
          </a:p>
          <a:p>
            <a:r>
              <a:rPr lang="pt-PT" baseline="0" dirty="0"/>
              <a:t>TRABS </a:t>
            </a:r>
            <a:r>
              <a:rPr lang="pt-PT" baseline="0" dirty="0" err="1"/>
              <a:t>atc</a:t>
            </a:r>
            <a:r>
              <a:rPr lang="pt-PT" baseline="0" dirty="0"/>
              <a:t> </a:t>
            </a:r>
            <a:r>
              <a:rPr lang="pt-PT" baseline="0" dirty="0" err="1"/>
              <a:t>anti-TSH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819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70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200" i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1" baseline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5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8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004586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74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19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/>
          <a:lstStyle>
            <a:lvl1pPr marL="808038" indent="-265113">
              <a:buFontTx/>
              <a:buBlip>
                <a:blip r:embed="rId3"/>
              </a:buBlip>
              <a:defRPr sz="28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9" name="8 Imagen" descr="2016 sin pie 30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3045" y="6462586"/>
            <a:ext cx="3932691" cy="288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7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0" y="1015560"/>
            <a:ext cx="11581920" cy="4591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6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12"/>
          <p:cNvPicPr/>
          <p:nvPr/>
        </p:nvPicPr>
        <p:blipFill>
          <a:blip r:embed="rId27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44" name="Imagen 3"/>
          <p:cNvPicPr/>
          <p:nvPr/>
        </p:nvPicPr>
        <p:blipFill>
          <a:blip r:embed="rId28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45" name="9 Imagen"/>
          <p:cNvPicPr/>
          <p:nvPr/>
        </p:nvPicPr>
        <p:blipFill>
          <a:blip r:embed="rId29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77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Casos clínicos </a:t>
            </a:r>
            <a:r>
              <a:rPr lang="es-ES" sz="4000" b="1" strike="noStrike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146200"/>
            <a:ext cx="10553400" cy="91404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Dra.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Ângela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Santos </a:t>
            </a:r>
            <a:r>
              <a:rPr lang="es-ES" sz="26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Neves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Medicina </a:t>
            </a:r>
            <a:r>
              <a:rPr lang="es-ES" sz="26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Familiar, Grupo de </a:t>
            </a:r>
            <a:r>
              <a:rPr lang="es-ES" sz="26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Estudos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Diabetes APMGF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04778" y="5661248"/>
            <a:ext cx="11582443" cy="295162"/>
          </a:xfrm>
        </p:spPr>
        <p:txBody>
          <a:bodyPr/>
          <a:lstStyle/>
          <a:p>
            <a:r>
              <a:rPr lang="en-US" sz="1200" dirty="0">
                <a:ea typeface="American Typewriter" charset="0"/>
              </a:rPr>
              <a:t>American Diabetes Association. 1. Strategies for Improving Care. Diabetes Care. 1 de Janeiro de 2016;39(Supplement 1):S6–12</a:t>
            </a:r>
            <a:endParaRPr lang="es-E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agenda?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Screen shot 2014-05-15 at 1.4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6" y="1435603"/>
            <a:ext cx="4447734" cy="35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76256" y="2331401"/>
            <a:ext cx="58240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patient-centered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communication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style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that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incorporates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preferences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assesses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literacy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numeracy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addresses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cultural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barriers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to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care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should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used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  <a:p>
            <a:r>
              <a:rPr lang="pt-PT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r>
              <a:rPr lang="pt-PT" sz="4000" b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5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a agenda da </a:t>
            </a:r>
            <a:r>
              <a:rPr lang="en-US" dirty="0" err="1"/>
              <a:t>pessoa</a:t>
            </a:r>
            <a:r>
              <a:rPr lang="en-US" dirty="0"/>
              <a:t> com diabetes?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9262"/>
            <a:ext cx="11582400" cy="4592024"/>
          </a:xfrm>
        </p:spPr>
        <p:txBody>
          <a:bodyPr/>
          <a:lstStyle/>
          <a:p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deixar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medicamentos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Poder</a:t>
            </a:r>
            <a:r>
              <a:rPr lang="en-US" dirty="0"/>
              <a:t> n</a:t>
            </a:r>
            <a:r>
              <a:rPr lang="pt-PT" dirty="0"/>
              <a:t>ão usar</a:t>
            </a:r>
            <a:r>
              <a:rPr lang="en-US" dirty="0"/>
              <a:t> </a:t>
            </a:r>
            <a:r>
              <a:rPr lang="en-US" dirty="0" err="1" smtClean="0"/>
              <a:t>insulina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perder</a:t>
            </a:r>
            <a:r>
              <a:rPr lang="en-US" dirty="0"/>
              <a:t> </a:t>
            </a:r>
            <a:r>
              <a:rPr lang="en-US" dirty="0" smtClean="0"/>
              <a:t>peso.</a:t>
            </a:r>
            <a:endParaRPr lang="en-US" dirty="0"/>
          </a:p>
          <a:p>
            <a:r>
              <a:rPr lang="en-US" dirty="0" err="1"/>
              <a:t>Ganhar</a:t>
            </a:r>
            <a:r>
              <a:rPr lang="en-US" dirty="0"/>
              <a:t> </a:t>
            </a:r>
            <a:r>
              <a:rPr lang="en-US" dirty="0" err="1" smtClean="0"/>
              <a:t>mobilidade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Manter</a:t>
            </a:r>
            <a:r>
              <a:rPr lang="en-US" dirty="0"/>
              <a:t> o </a:t>
            </a:r>
            <a:r>
              <a:rPr lang="en-US" dirty="0" err="1"/>
              <a:t>aç</a:t>
            </a:r>
            <a:r>
              <a:rPr lang="pt-PT" dirty="0"/>
              <a:t>úcar perto do </a:t>
            </a:r>
            <a:r>
              <a:rPr lang="pt-PT" dirty="0" smtClean="0"/>
              <a:t>normal. </a:t>
            </a:r>
            <a:endParaRPr lang="pt-PT" dirty="0"/>
          </a:p>
          <a:p>
            <a:r>
              <a:rPr lang="pt-PT" dirty="0"/>
              <a:t>Evitar </a:t>
            </a:r>
            <a:r>
              <a:rPr lang="pt-PT" dirty="0" smtClean="0"/>
              <a:t>complicações.</a:t>
            </a:r>
            <a:endParaRPr lang="pt-PT" dirty="0"/>
          </a:p>
          <a:p>
            <a:r>
              <a:rPr lang="en-US" dirty="0" err="1"/>
              <a:t>Diminuir</a:t>
            </a:r>
            <a:r>
              <a:rPr lang="en-US" dirty="0"/>
              <a:t> </a:t>
            </a:r>
            <a:r>
              <a:rPr lang="en-US" dirty="0" err="1"/>
              <a:t>sintomas</a:t>
            </a:r>
            <a:r>
              <a:rPr lang="en-US" dirty="0"/>
              <a:t> f</a:t>
            </a:r>
            <a:r>
              <a:rPr lang="pt-PT" dirty="0" smtClean="0"/>
              <a:t>ísicos</a:t>
            </a:r>
            <a:r>
              <a:rPr lang="pt-PT" dirty="0"/>
              <a:t>.</a:t>
            </a:r>
          </a:p>
          <a:p>
            <a:r>
              <a:rPr lang="pt-PT" dirty="0"/>
              <a:t>Diminuir </a:t>
            </a:r>
            <a:r>
              <a:rPr lang="pt-PT" dirty="0" smtClean="0"/>
              <a:t>dor.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0774" y="5600997"/>
            <a:ext cx="11582443" cy="295162"/>
          </a:xfrm>
        </p:spPr>
        <p:txBody>
          <a:bodyPr/>
          <a:lstStyle/>
          <a:p>
            <a:r>
              <a:rPr lang="en-US" b="1" dirty="0">
                <a:ea typeface="American Typewriter" charset="0"/>
                <a:cs typeface="American Typewriter" charset="0"/>
              </a:rPr>
              <a:t>When Do Patients and Their Physicians Agree on Diabetes Treatment Goals and Strategies, and What Difference Does It Make? </a:t>
            </a:r>
            <a:r>
              <a:rPr lang="de-DE" dirty="0">
                <a:ea typeface="American Typewriter" charset="0"/>
                <a:cs typeface="American Typewriter" charset="0"/>
              </a:rPr>
              <a:t>J Gen Intern Med. 2003 Nov; 18(11): 893–902.</a:t>
            </a:r>
            <a:endParaRPr lang="en-US" altLang="en-US" dirty="0">
              <a:ea typeface="American Typewriter" charset="0"/>
              <a:cs typeface="American Typewriter" charset="0"/>
            </a:endParaRPr>
          </a:p>
          <a:p>
            <a:endParaRPr lang="es-E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96" y="1502448"/>
            <a:ext cx="2968716" cy="31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825" y="1077736"/>
            <a:ext cx="8216350" cy="38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04778" y="5562704"/>
            <a:ext cx="11582443" cy="295162"/>
          </a:xfrm>
        </p:spPr>
        <p:txBody>
          <a:bodyPr/>
          <a:lstStyle/>
          <a:p>
            <a:r>
              <a:rPr lang="en-US" sz="1200" dirty="0">
                <a:ea typeface="American Typewriter" charset="0"/>
                <a:cs typeface="American Typewriter" charset="0"/>
              </a:rPr>
              <a:t>American Diabetes Association. 1. Strategies for Improving Care. Diabetes Care. 1 de Janeiro de 2016;39(Supplement 1):S6–12. </a:t>
            </a:r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105749">
            <a:off x="4191498" y="1813666"/>
            <a:ext cx="3694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Treatment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decisions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should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timely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based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on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evidence-based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guidelines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that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are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tailored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to individual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preferences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prognoses,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co-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morbidities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</a:p>
          <a:p>
            <a:r>
              <a:rPr lang="pt-PT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pt-PT" sz="4000" b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93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310131"/>
            <a:ext cx="7172883" cy="3581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80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Reformado (administrativo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 e Diabetes (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20 anos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Medicado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Metformina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g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alcoolismo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(esposa confirma abstinencia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ano).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Exfumador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u.m.a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883" y="1843982"/>
            <a:ext cx="4409037" cy="27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32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6" name="Tabe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34735"/>
              </p:ext>
            </p:extLst>
          </p:nvPr>
        </p:nvGraphicFramePr>
        <p:xfrm>
          <a:off x="522513" y="1254574"/>
          <a:ext cx="11088915" cy="454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61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917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2400" dirty="0" smtClean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Anorexia, astenia </a:t>
                      </a:r>
                      <a:r>
                        <a:rPr kumimoji="0" lang="pt-PT" altLang="pt-PT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incidiosas</a:t>
                      </a:r>
                      <a:r>
                        <a:rPr kumimoji="0" lang="pt-PT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+ parestesias com agravamento nas últimas 3 semanas.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pt-PT" altLang="pt-PT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rda</a:t>
                      </a:r>
                      <a:r>
                        <a:rPr kumimoji="0" lang="pt-PT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ponderal  (+/- 10 Kg em 2 meses).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Esposa refere que </a:t>
                      </a:r>
                      <a:r>
                        <a:rPr kumimoji="0" lang="pt-PT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“</a:t>
                      </a:r>
                      <a:r>
                        <a:rPr kumimoji="0" lang="pt-PT" altLang="pt-PT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anda um bocadinho de lado</a:t>
                      </a:r>
                      <a:r>
                        <a:rPr kumimoji="0" lang="pt-PT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”</a:t>
                      </a:r>
                      <a:r>
                        <a:rPr kumimoji="0" lang="pt-PT" altLang="ja-JP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pt-PT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Calibri" pitchFamily="34" charset="0"/>
                        <a:ea typeface="MS PGothic" panose="020B0600070205080204" pitchFamily="34" charset="-128"/>
                        <a:cs typeface="Calibri" pitchFamily="34" charset="0"/>
                      </a:endParaRPr>
                    </a:p>
                  </a:txBody>
                  <a:tcP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O</a:t>
                      </a: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Palidez cutânea. Subictérico.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AC: rítmica s1 + s2, sem sopros.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AP: MV simétrico, crepitações </a:t>
                      </a:r>
                      <a:r>
                        <a:rPr kumimoji="0" lang="pt-PT" altLang="pt-PT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bibasais</a:t>
                      </a: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Abdómen: Distendido. Circulação colateral </a:t>
                      </a:r>
                      <a:r>
                        <a:rPr kumimoji="0" lang="pt-PT" altLang="pt-PT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periumbilical</a:t>
                      </a: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em cabeça de medusa. Hepatomegalia. Onda ascítica +.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Várias equimoses dispersas sem ser em região de trauma.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MI´s</a:t>
                      </a: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edemaciados bilateralmente.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 neurológico sem alterações.</a:t>
                      </a:r>
                      <a:endParaRPr lang="pt-PT" sz="2000" baseline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8" name="CaixaDeTexto 97"/>
          <p:cNvSpPr txBox="1"/>
          <p:nvPr/>
        </p:nvSpPr>
        <p:spPr>
          <a:xfrm>
            <a:off x="9233620" y="742689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Out 2016</a:t>
            </a:r>
          </a:p>
        </p:txBody>
      </p:sp>
      <p:sp>
        <p:nvSpPr>
          <p:cNvPr id="101" name="Seta para baixo 100"/>
          <p:cNvSpPr/>
          <p:nvPr/>
        </p:nvSpPr>
        <p:spPr>
          <a:xfrm>
            <a:off x="11546961" y="746308"/>
            <a:ext cx="226235" cy="414538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912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hipótese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diagnóstico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1195688" y="2331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secundário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Anemia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perniciosa.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Neuropatia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diabética.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Alcoolismo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1972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Estudo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analítico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1371295"/>
              </p:ext>
            </p:extLst>
          </p:nvPr>
        </p:nvGraphicFramePr>
        <p:xfrm>
          <a:off x="318051" y="1009721"/>
          <a:ext cx="3803650" cy="3352800"/>
        </p:xfrm>
        <a:graphic>
          <a:graphicData uri="http://schemas.openxmlformats.org/drawingml/2006/table">
            <a:tbl>
              <a:tblPr/>
              <a:tblGrid>
                <a:gridCol w="1930474">
                  <a:extLst>
                    <a:ext uri="{9D8B030D-6E8A-4147-A177-3AD203B41FA5}">
                      <a16:colId xmlns:a16="http://schemas.microsoft.com/office/drawing/2014/main" xmlns="" val="2130033278"/>
                    </a:ext>
                  </a:extLst>
                </a:gridCol>
                <a:gridCol w="1873176">
                  <a:extLst>
                    <a:ext uri="{9D8B030D-6E8A-4147-A177-3AD203B41FA5}">
                      <a16:colId xmlns:a16="http://schemas.microsoft.com/office/drawing/2014/main" xmlns="" val="147064499"/>
                    </a:ext>
                  </a:extLst>
                </a:gridCol>
              </a:tblGrid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HEMATOLOGIA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7A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Resultado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7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363476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Leucócitos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4,04x 10 </a:t>
                      </a:r>
                      <a:r>
                        <a:rPr kumimoji="0" lang="pt-PT" altLang="pt-PT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3 </a:t>
                      </a: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/uL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913629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Eritrócitos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1,47 x 10 </a:t>
                      </a:r>
                      <a:r>
                        <a:rPr kumimoji="0" lang="pt-PT" altLang="pt-PT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6 </a:t>
                      </a: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/uL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235706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Hemoglobina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6,0 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98804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Hematócrito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18,3 %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864273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VGM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124,5 fL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04110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HGM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40,8 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7094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CHGM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32,8 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876013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RDW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16,3 %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678348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P</a:t>
                      </a: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laquetas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87 000/mm</a:t>
                      </a:r>
                      <a:r>
                        <a:rPr kumimoji="0" lang="pt-PT" altLang="pt-PT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821895"/>
                  </a:ext>
                </a:extLst>
              </a:tr>
            </a:tbl>
          </a:graphicData>
        </a:graphic>
      </p:graphicFrame>
      <p:graphicFrame>
        <p:nvGraphicFramePr>
          <p:cNvPr id="7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45422"/>
              </p:ext>
            </p:extLst>
          </p:nvPr>
        </p:nvGraphicFramePr>
        <p:xfrm>
          <a:off x="7718284" y="1084954"/>
          <a:ext cx="3803650" cy="4754880"/>
        </p:xfrm>
        <a:graphic>
          <a:graphicData uri="http://schemas.openxmlformats.org/drawingml/2006/table">
            <a:tbl>
              <a:tblPr firstRow="1" lastRow="1" bandRow="1"/>
              <a:tblGrid>
                <a:gridCol w="2028825">
                  <a:extLst>
                    <a:ext uri="{9D8B030D-6E8A-4147-A177-3AD203B41FA5}">
                      <a16:colId xmlns:a16="http://schemas.microsoft.com/office/drawing/2014/main" xmlns="" val="417121677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xmlns="" val="1098995731"/>
                    </a:ext>
                  </a:extLst>
                </a:gridCol>
              </a:tblGrid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BIOQUÍMICA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7A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Resultado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7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100770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TGO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66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850278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TGP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49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4646722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LDH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5426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141611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FA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72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014783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Bil direta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0,45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773679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Bil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0,98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588131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GGT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59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443462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Albumina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612595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CPK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41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384618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Prot totais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968066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PCR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11,6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569775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VS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86 mm/h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594015"/>
                  </a:ext>
                </a:extLst>
              </a:tr>
            </a:tbl>
          </a:graphicData>
        </a:graphic>
      </p:graphicFrame>
      <p:graphicFrame>
        <p:nvGraphicFramePr>
          <p:cNvPr id="8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93381"/>
              </p:ext>
            </p:extLst>
          </p:nvPr>
        </p:nvGraphicFramePr>
        <p:xfrm>
          <a:off x="296832" y="4619025"/>
          <a:ext cx="3803650" cy="100965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xmlns="" val="1706666049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xmlns="" val="1838000643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COAGULAÇÃO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7AC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anose="020B0600070205080204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7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823938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INR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1,43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41774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APTT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ea typeface="MS PGothic" panose="020B0600070205080204" pitchFamily="34" charset="-128"/>
                          <a:cs typeface="Calibri" pitchFamily="34" charset="0"/>
                        </a:rPr>
                        <a:t>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859846"/>
                  </a:ext>
                </a:extLst>
              </a:tr>
            </a:tbl>
          </a:graphicData>
        </a:graphic>
      </p:graphicFrame>
      <p:sp>
        <p:nvSpPr>
          <p:cNvPr id="3" name="Frame 2"/>
          <p:cNvSpPr>
            <a:spLocks/>
          </p:cNvSpPr>
          <p:nvPr/>
        </p:nvSpPr>
        <p:spPr bwMode="auto">
          <a:xfrm>
            <a:off x="2252781" y="2018909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9" name="Frame 8"/>
          <p:cNvSpPr>
            <a:spLocks/>
          </p:cNvSpPr>
          <p:nvPr/>
        </p:nvSpPr>
        <p:spPr bwMode="auto">
          <a:xfrm>
            <a:off x="9749399" y="1829414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0" name="Frame 9"/>
          <p:cNvSpPr>
            <a:spLocks/>
          </p:cNvSpPr>
          <p:nvPr/>
        </p:nvSpPr>
        <p:spPr bwMode="auto">
          <a:xfrm>
            <a:off x="9749401" y="2192063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1" name="Frame 10"/>
          <p:cNvSpPr>
            <a:spLocks/>
          </p:cNvSpPr>
          <p:nvPr/>
        </p:nvSpPr>
        <p:spPr bwMode="auto">
          <a:xfrm>
            <a:off x="9749399" y="1484768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3" name="Frame 12"/>
          <p:cNvSpPr>
            <a:spLocks/>
          </p:cNvSpPr>
          <p:nvPr/>
        </p:nvSpPr>
        <p:spPr bwMode="auto">
          <a:xfrm>
            <a:off x="9734411" y="5099724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4" name="Frame 13"/>
          <p:cNvSpPr>
            <a:spLocks/>
          </p:cNvSpPr>
          <p:nvPr/>
        </p:nvSpPr>
        <p:spPr bwMode="auto">
          <a:xfrm>
            <a:off x="9749400" y="5499893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4240422" y="4450813"/>
            <a:ext cx="3363871" cy="230704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sz="16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 Anticorpos Hep A</a:t>
            </a:r>
            <a:r>
              <a:rPr lang="pt-PT" altLang="pt-PT" sz="1600" b="1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IgG + </a:t>
            </a:r>
            <a:r>
              <a:rPr lang="pt-PT" altLang="pt-PT" sz="16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IgM </a:t>
            </a:r>
            <a:r>
              <a:rPr lang="pt-PT" altLang="pt-PT" sz="1600" dirty="0" smtClean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–.</a:t>
            </a:r>
            <a:endParaRPr lang="pt-PT" altLang="pt-PT" sz="1600" dirty="0">
              <a:solidFill>
                <a:srgbClr val="234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sz="16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 Anticorpos Hep B : Anti- Hbc -, Anti- Hbe -; Anti- Hbs – e Hbs -.</a:t>
            </a:r>
          </a:p>
          <a:p>
            <a:pPr marL="285750" indent="-285750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sz="16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 Anticorpos Hep C: Anti- Hbc -.</a:t>
            </a:r>
          </a:p>
        </p:txBody>
      </p:sp>
      <p:sp>
        <p:nvSpPr>
          <p:cNvPr id="15" name="Frame 14"/>
          <p:cNvSpPr>
            <a:spLocks/>
          </p:cNvSpPr>
          <p:nvPr/>
        </p:nvSpPr>
        <p:spPr bwMode="auto">
          <a:xfrm>
            <a:off x="2296324" y="4014350"/>
            <a:ext cx="1818930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4381703" y="1994450"/>
            <a:ext cx="184150" cy="350837"/>
          </a:xfrm>
          <a:prstGeom prst="downArrow">
            <a:avLst>
              <a:gd name="adj1" fmla="val 50000"/>
              <a:gd name="adj2" fmla="val 49887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4366658" y="4011467"/>
            <a:ext cx="184150" cy="350837"/>
          </a:xfrm>
          <a:prstGeom prst="downArrow">
            <a:avLst>
              <a:gd name="adj1" fmla="val 50000"/>
              <a:gd name="adj2" fmla="val 49887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flipV="1">
            <a:off x="11706085" y="1440554"/>
            <a:ext cx="182563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flipV="1">
            <a:off x="11696742" y="1777989"/>
            <a:ext cx="182562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flipV="1">
            <a:off x="11696742" y="2159510"/>
            <a:ext cx="182562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 flipV="1">
            <a:off x="11726722" y="5114498"/>
            <a:ext cx="182562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Down Arrow 22"/>
          <p:cNvSpPr>
            <a:spLocks noChangeArrowheads="1"/>
          </p:cNvSpPr>
          <p:nvPr/>
        </p:nvSpPr>
        <p:spPr bwMode="auto">
          <a:xfrm flipV="1">
            <a:off x="11726722" y="5480320"/>
            <a:ext cx="182562" cy="331788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>
            <a:off x="4377355" y="1623290"/>
            <a:ext cx="184150" cy="350837"/>
          </a:xfrm>
          <a:prstGeom prst="downArrow">
            <a:avLst>
              <a:gd name="adj1" fmla="val 50000"/>
              <a:gd name="adj2" fmla="val 49887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Frame 24"/>
          <p:cNvSpPr>
            <a:spLocks/>
          </p:cNvSpPr>
          <p:nvPr/>
        </p:nvSpPr>
        <p:spPr bwMode="auto">
          <a:xfrm>
            <a:off x="2270746" y="1656994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26" name="Frame 25"/>
          <p:cNvSpPr>
            <a:spLocks/>
          </p:cNvSpPr>
          <p:nvPr/>
        </p:nvSpPr>
        <p:spPr bwMode="auto">
          <a:xfrm>
            <a:off x="2282759" y="2708047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flipV="1">
            <a:off x="4377355" y="2604199"/>
            <a:ext cx="184150" cy="331787"/>
          </a:xfrm>
          <a:prstGeom prst="downArrow">
            <a:avLst>
              <a:gd name="adj1" fmla="val 50000"/>
              <a:gd name="adj2" fmla="val 49839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Frame 27"/>
          <p:cNvSpPr>
            <a:spLocks/>
          </p:cNvSpPr>
          <p:nvPr/>
        </p:nvSpPr>
        <p:spPr bwMode="auto">
          <a:xfrm>
            <a:off x="9704429" y="4035177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 flipV="1">
            <a:off x="11702910" y="4012068"/>
            <a:ext cx="182563" cy="331788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flipV="1">
            <a:off x="11726722" y="4730503"/>
            <a:ext cx="182562" cy="331788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C0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Frame 30"/>
          <p:cNvSpPr>
            <a:spLocks/>
          </p:cNvSpPr>
          <p:nvPr/>
        </p:nvSpPr>
        <p:spPr bwMode="auto">
          <a:xfrm>
            <a:off x="9734410" y="4732092"/>
            <a:ext cx="1787525" cy="352425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680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Ecografia</a:t>
            </a:r>
            <a:r>
              <a:rPr lang="es-ES" dirty="0" smtClean="0"/>
              <a:t> abdominal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969831"/>
            <a:ext cx="11582400" cy="4592024"/>
          </a:xfrm>
        </p:spPr>
        <p:txBody>
          <a:bodyPr/>
          <a:lstStyle/>
          <a:p>
            <a:r>
              <a:rPr lang="es-ES" dirty="0" err="1" smtClean="0"/>
              <a:t>Estudo</a:t>
            </a:r>
            <a:r>
              <a:rPr lang="es-ES" dirty="0" smtClean="0"/>
              <a:t> analítico: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542925" indent="0">
              <a:buNone/>
            </a:pPr>
            <a:endParaRPr lang="es-ES" dirty="0" smtClean="0"/>
          </a:p>
          <a:p>
            <a:r>
              <a:rPr lang="es-ES" dirty="0" err="1" smtClean="0"/>
              <a:t>Medulograma</a:t>
            </a:r>
            <a:r>
              <a:rPr lang="es-ES" dirty="0" smtClean="0"/>
              <a:t>:</a:t>
            </a:r>
          </a:p>
          <a:p>
            <a:pPr lvl="1"/>
            <a:r>
              <a:rPr lang="pt-PT" altLang="pt-PT" dirty="0"/>
              <a:t>O estudo fenotípico de aspirado medular detetou </a:t>
            </a:r>
            <a:r>
              <a:rPr lang="pt-PT" altLang="pt-PT" dirty="0">
                <a:solidFill>
                  <a:srgbClr val="C00000"/>
                </a:solidFill>
              </a:rPr>
              <a:t>alterações na maturação nas linhas granulócito/neutrófilo e eritróide</a:t>
            </a:r>
            <a:r>
              <a:rPr lang="pt-PT" altLang="pt-PT" b="1" dirty="0"/>
              <a:t>,</a:t>
            </a:r>
            <a:r>
              <a:rPr lang="pt-PT" altLang="pt-PT" dirty="0"/>
              <a:t> que se observam nos </a:t>
            </a:r>
            <a:r>
              <a:rPr lang="pt-PT" altLang="pt-PT" dirty="0">
                <a:solidFill>
                  <a:srgbClr val="C00000"/>
                </a:solidFill>
              </a:rPr>
              <a:t>SMD </a:t>
            </a:r>
            <a:r>
              <a:rPr lang="pt-PT" altLang="pt-PT" dirty="0"/>
              <a:t>mas de igual formas nas </a:t>
            </a:r>
            <a:r>
              <a:rPr lang="pt-PT" altLang="pt-PT" dirty="0">
                <a:solidFill>
                  <a:srgbClr val="C00000"/>
                </a:solidFill>
              </a:rPr>
              <a:t>anemias megaloblásticas</a:t>
            </a:r>
            <a:r>
              <a:rPr lang="pt-PT" altLang="pt-PT" dirty="0"/>
              <a:t>, que do ponto de vista fenotípico se assemelham a um SMD. Observam-se 4,9% de blastos. As células T, B, plasmócitos e NK tinham um fenótipo normal.</a:t>
            </a:r>
          </a:p>
          <a:p>
            <a:pPr lvl="1"/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5832" y="892908"/>
            <a:ext cx="8229600" cy="125554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pt-PT" altLang="pt-PT" sz="20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“…fígado é </a:t>
            </a:r>
            <a:r>
              <a:rPr lang="pt-PT" altLang="pt-P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volumoso </a:t>
            </a:r>
            <a:r>
              <a:rPr lang="pt-PT" altLang="pt-PT" sz="20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apresenta </a:t>
            </a:r>
            <a:r>
              <a:rPr lang="pt-PT" altLang="pt-PT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ecoestrutura heterogénea e hiperrefletiva por esteatose e provável insuficiência hepática</a:t>
            </a:r>
            <a:r>
              <a:rPr lang="pt-PT" altLang="pt-PT" sz="2000" dirty="0" smtClean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  <a:endParaRPr lang="pt-PT" altLang="pt-PT" sz="2000" dirty="0">
              <a:solidFill>
                <a:srgbClr val="234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578177"/>
              </p:ext>
            </p:extLst>
          </p:nvPr>
        </p:nvGraphicFramePr>
        <p:xfrm>
          <a:off x="2608404" y="2500386"/>
          <a:ext cx="4073525" cy="14529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7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7656">
                <a:tc>
                  <a:txBody>
                    <a:bodyPr/>
                    <a:lstStyle/>
                    <a:p>
                      <a:pPr algn="ctr"/>
                      <a:r>
                        <a:rPr lang="pt-PT" sz="2000" b="1" noProof="0" dirty="0">
                          <a:solidFill>
                            <a:srgbClr val="234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Pancitopenia</a:t>
                      </a:r>
                    </a:p>
                  </a:txBody>
                  <a:tcPr marL="91456" marR="91456" marT="45699" marB="45699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t-PT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LDH elevada</a:t>
                      </a:r>
                    </a:p>
                  </a:txBody>
                  <a:tcPr marL="91456" marR="91456" marT="45699" marB="45699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t-PT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</a:t>
                      </a:r>
                      <a:r>
                        <a:rPr lang="pt-PT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Indireta aumentada</a:t>
                      </a:r>
                    </a:p>
                  </a:txBody>
                  <a:tcPr marL="91456" marR="91456" marT="45699" marB="45699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05164"/>
              </p:ext>
            </p:extLst>
          </p:nvPr>
        </p:nvGraphicFramePr>
        <p:xfrm>
          <a:off x="6879629" y="2947419"/>
          <a:ext cx="4073525" cy="1005899"/>
        </p:xfrm>
        <a:graphic>
          <a:graphicData uri="http://schemas.openxmlformats.org/drawingml/2006/table">
            <a:tbl>
              <a:tblPr/>
              <a:tblGrid>
                <a:gridCol w="4073525">
                  <a:extLst>
                    <a:ext uri="{9D8B030D-6E8A-4147-A177-3AD203B41FA5}">
                      <a16:colId xmlns:a16="http://schemas.microsoft.com/office/drawing/2014/main" xmlns="" val="4078067668"/>
                    </a:ext>
                  </a:extLst>
                </a:gridCol>
              </a:tblGrid>
              <a:tr h="518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427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Diminuição de haptoglobina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183443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Hipovitaminose B12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570051"/>
                  </a:ext>
                </a:extLst>
              </a:tr>
            </a:tbl>
          </a:graphicData>
        </a:graphic>
      </p:graphicFrame>
      <p:pic>
        <p:nvPicPr>
          <p:cNvPr id="10" name="Pictur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4" y="287463"/>
            <a:ext cx="161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5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1229194" y="1424066"/>
            <a:ext cx="9233940" cy="181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Sem intercorrências.</a:t>
            </a:r>
          </a:p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Terapêutica de reposição com </a:t>
            </a:r>
            <a:r>
              <a:rPr lang="pt-PT" altLang="pt-PT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Vitamina B12 injetável</a:t>
            </a:r>
            <a:r>
              <a:rPr lang="pt-PT" altLang="pt-PT" sz="2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Sem necessidade de transfusão.</a:t>
            </a:r>
          </a:p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234271"/>
                </a:solidFill>
                <a:latin typeface="Calibri" pitchFamily="34" charset="0"/>
                <a:cs typeface="Calibri" pitchFamily="34" charset="0"/>
              </a:rPr>
              <a:t>Alta.</a:t>
            </a: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4731788" y="3259138"/>
            <a:ext cx="2071687" cy="10017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10402">
              <a:alpha val="70195"/>
            </a:srgbClr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2655716" y="4162649"/>
            <a:ext cx="31781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pt-PT" alt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anti-CPG POSITIVO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5850" y="4162649"/>
            <a:ext cx="5311507" cy="2090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EDA</a:t>
            </a: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- Gastrite crónica ligeira do antro (sem significado valorizável neste contexto clínico). Ausência de vestígios de sangue no trato digestivo alto.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Internamento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2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14" y="175159"/>
            <a:ext cx="3667125" cy="5381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4" y="1888193"/>
            <a:ext cx="2937530" cy="1955556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19226" y="5507897"/>
            <a:ext cx="11582443" cy="295162"/>
          </a:xfrm>
        </p:spPr>
        <p:txBody>
          <a:bodyPr/>
          <a:lstStyle/>
          <a:p>
            <a:r>
              <a:rPr lang="en-US" sz="1200" dirty="0">
                <a:ea typeface="American Typewriter" charset="0"/>
                <a:cs typeface="American Typewriter" charset="0"/>
              </a:rPr>
              <a:t>Standards of Diabetes Care 2017, Diabetes Care Volume 40, Supplement 1, January </a:t>
            </a:r>
            <a:r>
              <a:rPr lang="en-US" sz="1200" dirty="0" smtClean="0">
                <a:ea typeface="American Typewriter" charset="0"/>
                <a:cs typeface="American Typewriter" charset="0"/>
              </a:rPr>
              <a:t>2017</a:t>
            </a:r>
          </a:p>
          <a:p>
            <a:r>
              <a:rPr lang="en-US" altLang="en-US" sz="1200" dirty="0" err="1">
                <a:ea typeface="American Typewriter" charset="0"/>
                <a:cs typeface="American Typewriter" charset="0"/>
              </a:rPr>
              <a:t>Aroda</a:t>
            </a:r>
            <a:r>
              <a:rPr lang="en-US" altLang="en-US" sz="1200" dirty="0">
                <a:ea typeface="American Typewriter" charset="0"/>
                <a:cs typeface="American Typewriter" charset="0"/>
              </a:rPr>
              <a:t> VR, Edelstein SL, Goldberg RB, et al.; Diabetes Prevention Program Research Group. Long-term metformin use and vitamin B12 deﬁciency in the Diabetes Prevention Program Outcomes Study. J </a:t>
            </a:r>
            <a:r>
              <a:rPr lang="en-US" altLang="en-US" sz="1200" dirty="0" err="1">
                <a:ea typeface="American Typewriter" charset="0"/>
                <a:cs typeface="American Typewriter" charset="0"/>
              </a:rPr>
              <a:t>Clin</a:t>
            </a:r>
            <a:r>
              <a:rPr lang="en-US" altLang="en-US" sz="1200" dirty="0">
                <a:ea typeface="American Typewriter" charset="0"/>
                <a:cs typeface="American Typewriter" charset="0"/>
              </a:rPr>
              <a:t> </a:t>
            </a:r>
            <a:r>
              <a:rPr lang="en-US" altLang="en-US" sz="1200" dirty="0" err="1">
                <a:ea typeface="American Typewriter" charset="0"/>
                <a:cs typeface="American Typewriter" charset="0"/>
              </a:rPr>
              <a:t>Endocrinol</a:t>
            </a:r>
            <a:r>
              <a:rPr lang="en-US" altLang="en-US" sz="1200" dirty="0">
                <a:ea typeface="American Typewriter" charset="0"/>
                <a:cs typeface="American Typewriter" charset="0"/>
              </a:rPr>
              <a:t> </a:t>
            </a:r>
            <a:r>
              <a:rPr lang="en-US" altLang="en-US" sz="1200" dirty="0" err="1">
                <a:ea typeface="American Typewriter" charset="0"/>
                <a:cs typeface="American Typewriter" charset="0"/>
              </a:rPr>
              <a:t>Metab</a:t>
            </a:r>
            <a:r>
              <a:rPr lang="en-US" altLang="en-US" sz="1200" dirty="0">
                <a:ea typeface="American Typewriter" charset="0"/>
                <a:cs typeface="American Typewriter" charset="0"/>
              </a:rPr>
              <a:t> 2016;101: 1754–1761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9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1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489095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61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Motorista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taxi.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Fumador: 30 cigarros/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69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Antecentes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patológicos: HTA,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dislipidemia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HbA1c 5,7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%.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LDL 78,5 CT 166, CHDL 76.9,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Trig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53.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119,7.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IMC = 30,9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kg/m</a:t>
            </a:r>
            <a:r>
              <a:rPr lang="es-ES" sz="2400" spc="-1" baseline="30000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46" y="2183444"/>
            <a:ext cx="5163650" cy="36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clínico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22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Estudante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Antecentes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patológicos irrelevantes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familiares:  </a:t>
            </a:r>
          </a:p>
          <a:p>
            <a:pPr marL="1265400" lvl="1" indent="-264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Mãe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HTA,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nsuficiência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órtica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moderada e Mitral moderada,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ipertens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renal.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Pai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Diabetes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insulinotratado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desde 2017,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dislipidemia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Medicada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tinilestradiol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ienogeste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0849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6" name="Tabe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70769"/>
              </p:ext>
            </p:extLst>
          </p:nvPr>
        </p:nvGraphicFramePr>
        <p:xfrm>
          <a:off x="522513" y="1254574"/>
          <a:ext cx="11024448" cy="47424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0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3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917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Vem a consulta para avaliar adaptação contracetivo hormonal oral. Melhorou do acne e regularizou ciclo. Boa tolerância. Refere queixas de desconforto hipogastro.</a:t>
                      </a:r>
                      <a:endParaRPr lang="pt-PT" sz="2000" b="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O</a:t>
                      </a: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endParaRPr lang="pt-PT" sz="2000" dirty="0" smtClean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Exame ginecológico não realizado a pedido da doente. 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Palpação abdominal: abdómen mole, depressível e indolor sem massas ou organomegálias.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Tira teste reativa: glicose ++.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endParaRPr lang="pt-PT" sz="2000" baseline="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A</a:t>
                      </a: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Contraceção.</a:t>
                      </a:r>
                      <a:endParaRPr lang="pt-PT" sz="2000" baseline="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Investigação com resultados </a:t>
                      </a: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irregulares.</a:t>
                      </a:r>
                      <a:endParaRPr lang="pt-PT" sz="2000" baseline="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pt-PT" sz="2000" b="1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Pedido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estudo 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analítico. </a:t>
                      </a:r>
                      <a:endParaRPr lang="pt-PT" sz="20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98" name="CaixaDeTexto 97"/>
          <p:cNvSpPr txBox="1"/>
          <p:nvPr/>
        </p:nvSpPr>
        <p:spPr>
          <a:xfrm>
            <a:off x="9207116" y="769193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</a:t>
            </a:r>
            <a:r>
              <a:rPr lang="pt-PT" sz="2400" b="1" dirty="0" smtClean="0"/>
              <a:t>Nov 2013</a:t>
            </a:r>
            <a:endParaRPr lang="pt-PT" sz="2400" b="1" dirty="0"/>
          </a:p>
        </p:txBody>
      </p:sp>
      <p:sp>
        <p:nvSpPr>
          <p:cNvPr id="101" name="Seta para baixo 100"/>
          <p:cNvSpPr/>
          <p:nvPr/>
        </p:nvSpPr>
        <p:spPr>
          <a:xfrm>
            <a:off x="11520457" y="772812"/>
            <a:ext cx="226235" cy="414538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59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66941"/>
              </p:ext>
            </p:extLst>
          </p:nvPr>
        </p:nvGraphicFramePr>
        <p:xfrm>
          <a:off x="508000" y="1471587"/>
          <a:ext cx="11199319" cy="3993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661">
                  <a:extLst>
                    <a:ext uri="{9D8B030D-6E8A-4147-A177-3AD203B41FA5}">
                      <a16:colId xmlns:a16="http://schemas.microsoft.com/office/drawing/2014/main" xmlns="" val="1634030802"/>
                    </a:ext>
                  </a:extLst>
                </a:gridCol>
                <a:gridCol w="834152">
                  <a:extLst>
                    <a:ext uri="{9D8B030D-6E8A-4147-A177-3AD203B41FA5}">
                      <a16:colId xmlns:a16="http://schemas.microsoft.com/office/drawing/2014/main" xmlns="" val="3367560329"/>
                    </a:ext>
                  </a:extLst>
                </a:gridCol>
                <a:gridCol w="782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3245065170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1786961882"/>
                    </a:ext>
                  </a:extLst>
                </a:gridCol>
                <a:gridCol w="735508">
                  <a:extLst>
                    <a:ext uri="{9D8B030D-6E8A-4147-A177-3AD203B41FA5}">
                      <a16:colId xmlns:a16="http://schemas.microsoft.com/office/drawing/2014/main" xmlns="" val="59877991"/>
                    </a:ext>
                  </a:extLst>
                </a:gridCol>
                <a:gridCol w="735508">
                  <a:extLst>
                    <a:ext uri="{9D8B030D-6E8A-4147-A177-3AD203B41FA5}">
                      <a16:colId xmlns:a16="http://schemas.microsoft.com/office/drawing/2014/main" xmlns="" val="234593252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3837326226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2376702428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3341822423"/>
                    </a:ext>
                  </a:extLst>
                </a:gridCol>
                <a:gridCol w="699137">
                  <a:extLst>
                    <a:ext uri="{9D8B030D-6E8A-4147-A177-3AD203B41FA5}">
                      <a16:colId xmlns:a16="http://schemas.microsoft.com/office/drawing/2014/main" xmlns="" val="3629930532"/>
                    </a:ext>
                  </a:extLst>
                </a:gridCol>
                <a:gridCol w="712645">
                  <a:extLst>
                    <a:ext uri="{9D8B030D-6E8A-4147-A177-3AD203B41FA5}">
                      <a16:colId xmlns:a16="http://schemas.microsoft.com/office/drawing/2014/main" xmlns="" val="3619808117"/>
                    </a:ext>
                  </a:extLst>
                </a:gridCol>
                <a:gridCol w="771845">
                  <a:extLst>
                    <a:ext uri="{9D8B030D-6E8A-4147-A177-3AD203B41FA5}">
                      <a16:colId xmlns:a16="http://schemas.microsoft.com/office/drawing/2014/main" xmlns="" val="193686547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02/01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02/02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01/08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27/10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01/04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15/04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11/10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28/03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20/06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04/04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11/06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16/09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" pitchFamily="34" charset="0"/>
                          <a:cs typeface="Calibri" pitchFamily="34" charset="0"/>
                        </a:rPr>
                        <a:t>30/01</a:t>
                      </a:r>
                      <a:endParaRPr lang="pt-PT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2619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Colesterol total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204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205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186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221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181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183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411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Colesterol HDL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89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83,4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81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Triglicéridos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65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110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117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Glicose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88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104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71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89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0015675"/>
                  </a:ext>
                </a:extLst>
              </a:tr>
              <a:tr h="377721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LDL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94,3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105,4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116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78,6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Glicose u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3672686"/>
                  </a:ext>
                </a:extLst>
              </a:tr>
              <a:tr h="3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HbA1c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6,3%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6,3%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6,9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6,7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6,9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6,7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6,4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7,4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009305"/>
                  </a:ext>
                </a:extLst>
              </a:tr>
              <a:tr h="3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PTOG</a:t>
                      </a:r>
                      <a:endParaRPr lang="pt-PT" sz="16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215*</a:t>
                      </a:r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6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5807823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Analiticamente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55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Marcador de Posição de Conteúdo 1"/>
          <p:cNvSpPr>
            <a:spLocks noGrp="1"/>
          </p:cNvSpPr>
          <p:nvPr>
            <p:ph idx="1"/>
          </p:nvPr>
        </p:nvSpPr>
        <p:spPr>
          <a:xfrm>
            <a:off x="3161482" y="803841"/>
            <a:ext cx="9165605" cy="5361459"/>
          </a:xfrm>
        </p:spPr>
        <p:txBody>
          <a:bodyPr/>
          <a:lstStyle/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 </a:t>
            </a:r>
          </a:p>
          <a:p>
            <a:pPr marL="0" indent="0">
              <a:buNone/>
            </a:pPr>
            <a:endParaRPr lang="pt-PT" sz="20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16079"/>
              </p:ext>
            </p:extLst>
          </p:nvPr>
        </p:nvGraphicFramePr>
        <p:xfrm>
          <a:off x="2019512" y="1597035"/>
          <a:ext cx="7628070" cy="301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794">
                <a:tc gridSpan="2"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latin typeface="Calibri" pitchFamily="34" charset="0"/>
                          <a:cs typeface="Calibri" pitchFamily="34" charset="0"/>
                        </a:rPr>
                        <a:t>11/10/2014</a:t>
                      </a:r>
                      <a:endParaRPr lang="pt-PT" sz="24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284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anti-ilhéus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pt-PT" sz="2400" baseline="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Langerhans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Negativo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anti- GAD65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Negativo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837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anti-IA2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negativo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685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Peptídeo C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1,42 (N. 0.30-2.30)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498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Insulinemia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6,55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0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hipótese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diagnóstico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963000" y="213732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 tipo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 tipo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MODY (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Maturity-onset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diabetes of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Young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LADA.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776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17" y="344490"/>
            <a:ext cx="5767753" cy="55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974" y="2630658"/>
            <a:ext cx="5799989" cy="24483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93" y="383920"/>
            <a:ext cx="9334500" cy="195262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251748" y="5581735"/>
            <a:ext cx="11582443" cy="295162"/>
          </a:xfrm>
        </p:spPr>
        <p:txBody>
          <a:bodyPr/>
          <a:lstStyle/>
          <a:p>
            <a:r>
              <a:rPr lang="en-US" sz="1200" dirty="0"/>
              <a:t>Naylor, R. and Philipson, L. H. (2011), Who should have genetic testing for maturity-onset diabetes of the young?. Clinical Endocrinology, 75: 422–426. doi:10.1111/j.1365-2265.2011.04049.x</a:t>
            </a:r>
            <a:endParaRPr lang="pt-PT" sz="1200" dirty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23452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Quem testar?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50565"/>
            <a:ext cx="11582400" cy="4592024"/>
          </a:xfrm>
        </p:spPr>
        <p:txBody>
          <a:bodyPr/>
          <a:lstStyle/>
          <a:p>
            <a:r>
              <a:rPr lang="pt-PT" dirty="0"/>
              <a:t>Características atípicas para tipo 1 ou tipo </a:t>
            </a:r>
            <a:r>
              <a:rPr lang="pt-PT" dirty="0" smtClean="0"/>
              <a:t>2</a:t>
            </a:r>
          </a:p>
          <a:p>
            <a:pPr marL="1616075" lvl="1" indent="-357188"/>
            <a:r>
              <a:rPr lang="pt-PT" sz="2400" dirty="0" smtClean="0"/>
              <a:t>Ausência </a:t>
            </a:r>
            <a:r>
              <a:rPr lang="pt-PT" sz="2400" dirty="0"/>
              <a:t>de auto anticorpos </a:t>
            </a:r>
            <a:r>
              <a:rPr lang="pt-PT" sz="2400" dirty="0" smtClean="0"/>
              <a:t>pancreáticos.</a:t>
            </a:r>
          </a:p>
          <a:p>
            <a:pPr marL="1616075" lvl="1" indent="-357188"/>
            <a:r>
              <a:rPr lang="pt-PT" sz="2400" dirty="0" smtClean="0"/>
              <a:t>Evidência </a:t>
            </a:r>
            <a:r>
              <a:rPr lang="pt-PT" sz="2400" dirty="0"/>
              <a:t>de insulina endógena após período “lua de mel” na diabetes tipo </a:t>
            </a:r>
            <a:r>
              <a:rPr lang="pt-PT" sz="2400" dirty="0" smtClean="0"/>
              <a:t>1.</a:t>
            </a:r>
          </a:p>
          <a:p>
            <a:pPr marL="1616075" lvl="1" indent="-357188"/>
            <a:r>
              <a:rPr lang="pt-PT" sz="2400" dirty="0" smtClean="0"/>
              <a:t>Diagnóstico </a:t>
            </a:r>
            <a:r>
              <a:rPr lang="pt-PT" sz="2400" dirty="0"/>
              <a:t>de diabetes tipo 2 em jovem que não tenha excesso de peso significativo ou que não apresenta características de insulino resistência  incluindo </a:t>
            </a:r>
            <a:r>
              <a:rPr lang="pt-PT" sz="2400" i="1" dirty="0"/>
              <a:t>acantosis nigricans </a:t>
            </a:r>
            <a:r>
              <a:rPr lang="pt-PT" sz="2400" dirty="0"/>
              <a:t>ou insulina em jejum </a:t>
            </a:r>
            <a:r>
              <a:rPr lang="pt-PT" sz="2400" dirty="0" smtClean="0"/>
              <a:t>elevadas. </a:t>
            </a:r>
            <a:endParaRPr lang="pt-PT" sz="2400" dirty="0"/>
          </a:p>
          <a:p>
            <a:pPr lvl="1"/>
            <a:endParaRPr lang="pt-PT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742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3554723"/>
            <a:ext cx="4105274" cy="2052637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0" y="1098805"/>
            <a:ext cx="11582400" cy="4592024"/>
          </a:xfrm>
        </p:spPr>
        <p:txBody>
          <a:bodyPr>
            <a:normAutofit fontScale="92500" lnSpcReduction="20000"/>
          </a:bodyPr>
          <a:lstStyle/>
          <a:p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Mulher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, 38 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anos.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Correspondente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línguas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600" spc="-1" dirty="0" err="1" smtClean="0">
                <a:uFill>
                  <a:solidFill>
                    <a:srgbClr val="FFFFFF"/>
                  </a:solidFill>
                </a:uFill>
              </a:rPr>
              <a:t>estrangeiras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Fumadora: 20 </a:t>
            </a:r>
            <a:r>
              <a:rPr lang="es-ES" sz="2600" spc="-1" dirty="0" err="1" smtClean="0">
                <a:uFill>
                  <a:solidFill>
                    <a:srgbClr val="FFFFFF"/>
                  </a:solidFill>
                </a:uFill>
              </a:rPr>
              <a:t>u.m.a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  <a:endParaRPr lang="es-ES" sz="2600" spc="-1" dirty="0"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Sem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medicação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crónica.</a:t>
            </a:r>
            <a:endParaRPr lang="es-ES" sz="2600" spc="-1" dirty="0"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Antecedentes </a:t>
            </a: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cirúrgicos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apendicectomia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e cistectomía </a:t>
            </a: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ovário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600" spc="-1" dirty="0" err="1" smtClean="0">
                <a:uFill>
                  <a:solidFill>
                    <a:srgbClr val="FFFFFF"/>
                  </a:solidFill>
                </a:uFill>
              </a:rPr>
              <a:t>direito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  <a:endParaRPr lang="es-ES" sz="2600" spc="-1" dirty="0"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Antecedentes familiares:  </a:t>
            </a:r>
          </a:p>
          <a:p>
            <a:pPr lvl="1"/>
            <a:r>
              <a:rPr lang="es-ES" sz="2600" spc="-1" dirty="0" err="1" smtClean="0">
                <a:uFill>
                  <a:solidFill>
                    <a:srgbClr val="FFFFFF"/>
                  </a:solidFill>
                </a:uFill>
              </a:rPr>
              <a:t>Mãe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lvl="2"/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Diabetes mellitus.</a:t>
            </a:r>
          </a:p>
          <a:p>
            <a:pPr lvl="2"/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Hipotiroidismo.</a:t>
            </a:r>
          </a:p>
          <a:p>
            <a:pPr lvl="2"/>
            <a:r>
              <a:rPr lang="es-ES" sz="2600" spc="-1" dirty="0" err="1" smtClean="0">
                <a:uFill>
                  <a:solidFill>
                    <a:srgbClr val="FFFFFF"/>
                  </a:solidFill>
                </a:uFill>
              </a:rPr>
              <a:t>Vitiligo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/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Pai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endParaRPr lang="es-ES" sz="2600" spc="-1" dirty="0" smtClean="0">
              <a:uFill>
                <a:solidFill>
                  <a:srgbClr val="FFFFFF"/>
                </a:solidFill>
              </a:uFill>
            </a:endParaRPr>
          </a:p>
          <a:p>
            <a:pPr lvl="2"/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Epilepsia </a:t>
            </a:r>
            <a:r>
              <a:rPr lang="es-ES" sz="2600" spc="-1" dirty="0" err="1">
                <a:uFill>
                  <a:solidFill>
                    <a:srgbClr val="FFFFFF"/>
                  </a:solidFill>
                </a:uFill>
              </a:rPr>
              <a:t>pós</a:t>
            </a:r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TCE.</a:t>
            </a:r>
          </a:p>
          <a:p>
            <a:r>
              <a:rPr lang="es-ES" sz="2600" spc="-1" dirty="0">
                <a:uFill>
                  <a:solidFill>
                    <a:srgbClr val="FFFFFF"/>
                  </a:solidFill>
                </a:uFill>
              </a:rPr>
              <a:t>IMC 23,2 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kg/m</a:t>
            </a:r>
            <a:r>
              <a:rPr lang="es-ES" sz="2600" spc="-1" baseline="30000" dirty="0" smtClean="0"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s-ES" sz="26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  <a:endParaRPr lang="es-ES" sz="2600" spc="-1" dirty="0">
              <a:uFill>
                <a:solidFill>
                  <a:srgbClr val="FFFFFF"/>
                </a:solidFill>
              </a:uFill>
            </a:endParaRPr>
          </a:p>
          <a:p>
            <a:pPr lvl="2"/>
            <a:endParaRPr lang="es-ES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/>
            <a:endParaRPr lang="es-ES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/>
            <a:endParaRPr lang="es-ES" sz="18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/>
            <a:endParaRPr lang="es-ES" sz="18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/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6914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233999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999417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6" name="Tabe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62606"/>
              </p:ext>
            </p:extLst>
          </p:nvPr>
        </p:nvGraphicFramePr>
        <p:xfrm>
          <a:off x="522513" y="857011"/>
          <a:ext cx="11024448" cy="51171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0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3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917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 irritabilidade,</a:t>
                      </a:r>
                      <a:r>
                        <a:rPr lang="pt-PT" sz="2000" b="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ansiedade generalizada, com emagrecimento (perda ponderal, cerca de 3 kg no último mês), palpitações e edema exuberante dos membros inferiores. </a:t>
                      </a:r>
                      <a:endParaRPr lang="pt-PT" sz="20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O</a:t>
                      </a: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endParaRPr lang="pt-PT" sz="2000" dirty="0" smtClean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TA: 137/71</a:t>
                      </a: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mmHg.</a:t>
                      </a:r>
                      <a:endParaRPr lang="pt-PT" sz="2000" dirty="0" smtClean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FC: 112 bpm.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Tiróide: palpável, sem nodulação percetível.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AC: S1 e S2 presentes e rítmicos, sem sopros audíveis. 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MI’s: edema maleolar bilateral.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endParaRPr lang="pt-PT" sz="2000" baseline="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A</a:t>
                      </a: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Outras doenças endócrinas/metabólicas/nutricionais.</a:t>
                      </a:r>
                      <a:endParaRPr lang="pt-PT" sz="20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pt-PT" sz="2000" b="1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Pedido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estudo 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analítico. </a:t>
                      </a:r>
                      <a:endParaRPr lang="pt-PT" sz="20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  <p:sp>
        <p:nvSpPr>
          <p:cNvPr id="98" name="CaixaDeTexto 97"/>
          <p:cNvSpPr txBox="1"/>
          <p:nvPr/>
        </p:nvSpPr>
        <p:spPr>
          <a:xfrm>
            <a:off x="9207116" y="371630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S</a:t>
            </a:r>
            <a:r>
              <a:rPr lang="pt-PT" sz="2400" b="1" dirty="0" smtClean="0"/>
              <a:t>et 2013</a:t>
            </a:r>
            <a:endParaRPr lang="pt-PT" sz="2400" b="1" dirty="0"/>
          </a:p>
        </p:txBody>
      </p:sp>
      <p:sp>
        <p:nvSpPr>
          <p:cNvPr id="101" name="Seta para baixo 100"/>
          <p:cNvSpPr/>
          <p:nvPr/>
        </p:nvSpPr>
        <p:spPr>
          <a:xfrm>
            <a:off x="11520457" y="375249"/>
            <a:ext cx="226235" cy="414538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135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32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intervenção</a:t>
            </a:r>
            <a:r>
              <a:rPr lang="es-E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que </a:t>
            </a:r>
            <a:r>
              <a:rPr lang="es-ES" sz="32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impacte </a:t>
            </a:r>
            <a:r>
              <a:rPr lang="es-ES" sz="32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neste</a:t>
            </a:r>
            <a:r>
              <a:rPr lang="es-E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32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1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Cessação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tabágica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Controlo da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pressão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arterial.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metformina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perfil lipídico.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732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52871"/>
              </p:ext>
            </p:extLst>
          </p:nvPr>
        </p:nvGraphicFramePr>
        <p:xfrm>
          <a:off x="596344" y="880142"/>
          <a:ext cx="11065568" cy="445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196">
                  <a:extLst>
                    <a:ext uri="{9D8B030D-6E8A-4147-A177-3AD203B41FA5}">
                      <a16:colId xmlns:a16="http://schemas.microsoft.com/office/drawing/2014/main" xmlns="" val="1634030802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3367560329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3245065170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3155668308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2916836149"/>
                    </a:ext>
                  </a:extLst>
                </a:gridCol>
                <a:gridCol w="1383196">
                  <a:extLst>
                    <a:ext uri="{9D8B030D-6E8A-4147-A177-3AD203B41FA5}">
                      <a16:colId xmlns:a16="http://schemas.microsoft.com/office/drawing/2014/main" xmlns="" val="1499862892"/>
                    </a:ext>
                  </a:extLst>
                </a:gridCol>
              </a:tblGrid>
              <a:tr h="431822"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08/10/2013</a:t>
                      </a:r>
                      <a:endParaRPr lang="pt-PT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05/11/2013</a:t>
                      </a:r>
                      <a:endParaRPr lang="pt-P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03/12/2013</a:t>
                      </a:r>
                      <a:endParaRPr lang="pt-PT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07/12/2013</a:t>
                      </a:r>
                      <a:endParaRPr lang="pt-PT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05/05/2014</a:t>
                      </a:r>
                      <a:endParaRPr lang="pt-PT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23/05/2014</a:t>
                      </a:r>
                      <a:endParaRPr lang="pt-PT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Calibri" pitchFamily="34" charset="0"/>
                          <a:cs typeface="Calibri" pitchFamily="34" charset="0"/>
                        </a:rPr>
                        <a:t>07/07/2014</a:t>
                      </a:r>
                      <a:endParaRPr lang="pt-PT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22"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221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T3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80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5,48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411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T4 Livre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&gt;100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80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63,47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56,05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594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TSH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 0,005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&lt;0.005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&lt;0,005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852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anti-</a:t>
                      </a:r>
                      <a:r>
                        <a:rPr lang="pt-PT" sz="18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peroxidase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234,7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240,4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262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0015675"/>
                  </a:ext>
                </a:extLst>
              </a:tr>
              <a:tr h="464081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18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1800" baseline="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anti-tiroglobulina</a:t>
                      </a:r>
                      <a:r>
                        <a:rPr lang="pt-PT" sz="18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30,06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34,52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Glicose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139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3672686"/>
                  </a:ext>
                </a:extLst>
              </a:tr>
              <a:tr h="3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HbA1c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7,3%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7,9%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8,4%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7,3%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0009305"/>
                  </a:ext>
                </a:extLst>
              </a:tr>
              <a:tr h="394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Peptídeo C</a:t>
                      </a:r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0,47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5807823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Analiticamente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160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rgbClr val="C00000"/>
                </a:solidFill>
              </a:rPr>
              <a:t>Ecografia </a:t>
            </a:r>
            <a:r>
              <a:rPr lang="pt-PT" dirty="0" smtClean="0">
                <a:solidFill>
                  <a:srgbClr val="C00000"/>
                </a:solidFill>
              </a:rPr>
              <a:t>tiróide:</a:t>
            </a:r>
          </a:p>
          <a:p>
            <a:pPr lvl="1"/>
            <a:r>
              <a:rPr lang="pt-PT" sz="2400" dirty="0" smtClean="0"/>
              <a:t>“</a:t>
            </a:r>
            <a:r>
              <a:rPr lang="pt-PT" sz="2400" dirty="0" smtClean="0">
                <a:solidFill>
                  <a:srgbClr val="C00000"/>
                </a:solidFill>
              </a:rPr>
              <a:t>Tiróide </a:t>
            </a:r>
            <a:r>
              <a:rPr lang="pt-PT" sz="2400" dirty="0">
                <a:solidFill>
                  <a:srgbClr val="C00000"/>
                </a:solidFill>
              </a:rPr>
              <a:t>aumentada de volume</a:t>
            </a:r>
            <a:r>
              <a:rPr lang="pt-PT" sz="2400" b="1" dirty="0"/>
              <a:t>:  </a:t>
            </a:r>
            <a:r>
              <a:rPr lang="pt-PT" sz="2400" dirty="0"/>
              <a:t>LD 52x23x26 e LE 51x23x25 apresentando contornos regulares. O parênquima tiroideu é difusamente heterogéneo e tem mobilidade glandular preservada. </a:t>
            </a:r>
            <a:r>
              <a:rPr lang="pt-PT" sz="2400" dirty="0" smtClean="0"/>
              <a:t>Não </a:t>
            </a:r>
            <a:r>
              <a:rPr lang="pt-PT" sz="2400" dirty="0"/>
              <a:t>observamos adenopatias latero-cervicais. </a:t>
            </a:r>
            <a:r>
              <a:rPr lang="pt-PT" sz="2400" dirty="0" smtClean="0"/>
              <a:t>“</a:t>
            </a:r>
          </a:p>
          <a:p>
            <a:r>
              <a:rPr lang="pt-PT" dirty="0">
                <a:solidFill>
                  <a:srgbClr val="C00000"/>
                </a:solidFill>
              </a:rPr>
              <a:t>Cintigrafia t</a:t>
            </a:r>
            <a:r>
              <a:rPr lang="pt-PT" dirty="0" smtClean="0">
                <a:solidFill>
                  <a:srgbClr val="C00000"/>
                </a:solidFill>
              </a:rPr>
              <a:t>iróide:</a:t>
            </a:r>
          </a:p>
          <a:p>
            <a:pPr lvl="1"/>
            <a:r>
              <a:rPr lang="pt-PT" sz="2400" dirty="0" smtClean="0"/>
              <a:t>“</a:t>
            </a:r>
            <a:r>
              <a:rPr lang="pt-PT" sz="2400" dirty="0"/>
              <a:t>Tiroide e forma normais que se apresenta aumentada nomeadamente o lobo direito. </a:t>
            </a:r>
            <a:r>
              <a:rPr lang="pt-PT" sz="2400" dirty="0" smtClean="0"/>
              <a:t>A </a:t>
            </a:r>
            <a:r>
              <a:rPr lang="pt-PT" sz="2400" dirty="0"/>
              <a:t>impregnação é discretamente heterogénea em ambos os lobos não havendo contudo defeitos focais bem definidos. </a:t>
            </a:r>
            <a:r>
              <a:rPr lang="pt-PT" sz="2400" dirty="0" smtClean="0"/>
              <a:t>Em </a:t>
            </a:r>
            <a:r>
              <a:rPr lang="pt-PT" sz="2400" dirty="0"/>
              <a:t>conclusão o aspeto cintigráfico sugere um </a:t>
            </a:r>
            <a:r>
              <a:rPr lang="pt-PT" sz="2400" dirty="0">
                <a:solidFill>
                  <a:srgbClr val="C00000"/>
                </a:solidFill>
              </a:rPr>
              <a:t>bócio difuso</a:t>
            </a:r>
            <a:r>
              <a:rPr lang="pt-PT" sz="2400" dirty="0"/>
              <a:t>.”</a:t>
            </a:r>
          </a:p>
          <a:p>
            <a:pPr lvl="1"/>
            <a:endParaRPr lang="pt-PT" dirty="0">
              <a:solidFill>
                <a:srgbClr val="C00000"/>
              </a:solidFill>
            </a:endParaRPr>
          </a:p>
          <a:p>
            <a:endParaRPr lang="pt-PT" sz="2600" dirty="0"/>
          </a:p>
          <a:p>
            <a:pPr lvl="1"/>
            <a:endParaRPr lang="pt-PT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272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350058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9663" y="859654"/>
            <a:ext cx="73255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 </a:t>
            </a:r>
            <a:endParaRPr lang="pt-PT" b="1" dirty="0"/>
          </a:p>
          <a:p>
            <a:pPr algn="just"/>
            <a:r>
              <a:rPr lang="pt-PT" sz="2000" b="1" dirty="0"/>
              <a:t>                   </a:t>
            </a:r>
            <a:endParaRPr lang="pt-PT" sz="2000" b="1" dirty="0">
              <a:latin typeface="Calibri Light" panose="020F03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463610" y="489840"/>
            <a:ext cx="6630988" cy="4752975"/>
            <a:chOff x="2463610" y="1536762"/>
            <a:chExt cx="6630988" cy="47529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3610" y="1536762"/>
              <a:ext cx="6630988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ixaDeTexto 10"/>
            <p:cNvSpPr txBox="1"/>
            <p:nvPr/>
          </p:nvSpPr>
          <p:spPr>
            <a:xfrm rot="21015253">
              <a:off x="4359244" y="2674696"/>
              <a:ext cx="2318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rgbClr val="004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Doença Graves</a:t>
              </a:r>
            </a:p>
            <a:p>
              <a:pPr algn="ctr"/>
              <a:r>
                <a:rPr lang="pt-PT" sz="2400" b="1" dirty="0">
                  <a:solidFill>
                    <a:srgbClr val="004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Diabetes 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21015253">
              <a:off x="4298669" y="3707688"/>
              <a:ext cx="2921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rgbClr val="004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Tx/ Insulina </a:t>
              </a:r>
              <a:r>
                <a:rPr lang="pt-PT" sz="2400" b="1" dirty="0" smtClean="0">
                  <a:solidFill>
                    <a:srgbClr val="00458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glargina</a:t>
              </a:r>
              <a:endParaRPr lang="pt-PT" sz="2400" b="1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2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Marcador de Posição de Conteúdo 1"/>
          <p:cNvSpPr>
            <a:spLocks noGrp="1"/>
          </p:cNvSpPr>
          <p:nvPr>
            <p:ph idx="1"/>
          </p:nvPr>
        </p:nvSpPr>
        <p:spPr>
          <a:xfrm>
            <a:off x="3161482" y="803841"/>
            <a:ext cx="9165605" cy="5361459"/>
          </a:xfrm>
        </p:spPr>
        <p:txBody>
          <a:bodyPr/>
          <a:lstStyle/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 </a:t>
            </a:r>
          </a:p>
          <a:p>
            <a:pPr marL="0" indent="0">
              <a:buNone/>
            </a:pPr>
            <a:endParaRPr lang="pt-PT" sz="20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46545"/>
              </p:ext>
            </p:extLst>
          </p:nvPr>
        </p:nvGraphicFramePr>
        <p:xfrm>
          <a:off x="2399094" y="576602"/>
          <a:ext cx="7649678" cy="546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4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951">
                <a:tc gridSpan="2">
                  <a:txBody>
                    <a:bodyPr/>
                    <a:lstStyle/>
                    <a:p>
                      <a:pPr algn="ctr"/>
                      <a:endParaRPr lang="pt-PT" sz="24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951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anti-ilhéus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pt-PT" sz="2400" baseline="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Langerhans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(IFI)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951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anti- GAD65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</a:t>
                      </a:r>
                      <a:r>
                        <a:rPr lang="pt-PT" sz="2400" dirty="0" smtClean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64.38 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(&lt;1.0)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951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anti-IA2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2.26 (&lt;1.0)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215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Peptídeo C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0.47 (N. 0.30-2.30)</a:t>
                      </a:r>
                      <a:endParaRPr lang="pt-PT" sz="2400" b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TSH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951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T3 Livre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4.6 ( 1.8- 4.2)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T4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Livre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1.3 (0.8-1.9)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4253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para TPO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740 (&lt;40)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46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Ac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para </a:t>
                      </a:r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Tiroglobulina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20 (&lt; 40.0)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TRABS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25 (&lt;1.0)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31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hipótese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diagnóstico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4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963000" y="213732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 tipo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 tipo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MODY (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Maturity-onset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diabetes of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Young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LADA (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Latent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Auto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Diabetes of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Adult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575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Quem suspeitar?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Jovens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Não-obesos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Início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 smtClean="0"/>
              <a:t>adulta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história</a:t>
            </a:r>
            <a:r>
              <a:rPr lang="en-US" dirty="0"/>
              <a:t> </a:t>
            </a:r>
            <a:r>
              <a:rPr lang="en-US" dirty="0" smtClean="0"/>
              <a:t>familiar.</a:t>
            </a:r>
            <a:endParaRPr lang="en-US" dirty="0"/>
          </a:p>
          <a:p>
            <a:r>
              <a:rPr lang="en-US" dirty="0" err="1"/>
              <a:t>Deterioração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do control </a:t>
            </a:r>
            <a:r>
              <a:rPr lang="en-US" dirty="0" err="1" smtClean="0"/>
              <a:t>glicémico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Rápido</a:t>
            </a:r>
            <a:r>
              <a:rPr lang="en-US" dirty="0"/>
              <a:t> </a:t>
            </a:r>
            <a:r>
              <a:rPr lang="en-US" dirty="0" err="1"/>
              <a:t>surgimento</a:t>
            </a:r>
            <a:r>
              <a:rPr lang="en-US" dirty="0"/>
              <a:t> </a:t>
            </a:r>
            <a:r>
              <a:rPr lang="en-US" dirty="0" err="1" smtClean="0"/>
              <a:t>complicações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362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8454"/>
            <a:ext cx="10972800" cy="604800"/>
          </a:xfrm>
        </p:spPr>
        <p:txBody>
          <a:bodyPr/>
          <a:lstStyle/>
          <a:p>
            <a:r>
              <a:rPr lang="pt-PT" dirty="0"/>
              <a:t>Diabetes Auto-Imune Latente do Adulto                                                                   (LADA)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0" y="1403615"/>
            <a:ext cx="11582400" cy="4592024"/>
          </a:xfrm>
        </p:spPr>
        <p:txBody>
          <a:bodyPr>
            <a:normAutofit/>
          </a:bodyPr>
          <a:lstStyle/>
          <a:p>
            <a:pPr algn="just"/>
            <a:r>
              <a:rPr lang="pt-PT" dirty="0">
                <a:solidFill>
                  <a:srgbClr val="C00000"/>
                </a:solidFill>
              </a:rPr>
              <a:t>Critérios de d</a:t>
            </a:r>
            <a:r>
              <a:rPr lang="pt-PT" dirty="0" smtClean="0">
                <a:solidFill>
                  <a:srgbClr val="C00000"/>
                </a:solidFill>
              </a:rPr>
              <a:t>iagnóstico:</a:t>
            </a:r>
          </a:p>
          <a:p>
            <a:pPr marL="1620838" lvl="1" indent="-361950" algn="just"/>
            <a:r>
              <a:rPr lang="pt-PT" sz="2400" dirty="0"/>
              <a:t>Idade de diagnóstico: 25 e 65 </a:t>
            </a:r>
            <a:r>
              <a:rPr lang="pt-PT" sz="2400" dirty="0" smtClean="0"/>
              <a:t>anos.</a:t>
            </a:r>
            <a:endParaRPr lang="pt-PT" sz="2400" dirty="0"/>
          </a:p>
          <a:p>
            <a:pPr marL="1620838" lvl="1" indent="-361950" algn="just"/>
            <a:r>
              <a:rPr lang="pt-PT" sz="2400" dirty="0"/>
              <a:t>Ausência de CAD ou hiperglicemia acentuada sintomática ao </a:t>
            </a:r>
            <a:r>
              <a:rPr lang="pt-PT" sz="2400" dirty="0" smtClean="0"/>
              <a:t>diagnóstico.</a:t>
            </a:r>
            <a:endParaRPr lang="pt-PT" sz="2400" dirty="0"/>
          </a:p>
          <a:p>
            <a:pPr marL="1620838" lvl="1" indent="-361950" algn="just"/>
            <a:r>
              <a:rPr lang="pt-PT" sz="2400" dirty="0"/>
              <a:t>Sem necessidade de insulina pelo menos 6 a 12 </a:t>
            </a:r>
            <a:r>
              <a:rPr lang="pt-PT" sz="2400" dirty="0" smtClean="0"/>
              <a:t>meses. </a:t>
            </a:r>
            <a:endParaRPr lang="pt-PT" sz="2400" dirty="0"/>
          </a:p>
          <a:p>
            <a:pPr marL="1620838" lvl="1" indent="-361950" algn="just"/>
            <a:r>
              <a:rPr lang="pt-PT" sz="2400" dirty="0"/>
              <a:t>Presença de auto-anticorpos:   </a:t>
            </a:r>
            <a:endParaRPr lang="pt-PT" sz="2400" dirty="0" smtClean="0"/>
          </a:p>
          <a:p>
            <a:pPr lvl="2" algn="just"/>
            <a:r>
              <a:rPr lang="pt-PT" sz="2400" dirty="0" smtClean="0"/>
              <a:t>Anticorpos </a:t>
            </a:r>
            <a:r>
              <a:rPr lang="pt-PT" sz="2400" dirty="0" smtClean="0">
                <a:solidFill>
                  <a:srgbClr val="C00000"/>
                </a:solidFill>
              </a:rPr>
              <a:t>anti-GAD</a:t>
            </a:r>
            <a:r>
              <a:rPr lang="pt-PT" sz="2400" b="1" dirty="0" smtClean="0"/>
              <a:t>.</a:t>
            </a:r>
          </a:p>
          <a:p>
            <a:pPr lvl="2" algn="just"/>
            <a:r>
              <a:rPr lang="pt-PT" sz="2400" dirty="0" smtClean="0"/>
              <a:t>Auto-anticorpos </a:t>
            </a:r>
            <a:r>
              <a:rPr lang="pt-PT" sz="2400" dirty="0"/>
              <a:t>dos ilhéus pancreáticos (</a:t>
            </a:r>
            <a:r>
              <a:rPr lang="pt-PT" sz="2400" dirty="0" smtClean="0">
                <a:solidFill>
                  <a:srgbClr val="C00000"/>
                </a:solidFill>
              </a:rPr>
              <a:t>anti-ICA</a:t>
            </a:r>
            <a:r>
              <a:rPr lang="pt-PT" sz="2400" dirty="0" smtClean="0"/>
              <a:t>).</a:t>
            </a:r>
          </a:p>
          <a:p>
            <a:pPr lvl="2" algn="just"/>
            <a:r>
              <a:rPr lang="pt-PT" sz="2400" dirty="0" smtClean="0"/>
              <a:t>Auto-anticorpos </a:t>
            </a:r>
            <a:r>
              <a:rPr lang="pt-PT" sz="2400" dirty="0"/>
              <a:t>tirosina fosfatase </a:t>
            </a:r>
            <a:r>
              <a:rPr lang="pt-PT" sz="2400" dirty="0" smtClean="0"/>
              <a:t>(</a:t>
            </a:r>
            <a:r>
              <a:rPr lang="pt-PT" sz="2400" dirty="0" smtClean="0">
                <a:solidFill>
                  <a:srgbClr val="C00000"/>
                </a:solidFill>
              </a:rPr>
              <a:t>anti-IA2</a:t>
            </a:r>
            <a:r>
              <a:rPr lang="pt-PT" sz="2400" dirty="0" smtClean="0"/>
              <a:t> </a:t>
            </a:r>
            <a:r>
              <a:rPr lang="pt-PT" sz="2400" dirty="0"/>
              <a:t>ou anti-ICA512</a:t>
            </a:r>
            <a:r>
              <a:rPr lang="pt-PT" sz="2400" dirty="0" smtClean="0"/>
              <a:t>).</a:t>
            </a:r>
            <a:endParaRPr lang="pt-PT" sz="2400" dirty="0"/>
          </a:p>
          <a:p>
            <a:pPr lvl="2" algn="just"/>
            <a:endParaRPr lang="pt-PT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187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Marcador de Posição de Conteúd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 </a:t>
            </a:r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14" name="Marcador de Posição de Conteúdo 1"/>
          <p:cNvSpPr txBox="1">
            <a:spLocks/>
          </p:cNvSpPr>
          <p:nvPr/>
        </p:nvSpPr>
        <p:spPr bwMode="auto">
          <a:xfrm>
            <a:off x="3138078" y="2140653"/>
            <a:ext cx="9165605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 </a:t>
            </a:r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11" name="Retângulo 10"/>
          <p:cNvSpPr/>
          <p:nvPr/>
        </p:nvSpPr>
        <p:spPr>
          <a:xfrm>
            <a:off x="3770056" y="1701441"/>
            <a:ext cx="673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 </a:t>
            </a:r>
          </a:p>
        </p:txBody>
      </p:sp>
      <p:sp>
        <p:nvSpPr>
          <p:cNvPr id="19" name="Chaveta à esquerda 18"/>
          <p:cNvSpPr/>
          <p:nvPr/>
        </p:nvSpPr>
        <p:spPr>
          <a:xfrm>
            <a:off x="5070861" y="1293298"/>
            <a:ext cx="242117" cy="2474654"/>
          </a:xfrm>
          <a:prstGeom prst="lef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3550615" y="2289626"/>
            <a:ext cx="197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</a:t>
            </a:r>
            <a:endParaRPr lang="pt-PT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723331" y="1440118"/>
            <a:ext cx="4307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Doença de Graves</a:t>
            </a:r>
          </a:p>
          <a:p>
            <a:pPr algn="ctr"/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Tiroidite de </a:t>
            </a:r>
            <a:r>
              <a:rPr lang="pt-PT" sz="2400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Hashimoto</a:t>
            </a:r>
            <a:endParaRPr lang="pt-PT" sz="24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 Perniciosa</a:t>
            </a:r>
          </a:p>
          <a:p>
            <a:pPr algn="ctr"/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Vitiligo</a:t>
            </a:r>
          </a:p>
          <a:p>
            <a:pPr algn="ctr"/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Doença Celíaca</a:t>
            </a:r>
          </a:p>
          <a:p>
            <a:pPr algn="ctr"/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Doença de </a:t>
            </a:r>
            <a:r>
              <a:rPr lang="pt-PT" sz="2400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Addison</a:t>
            </a:r>
            <a:endParaRPr lang="pt-PT" sz="24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233714" y="4019036"/>
            <a:ext cx="91782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indivíduos com LADA o sistema auto-imune ataca as células beta pancreáticas de uma forma </a:t>
            </a:r>
            <a:r>
              <a:rPr 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lenta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</a:t>
            </a:r>
            <a:r>
              <a:rPr lang="pt-PT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seletiva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que na DM tipo 1, o que permite a sobrevivência das células beta para produzir insulina por um longo período. </a:t>
            </a:r>
          </a:p>
          <a:p>
            <a:pPr algn="just"/>
            <a:endParaRPr lang="pt-PT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609600" y="298454"/>
            <a:ext cx="10972800" cy="604800"/>
          </a:xfrm>
        </p:spPr>
        <p:txBody>
          <a:bodyPr/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Diabetes Auto-Imune Latente do Adulto                                                                   (LADA)</a:t>
            </a:r>
          </a:p>
        </p:txBody>
      </p:sp>
    </p:spTree>
    <p:extLst>
      <p:ext uri="{BB962C8B-B14F-4D97-AF65-F5344CB8AC3E}">
        <p14:creationId xmlns:p14="http://schemas.microsoft.com/office/powerpoint/2010/main" val="2451093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Marcador de Posição de Conteúdo 1"/>
          <p:cNvSpPr>
            <a:spLocks noGrp="1"/>
          </p:cNvSpPr>
          <p:nvPr>
            <p:ph idx="1"/>
          </p:nvPr>
        </p:nvSpPr>
        <p:spPr>
          <a:xfrm>
            <a:off x="5465970" y="1237837"/>
            <a:ext cx="9165605" cy="5361459"/>
          </a:xfrm>
        </p:spPr>
        <p:txBody>
          <a:bodyPr/>
          <a:lstStyle/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 </a:t>
            </a:r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14" name="Marcador de Posição de Conteúdo 1"/>
          <p:cNvSpPr txBox="1">
            <a:spLocks/>
          </p:cNvSpPr>
          <p:nvPr/>
        </p:nvSpPr>
        <p:spPr bwMode="auto">
          <a:xfrm>
            <a:off x="3044819" y="2250147"/>
            <a:ext cx="9165605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dirty="0"/>
              <a:t> </a:t>
            </a:r>
          </a:p>
          <a:p>
            <a:pPr marL="0" indent="0">
              <a:buNone/>
            </a:pPr>
            <a:endParaRPr lang="pt-PT" sz="20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27537"/>
              </p:ext>
            </p:extLst>
          </p:nvPr>
        </p:nvGraphicFramePr>
        <p:xfrm>
          <a:off x="870856" y="224313"/>
          <a:ext cx="10711542" cy="573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7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8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193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 Tipo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 Tipo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 LADA</a:t>
                      </a:r>
                      <a:r>
                        <a:rPr lang="pt-PT" sz="2000" baseline="0" dirty="0">
                          <a:latin typeface="Calibri" pitchFamily="34" charset="0"/>
                          <a:cs typeface="Calibri" pitchFamily="34" charset="0"/>
                        </a:rPr>
                        <a:t> (tipo 1.5)</a:t>
                      </a:r>
                      <a:endParaRPr lang="pt-PT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084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Idade típica de início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&gt;35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&gt;35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Rapidez do início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Rápido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Lento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Lento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622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Resposta</a:t>
                      </a:r>
                      <a:r>
                        <a:rPr lang="pt-PT" sz="2000" baseline="0" dirty="0" smtClean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 mudança de estilos de vida ou agentes orais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Fraca</a:t>
                      </a: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</a:t>
                      </a: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Boa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Inicialmente aceitável, mas piora com o tempo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084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História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familiar de DM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Incomum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Comum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Incomum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História pessoal ou familiar de outras doenças AI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Comum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 Incomum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Comum 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Estrutura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corporal 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Magro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Excesso de </a:t>
                      </a:r>
                    </a:p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Peso/Obeso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pt-PT" sz="200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Normal a excesso</a:t>
                      </a:r>
                      <a:r>
                        <a:rPr lang="pt-PT" sz="2000" baseline="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de peso 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084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Nível do peptídeo C 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Indetectável</a:t>
                      </a: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/ baixo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Normal/alto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Baixo/normal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084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Anti-GAD</a:t>
                      </a: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pt-PT" sz="20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Anti-ICA</a:t>
                      </a: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/Anti-IA2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Positivo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Negativo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Positivo</a:t>
                      </a:r>
                      <a:endParaRPr lang="pt-PT" sz="20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6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8454"/>
            <a:ext cx="10972800" cy="604800"/>
          </a:xfrm>
        </p:spPr>
        <p:txBody>
          <a:bodyPr/>
          <a:lstStyle/>
          <a:p>
            <a:r>
              <a:rPr lang="pt-PT" dirty="0"/>
              <a:t>Diabetes Auto-Imune Latente do </a:t>
            </a:r>
            <a:r>
              <a:rPr lang="pt-PT" dirty="0" smtClean="0"/>
              <a:t>Adulto (LADA</a:t>
            </a:r>
            <a:r>
              <a:rPr lang="pt-PT" dirty="0"/>
              <a:t>)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0" y="1403615"/>
            <a:ext cx="11582400" cy="4592024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>
                <a:solidFill>
                  <a:srgbClr val="C00000"/>
                </a:solidFill>
              </a:rPr>
              <a:t>Conclusão:</a:t>
            </a:r>
          </a:p>
          <a:p>
            <a:pPr marL="1620838" lvl="1" indent="-361950" algn="just"/>
            <a:r>
              <a:rPr lang="pt-PT" sz="2400" dirty="0"/>
              <a:t>Compartilha características da </a:t>
            </a:r>
            <a:r>
              <a:rPr lang="pt-PT" sz="2400" dirty="0" smtClean="0"/>
              <a:t>DM1 </a:t>
            </a:r>
            <a:r>
              <a:rPr lang="pt-PT" sz="2400" dirty="0"/>
              <a:t>e </a:t>
            </a:r>
            <a:r>
              <a:rPr lang="pt-PT" sz="2400" dirty="0" smtClean="0"/>
              <a:t>DM2.</a:t>
            </a:r>
          </a:p>
          <a:p>
            <a:pPr marL="1620838" lvl="1" indent="-361950" algn="just"/>
            <a:r>
              <a:rPr lang="pt-PT" sz="2400" dirty="0" smtClean="0"/>
              <a:t>Heterogeneidade </a:t>
            </a:r>
            <a:r>
              <a:rPr lang="pt-PT" sz="2400" dirty="0"/>
              <a:t>genotípica, fenotípica e quanto à perda da função das células beta. </a:t>
            </a:r>
          </a:p>
          <a:p>
            <a:pPr marL="1620838" lvl="1" indent="-361950" algn="just"/>
            <a:r>
              <a:rPr lang="pt-PT" sz="2400" dirty="0" smtClean="0"/>
              <a:t>Títulos </a:t>
            </a:r>
            <a:r>
              <a:rPr lang="pt-PT" sz="2400" dirty="0"/>
              <a:t>de </a:t>
            </a:r>
            <a:r>
              <a:rPr lang="pt-PT" sz="2400" dirty="0">
                <a:solidFill>
                  <a:srgbClr val="C00000"/>
                </a:solidFill>
              </a:rPr>
              <a:t>GADA </a:t>
            </a:r>
            <a:r>
              <a:rPr lang="pt-PT" sz="2400" dirty="0"/>
              <a:t>são importantes: </a:t>
            </a:r>
            <a:r>
              <a:rPr lang="pt-PT" sz="2400" dirty="0" smtClean="0"/>
              <a:t>   </a:t>
            </a:r>
          </a:p>
          <a:p>
            <a:pPr marL="2336801" lvl="2" indent="-361950"/>
            <a:r>
              <a:rPr lang="pt-PT" sz="2400" dirty="0" smtClean="0">
                <a:solidFill>
                  <a:srgbClr val="C00000"/>
                </a:solidFill>
              </a:rPr>
              <a:t>Altos</a:t>
            </a:r>
            <a:r>
              <a:rPr lang="pt-PT" sz="2400" dirty="0" smtClean="0"/>
              <a:t> </a:t>
            </a:r>
            <a:r>
              <a:rPr lang="pt-PT" sz="2400" dirty="0"/>
              <a:t>títulos  destes anticorpos apresentam fenótipo mais próximo da DM1, progridem mais precocemente para necessidade de insulina </a:t>
            </a:r>
            <a:r>
              <a:rPr lang="pt-PT" sz="2400" dirty="0">
                <a:sym typeface="Wingdings" panose="05000000000000000000" pitchFamily="2" charset="2"/>
              </a:rPr>
              <a:t> </a:t>
            </a:r>
            <a:r>
              <a:rPr lang="pt-PT" sz="2400" dirty="0"/>
              <a:t>insulinização precoce (retarda falência de células beta</a:t>
            </a:r>
            <a:r>
              <a:rPr lang="pt-PT" sz="2400" dirty="0" smtClean="0"/>
              <a:t>).</a:t>
            </a:r>
          </a:p>
          <a:p>
            <a:pPr marL="2336801" lvl="2" indent="-361950" algn="just"/>
            <a:r>
              <a:rPr lang="pt-PT" sz="2400" dirty="0">
                <a:solidFill>
                  <a:srgbClr val="C00000"/>
                </a:solidFill>
              </a:rPr>
              <a:t>Baixos</a:t>
            </a:r>
            <a:r>
              <a:rPr lang="pt-PT" sz="2400" dirty="0"/>
              <a:t> títulos de GADA assemelham-se mais aos </a:t>
            </a:r>
            <a:r>
              <a:rPr lang="pt-PT" sz="2400" dirty="0" smtClean="0"/>
              <a:t>DM2.</a:t>
            </a:r>
            <a:endParaRPr lang="pt-PT" sz="2400" dirty="0"/>
          </a:p>
          <a:p>
            <a:pPr lvl="2" algn="just"/>
            <a:endParaRPr lang="pt-PT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1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242483" y="4993773"/>
            <a:ext cx="4797308" cy="8125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2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ERLICH </a:t>
            </a:r>
            <a:r>
              <a:rPr lang="en-US" altLang="en-US" sz="1200" dirty="0" smtClean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DEER</a:t>
            </a:r>
            <a:r>
              <a:rPr lang="en-US" altLang="en-US" sz="12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, SLAWSON DC, SHAUGHNESSY AF.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2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“Lending a Hand” to Patients with Type 2 Diabetes: A Simple Way to Communicate Treatment Goals</a:t>
            </a:r>
            <a:r>
              <a:rPr lang="en-US" altLang="en-US" sz="1200" dirty="0" smtClean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n-US" sz="1200" dirty="0">
              <a:ln w="0"/>
              <a:solidFill>
                <a:srgbClr val="80808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2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American Family Physician, 2014.</a:t>
            </a:r>
          </a:p>
          <a:p>
            <a:endParaRPr lang="es-ES" sz="12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tem mais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impacto?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Screen shot 2014-05-15 at 1.4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01" y="1049911"/>
            <a:ext cx="5682512" cy="42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49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a typeface="Verdana" panose="020B0604030504040204" pitchFamily="34" charset="0"/>
                <a:cs typeface="Verdana" panose="020B0604030504040204" pitchFamily="34" charset="0"/>
              </a:rPr>
              <a:t>Caso </a:t>
            </a:r>
            <a:r>
              <a:rPr lang="es-ES" b="1" dirty="0" smtClean="0">
                <a:ea typeface="Verdana" panose="020B0604030504040204" pitchFamily="34" charset="0"/>
                <a:cs typeface="Verdana" panose="020B0604030504040204" pitchFamily="34" charset="0"/>
              </a:rPr>
              <a:t>clínico 5 </a:t>
            </a:r>
            <a:endParaRPr lang="es-ES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42252"/>
            <a:ext cx="11582400" cy="459202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s-ES" sz="2400" dirty="0" err="1">
                <a:ea typeface="Verdana" panose="020B0604030504040204" pitchFamily="34" charset="0"/>
                <a:cs typeface="Verdana" panose="020B0604030504040204" pitchFamily="34" charset="0"/>
              </a:rPr>
              <a:t>Homem</a:t>
            </a:r>
            <a:r>
              <a:rPr lang="es-ES" sz="2400" dirty="0">
                <a:ea typeface="Verdana" panose="020B0604030504040204" pitchFamily="34" charset="0"/>
                <a:cs typeface="Verdana" panose="020B0604030504040204" pitchFamily="34" charset="0"/>
              </a:rPr>
              <a:t>, 48 anos, operador </a:t>
            </a:r>
            <a:r>
              <a:rPr lang="es-ES" sz="2400" dirty="0" err="1">
                <a:ea typeface="Verdana" panose="020B0604030504040204" pitchFamily="34" charset="0"/>
                <a:cs typeface="Verdana" panose="020B0604030504040204" pitchFamily="34" charset="0"/>
              </a:rPr>
              <a:t>quadro</a:t>
            </a:r>
            <a:r>
              <a:rPr lang="es-ES" sz="24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s-ES" sz="2400" dirty="0" err="1">
                <a:ea typeface="Verdana" panose="020B0604030504040204" pitchFamily="34" charset="0"/>
                <a:cs typeface="Verdana" panose="020B0604030504040204" pitchFamily="34" charset="0"/>
              </a:rPr>
              <a:t>Soporcel</a:t>
            </a:r>
            <a:r>
              <a:rPr lang="es-E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s-E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None/>
            </a:pPr>
            <a:endParaRPr lang="es-E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Hipertensão (2012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Psoríase (2012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Dislipidemia (2007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Ex-fumador 20 </a:t>
            </a:r>
            <a:r>
              <a:rPr lang="pt-BR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u.m.a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14" y="1654629"/>
            <a:ext cx="3091543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0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96" y="3727135"/>
            <a:ext cx="2740652" cy="25094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9250136" y="285478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Mar 2017</a:t>
            </a:r>
          </a:p>
        </p:txBody>
      </p:sp>
      <p:sp>
        <p:nvSpPr>
          <p:cNvPr id="101" name="Seta para baixo 100"/>
          <p:cNvSpPr/>
          <p:nvPr/>
        </p:nvSpPr>
        <p:spPr>
          <a:xfrm>
            <a:off x="11572913" y="332657"/>
            <a:ext cx="197206" cy="5922369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  <p:sp>
        <p:nvSpPr>
          <p:cNvPr id="3" name="Bolha de Discurso: Oval 2"/>
          <p:cNvSpPr/>
          <p:nvPr/>
        </p:nvSpPr>
        <p:spPr>
          <a:xfrm>
            <a:off x="4263410" y="194872"/>
            <a:ext cx="5963802" cy="33437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Calibri" pitchFamily="34" charset="0"/>
                <a:cs typeface="Calibri" pitchFamily="34" charset="0"/>
              </a:rPr>
              <a:t>Tenho feito exercício físico (bicicleta cerca de 35 km/ dia todos os dias). Nos dias de chuva uso adaptador e faço em casa. Num dos dias, ia sozinho e a meio do percurso, senti-me fraco, a tremer e a suar muito…. Não levei a máquina…</a:t>
            </a:r>
          </a:p>
        </p:txBody>
      </p:sp>
    </p:spTree>
    <p:extLst>
      <p:ext uri="{BB962C8B-B14F-4D97-AF65-F5344CB8AC3E}">
        <p14:creationId xmlns:p14="http://schemas.microsoft.com/office/powerpoint/2010/main" val="1027148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hipótese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diagnóstico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5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1033117" y="2331000"/>
            <a:ext cx="1029284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Hiperglicemia.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Hipoglicemia.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Mialgias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asociadas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toma de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estatina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Mau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acondicionamento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térmico.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9131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antes do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</a:t>
            </a:r>
            <a:r>
              <a:rPr lang="es-ES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ísico?</a:t>
            </a:r>
            <a:endParaRPr lang="es-ES" sz="2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6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1026958" y="2330005"/>
            <a:ext cx="10661459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glicemia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maior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que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300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obrigatório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cetonúria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glicemia 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menor do que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80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-se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reposição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hidratos de carbono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 a 30g HC) e iniciar a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glicemia antes do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estiver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entre 140 e 300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necessário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repor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glicemia entre 80 e 140 ingerir 1g/kg HC 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física.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5989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Avaliação 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pré-exercício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064859"/>
              </p:ext>
            </p:extLst>
          </p:nvPr>
        </p:nvGraphicFramePr>
        <p:xfrm>
          <a:off x="267916" y="1016000"/>
          <a:ext cx="1159177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176">
                  <a:extLst>
                    <a:ext uri="{9D8B030D-6E8A-4147-A177-3AD203B41FA5}">
                      <a16:colId xmlns:a16="http://schemas.microsoft.com/office/drawing/2014/main" xmlns="" val="1782739307"/>
                    </a:ext>
                  </a:extLst>
                </a:gridCol>
                <a:gridCol w="8978603">
                  <a:extLst>
                    <a:ext uri="{9D8B030D-6E8A-4147-A177-3AD203B41FA5}">
                      <a16:colId xmlns:a16="http://schemas.microsoft.com/office/drawing/2014/main" xmlns="" val="2632152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Glicemia</a:t>
                      </a:r>
                    </a:p>
                    <a:p>
                      <a:pPr algn="ctr"/>
                      <a:r>
                        <a:rPr lang="pt-PT" sz="2400" u="none" strike="noStrike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2400" u="none" strike="noStrike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Sanguínea</a:t>
                      </a:r>
                      <a:r>
                        <a:rPr lang="pt-PT" sz="2400" u="none" strike="noStrike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endParaRPr lang="pt-PT" sz="24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Ingestão HC 	</a:t>
                      </a:r>
                      <a:endParaRPr lang="pt-PT" sz="2400" b="0" i="0" u="none" strike="noStrike" kern="1200" baseline="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987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&lt;80 	</a:t>
                      </a:r>
                      <a:endParaRPr lang="pt-PT" sz="2400" b="0" i="0" u="none" strike="noStrike" kern="1200" baseline="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400" u="none" strike="noStrike" kern="1200" baseline="0" dirty="0" smtClean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PT" sz="2400" u="none" strike="noStrike" kern="1200" baseline="0" dirty="0" smtClean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Não </a:t>
                      </a:r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iniciar AF. Ingerir 15 a 30 g de HC (barra cereais, fruta…). Reavaliar. 	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734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a 140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Antes de iniciar ingerir 1g/kg HC.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62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 a 300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Seguro. </a:t>
                      </a:r>
                    </a:p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 15 a 30 g HC após atividade física.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548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300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 iniciar a atividade física sem reposição HC.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382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300 + cetonúria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Antes do início normalizar cetonúria.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223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542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8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relação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à </a:t>
            </a:r>
            <a:r>
              <a:rPr lang="es-ES" sz="28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diabetes, </a:t>
            </a:r>
            <a:r>
              <a:rPr lang="es-ES" sz="2800" b="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afirmaçao</a:t>
            </a:r>
            <a:r>
              <a:rPr lang="es-ES" sz="28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verdadeira</a:t>
            </a:r>
            <a:r>
              <a:rPr lang="es-ES" sz="28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7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1244554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marcha/corrida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sempre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melhor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pessoa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natação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óptimo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especialmente para os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insulinotratados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melhor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físico de forma concentrada na semana (días seguidos alternado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descanso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força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muscular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importante como 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aeróbio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plano.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222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afirmação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falsa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relação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à diabetes?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8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330008"/>
            <a:ext cx="1029284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neuropatia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autonómica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responsável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aletrações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noturna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gastroparésia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induz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hiperglicemia.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neuropatia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autonómica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responsável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pela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termorregulação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alterada.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diabéticos 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hipotensão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ortostática é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979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caso de hipoglicemia?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9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727719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Ingerir 15g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açúcar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esperar 15 minutos, medir glicemia e repetir até glicemia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maior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que 70.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Ingerir ½ lata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refrigerente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light/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zero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esperar 15 minutos, medir glicemia e repetir até glicemia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maior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que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70.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Comer 3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colheres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mel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esperar 15 minutos, medir glicemia e repetir até glicemia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maior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que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70.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Ingerir 15 g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açúcar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pasados 15 minutos comer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lanche.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8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Regra dos 15:15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" y="914760"/>
            <a:ext cx="9526329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8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0" y="1078140"/>
            <a:ext cx="5235900" cy="418872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Regra dos 15:15</a:t>
            </a:r>
          </a:p>
        </p:txBody>
      </p:sp>
    </p:spTree>
    <p:extLst>
      <p:ext uri="{BB962C8B-B14F-4D97-AF65-F5344CB8AC3E}">
        <p14:creationId xmlns:p14="http://schemas.microsoft.com/office/powerpoint/2010/main" val="204141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162970" y="5378086"/>
            <a:ext cx="4797308" cy="812572"/>
          </a:xfrm>
        </p:spPr>
        <p:txBody>
          <a:bodyPr/>
          <a:lstStyle/>
          <a:p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Hughes JR. A quantitative estimate of the clinical significance of treating tobacco dependence. Am J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Prev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Med. 2010;39(3):285-286. </a:t>
            </a:r>
          </a:p>
          <a:p>
            <a:endParaRPr lang="es-ES" sz="12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3491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Cessaç</a:t>
            </a: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ão tabágica</a:t>
            </a:r>
            <a:r>
              <a:rPr lang="pt-PT" dirty="0"/>
              <a:t/>
            </a:r>
            <a:br>
              <a:rPr lang="pt-PT" dirty="0"/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42203" y="1838466"/>
            <a:ext cx="3391896" cy="2699173"/>
            <a:chOff x="335281" y="2332681"/>
            <a:chExt cx="3391896" cy="2699173"/>
          </a:xfrm>
        </p:grpSpPr>
        <p:pic>
          <p:nvPicPr>
            <p:cNvPr id="6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32681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/>
            <p:cNvSpPr/>
            <p:nvPr/>
          </p:nvSpPr>
          <p:spPr>
            <a:xfrm>
              <a:off x="822960" y="385572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7"/>
          <p:cNvSpPr/>
          <p:nvPr/>
        </p:nvSpPr>
        <p:spPr>
          <a:xfrm>
            <a:off x="4138247" y="2478348"/>
            <a:ext cx="3781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latin typeface="+mj-lt"/>
                <a:ea typeface="American Typewriter" charset="0"/>
                <a:cs typeface="American Typewriter" charset="0"/>
              </a:rPr>
              <a:t>NNT = 11 </a:t>
            </a:r>
            <a:r>
              <a:rPr lang="pt-PT" sz="2000" dirty="0">
                <a:latin typeface="+mj-lt"/>
                <a:ea typeface="American Typewriter" charset="0"/>
                <a:cs typeface="American Typewriter" charset="0"/>
                <a:sym typeface="Wingdings" panose="05000000000000000000" pitchFamily="2" charset="2"/>
              </a:rPr>
              <a:t> </a:t>
            </a:r>
            <a:r>
              <a:rPr lang="pt-PT" sz="2000" dirty="0">
                <a:latin typeface="+mj-lt"/>
                <a:ea typeface="American Typewriter" charset="0"/>
                <a:cs typeface="American Typewriter" charset="0"/>
              </a:rPr>
              <a:t>10 anos</a:t>
            </a:r>
          </a:p>
          <a:p>
            <a:endParaRPr lang="pt-PT" dirty="0">
              <a:latin typeface="+mj-lt"/>
              <a:ea typeface="American Typewriter" charset="0"/>
              <a:cs typeface="American Typewriter" charset="0"/>
            </a:endParaRPr>
          </a:p>
          <a:p>
            <a:pPr algn="ctr"/>
            <a:r>
              <a:rPr lang="pt-PT" sz="2800" b="1" u="sng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Principal objetivo!</a:t>
            </a:r>
          </a:p>
          <a:p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0" name="Picture 2" descr="http://utopiandesigns.ca/thefinanser/wp-content/uploads/2015/12/6a01053620481c970b01b8d1720f0d970c-580w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754" y="2077558"/>
            <a:ext cx="3804180" cy="26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6493566" y="5217434"/>
            <a:ext cx="5539408" cy="2027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Hypoglycemia and Diabetes: A Report </a:t>
            </a:r>
            <a:r>
              <a:rPr lang="en-US" sz="1200" dirty="0" smtClean="0"/>
              <a:t>of  a Workgroup of </a:t>
            </a:r>
            <a:r>
              <a:rPr lang="en-US" sz="1200" dirty="0"/>
              <a:t>the American Diabetes </a:t>
            </a:r>
            <a:r>
              <a:rPr lang="en-US" sz="1200" dirty="0" err="1"/>
              <a:t>Associaton</a:t>
            </a:r>
            <a:r>
              <a:rPr lang="en-US" sz="1200" dirty="0"/>
              <a:t> and the Endocrine Society. Diabetes </a:t>
            </a:r>
            <a:r>
              <a:rPr lang="en-US" sz="1200" dirty="0" smtClean="0"/>
              <a:t>Care.  April </a:t>
            </a:r>
            <a:r>
              <a:rPr lang="en-US" sz="1200" dirty="0"/>
              <a:t>2013</a:t>
            </a:r>
            <a:r>
              <a:rPr lang="en-US" sz="1200" dirty="0" smtClean="0"/>
              <a:t>.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Hypoglycemia. </a:t>
            </a:r>
            <a:r>
              <a:rPr lang="en-US" sz="1200" dirty="0" smtClean="0"/>
              <a:t>Canadian Diabetes </a:t>
            </a:r>
            <a:r>
              <a:rPr lang="en-US" sz="1200" dirty="0"/>
              <a:t>Association Clinical Practice Guidelines </a:t>
            </a:r>
            <a:r>
              <a:rPr lang="en-US" sz="1200" dirty="0" err="1"/>
              <a:t>Commiee</a:t>
            </a:r>
            <a:r>
              <a:rPr lang="en-US" sz="1200" dirty="0"/>
              <a:t>. Can J </a:t>
            </a:r>
            <a:r>
              <a:rPr lang="en-US" sz="1200" dirty="0" smtClean="0"/>
              <a:t>Diabetes 37 </a:t>
            </a:r>
            <a:r>
              <a:rPr lang="en-US" sz="1200" dirty="0"/>
              <a:t>(2013) S69-S71.</a:t>
            </a:r>
            <a:endParaRPr lang="es-E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Regra 15:15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32502047"/>
              </p:ext>
            </p:extLst>
          </p:nvPr>
        </p:nvGraphicFramePr>
        <p:xfrm>
          <a:off x="1250116" y="924600"/>
          <a:ext cx="7681850" cy="544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Conexão reta 6"/>
          <p:cNvCxnSpPr>
            <a:cxnSpLocks/>
          </p:cNvCxnSpPr>
          <p:nvPr/>
        </p:nvCxnSpPr>
        <p:spPr>
          <a:xfrm flipH="1" flipV="1">
            <a:off x="2622084" y="4172833"/>
            <a:ext cx="1346278" cy="1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9"/>
          <p:cNvCxnSpPr/>
          <p:nvPr/>
        </p:nvCxnSpPr>
        <p:spPr>
          <a:xfrm flipV="1">
            <a:off x="2626779" y="1216143"/>
            <a:ext cx="0" cy="297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1"/>
          <p:cNvCxnSpPr/>
          <p:nvPr/>
        </p:nvCxnSpPr>
        <p:spPr>
          <a:xfrm>
            <a:off x="2622084" y="1216143"/>
            <a:ext cx="1910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23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71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Comerciante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produtos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alimentares.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diabetes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DRC.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Medicado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iossimilar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glargina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22 Unidades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noite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manhã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esquema.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insulinas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rápidas.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Motivo de consulta:</a:t>
            </a:r>
          </a:p>
          <a:p>
            <a:pPr marL="1265400" lvl="1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Febre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início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súbito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máximo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39ºC.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Mialgias,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garganta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calafrios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ouve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clientes que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andavam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gripe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vacina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antigripa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43" y="2780479"/>
            <a:ext cx="3693886" cy="25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33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conselho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dar a 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final da consulta</a:t>
            </a:r>
            <a:r>
              <a:rPr lang="es-ES" sz="28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lang="es-ES" sz="28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 10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29284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Reduzir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insulina.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Beber menos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líquidos.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Comer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proteínas e sumos de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frutas.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Medir a glicemia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vezes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527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os valores de risco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crescente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desfechos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adversos?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Pregunta 11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1029284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62 e RAC de 2,5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menor do que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90 e RAC de 3,5 menor do que TFG 30 e RAC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2,5.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90 e RAC de 3,5 menor do que TFG 62 e RAC de 2,5 menor do que TFG 30 e RAC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2,5.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90 e RAC 31 menor do que TFG 60 e RAC de 2,5 menor do que TFG 30 e RAC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2,5.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46 e RAC 31 menor do que TFG 40 e RAC </a:t>
            </a:r>
            <a:r>
              <a:rPr lang="es-ES" sz="2400" b="1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 menor do que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 15 e RAC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1605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sz="quarter" idx="13"/>
          </p:nvPr>
        </p:nvSpPr>
        <p:spPr>
          <a:xfrm>
            <a:off x="3757593" y="1380809"/>
            <a:ext cx="3941919" cy="424757"/>
          </a:xfrm>
        </p:spPr>
        <p:txBody>
          <a:bodyPr/>
          <a:lstStyle/>
          <a:p>
            <a:pPr marL="0" indent="0" algn="ctr">
              <a:buNone/>
            </a:pPr>
            <a:r>
              <a:rPr lang="pt-PT" sz="2800" i="0" dirty="0">
                <a:solidFill>
                  <a:srgbClr val="C00000"/>
                </a:solidFill>
              </a:rPr>
              <a:t>Estádios de DRC (TFG)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300" y="358687"/>
            <a:ext cx="10972800" cy="604800"/>
          </a:xfrm>
        </p:spPr>
        <p:txBody>
          <a:bodyPr/>
          <a:lstStyle/>
          <a:p>
            <a:pPr algn="ctr"/>
            <a:r>
              <a:rPr lang="pt-PT" dirty="0"/>
              <a:t>Classificação de DRC usando a razão albumina/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creatinina</a:t>
            </a:r>
            <a:r>
              <a:rPr lang="pt-PT" dirty="0"/>
              <a:t> e categorias DRC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588961"/>
              </p:ext>
            </p:extLst>
          </p:nvPr>
        </p:nvGraphicFramePr>
        <p:xfrm>
          <a:off x="2031700" y="2266121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894">
                  <a:extLst>
                    <a:ext uri="{9D8B030D-6E8A-4147-A177-3AD203B41FA5}">
                      <a16:colId xmlns:a16="http://schemas.microsoft.com/office/drawing/2014/main" xmlns="" val="773768189"/>
                    </a:ext>
                  </a:extLst>
                </a:gridCol>
                <a:gridCol w="5672106">
                  <a:extLst>
                    <a:ext uri="{9D8B030D-6E8A-4147-A177-3AD203B41FA5}">
                      <a16:colId xmlns:a16="http://schemas.microsoft.com/office/drawing/2014/main" xmlns="" val="3408352455"/>
                    </a:ext>
                  </a:extLst>
                </a:gridCol>
              </a:tblGrid>
              <a:tr h="327607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latin typeface="Calibri" pitchFamily="34" charset="0"/>
                          <a:cs typeface="Calibri" pitchFamily="34" charset="0"/>
                        </a:rPr>
                        <a:t>Estádio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latin typeface="Calibri" pitchFamily="34" charset="0"/>
                          <a:cs typeface="Calibri" pitchFamily="34" charset="0"/>
                        </a:rPr>
                        <a:t>TFG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45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90 com evidência de lesão renal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3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60 a 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00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 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45 – 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75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 3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30 – 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125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15 –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497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 15 ou em diálise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21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853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22017"/>
              </p:ext>
            </p:extLst>
          </p:nvPr>
        </p:nvGraphicFramePr>
        <p:xfrm>
          <a:off x="3579146" y="2532379"/>
          <a:ext cx="467858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47">
                  <a:extLst>
                    <a:ext uri="{9D8B030D-6E8A-4147-A177-3AD203B41FA5}">
                      <a16:colId xmlns:a16="http://schemas.microsoft.com/office/drawing/2014/main" xmlns="" val="773768189"/>
                    </a:ext>
                  </a:extLst>
                </a:gridCol>
                <a:gridCol w="3264942">
                  <a:extLst>
                    <a:ext uri="{9D8B030D-6E8A-4147-A177-3AD203B41FA5}">
                      <a16:colId xmlns:a16="http://schemas.microsoft.com/office/drawing/2014/main" xmlns="" val="3408352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latin typeface="Calibri" pitchFamily="34" charset="0"/>
                          <a:cs typeface="Calibri" pitchFamily="34" charset="0"/>
                        </a:rPr>
                        <a:t>Categoria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latin typeface="Calibri" pitchFamily="34" charset="0"/>
                          <a:cs typeface="Calibri" pitchFamily="34" charset="0"/>
                        </a:rPr>
                        <a:t>RAC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45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3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3 a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00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&gt; 30 (inclui </a:t>
                      </a:r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sind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. nefrótico)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759702"/>
                  </a:ext>
                </a:extLst>
              </a:tr>
            </a:tbl>
          </a:graphicData>
        </a:graphic>
      </p:graphicFrame>
      <p:sp>
        <p:nvSpPr>
          <p:cNvPr id="8" name="Subtítulo 2"/>
          <p:cNvSpPr txBox="1">
            <a:spLocks/>
          </p:cNvSpPr>
          <p:nvPr/>
        </p:nvSpPr>
        <p:spPr>
          <a:xfrm>
            <a:off x="2485384" y="1361484"/>
            <a:ext cx="6380320" cy="42475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rgbClr val="808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i="0" dirty="0" smtClean="0">
                <a:solidFill>
                  <a:srgbClr val="C00000"/>
                </a:solidFill>
              </a:rPr>
              <a:t>Estádios de </a:t>
            </a:r>
            <a:r>
              <a:rPr lang="pt-PT" sz="2800" dirty="0">
                <a:solidFill>
                  <a:srgbClr val="C00000"/>
                </a:solidFill>
              </a:rPr>
              <a:t>razão albumina/ creatinina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09300" y="358687"/>
            <a:ext cx="10972800" cy="604800"/>
          </a:xfrm>
        </p:spPr>
        <p:txBody>
          <a:bodyPr/>
          <a:lstStyle/>
          <a:p>
            <a:pPr algn="ctr"/>
            <a:r>
              <a:rPr lang="pt-PT" dirty="0"/>
              <a:t>Classificação de DRC usando a razão albumina/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creatinina</a:t>
            </a:r>
            <a:r>
              <a:rPr lang="pt-PT" dirty="0"/>
              <a:t> e categorias DRC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425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sz="quarter" idx="13"/>
          </p:nvPr>
        </p:nvSpPr>
        <p:spPr>
          <a:xfrm>
            <a:off x="-117456" y="5524803"/>
            <a:ext cx="6662078" cy="147581"/>
          </a:xfrm>
        </p:spPr>
        <p:txBody>
          <a:bodyPr/>
          <a:lstStyle/>
          <a:p>
            <a:r>
              <a:rPr lang="pt-PT" sz="2000" dirty="0"/>
              <a:t>* </a:t>
            </a:r>
            <a:r>
              <a:rPr lang="pt-PT" sz="2000" dirty="0" smtClean="0">
                <a:solidFill>
                  <a:srgbClr val="004586"/>
                </a:solidFill>
              </a:rPr>
              <a:t>Ausência </a:t>
            </a:r>
            <a:r>
              <a:rPr lang="pt-PT" sz="2000" dirty="0">
                <a:solidFill>
                  <a:srgbClr val="004586"/>
                </a:solidFill>
              </a:rPr>
              <a:t>de outros marcadores de doença rena</a:t>
            </a:r>
            <a:r>
              <a:rPr lang="pt-PT" sz="2000" dirty="0"/>
              <a:t>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Classificação </a:t>
            </a:r>
            <a:r>
              <a:rPr lang="pt-PT" dirty="0" smtClean="0"/>
              <a:t>risco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46695"/>
              </p:ext>
            </p:extLst>
          </p:nvPr>
        </p:nvGraphicFramePr>
        <p:xfrm>
          <a:off x="779487" y="896853"/>
          <a:ext cx="10553074" cy="4297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83724">
                  <a:extLst>
                    <a:ext uri="{9D8B030D-6E8A-4147-A177-3AD203B41FA5}">
                      <a16:colId xmlns:a16="http://schemas.microsoft.com/office/drawing/2014/main" xmlns="" val="2768505345"/>
                    </a:ext>
                  </a:extLst>
                </a:gridCol>
                <a:gridCol w="1446454">
                  <a:extLst>
                    <a:ext uri="{9D8B030D-6E8A-4147-A177-3AD203B41FA5}">
                      <a16:colId xmlns:a16="http://schemas.microsoft.com/office/drawing/2014/main" xmlns="" val="3841453360"/>
                    </a:ext>
                  </a:extLst>
                </a:gridCol>
                <a:gridCol w="2400816">
                  <a:extLst>
                    <a:ext uri="{9D8B030D-6E8A-4147-A177-3AD203B41FA5}">
                      <a16:colId xmlns:a16="http://schemas.microsoft.com/office/drawing/2014/main" xmlns="" val="2409507879"/>
                    </a:ext>
                  </a:extLst>
                </a:gridCol>
                <a:gridCol w="2520111">
                  <a:extLst>
                    <a:ext uri="{9D8B030D-6E8A-4147-A177-3AD203B41FA5}">
                      <a16:colId xmlns:a16="http://schemas.microsoft.com/office/drawing/2014/main" xmlns="" val="3228835449"/>
                    </a:ext>
                  </a:extLst>
                </a:gridCol>
                <a:gridCol w="3101969">
                  <a:extLst>
                    <a:ext uri="{9D8B030D-6E8A-4147-A177-3AD203B41FA5}">
                      <a16:colId xmlns:a16="http://schemas.microsoft.com/office/drawing/2014/main" xmlns="" val="4010044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&lt;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3 a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pt-PT" sz="2000" dirty="0">
                          <a:latin typeface="Calibri" pitchFamily="34" charset="0"/>
                          <a:cs typeface="Calibri" pitchFamily="34" charset="0"/>
                        </a:rPr>
                        <a:t>&gt;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770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&gt; 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Baixo risco*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Risco moderadamente elevado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Alto risco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427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G2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60 – 89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Baixo risco*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Risco moderadamente elevado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917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45 – 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Risco moderadamente elevado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Alto risco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5924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G3b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30 – 44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37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15 – 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271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G5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&lt; 15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Muito alto risco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200634"/>
                  </a:ext>
                </a:extLst>
              </a:tr>
            </a:tbl>
          </a:graphicData>
        </a:graphic>
      </p:graphicFrame>
      <p:sp>
        <p:nvSpPr>
          <p:cNvPr id="7" name="Subtítulo 2"/>
          <p:cNvSpPr txBox="1">
            <a:spLocks/>
          </p:cNvSpPr>
          <p:nvPr/>
        </p:nvSpPr>
        <p:spPr>
          <a:xfrm>
            <a:off x="127473" y="5656953"/>
            <a:ext cx="11582443" cy="2951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rgbClr val="808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The renal association (May 2006) UK CKD guidelines</a:t>
            </a:r>
          </a:p>
          <a:p>
            <a:r>
              <a:rPr lang="en-US" sz="1200" dirty="0"/>
              <a:t>NICE July 2014, Chronic kidney Disease- Early identification and management of </a:t>
            </a:r>
            <a:r>
              <a:rPr lang="en-US" sz="1200" dirty="0" err="1"/>
              <a:t>ckd</a:t>
            </a:r>
            <a:r>
              <a:rPr lang="en-US" sz="1200" dirty="0"/>
              <a:t> in primary and secondary care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441349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sz="quarter" idx="13"/>
          </p:nvPr>
        </p:nvSpPr>
        <p:spPr>
          <a:xfrm>
            <a:off x="-146958" y="1323859"/>
            <a:ext cx="4751615" cy="690567"/>
          </a:xfrm>
        </p:spPr>
        <p:txBody>
          <a:bodyPr/>
          <a:lstStyle/>
          <a:p>
            <a:r>
              <a:rPr lang="pt-PT" sz="3600" i="0" dirty="0">
                <a:solidFill>
                  <a:srgbClr val="004586"/>
                </a:solidFill>
              </a:rPr>
              <a:t>António Costa</a:t>
            </a:r>
          </a:p>
          <a:p>
            <a:r>
              <a:rPr lang="pt-PT" sz="3600" i="0" dirty="0">
                <a:solidFill>
                  <a:srgbClr val="004586"/>
                </a:solidFill>
              </a:rPr>
              <a:t>Joana Silva</a:t>
            </a:r>
          </a:p>
          <a:p>
            <a:r>
              <a:rPr lang="pt-PT" sz="3600" i="0" dirty="0">
                <a:solidFill>
                  <a:srgbClr val="004586"/>
                </a:solidFill>
              </a:rPr>
              <a:t>Mariana Duarte</a:t>
            </a:r>
          </a:p>
          <a:p>
            <a:r>
              <a:rPr lang="pt-PT" sz="3600" i="0" dirty="0">
                <a:solidFill>
                  <a:srgbClr val="004586"/>
                </a:solidFill>
              </a:rPr>
              <a:t>Inês Rosendo</a:t>
            </a:r>
          </a:p>
          <a:p>
            <a:r>
              <a:rPr lang="pt-PT" sz="3600" i="0" dirty="0">
                <a:solidFill>
                  <a:srgbClr val="004586"/>
                </a:solidFill>
              </a:rPr>
              <a:t>José Augusto Simões</a:t>
            </a:r>
          </a:p>
          <a:p>
            <a:r>
              <a:rPr lang="pt-PT" sz="3600" i="0" dirty="0">
                <a:solidFill>
                  <a:srgbClr val="004586"/>
                </a:solidFill>
              </a:rPr>
              <a:t>Luiz Santiago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Agradecimentos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08" y="1669143"/>
            <a:ext cx="3609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36322" y="4976755"/>
            <a:ext cx="7799095" cy="812572"/>
          </a:xfrm>
        </p:spPr>
        <p:txBody>
          <a:bodyPr/>
          <a:lstStyle/>
          <a:p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Patel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A,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MacMahon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S, Chalmers J, et al.; ADVANCE Collaborative Group. Intensive blood glucose control and vascular outcomes in patients with type 2 diabetes. N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Engl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J Med. 2008;358(24):2560-2572 </a:t>
            </a:r>
            <a:endParaRPr lang="en-US" sz="1200" dirty="0" smtClean="0">
              <a:solidFill>
                <a:srgbClr val="808080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UK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Prospective Diabetes Study Group. Tight blood pressure control and risk of macrovascular and microvascular complications in type 2 diabetes: UKPDS 38 [published correction appears in BMJ. 1999;318 (7175):29]. BMJ. 1998;317(7160):703-713. </a:t>
            </a:r>
          </a:p>
          <a:p>
            <a:endParaRPr lang="es-ES" sz="12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531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tens</a:t>
            </a: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ão arterial</a:t>
            </a: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52230" y="1543181"/>
            <a:ext cx="3391896" cy="2699173"/>
            <a:chOff x="335281" y="2318613"/>
            <a:chExt cx="3391896" cy="2699173"/>
          </a:xfrm>
        </p:grpSpPr>
        <p:pic>
          <p:nvPicPr>
            <p:cNvPr id="12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5"/>
            <p:cNvSpPr/>
            <p:nvPr/>
          </p:nvSpPr>
          <p:spPr>
            <a:xfrm>
              <a:off x="1421629" y="295656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559581" y="2051574"/>
            <a:ext cx="4275836" cy="2137918"/>
            <a:chOff x="7236024" y="2755473"/>
            <a:chExt cx="4275836" cy="2137918"/>
          </a:xfrm>
        </p:grpSpPr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024" y="2755473"/>
              <a:ext cx="4275836" cy="2137918"/>
            </a:xfrm>
            <a:prstGeom prst="rect">
              <a:avLst/>
            </a:prstGeom>
          </p:spPr>
        </p:pic>
        <p:sp>
          <p:nvSpPr>
            <p:cNvPr id="16" name="Rounded Rectangle 8"/>
            <p:cNvSpPr/>
            <p:nvPr/>
          </p:nvSpPr>
          <p:spPr>
            <a:xfrm>
              <a:off x="7301340" y="3722913"/>
              <a:ext cx="3522616" cy="37555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9"/>
          <p:cNvSpPr/>
          <p:nvPr/>
        </p:nvSpPr>
        <p:spPr>
          <a:xfrm>
            <a:off x="4317981" y="2320594"/>
            <a:ext cx="324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15 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10 anos</a:t>
            </a:r>
          </a:p>
          <a:p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6 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10 anos</a:t>
            </a:r>
          </a:p>
        </p:txBody>
      </p:sp>
      <p:sp>
        <p:nvSpPr>
          <p:cNvPr id="18" name="Rectangle 10"/>
          <p:cNvSpPr/>
          <p:nvPr/>
        </p:nvSpPr>
        <p:spPr>
          <a:xfrm>
            <a:off x="4410746" y="3688356"/>
            <a:ext cx="19994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0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TA &lt;140/90</a:t>
            </a:r>
          </a:p>
        </p:txBody>
      </p:sp>
    </p:spTree>
    <p:extLst>
      <p:ext uri="{BB962C8B-B14F-4D97-AF65-F5344CB8AC3E}">
        <p14:creationId xmlns:p14="http://schemas.microsoft.com/office/powerpoint/2010/main" val="398379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2826" y="5586385"/>
            <a:ext cx="7799095" cy="812572"/>
          </a:xfrm>
        </p:spPr>
        <p:txBody>
          <a:bodyPr/>
          <a:lstStyle/>
          <a:p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American Diabetes Association. Approaches to Glycemic Treatment. Diabetes Care. 1 de Janeiro de 2016;39(Supplement 1):S52–9</a:t>
            </a:r>
            <a:r>
              <a:rPr lang="en-US" sz="12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00807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5393" y="4231352"/>
            <a:ext cx="2248989" cy="647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Metformina</a:t>
            </a:r>
            <a:endParaRPr lang="pt-PT" sz="2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21212" y="997382"/>
            <a:ext cx="4039771" cy="3187492"/>
            <a:chOff x="335281" y="2318613"/>
            <a:chExt cx="3391896" cy="2699173"/>
          </a:xfrm>
        </p:grpSpPr>
        <p:pic>
          <p:nvPicPr>
            <p:cNvPr id="21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5"/>
            <p:cNvSpPr/>
            <p:nvPr/>
          </p:nvSpPr>
          <p:spPr>
            <a:xfrm>
              <a:off x="1874520" y="295656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6"/>
          <p:cNvSpPr/>
          <p:nvPr/>
        </p:nvSpPr>
        <p:spPr>
          <a:xfrm>
            <a:off x="1985796" y="4878499"/>
            <a:ext cx="305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15 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10 anos</a:t>
            </a:r>
          </a:p>
          <a:p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10 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0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10 anos</a:t>
            </a:r>
          </a:p>
        </p:txBody>
      </p:sp>
      <p:pic>
        <p:nvPicPr>
          <p:cNvPr id="24" name="Marcador de Posição de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67" y="1438816"/>
            <a:ext cx="5626225" cy="32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2826" y="5586385"/>
            <a:ext cx="7799095" cy="812572"/>
          </a:xfrm>
        </p:spPr>
        <p:txBody>
          <a:bodyPr/>
          <a:lstStyle/>
          <a:p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Ginsberg HN, Elam MB, Lovato LC, et al.; ACCORD Study Group. Effects of combination lipid therapy in type 2 diabetes mellitus [published correction appears in N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Engl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J Med. 2010;362(18):1748]. N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Engl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J Med. 2010;362(17):1563-1574</a:t>
            </a:r>
            <a:r>
              <a:rPr lang="en-US" sz="12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8611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dislipidemia</a:t>
            </a:r>
            <a:b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65367" y="1313739"/>
            <a:ext cx="4294653" cy="3831422"/>
            <a:chOff x="335281" y="2318613"/>
            <a:chExt cx="3391896" cy="2699173"/>
          </a:xfrm>
        </p:grpSpPr>
        <p:pic>
          <p:nvPicPr>
            <p:cNvPr id="11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5"/>
            <p:cNvSpPr/>
            <p:nvPr/>
          </p:nvSpPr>
          <p:spPr>
            <a:xfrm>
              <a:off x="2255520" y="317035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6"/>
          <p:cNvSpPr/>
          <p:nvPr/>
        </p:nvSpPr>
        <p:spPr>
          <a:xfrm>
            <a:off x="7061245" y="2029121"/>
            <a:ext cx="3334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H: 3 anos</a:t>
            </a:r>
          </a:p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M: 2 anos</a:t>
            </a:r>
          </a:p>
          <a:p>
            <a:endParaRPr lang="pt-PT" sz="2400" dirty="0">
              <a:solidFill>
                <a:srgbClr val="004586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10 – 15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10 anos</a:t>
            </a:r>
          </a:p>
        </p:txBody>
      </p:sp>
    </p:spTree>
    <p:extLst>
      <p:ext uri="{BB962C8B-B14F-4D97-AF65-F5344CB8AC3E}">
        <p14:creationId xmlns:p14="http://schemas.microsoft.com/office/powerpoint/2010/main" val="30180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72" y="1423036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glicémico</a:t>
            </a:r>
            <a:b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045901" y="2265976"/>
            <a:ext cx="5341671" cy="4592024"/>
          </a:xfrm>
        </p:spPr>
        <p:txBody>
          <a:bodyPr/>
          <a:lstStyle/>
          <a:p>
            <a:r>
              <a:rPr lang="pt-PT" dirty="0">
                <a:ea typeface="American Typewriter" charset="0"/>
                <a:cs typeface="American Typewriter" charset="0"/>
              </a:rPr>
              <a:t>Revisão Cochrane, 2010: </a:t>
            </a:r>
          </a:p>
          <a:p>
            <a:r>
              <a:rPr lang="en-US" dirty="0" err="1">
                <a:ea typeface="American Typewriter" charset="0"/>
                <a:cs typeface="American Typewriter" charset="0"/>
              </a:rPr>
              <a:t>Metan</a:t>
            </a:r>
            <a:r>
              <a:rPr lang="pt-PT" dirty="0">
                <a:ea typeface="American Typewriter" charset="0"/>
                <a:cs typeface="American Typewriter" charset="0"/>
              </a:rPr>
              <a:t>álise, BMJ, </a:t>
            </a:r>
            <a:r>
              <a:rPr lang="pt-PT" dirty="0" smtClean="0">
                <a:ea typeface="American Typewriter" charset="0"/>
                <a:cs typeface="American Typewriter" charset="0"/>
              </a:rPr>
              <a:t>2011:</a:t>
            </a:r>
          </a:p>
          <a:p>
            <a:pPr lvl="1"/>
            <a:r>
              <a:rPr lang="pt-PT" sz="2400" dirty="0" smtClean="0">
                <a:ea typeface="American Typewriter" charset="0"/>
                <a:cs typeface="American Typewriter" charset="0"/>
              </a:rPr>
              <a:t>Reduz </a:t>
            </a:r>
            <a:r>
              <a:rPr lang="pt-PT" sz="2400" dirty="0">
                <a:ea typeface="American Typewriter" charset="0"/>
                <a:cs typeface="American Typewriter" charset="0"/>
              </a:rPr>
              <a:t>microalbuminúria e EAM </a:t>
            </a:r>
            <a:r>
              <a:rPr lang="pt-PT" sz="2400" dirty="0" smtClean="0">
                <a:ea typeface="American Typewriter" charset="0"/>
                <a:cs typeface="American Typewriter" charset="0"/>
              </a:rPr>
              <a:t>não-fatal.</a:t>
            </a:r>
          </a:p>
          <a:p>
            <a:pPr lvl="1"/>
            <a:r>
              <a:rPr lang="pt-PT" sz="2400" dirty="0" smtClean="0">
                <a:ea typeface="American Typewriter" charset="0"/>
                <a:cs typeface="American Typewriter" charset="0"/>
              </a:rPr>
              <a:t>Aumento </a:t>
            </a:r>
            <a:r>
              <a:rPr lang="pt-PT" sz="2400" dirty="0">
                <a:ea typeface="American Typewriter" charset="0"/>
                <a:cs typeface="American Typewriter" charset="0"/>
              </a:rPr>
              <a:t>risco hipoglicémia e </a:t>
            </a:r>
            <a:r>
              <a:rPr lang="pt-PT" sz="2400" dirty="0" smtClean="0">
                <a:ea typeface="American Typewriter" charset="0"/>
                <a:cs typeface="American Typewriter" charset="0"/>
              </a:rPr>
              <a:t>IC.</a:t>
            </a:r>
          </a:p>
          <a:p>
            <a:pPr lvl="1"/>
            <a:r>
              <a:rPr lang="pt-PT" sz="2400" dirty="0" smtClean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Não </a:t>
            </a:r>
            <a:r>
              <a:rPr lang="pt-PT" sz="2400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diminui mortalidade CV ou </a:t>
            </a:r>
            <a:r>
              <a:rPr lang="pt-PT" sz="2400" dirty="0" smtClean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total.</a:t>
            </a:r>
            <a:endParaRPr lang="en-US" sz="2400" dirty="0">
              <a:solidFill>
                <a:srgbClr val="C00000"/>
              </a:solidFill>
              <a:ea typeface="American Typewriter" charset="0"/>
              <a:cs typeface="American Typewriter" charset="0"/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254679" y="5453933"/>
            <a:ext cx="11582443" cy="295162"/>
          </a:xfrm>
        </p:spPr>
        <p:txBody>
          <a:bodyPr/>
          <a:lstStyle/>
          <a:p>
            <a:r>
              <a:rPr lang="en-US" dirty="0" err="1">
                <a:ea typeface="American Typewriter" charset="0"/>
              </a:rPr>
              <a:t>Boussageon</a:t>
            </a:r>
            <a:r>
              <a:rPr lang="en-US" dirty="0">
                <a:ea typeface="American Typewriter" charset="0"/>
              </a:rPr>
              <a:t> R, </a:t>
            </a:r>
            <a:r>
              <a:rPr lang="en-US" dirty="0" err="1">
                <a:ea typeface="American Typewriter" charset="0"/>
              </a:rPr>
              <a:t>Bejan-Angoulvant</a:t>
            </a:r>
            <a:r>
              <a:rPr lang="en-US" dirty="0">
                <a:ea typeface="American Typewriter" charset="0"/>
              </a:rPr>
              <a:t> T, </a:t>
            </a:r>
            <a:r>
              <a:rPr lang="en-US" dirty="0" err="1">
                <a:ea typeface="American Typewriter" charset="0"/>
              </a:rPr>
              <a:t>Saadatian-Elahi</a:t>
            </a:r>
            <a:r>
              <a:rPr lang="en-US" dirty="0">
                <a:ea typeface="American Typewriter" charset="0"/>
              </a:rPr>
              <a:t> M, et al. Effect of intensive glucose lowering treatment on all cause mortality, </a:t>
            </a:r>
            <a:r>
              <a:rPr lang="en-US" dirty="0" err="1">
                <a:ea typeface="American Typewriter" charset="0"/>
              </a:rPr>
              <a:t>cardiovas</a:t>
            </a:r>
            <a:r>
              <a:rPr lang="en-US" dirty="0">
                <a:ea typeface="American Typewriter" charset="0"/>
              </a:rPr>
              <a:t>- </a:t>
            </a:r>
            <a:r>
              <a:rPr lang="en-US" dirty="0" err="1">
                <a:ea typeface="American Typewriter" charset="0"/>
              </a:rPr>
              <a:t>cular</a:t>
            </a:r>
            <a:r>
              <a:rPr lang="en-US" dirty="0">
                <a:ea typeface="American Typewriter" charset="0"/>
              </a:rPr>
              <a:t> death, and microvascular events in type 2 diabetes: meta-analysis of </a:t>
            </a:r>
            <a:r>
              <a:rPr lang="en-US" dirty="0" err="1">
                <a:ea typeface="American Typewriter" charset="0"/>
              </a:rPr>
              <a:t>randomised</a:t>
            </a:r>
            <a:r>
              <a:rPr lang="en-US" dirty="0">
                <a:ea typeface="American Typewriter" charset="0"/>
              </a:rPr>
              <a:t> controlled trials. BMJ. 2011;343:d4169. </a:t>
            </a:r>
            <a:r>
              <a:rPr lang="en-US" dirty="0" smtClean="0">
                <a:ea typeface="American Typewriter" charset="0"/>
              </a:rPr>
              <a:t> </a:t>
            </a:r>
            <a:r>
              <a:rPr lang="en-US" dirty="0" err="1" smtClean="0">
                <a:ea typeface="American Typewriter" charset="0"/>
              </a:rPr>
              <a:t>Hemmingsen</a:t>
            </a:r>
            <a:r>
              <a:rPr lang="en-US" dirty="0" smtClean="0">
                <a:ea typeface="American Typewriter" charset="0"/>
              </a:rPr>
              <a:t> </a:t>
            </a:r>
            <a:r>
              <a:rPr lang="en-US" dirty="0">
                <a:ea typeface="American Typewriter" charset="0"/>
              </a:rPr>
              <a:t>B, Lund SS, </a:t>
            </a:r>
            <a:r>
              <a:rPr lang="en-US" dirty="0" err="1">
                <a:ea typeface="American Typewriter" charset="0"/>
              </a:rPr>
              <a:t>Gluud</a:t>
            </a:r>
            <a:r>
              <a:rPr lang="en-US" dirty="0">
                <a:ea typeface="American Typewriter" charset="0"/>
              </a:rPr>
              <a:t> C, et al. Targeting intensive </a:t>
            </a:r>
            <a:r>
              <a:rPr lang="en-US" dirty="0" err="1">
                <a:ea typeface="American Typewriter" charset="0"/>
              </a:rPr>
              <a:t>glycaemic</a:t>
            </a:r>
            <a:r>
              <a:rPr lang="en-US" dirty="0">
                <a:ea typeface="American Typewriter" charset="0"/>
              </a:rPr>
              <a:t> control versus targeting conventional </a:t>
            </a:r>
            <a:r>
              <a:rPr lang="en-US" dirty="0" err="1">
                <a:ea typeface="American Typewriter" charset="0"/>
              </a:rPr>
              <a:t>glycaemic</a:t>
            </a:r>
            <a:r>
              <a:rPr lang="en-US" dirty="0">
                <a:ea typeface="American Typewriter" charset="0"/>
              </a:rPr>
              <a:t> control for type 2 diabetes mellitus. Cochrane Database </a:t>
            </a:r>
            <a:r>
              <a:rPr lang="en-US" dirty="0" err="1">
                <a:ea typeface="American Typewriter" charset="0"/>
              </a:rPr>
              <a:t>Syst</a:t>
            </a:r>
            <a:r>
              <a:rPr lang="en-US" dirty="0">
                <a:ea typeface="American Typewriter" charset="0"/>
              </a:rPr>
              <a:t> Rev. 2011;(6):CD008143.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  <a:endParaRPr lang="en-US" sz="12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32104" y="1814733"/>
            <a:ext cx="4391464" cy="3203054"/>
            <a:chOff x="335281" y="2318613"/>
            <a:chExt cx="3391896" cy="2699173"/>
          </a:xfrm>
        </p:grpSpPr>
        <p:pic>
          <p:nvPicPr>
            <p:cNvPr id="9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5"/>
            <p:cNvSpPr/>
            <p:nvPr/>
          </p:nvSpPr>
          <p:spPr>
            <a:xfrm>
              <a:off x="2423160" y="3668199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7040558" y="1537734"/>
            <a:ext cx="2259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HbA1c &lt; ?</a:t>
            </a:r>
          </a:p>
        </p:txBody>
      </p:sp>
    </p:spTree>
    <p:extLst>
      <p:ext uri="{BB962C8B-B14F-4D97-AF65-F5344CB8AC3E}">
        <p14:creationId xmlns:p14="http://schemas.microsoft.com/office/powerpoint/2010/main" val="66010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14489</TotalTime>
  <Words>5411</Words>
  <Application>Microsoft Office PowerPoint</Application>
  <PresentationFormat>Panorámica</PresentationFormat>
  <Paragraphs>983</Paragraphs>
  <Slides>57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9" baseType="lpstr">
      <vt:lpstr>MS PGothic</vt:lpstr>
      <vt:lpstr>American Typewriter</vt:lpstr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O que tem mais impacto?</vt:lpstr>
      <vt:lpstr>Que agenda? Cessação tabágica  </vt:lpstr>
      <vt:lpstr>Que agenda? Controlo tensão arterial   </vt:lpstr>
      <vt:lpstr>Que agenda?    </vt:lpstr>
      <vt:lpstr>Que agenda? Controlo dislipidemia     </vt:lpstr>
      <vt:lpstr>Que agenda? Controlo glicémico     </vt:lpstr>
      <vt:lpstr>Que agenda?</vt:lpstr>
      <vt:lpstr>E a agenda da pessoa com diabetes?</vt:lpstr>
      <vt:lpstr>Como?</vt:lpstr>
      <vt:lpstr>Presentación de PowerPoint</vt:lpstr>
      <vt:lpstr>Presentación de PowerPoint</vt:lpstr>
      <vt:lpstr>Presentación de PowerPoint</vt:lpstr>
      <vt:lpstr>Estudo analítico</vt:lpstr>
      <vt:lpstr>Ecografia abdominal</vt:lpstr>
      <vt:lpstr>Internamento</vt:lpstr>
      <vt:lpstr>Presentación de PowerPoint</vt:lpstr>
      <vt:lpstr>Presentación de PowerPoint</vt:lpstr>
      <vt:lpstr>Presentación de PowerPoint</vt:lpstr>
      <vt:lpstr>Analiticamente</vt:lpstr>
      <vt:lpstr>Presentación de PowerPoint</vt:lpstr>
      <vt:lpstr>Presentación de PowerPoint</vt:lpstr>
      <vt:lpstr>Presentación de PowerPoint</vt:lpstr>
      <vt:lpstr>Presentación de PowerPoint</vt:lpstr>
      <vt:lpstr>Quem testar?</vt:lpstr>
      <vt:lpstr>Presentación de PowerPoint</vt:lpstr>
      <vt:lpstr>Presentación de PowerPoint</vt:lpstr>
      <vt:lpstr>Analiticamente</vt:lpstr>
      <vt:lpstr>Presentación de PowerPoint</vt:lpstr>
      <vt:lpstr>Presentación de PowerPoint</vt:lpstr>
      <vt:lpstr>Presentación de PowerPoint</vt:lpstr>
      <vt:lpstr>Presentación de PowerPoint</vt:lpstr>
      <vt:lpstr>Quem suspeitar?</vt:lpstr>
      <vt:lpstr>Diabetes Auto-Imune Latente do Adulto                                                                   (LADA)</vt:lpstr>
      <vt:lpstr>Diabetes Auto-Imune Latente do Adulto                                                                   (LADA)</vt:lpstr>
      <vt:lpstr>Presentación de PowerPoint</vt:lpstr>
      <vt:lpstr>Diabetes Auto-Imune Latente do Adulto (LADA)</vt:lpstr>
      <vt:lpstr>Caso clínico 5 </vt:lpstr>
      <vt:lpstr>Presentación de PowerPoint</vt:lpstr>
      <vt:lpstr>Presentación de PowerPoint</vt:lpstr>
      <vt:lpstr>Presentación de PowerPoint</vt:lpstr>
      <vt:lpstr>Avaliação pré-exercício</vt:lpstr>
      <vt:lpstr>Presentación de PowerPoint</vt:lpstr>
      <vt:lpstr>Presentación de PowerPoint</vt:lpstr>
      <vt:lpstr>Presentación de PowerPoint</vt:lpstr>
      <vt:lpstr>Regra dos 15:15</vt:lpstr>
      <vt:lpstr>Regra dos 15:15</vt:lpstr>
      <vt:lpstr>Regra 15:15</vt:lpstr>
      <vt:lpstr>Presentación de PowerPoint</vt:lpstr>
      <vt:lpstr>Presentación de PowerPoint</vt:lpstr>
      <vt:lpstr>Presentación de PowerPoint</vt:lpstr>
      <vt:lpstr>Classificação de DRC usando a razão albumina/ creatinina e categorias DRC</vt:lpstr>
      <vt:lpstr>Classificação de DRC usando a razão albumina/ creatinina e categorias DRC</vt:lpstr>
      <vt:lpstr>Classificação risco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subject/>
  <dc:creator>Live Med</dc:creator>
  <dc:description/>
  <cp:lastModifiedBy>Live Med</cp:lastModifiedBy>
  <cp:revision>171</cp:revision>
  <dcterms:created xsi:type="dcterms:W3CDTF">2016-01-21T12:27:52Z</dcterms:created>
  <dcterms:modified xsi:type="dcterms:W3CDTF">2017-04-03T17:02:04Z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