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55"/>
  </p:notesMasterIdLst>
  <p:sldIdLst>
    <p:sldId id="256" r:id="rId4"/>
    <p:sldId id="356" r:id="rId5"/>
    <p:sldId id="267" r:id="rId6"/>
    <p:sldId id="269" r:id="rId7"/>
    <p:sldId id="270" r:id="rId8"/>
    <p:sldId id="352" r:id="rId9"/>
    <p:sldId id="271" r:id="rId10"/>
    <p:sldId id="272" r:id="rId11"/>
    <p:sldId id="351" r:id="rId12"/>
    <p:sldId id="357" r:id="rId13"/>
    <p:sldId id="319" r:id="rId14"/>
    <p:sldId id="318" r:id="rId15"/>
    <p:sldId id="358" r:id="rId16"/>
    <p:sldId id="359" r:id="rId17"/>
    <p:sldId id="360" r:id="rId18"/>
    <p:sldId id="361" r:id="rId19"/>
    <p:sldId id="362" r:id="rId20"/>
    <p:sldId id="363" r:id="rId21"/>
    <p:sldId id="364" r:id="rId22"/>
    <p:sldId id="365" r:id="rId23"/>
    <p:sldId id="366" r:id="rId24"/>
    <p:sldId id="367" r:id="rId25"/>
    <p:sldId id="368" r:id="rId26"/>
    <p:sldId id="369" r:id="rId27"/>
    <p:sldId id="370" r:id="rId28"/>
    <p:sldId id="331" r:id="rId29"/>
    <p:sldId id="371" r:id="rId30"/>
    <p:sldId id="333" r:id="rId31"/>
    <p:sldId id="372" r:id="rId32"/>
    <p:sldId id="338" r:id="rId33"/>
    <p:sldId id="335" r:id="rId34"/>
    <p:sldId id="349" r:id="rId35"/>
    <p:sldId id="350" r:id="rId36"/>
    <p:sldId id="257" r:id="rId37"/>
    <p:sldId id="311" r:id="rId38"/>
    <p:sldId id="314" r:id="rId39"/>
    <p:sldId id="310" r:id="rId40"/>
    <p:sldId id="312" r:id="rId41"/>
    <p:sldId id="313" r:id="rId42"/>
    <p:sldId id="315" r:id="rId43"/>
    <p:sldId id="340" r:id="rId44"/>
    <p:sldId id="342" r:id="rId45"/>
    <p:sldId id="341" r:id="rId46"/>
    <p:sldId id="343" r:id="rId47"/>
    <p:sldId id="344" r:id="rId48"/>
    <p:sldId id="345" r:id="rId49"/>
    <p:sldId id="346" r:id="rId50"/>
    <p:sldId id="355" r:id="rId51"/>
    <p:sldId id="373" r:id="rId52"/>
    <p:sldId id="374" r:id="rId53"/>
    <p:sldId id="375" r:id="rId54"/>
  </p:sldIdLst>
  <p:sldSz cx="12192000" cy="6858000"/>
  <p:notesSz cx="7559675" cy="10691813"/>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86"/>
    <a:srgbClr val="E8ECF5"/>
    <a:srgbClr val="808080"/>
    <a:srgbClr val="800000"/>
    <a:srgbClr val="080808"/>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566" autoAdjust="0"/>
  </p:normalViewPr>
  <p:slideViewPr>
    <p:cSldViewPr>
      <p:cViewPr varScale="1">
        <p:scale>
          <a:sx n="64" d="100"/>
          <a:sy n="64" d="100"/>
        </p:scale>
        <p:origin x="654" y="7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17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pt-PT" sz="2400">
                <a:latin typeface="Calibri" pitchFamily="34" charset="0"/>
                <a:cs typeface="Calibri" pitchFamily="34" charset="0"/>
              </a:defRPr>
            </a:pPr>
            <a:r>
              <a:rPr lang="en-US" sz="2400" dirty="0" err="1" smtClean="0">
                <a:solidFill>
                  <a:srgbClr val="004586"/>
                </a:solidFill>
                <a:latin typeface="Calibri" pitchFamily="34" charset="0"/>
                <a:cs typeface="Calibri" pitchFamily="34" charset="0"/>
              </a:rPr>
              <a:t>Genótipos</a:t>
            </a:r>
            <a:r>
              <a:rPr lang="en-US" sz="2400" baseline="0" dirty="0" smtClean="0">
                <a:solidFill>
                  <a:srgbClr val="004586"/>
                </a:solidFill>
                <a:latin typeface="Calibri" pitchFamily="34" charset="0"/>
                <a:cs typeface="Calibri" pitchFamily="34" charset="0"/>
              </a:rPr>
              <a:t> </a:t>
            </a:r>
            <a:r>
              <a:rPr lang="en-US" sz="2400" baseline="0" dirty="0" err="1" smtClean="0">
                <a:solidFill>
                  <a:srgbClr val="004586"/>
                </a:solidFill>
                <a:latin typeface="Calibri" pitchFamily="34" charset="0"/>
                <a:cs typeface="Calibri" pitchFamily="34" charset="0"/>
              </a:rPr>
              <a:t>em</a:t>
            </a:r>
            <a:r>
              <a:rPr lang="en-US" sz="2400" baseline="0" dirty="0" smtClean="0">
                <a:solidFill>
                  <a:srgbClr val="004586"/>
                </a:solidFill>
                <a:latin typeface="Calibri" pitchFamily="34" charset="0"/>
                <a:cs typeface="Calibri" pitchFamily="34" charset="0"/>
              </a:rPr>
              <a:t> Portugal</a:t>
            </a:r>
            <a:endParaRPr lang="en-US" sz="2400" dirty="0">
              <a:solidFill>
                <a:srgbClr val="004586"/>
              </a:solidFill>
              <a:latin typeface="Calibri" pitchFamily="34" charset="0"/>
              <a:cs typeface="Calibri" pitchFamily="34" charset="0"/>
            </a:endParaRPr>
          </a:p>
        </c:rich>
      </c:tx>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Folha1!$B$1</c:f>
              <c:strCache>
                <c:ptCount val="1"/>
                <c:pt idx="0">
                  <c:v>Coluna1</c:v>
                </c:pt>
              </c:strCache>
            </c:strRef>
          </c:tx>
          <c:dLbls>
            <c:spPr>
              <a:noFill/>
              <a:ln>
                <a:noFill/>
              </a:ln>
              <a:effectLst/>
            </c:spPr>
            <c:txPr>
              <a:bodyPr/>
              <a:lstStyle/>
              <a:p>
                <a:pPr>
                  <a:defRPr lang="pt-PT" sz="1600">
                    <a:latin typeface="Calibri" pitchFamily="34" charset="0"/>
                    <a:cs typeface="Calibri" pitchFamily="34" charset="0"/>
                  </a:defRPr>
                </a:pPr>
                <a:endParaRPr lang="es-E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Folha1!$A$2:$A$6</c:f>
              <c:strCache>
                <c:ptCount val="5"/>
                <c:pt idx="0">
                  <c:v>Genótipo 1</c:v>
                </c:pt>
                <c:pt idx="1">
                  <c:v>Genótipo 2</c:v>
                </c:pt>
                <c:pt idx="2">
                  <c:v>Genótipo 3</c:v>
                </c:pt>
                <c:pt idx="3">
                  <c:v>Genótipo 4</c:v>
                </c:pt>
                <c:pt idx="4">
                  <c:v>Outros</c:v>
                </c:pt>
              </c:strCache>
            </c:strRef>
          </c:cat>
          <c:val>
            <c:numRef>
              <c:f>Folha1!$B$2:$B$6</c:f>
              <c:numCache>
                <c:formatCode>0%</c:formatCode>
                <c:ptCount val="5"/>
                <c:pt idx="0">
                  <c:v>0.60000000000000064</c:v>
                </c:pt>
                <c:pt idx="1">
                  <c:v>2.0000000000000042E-2</c:v>
                </c:pt>
                <c:pt idx="2">
                  <c:v>0.25</c:v>
                </c:pt>
                <c:pt idx="3">
                  <c:v>9.0000000000000066E-2</c:v>
                </c:pt>
                <c:pt idx="4">
                  <c:v>4.0000000000000084E-2</c:v>
                </c:pt>
              </c:numCache>
            </c:numRef>
          </c:val>
        </c:ser>
        <c:dLbls>
          <c:showLegendKey val="0"/>
          <c:showVal val="1"/>
          <c:showCatName val="0"/>
          <c:showSerName val="0"/>
          <c:showPercent val="0"/>
          <c:showBubbleSize val="0"/>
          <c:showLeaderLines val="1"/>
        </c:dLbls>
      </c:pie3DChart>
    </c:plotArea>
    <c:legend>
      <c:legendPos val="b"/>
      <c:layout/>
      <c:overlay val="0"/>
      <c:txPr>
        <a:bodyPr/>
        <a:lstStyle/>
        <a:p>
          <a:pPr>
            <a:defRPr lang="pt-PT" sz="1400">
              <a:latin typeface="Calibri" pitchFamily="34" charset="0"/>
              <a:cs typeface="Calibri" pitchFamily="34" charset="0"/>
            </a:defRPr>
          </a:pPr>
          <a:endParaRPr lang="es-ES"/>
        </a:p>
      </c:txPr>
    </c:legend>
    <c:plotVisOnly val="1"/>
    <c:dispBlanksAs val="zero"/>
    <c:showDLblsOverMax val="0"/>
  </c:chart>
  <c:txPr>
    <a:bodyPr/>
    <a:lstStyle/>
    <a:p>
      <a:pPr>
        <a:defRPr sz="1800"/>
      </a:pPr>
      <a:endParaRPr lang="es-E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B5930A-0D0E-4954-BB02-46C4B37AB8F8}" type="doc">
      <dgm:prSet loTypeId="urn:microsoft.com/office/officeart/2005/8/layout/vList5" loCatId="list" qsTypeId="urn:microsoft.com/office/officeart/2005/8/quickstyle/3d1" qsCatId="3D" csTypeId="urn:microsoft.com/office/officeart/2005/8/colors/accent2_2" csCatId="accent2" phldr="1"/>
      <dgm:spPr/>
      <dgm:t>
        <a:bodyPr/>
        <a:lstStyle/>
        <a:p>
          <a:endParaRPr lang="pt-PT"/>
        </a:p>
      </dgm:t>
    </dgm:pt>
    <dgm:pt modelId="{76815F33-4E53-4AE3-A023-EC3CAD6DA103}">
      <dgm:prSet phldrT="[Texto]" custT="1"/>
      <dgm:spPr>
        <a:solidFill>
          <a:srgbClr val="004586"/>
        </a:solidFill>
      </dgm:spPr>
      <dgm:t>
        <a:bodyPr/>
        <a:lstStyle/>
        <a:p>
          <a:r>
            <a:rPr lang="pt-PT" sz="2800" b="1" dirty="0" smtClean="0">
              <a:latin typeface="Calibri" pitchFamily="34" charset="0"/>
              <a:cs typeface="Calibri" pitchFamily="34" charset="0"/>
            </a:rPr>
            <a:t>Rastreio da população geral</a:t>
          </a:r>
          <a:endParaRPr lang="pt-PT" sz="2800" b="1" dirty="0">
            <a:latin typeface="Calibri" pitchFamily="34" charset="0"/>
            <a:cs typeface="Calibri" pitchFamily="34" charset="0"/>
          </a:endParaRPr>
        </a:p>
      </dgm:t>
    </dgm:pt>
    <dgm:pt modelId="{3BF7FDEE-3375-4053-8D1B-E222ABAFB4A9}" type="parTrans" cxnId="{9A8B4F1C-BB5C-47E1-89CE-3C399B814AEE}">
      <dgm:prSet/>
      <dgm:spPr/>
      <dgm:t>
        <a:bodyPr/>
        <a:lstStyle/>
        <a:p>
          <a:endParaRPr lang="pt-PT" sz="800">
            <a:latin typeface="Calibri" pitchFamily="34" charset="0"/>
            <a:cs typeface="Calibri" pitchFamily="34" charset="0"/>
          </a:endParaRPr>
        </a:p>
      </dgm:t>
    </dgm:pt>
    <dgm:pt modelId="{A9F0617F-C117-416A-9167-CE13A3E12343}" type="sibTrans" cxnId="{9A8B4F1C-BB5C-47E1-89CE-3C399B814AEE}">
      <dgm:prSet/>
      <dgm:spPr/>
      <dgm:t>
        <a:bodyPr/>
        <a:lstStyle/>
        <a:p>
          <a:endParaRPr lang="pt-PT" sz="800">
            <a:latin typeface="Calibri" pitchFamily="34" charset="0"/>
            <a:cs typeface="Calibri" pitchFamily="34" charset="0"/>
          </a:endParaRPr>
        </a:p>
      </dgm:t>
    </dgm:pt>
    <dgm:pt modelId="{51DEAAB8-F4AD-47F0-9467-F7DF9004DCBE}">
      <dgm:prSet phldrT="[Texto]" custT="1"/>
      <dgm:spPr>
        <a:solidFill>
          <a:srgbClr val="E8ECF5">
            <a:alpha val="90000"/>
          </a:srgbClr>
        </a:solidFill>
      </dgm:spPr>
      <dgm:t>
        <a:bodyPr/>
        <a:lstStyle/>
        <a:p>
          <a:pPr algn="l"/>
          <a:r>
            <a:rPr lang="pt-PT" sz="2000" dirty="0" smtClean="0">
              <a:solidFill>
                <a:srgbClr val="004586"/>
              </a:solidFill>
              <a:latin typeface="Calibri" pitchFamily="34" charset="0"/>
              <a:cs typeface="Calibri" pitchFamily="34" charset="0"/>
            </a:rPr>
            <a:t>Rastreio universal, proposto por alguns por poder ser custo-efetivo</a:t>
          </a:r>
          <a:r>
            <a:rPr lang="pt-PT" sz="2000" baseline="30000" dirty="0" smtClean="0">
              <a:solidFill>
                <a:srgbClr val="004586"/>
              </a:solidFill>
              <a:latin typeface="Calibri" pitchFamily="34" charset="0"/>
              <a:cs typeface="Calibri" pitchFamily="34" charset="0"/>
            </a:rPr>
            <a:t>1,2</a:t>
          </a:r>
          <a:r>
            <a:rPr lang="pt-PT" sz="2000" dirty="0" smtClean="0">
              <a:solidFill>
                <a:srgbClr val="004586"/>
              </a:solidFill>
              <a:latin typeface="Calibri" pitchFamily="34" charset="0"/>
              <a:cs typeface="Calibri" pitchFamily="34" charset="0"/>
            </a:rPr>
            <a:t>, não é recomendado em nenhuma </a:t>
          </a:r>
          <a:r>
            <a:rPr lang="pt-PT" sz="2000" i="1" dirty="0" smtClean="0">
              <a:solidFill>
                <a:srgbClr val="004586"/>
              </a:solidFill>
              <a:latin typeface="Calibri" pitchFamily="34" charset="0"/>
              <a:cs typeface="Calibri" pitchFamily="34" charset="0"/>
            </a:rPr>
            <a:t>guideline.</a:t>
          </a:r>
          <a:endParaRPr lang="pt-PT" sz="2000" i="1" dirty="0">
            <a:solidFill>
              <a:srgbClr val="004586"/>
            </a:solidFill>
            <a:latin typeface="Calibri" pitchFamily="34" charset="0"/>
            <a:cs typeface="Calibri" pitchFamily="34" charset="0"/>
          </a:endParaRPr>
        </a:p>
      </dgm:t>
    </dgm:pt>
    <dgm:pt modelId="{C701A032-51F3-4529-9711-6E56B261FE0A}" type="parTrans" cxnId="{1115C4F9-6023-476A-95BD-B0FA1F157D30}">
      <dgm:prSet/>
      <dgm:spPr/>
      <dgm:t>
        <a:bodyPr/>
        <a:lstStyle/>
        <a:p>
          <a:endParaRPr lang="pt-PT" sz="800">
            <a:latin typeface="Calibri" pitchFamily="34" charset="0"/>
            <a:cs typeface="Calibri" pitchFamily="34" charset="0"/>
          </a:endParaRPr>
        </a:p>
      </dgm:t>
    </dgm:pt>
    <dgm:pt modelId="{4E63C611-374E-4620-A638-FE2F063C8F0F}" type="sibTrans" cxnId="{1115C4F9-6023-476A-95BD-B0FA1F157D30}">
      <dgm:prSet/>
      <dgm:spPr/>
      <dgm:t>
        <a:bodyPr/>
        <a:lstStyle/>
        <a:p>
          <a:endParaRPr lang="pt-PT" sz="800">
            <a:latin typeface="Calibri" pitchFamily="34" charset="0"/>
            <a:cs typeface="Calibri" pitchFamily="34" charset="0"/>
          </a:endParaRPr>
        </a:p>
      </dgm:t>
    </dgm:pt>
    <dgm:pt modelId="{63E3D5B2-0D04-426F-8175-F545683DB1F5}">
      <dgm:prSet phldrT="[Texto]" custT="1"/>
      <dgm:spPr>
        <a:solidFill>
          <a:srgbClr val="004586"/>
        </a:solidFill>
      </dgm:spPr>
      <dgm:t>
        <a:bodyPr/>
        <a:lstStyle/>
        <a:p>
          <a:r>
            <a:rPr lang="pt-PT" sz="2800" b="1" dirty="0" smtClean="0">
              <a:latin typeface="Calibri" pitchFamily="34" charset="0"/>
              <a:cs typeface="Calibri" pitchFamily="34" charset="0"/>
            </a:rPr>
            <a:t>Rastreio por idade</a:t>
          </a:r>
          <a:endParaRPr lang="pt-PT" sz="2800" b="1" dirty="0">
            <a:latin typeface="Calibri" pitchFamily="34" charset="0"/>
            <a:cs typeface="Calibri" pitchFamily="34" charset="0"/>
          </a:endParaRPr>
        </a:p>
      </dgm:t>
    </dgm:pt>
    <dgm:pt modelId="{AA4CC478-2BE1-47B7-9DF5-ED3247229063}" type="parTrans" cxnId="{B96120A7-C9F1-40C8-B589-9EECB4A7883A}">
      <dgm:prSet/>
      <dgm:spPr/>
      <dgm:t>
        <a:bodyPr/>
        <a:lstStyle/>
        <a:p>
          <a:endParaRPr lang="pt-PT" sz="800">
            <a:latin typeface="Calibri" pitchFamily="34" charset="0"/>
            <a:cs typeface="Calibri" pitchFamily="34" charset="0"/>
          </a:endParaRPr>
        </a:p>
      </dgm:t>
    </dgm:pt>
    <dgm:pt modelId="{E022C96F-4388-4A6C-97C3-9272636D246C}" type="sibTrans" cxnId="{B96120A7-C9F1-40C8-B589-9EECB4A7883A}">
      <dgm:prSet/>
      <dgm:spPr/>
      <dgm:t>
        <a:bodyPr/>
        <a:lstStyle/>
        <a:p>
          <a:endParaRPr lang="pt-PT" sz="800">
            <a:latin typeface="Calibri" pitchFamily="34" charset="0"/>
            <a:cs typeface="Calibri" pitchFamily="34" charset="0"/>
          </a:endParaRPr>
        </a:p>
      </dgm:t>
    </dgm:pt>
    <dgm:pt modelId="{3965A664-B7AF-405B-AD13-B164268CD8C1}">
      <dgm:prSet phldrT="[Texto]" custT="1"/>
      <dgm:spPr>
        <a:solidFill>
          <a:srgbClr val="E8ECF5">
            <a:alpha val="90000"/>
          </a:srgbClr>
        </a:solidFill>
      </dgm:spPr>
      <dgm:t>
        <a:bodyPr/>
        <a:lstStyle/>
        <a:p>
          <a:pPr algn="l"/>
          <a:r>
            <a:rPr lang="pt-PT" sz="2000" dirty="0" smtClean="0">
              <a:solidFill>
                <a:srgbClr val="004586"/>
              </a:solidFill>
              <a:latin typeface="Calibri" pitchFamily="34" charset="0"/>
              <a:cs typeface="Calibri" pitchFamily="34" charset="0"/>
            </a:rPr>
            <a:t>Rastreio dos “</a:t>
          </a:r>
          <a:r>
            <a:rPr lang="pt-PT" sz="2000" i="1" dirty="0" smtClean="0">
              <a:solidFill>
                <a:srgbClr val="004586"/>
              </a:solidFill>
              <a:latin typeface="Calibri" pitchFamily="34" charset="0"/>
              <a:cs typeface="Calibri" pitchFamily="34" charset="0"/>
            </a:rPr>
            <a:t>baby boomer</a:t>
          </a:r>
          <a:r>
            <a:rPr lang="pt-PT" sz="2000" dirty="0" smtClean="0">
              <a:solidFill>
                <a:srgbClr val="004586"/>
              </a:solidFill>
              <a:latin typeface="Calibri" pitchFamily="34" charset="0"/>
              <a:cs typeface="Calibri" pitchFamily="34" charset="0"/>
            </a:rPr>
            <a:t>” nos EUA (nascidos entre 1945 e 1965), recomendado em algumas </a:t>
          </a:r>
          <a:r>
            <a:rPr lang="pt-PT" sz="2000" i="1" dirty="0" smtClean="0">
              <a:solidFill>
                <a:srgbClr val="004586"/>
              </a:solidFill>
              <a:latin typeface="Calibri" pitchFamily="34" charset="0"/>
              <a:cs typeface="Calibri" pitchFamily="34" charset="0"/>
            </a:rPr>
            <a:t>guidelines</a:t>
          </a:r>
          <a:r>
            <a:rPr lang="pt-PT" sz="2000" dirty="0" smtClean="0">
              <a:solidFill>
                <a:srgbClr val="004586"/>
              </a:solidFill>
              <a:latin typeface="Calibri" pitchFamily="34" charset="0"/>
              <a:cs typeface="Calibri" pitchFamily="34" charset="0"/>
            </a:rPr>
            <a:t> (CDC, </a:t>
          </a:r>
          <a:r>
            <a:rPr lang="pt-PT" sz="2000" dirty="0" smtClean="0">
              <a:solidFill>
                <a:srgbClr val="004586"/>
              </a:solidFill>
              <a:latin typeface="Calibri" pitchFamily="34" charset="0"/>
              <a:cs typeface="Calibri" pitchFamily="34" charset="0"/>
            </a:rPr>
            <a:t>USPSTF)</a:t>
          </a:r>
          <a:r>
            <a:rPr lang="pt-PT" sz="2000" baseline="30000" dirty="0" smtClean="0">
              <a:solidFill>
                <a:srgbClr val="004586"/>
              </a:solidFill>
              <a:latin typeface="Calibri" pitchFamily="34" charset="0"/>
              <a:cs typeface="Calibri" pitchFamily="34" charset="0"/>
            </a:rPr>
            <a:t>4,5</a:t>
          </a:r>
          <a:endParaRPr lang="pt-PT" sz="2000" dirty="0">
            <a:solidFill>
              <a:srgbClr val="004586"/>
            </a:solidFill>
            <a:latin typeface="Calibri" pitchFamily="34" charset="0"/>
            <a:cs typeface="Calibri" pitchFamily="34" charset="0"/>
          </a:endParaRPr>
        </a:p>
      </dgm:t>
    </dgm:pt>
    <dgm:pt modelId="{8CA950B5-500C-4FE8-A352-AEC83630926E}" type="parTrans" cxnId="{7DB121B2-F9CF-4896-9218-D3575AA86376}">
      <dgm:prSet/>
      <dgm:spPr/>
      <dgm:t>
        <a:bodyPr/>
        <a:lstStyle/>
        <a:p>
          <a:endParaRPr lang="pt-PT" sz="800">
            <a:latin typeface="Calibri" pitchFamily="34" charset="0"/>
            <a:cs typeface="Calibri" pitchFamily="34" charset="0"/>
          </a:endParaRPr>
        </a:p>
      </dgm:t>
    </dgm:pt>
    <dgm:pt modelId="{7C7F9236-9AD6-4B1C-98AD-97D290A4EFF2}" type="sibTrans" cxnId="{7DB121B2-F9CF-4896-9218-D3575AA86376}">
      <dgm:prSet/>
      <dgm:spPr/>
      <dgm:t>
        <a:bodyPr/>
        <a:lstStyle/>
        <a:p>
          <a:endParaRPr lang="pt-PT" sz="800">
            <a:latin typeface="Calibri" pitchFamily="34" charset="0"/>
            <a:cs typeface="Calibri" pitchFamily="34" charset="0"/>
          </a:endParaRPr>
        </a:p>
      </dgm:t>
    </dgm:pt>
    <dgm:pt modelId="{91AA5992-FFC8-422E-ADE3-8EAAD5496329}">
      <dgm:prSet phldrT="[Texto]" custT="1"/>
      <dgm:spPr>
        <a:solidFill>
          <a:srgbClr val="004586"/>
        </a:solidFill>
      </dgm:spPr>
      <dgm:t>
        <a:bodyPr/>
        <a:lstStyle/>
        <a:p>
          <a:r>
            <a:rPr lang="pt-PT" sz="2800" b="1" dirty="0" smtClean="0">
              <a:latin typeface="Calibri" pitchFamily="34" charset="0"/>
              <a:cs typeface="Calibri" pitchFamily="34" charset="0"/>
            </a:rPr>
            <a:t>Rastreio de grupos de risco</a:t>
          </a:r>
          <a:endParaRPr lang="pt-PT" sz="2800" b="1" dirty="0">
            <a:latin typeface="Calibri" pitchFamily="34" charset="0"/>
            <a:cs typeface="Calibri" pitchFamily="34" charset="0"/>
          </a:endParaRPr>
        </a:p>
      </dgm:t>
    </dgm:pt>
    <dgm:pt modelId="{2903DA5C-5928-4534-93A0-02EFB1CC0AE9}" type="parTrans" cxnId="{DCF41210-1DC8-45CD-BC4A-DDED624C5B30}">
      <dgm:prSet/>
      <dgm:spPr/>
      <dgm:t>
        <a:bodyPr/>
        <a:lstStyle/>
        <a:p>
          <a:endParaRPr lang="pt-PT" sz="800">
            <a:latin typeface="Calibri" pitchFamily="34" charset="0"/>
            <a:cs typeface="Calibri" pitchFamily="34" charset="0"/>
          </a:endParaRPr>
        </a:p>
      </dgm:t>
    </dgm:pt>
    <dgm:pt modelId="{844427F5-90DD-4BEC-97B4-E039EDF3501C}" type="sibTrans" cxnId="{DCF41210-1DC8-45CD-BC4A-DDED624C5B30}">
      <dgm:prSet/>
      <dgm:spPr/>
      <dgm:t>
        <a:bodyPr/>
        <a:lstStyle/>
        <a:p>
          <a:endParaRPr lang="pt-PT" sz="800">
            <a:latin typeface="Calibri" pitchFamily="34" charset="0"/>
            <a:cs typeface="Calibri" pitchFamily="34" charset="0"/>
          </a:endParaRPr>
        </a:p>
      </dgm:t>
    </dgm:pt>
    <dgm:pt modelId="{F1AED5AB-F6EA-4D25-A45F-B68F4F2B54B0}">
      <dgm:prSet phldrT="[Texto]" custT="1"/>
      <dgm:spPr>
        <a:solidFill>
          <a:srgbClr val="E8ECF5">
            <a:alpha val="90000"/>
          </a:srgbClr>
        </a:solidFill>
      </dgm:spPr>
      <dgm:t>
        <a:bodyPr/>
        <a:lstStyle/>
        <a:p>
          <a:r>
            <a:rPr lang="pt-PT" sz="2000" dirty="0" smtClean="0">
              <a:solidFill>
                <a:srgbClr val="004586"/>
              </a:solidFill>
              <a:latin typeface="Calibri" pitchFamily="34" charset="0"/>
              <a:cs typeface="Calibri" pitchFamily="34" charset="0"/>
            </a:rPr>
            <a:t>Rastreio baseado no risco é considerado o mais custo-efetivo e é recomendado nas </a:t>
          </a:r>
          <a:r>
            <a:rPr lang="pt-PT" sz="2000" i="1" dirty="0" smtClean="0">
              <a:solidFill>
                <a:srgbClr val="004586"/>
              </a:solidFill>
              <a:latin typeface="Calibri" pitchFamily="34" charset="0"/>
              <a:cs typeface="Calibri" pitchFamily="34" charset="0"/>
            </a:rPr>
            <a:t>guidelines</a:t>
          </a:r>
          <a:r>
            <a:rPr lang="pt-PT" sz="2000" i="1" baseline="30000" dirty="0" smtClean="0">
              <a:solidFill>
                <a:srgbClr val="004586"/>
              </a:solidFill>
              <a:latin typeface="Calibri" pitchFamily="34" charset="0"/>
              <a:cs typeface="Calibri" pitchFamily="34" charset="0"/>
            </a:rPr>
            <a:t>2-4</a:t>
          </a:r>
          <a:endParaRPr lang="pt-PT" sz="2000" i="1" dirty="0">
            <a:solidFill>
              <a:srgbClr val="004586"/>
            </a:solidFill>
            <a:latin typeface="Calibri" pitchFamily="34" charset="0"/>
            <a:cs typeface="Calibri" pitchFamily="34" charset="0"/>
          </a:endParaRPr>
        </a:p>
      </dgm:t>
    </dgm:pt>
    <dgm:pt modelId="{65F7EF43-9404-467C-9A3E-8BCB8D3261D6}" type="parTrans" cxnId="{CC667C35-3E4D-4018-8E8A-06871696E57E}">
      <dgm:prSet/>
      <dgm:spPr/>
      <dgm:t>
        <a:bodyPr/>
        <a:lstStyle/>
        <a:p>
          <a:endParaRPr lang="pt-PT" sz="800">
            <a:latin typeface="Calibri" pitchFamily="34" charset="0"/>
            <a:cs typeface="Calibri" pitchFamily="34" charset="0"/>
          </a:endParaRPr>
        </a:p>
      </dgm:t>
    </dgm:pt>
    <dgm:pt modelId="{7DB1310C-78EF-414C-9370-D847BE8C2C40}" type="sibTrans" cxnId="{CC667C35-3E4D-4018-8E8A-06871696E57E}">
      <dgm:prSet/>
      <dgm:spPr/>
      <dgm:t>
        <a:bodyPr/>
        <a:lstStyle/>
        <a:p>
          <a:endParaRPr lang="pt-PT" sz="800">
            <a:latin typeface="Calibri" pitchFamily="34" charset="0"/>
            <a:cs typeface="Calibri" pitchFamily="34" charset="0"/>
          </a:endParaRPr>
        </a:p>
      </dgm:t>
    </dgm:pt>
    <dgm:pt modelId="{EB058B04-B269-4186-B51B-A5967E5055C9}" type="pres">
      <dgm:prSet presAssocID="{D4B5930A-0D0E-4954-BB02-46C4B37AB8F8}" presName="Name0" presStyleCnt="0">
        <dgm:presLayoutVars>
          <dgm:dir/>
          <dgm:animLvl val="lvl"/>
          <dgm:resizeHandles val="exact"/>
        </dgm:presLayoutVars>
      </dgm:prSet>
      <dgm:spPr/>
      <dgm:t>
        <a:bodyPr/>
        <a:lstStyle/>
        <a:p>
          <a:endParaRPr lang="pt-PT"/>
        </a:p>
      </dgm:t>
    </dgm:pt>
    <dgm:pt modelId="{AB283354-19F4-4F09-A0AF-51E1320D6931}" type="pres">
      <dgm:prSet presAssocID="{76815F33-4E53-4AE3-A023-EC3CAD6DA103}" presName="linNode" presStyleCnt="0"/>
      <dgm:spPr/>
    </dgm:pt>
    <dgm:pt modelId="{904B534A-7E67-4713-96CA-9773DDC1EF99}" type="pres">
      <dgm:prSet presAssocID="{76815F33-4E53-4AE3-A023-EC3CAD6DA103}" presName="parentText" presStyleLbl="node1" presStyleIdx="0" presStyleCnt="3" custScaleY="60360">
        <dgm:presLayoutVars>
          <dgm:chMax val="1"/>
          <dgm:bulletEnabled val="1"/>
        </dgm:presLayoutVars>
      </dgm:prSet>
      <dgm:spPr/>
      <dgm:t>
        <a:bodyPr/>
        <a:lstStyle/>
        <a:p>
          <a:endParaRPr lang="pt-PT"/>
        </a:p>
      </dgm:t>
    </dgm:pt>
    <dgm:pt modelId="{9EA3369C-8654-4F3D-8CC0-1AF2F310C15B}" type="pres">
      <dgm:prSet presAssocID="{76815F33-4E53-4AE3-A023-EC3CAD6DA103}" presName="descendantText" presStyleLbl="alignAccFollowNode1" presStyleIdx="0" presStyleCnt="3" custScaleY="56750">
        <dgm:presLayoutVars>
          <dgm:bulletEnabled val="1"/>
        </dgm:presLayoutVars>
      </dgm:prSet>
      <dgm:spPr/>
      <dgm:t>
        <a:bodyPr/>
        <a:lstStyle/>
        <a:p>
          <a:endParaRPr lang="pt-PT"/>
        </a:p>
      </dgm:t>
    </dgm:pt>
    <dgm:pt modelId="{AFBA9051-AF78-43FA-826F-322C7D5F074E}" type="pres">
      <dgm:prSet presAssocID="{A9F0617F-C117-416A-9167-CE13A3E12343}" presName="sp" presStyleCnt="0"/>
      <dgm:spPr/>
    </dgm:pt>
    <dgm:pt modelId="{110AADBB-5236-4258-B3F0-0538FF8131B4}" type="pres">
      <dgm:prSet presAssocID="{63E3D5B2-0D04-426F-8175-F545683DB1F5}" presName="linNode" presStyleCnt="0"/>
      <dgm:spPr/>
    </dgm:pt>
    <dgm:pt modelId="{6CC05A46-7CAF-4FB3-9234-596D7B056EF3}" type="pres">
      <dgm:prSet presAssocID="{63E3D5B2-0D04-426F-8175-F545683DB1F5}" presName="parentText" presStyleLbl="node1" presStyleIdx="1" presStyleCnt="3" custScaleY="60360">
        <dgm:presLayoutVars>
          <dgm:chMax val="1"/>
          <dgm:bulletEnabled val="1"/>
        </dgm:presLayoutVars>
      </dgm:prSet>
      <dgm:spPr/>
      <dgm:t>
        <a:bodyPr/>
        <a:lstStyle/>
        <a:p>
          <a:endParaRPr lang="pt-PT"/>
        </a:p>
      </dgm:t>
    </dgm:pt>
    <dgm:pt modelId="{23B8E410-4A20-420C-BE10-8EBC38CEDFAA}" type="pres">
      <dgm:prSet presAssocID="{63E3D5B2-0D04-426F-8175-F545683DB1F5}" presName="descendantText" presStyleLbl="alignAccFollowNode1" presStyleIdx="1" presStyleCnt="3" custScaleY="51824">
        <dgm:presLayoutVars>
          <dgm:bulletEnabled val="1"/>
        </dgm:presLayoutVars>
      </dgm:prSet>
      <dgm:spPr/>
      <dgm:t>
        <a:bodyPr/>
        <a:lstStyle/>
        <a:p>
          <a:endParaRPr lang="pt-PT"/>
        </a:p>
      </dgm:t>
    </dgm:pt>
    <dgm:pt modelId="{30442650-0F0F-448F-9756-D05BF8D6CAE4}" type="pres">
      <dgm:prSet presAssocID="{E022C96F-4388-4A6C-97C3-9272636D246C}" presName="sp" presStyleCnt="0"/>
      <dgm:spPr/>
    </dgm:pt>
    <dgm:pt modelId="{9DDCEDC1-A0B0-483B-97D5-756AC79155D7}" type="pres">
      <dgm:prSet presAssocID="{91AA5992-FFC8-422E-ADE3-8EAAD5496329}" presName="linNode" presStyleCnt="0"/>
      <dgm:spPr/>
    </dgm:pt>
    <dgm:pt modelId="{49FCD7EA-AA25-4AB9-B783-9EBA509F41F4}" type="pres">
      <dgm:prSet presAssocID="{91AA5992-FFC8-422E-ADE3-8EAAD5496329}" presName="parentText" presStyleLbl="node1" presStyleIdx="2" presStyleCnt="3" custScaleY="60360">
        <dgm:presLayoutVars>
          <dgm:chMax val="1"/>
          <dgm:bulletEnabled val="1"/>
        </dgm:presLayoutVars>
      </dgm:prSet>
      <dgm:spPr/>
      <dgm:t>
        <a:bodyPr/>
        <a:lstStyle/>
        <a:p>
          <a:endParaRPr lang="pt-PT"/>
        </a:p>
      </dgm:t>
    </dgm:pt>
    <dgm:pt modelId="{BA506293-7924-4172-AB8F-918F507A73CD}" type="pres">
      <dgm:prSet presAssocID="{91AA5992-FFC8-422E-ADE3-8EAAD5496329}" presName="descendantText" presStyleLbl="alignAccFollowNode1" presStyleIdx="2" presStyleCnt="3" custScaleY="49281">
        <dgm:presLayoutVars>
          <dgm:bulletEnabled val="1"/>
        </dgm:presLayoutVars>
      </dgm:prSet>
      <dgm:spPr/>
      <dgm:t>
        <a:bodyPr/>
        <a:lstStyle/>
        <a:p>
          <a:endParaRPr lang="pt-PT"/>
        </a:p>
      </dgm:t>
    </dgm:pt>
  </dgm:ptLst>
  <dgm:cxnLst>
    <dgm:cxn modelId="{CC667C35-3E4D-4018-8E8A-06871696E57E}" srcId="{91AA5992-FFC8-422E-ADE3-8EAAD5496329}" destId="{F1AED5AB-F6EA-4D25-A45F-B68F4F2B54B0}" srcOrd="0" destOrd="0" parTransId="{65F7EF43-9404-467C-9A3E-8BCB8D3261D6}" sibTransId="{7DB1310C-78EF-414C-9370-D847BE8C2C40}"/>
    <dgm:cxn modelId="{B96120A7-C9F1-40C8-B589-9EECB4A7883A}" srcId="{D4B5930A-0D0E-4954-BB02-46C4B37AB8F8}" destId="{63E3D5B2-0D04-426F-8175-F545683DB1F5}" srcOrd="1" destOrd="0" parTransId="{AA4CC478-2BE1-47B7-9DF5-ED3247229063}" sibTransId="{E022C96F-4388-4A6C-97C3-9272636D246C}"/>
    <dgm:cxn modelId="{C39E6313-B872-4C77-883D-983373E7CC05}" type="presOf" srcId="{63E3D5B2-0D04-426F-8175-F545683DB1F5}" destId="{6CC05A46-7CAF-4FB3-9234-596D7B056EF3}" srcOrd="0" destOrd="0" presId="urn:microsoft.com/office/officeart/2005/8/layout/vList5"/>
    <dgm:cxn modelId="{9A8B4F1C-BB5C-47E1-89CE-3C399B814AEE}" srcId="{D4B5930A-0D0E-4954-BB02-46C4B37AB8F8}" destId="{76815F33-4E53-4AE3-A023-EC3CAD6DA103}" srcOrd="0" destOrd="0" parTransId="{3BF7FDEE-3375-4053-8D1B-E222ABAFB4A9}" sibTransId="{A9F0617F-C117-416A-9167-CE13A3E12343}"/>
    <dgm:cxn modelId="{DCF41210-1DC8-45CD-BC4A-DDED624C5B30}" srcId="{D4B5930A-0D0E-4954-BB02-46C4B37AB8F8}" destId="{91AA5992-FFC8-422E-ADE3-8EAAD5496329}" srcOrd="2" destOrd="0" parTransId="{2903DA5C-5928-4534-93A0-02EFB1CC0AE9}" sibTransId="{844427F5-90DD-4BEC-97B4-E039EDF3501C}"/>
    <dgm:cxn modelId="{960F2190-28EB-4A3E-8E98-70C3DF2780E2}" type="presOf" srcId="{76815F33-4E53-4AE3-A023-EC3CAD6DA103}" destId="{904B534A-7E67-4713-96CA-9773DDC1EF99}" srcOrd="0" destOrd="0" presId="urn:microsoft.com/office/officeart/2005/8/layout/vList5"/>
    <dgm:cxn modelId="{30537C8F-573C-43D8-BBD3-F957F2D2CBC5}" type="presOf" srcId="{F1AED5AB-F6EA-4D25-A45F-B68F4F2B54B0}" destId="{BA506293-7924-4172-AB8F-918F507A73CD}" srcOrd="0" destOrd="0" presId="urn:microsoft.com/office/officeart/2005/8/layout/vList5"/>
    <dgm:cxn modelId="{0AF34755-4451-4913-9F82-4743B317BA03}" type="presOf" srcId="{91AA5992-FFC8-422E-ADE3-8EAAD5496329}" destId="{49FCD7EA-AA25-4AB9-B783-9EBA509F41F4}" srcOrd="0" destOrd="0" presId="urn:microsoft.com/office/officeart/2005/8/layout/vList5"/>
    <dgm:cxn modelId="{1115C4F9-6023-476A-95BD-B0FA1F157D30}" srcId="{76815F33-4E53-4AE3-A023-EC3CAD6DA103}" destId="{51DEAAB8-F4AD-47F0-9467-F7DF9004DCBE}" srcOrd="0" destOrd="0" parTransId="{C701A032-51F3-4529-9711-6E56B261FE0A}" sibTransId="{4E63C611-374E-4620-A638-FE2F063C8F0F}"/>
    <dgm:cxn modelId="{E70D50D8-62F8-4A87-B791-8A1A6768BD10}" type="presOf" srcId="{51DEAAB8-F4AD-47F0-9467-F7DF9004DCBE}" destId="{9EA3369C-8654-4F3D-8CC0-1AF2F310C15B}" srcOrd="0" destOrd="0" presId="urn:microsoft.com/office/officeart/2005/8/layout/vList5"/>
    <dgm:cxn modelId="{DDF54128-2385-4855-87C6-5BADDF45B8E7}" type="presOf" srcId="{3965A664-B7AF-405B-AD13-B164268CD8C1}" destId="{23B8E410-4A20-420C-BE10-8EBC38CEDFAA}" srcOrd="0" destOrd="0" presId="urn:microsoft.com/office/officeart/2005/8/layout/vList5"/>
    <dgm:cxn modelId="{7DB121B2-F9CF-4896-9218-D3575AA86376}" srcId="{63E3D5B2-0D04-426F-8175-F545683DB1F5}" destId="{3965A664-B7AF-405B-AD13-B164268CD8C1}" srcOrd="0" destOrd="0" parTransId="{8CA950B5-500C-4FE8-A352-AEC83630926E}" sibTransId="{7C7F9236-9AD6-4B1C-98AD-97D290A4EFF2}"/>
    <dgm:cxn modelId="{F58351DD-87F5-4493-B6AD-9F8FDFA94FB6}" type="presOf" srcId="{D4B5930A-0D0E-4954-BB02-46C4B37AB8F8}" destId="{EB058B04-B269-4186-B51B-A5967E5055C9}" srcOrd="0" destOrd="0" presId="urn:microsoft.com/office/officeart/2005/8/layout/vList5"/>
    <dgm:cxn modelId="{368381E0-4887-4BF9-9DAE-4262B75FF26E}" type="presParOf" srcId="{EB058B04-B269-4186-B51B-A5967E5055C9}" destId="{AB283354-19F4-4F09-A0AF-51E1320D6931}" srcOrd="0" destOrd="0" presId="urn:microsoft.com/office/officeart/2005/8/layout/vList5"/>
    <dgm:cxn modelId="{D0E0D9E3-4FE1-4B0B-B1DB-0EE8C8628E3E}" type="presParOf" srcId="{AB283354-19F4-4F09-A0AF-51E1320D6931}" destId="{904B534A-7E67-4713-96CA-9773DDC1EF99}" srcOrd="0" destOrd="0" presId="urn:microsoft.com/office/officeart/2005/8/layout/vList5"/>
    <dgm:cxn modelId="{C9926B27-5223-4EAB-BD2B-BF9613CE9B03}" type="presParOf" srcId="{AB283354-19F4-4F09-A0AF-51E1320D6931}" destId="{9EA3369C-8654-4F3D-8CC0-1AF2F310C15B}" srcOrd="1" destOrd="0" presId="urn:microsoft.com/office/officeart/2005/8/layout/vList5"/>
    <dgm:cxn modelId="{A75F565D-F573-471A-8934-883BCB6BF08C}" type="presParOf" srcId="{EB058B04-B269-4186-B51B-A5967E5055C9}" destId="{AFBA9051-AF78-43FA-826F-322C7D5F074E}" srcOrd="1" destOrd="0" presId="urn:microsoft.com/office/officeart/2005/8/layout/vList5"/>
    <dgm:cxn modelId="{0A55DEAC-90DD-4132-BEAD-3279E4F7020E}" type="presParOf" srcId="{EB058B04-B269-4186-B51B-A5967E5055C9}" destId="{110AADBB-5236-4258-B3F0-0538FF8131B4}" srcOrd="2" destOrd="0" presId="urn:microsoft.com/office/officeart/2005/8/layout/vList5"/>
    <dgm:cxn modelId="{668B2FF4-B682-4632-AEA6-ED7C53BF68B7}" type="presParOf" srcId="{110AADBB-5236-4258-B3F0-0538FF8131B4}" destId="{6CC05A46-7CAF-4FB3-9234-596D7B056EF3}" srcOrd="0" destOrd="0" presId="urn:microsoft.com/office/officeart/2005/8/layout/vList5"/>
    <dgm:cxn modelId="{8041B06A-2894-4F93-AD87-B336379CEF29}" type="presParOf" srcId="{110AADBB-5236-4258-B3F0-0538FF8131B4}" destId="{23B8E410-4A20-420C-BE10-8EBC38CEDFAA}" srcOrd="1" destOrd="0" presId="urn:microsoft.com/office/officeart/2005/8/layout/vList5"/>
    <dgm:cxn modelId="{AF4A7B62-5502-4F2F-9C98-28A422D2991D}" type="presParOf" srcId="{EB058B04-B269-4186-B51B-A5967E5055C9}" destId="{30442650-0F0F-448F-9756-D05BF8D6CAE4}" srcOrd="3" destOrd="0" presId="urn:microsoft.com/office/officeart/2005/8/layout/vList5"/>
    <dgm:cxn modelId="{657F0DBF-8B7D-49B3-B1C9-7D3080DE73B8}" type="presParOf" srcId="{EB058B04-B269-4186-B51B-A5967E5055C9}" destId="{9DDCEDC1-A0B0-483B-97D5-756AC79155D7}" srcOrd="4" destOrd="0" presId="urn:microsoft.com/office/officeart/2005/8/layout/vList5"/>
    <dgm:cxn modelId="{115FCFA2-92D9-4400-9EB6-3850BE2F1FA4}" type="presParOf" srcId="{9DDCEDC1-A0B0-483B-97D5-756AC79155D7}" destId="{49FCD7EA-AA25-4AB9-B783-9EBA509F41F4}" srcOrd="0" destOrd="0" presId="urn:microsoft.com/office/officeart/2005/8/layout/vList5"/>
    <dgm:cxn modelId="{1B1F49C5-E9AA-4982-9361-13AEBC57B242}" type="presParOf" srcId="{9DDCEDC1-A0B0-483B-97D5-756AC79155D7}" destId="{BA506293-7924-4172-AB8F-918F507A73C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369C-8654-4F3D-8CC0-1AF2F310C15B}">
      <dsp:nvSpPr>
        <dsp:cNvPr id="0" name=""/>
        <dsp:cNvSpPr/>
      </dsp:nvSpPr>
      <dsp:spPr>
        <a:xfrm rot="5400000">
          <a:off x="6604665" y="-2679120"/>
          <a:ext cx="990645" cy="6682342"/>
        </a:xfrm>
        <a:prstGeom prst="round2SameRect">
          <a:avLst/>
        </a:prstGeom>
        <a:solidFill>
          <a:srgbClr val="E8ECF5">
            <a:alpha val="90000"/>
          </a:srgb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pt-PT" sz="2000" kern="1200" dirty="0" smtClean="0">
              <a:solidFill>
                <a:srgbClr val="004586"/>
              </a:solidFill>
              <a:latin typeface="Calibri" pitchFamily="34" charset="0"/>
              <a:cs typeface="Calibri" pitchFamily="34" charset="0"/>
            </a:rPr>
            <a:t>Rastreio universal, proposto por alguns por poder ser custo-efetivo</a:t>
          </a:r>
          <a:r>
            <a:rPr lang="pt-PT" sz="2000" kern="1200" baseline="30000" dirty="0" smtClean="0">
              <a:solidFill>
                <a:srgbClr val="004586"/>
              </a:solidFill>
              <a:latin typeface="Calibri" pitchFamily="34" charset="0"/>
              <a:cs typeface="Calibri" pitchFamily="34" charset="0"/>
            </a:rPr>
            <a:t>1,2</a:t>
          </a:r>
          <a:r>
            <a:rPr lang="pt-PT" sz="2000" kern="1200" dirty="0" smtClean="0">
              <a:solidFill>
                <a:srgbClr val="004586"/>
              </a:solidFill>
              <a:latin typeface="Calibri" pitchFamily="34" charset="0"/>
              <a:cs typeface="Calibri" pitchFamily="34" charset="0"/>
            </a:rPr>
            <a:t>, não é recomendado em nenhuma </a:t>
          </a:r>
          <a:r>
            <a:rPr lang="pt-PT" sz="2000" i="1" kern="1200" dirty="0" smtClean="0">
              <a:solidFill>
                <a:srgbClr val="004586"/>
              </a:solidFill>
              <a:latin typeface="Calibri" pitchFamily="34" charset="0"/>
              <a:cs typeface="Calibri" pitchFamily="34" charset="0"/>
            </a:rPr>
            <a:t>guideline.</a:t>
          </a:r>
          <a:endParaRPr lang="pt-PT" sz="2000" i="1" kern="1200" dirty="0">
            <a:solidFill>
              <a:srgbClr val="004586"/>
            </a:solidFill>
            <a:latin typeface="Calibri" pitchFamily="34" charset="0"/>
            <a:cs typeface="Calibri" pitchFamily="34" charset="0"/>
          </a:endParaRPr>
        </a:p>
      </dsp:txBody>
      <dsp:txXfrm rot="-5400000">
        <a:off x="3758817" y="215087"/>
        <a:ext cx="6633983" cy="893927"/>
      </dsp:txXfrm>
    </dsp:sp>
    <dsp:sp modelId="{904B534A-7E67-4713-96CA-9773DDC1EF99}">
      <dsp:nvSpPr>
        <dsp:cNvPr id="0" name=""/>
        <dsp:cNvSpPr/>
      </dsp:nvSpPr>
      <dsp:spPr>
        <a:xfrm>
          <a:off x="0" y="3511"/>
          <a:ext cx="3758817" cy="1317078"/>
        </a:xfrm>
        <a:prstGeom prst="roundRect">
          <a:avLst/>
        </a:prstGeom>
        <a:solidFill>
          <a:srgbClr val="00458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pt-PT" sz="2800" b="1" kern="1200" dirty="0" smtClean="0">
              <a:latin typeface="Calibri" pitchFamily="34" charset="0"/>
              <a:cs typeface="Calibri" pitchFamily="34" charset="0"/>
            </a:rPr>
            <a:t>Rastreio da população geral</a:t>
          </a:r>
          <a:endParaRPr lang="pt-PT" sz="2800" b="1" kern="1200" dirty="0">
            <a:latin typeface="Calibri" pitchFamily="34" charset="0"/>
            <a:cs typeface="Calibri" pitchFamily="34" charset="0"/>
          </a:endParaRPr>
        </a:p>
      </dsp:txBody>
      <dsp:txXfrm>
        <a:off x="64294" y="67805"/>
        <a:ext cx="3630229" cy="1188490"/>
      </dsp:txXfrm>
    </dsp:sp>
    <dsp:sp modelId="{23B8E410-4A20-420C-BE10-8EBC38CEDFAA}">
      <dsp:nvSpPr>
        <dsp:cNvPr id="0" name=""/>
        <dsp:cNvSpPr/>
      </dsp:nvSpPr>
      <dsp:spPr>
        <a:xfrm rot="5400000">
          <a:off x="6647660" y="-1252939"/>
          <a:ext cx="904656" cy="6682342"/>
        </a:xfrm>
        <a:prstGeom prst="round2SameRect">
          <a:avLst/>
        </a:prstGeom>
        <a:solidFill>
          <a:srgbClr val="E8ECF5">
            <a:alpha val="90000"/>
          </a:srgb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pt-PT" sz="2000" kern="1200" dirty="0" smtClean="0">
              <a:solidFill>
                <a:srgbClr val="004586"/>
              </a:solidFill>
              <a:latin typeface="Calibri" pitchFamily="34" charset="0"/>
              <a:cs typeface="Calibri" pitchFamily="34" charset="0"/>
            </a:rPr>
            <a:t>Rastreio dos “</a:t>
          </a:r>
          <a:r>
            <a:rPr lang="pt-PT" sz="2000" i="1" kern="1200" dirty="0" smtClean="0">
              <a:solidFill>
                <a:srgbClr val="004586"/>
              </a:solidFill>
              <a:latin typeface="Calibri" pitchFamily="34" charset="0"/>
              <a:cs typeface="Calibri" pitchFamily="34" charset="0"/>
            </a:rPr>
            <a:t>baby boomer</a:t>
          </a:r>
          <a:r>
            <a:rPr lang="pt-PT" sz="2000" kern="1200" dirty="0" smtClean="0">
              <a:solidFill>
                <a:srgbClr val="004586"/>
              </a:solidFill>
              <a:latin typeface="Calibri" pitchFamily="34" charset="0"/>
              <a:cs typeface="Calibri" pitchFamily="34" charset="0"/>
            </a:rPr>
            <a:t>” nos EUA (nascidos entre 1945 e 1965), recomendado em algumas </a:t>
          </a:r>
          <a:r>
            <a:rPr lang="pt-PT" sz="2000" i="1" kern="1200" dirty="0" smtClean="0">
              <a:solidFill>
                <a:srgbClr val="004586"/>
              </a:solidFill>
              <a:latin typeface="Calibri" pitchFamily="34" charset="0"/>
              <a:cs typeface="Calibri" pitchFamily="34" charset="0"/>
            </a:rPr>
            <a:t>guidelines</a:t>
          </a:r>
          <a:r>
            <a:rPr lang="pt-PT" sz="2000" kern="1200" dirty="0" smtClean="0">
              <a:solidFill>
                <a:srgbClr val="004586"/>
              </a:solidFill>
              <a:latin typeface="Calibri" pitchFamily="34" charset="0"/>
              <a:cs typeface="Calibri" pitchFamily="34" charset="0"/>
            </a:rPr>
            <a:t> (CDC, </a:t>
          </a:r>
          <a:r>
            <a:rPr lang="pt-PT" sz="2000" kern="1200" dirty="0" smtClean="0">
              <a:solidFill>
                <a:srgbClr val="004586"/>
              </a:solidFill>
              <a:latin typeface="Calibri" pitchFamily="34" charset="0"/>
              <a:cs typeface="Calibri" pitchFamily="34" charset="0"/>
            </a:rPr>
            <a:t>USPSTF)</a:t>
          </a:r>
          <a:r>
            <a:rPr lang="pt-PT" sz="2000" kern="1200" baseline="30000" dirty="0" smtClean="0">
              <a:solidFill>
                <a:srgbClr val="004586"/>
              </a:solidFill>
              <a:latin typeface="Calibri" pitchFamily="34" charset="0"/>
              <a:cs typeface="Calibri" pitchFamily="34" charset="0"/>
            </a:rPr>
            <a:t>4,5</a:t>
          </a:r>
          <a:endParaRPr lang="pt-PT" sz="2000" kern="1200" dirty="0">
            <a:solidFill>
              <a:srgbClr val="004586"/>
            </a:solidFill>
            <a:latin typeface="Calibri" pitchFamily="34" charset="0"/>
            <a:cs typeface="Calibri" pitchFamily="34" charset="0"/>
          </a:endParaRPr>
        </a:p>
      </dsp:txBody>
      <dsp:txXfrm rot="-5400000">
        <a:off x="3758817" y="1680066"/>
        <a:ext cx="6638180" cy="816332"/>
      </dsp:txXfrm>
    </dsp:sp>
    <dsp:sp modelId="{6CC05A46-7CAF-4FB3-9234-596D7B056EF3}">
      <dsp:nvSpPr>
        <dsp:cNvPr id="0" name=""/>
        <dsp:cNvSpPr/>
      </dsp:nvSpPr>
      <dsp:spPr>
        <a:xfrm>
          <a:off x="0" y="1429692"/>
          <a:ext cx="3758817" cy="1317078"/>
        </a:xfrm>
        <a:prstGeom prst="roundRect">
          <a:avLst/>
        </a:prstGeom>
        <a:solidFill>
          <a:srgbClr val="00458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pt-PT" sz="2800" b="1" kern="1200" dirty="0" smtClean="0">
              <a:latin typeface="Calibri" pitchFamily="34" charset="0"/>
              <a:cs typeface="Calibri" pitchFamily="34" charset="0"/>
            </a:rPr>
            <a:t>Rastreio por idade</a:t>
          </a:r>
          <a:endParaRPr lang="pt-PT" sz="2800" b="1" kern="1200" dirty="0">
            <a:latin typeface="Calibri" pitchFamily="34" charset="0"/>
            <a:cs typeface="Calibri" pitchFamily="34" charset="0"/>
          </a:endParaRPr>
        </a:p>
      </dsp:txBody>
      <dsp:txXfrm>
        <a:off x="64294" y="1493986"/>
        <a:ext cx="3630229" cy="1188490"/>
      </dsp:txXfrm>
    </dsp:sp>
    <dsp:sp modelId="{BA506293-7924-4172-AB8F-918F507A73CD}">
      <dsp:nvSpPr>
        <dsp:cNvPr id="0" name=""/>
        <dsp:cNvSpPr/>
      </dsp:nvSpPr>
      <dsp:spPr>
        <a:xfrm rot="5400000">
          <a:off x="6669856" y="173241"/>
          <a:ext cx="860264" cy="6682342"/>
        </a:xfrm>
        <a:prstGeom prst="round2SameRect">
          <a:avLst/>
        </a:prstGeom>
        <a:solidFill>
          <a:srgbClr val="E8ECF5">
            <a:alpha val="90000"/>
          </a:srgb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pt-PT" sz="2000" kern="1200" dirty="0" smtClean="0">
              <a:solidFill>
                <a:srgbClr val="004586"/>
              </a:solidFill>
              <a:latin typeface="Calibri" pitchFamily="34" charset="0"/>
              <a:cs typeface="Calibri" pitchFamily="34" charset="0"/>
            </a:rPr>
            <a:t>Rastreio baseado no risco é considerado o mais custo-efetivo e é recomendado nas </a:t>
          </a:r>
          <a:r>
            <a:rPr lang="pt-PT" sz="2000" i="1" kern="1200" dirty="0" smtClean="0">
              <a:solidFill>
                <a:srgbClr val="004586"/>
              </a:solidFill>
              <a:latin typeface="Calibri" pitchFamily="34" charset="0"/>
              <a:cs typeface="Calibri" pitchFamily="34" charset="0"/>
            </a:rPr>
            <a:t>guidelines</a:t>
          </a:r>
          <a:r>
            <a:rPr lang="pt-PT" sz="2000" i="1" kern="1200" baseline="30000" dirty="0" smtClean="0">
              <a:solidFill>
                <a:srgbClr val="004586"/>
              </a:solidFill>
              <a:latin typeface="Calibri" pitchFamily="34" charset="0"/>
              <a:cs typeface="Calibri" pitchFamily="34" charset="0"/>
            </a:rPr>
            <a:t>2-4</a:t>
          </a:r>
          <a:endParaRPr lang="pt-PT" sz="2000" i="1" kern="1200" dirty="0">
            <a:solidFill>
              <a:srgbClr val="004586"/>
            </a:solidFill>
            <a:latin typeface="Calibri" pitchFamily="34" charset="0"/>
            <a:cs typeface="Calibri" pitchFamily="34" charset="0"/>
          </a:endParaRPr>
        </a:p>
      </dsp:txBody>
      <dsp:txXfrm rot="-5400000">
        <a:off x="3758818" y="3126275"/>
        <a:ext cx="6640347" cy="776274"/>
      </dsp:txXfrm>
    </dsp:sp>
    <dsp:sp modelId="{49FCD7EA-AA25-4AB9-B783-9EBA509F41F4}">
      <dsp:nvSpPr>
        <dsp:cNvPr id="0" name=""/>
        <dsp:cNvSpPr/>
      </dsp:nvSpPr>
      <dsp:spPr>
        <a:xfrm>
          <a:off x="0" y="2855873"/>
          <a:ext cx="3758817" cy="1317078"/>
        </a:xfrm>
        <a:prstGeom prst="roundRect">
          <a:avLst/>
        </a:prstGeom>
        <a:solidFill>
          <a:srgbClr val="00458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pt-PT" sz="2800" b="1" kern="1200" dirty="0" smtClean="0">
              <a:latin typeface="Calibri" pitchFamily="34" charset="0"/>
              <a:cs typeface="Calibri" pitchFamily="34" charset="0"/>
            </a:rPr>
            <a:t>Rastreio de grupos de risco</a:t>
          </a:r>
          <a:endParaRPr lang="pt-PT" sz="2800" b="1" kern="1200" dirty="0">
            <a:latin typeface="Calibri" pitchFamily="34" charset="0"/>
            <a:cs typeface="Calibri" pitchFamily="34" charset="0"/>
          </a:endParaRPr>
        </a:p>
      </dsp:txBody>
      <dsp:txXfrm>
        <a:off x="64294" y="2920167"/>
        <a:ext cx="3630229" cy="118849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4281488" y="0"/>
            <a:ext cx="3276600" cy="534988"/>
          </a:xfrm>
          <a:prstGeom prst="rect">
            <a:avLst/>
          </a:prstGeom>
        </p:spPr>
        <p:txBody>
          <a:bodyPr vert="horz" lIns="91440" tIns="45720" rIns="91440" bIns="45720" rtlCol="0"/>
          <a:lstStyle>
            <a:lvl1pPr algn="r">
              <a:defRPr sz="1200"/>
            </a:lvl1pPr>
          </a:lstStyle>
          <a:p>
            <a:fld id="{403FFE78-00D4-4D31-BDC1-E2CAA7EA11D4}" type="datetimeFigureOut">
              <a:rPr lang="pt-PT" smtClean="0"/>
              <a:pPr/>
              <a:t>20/12/2017</a:t>
            </a:fld>
            <a:endParaRPr lang="pt-PT"/>
          </a:p>
        </p:txBody>
      </p:sp>
      <p:sp>
        <p:nvSpPr>
          <p:cNvPr id="4" name="Marcador de Posição da Imagem do Diapositivo 3"/>
          <p:cNvSpPr>
            <a:spLocks noGrp="1" noRot="1" noChangeAspect="1"/>
          </p:cNvSpPr>
          <p:nvPr>
            <p:ph type="sldImg" idx="2"/>
          </p:nvPr>
        </p:nvSpPr>
        <p:spPr>
          <a:xfrm>
            <a:off x="215900" y="801688"/>
            <a:ext cx="7127875" cy="4010025"/>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755650" y="5078413"/>
            <a:ext cx="6048375" cy="4811712"/>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10155238"/>
            <a:ext cx="3276600" cy="5349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4281488" y="10155238"/>
            <a:ext cx="3276600" cy="534987"/>
          </a:xfrm>
          <a:prstGeom prst="rect">
            <a:avLst/>
          </a:prstGeom>
        </p:spPr>
        <p:txBody>
          <a:bodyPr vert="horz" lIns="91440" tIns="45720" rIns="91440" bIns="45720" rtlCol="0" anchor="b"/>
          <a:lstStyle>
            <a:lvl1pPr algn="r">
              <a:defRPr sz="1200"/>
            </a:lvl1pPr>
          </a:lstStyle>
          <a:p>
            <a:fld id="{0AE95874-09D8-4D37-B2F7-9934C72CA072}" type="slidenum">
              <a:rPr lang="pt-PT" smtClean="0"/>
              <a:pPr/>
              <a:t>‹Nº›</a:t>
            </a:fld>
            <a:endParaRPr lang="pt-PT"/>
          </a:p>
        </p:txBody>
      </p:sp>
    </p:spTree>
    <p:extLst>
      <p:ext uri="{BB962C8B-B14F-4D97-AF65-F5344CB8AC3E}">
        <p14:creationId xmlns:p14="http://schemas.microsoft.com/office/powerpoint/2010/main" val="3934384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Alta: norte de</a:t>
            </a:r>
            <a:r>
              <a:rPr lang="pt-PT" baseline="0" dirty="0" smtClean="0"/>
              <a:t> </a:t>
            </a:r>
            <a:r>
              <a:rPr lang="pt-PT" dirty="0" smtClean="0"/>
              <a:t>África,</a:t>
            </a:r>
            <a:r>
              <a:rPr lang="pt-PT" baseline="0" dirty="0" smtClean="0"/>
              <a:t> médio Oriente, Ásia central/oriental</a:t>
            </a:r>
          </a:p>
          <a:p>
            <a:r>
              <a:rPr lang="pt-PT" baseline="0" dirty="0" smtClean="0"/>
              <a:t>Moderada: sul da Ásia, Europa, Oceânia, América Central</a:t>
            </a:r>
          </a:p>
          <a:p>
            <a:r>
              <a:rPr lang="pt-PT" baseline="0" dirty="0" smtClean="0"/>
              <a:t>Baixa: América do Norte, América Latina</a:t>
            </a:r>
            <a:endParaRPr lang="pt-PT" dirty="0"/>
          </a:p>
        </p:txBody>
      </p:sp>
      <p:sp>
        <p:nvSpPr>
          <p:cNvPr id="4" name="Marcador de Posição do Número do Diapositivo 3"/>
          <p:cNvSpPr>
            <a:spLocks noGrp="1"/>
          </p:cNvSpPr>
          <p:nvPr>
            <p:ph type="sldNum" sz="quarter" idx="10"/>
          </p:nvPr>
        </p:nvSpPr>
        <p:spPr/>
        <p:txBody>
          <a:bodyPr/>
          <a:lstStyle/>
          <a:p>
            <a:fld id="{0AE95874-09D8-4D37-B2F7-9934C72CA072}" type="slidenum">
              <a:rPr lang="pt-PT" smtClean="0"/>
              <a:pPr/>
              <a:t>3</a:t>
            </a:fld>
            <a:endParaRPr lang="pt-PT"/>
          </a:p>
        </p:txBody>
      </p:sp>
    </p:spTree>
    <p:extLst>
      <p:ext uri="{BB962C8B-B14F-4D97-AF65-F5344CB8AC3E}">
        <p14:creationId xmlns:p14="http://schemas.microsoft.com/office/powerpoint/2010/main" val="860738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ALT pode ser normal em 40% dos doentes (flutuante); a maioria tem elevação da ALT, AST; ALT não é um marcador fiável</a:t>
            </a:r>
            <a:r>
              <a:rPr lang="pt-PT" baseline="0" dirty="0" smtClean="0"/>
              <a:t> de prognóstico nem de fibrose (5-30% dos doentes com ALT normal tem fibrose avançada; 1,3% têm cirrose)</a:t>
            </a:r>
            <a:endParaRPr lang="pt-PT" dirty="0"/>
          </a:p>
        </p:txBody>
      </p:sp>
      <p:sp>
        <p:nvSpPr>
          <p:cNvPr id="4" name="Marcador de Posição do Número do Diapositivo 3"/>
          <p:cNvSpPr>
            <a:spLocks noGrp="1"/>
          </p:cNvSpPr>
          <p:nvPr>
            <p:ph type="sldNum" sz="quarter" idx="10"/>
          </p:nvPr>
        </p:nvSpPr>
        <p:spPr/>
        <p:txBody>
          <a:bodyPr/>
          <a:lstStyle/>
          <a:p>
            <a:fld id="{0AE95874-09D8-4D37-B2F7-9934C72CA072}" type="slidenum">
              <a:rPr lang="pt-PT" smtClean="0"/>
              <a:pPr/>
              <a:t>14</a:t>
            </a:fld>
            <a:endParaRPr lang="pt-PT"/>
          </a:p>
        </p:txBody>
      </p:sp>
    </p:spTree>
    <p:extLst>
      <p:ext uri="{BB962C8B-B14F-4D97-AF65-F5344CB8AC3E}">
        <p14:creationId xmlns:p14="http://schemas.microsoft.com/office/powerpoint/2010/main" val="339396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ALT pode ser normal em 40% dos doentes (flutuante); a maioria tem elevação da ALT, AST; ALT não é um marcador fiável</a:t>
            </a:r>
            <a:r>
              <a:rPr lang="pt-PT" baseline="0" dirty="0" smtClean="0"/>
              <a:t> de prognóstico nem de fibrose (5-30% dos doentes com ALT normal tem fibrose avançada; 1,3% têm cirrose)</a:t>
            </a:r>
            <a:endParaRPr lang="pt-PT" dirty="0"/>
          </a:p>
        </p:txBody>
      </p:sp>
      <p:sp>
        <p:nvSpPr>
          <p:cNvPr id="4" name="Marcador de Posição do Número do Diapositivo 3"/>
          <p:cNvSpPr>
            <a:spLocks noGrp="1"/>
          </p:cNvSpPr>
          <p:nvPr>
            <p:ph type="sldNum" sz="quarter" idx="10"/>
          </p:nvPr>
        </p:nvSpPr>
        <p:spPr/>
        <p:txBody>
          <a:bodyPr/>
          <a:lstStyle/>
          <a:p>
            <a:fld id="{0AE95874-09D8-4D37-B2F7-9934C72CA072}" type="slidenum">
              <a:rPr lang="pt-PT" smtClean="0"/>
              <a:pPr/>
              <a:t>15</a:t>
            </a:fld>
            <a:endParaRPr lang="pt-PT"/>
          </a:p>
        </p:txBody>
      </p:sp>
    </p:spTree>
    <p:extLst>
      <p:ext uri="{BB962C8B-B14F-4D97-AF65-F5344CB8AC3E}">
        <p14:creationId xmlns:p14="http://schemas.microsoft.com/office/powerpoint/2010/main" val="339396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ALT pode ser normal em 40% dos doentes (flutuante); a maioria tem elevação da ALT, AST; ALT não é um marcador fiável</a:t>
            </a:r>
            <a:r>
              <a:rPr lang="pt-PT" baseline="0" dirty="0" smtClean="0"/>
              <a:t> de prognóstico nem de fibrose (5-30% dos doentes com ALT normal tem fibrose avançada; 1,3% têm cirrose)</a:t>
            </a:r>
            <a:endParaRPr lang="pt-PT" dirty="0"/>
          </a:p>
        </p:txBody>
      </p:sp>
      <p:sp>
        <p:nvSpPr>
          <p:cNvPr id="4" name="Marcador de Posição do Número do Diapositivo 3"/>
          <p:cNvSpPr>
            <a:spLocks noGrp="1"/>
          </p:cNvSpPr>
          <p:nvPr>
            <p:ph type="sldNum" sz="quarter" idx="10"/>
          </p:nvPr>
        </p:nvSpPr>
        <p:spPr/>
        <p:txBody>
          <a:bodyPr/>
          <a:lstStyle/>
          <a:p>
            <a:fld id="{0AE95874-09D8-4D37-B2F7-9934C72CA072}" type="slidenum">
              <a:rPr lang="pt-PT" smtClean="0"/>
              <a:pPr/>
              <a:t>16</a:t>
            </a:fld>
            <a:endParaRPr lang="pt-PT"/>
          </a:p>
        </p:txBody>
      </p:sp>
    </p:spTree>
    <p:extLst>
      <p:ext uri="{BB962C8B-B14F-4D97-AF65-F5344CB8AC3E}">
        <p14:creationId xmlns:p14="http://schemas.microsoft.com/office/powerpoint/2010/main" val="339396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Prevalência</a:t>
            </a:r>
            <a:r>
              <a:rPr lang="pt-PT" baseline="0" dirty="0" smtClean="0"/>
              <a:t> de VHC em utilizadores de drogas IV: cerca de 64%</a:t>
            </a:r>
            <a:endParaRPr lang="pt-PT" dirty="0"/>
          </a:p>
        </p:txBody>
      </p:sp>
      <p:sp>
        <p:nvSpPr>
          <p:cNvPr id="4" name="Marcador de Posição do Número do Diapositivo 3"/>
          <p:cNvSpPr>
            <a:spLocks noGrp="1"/>
          </p:cNvSpPr>
          <p:nvPr>
            <p:ph type="sldNum" sz="quarter" idx="10"/>
          </p:nvPr>
        </p:nvSpPr>
        <p:spPr/>
        <p:txBody>
          <a:bodyPr/>
          <a:lstStyle/>
          <a:p>
            <a:fld id="{0AE95874-09D8-4D37-B2F7-9934C72CA072}" type="slidenum">
              <a:rPr lang="pt-PT" smtClean="0"/>
              <a:pPr/>
              <a:t>17</a:t>
            </a:fld>
            <a:endParaRPr lang="pt-PT"/>
          </a:p>
        </p:txBody>
      </p:sp>
    </p:spTree>
    <p:extLst>
      <p:ext uri="{BB962C8B-B14F-4D97-AF65-F5344CB8AC3E}">
        <p14:creationId xmlns:p14="http://schemas.microsoft.com/office/powerpoint/2010/main" val="148939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0AE95874-09D8-4D37-B2F7-9934C72CA072}" type="slidenum">
              <a:rPr lang="pt-PT" smtClean="0"/>
              <a:pPr/>
              <a:t>26</a:t>
            </a:fld>
            <a:endParaRPr lang="pt-PT"/>
          </a:p>
        </p:txBody>
      </p:sp>
    </p:spTree>
    <p:extLst>
      <p:ext uri="{BB962C8B-B14F-4D97-AF65-F5344CB8AC3E}">
        <p14:creationId xmlns:p14="http://schemas.microsoft.com/office/powerpoint/2010/main" val="202228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0AE95874-09D8-4D37-B2F7-9934C72CA072}" type="slidenum">
              <a:rPr lang="pt-PT" smtClean="0"/>
              <a:pPr/>
              <a:t>28</a:t>
            </a:fld>
            <a:endParaRPr lang="pt-PT"/>
          </a:p>
        </p:txBody>
      </p:sp>
    </p:spTree>
    <p:extLst>
      <p:ext uri="{BB962C8B-B14F-4D97-AF65-F5344CB8AC3E}">
        <p14:creationId xmlns:p14="http://schemas.microsoft.com/office/powerpoint/2010/main" val="2805910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0AE95874-09D8-4D37-B2F7-9934C72CA072}" type="slidenum">
              <a:rPr lang="pt-PT" smtClean="0"/>
              <a:pPr/>
              <a:t>29</a:t>
            </a:fld>
            <a:endParaRPr lang="pt-PT"/>
          </a:p>
        </p:txBody>
      </p:sp>
    </p:spTree>
    <p:extLst>
      <p:ext uri="{BB962C8B-B14F-4D97-AF65-F5344CB8AC3E}">
        <p14:creationId xmlns:p14="http://schemas.microsoft.com/office/powerpoint/2010/main" val="2805910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0AE95874-09D8-4D37-B2F7-9934C72CA072}" type="slidenum">
              <a:rPr lang="pt-PT" smtClean="0"/>
              <a:pPr/>
              <a:t>31</a:t>
            </a:fld>
            <a:endParaRPr lang="pt-PT"/>
          </a:p>
        </p:txBody>
      </p:sp>
    </p:spTree>
    <p:extLst>
      <p:ext uri="{BB962C8B-B14F-4D97-AF65-F5344CB8AC3E}">
        <p14:creationId xmlns:p14="http://schemas.microsoft.com/office/powerpoint/2010/main" val="2368073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0AE95874-09D8-4D37-B2F7-9934C72CA072}" type="slidenum">
              <a:rPr lang="pt-PT" smtClean="0"/>
              <a:pPr/>
              <a:t>32</a:t>
            </a:fld>
            <a:endParaRPr lang="pt-PT"/>
          </a:p>
        </p:txBody>
      </p:sp>
    </p:spTree>
    <p:extLst>
      <p:ext uri="{BB962C8B-B14F-4D97-AF65-F5344CB8AC3E}">
        <p14:creationId xmlns:p14="http://schemas.microsoft.com/office/powerpoint/2010/main" val="3064846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0AE95874-09D8-4D37-B2F7-9934C72CA072}" type="slidenum">
              <a:rPr lang="pt-PT" smtClean="0"/>
              <a:pPr/>
              <a:t>33</a:t>
            </a:fld>
            <a:endParaRPr lang="pt-PT"/>
          </a:p>
        </p:txBody>
      </p:sp>
    </p:spTree>
    <p:extLst>
      <p:ext uri="{BB962C8B-B14F-4D97-AF65-F5344CB8AC3E}">
        <p14:creationId xmlns:p14="http://schemas.microsoft.com/office/powerpoint/2010/main" val="821273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0AE95874-09D8-4D37-B2F7-9934C72CA072}" type="slidenum">
              <a:rPr lang="pt-PT" smtClean="0"/>
              <a:pPr/>
              <a:t>4</a:t>
            </a:fld>
            <a:endParaRPr lang="pt-PT"/>
          </a:p>
        </p:txBody>
      </p:sp>
    </p:spTree>
    <p:extLst>
      <p:ext uri="{BB962C8B-B14F-4D97-AF65-F5344CB8AC3E}">
        <p14:creationId xmlns:p14="http://schemas.microsoft.com/office/powerpoint/2010/main" val="193296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0AE95874-09D8-4D37-B2F7-9934C72CA072}" type="slidenum">
              <a:rPr lang="pt-PT" smtClean="0"/>
              <a:pPr/>
              <a:t>5</a:t>
            </a:fld>
            <a:endParaRPr lang="pt-PT"/>
          </a:p>
        </p:txBody>
      </p:sp>
    </p:spTree>
    <p:extLst>
      <p:ext uri="{BB962C8B-B14F-4D97-AF65-F5344CB8AC3E}">
        <p14:creationId xmlns:p14="http://schemas.microsoft.com/office/powerpoint/2010/main" val="3557401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0AE95874-09D8-4D37-B2F7-9934C72CA072}" type="slidenum">
              <a:rPr lang="pt-PT" smtClean="0"/>
              <a:pPr/>
              <a:t>6</a:t>
            </a:fld>
            <a:endParaRPr lang="pt-PT"/>
          </a:p>
        </p:txBody>
      </p:sp>
    </p:spTree>
    <p:extLst>
      <p:ext uri="{BB962C8B-B14F-4D97-AF65-F5344CB8AC3E}">
        <p14:creationId xmlns:p14="http://schemas.microsoft.com/office/powerpoint/2010/main" val="1348360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Prevalência</a:t>
            </a:r>
            <a:r>
              <a:rPr lang="pt-PT" baseline="0" dirty="0" smtClean="0"/>
              <a:t> de VHC em utilizadores de drogas IV: cerca de 64%</a:t>
            </a:r>
            <a:endParaRPr lang="pt-PT" dirty="0"/>
          </a:p>
        </p:txBody>
      </p:sp>
      <p:sp>
        <p:nvSpPr>
          <p:cNvPr id="4" name="Marcador de Posição do Número do Diapositivo 3"/>
          <p:cNvSpPr>
            <a:spLocks noGrp="1"/>
          </p:cNvSpPr>
          <p:nvPr>
            <p:ph type="sldNum" sz="quarter" idx="10"/>
          </p:nvPr>
        </p:nvSpPr>
        <p:spPr/>
        <p:txBody>
          <a:bodyPr/>
          <a:lstStyle/>
          <a:p>
            <a:fld id="{0AE95874-09D8-4D37-B2F7-9934C72CA072}" type="slidenum">
              <a:rPr lang="pt-PT" smtClean="0"/>
              <a:pPr/>
              <a:t>7</a:t>
            </a:fld>
            <a:endParaRPr lang="pt-PT"/>
          </a:p>
        </p:txBody>
      </p:sp>
    </p:spTree>
    <p:extLst>
      <p:ext uri="{BB962C8B-B14F-4D97-AF65-F5344CB8AC3E}">
        <p14:creationId xmlns:p14="http://schemas.microsoft.com/office/powerpoint/2010/main" val="370969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Fatores associados a resolução</a:t>
            </a:r>
            <a:r>
              <a:rPr lang="pt-PT" baseline="0" dirty="0" smtClean="0"/>
              <a:t> espontânea da infeção por VHC: idade mais jovem (&lt;30 anos), sexo feminino, infeção sintomática (+++ icterícia), HIV negativo, não </a:t>
            </a:r>
            <a:r>
              <a:rPr lang="pt-PT" baseline="0" dirty="0" err="1" smtClean="0"/>
              <a:t>imunocomprometidos</a:t>
            </a:r>
            <a:r>
              <a:rPr lang="pt-PT" baseline="0" dirty="0" smtClean="0"/>
              <a:t>, não afro-americanos, genótipo IL28B CC</a:t>
            </a:r>
            <a:endParaRPr lang="pt-PT" dirty="0"/>
          </a:p>
        </p:txBody>
      </p:sp>
      <p:sp>
        <p:nvSpPr>
          <p:cNvPr id="4" name="Marcador de Posição do Número do Diapositivo 3"/>
          <p:cNvSpPr>
            <a:spLocks noGrp="1"/>
          </p:cNvSpPr>
          <p:nvPr>
            <p:ph type="sldNum" sz="quarter" idx="10"/>
          </p:nvPr>
        </p:nvSpPr>
        <p:spPr/>
        <p:txBody>
          <a:bodyPr/>
          <a:lstStyle/>
          <a:p>
            <a:fld id="{0AE95874-09D8-4D37-B2F7-9934C72CA072}" type="slidenum">
              <a:rPr lang="pt-PT" smtClean="0"/>
              <a:pPr/>
              <a:t>8</a:t>
            </a:fld>
            <a:endParaRPr lang="pt-PT"/>
          </a:p>
        </p:txBody>
      </p:sp>
    </p:spTree>
    <p:extLst>
      <p:ext uri="{BB962C8B-B14F-4D97-AF65-F5344CB8AC3E}">
        <p14:creationId xmlns:p14="http://schemas.microsoft.com/office/powerpoint/2010/main" val="2336905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Prevalência</a:t>
            </a:r>
            <a:r>
              <a:rPr lang="pt-PT" baseline="0" dirty="0" smtClean="0"/>
              <a:t> de VHC em utilizadores de drogas IV: cerca de 64%</a:t>
            </a:r>
            <a:endParaRPr lang="pt-PT" dirty="0"/>
          </a:p>
        </p:txBody>
      </p:sp>
      <p:sp>
        <p:nvSpPr>
          <p:cNvPr id="4" name="Marcador de Posição do Número do Diapositivo 3"/>
          <p:cNvSpPr>
            <a:spLocks noGrp="1"/>
          </p:cNvSpPr>
          <p:nvPr>
            <p:ph type="sldNum" sz="quarter" idx="10"/>
          </p:nvPr>
        </p:nvSpPr>
        <p:spPr/>
        <p:txBody>
          <a:bodyPr/>
          <a:lstStyle/>
          <a:p>
            <a:fld id="{0AE95874-09D8-4D37-B2F7-9934C72CA072}" type="slidenum">
              <a:rPr lang="pt-PT" smtClean="0"/>
              <a:pPr/>
              <a:t>11</a:t>
            </a:fld>
            <a:endParaRPr lang="pt-PT"/>
          </a:p>
        </p:txBody>
      </p:sp>
    </p:spTree>
    <p:extLst>
      <p:ext uri="{BB962C8B-B14F-4D97-AF65-F5344CB8AC3E}">
        <p14:creationId xmlns:p14="http://schemas.microsoft.com/office/powerpoint/2010/main" val="1665489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ALT pode ser normal em 40% dos doentes (flutuante); a maioria tem elevação da ALT, AST; ALT não é um marcador fiável</a:t>
            </a:r>
            <a:r>
              <a:rPr lang="pt-PT" baseline="0" dirty="0" smtClean="0"/>
              <a:t> de prognóstico nem de fibrose (5-30% dos doentes com ALT normal tem fibrose avançada; 1,3% têm cirrose)</a:t>
            </a:r>
            <a:endParaRPr lang="pt-PT" dirty="0"/>
          </a:p>
        </p:txBody>
      </p:sp>
      <p:sp>
        <p:nvSpPr>
          <p:cNvPr id="4" name="Marcador de Posição do Número do Diapositivo 3"/>
          <p:cNvSpPr>
            <a:spLocks noGrp="1"/>
          </p:cNvSpPr>
          <p:nvPr>
            <p:ph type="sldNum" sz="quarter" idx="10"/>
          </p:nvPr>
        </p:nvSpPr>
        <p:spPr/>
        <p:txBody>
          <a:bodyPr/>
          <a:lstStyle/>
          <a:p>
            <a:fld id="{0AE95874-09D8-4D37-B2F7-9934C72CA072}" type="slidenum">
              <a:rPr lang="pt-PT" smtClean="0"/>
              <a:pPr/>
              <a:t>12</a:t>
            </a:fld>
            <a:endParaRPr lang="pt-PT"/>
          </a:p>
        </p:txBody>
      </p:sp>
    </p:spTree>
    <p:extLst>
      <p:ext uri="{BB962C8B-B14F-4D97-AF65-F5344CB8AC3E}">
        <p14:creationId xmlns:p14="http://schemas.microsoft.com/office/powerpoint/2010/main" val="339396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ALT pode ser normal em 40% dos doentes (flutuante); a maioria tem elevação da ALT, AST; ALT não é um marcador fiável</a:t>
            </a:r>
            <a:r>
              <a:rPr lang="pt-PT" baseline="0" dirty="0" smtClean="0"/>
              <a:t> de prognóstico nem de fibrose (5-30% dos doentes com ALT normal tem fibrose avançada; 1,3% têm cirrose)</a:t>
            </a:r>
            <a:endParaRPr lang="pt-PT" dirty="0"/>
          </a:p>
        </p:txBody>
      </p:sp>
      <p:sp>
        <p:nvSpPr>
          <p:cNvPr id="4" name="Marcador de Posição do Número do Diapositivo 3"/>
          <p:cNvSpPr>
            <a:spLocks noGrp="1"/>
          </p:cNvSpPr>
          <p:nvPr>
            <p:ph type="sldNum" sz="quarter" idx="10"/>
          </p:nvPr>
        </p:nvSpPr>
        <p:spPr/>
        <p:txBody>
          <a:bodyPr/>
          <a:lstStyle/>
          <a:p>
            <a:fld id="{0AE95874-09D8-4D37-B2F7-9934C72CA072}" type="slidenum">
              <a:rPr lang="pt-PT" smtClean="0"/>
              <a:pPr/>
              <a:t>13</a:t>
            </a:fld>
            <a:endParaRPr lang="pt-PT"/>
          </a:p>
        </p:txBody>
      </p:sp>
    </p:spTree>
    <p:extLst>
      <p:ext uri="{BB962C8B-B14F-4D97-AF65-F5344CB8AC3E}">
        <p14:creationId xmlns:p14="http://schemas.microsoft.com/office/powerpoint/2010/main" val="339396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Master" Target="../slideMasters/slideMaster3.xml"/><Relationship Id="rId5" Type="http://schemas.openxmlformats.org/officeDocument/2006/relationships/image" Target="../media/image12.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Master" Target="../slideMasters/slideMaster3.xml"/><Relationship Id="rId5" Type="http://schemas.openxmlformats.org/officeDocument/2006/relationships/image" Target="../media/image12.png"/><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Master" Target="../slideMasters/slideMaster3.xml"/><Relationship Id="rId5" Type="http://schemas.openxmlformats.org/officeDocument/2006/relationships/image" Target="../media/image12.pn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Master" Target="../slideMasters/slideMaster3.xml"/><Relationship Id="rId5" Type="http://schemas.openxmlformats.org/officeDocument/2006/relationships/image" Target="../media/image12.png"/><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159840"/>
            <a:ext cx="10972440" cy="604440"/>
          </a:xfrm>
          <a:prstGeom prst="rect">
            <a:avLst/>
          </a:prstGeom>
        </p:spPr>
        <p:txBody>
          <a:bodyPr lIns="0" tIns="0" rIns="0" bIns="0" anchor="ctr"/>
          <a:lstStyle/>
          <a:p>
            <a:endParaRPr lang="es-ES" sz="1800" b="0" strike="noStrike" spc="-1">
              <a:solidFill>
                <a:srgbClr val="287AC8"/>
              </a:solidFill>
              <a:uFill>
                <a:solidFill>
                  <a:srgbClr val="FFFFFF"/>
                </a:solidFill>
              </a:uFill>
              <a:latin typeface="Calibri"/>
            </a:endParaRPr>
          </a:p>
        </p:txBody>
      </p:sp>
      <p:sp>
        <p:nvSpPr>
          <p:cNvPr id="28" name="PlaceHolder 2"/>
          <p:cNvSpPr>
            <a:spLocks noGrp="1"/>
          </p:cNvSpPr>
          <p:nvPr>
            <p:ph type="body"/>
          </p:nvPr>
        </p:nvSpPr>
        <p:spPr>
          <a:xfrm>
            <a:off x="0" y="5661360"/>
            <a:ext cx="11581920" cy="140400"/>
          </a:xfrm>
          <a:prstGeom prst="rect">
            <a:avLst/>
          </a:prstGeom>
        </p:spPr>
        <p:txBody>
          <a:bodyPr lIns="0" tIns="0" rIns="0" bIns="0"/>
          <a:lstStyle/>
          <a:p>
            <a:endParaRPr lang="es-ES" sz="3200" b="0" strike="noStrike" spc="-1">
              <a:solidFill>
                <a:srgbClr val="287AC8"/>
              </a:solidFill>
              <a:uFill>
                <a:solidFill>
                  <a:srgbClr val="FFFFFF"/>
                </a:solidFill>
              </a:uFill>
              <a:latin typeface="Calibri"/>
            </a:endParaRPr>
          </a:p>
        </p:txBody>
      </p:sp>
      <p:sp>
        <p:nvSpPr>
          <p:cNvPr id="29" name="PlaceHolder 3"/>
          <p:cNvSpPr>
            <a:spLocks noGrp="1"/>
          </p:cNvSpPr>
          <p:nvPr>
            <p:ph type="body"/>
          </p:nvPr>
        </p:nvSpPr>
        <p:spPr>
          <a:xfrm>
            <a:off x="0" y="5815440"/>
            <a:ext cx="11581920" cy="140400"/>
          </a:xfrm>
          <a:prstGeom prst="rect">
            <a:avLst/>
          </a:prstGeom>
        </p:spPr>
        <p:txBody>
          <a:bodyPr lIns="0" tIns="0" rIns="0" bIns="0"/>
          <a:lstStyle/>
          <a:p>
            <a:endParaRPr lang="es-ES" sz="3200" b="0" strike="noStrike" spc="-1">
              <a:solidFill>
                <a:srgbClr val="287AC8"/>
              </a:solidFill>
              <a:uFill>
                <a:solidFill>
                  <a:srgbClr val="FFFFFF"/>
                </a:solidFill>
              </a:u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159840"/>
            <a:ext cx="10972440" cy="604440"/>
          </a:xfrm>
          <a:prstGeom prst="rect">
            <a:avLst/>
          </a:prstGeom>
        </p:spPr>
        <p:txBody>
          <a:bodyPr lIns="0" tIns="0" rIns="0" bIns="0" anchor="ctr"/>
          <a:lstStyle/>
          <a:p>
            <a:endParaRPr lang="es-ES" sz="1800" b="0" strike="noStrike" spc="-1">
              <a:solidFill>
                <a:srgbClr val="287AC8"/>
              </a:solidFill>
              <a:uFill>
                <a:solidFill>
                  <a:srgbClr val="FFFFFF"/>
                </a:solidFill>
              </a:uFill>
              <a:latin typeface="Calibri"/>
            </a:endParaRPr>
          </a:p>
        </p:txBody>
      </p:sp>
      <p:sp>
        <p:nvSpPr>
          <p:cNvPr id="31" name="PlaceHolder 2"/>
          <p:cNvSpPr>
            <a:spLocks noGrp="1"/>
          </p:cNvSpPr>
          <p:nvPr>
            <p:ph type="body"/>
          </p:nvPr>
        </p:nvSpPr>
        <p:spPr>
          <a:xfrm>
            <a:off x="0" y="5661360"/>
            <a:ext cx="5651640" cy="140400"/>
          </a:xfrm>
          <a:prstGeom prst="rect">
            <a:avLst/>
          </a:prstGeom>
        </p:spPr>
        <p:txBody>
          <a:bodyPr lIns="0" tIns="0" rIns="0" bIns="0"/>
          <a:lstStyle/>
          <a:p>
            <a:endParaRPr lang="es-ES" sz="3200" b="0" strike="noStrike" spc="-1">
              <a:solidFill>
                <a:srgbClr val="287AC8"/>
              </a:solidFill>
              <a:uFill>
                <a:solidFill>
                  <a:srgbClr val="FFFFFF"/>
                </a:solidFill>
              </a:uFill>
              <a:latin typeface="Calibri"/>
            </a:endParaRPr>
          </a:p>
        </p:txBody>
      </p:sp>
      <p:sp>
        <p:nvSpPr>
          <p:cNvPr id="32" name="PlaceHolder 3"/>
          <p:cNvSpPr>
            <a:spLocks noGrp="1"/>
          </p:cNvSpPr>
          <p:nvPr>
            <p:ph type="body"/>
          </p:nvPr>
        </p:nvSpPr>
        <p:spPr>
          <a:xfrm>
            <a:off x="5934600" y="5661360"/>
            <a:ext cx="5651640" cy="140400"/>
          </a:xfrm>
          <a:prstGeom prst="rect">
            <a:avLst/>
          </a:prstGeom>
        </p:spPr>
        <p:txBody>
          <a:bodyPr lIns="0" tIns="0" rIns="0" bIns="0"/>
          <a:lstStyle/>
          <a:p>
            <a:endParaRPr lang="es-ES" sz="3200" b="0" strike="noStrike" spc="-1">
              <a:solidFill>
                <a:srgbClr val="287AC8"/>
              </a:solidFill>
              <a:uFill>
                <a:solidFill>
                  <a:srgbClr val="FFFFFF"/>
                </a:solidFill>
              </a:uFill>
              <a:latin typeface="Calibri"/>
            </a:endParaRPr>
          </a:p>
        </p:txBody>
      </p:sp>
      <p:sp>
        <p:nvSpPr>
          <p:cNvPr id="33" name="PlaceHolder 4"/>
          <p:cNvSpPr>
            <a:spLocks noGrp="1"/>
          </p:cNvSpPr>
          <p:nvPr>
            <p:ph type="body"/>
          </p:nvPr>
        </p:nvSpPr>
        <p:spPr>
          <a:xfrm>
            <a:off x="5934600" y="5815440"/>
            <a:ext cx="5651640" cy="140400"/>
          </a:xfrm>
          <a:prstGeom prst="rect">
            <a:avLst/>
          </a:prstGeom>
        </p:spPr>
        <p:txBody>
          <a:bodyPr lIns="0" tIns="0" rIns="0" bIns="0"/>
          <a:lstStyle/>
          <a:p>
            <a:endParaRPr lang="es-ES" sz="3200" b="0" strike="noStrike" spc="-1">
              <a:solidFill>
                <a:srgbClr val="287AC8"/>
              </a:solidFill>
              <a:uFill>
                <a:solidFill>
                  <a:srgbClr val="FFFFFF"/>
                </a:solidFill>
              </a:uFill>
              <a:latin typeface="Calibri"/>
            </a:endParaRPr>
          </a:p>
        </p:txBody>
      </p:sp>
      <p:sp>
        <p:nvSpPr>
          <p:cNvPr id="34" name="PlaceHolder 5"/>
          <p:cNvSpPr>
            <a:spLocks noGrp="1"/>
          </p:cNvSpPr>
          <p:nvPr>
            <p:ph type="body"/>
          </p:nvPr>
        </p:nvSpPr>
        <p:spPr>
          <a:xfrm>
            <a:off x="0" y="5815440"/>
            <a:ext cx="5651640" cy="140400"/>
          </a:xfrm>
          <a:prstGeom prst="rect">
            <a:avLst/>
          </a:prstGeom>
        </p:spPr>
        <p:txBody>
          <a:bodyPr lIns="0" tIns="0" rIns="0" bIns="0"/>
          <a:lstStyle/>
          <a:p>
            <a:endParaRPr lang="es-ES" sz="3200" b="0" strike="noStrike" spc="-1">
              <a:solidFill>
                <a:srgbClr val="287AC8"/>
              </a:solidFill>
              <a:uFill>
                <a:solidFill>
                  <a:srgbClr val="FFFFFF"/>
                </a:solidFill>
              </a:u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159840"/>
            <a:ext cx="10972440" cy="604440"/>
          </a:xfrm>
          <a:prstGeom prst="rect">
            <a:avLst/>
          </a:prstGeom>
        </p:spPr>
        <p:txBody>
          <a:bodyPr lIns="0" tIns="0" rIns="0" bIns="0" anchor="ctr"/>
          <a:lstStyle/>
          <a:p>
            <a:endParaRPr lang="es-ES" sz="1800" b="0" strike="noStrike" spc="-1">
              <a:solidFill>
                <a:srgbClr val="287AC8"/>
              </a:solidFill>
              <a:uFill>
                <a:solidFill>
                  <a:srgbClr val="FFFFFF"/>
                </a:solidFill>
              </a:uFill>
              <a:latin typeface="Calibri"/>
            </a:endParaRPr>
          </a:p>
        </p:txBody>
      </p:sp>
      <p:sp>
        <p:nvSpPr>
          <p:cNvPr id="36" name="PlaceHolder 2"/>
          <p:cNvSpPr>
            <a:spLocks noGrp="1"/>
          </p:cNvSpPr>
          <p:nvPr>
            <p:ph type="body"/>
          </p:nvPr>
        </p:nvSpPr>
        <p:spPr>
          <a:xfrm>
            <a:off x="0" y="5661360"/>
            <a:ext cx="11581920" cy="294840"/>
          </a:xfrm>
          <a:prstGeom prst="rect">
            <a:avLst/>
          </a:prstGeom>
        </p:spPr>
        <p:txBody>
          <a:bodyPr lIns="0" tIns="0" rIns="0" bIns="0"/>
          <a:lstStyle/>
          <a:p>
            <a:endParaRPr lang="es-ES" sz="3200" b="0" strike="noStrike" spc="-1">
              <a:solidFill>
                <a:srgbClr val="287AC8"/>
              </a:solidFill>
              <a:uFill>
                <a:solidFill>
                  <a:srgbClr val="FFFFFF"/>
                </a:solidFill>
              </a:uFill>
              <a:latin typeface="Calibri"/>
            </a:endParaRPr>
          </a:p>
        </p:txBody>
      </p:sp>
      <p:sp>
        <p:nvSpPr>
          <p:cNvPr id="37" name="PlaceHolder 3"/>
          <p:cNvSpPr>
            <a:spLocks noGrp="1"/>
          </p:cNvSpPr>
          <p:nvPr>
            <p:ph type="body"/>
          </p:nvPr>
        </p:nvSpPr>
        <p:spPr>
          <a:xfrm>
            <a:off x="0" y="5661360"/>
            <a:ext cx="11581920" cy="294840"/>
          </a:xfrm>
          <a:prstGeom prst="rect">
            <a:avLst/>
          </a:prstGeom>
        </p:spPr>
        <p:txBody>
          <a:bodyPr lIns="0" tIns="0" rIns="0" bIns="0"/>
          <a:lstStyle/>
          <a:p>
            <a:endParaRPr lang="es-ES" sz="3200" b="0" strike="noStrike" spc="-1">
              <a:solidFill>
                <a:srgbClr val="287AC8"/>
              </a:solidFill>
              <a:uFill>
                <a:solidFill>
                  <a:srgbClr val="FFFFFF"/>
                </a:solidFill>
              </a:uFill>
              <a:latin typeface="Calibri"/>
            </a:endParaRPr>
          </a:p>
        </p:txBody>
      </p:sp>
      <p:pic>
        <p:nvPicPr>
          <p:cNvPr id="38" name="Imagem 37"/>
          <p:cNvPicPr/>
          <p:nvPr/>
        </p:nvPicPr>
        <p:blipFill>
          <a:blip r:embed="rId2" cstate="print"/>
          <a:stretch/>
        </p:blipFill>
        <p:spPr>
          <a:xfrm>
            <a:off x="5606280" y="5661000"/>
            <a:ext cx="369360" cy="294840"/>
          </a:xfrm>
          <a:prstGeom prst="rect">
            <a:avLst/>
          </a:prstGeom>
          <a:ln>
            <a:noFill/>
          </a:ln>
        </p:spPr>
      </p:pic>
      <p:pic>
        <p:nvPicPr>
          <p:cNvPr id="39" name="Imagem 38"/>
          <p:cNvPicPr/>
          <p:nvPr/>
        </p:nvPicPr>
        <p:blipFill>
          <a:blip r:embed="rId2" cstate="print"/>
          <a:stretch/>
        </p:blipFill>
        <p:spPr>
          <a:xfrm>
            <a:off x="5606280" y="5661000"/>
            <a:ext cx="369360" cy="29484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159840"/>
            <a:ext cx="10972440" cy="604440"/>
          </a:xfrm>
          <a:prstGeom prst="rect">
            <a:avLst/>
          </a:prstGeom>
        </p:spPr>
        <p:txBody>
          <a:bodyPr lIns="0" tIns="0" rIns="0" bIns="0" anchor="ctr"/>
          <a:lstStyle/>
          <a:p>
            <a:endParaRPr lang="es-ES" sz="1800" b="0" strike="noStrike" spc="-1">
              <a:solidFill>
                <a:srgbClr val="287AC8"/>
              </a:solidFill>
              <a:uFill>
                <a:solidFill>
                  <a:srgbClr val="FFFFFF"/>
                </a:solidFill>
              </a:uFill>
              <a:latin typeface="Calibri"/>
            </a:endParaRPr>
          </a:p>
        </p:txBody>
      </p:sp>
      <p:sp>
        <p:nvSpPr>
          <p:cNvPr id="47" name="PlaceHolder 2"/>
          <p:cNvSpPr>
            <a:spLocks noGrp="1"/>
          </p:cNvSpPr>
          <p:nvPr>
            <p:ph type="subTitle"/>
          </p:nvPr>
        </p:nvSpPr>
        <p:spPr>
          <a:xfrm>
            <a:off x="0" y="5580720"/>
            <a:ext cx="11581920" cy="45612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159840"/>
            <a:ext cx="10972440" cy="604440"/>
          </a:xfrm>
          <a:prstGeom prst="rect">
            <a:avLst/>
          </a:prstGeom>
        </p:spPr>
        <p:txBody>
          <a:bodyPr lIns="0" tIns="0" rIns="0" bIns="0" anchor="ctr"/>
          <a:lstStyle/>
          <a:p>
            <a:endParaRPr lang="es-ES" sz="1800" b="0" strike="noStrike" spc="-1">
              <a:solidFill>
                <a:srgbClr val="287AC8"/>
              </a:solidFill>
              <a:uFill>
                <a:solidFill>
                  <a:srgbClr val="FFFFFF"/>
                </a:solidFill>
              </a:uFill>
              <a:latin typeface="Calibri"/>
            </a:endParaRPr>
          </a:p>
        </p:txBody>
      </p:sp>
      <p:sp>
        <p:nvSpPr>
          <p:cNvPr id="49" name="PlaceHolder 2"/>
          <p:cNvSpPr>
            <a:spLocks noGrp="1"/>
          </p:cNvSpPr>
          <p:nvPr>
            <p:ph type="body"/>
          </p:nvPr>
        </p:nvSpPr>
        <p:spPr>
          <a:xfrm>
            <a:off x="0" y="5661360"/>
            <a:ext cx="11581920" cy="294840"/>
          </a:xfrm>
          <a:prstGeom prst="rect">
            <a:avLst/>
          </a:prstGeom>
        </p:spPr>
        <p:txBody>
          <a:bodyPr lIns="0" tIns="0" rIns="0" bIns="0"/>
          <a:lstStyle/>
          <a:p>
            <a:endParaRPr lang="es-ES" sz="3200" b="0" strike="noStrike" spc="-1">
              <a:solidFill>
                <a:srgbClr val="287AC8"/>
              </a:solidFill>
              <a:uFill>
                <a:solidFill>
                  <a:srgbClr val="FFFFFF"/>
                </a:solidFill>
              </a:u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159840"/>
            <a:ext cx="10972440" cy="604440"/>
          </a:xfrm>
          <a:prstGeom prst="rect">
            <a:avLst/>
          </a:prstGeom>
        </p:spPr>
        <p:txBody>
          <a:bodyPr lIns="0" tIns="0" rIns="0" bIns="0" anchor="ctr"/>
          <a:lstStyle/>
          <a:p>
            <a:endParaRPr lang="es-ES" sz="1800" b="0" strike="noStrike" spc="-1">
              <a:solidFill>
                <a:srgbClr val="287AC8"/>
              </a:solidFill>
              <a:uFill>
                <a:solidFill>
                  <a:srgbClr val="FFFFFF"/>
                </a:solidFill>
              </a:uFill>
              <a:latin typeface="Calibri"/>
            </a:endParaRPr>
          </a:p>
        </p:txBody>
      </p:sp>
      <p:sp>
        <p:nvSpPr>
          <p:cNvPr id="51" name="PlaceHolder 2"/>
          <p:cNvSpPr>
            <a:spLocks noGrp="1"/>
          </p:cNvSpPr>
          <p:nvPr>
            <p:ph type="body"/>
          </p:nvPr>
        </p:nvSpPr>
        <p:spPr>
          <a:xfrm>
            <a:off x="0" y="5661360"/>
            <a:ext cx="5651640" cy="294840"/>
          </a:xfrm>
          <a:prstGeom prst="rect">
            <a:avLst/>
          </a:prstGeom>
        </p:spPr>
        <p:txBody>
          <a:bodyPr lIns="0" tIns="0" rIns="0" bIns="0"/>
          <a:lstStyle/>
          <a:p>
            <a:endParaRPr lang="es-ES" sz="3200" b="0" strike="noStrike" spc="-1">
              <a:solidFill>
                <a:srgbClr val="287AC8"/>
              </a:solidFill>
              <a:uFill>
                <a:solidFill>
                  <a:srgbClr val="FFFFFF"/>
                </a:solidFill>
              </a:uFill>
              <a:latin typeface="Calibri"/>
            </a:endParaRPr>
          </a:p>
        </p:txBody>
      </p:sp>
      <p:sp>
        <p:nvSpPr>
          <p:cNvPr id="52" name="PlaceHolder 3"/>
          <p:cNvSpPr>
            <a:spLocks noGrp="1"/>
          </p:cNvSpPr>
          <p:nvPr>
            <p:ph type="body"/>
          </p:nvPr>
        </p:nvSpPr>
        <p:spPr>
          <a:xfrm>
            <a:off x="5934600" y="5661360"/>
            <a:ext cx="5651640" cy="294840"/>
          </a:xfrm>
          <a:prstGeom prst="rect">
            <a:avLst/>
          </a:prstGeom>
        </p:spPr>
        <p:txBody>
          <a:bodyPr lIns="0" tIns="0" rIns="0" bIns="0"/>
          <a:lstStyle/>
          <a:p>
            <a:endParaRPr lang="es-ES" sz="3200" b="0" strike="noStrike" spc="-1">
              <a:solidFill>
                <a:srgbClr val="287AC8"/>
              </a:solidFill>
              <a:uFill>
                <a:solidFill>
                  <a:srgbClr val="FFFFFF"/>
                </a:solidFill>
              </a:u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159840"/>
            <a:ext cx="10972440" cy="604440"/>
          </a:xfrm>
          <a:prstGeom prst="rect">
            <a:avLst/>
          </a:prstGeom>
        </p:spPr>
        <p:txBody>
          <a:bodyPr lIns="0" tIns="0" rIns="0" bIns="0" anchor="ctr"/>
          <a:lstStyle/>
          <a:p>
            <a:endParaRPr lang="es-ES" sz="1800" b="0" strike="noStrike" spc="-1">
              <a:solidFill>
                <a:srgbClr val="287AC8"/>
              </a:solidFill>
              <a:uFill>
                <a:solidFill>
                  <a:srgbClr val="FFFFFF"/>
                </a:solidFill>
              </a:u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159840"/>
            <a:ext cx="10972440" cy="280296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159840"/>
            <a:ext cx="10972440" cy="604440"/>
          </a:xfrm>
          <a:prstGeom prst="rect">
            <a:avLst/>
          </a:prstGeom>
        </p:spPr>
        <p:txBody>
          <a:bodyPr lIns="0" tIns="0" rIns="0" bIns="0" anchor="ctr"/>
          <a:lstStyle/>
          <a:p>
            <a:endParaRPr lang="es-ES" sz="1800" b="0" strike="noStrike" spc="-1">
              <a:solidFill>
                <a:srgbClr val="287AC8"/>
              </a:solidFill>
              <a:uFill>
                <a:solidFill>
                  <a:srgbClr val="FFFFFF"/>
                </a:solidFill>
              </a:uFill>
              <a:latin typeface="Calibri"/>
            </a:endParaRPr>
          </a:p>
        </p:txBody>
      </p:sp>
      <p:sp>
        <p:nvSpPr>
          <p:cNvPr id="56" name="PlaceHolder 2"/>
          <p:cNvSpPr>
            <a:spLocks noGrp="1"/>
          </p:cNvSpPr>
          <p:nvPr>
            <p:ph type="body"/>
          </p:nvPr>
        </p:nvSpPr>
        <p:spPr>
          <a:xfrm>
            <a:off x="0" y="5661360"/>
            <a:ext cx="5651640" cy="140400"/>
          </a:xfrm>
          <a:prstGeom prst="rect">
            <a:avLst/>
          </a:prstGeom>
        </p:spPr>
        <p:txBody>
          <a:bodyPr lIns="0" tIns="0" rIns="0" bIns="0"/>
          <a:lstStyle/>
          <a:p>
            <a:endParaRPr lang="es-ES" sz="3200" b="0" strike="noStrike" spc="-1">
              <a:solidFill>
                <a:srgbClr val="287AC8"/>
              </a:solidFill>
              <a:uFill>
                <a:solidFill>
                  <a:srgbClr val="FFFFFF"/>
                </a:solidFill>
              </a:uFill>
              <a:latin typeface="Calibri"/>
            </a:endParaRPr>
          </a:p>
        </p:txBody>
      </p:sp>
      <p:sp>
        <p:nvSpPr>
          <p:cNvPr id="57" name="PlaceHolder 3"/>
          <p:cNvSpPr>
            <a:spLocks noGrp="1"/>
          </p:cNvSpPr>
          <p:nvPr>
            <p:ph type="body"/>
          </p:nvPr>
        </p:nvSpPr>
        <p:spPr>
          <a:xfrm>
            <a:off x="0" y="5815440"/>
            <a:ext cx="5651640" cy="140400"/>
          </a:xfrm>
          <a:prstGeom prst="rect">
            <a:avLst/>
          </a:prstGeom>
        </p:spPr>
        <p:txBody>
          <a:bodyPr lIns="0" tIns="0" rIns="0" bIns="0"/>
          <a:lstStyle/>
          <a:p>
            <a:endParaRPr lang="es-ES" sz="3200" b="0" strike="noStrike" spc="-1">
              <a:solidFill>
                <a:srgbClr val="287AC8"/>
              </a:solidFill>
              <a:uFill>
                <a:solidFill>
                  <a:srgbClr val="FFFFFF"/>
                </a:solidFill>
              </a:uFill>
              <a:latin typeface="Calibri"/>
            </a:endParaRPr>
          </a:p>
        </p:txBody>
      </p:sp>
      <p:sp>
        <p:nvSpPr>
          <p:cNvPr id="58" name="PlaceHolder 4"/>
          <p:cNvSpPr>
            <a:spLocks noGrp="1"/>
          </p:cNvSpPr>
          <p:nvPr>
            <p:ph type="body"/>
          </p:nvPr>
        </p:nvSpPr>
        <p:spPr>
          <a:xfrm>
            <a:off x="5934600" y="5661360"/>
            <a:ext cx="5651640" cy="294840"/>
          </a:xfrm>
          <a:prstGeom prst="rect">
            <a:avLst/>
          </a:prstGeom>
        </p:spPr>
        <p:txBody>
          <a:bodyPr lIns="0" tIns="0" rIns="0" bIns="0"/>
          <a:lstStyle/>
          <a:p>
            <a:endParaRPr lang="es-ES" sz="3200" b="0" strike="noStrike" spc="-1">
              <a:solidFill>
                <a:srgbClr val="287AC8"/>
              </a:solidFill>
              <a:uFill>
                <a:solidFill>
                  <a:srgbClr val="FFFFFF"/>
                </a:solidFill>
              </a:u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159840"/>
            <a:ext cx="10972440" cy="604440"/>
          </a:xfrm>
          <a:prstGeom prst="rect">
            <a:avLst/>
          </a:prstGeom>
        </p:spPr>
        <p:txBody>
          <a:bodyPr lIns="0" tIns="0" rIns="0" bIns="0" anchor="ctr"/>
          <a:lstStyle/>
          <a:p>
            <a:endParaRPr lang="es-ES" sz="1800" b="0" strike="noStrike" spc="-1">
              <a:solidFill>
                <a:srgbClr val="287AC8"/>
              </a:solidFill>
              <a:uFill>
                <a:solidFill>
                  <a:srgbClr val="FFFFFF"/>
                </a:solidFill>
              </a:uFill>
              <a:latin typeface="Calibri"/>
            </a:endParaRPr>
          </a:p>
        </p:txBody>
      </p:sp>
      <p:sp>
        <p:nvSpPr>
          <p:cNvPr id="7" name="PlaceHolder 2"/>
          <p:cNvSpPr>
            <a:spLocks noGrp="1"/>
          </p:cNvSpPr>
          <p:nvPr>
            <p:ph type="subTitle"/>
          </p:nvPr>
        </p:nvSpPr>
        <p:spPr>
          <a:xfrm>
            <a:off x="0" y="5580720"/>
            <a:ext cx="11581920" cy="45612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159840"/>
            <a:ext cx="10972440" cy="604440"/>
          </a:xfrm>
          <a:prstGeom prst="rect">
            <a:avLst/>
          </a:prstGeom>
        </p:spPr>
        <p:txBody>
          <a:bodyPr lIns="0" tIns="0" rIns="0" bIns="0" anchor="ctr"/>
          <a:lstStyle/>
          <a:p>
            <a:endParaRPr lang="es-ES" sz="1800" b="0" strike="noStrike" spc="-1">
              <a:solidFill>
                <a:srgbClr val="287AC8"/>
              </a:solidFill>
              <a:uFill>
                <a:solidFill>
                  <a:srgbClr val="FFFFFF"/>
                </a:solidFill>
              </a:uFill>
              <a:latin typeface="Calibri"/>
            </a:endParaRPr>
          </a:p>
        </p:txBody>
      </p:sp>
      <p:sp>
        <p:nvSpPr>
          <p:cNvPr id="60" name="PlaceHolder 2"/>
          <p:cNvSpPr>
            <a:spLocks noGrp="1"/>
          </p:cNvSpPr>
          <p:nvPr>
            <p:ph type="body"/>
          </p:nvPr>
        </p:nvSpPr>
        <p:spPr>
          <a:xfrm>
            <a:off x="0" y="5661360"/>
            <a:ext cx="5651640" cy="294840"/>
          </a:xfrm>
          <a:prstGeom prst="rect">
            <a:avLst/>
          </a:prstGeom>
        </p:spPr>
        <p:txBody>
          <a:bodyPr lIns="0" tIns="0" rIns="0" bIns="0"/>
          <a:lstStyle/>
          <a:p>
            <a:endParaRPr lang="es-ES" sz="3200" b="0" strike="noStrike" spc="-1">
              <a:solidFill>
                <a:srgbClr val="287AC8"/>
              </a:solidFill>
              <a:uFill>
                <a:solidFill>
                  <a:srgbClr val="FFFFFF"/>
                </a:solidFill>
              </a:uFill>
              <a:latin typeface="Calibri"/>
            </a:endParaRPr>
          </a:p>
        </p:txBody>
      </p:sp>
      <p:sp>
        <p:nvSpPr>
          <p:cNvPr id="61" name="PlaceHolder 3"/>
          <p:cNvSpPr>
            <a:spLocks noGrp="1"/>
          </p:cNvSpPr>
          <p:nvPr>
            <p:ph type="body"/>
          </p:nvPr>
        </p:nvSpPr>
        <p:spPr>
          <a:xfrm>
            <a:off x="5934600" y="5661360"/>
            <a:ext cx="5651640" cy="140400"/>
          </a:xfrm>
          <a:prstGeom prst="rect">
            <a:avLst/>
          </a:prstGeom>
        </p:spPr>
        <p:txBody>
          <a:bodyPr lIns="0" tIns="0" rIns="0" bIns="0"/>
          <a:lstStyle/>
          <a:p>
            <a:endParaRPr lang="es-ES" sz="3200" b="0" strike="noStrike" spc="-1">
              <a:solidFill>
                <a:srgbClr val="287AC8"/>
              </a:solidFill>
              <a:uFill>
                <a:solidFill>
                  <a:srgbClr val="FFFFFF"/>
                </a:solidFill>
              </a:uFill>
              <a:latin typeface="Calibri"/>
            </a:endParaRPr>
          </a:p>
        </p:txBody>
      </p:sp>
      <p:sp>
        <p:nvSpPr>
          <p:cNvPr id="62" name="PlaceHolder 4"/>
          <p:cNvSpPr>
            <a:spLocks noGrp="1"/>
          </p:cNvSpPr>
          <p:nvPr>
            <p:ph type="body"/>
          </p:nvPr>
        </p:nvSpPr>
        <p:spPr>
          <a:xfrm>
            <a:off x="5934600" y="5815440"/>
            <a:ext cx="5651640" cy="140400"/>
          </a:xfrm>
          <a:prstGeom prst="rect">
            <a:avLst/>
          </a:prstGeom>
        </p:spPr>
        <p:txBody>
          <a:bodyPr lIns="0" tIns="0" rIns="0" bIns="0"/>
          <a:lstStyle/>
          <a:p>
            <a:endParaRPr lang="es-ES" sz="3200" b="0" strike="noStrike" spc="-1">
              <a:solidFill>
                <a:srgbClr val="287AC8"/>
              </a:solidFill>
              <a:uFill>
                <a:solidFill>
                  <a:srgbClr val="FFFFFF"/>
                </a:solidFill>
              </a:u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159840"/>
            <a:ext cx="10972440" cy="604440"/>
          </a:xfrm>
          <a:prstGeom prst="rect">
            <a:avLst/>
          </a:prstGeom>
        </p:spPr>
        <p:txBody>
          <a:bodyPr lIns="0" tIns="0" rIns="0" bIns="0" anchor="ctr"/>
          <a:lstStyle/>
          <a:p>
            <a:endParaRPr lang="es-ES" sz="1800" b="0" strike="noStrike" spc="-1">
              <a:solidFill>
                <a:srgbClr val="287AC8"/>
              </a:solidFill>
              <a:uFill>
                <a:solidFill>
                  <a:srgbClr val="FFFFFF"/>
                </a:solidFill>
              </a:uFill>
              <a:latin typeface="Calibri"/>
            </a:endParaRPr>
          </a:p>
        </p:txBody>
      </p:sp>
      <p:sp>
        <p:nvSpPr>
          <p:cNvPr id="64" name="PlaceHolder 2"/>
          <p:cNvSpPr>
            <a:spLocks noGrp="1"/>
          </p:cNvSpPr>
          <p:nvPr>
            <p:ph type="body"/>
          </p:nvPr>
        </p:nvSpPr>
        <p:spPr>
          <a:xfrm>
            <a:off x="0" y="5661360"/>
            <a:ext cx="5651640" cy="140400"/>
          </a:xfrm>
          <a:prstGeom prst="rect">
            <a:avLst/>
          </a:prstGeom>
        </p:spPr>
        <p:txBody>
          <a:bodyPr lIns="0" tIns="0" rIns="0" bIns="0"/>
          <a:lstStyle/>
          <a:p>
            <a:endParaRPr lang="es-ES" sz="3200" b="0" strike="noStrike" spc="-1">
              <a:solidFill>
                <a:srgbClr val="287AC8"/>
              </a:solidFill>
              <a:uFill>
                <a:solidFill>
                  <a:srgbClr val="FFFFFF"/>
                </a:solidFill>
              </a:uFill>
              <a:latin typeface="Calibri"/>
            </a:endParaRPr>
          </a:p>
        </p:txBody>
      </p:sp>
      <p:sp>
        <p:nvSpPr>
          <p:cNvPr id="65" name="PlaceHolder 3"/>
          <p:cNvSpPr>
            <a:spLocks noGrp="1"/>
          </p:cNvSpPr>
          <p:nvPr>
            <p:ph type="body"/>
          </p:nvPr>
        </p:nvSpPr>
        <p:spPr>
          <a:xfrm>
            <a:off x="5934600" y="5661360"/>
            <a:ext cx="5651640" cy="140400"/>
          </a:xfrm>
          <a:prstGeom prst="rect">
            <a:avLst/>
          </a:prstGeom>
        </p:spPr>
        <p:txBody>
          <a:bodyPr lIns="0" tIns="0" rIns="0" bIns="0"/>
          <a:lstStyle/>
          <a:p>
            <a:endParaRPr lang="es-ES" sz="3200" b="0" strike="noStrike" spc="-1">
              <a:solidFill>
                <a:srgbClr val="287AC8"/>
              </a:solidFill>
              <a:uFill>
                <a:solidFill>
                  <a:srgbClr val="FFFFFF"/>
                </a:solidFill>
              </a:uFill>
              <a:latin typeface="Calibri"/>
            </a:endParaRPr>
          </a:p>
        </p:txBody>
      </p:sp>
      <p:sp>
        <p:nvSpPr>
          <p:cNvPr id="66" name="PlaceHolder 4"/>
          <p:cNvSpPr>
            <a:spLocks noGrp="1"/>
          </p:cNvSpPr>
          <p:nvPr>
            <p:ph type="body"/>
          </p:nvPr>
        </p:nvSpPr>
        <p:spPr>
          <a:xfrm>
            <a:off x="0" y="5815440"/>
            <a:ext cx="11581920" cy="140400"/>
          </a:xfrm>
          <a:prstGeom prst="rect">
            <a:avLst/>
          </a:prstGeom>
        </p:spPr>
        <p:txBody>
          <a:bodyPr lIns="0" tIns="0" rIns="0" bIns="0"/>
          <a:lstStyle/>
          <a:p>
            <a:endParaRPr lang="es-ES" sz="3200" b="0" strike="noStrike" spc="-1">
              <a:solidFill>
                <a:srgbClr val="287AC8"/>
              </a:solidFill>
              <a:uFill>
                <a:solidFill>
                  <a:srgbClr val="FFFFFF"/>
                </a:solidFill>
              </a:u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159840"/>
            <a:ext cx="10972440" cy="604440"/>
          </a:xfrm>
          <a:prstGeom prst="rect">
            <a:avLst/>
          </a:prstGeom>
        </p:spPr>
        <p:txBody>
          <a:bodyPr lIns="0" tIns="0" rIns="0" bIns="0" anchor="ctr"/>
          <a:lstStyle/>
          <a:p>
            <a:endParaRPr lang="es-ES" sz="1800" b="0" strike="noStrike" spc="-1">
              <a:solidFill>
                <a:srgbClr val="287AC8"/>
              </a:solidFill>
              <a:uFill>
                <a:solidFill>
                  <a:srgbClr val="FFFFFF"/>
                </a:solidFill>
              </a:uFill>
              <a:latin typeface="Calibri"/>
            </a:endParaRPr>
          </a:p>
        </p:txBody>
      </p:sp>
      <p:sp>
        <p:nvSpPr>
          <p:cNvPr id="68" name="PlaceHolder 2"/>
          <p:cNvSpPr>
            <a:spLocks noGrp="1"/>
          </p:cNvSpPr>
          <p:nvPr>
            <p:ph type="body"/>
          </p:nvPr>
        </p:nvSpPr>
        <p:spPr>
          <a:xfrm>
            <a:off x="0" y="5661360"/>
            <a:ext cx="11581920" cy="140400"/>
          </a:xfrm>
          <a:prstGeom prst="rect">
            <a:avLst/>
          </a:prstGeom>
        </p:spPr>
        <p:txBody>
          <a:bodyPr lIns="0" tIns="0" rIns="0" bIns="0"/>
          <a:lstStyle/>
          <a:p>
            <a:endParaRPr lang="es-ES" sz="3200" b="0" strike="noStrike" spc="-1">
              <a:solidFill>
                <a:srgbClr val="287AC8"/>
              </a:solidFill>
              <a:uFill>
                <a:solidFill>
                  <a:srgbClr val="FFFFFF"/>
                </a:solidFill>
              </a:uFill>
              <a:latin typeface="Calibri"/>
            </a:endParaRPr>
          </a:p>
        </p:txBody>
      </p:sp>
      <p:sp>
        <p:nvSpPr>
          <p:cNvPr id="69" name="PlaceHolder 3"/>
          <p:cNvSpPr>
            <a:spLocks noGrp="1"/>
          </p:cNvSpPr>
          <p:nvPr>
            <p:ph type="body"/>
          </p:nvPr>
        </p:nvSpPr>
        <p:spPr>
          <a:xfrm>
            <a:off x="0" y="5815440"/>
            <a:ext cx="11581920" cy="140400"/>
          </a:xfrm>
          <a:prstGeom prst="rect">
            <a:avLst/>
          </a:prstGeom>
        </p:spPr>
        <p:txBody>
          <a:bodyPr lIns="0" tIns="0" rIns="0" bIns="0"/>
          <a:lstStyle/>
          <a:p>
            <a:endParaRPr lang="es-ES" sz="3200" b="0" strike="noStrike" spc="-1">
              <a:solidFill>
                <a:srgbClr val="287AC8"/>
              </a:solidFill>
              <a:uFill>
                <a:solidFill>
                  <a:srgbClr val="FFFFFF"/>
                </a:solidFill>
              </a:u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159840"/>
            <a:ext cx="10972440" cy="604440"/>
          </a:xfrm>
          <a:prstGeom prst="rect">
            <a:avLst/>
          </a:prstGeom>
        </p:spPr>
        <p:txBody>
          <a:bodyPr lIns="0" tIns="0" rIns="0" bIns="0" anchor="ctr"/>
          <a:lstStyle/>
          <a:p>
            <a:endParaRPr lang="es-ES" sz="1800" b="0" strike="noStrike" spc="-1">
              <a:solidFill>
                <a:srgbClr val="287AC8"/>
              </a:solidFill>
              <a:uFill>
                <a:solidFill>
                  <a:srgbClr val="FFFFFF"/>
                </a:solidFill>
              </a:uFill>
              <a:latin typeface="Calibri"/>
            </a:endParaRPr>
          </a:p>
        </p:txBody>
      </p:sp>
      <p:sp>
        <p:nvSpPr>
          <p:cNvPr id="71" name="PlaceHolder 2"/>
          <p:cNvSpPr>
            <a:spLocks noGrp="1"/>
          </p:cNvSpPr>
          <p:nvPr>
            <p:ph type="body"/>
          </p:nvPr>
        </p:nvSpPr>
        <p:spPr>
          <a:xfrm>
            <a:off x="0" y="5661360"/>
            <a:ext cx="5651640" cy="140400"/>
          </a:xfrm>
          <a:prstGeom prst="rect">
            <a:avLst/>
          </a:prstGeom>
        </p:spPr>
        <p:txBody>
          <a:bodyPr lIns="0" tIns="0" rIns="0" bIns="0"/>
          <a:lstStyle/>
          <a:p>
            <a:endParaRPr lang="es-ES" sz="3200" b="0" strike="noStrike" spc="-1">
              <a:solidFill>
                <a:srgbClr val="287AC8"/>
              </a:solidFill>
              <a:uFill>
                <a:solidFill>
                  <a:srgbClr val="FFFFFF"/>
                </a:solidFill>
              </a:uFill>
              <a:latin typeface="Calibri"/>
            </a:endParaRPr>
          </a:p>
        </p:txBody>
      </p:sp>
      <p:sp>
        <p:nvSpPr>
          <p:cNvPr id="72" name="PlaceHolder 3"/>
          <p:cNvSpPr>
            <a:spLocks noGrp="1"/>
          </p:cNvSpPr>
          <p:nvPr>
            <p:ph type="body"/>
          </p:nvPr>
        </p:nvSpPr>
        <p:spPr>
          <a:xfrm>
            <a:off x="5934600" y="5661360"/>
            <a:ext cx="5651640" cy="140400"/>
          </a:xfrm>
          <a:prstGeom prst="rect">
            <a:avLst/>
          </a:prstGeom>
        </p:spPr>
        <p:txBody>
          <a:bodyPr lIns="0" tIns="0" rIns="0" bIns="0"/>
          <a:lstStyle/>
          <a:p>
            <a:endParaRPr lang="es-ES" sz="3200" b="0" strike="noStrike" spc="-1">
              <a:solidFill>
                <a:srgbClr val="287AC8"/>
              </a:solidFill>
              <a:uFill>
                <a:solidFill>
                  <a:srgbClr val="FFFFFF"/>
                </a:solidFill>
              </a:uFill>
              <a:latin typeface="Calibri"/>
            </a:endParaRPr>
          </a:p>
        </p:txBody>
      </p:sp>
      <p:sp>
        <p:nvSpPr>
          <p:cNvPr id="73" name="PlaceHolder 4"/>
          <p:cNvSpPr>
            <a:spLocks noGrp="1"/>
          </p:cNvSpPr>
          <p:nvPr>
            <p:ph type="body"/>
          </p:nvPr>
        </p:nvSpPr>
        <p:spPr>
          <a:xfrm>
            <a:off x="5934600" y="5815440"/>
            <a:ext cx="5651640" cy="140400"/>
          </a:xfrm>
          <a:prstGeom prst="rect">
            <a:avLst/>
          </a:prstGeom>
        </p:spPr>
        <p:txBody>
          <a:bodyPr lIns="0" tIns="0" rIns="0" bIns="0"/>
          <a:lstStyle/>
          <a:p>
            <a:endParaRPr lang="es-ES" sz="3200" b="0" strike="noStrike" spc="-1">
              <a:solidFill>
                <a:srgbClr val="287AC8"/>
              </a:solidFill>
              <a:uFill>
                <a:solidFill>
                  <a:srgbClr val="FFFFFF"/>
                </a:solidFill>
              </a:uFill>
              <a:latin typeface="Calibri"/>
            </a:endParaRPr>
          </a:p>
        </p:txBody>
      </p:sp>
      <p:sp>
        <p:nvSpPr>
          <p:cNvPr id="74" name="PlaceHolder 5"/>
          <p:cNvSpPr>
            <a:spLocks noGrp="1"/>
          </p:cNvSpPr>
          <p:nvPr>
            <p:ph type="body"/>
          </p:nvPr>
        </p:nvSpPr>
        <p:spPr>
          <a:xfrm>
            <a:off x="0" y="5815440"/>
            <a:ext cx="5651640" cy="140400"/>
          </a:xfrm>
          <a:prstGeom prst="rect">
            <a:avLst/>
          </a:prstGeom>
        </p:spPr>
        <p:txBody>
          <a:bodyPr lIns="0" tIns="0" rIns="0" bIns="0"/>
          <a:lstStyle/>
          <a:p>
            <a:endParaRPr lang="es-ES" sz="3200" b="0" strike="noStrike" spc="-1">
              <a:solidFill>
                <a:srgbClr val="287AC8"/>
              </a:solidFill>
              <a:uFill>
                <a:solidFill>
                  <a:srgbClr val="FFFFFF"/>
                </a:solidFill>
              </a:u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159840"/>
            <a:ext cx="10972440" cy="604440"/>
          </a:xfrm>
          <a:prstGeom prst="rect">
            <a:avLst/>
          </a:prstGeom>
        </p:spPr>
        <p:txBody>
          <a:bodyPr lIns="0" tIns="0" rIns="0" bIns="0" anchor="ctr"/>
          <a:lstStyle/>
          <a:p>
            <a:endParaRPr lang="es-ES" sz="1800" b="0" strike="noStrike" spc="-1">
              <a:solidFill>
                <a:srgbClr val="287AC8"/>
              </a:solidFill>
              <a:uFill>
                <a:solidFill>
                  <a:srgbClr val="FFFFFF"/>
                </a:solidFill>
              </a:uFill>
              <a:latin typeface="Calibri"/>
            </a:endParaRPr>
          </a:p>
        </p:txBody>
      </p:sp>
      <p:sp>
        <p:nvSpPr>
          <p:cNvPr id="76" name="PlaceHolder 2"/>
          <p:cNvSpPr>
            <a:spLocks noGrp="1"/>
          </p:cNvSpPr>
          <p:nvPr>
            <p:ph type="body"/>
          </p:nvPr>
        </p:nvSpPr>
        <p:spPr>
          <a:xfrm>
            <a:off x="0" y="5661360"/>
            <a:ext cx="11581920" cy="294840"/>
          </a:xfrm>
          <a:prstGeom prst="rect">
            <a:avLst/>
          </a:prstGeom>
        </p:spPr>
        <p:txBody>
          <a:bodyPr lIns="0" tIns="0" rIns="0" bIns="0"/>
          <a:lstStyle/>
          <a:p>
            <a:endParaRPr lang="es-ES" sz="3200" b="0" strike="noStrike" spc="-1">
              <a:solidFill>
                <a:srgbClr val="287AC8"/>
              </a:solidFill>
              <a:uFill>
                <a:solidFill>
                  <a:srgbClr val="FFFFFF"/>
                </a:solidFill>
              </a:uFill>
              <a:latin typeface="Calibri"/>
            </a:endParaRPr>
          </a:p>
        </p:txBody>
      </p:sp>
      <p:sp>
        <p:nvSpPr>
          <p:cNvPr id="77" name="PlaceHolder 3"/>
          <p:cNvSpPr>
            <a:spLocks noGrp="1"/>
          </p:cNvSpPr>
          <p:nvPr>
            <p:ph type="body"/>
          </p:nvPr>
        </p:nvSpPr>
        <p:spPr>
          <a:xfrm>
            <a:off x="0" y="5661360"/>
            <a:ext cx="11581920" cy="294840"/>
          </a:xfrm>
          <a:prstGeom prst="rect">
            <a:avLst/>
          </a:prstGeom>
        </p:spPr>
        <p:txBody>
          <a:bodyPr lIns="0" tIns="0" rIns="0" bIns="0"/>
          <a:lstStyle/>
          <a:p>
            <a:endParaRPr lang="es-ES" sz="3200" b="0" strike="noStrike" spc="-1">
              <a:solidFill>
                <a:srgbClr val="287AC8"/>
              </a:solidFill>
              <a:uFill>
                <a:solidFill>
                  <a:srgbClr val="FFFFFF"/>
                </a:solidFill>
              </a:uFill>
              <a:latin typeface="Calibri"/>
            </a:endParaRPr>
          </a:p>
        </p:txBody>
      </p:sp>
      <p:pic>
        <p:nvPicPr>
          <p:cNvPr id="78" name="Imagem 77"/>
          <p:cNvPicPr/>
          <p:nvPr/>
        </p:nvPicPr>
        <p:blipFill>
          <a:blip r:embed="rId2" cstate="print"/>
          <a:stretch/>
        </p:blipFill>
        <p:spPr>
          <a:xfrm>
            <a:off x="5606280" y="5661000"/>
            <a:ext cx="369360" cy="294840"/>
          </a:xfrm>
          <a:prstGeom prst="rect">
            <a:avLst/>
          </a:prstGeom>
          <a:ln>
            <a:noFill/>
          </a:ln>
        </p:spPr>
      </p:pic>
      <p:pic>
        <p:nvPicPr>
          <p:cNvPr id="79" name="Imagem 78"/>
          <p:cNvPicPr/>
          <p:nvPr/>
        </p:nvPicPr>
        <p:blipFill>
          <a:blip r:embed="rId2" cstate="print"/>
          <a:stretch/>
        </p:blipFill>
        <p:spPr>
          <a:xfrm>
            <a:off x="5606280" y="5661000"/>
            <a:ext cx="369360" cy="29484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Diapositivo da capa">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hasCustomPrompt="1"/>
          </p:nvPr>
        </p:nvSpPr>
        <p:spPr>
          <a:xfrm>
            <a:off x="914400" y="3789040"/>
            <a:ext cx="10534651" cy="1285884"/>
          </a:xfrm>
          <a:solidFill>
            <a:srgbClr val="FFFFFF">
              <a:alpha val="50196"/>
            </a:srgbClr>
          </a:solidFill>
        </p:spPr>
        <p:txBody>
          <a:bodyPr>
            <a:noAutofit/>
          </a:bodyPr>
          <a:lstStyle>
            <a:lvl1pPr algn="l">
              <a:defRPr sz="4000" b="1">
                <a:solidFill>
                  <a:schemeClr val="tx2"/>
                </a:solidFill>
                <a:latin typeface="+mn-lt"/>
              </a:defRPr>
            </a:lvl1pPr>
          </a:lstStyle>
          <a:p>
            <a:r>
              <a:rPr lang="es-ES" dirty="0" smtClean="0"/>
              <a:t>Clique para modificar o estilo do título do </a:t>
            </a:r>
            <a:r>
              <a:rPr lang="es-ES" dirty="0" err="1" smtClean="0"/>
              <a:t>padrão</a:t>
            </a:r>
            <a:endParaRPr lang="es-ES" dirty="0"/>
          </a:p>
        </p:txBody>
      </p:sp>
      <p:sp>
        <p:nvSpPr>
          <p:cNvPr id="3" name="2 Subtítulo"/>
          <p:cNvSpPr>
            <a:spLocks noGrp="1"/>
          </p:cNvSpPr>
          <p:nvPr>
            <p:ph type="subTitle" idx="1" hasCustomPrompt="1"/>
          </p:nvPr>
        </p:nvSpPr>
        <p:spPr>
          <a:xfrm>
            <a:off x="895350" y="5146330"/>
            <a:ext cx="10553701" cy="914420"/>
          </a:xfrm>
          <a:solidFill>
            <a:srgbClr val="FFFFFF">
              <a:alpha val="50196"/>
            </a:srgbClr>
          </a:solidFill>
        </p:spPr>
        <p:txBody>
          <a:bodyPr>
            <a:normAutofit/>
          </a:bodyPr>
          <a:lstStyle>
            <a:lvl1pPr marL="0" indent="0" algn="l">
              <a:buNone/>
              <a:defRPr sz="28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Clique para modificar o estilo de subtítulo do </a:t>
            </a:r>
            <a:r>
              <a:rPr lang="es-ES" dirty="0" err="1" smtClean="0"/>
              <a:t>padrão</a:t>
            </a:r>
            <a:endParaRPr lang="es-ES" dirty="0"/>
          </a:p>
        </p:txBody>
      </p:sp>
      <p:cxnSp>
        <p:nvCxnSpPr>
          <p:cNvPr id="12" name="11 Conector recto"/>
          <p:cNvCxnSpPr/>
          <p:nvPr userDrawn="1"/>
        </p:nvCxnSpPr>
        <p:spPr>
          <a:xfrm rot="5400000">
            <a:off x="298684" y="4417949"/>
            <a:ext cx="1116000" cy="1059"/>
          </a:xfrm>
          <a:prstGeom prst="line">
            <a:avLst/>
          </a:prstGeom>
          <a:ln w="123825" cap="rnd"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userDrawn="1"/>
        </p:nvCxnSpPr>
        <p:spPr>
          <a:xfrm rot="5400000">
            <a:off x="497780" y="5585923"/>
            <a:ext cx="720000" cy="1059"/>
          </a:xfrm>
          <a:prstGeom prst="line">
            <a:avLst/>
          </a:prstGeom>
          <a:ln w="123825" cap="rnd" cmpd="thickThi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027568" y="6132300"/>
            <a:ext cx="2088232" cy="609068"/>
          </a:xfrm>
          <a:prstGeom prst="rect">
            <a:avLst/>
          </a:prstGeom>
        </p:spPr>
      </p:pic>
      <p:pic>
        <p:nvPicPr>
          <p:cNvPr id="8" name="Imagen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401" y="115200"/>
            <a:ext cx="6401377" cy="936000"/>
          </a:xfrm>
          <a:prstGeom prst="rect">
            <a:avLst/>
          </a:prstGeom>
        </p:spPr>
      </p:pic>
    </p:spTree>
    <p:extLst>
      <p:ext uri="{BB962C8B-B14F-4D97-AF65-F5344CB8AC3E}">
        <p14:creationId xmlns:p14="http://schemas.microsoft.com/office/powerpoint/2010/main" val="401338843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Ícone e subnívei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09600" y="159904"/>
            <a:ext cx="10972800" cy="604800"/>
          </a:xfrm>
          <a:noFill/>
        </p:spPr>
        <p:txBody>
          <a:bodyPr>
            <a:noAutofit/>
          </a:bodyPr>
          <a:lstStyle>
            <a:lvl1pPr algn="ctr">
              <a:defRPr sz="3200" b="1" baseline="0">
                <a:solidFill>
                  <a:srgbClr val="004586"/>
                </a:solidFill>
                <a:latin typeface="+mn-lt"/>
              </a:defRPr>
            </a:lvl1pPr>
          </a:lstStyle>
          <a:p>
            <a:r>
              <a:rPr lang="es-ES" dirty="0" smtClean="0"/>
              <a:t>Título de </a:t>
            </a:r>
            <a:r>
              <a:rPr lang="es-ES" dirty="0" err="1" smtClean="0"/>
              <a:t>diapositivo</a:t>
            </a:r>
            <a:r>
              <a:rPr lang="es-ES" dirty="0" smtClean="0"/>
              <a:t>: é </a:t>
            </a:r>
            <a:r>
              <a:rPr lang="es-ES" dirty="0" err="1" smtClean="0"/>
              <a:t>obrigatório</a:t>
            </a:r>
            <a:endParaRPr lang="es-ES" dirty="0"/>
          </a:p>
        </p:txBody>
      </p:sp>
      <p:sp>
        <p:nvSpPr>
          <p:cNvPr id="3" name="2 Marcador de contenido"/>
          <p:cNvSpPr>
            <a:spLocks noGrp="1"/>
          </p:cNvSpPr>
          <p:nvPr>
            <p:ph idx="1" hasCustomPrompt="1"/>
          </p:nvPr>
        </p:nvSpPr>
        <p:spPr>
          <a:xfrm>
            <a:off x="0" y="1015675"/>
            <a:ext cx="11582400" cy="4592024"/>
          </a:xfrm>
        </p:spPr>
        <p:txBody>
          <a:bodyPr>
            <a:normAutofit/>
          </a:bodyPr>
          <a:lstStyle>
            <a:lvl1pPr marL="808038" indent="-265113">
              <a:spcBef>
                <a:spcPts val="600"/>
              </a:spcBef>
              <a:buClr>
                <a:srgbClr val="C00000"/>
              </a:buClr>
              <a:buFontTx/>
              <a:buBlip>
                <a:blip r:embed="rId3"/>
              </a:buBlip>
              <a:defRPr sz="2400">
                <a:solidFill>
                  <a:schemeClr val="accent1"/>
                </a:solidFill>
              </a:defRPr>
            </a:lvl1pPr>
            <a:lvl2pPr marL="1524000" indent="-265113">
              <a:spcBef>
                <a:spcPts val="600"/>
              </a:spcBef>
              <a:buClr>
                <a:srgbClr val="C00000"/>
              </a:buClr>
              <a:buSzPct val="100000"/>
              <a:buFont typeface="Wingdings" panose="05000000000000000000" pitchFamily="2" charset="2"/>
              <a:buChar char="v"/>
              <a:defRPr sz="2200">
                <a:solidFill>
                  <a:schemeClr val="accent1"/>
                </a:solidFill>
              </a:defRPr>
            </a:lvl2pPr>
            <a:lvl3pPr marL="2239963" indent="-265113">
              <a:spcBef>
                <a:spcPts val="600"/>
              </a:spcBef>
              <a:buClr>
                <a:srgbClr val="C00000"/>
              </a:buClr>
              <a:buSzPct val="100000"/>
              <a:buFont typeface="Wingdings" panose="05000000000000000000" pitchFamily="2" charset="2"/>
              <a:buChar char="ü"/>
              <a:defRPr sz="2000">
                <a:solidFill>
                  <a:schemeClr val="accent1"/>
                </a:solidFill>
              </a:defRPr>
            </a:lvl3pPr>
            <a:lvl4pPr marL="2874963" indent="-184150">
              <a:spcBef>
                <a:spcPts val="600"/>
              </a:spcBef>
              <a:buClr>
                <a:srgbClr val="C00000"/>
              </a:buClr>
              <a:defRPr sz="2000">
                <a:solidFill>
                  <a:schemeClr val="accent1"/>
                </a:solidFill>
              </a:defRPr>
            </a:lvl4pPr>
            <a:lvl5pPr marL="3590925" indent="-185738">
              <a:spcBef>
                <a:spcPts val="600"/>
              </a:spcBef>
              <a:buClr>
                <a:srgbClr val="C00000"/>
              </a:buClr>
              <a:defRPr sz="2000">
                <a:solidFill>
                  <a:schemeClr val="accent1"/>
                </a:solidFill>
              </a:defRPr>
            </a:lvl5pPr>
          </a:lstStyle>
          <a:p>
            <a:pPr lvl="0"/>
            <a:r>
              <a:rPr lang="es-ES" dirty="0" smtClean="0"/>
              <a:t>Clique para modificar o estilo de texto do </a:t>
            </a:r>
            <a:r>
              <a:rPr lang="es-ES" dirty="0" err="1" smtClean="0"/>
              <a:t>padrão</a:t>
            </a:r>
            <a:endParaRPr lang="es-ES" dirty="0" smtClean="0"/>
          </a:p>
          <a:p>
            <a:pPr lvl="1"/>
            <a:r>
              <a:rPr lang="es-ES" dirty="0" smtClean="0"/>
              <a:t>Segundo </a:t>
            </a:r>
            <a:r>
              <a:rPr lang="es-ES" dirty="0" err="1" smtClean="0"/>
              <a:t>nível</a:t>
            </a:r>
            <a:endParaRPr lang="es-ES" dirty="0" smtClean="0"/>
          </a:p>
          <a:p>
            <a:pPr lvl="2"/>
            <a:r>
              <a:rPr lang="es-ES" dirty="0" err="1" smtClean="0"/>
              <a:t>Terceiro</a:t>
            </a:r>
            <a:r>
              <a:rPr lang="es-ES" dirty="0" smtClean="0"/>
              <a:t> </a:t>
            </a:r>
            <a:r>
              <a:rPr lang="es-ES" dirty="0" err="1" smtClean="0"/>
              <a:t>nível</a:t>
            </a:r>
            <a:endParaRPr lang="es-ES" dirty="0" smtClean="0"/>
          </a:p>
          <a:p>
            <a:pPr lvl="3"/>
            <a:r>
              <a:rPr lang="es-ES" dirty="0" err="1" smtClean="0"/>
              <a:t>Quarto</a:t>
            </a:r>
            <a:r>
              <a:rPr lang="es-ES" dirty="0" smtClean="0"/>
              <a:t> </a:t>
            </a:r>
            <a:r>
              <a:rPr lang="es-ES" dirty="0" err="1" smtClean="0"/>
              <a:t>nível</a:t>
            </a:r>
            <a:endParaRPr lang="es-ES" dirty="0" smtClean="0"/>
          </a:p>
          <a:p>
            <a:pPr lvl="4"/>
            <a:r>
              <a:rPr lang="es-ES" dirty="0" smtClean="0"/>
              <a:t>Quinto </a:t>
            </a:r>
            <a:r>
              <a:rPr lang="es-ES" dirty="0" err="1" smtClean="0"/>
              <a:t>nível</a:t>
            </a:r>
            <a:endParaRPr lang="es-ES" dirty="0"/>
          </a:p>
        </p:txBody>
      </p:sp>
      <p:sp>
        <p:nvSpPr>
          <p:cNvPr id="6" name="Marcador de texto 5"/>
          <p:cNvSpPr>
            <a:spLocks noGrp="1"/>
          </p:cNvSpPr>
          <p:nvPr>
            <p:ph type="body" sz="quarter" idx="10"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Clique para </a:t>
            </a:r>
            <a:r>
              <a:rPr lang="es-ES" dirty="0" err="1" smtClean="0"/>
              <a:t>introduzir</a:t>
            </a:r>
            <a:r>
              <a:rPr lang="es-ES" dirty="0" smtClean="0"/>
              <a:t> </a:t>
            </a:r>
            <a:r>
              <a:rPr lang="es-ES" dirty="0" err="1" smtClean="0"/>
              <a:t>uma</a:t>
            </a:r>
            <a:r>
              <a:rPr lang="es-ES" dirty="0" smtClean="0"/>
              <a:t> </a:t>
            </a:r>
            <a:r>
              <a:rPr lang="es-ES" dirty="0" err="1" smtClean="0"/>
              <a:t>referência</a:t>
            </a:r>
            <a:r>
              <a:rPr lang="es-ES" dirty="0" smtClean="0"/>
              <a:t> bibliográfica</a:t>
            </a:r>
          </a:p>
        </p:txBody>
      </p:sp>
      <p:pic>
        <p:nvPicPr>
          <p:cNvPr id="13" name="Imagen 12"/>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4" name="Imagen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8"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extLst>
      <p:ext uri="{BB962C8B-B14F-4D97-AF65-F5344CB8AC3E}">
        <p14:creationId xmlns:p14="http://schemas.microsoft.com/office/powerpoint/2010/main" val="30918610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ergunta interati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hasCustomPrompt="1"/>
          </p:nvPr>
        </p:nvSpPr>
        <p:spPr>
          <a:xfrm>
            <a:off x="963084" y="2276872"/>
            <a:ext cx="10363200" cy="3330826"/>
          </a:xfrm>
        </p:spPr>
        <p:txBody>
          <a:bodyPr anchor="t"/>
          <a:lstStyle>
            <a:lvl1pPr marL="457200" indent="-457200">
              <a:spcBef>
                <a:spcPts val="600"/>
              </a:spcBef>
              <a:buClr>
                <a:srgbClr val="C00000"/>
              </a:buClr>
              <a:buFont typeface="+mj-lt"/>
              <a:buAutoNum type="arabicPeriod"/>
              <a:defRPr sz="2400" b="1" baseline="0">
                <a:solidFill>
                  <a:srgbClr val="00458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err="1" smtClean="0"/>
              <a:t>Resposta</a:t>
            </a:r>
            <a:r>
              <a:rPr lang="es-ES" dirty="0" smtClean="0"/>
              <a:t> 1</a:t>
            </a:r>
          </a:p>
          <a:p>
            <a:pPr lvl="0"/>
            <a:r>
              <a:rPr lang="es-ES" dirty="0" err="1" smtClean="0"/>
              <a:t>Resposta</a:t>
            </a:r>
            <a:r>
              <a:rPr lang="es-ES" dirty="0" smtClean="0"/>
              <a:t> 2</a:t>
            </a:r>
          </a:p>
          <a:p>
            <a:pPr lvl="0"/>
            <a:r>
              <a:rPr lang="es-ES" dirty="0" err="1" smtClean="0"/>
              <a:t>Resposta</a:t>
            </a:r>
            <a:r>
              <a:rPr lang="es-ES" dirty="0" smtClean="0"/>
              <a:t> 3</a:t>
            </a:r>
          </a:p>
          <a:p>
            <a:pPr lvl="0"/>
            <a:r>
              <a:rPr lang="es-ES" dirty="0" err="1" smtClean="0"/>
              <a:t>Resposta</a:t>
            </a:r>
            <a:r>
              <a:rPr lang="es-ES" dirty="0" smtClean="0"/>
              <a:t> 4</a:t>
            </a:r>
          </a:p>
        </p:txBody>
      </p:sp>
      <p:sp>
        <p:nvSpPr>
          <p:cNvPr id="13" name="2 Marcador de texto"/>
          <p:cNvSpPr>
            <a:spLocks noGrp="1"/>
          </p:cNvSpPr>
          <p:nvPr>
            <p:ph type="body" idx="10" hasCustomPrompt="1"/>
          </p:nvPr>
        </p:nvSpPr>
        <p:spPr>
          <a:xfrm>
            <a:off x="963084" y="908721"/>
            <a:ext cx="10363200" cy="1035465"/>
          </a:xfrm>
        </p:spPr>
        <p:txBody>
          <a:bodyPr anchor="b">
            <a:normAutofit/>
          </a:bodyPr>
          <a:lstStyle>
            <a:lvl1pPr marL="0" indent="0" algn="ctr">
              <a:buNone/>
              <a:defRPr sz="2800" baseline="0">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Enunciado da pregunta X</a:t>
            </a:r>
          </a:p>
        </p:txBody>
      </p:sp>
      <p:sp>
        <p:nvSpPr>
          <p:cNvPr id="14" name="Marcador de texto 5"/>
          <p:cNvSpPr>
            <a:spLocks noGrp="1"/>
          </p:cNvSpPr>
          <p:nvPr>
            <p:ph type="body" sz="quarter" idx="11"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Clique para </a:t>
            </a:r>
            <a:r>
              <a:rPr lang="es-ES" dirty="0" err="1" smtClean="0"/>
              <a:t>introduzir</a:t>
            </a:r>
            <a:r>
              <a:rPr lang="es-ES" dirty="0" smtClean="0"/>
              <a:t> </a:t>
            </a:r>
            <a:r>
              <a:rPr lang="es-ES" dirty="0" err="1" smtClean="0"/>
              <a:t>uma</a:t>
            </a:r>
            <a:r>
              <a:rPr lang="es-ES" dirty="0" smtClean="0"/>
              <a:t> </a:t>
            </a:r>
            <a:r>
              <a:rPr lang="es-ES" dirty="0" err="1" smtClean="0"/>
              <a:t>referência</a:t>
            </a:r>
            <a:r>
              <a:rPr lang="es-ES" dirty="0" smtClean="0"/>
              <a:t> bibliográfica</a:t>
            </a:r>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rgbClr val="004586"/>
                </a:solidFill>
                <a:latin typeface="+mn-lt"/>
              </a:defRPr>
            </a:lvl1pPr>
          </a:lstStyle>
          <a:p>
            <a:r>
              <a:rPr lang="es-ES" dirty="0" err="1" smtClean="0"/>
              <a:t>Pergunta</a:t>
            </a:r>
            <a:r>
              <a:rPr lang="es-ES" dirty="0" smtClean="0"/>
              <a:t> X</a:t>
            </a:r>
            <a:endParaRPr lang="es-ES" dirty="0"/>
          </a:p>
        </p:txBody>
      </p:sp>
      <p:pic>
        <p:nvPicPr>
          <p:cNvPr id="15" name="Imagen 1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6" name="Imagen 15"/>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9"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extLst>
      <p:ext uri="{BB962C8B-B14F-4D97-AF65-F5344CB8AC3E}">
        <p14:creationId xmlns:p14="http://schemas.microsoft.com/office/powerpoint/2010/main" val="28721190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uas áre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2 Marcador de contenido"/>
          <p:cNvSpPr>
            <a:spLocks noGrp="1"/>
          </p:cNvSpPr>
          <p:nvPr>
            <p:ph idx="10" hasCustomPrompt="1"/>
          </p:nvPr>
        </p:nvSpPr>
        <p:spPr>
          <a:xfrm>
            <a:off x="0" y="1015674"/>
            <a:ext cx="5999989" cy="4645574"/>
          </a:xfrm>
        </p:spPr>
        <p:txBody>
          <a:bodyPr/>
          <a:lstStyle>
            <a:lvl1pPr marL="808038" indent="-265113">
              <a:spcBef>
                <a:spcPts val="600"/>
              </a:spcBef>
              <a:buClr>
                <a:srgbClr val="C00000"/>
              </a:buClr>
              <a:buFontTx/>
              <a:buBlip>
                <a:blip r:embed="rId3"/>
              </a:buBlip>
              <a:defRPr sz="2400">
                <a:solidFill>
                  <a:srgbClr val="004586"/>
                </a:solidFill>
              </a:defRPr>
            </a:lvl1pPr>
            <a:lvl2pPr marL="1524000" indent="-265113">
              <a:spcBef>
                <a:spcPts val="600"/>
              </a:spcBef>
              <a:buClr>
                <a:srgbClr val="C00000"/>
              </a:buClr>
              <a:buSzPct val="100000"/>
              <a:buFont typeface="Wingdings" panose="05000000000000000000" pitchFamily="2" charset="2"/>
              <a:buChar char="v"/>
              <a:defRPr sz="2200">
                <a:solidFill>
                  <a:srgbClr val="004586"/>
                </a:solidFill>
              </a:defRPr>
            </a:lvl2pPr>
            <a:lvl3pPr marL="2239963" indent="-265113">
              <a:spcBef>
                <a:spcPts val="600"/>
              </a:spcBef>
              <a:buClr>
                <a:srgbClr val="C00000"/>
              </a:buClr>
              <a:buSzPct val="100000"/>
              <a:buFont typeface="Wingdings" panose="05000000000000000000" pitchFamily="2" charset="2"/>
              <a:buChar char="ü"/>
              <a:defRPr sz="2000">
                <a:solidFill>
                  <a:srgbClr val="004586"/>
                </a:solidFill>
              </a:defRPr>
            </a:lvl3pPr>
            <a:lvl4pPr marL="2874963" indent="-184150">
              <a:spcBef>
                <a:spcPts val="600"/>
              </a:spcBef>
              <a:buClr>
                <a:srgbClr val="C00000"/>
              </a:buClr>
              <a:defRPr sz="2000">
                <a:solidFill>
                  <a:srgbClr val="004586"/>
                </a:solidFill>
              </a:defRPr>
            </a:lvl4pPr>
            <a:lvl5pPr marL="3590925" indent="-185738">
              <a:spcBef>
                <a:spcPts val="600"/>
              </a:spcBef>
              <a:buClr>
                <a:srgbClr val="C00000"/>
              </a:buClr>
              <a:defRPr sz="2000">
                <a:solidFill>
                  <a:srgbClr val="004586"/>
                </a:solidFill>
              </a:defRPr>
            </a:lvl5pPr>
          </a:lstStyle>
          <a:p>
            <a:pPr lvl="0"/>
            <a:r>
              <a:rPr lang="es-ES" dirty="0" smtClean="0"/>
              <a:t>Clique para modificar o estilo de texto do </a:t>
            </a:r>
            <a:r>
              <a:rPr lang="es-ES" dirty="0" err="1" smtClean="0"/>
              <a:t>padrão</a:t>
            </a:r>
            <a:endParaRPr lang="es-ES" dirty="0" smtClean="0"/>
          </a:p>
          <a:p>
            <a:pPr lvl="1"/>
            <a:r>
              <a:rPr lang="es-ES" dirty="0" smtClean="0"/>
              <a:t>Segundo </a:t>
            </a:r>
            <a:r>
              <a:rPr lang="es-ES" dirty="0" err="1" smtClean="0"/>
              <a:t>nível</a:t>
            </a:r>
            <a:endParaRPr lang="es-ES" dirty="0" smtClean="0"/>
          </a:p>
          <a:p>
            <a:pPr lvl="2"/>
            <a:r>
              <a:rPr lang="es-ES" dirty="0" err="1" smtClean="0"/>
              <a:t>Terceiro</a:t>
            </a:r>
            <a:r>
              <a:rPr lang="es-ES" dirty="0" smtClean="0"/>
              <a:t> </a:t>
            </a:r>
            <a:r>
              <a:rPr lang="es-ES" dirty="0" err="1" smtClean="0"/>
              <a:t>nível</a:t>
            </a:r>
            <a:endParaRPr lang="es-ES" dirty="0" smtClean="0"/>
          </a:p>
          <a:p>
            <a:pPr lvl="3"/>
            <a:r>
              <a:rPr lang="es-ES" dirty="0" err="1" smtClean="0"/>
              <a:t>Quarto</a:t>
            </a:r>
            <a:r>
              <a:rPr lang="es-ES" dirty="0" smtClean="0"/>
              <a:t> </a:t>
            </a:r>
            <a:r>
              <a:rPr lang="es-ES" dirty="0" err="1" smtClean="0"/>
              <a:t>nível</a:t>
            </a:r>
            <a:endParaRPr lang="es-ES" dirty="0" smtClean="0"/>
          </a:p>
          <a:p>
            <a:pPr lvl="4"/>
            <a:r>
              <a:rPr lang="es-ES" dirty="0" smtClean="0"/>
              <a:t>Quinto </a:t>
            </a:r>
            <a:r>
              <a:rPr lang="es-ES" dirty="0" err="1" smtClean="0"/>
              <a:t>nível</a:t>
            </a:r>
            <a:endParaRPr lang="es-ES" dirty="0"/>
          </a:p>
        </p:txBody>
      </p:sp>
      <p:sp>
        <p:nvSpPr>
          <p:cNvPr id="14" name="Marcador de texto 5"/>
          <p:cNvSpPr>
            <a:spLocks noGrp="1"/>
          </p:cNvSpPr>
          <p:nvPr>
            <p:ph type="body" sz="quarter" idx="12"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Clique para </a:t>
            </a:r>
            <a:r>
              <a:rPr lang="es-ES" dirty="0" err="1" smtClean="0"/>
              <a:t>introduzir</a:t>
            </a:r>
            <a:r>
              <a:rPr lang="es-ES" dirty="0" smtClean="0"/>
              <a:t> </a:t>
            </a:r>
            <a:r>
              <a:rPr lang="es-ES" dirty="0" err="1" smtClean="0"/>
              <a:t>uma</a:t>
            </a:r>
            <a:r>
              <a:rPr lang="es-ES" dirty="0" smtClean="0"/>
              <a:t> </a:t>
            </a:r>
            <a:r>
              <a:rPr lang="es-ES" dirty="0" err="1" smtClean="0"/>
              <a:t>referência</a:t>
            </a:r>
            <a:r>
              <a:rPr lang="es-ES" dirty="0" smtClean="0"/>
              <a:t> bibliográfica</a:t>
            </a:r>
          </a:p>
        </p:txBody>
      </p:sp>
      <p:sp>
        <p:nvSpPr>
          <p:cNvPr id="15" name="2 Marcador de contenido"/>
          <p:cNvSpPr>
            <a:spLocks noGrp="1"/>
          </p:cNvSpPr>
          <p:nvPr>
            <p:ph idx="13" hasCustomPrompt="1"/>
          </p:nvPr>
        </p:nvSpPr>
        <p:spPr>
          <a:xfrm>
            <a:off x="6183808" y="1015674"/>
            <a:ext cx="5384800" cy="4645574"/>
          </a:xfrm>
        </p:spPr>
        <p:txBody>
          <a:bodyPr/>
          <a:lstStyle>
            <a:lvl1pPr marL="265113" indent="-265113">
              <a:spcBef>
                <a:spcPts val="600"/>
              </a:spcBef>
              <a:buClr>
                <a:srgbClr val="C00000"/>
              </a:buClr>
              <a:buFontTx/>
              <a:buBlip>
                <a:blip r:embed="rId3"/>
              </a:buBlip>
              <a:defRPr sz="2400">
                <a:solidFill>
                  <a:srgbClr val="004586"/>
                </a:solidFill>
              </a:defRPr>
            </a:lvl1pPr>
            <a:lvl2pPr marL="981075" indent="-265113">
              <a:spcBef>
                <a:spcPts val="600"/>
              </a:spcBef>
              <a:buClr>
                <a:srgbClr val="C00000"/>
              </a:buClr>
              <a:buSzPct val="100000"/>
              <a:buFont typeface="Wingdings" panose="05000000000000000000" pitchFamily="2" charset="2"/>
              <a:buChar char="v"/>
              <a:defRPr sz="2200">
                <a:solidFill>
                  <a:srgbClr val="004586"/>
                </a:solidFill>
              </a:defRPr>
            </a:lvl2pPr>
            <a:lvl3pPr marL="1709738" indent="-279400">
              <a:spcBef>
                <a:spcPts val="600"/>
              </a:spcBef>
              <a:buClr>
                <a:srgbClr val="C00000"/>
              </a:buClr>
              <a:buSzPct val="100000"/>
              <a:buFont typeface="Wingdings" panose="05000000000000000000" pitchFamily="2" charset="2"/>
              <a:buChar char="ü"/>
              <a:defRPr sz="2000">
                <a:solidFill>
                  <a:srgbClr val="004586"/>
                </a:solidFill>
              </a:defRPr>
            </a:lvl3pPr>
            <a:lvl4pPr marL="2332038" indent="-184150">
              <a:spcBef>
                <a:spcPts val="600"/>
              </a:spcBef>
              <a:buClr>
                <a:srgbClr val="C00000"/>
              </a:buClr>
              <a:defRPr sz="2000">
                <a:solidFill>
                  <a:srgbClr val="004586"/>
                </a:solidFill>
              </a:defRPr>
            </a:lvl4pPr>
            <a:lvl5pPr marL="3048000" indent="-173038">
              <a:spcBef>
                <a:spcPts val="600"/>
              </a:spcBef>
              <a:buClr>
                <a:srgbClr val="C00000"/>
              </a:buClr>
              <a:defRPr sz="2000">
                <a:solidFill>
                  <a:srgbClr val="004586"/>
                </a:solidFill>
              </a:defRPr>
            </a:lvl5pPr>
          </a:lstStyle>
          <a:p>
            <a:pPr lvl="0"/>
            <a:r>
              <a:rPr lang="es-ES" dirty="0" smtClean="0"/>
              <a:t>Clique para modificar o estilo de texto do </a:t>
            </a:r>
            <a:r>
              <a:rPr lang="es-ES" dirty="0" err="1" smtClean="0"/>
              <a:t>padrão</a:t>
            </a:r>
            <a:endParaRPr lang="es-ES" dirty="0" smtClean="0"/>
          </a:p>
          <a:p>
            <a:pPr lvl="1"/>
            <a:r>
              <a:rPr lang="es-ES" dirty="0" smtClean="0"/>
              <a:t>Segundo </a:t>
            </a:r>
            <a:r>
              <a:rPr lang="es-ES" dirty="0" err="1" smtClean="0"/>
              <a:t>nível</a:t>
            </a:r>
            <a:endParaRPr lang="es-ES" dirty="0" smtClean="0"/>
          </a:p>
          <a:p>
            <a:pPr lvl="2"/>
            <a:r>
              <a:rPr lang="es-ES" dirty="0" err="1" smtClean="0"/>
              <a:t>Terceiro</a:t>
            </a:r>
            <a:r>
              <a:rPr lang="es-ES" dirty="0" smtClean="0"/>
              <a:t> </a:t>
            </a:r>
            <a:r>
              <a:rPr lang="es-ES" dirty="0" err="1" smtClean="0"/>
              <a:t>nível</a:t>
            </a:r>
            <a:endParaRPr lang="es-ES" dirty="0" smtClean="0"/>
          </a:p>
          <a:p>
            <a:pPr lvl="3"/>
            <a:r>
              <a:rPr lang="es-ES" dirty="0" err="1" smtClean="0"/>
              <a:t>Quarto</a:t>
            </a:r>
            <a:r>
              <a:rPr lang="es-ES" dirty="0" smtClean="0"/>
              <a:t> </a:t>
            </a:r>
            <a:r>
              <a:rPr lang="es-ES" dirty="0" err="1" smtClean="0"/>
              <a:t>nível</a:t>
            </a:r>
            <a:endParaRPr lang="es-ES" dirty="0" smtClean="0"/>
          </a:p>
          <a:p>
            <a:pPr lvl="4"/>
            <a:r>
              <a:rPr lang="es-ES" dirty="0" smtClean="0"/>
              <a:t>Quinto </a:t>
            </a:r>
            <a:r>
              <a:rPr lang="es-ES" dirty="0" err="1" smtClean="0"/>
              <a:t>nível</a:t>
            </a:r>
            <a:endParaRPr lang="es-ES" dirty="0"/>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rgbClr val="004586"/>
                </a:solidFill>
                <a:latin typeface="+mn-lt"/>
              </a:defRPr>
            </a:lvl1pPr>
          </a:lstStyle>
          <a:p>
            <a:r>
              <a:rPr lang="es-ES" dirty="0" smtClean="0"/>
              <a:t>Título de </a:t>
            </a:r>
            <a:r>
              <a:rPr lang="es-ES" dirty="0" err="1" smtClean="0"/>
              <a:t>diapositivo</a:t>
            </a:r>
            <a:r>
              <a:rPr lang="es-ES" dirty="0" smtClean="0"/>
              <a:t>: é </a:t>
            </a:r>
            <a:r>
              <a:rPr lang="es-ES" dirty="0" err="1" smtClean="0"/>
              <a:t>obrigatório</a:t>
            </a:r>
            <a:endParaRPr lang="es-ES" dirty="0"/>
          </a:p>
        </p:txBody>
      </p:sp>
      <p:pic>
        <p:nvPicPr>
          <p:cNvPr id="20" name="Imagen 19"/>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1" name="Imagen 10"/>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9"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extLst>
      <p:ext uri="{BB962C8B-B14F-4D97-AF65-F5344CB8AC3E}">
        <p14:creationId xmlns:p14="http://schemas.microsoft.com/office/powerpoint/2010/main" val="17546835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uas áreas com cabeçalh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hasCustomPrompt="1"/>
          </p:nvPr>
        </p:nvSpPr>
        <p:spPr>
          <a:xfrm>
            <a:off x="609600" y="908721"/>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Clique para modificar o estilo de texto do </a:t>
            </a:r>
            <a:r>
              <a:rPr lang="es-ES" dirty="0" err="1" smtClean="0"/>
              <a:t>padrão</a:t>
            </a:r>
            <a:endParaRPr lang="es-ES" dirty="0" smtClean="0"/>
          </a:p>
        </p:txBody>
      </p:sp>
      <p:sp>
        <p:nvSpPr>
          <p:cNvPr id="17" name="2 Marcador de texto"/>
          <p:cNvSpPr>
            <a:spLocks noGrp="1"/>
          </p:cNvSpPr>
          <p:nvPr>
            <p:ph type="body" idx="10" hasCustomPrompt="1"/>
          </p:nvPr>
        </p:nvSpPr>
        <p:spPr>
          <a:xfrm>
            <a:off x="6192011" y="908722"/>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Clique para modificar o estilo de texto do </a:t>
            </a:r>
            <a:r>
              <a:rPr lang="es-ES" dirty="0" err="1" smtClean="0"/>
              <a:t>padrão</a:t>
            </a:r>
            <a:endParaRPr lang="es-ES" dirty="0" smtClean="0"/>
          </a:p>
        </p:txBody>
      </p:sp>
      <p:sp>
        <p:nvSpPr>
          <p:cNvPr id="18" name="2 Marcador de contenido"/>
          <p:cNvSpPr>
            <a:spLocks noGrp="1"/>
          </p:cNvSpPr>
          <p:nvPr>
            <p:ph idx="11" hasCustomPrompt="1"/>
          </p:nvPr>
        </p:nvSpPr>
        <p:spPr>
          <a:xfrm>
            <a:off x="-43" y="1886844"/>
            <a:ext cx="6000032" cy="3774405"/>
          </a:xfrm>
        </p:spPr>
        <p:txBody>
          <a:bodyPr/>
          <a:lstStyle>
            <a:lvl1pPr marL="808038" indent="-265113">
              <a:spcBef>
                <a:spcPts val="600"/>
              </a:spcBef>
              <a:buFontTx/>
              <a:buBlip>
                <a:blip r:embed="rId3"/>
              </a:buBlip>
              <a:defRPr sz="22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800">
                <a:solidFill>
                  <a:schemeClr val="accent1"/>
                </a:solidFill>
              </a:defRPr>
            </a:lvl3pPr>
            <a:lvl4pPr marL="2874963" indent="-184150">
              <a:spcBef>
                <a:spcPts val="600"/>
              </a:spcBef>
              <a:buClr>
                <a:schemeClr val="tx2"/>
              </a:buClr>
              <a:defRPr sz="1800">
                <a:solidFill>
                  <a:schemeClr val="accent1"/>
                </a:solidFill>
              </a:defRPr>
            </a:lvl4pPr>
            <a:lvl5pPr marL="3590925" indent="-185738">
              <a:spcBef>
                <a:spcPts val="600"/>
              </a:spcBef>
              <a:buClr>
                <a:schemeClr val="tx2"/>
              </a:buClr>
              <a:defRPr sz="1800">
                <a:solidFill>
                  <a:schemeClr val="accent1"/>
                </a:solidFill>
              </a:defRPr>
            </a:lvl5pPr>
          </a:lstStyle>
          <a:p>
            <a:pPr lvl="0"/>
            <a:r>
              <a:rPr lang="es-ES" dirty="0" smtClean="0"/>
              <a:t>Clique para modificar o estilo de texto do </a:t>
            </a:r>
            <a:r>
              <a:rPr lang="es-ES" dirty="0" err="1" smtClean="0"/>
              <a:t>padrão</a:t>
            </a:r>
            <a:endParaRPr lang="es-ES" dirty="0" smtClean="0"/>
          </a:p>
          <a:p>
            <a:pPr lvl="1"/>
            <a:r>
              <a:rPr lang="es-ES" dirty="0" smtClean="0"/>
              <a:t>Segundo </a:t>
            </a:r>
            <a:r>
              <a:rPr lang="es-ES" dirty="0" err="1" smtClean="0"/>
              <a:t>nível</a:t>
            </a:r>
            <a:endParaRPr lang="es-ES" dirty="0" smtClean="0"/>
          </a:p>
          <a:p>
            <a:pPr lvl="2"/>
            <a:r>
              <a:rPr lang="es-ES" dirty="0" err="1" smtClean="0"/>
              <a:t>Terceiro</a:t>
            </a:r>
            <a:r>
              <a:rPr lang="es-ES" dirty="0" smtClean="0"/>
              <a:t> </a:t>
            </a:r>
            <a:r>
              <a:rPr lang="es-ES" dirty="0" err="1" smtClean="0"/>
              <a:t>nível</a:t>
            </a:r>
            <a:endParaRPr lang="es-ES" dirty="0" smtClean="0"/>
          </a:p>
          <a:p>
            <a:pPr lvl="3"/>
            <a:r>
              <a:rPr lang="es-ES" dirty="0" err="1" smtClean="0"/>
              <a:t>Quarto</a:t>
            </a:r>
            <a:r>
              <a:rPr lang="es-ES" dirty="0" smtClean="0"/>
              <a:t> </a:t>
            </a:r>
            <a:r>
              <a:rPr lang="es-ES" dirty="0" err="1" smtClean="0"/>
              <a:t>nível</a:t>
            </a:r>
            <a:endParaRPr lang="es-ES" dirty="0" smtClean="0"/>
          </a:p>
          <a:p>
            <a:pPr lvl="4"/>
            <a:r>
              <a:rPr lang="es-ES" dirty="0" smtClean="0"/>
              <a:t>Quinto </a:t>
            </a:r>
            <a:r>
              <a:rPr lang="es-ES" dirty="0" err="1" smtClean="0"/>
              <a:t>nível</a:t>
            </a:r>
            <a:endParaRPr lang="es-ES" dirty="0"/>
          </a:p>
        </p:txBody>
      </p:sp>
      <p:sp>
        <p:nvSpPr>
          <p:cNvPr id="16"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Clique para </a:t>
            </a:r>
            <a:r>
              <a:rPr lang="es-ES" dirty="0" err="1" smtClean="0"/>
              <a:t>introduzir</a:t>
            </a:r>
            <a:r>
              <a:rPr lang="es-ES" dirty="0" smtClean="0"/>
              <a:t> </a:t>
            </a:r>
            <a:r>
              <a:rPr lang="es-ES" dirty="0" err="1" smtClean="0"/>
              <a:t>uma</a:t>
            </a:r>
            <a:r>
              <a:rPr lang="es-ES" dirty="0" smtClean="0"/>
              <a:t> </a:t>
            </a:r>
            <a:r>
              <a:rPr lang="es-ES" dirty="0" err="1" smtClean="0"/>
              <a:t>referência</a:t>
            </a:r>
            <a:r>
              <a:rPr lang="es-ES" dirty="0" smtClean="0"/>
              <a:t> bibliográfica</a:t>
            </a:r>
          </a:p>
        </p:txBody>
      </p:sp>
      <p:sp>
        <p:nvSpPr>
          <p:cNvPr id="21" name="2 Marcador de contenido"/>
          <p:cNvSpPr>
            <a:spLocks noGrp="1"/>
          </p:cNvSpPr>
          <p:nvPr>
            <p:ph idx="14" hasCustomPrompt="1"/>
          </p:nvPr>
        </p:nvSpPr>
        <p:spPr>
          <a:xfrm>
            <a:off x="6192011" y="1886844"/>
            <a:ext cx="5384800" cy="3774405"/>
          </a:xfrm>
        </p:spPr>
        <p:txBody>
          <a:bodyPr/>
          <a:lstStyle>
            <a:lvl1pPr marL="265113" indent="-265113">
              <a:spcBef>
                <a:spcPts val="600"/>
              </a:spcBef>
              <a:buFontTx/>
              <a:buBlip>
                <a:blip r:embed="rId3"/>
              </a:buBlip>
              <a:defRPr sz="2200">
                <a:solidFill>
                  <a:schemeClr val="accent1"/>
                </a:solidFill>
              </a:defRPr>
            </a:lvl1pPr>
            <a:lvl2pPr marL="981075" indent="-265113">
              <a:spcBef>
                <a:spcPts val="600"/>
              </a:spcBef>
              <a:buClr>
                <a:schemeClr val="tx2"/>
              </a:buClr>
              <a:buSzPct val="100000"/>
              <a:buFont typeface="Wingdings" panose="05000000000000000000" pitchFamily="2" charset="2"/>
              <a:buChar char="v"/>
              <a:defRPr sz="2000">
                <a:solidFill>
                  <a:schemeClr val="accent1"/>
                </a:solidFill>
              </a:defRPr>
            </a:lvl2pPr>
            <a:lvl3pPr marL="1709738" indent="-265113">
              <a:spcBef>
                <a:spcPts val="600"/>
              </a:spcBef>
              <a:buClr>
                <a:schemeClr val="tx2"/>
              </a:buClr>
              <a:buSzPct val="100000"/>
              <a:buFont typeface="Wingdings" panose="05000000000000000000" pitchFamily="2" charset="2"/>
              <a:buChar char="ü"/>
              <a:defRPr sz="1800">
                <a:solidFill>
                  <a:schemeClr val="accent1"/>
                </a:solidFill>
              </a:defRPr>
            </a:lvl3pPr>
            <a:lvl4pPr marL="2332038" indent="-184150">
              <a:spcBef>
                <a:spcPts val="600"/>
              </a:spcBef>
              <a:buClr>
                <a:schemeClr val="tx2"/>
              </a:buClr>
              <a:defRPr sz="1800">
                <a:solidFill>
                  <a:schemeClr val="accent1"/>
                </a:solidFill>
              </a:defRPr>
            </a:lvl4pPr>
            <a:lvl5pPr marL="3048000" indent="-173038">
              <a:spcBef>
                <a:spcPts val="600"/>
              </a:spcBef>
              <a:buClr>
                <a:schemeClr val="tx2"/>
              </a:buClr>
              <a:defRPr sz="1800">
                <a:solidFill>
                  <a:schemeClr val="accent1"/>
                </a:solidFill>
              </a:defRPr>
            </a:lvl5pPr>
          </a:lstStyle>
          <a:p>
            <a:pPr lvl="0"/>
            <a:r>
              <a:rPr lang="es-ES" dirty="0" smtClean="0"/>
              <a:t>Clique para modificar o estilo de texto do </a:t>
            </a:r>
            <a:r>
              <a:rPr lang="es-ES" dirty="0" err="1" smtClean="0"/>
              <a:t>padrão</a:t>
            </a:r>
            <a:endParaRPr lang="es-ES" dirty="0" smtClean="0"/>
          </a:p>
          <a:p>
            <a:pPr lvl="1"/>
            <a:r>
              <a:rPr lang="es-ES" dirty="0" smtClean="0"/>
              <a:t>Segundo </a:t>
            </a:r>
            <a:r>
              <a:rPr lang="es-ES" dirty="0" err="1" smtClean="0"/>
              <a:t>nível</a:t>
            </a:r>
            <a:endParaRPr lang="es-ES" dirty="0" smtClean="0"/>
          </a:p>
          <a:p>
            <a:pPr lvl="2"/>
            <a:r>
              <a:rPr lang="es-ES" dirty="0" err="1" smtClean="0"/>
              <a:t>Terceiro</a:t>
            </a:r>
            <a:r>
              <a:rPr lang="es-ES" dirty="0" smtClean="0"/>
              <a:t> </a:t>
            </a:r>
            <a:r>
              <a:rPr lang="es-ES" dirty="0" err="1" smtClean="0"/>
              <a:t>nível</a:t>
            </a:r>
            <a:endParaRPr lang="es-ES" dirty="0" smtClean="0"/>
          </a:p>
          <a:p>
            <a:pPr lvl="3"/>
            <a:r>
              <a:rPr lang="es-ES" dirty="0" err="1" smtClean="0"/>
              <a:t>Quarto</a:t>
            </a:r>
            <a:r>
              <a:rPr lang="es-ES" dirty="0" smtClean="0"/>
              <a:t> </a:t>
            </a:r>
            <a:r>
              <a:rPr lang="es-ES" dirty="0" err="1" smtClean="0"/>
              <a:t>nível</a:t>
            </a:r>
            <a:endParaRPr lang="es-ES" dirty="0" smtClean="0"/>
          </a:p>
          <a:p>
            <a:pPr lvl="4"/>
            <a:r>
              <a:rPr lang="es-ES" dirty="0" smtClean="0"/>
              <a:t>Quinto </a:t>
            </a:r>
            <a:r>
              <a:rPr lang="es-ES" dirty="0" err="1" smtClean="0"/>
              <a:t>nível</a:t>
            </a:r>
            <a:endParaRPr lang="es-ES" dirty="0"/>
          </a:p>
        </p:txBody>
      </p:sp>
      <p:sp>
        <p:nvSpPr>
          <p:cNvPr id="22"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a:t>
            </a:r>
            <a:r>
              <a:rPr lang="es-ES" dirty="0" err="1" smtClean="0"/>
              <a:t>diapositivo</a:t>
            </a:r>
            <a:r>
              <a:rPr lang="es-ES" dirty="0" smtClean="0"/>
              <a:t>: é </a:t>
            </a:r>
            <a:r>
              <a:rPr lang="es-ES" dirty="0" err="1" smtClean="0"/>
              <a:t>obrigatório</a:t>
            </a:r>
            <a:endParaRPr lang="es-ES" dirty="0"/>
          </a:p>
        </p:txBody>
      </p:sp>
      <p:pic>
        <p:nvPicPr>
          <p:cNvPr id="23" name="Imagen 22"/>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3" name="Imagen 12"/>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11"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extLst>
      <p:ext uri="{BB962C8B-B14F-4D97-AF65-F5344CB8AC3E}">
        <p14:creationId xmlns:p14="http://schemas.microsoft.com/office/powerpoint/2010/main" val="375659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159840"/>
            <a:ext cx="10972440" cy="604440"/>
          </a:xfrm>
          <a:prstGeom prst="rect">
            <a:avLst/>
          </a:prstGeom>
        </p:spPr>
        <p:txBody>
          <a:bodyPr lIns="0" tIns="0" rIns="0" bIns="0" anchor="ctr"/>
          <a:lstStyle/>
          <a:p>
            <a:endParaRPr lang="es-ES" sz="1800" b="0" strike="noStrike" spc="-1">
              <a:solidFill>
                <a:srgbClr val="287AC8"/>
              </a:solidFill>
              <a:uFill>
                <a:solidFill>
                  <a:srgbClr val="FFFFFF"/>
                </a:solidFill>
              </a:uFill>
              <a:latin typeface="Calibri"/>
            </a:endParaRPr>
          </a:p>
        </p:txBody>
      </p:sp>
      <p:sp>
        <p:nvSpPr>
          <p:cNvPr id="9" name="PlaceHolder 2"/>
          <p:cNvSpPr>
            <a:spLocks noGrp="1"/>
          </p:cNvSpPr>
          <p:nvPr>
            <p:ph type="body"/>
          </p:nvPr>
        </p:nvSpPr>
        <p:spPr>
          <a:xfrm>
            <a:off x="0" y="5661360"/>
            <a:ext cx="11581920" cy="294840"/>
          </a:xfrm>
          <a:prstGeom prst="rect">
            <a:avLst/>
          </a:prstGeom>
        </p:spPr>
        <p:txBody>
          <a:bodyPr lIns="0" tIns="0" rIns="0" bIns="0"/>
          <a:lstStyle/>
          <a:p>
            <a:endParaRPr lang="es-ES" sz="3200" b="0" strike="noStrike" spc="-1">
              <a:solidFill>
                <a:srgbClr val="287AC8"/>
              </a:solidFill>
              <a:uFill>
                <a:solidFill>
                  <a:srgbClr val="FFFFFF"/>
                </a:solidFill>
              </a:u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berta sem estrutur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Clique para </a:t>
            </a:r>
            <a:r>
              <a:rPr lang="es-ES" dirty="0" err="1" smtClean="0"/>
              <a:t>introduzir</a:t>
            </a:r>
            <a:r>
              <a:rPr lang="es-ES" dirty="0" smtClean="0"/>
              <a:t> </a:t>
            </a:r>
            <a:r>
              <a:rPr lang="es-ES" dirty="0" err="1" smtClean="0"/>
              <a:t>uma</a:t>
            </a:r>
            <a:r>
              <a:rPr lang="es-ES" dirty="0" smtClean="0"/>
              <a:t> </a:t>
            </a:r>
            <a:r>
              <a:rPr lang="es-ES" dirty="0" err="1" smtClean="0"/>
              <a:t>referência</a:t>
            </a:r>
            <a:r>
              <a:rPr lang="es-ES" dirty="0" smtClean="0"/>
              <a:t> bibliográfica</a:t>
            </a:r>
          </a:p>
        </p:txBody>
      </p:sp>
      <p:sp>
        <p:nvSpPr>
          <p:cNvPr id="15" name="1 Título"/>
          <p:cNvSpPr>
            <a:spLocks noGrp="1"/>
          </p:cNvSpPr>
          <p:nvPr>
            <p:ph type="title" hasCustomPrompt="1"/>
          </p:nvPr>
        </p:nvSpPr>
        <p:spPr>
          <a:xfrm>
            <a:off x="609600" y="159904"/>
            <a:ext cx="10972800" cy="604800"/>
          </a:xfrm>
          <a:noFill/>
        </p:spPr>
        <p:txBody>
          <a:bodyPr>
            <a:noAutofit/>
          </a:bodyPr>
          <a:lstStyle>
            <a:lvl1pPr algn="ctr">
              <a:defRPr sz="3200" b="1">
                <a:solidFill>
                  <a:srgbClr val="004586"/>
                </a:solidFill>
                <a:latin typeface="+mn-lt"/>
              </a:defRPr>
            </a:lvl1pPr>
          </a:lstStyle>
          <a:p>
            <a:r>
              <a:rPr lang="es-ES" dirty="0" smtClean="0"/>
              <a:t>Título de </a:t>
            </a:r>
            <a:r>
              <a:rPr lang="es-ES" dirty="0" err="1" smtClean="0"/>
              <a:t>diapositivo</a:t>
            </a:r>
            <a:r>
              <a:rPr lang="es-ES" dirty="0" smtClean="0"/>
              <a:t>: é </a:t>
            </a:r>
            <a:r>
              <a:rPr lang="es-ES" dirty="0" err="1" smtClean="0"/>
              <a:t>obrigatório</a:t>
            </a:r>
            <a:endParaRPr lang="es-ES" dirty="0"/>
          </a:p>
        </p:txBody>
      </p:sp>
      <p:pic>
        <p:nvPicPr>
          <p:cNvPr id="16" name="Imagen 1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9" name="Imagen 8"/>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7"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extLst>
      <p:ext uri="{BB962C8B-B14F-4D97-AF65-F5344CB8AC3E}">
        <p14:creationId xmlns:p14="http://schemas.microsoft.com/office/powerpoint/2010/main" val="3602234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ágina em br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Clique para </a:t>
            </a:r>
            <a:r>
              <a:rPr lang="es-ES" dirty="0" err="1" smtClean="0"/>
              <a:t>introduzir</a:t>
            </a:r>
            <a:r>
              <a:rPr lang="es-ES" dirty="0" smtClean="0"/>
              <a:t> </a:t>
            </a:r>
            <a:r>
              <a:rPr lang="es-ES" dirty="0" err="1" smtClean="0"/>
              <a:t>uma</a:t>
            </a:r>
            <a:r>
              <a:rPr lang="es-ES" dirty="0" smtClean="0"/>
              <a:t> </a:t>
            </a:r>
            <a:r>
              <a:rPr lang="es-ES" dirty="0" err="1" smtClean="0"/>
              <a:t>referência</a:t>
            </a:r>
            <a:r>
              <a:rPr lang="es-ES" dirty="0" smtClean="0"/>
              <a:t> bibliográfica</a:t>
            </a:r>
          </a:p>
        </p:txBody>
      </p:sp>
      <p:pic>
        <p:nvPicPr>
          <p:cNvPr id="14" name="Imagen 1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8" name="Imagen 7"/>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6"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extLst>
      <p:ext uri="{BB962C8B-B14F-4D97-AF65-F5344CB8AC3E}">
        <p14:creationId xmlns:p14="http://schemas.microsoft.com/office/powerpoint/2010/main" val="37089274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uas áreas asimétric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2 Marcador de texto"/>
          <p:cNvSpPr>
            <a:spLocks noGrp="1"/>
          </p:cNvSpPr>
          <p:nvPr>
            <p:ph type="body" idx="10" hasCustomPrompt="1"/>
          </p:nvPr>
        </p:nvSpPr>
        <p:spPr>
          <a:xfrm>
            <a:off x="609600" y="1484784"/>
            <a:ext cx="4085547" cy="690092"/>
          </a:xfrm>
        </p:spPr>
        <p:txBody>
          <a:bodyPr anchor="b">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Clique para modificar o estilo de texto do </a:t>
            </a:r>
            <a:r>
              <a:rPr lang="es-ES" dirty="0" err="1" smtClean="0"/>
              <a:t>padrão</a:t>
            </a:r>
            <a:endParaRPr lang="es-ES" dirty="0" smtClean="0"/>
          </a:p>
        </p:txBody>
      </p:sp>
      <p:sp>
        <p:nvSpPr>
          <p:cNvPr id="16" name="2 Marcador de contenido"/>
          <p:cNvSpPr>
            <a:spLocks noGrp="1"/>
          </p:cNvSpPr>
          <p:nvPr>
            <p:ph idx="11" hasCustomPrompt="1"/>
          </p:nvPr>
        </p:nvSpPr>
        <p:spPr>
          <a:xfrm>
            <a:off x="1" y="2174876"/>
            <a:ext cx="4659993" cy="3486706"/>
          </a:xfrm>
        </p:spPr>
        <p:txBody>
          <a:bodyPr>
            <a:normAutofit/>
          </a:bodyPr>
          <a:lstStyle>
            <a:lvl1pPr marL="715963" indent="-185738">
              <a:spcBef>
                <a:spcPts val="600"/>
              </a:spcBef>
              <a:buFontTx/>
              <a:buBlip>
                <a:blip r:embed="rId3"/>
              </a:buBlip>
              <a:defRPr sz="1800">
                <a:solidFill>
                  <a:schemeClr val="accent1"/>
                </a:solidFill>
              </a:defRPr>
            </a:lvl1pPr>
            <a:lvl2pPr marL="1073150" indent="-173038">
              <a:spcBef>
                <a:spcPts val="600"/>
              </a:spcBef>
              <a:buClr>
                <a:schemeClr val="tx2"/>
              </a:buClr>
              <a:buSzPct val="100000"/>
              <a:buFont typeface="Wingdings" panose="05000000000000000000" pitchFamily="2" charset="2"/>
              <a:buChar char="v"/>
              <a:defRPr sz="1600">
                <a:solidFill>
                  <a:schemeClr val="accent1"/>
                </a:solidFill>
              </a:defRPr>
            </a:lvl2pPr>
            <a:lvl3pPr marL="1431925" indent="-173038">
              <a:spcBef>
                <a:spcPts val="600"/>
              </a:spcBef>
              <a:buClr>
                <a:schemeClr val="tx2"/>
              </a:buClr>
              <a:buSzPct val="100000"/>
              <a:buFont typeface="Wingdings" panose="05000000000000000000" pitchFamily="2" charset="2"/>
              <a:buChar char="ü"/>
              <a:defRPr sz="1400">
                <a:solidFill>
                  <a:schemeClr val="accent1"/>
                </a:solidFill>
              </a:defRPr>
            </a:lvl3pPr>
            <a:lvl4pPr marL="1789113" indent="-173038">
              <a:spcBef>
                <a:spcPts val="600"/>
              </a:spcBef>
              <a:buClr>
                <a:schemeClr val="tx2"/>
              </a:buClr>
              <a:defRPr sz="1400">
                <a:solidFill>
                  <a:schemeClr val="accent1"/>
                </a:solidFill>
              </a:defRPr>
            </a:lvl4pPr>
            <a:lvl5pPr marL="2146300" indent="-173038">
              <a:spcBef>
                <a:spcPts val="600"/>
              </a:spcBef>
              <a:buClr>
                <a:schemeClr val="tx2"/>
              </a:buClr>
              <a:defRPr sz="1400">
                <a:solidFill>
                  <a:schemeClr val="accent1"/>
                </a:solidFill>
              </a:defRPr>
            </a:lvl5pPr>
          </a:lstStyle>
          <a:p>
            <a:pPr lvl="0"/>
            <a:r>
              <a:rPr lang="es-ES" dirty="0" smtClean="0"/>
              <a:t>Clique para modificar o estilo de texto do </a:t>
            </a:r>
            <a:r>
              <a:rPr lang="es-ES" dirty="0" err="1" smtClean="0"/>
              <a:t>padrão</a:t>
            </a:r>
            <a:endParaRPr lang="es-ES" dirty="0" smtClean="0"/>
          </a:p>
          <a:p>
            <a:pPr lvl="1"/>
            <a:r>
              <a:rPr lang="es-ES" dirty="0" smtClean="0"/>
              <a:t>Segundo </a:t>
            </a:r>
            <a:r>
              <a:rPr lang="es-ES" dirty="0" err="1" smtClean="0"/>
              <a:t>nível</a:t>
            </a:r>
            <a:endParaRPr lang="es-ES" dirty="0" smtClean="0"/>
          </a:p>
          <a:p>
            <a:pPr lvl="2"/>
            <a:r>
              <a:rPr lang="es-ES" dirty="0" err="1" smtClean="0"/>
              <a:t>Terceiro</a:t>
            </a:r>
            <a:r>
              <a:rPr lang="es-ES" dirty="0" smtClean="0"/>
              <a:t> </a:t>
            </a:r>
            <a:r>
              <a:rPr lang="es-ES" dirty="0" err="1" smtClean="0"/>
              <a:t>nível</a:t>
            </a:r>
            <a:endParaRPr lang="es-ES" dirty="0" smtClean="0"/>
          </a:p>
          <a:p>
            <a:pPr lvl="3"/>
            <a:r>
              <a:rPr lang="es-ES" dirty="0" err="1" smtClean="0"/>
              <a:t>Quarto</a:t>
            </a:r>
            <a:r>
              <a:rPr lang="es-ES" dirty="0" smtClean="0"/>
              <a:t> </a:t>
            </a:r>
            <a:r>
              <a:rPr lang="es-ES" dirty="0" err="1" smtClean="0"/>
              <a:t>nível</a:t>
            </a:r>
            <a:endParaRPr lang="es-ES" dirty="0" smtClean="0"/>
          </a:p>
          <a:p>
            <a:pPr lvl="4"/>
            <a:r>
              <a:rPr lang="es-ES" dirty="0" smtClean="0"/>
              <a:t>Quinto </a:t>
            </a:r>
            <a:r>
              <a:rPr lang="es-ES" dirty="0" err="1" smtClean="0"/>
              <a:t>nível</a:t>
            </a:r>
            <a:endParaRPr lang="es-ES" dirty="0"/>
          </a:p>
        </p:txBody>
      </p:sp>
      <p:sp>
        <p:nvSpPr>
          <p:cNvPr id="17" name="2 Marcador de contenido"/>
          <p:cNvSpPr>
            <a:spLocks noGrp="1"/>
          </p:cNvSpPr>
          <p:nvPr>
            <p:ph idx="1" hasCustomPrompt="1"/>
          </p:nvPr>
        </p:nvSpPr>
        <p:spPr>
          <a:xfrm>
            <a:off x="4695147" y="274640"/>
            <a:ext cx="6887253" cy="5386608"/>
          </a:xfrm>
        </p:spPr>
        <p:txBody>
          <a:bodyPr/>
          <a:lstStyle>
            <a:lvl1pPr marL="450850" indent="-266700">
              <a:spcBef>
                <a:spcPts val="600"/>
              </a:spcBef>
              <a:buFontTx/>
              <a:buBlip>
                <a:blip r:embed="rId3"/>
              </a:buBlip>
              <a:defRPr sz="2400">
                <a:solidFill>
                  <a:schemeClr val="accent1"/>
                </a:solidFill>
              </a:defRPr>
            </a:lvl1pPr>
            <a:lvl2pPr marL="1166813" indent="-265113">
              <a:spcBef>
                <a:spcPts val="600"/>
              </a:spcBef>
              <a:buClr>
                <a:schemeClr val="tx2"/>
              </a:buClr>
              <a:buSzPct val="100000"/>
              <a:buFont typeface="Wingdings" panose="05000000000000000000" pitchFamily="2" charset="2"/>
              <a:buChar char="v"/>
              <a:defRPr sz="2200">
                <a:solidFill>
                  <a:schemeClr val="accent1"/>
                </a:solidFill>
              </a:defRPr>
            </a:lvl2pPr>
            <a:lvl3pPr marL="1881188" indent="-265113">
              <a:spcBef>
                <a:spcPts val="600"/>
              </a:spcBef>
              <a:buClr>
                <a:schemeClr val="tx2"/>
              </a:buClr>
              <a:buSzPct val="100000"/>
              <a:buFont typeface="Wingdings" panose="05000000000000000000" pitchFamily="2" charset="2"/>
              <a:buChar char="ü"/>
              <a:defRPr sz="2000">
                <a:solidFill>
                  <a:schemeClr val="accent1"/>
                </a:solidFill>
              </a:defRPr>
            </a:lvl3pPr>
            <a:lvl4pPr marL="2517775" indent="-173038">
              <a:spcBef>
                <a:spcPts val="600"/>
              </a:spcBef>
              <a:buClr>
                <a:schemeClr val="tx2"/>
              </a:buClr>
              <a:defRPr>
                <a:solidFill>
                  <a:schemeClr val="accent1"/>
                </a:solidFill>
              </a:defRPr>
            </a:lvl4pPr>
            <a:lvl5pPr marL="3233738" indent="-185738">
              <a:spcBef>
                <a:spcPts val="600"/>
              </a:spcBef>
              <a:buClr>
                <a:schemeClr val="tx2"/>
              </a:buClr>
              <a:defRPr>
                <a:solidFill>
                  <a:schemeClr val="accent1"/>
                </a:solidFill>
              </a:defRPr>
            </a:lvl5pPr>
          </a:lstStyle>
          <a:p>
            <a:pPr lvl="0"/>
            <a:r>
              <a:rPr lang="es-ES" dirty="0" smtClean="0"/>
              <a:t>Clique para modificar o estilo de texto do </a:t>
            </a:r>
            <a:r>
              <a:rPr lang="es-ES" dirty="0" err="1" smtClean="0"/>
              <a:t>padrão</a:t>
            </a:r>
            <a:endParaRPr lang="es-ES" dirty="0" smtClean="0"/>
          </a:p>
          <a:p>
            <a:pPr lvl="1"/>
            <a:r>
              <a:rPr lang="es-ES" dirty="0" smtClean="0"/>
              <a:t>Segundo </a:t>
            </a:r>
            <a:r>
              <a:rPr lang="es-ES" dirty="0" err="1" smtClean="0"/>
              <a:t>nível</a:t>
            </a:r>
            <a:endParaRPr lang="es-ES" dirty="0" smtClean="0"/>
          </a:p>
          <a:p>
            <a:pPr lvl="2"/>
            <a:r>
              <a:rPr lang="es-ES" dirty="0" err="1" smtClean="0"/>
              <a:t>Terceiro</a:t>
            </a:r>
            <a:r>
              <a:rPr lang="es-ES" dirty="0" smtClean="0"/>
              <a:t> </a:t>
            </a:r>
            <a:r>
              <a:rPr lang="es-ES" dirty="0" err="1" smtClean="0"/>
              <a:t>nível</a:t>
            </a:r>
            <a:endParaRPr lang="es-ES" dirty="0" smtClean="0"/>
          </a:p>
          <a:p>
            <a:pPr lvl="3"/>
            <a:r>
              <a:rPr lang="es-ES" dirty="0" err="1" smtClean="0"/>
              <a:t>Quarto</a:t>
            </a:r>
            <a:r>
              <a:rPr lang="es-ES" dirty="0" smtClean="0"/>
              <a:t> </a:t>
            </a:r>
            <a:r>
              <a:rPr lang="es-ES" dirty="0" err="1" smtClean="0"/>
              <a:t>nível</a:t>
            </a:r>
            <a:endParaRPr lang="es-ES" dirty="0" smtClean="0"/>
          </a:p>
          <a:p>
            <a:pPr lvl="4"/>
            <a:r>
              <a:rPr lang="es-ES" dirty="0" smtClean="0"/>
              <a:t>Quinto </a:t>
            </a:r>
            <a:r>
              <a:rPr lang="es-ES" dirty="0" err="1" smtClean="0"/>
              <a:t>nível</a:t>
            </a:r>
            <a:endParaRPr lang="es-ES" dirty="0"/>
          </a:p>
        </p:txBody>
      </p:sp>
      <p:sp>
        <p:nvSpPr>
          <p:cNvPr id="3" name="Título 2"/>
          <p:cNvSpPr>
            <a:spLocks noGrp="1"/>
          </p:cNvSpPr>
          <p:nvPr>
            <p:ph type="title" hasCustomPrompt="1"/>
          </p:nvPr>
        </p:nvSpPr>
        <p:spPr>
          <a:xfrm>
            <a:off x="609601" y="274639"/>
            <a:ext cx="4050393" cy="1210145"/>
          </a:xfrm>
        </p:spPr>
        <p:txBody>
          <a:bodyPr>
            <a:noAutofit/>
          </a:bodyPr>
          <a:lstStyle>
            <a:lvl1pPr>
              <a:defRPr sz="2400" b="1">
                <a:solidFill>
                  <a:schemeClr val="accent1"/>
                </a:solidFill>
              </a:defRPr>
            </a:lvl1pPr>
          </a:lstStyle>
          <a:p>
            <a:r>
              <a:rPr lang="es-ES" dirty="0" smtClean="0"/>
              <a:t>Título de </a:t>
            </a:r>
            <a:r>
              <a:rPr lang="es-ES" dirty="0" err="1" smtClean="0"/>
              <a:t>diapositivo</a:t>
            </a:r>
            <a:r>
              <a:rPr lang="es-ES" dirty="0" smtClean="0"/>
              <a:t>: é </a:t>
            </a:r>
            <a:r>
              <a:rPr lang="es-ES" dirty="0" err="1" smtClean="0"/>
              <a:t>obrigatório</a:t>
            </a:r>
            <a:endParaRPr lang="es-ES" dirty="0"/>
          </a:p>
        </p:txBody>
      </p:sp>
      <p:sp>
        <p:nvSpPr>
          <p:cNvPr id="18"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Clique para </a:t>
            </a:r>
            <a:r>
              <a:rPr lang="es-ES" dirty="0" err="1" smtClean="0"/>
              <a:t>introduzir</a:t>
            </a:r>
            <a:r>
              <a:rPr lang="es-ES" dirty="0" smtClean="0"/>
              <a:t> </a:t>
            </a:r>
            <a:r>
              <a:rPr lang="es-ES" dirty="0" err="1" smtClean="0"/>
              <a:t>uma</a:t>
            </a:r>
            <a:r>
              <a:rPr lang="es-ES" dirty="0" smtClean="0"/>
              <a:t> </a:t>
            </a:r>
            <a:r>
              <a:rPr lang="es-ES" dirty="0" err="1" smtClean="0"/>
              <a:t>referência</a:t>
            </a:r>
            <a:r>
              <a:rPr lang="es-ES" dirty="0" smtClean="0"/>
              <a:t> bibliográfica</a:t>
            </a:r>
          </a:p>
        </p:txBody>
      </p:sp>
      <p:pic>
        <p:nvPicPr>
          <p:cNvPr id="21" name="Imagen 20"/>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3" name="Imagen 12"/>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10"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extLst>
      <p:ext uri="{BB962C8B-B14F-4D97-AF65-F5344CB8AC3E}">
        <p14:creationId xmlns:p14="http://schemas.microsoft.com/office/powerpoint/2010/main" val="16479125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m e explicaçã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posición de imagen"/>
          <p:cNvSpPr>
            <a:spLocks noGrp="1"/>
          </p:cNvSpPr>
          <p:nvPr>
            <p:ph type="pic" idx="1" hasCustomPrompt="1"/>
          </p:nvPr>
        </p:nvSpPr>
        <p:spPr>
          <a:xfrm>
            <a:off x="3503712" y="908720"/>
            <a:ext cx="5183221" cy="2164572"/>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Clique no </a:t>
            </a:r>
            <a:r>
              <a:rPr lang="es-ES" dirty="0" err="1" smtClean="0"/>
              <a:t>ícone</a:t>
            </a:r>
            <a:r>
              <a:rPr lang="es-ES" dirty="0" smtClean="0"/>
              <a:t> para inserir una </a:t>
            </a:r>
            <a:r>
              <a:rPr lang="es-ES" dirty="0" err="1" smtClean="0"/>
              <a:t>imagem</a:t>
            </a:r>
            <a:endParaRPr lang="es-ES" dirty="0"/>
          </a:p>
        </p:txBody>
      </p:sp>
      <p:sp>
        <p:nvSpPr>
          <p:cNvPr id="14"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Clique para </a:t>
            </a:r>
            <a:r>
              <a:rPr lang="es-ES" dirty="0" err="1" smtClean="0"/>
              <a:t>introduzir</a:t>
            </a:r>
            <a:r>
              <a:rPr lang="es-ES" dirty="0" smtClean="0"/>
              <a:t> </a:t>
            </a:r>
            <a:r>
              <a:rPr lang="es-ES" dirty="0" err="1" smtClean="0"/>
              <a:t>uma</a:t>
            </a:r>
            <a:r>
              <a:rPr lang="es-ES" dirty="0" smtClean="0"/>
              <a:t> </a:t>
            </a:r>
            <a:r>
              <a:rPr lang="es-ES" dirty="0" err="1" smtClean="0"/>
              <a:t>referência</a:t>
            </a:r>
            <a:r>
              <a:rPr lang="es-ES" dirty="0" smtClean="0"/>
              <a:t> bibliográfica</a:t>
            </a:r>
          </a:p>
        </p:txBody>
      </p:sp>
      <p:sp>
        <p:nvSpPr>
          <p:cNvPr id="16" name="2 Marcador de texto"/>
          <p:cNvSpPr>
            <a:spLocks noGrp="1"/>
          </p:cNvSpPr>
          <p:nvPr>
            <p:ph type="body" idx="10" hasCustomPrompt="1"/>
          </p:nvPr>
        </p:nvSpPr>
        <p:spPr>
          <a:xfrm>
            <a:off x="911424" y="3140968"/>
            <a:ext cx="10271787" cy="417054"/>
          </a:xfrm>
        </p:spPr>
        <p:txBody>
          <a:bodyPr anchor="b">
            <a:no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Clique para modificar o estilo de texto do </a:t>
            </a:r>
            <a:r>
              <a:rPr lang="es-ES" dirty="0" err="1" smtClean="0"/>
              <a:t>padrão</a:t>
            </a:r>
            <a:endParaRPr lang="es-ES" dirty="0" smtClean="0"/>
          </a:p>
        </p:txBody>
      </p:sp>
      <p:sp>
        <p:nvSpPr>
          <p:cNvPr id="18" name="2 Marcador de contenido"/>
          <p:cNvSpPr>
            <a:spLocks noGrp="1"/>
          </p:cNvSpPr>
          <p:nvPr>
            <p:ph idx="11" hasCustomPrompt="1"/>
          </p:nvPr>
        </p:nvSpPr>
        <p:spPr>
          <a:xfrm>
            <a:off x="0" y="3573016"/>
            <a:ext cx="11183211" cy="2088232"/>
          </a:xfrm>
        </p:spPr>
        <p:txBody>
          <a:bodyPr>
            <a:no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600">
                <a:solidFill>
                  <a:schemeClr val="accent1"/>
                </a:solidFill>
              </a:defRPr>
            </a:lvl3pPr>
            <a:lvl4pPr marL="2874963" indent="-184150">
              <a:spcBef>
                <a:spcPts val="600"/>
              </a:spcBef>
              <a:buClr>
                <a:schemeClr val="tx2"/>
              </a:buClr>
              <a:defRPr sz="1600">
                <a:solidFill>
                  <a:schemeClr val="accent1"/>
                </a:solidFill>
              </a:defRPr>
            </a:lvl4pPr>
            <a:lvl5pPr marL="3590925" indent="-185738">
              <a:spcBef>
                <a:spcPts val="600"/>
              </a:spcBef>
              <a:buClr>
                <a:schemeClr val="tx2"/>
              </a:buClr>
              <a:defRPr sz="1600">
                <a:solidFill>
                  <a:schemeClr val="accent1"/>
                </a:solidFill>
              </a:defRPr>
            </a:lvl5pPr>
          </a:lstStyle>
          <a:p>
            <a:pPr lvl="0"/>
            <a:r>
              <a:rPr lang="es-ES" dirty="0" smtClean="0"/>
              <a:t>Clique para modificar o estilo de texto do </a:t>
            </a:r>
            <a:r>
              <a:rPr lang="es-ES" dirty="0" err="1" smtClean="0"/>
              <a:t>padrão</a:t>
            </a:r>
            <a:endParaRPr lang="es-ES" dirty="0" smtClean="0"/>
          </a:p>
          <a:p>
            <a:pPr lvl="1"/>
            <a:r>
              <a:rPr lang="es-ES" dirty="0" smtClean="0"/>
              <a:t>Segundo </a:t>
            </a:r>
            <a:r>
              <a:rPr lang="es-ES" dirty="0" err="1" smtClean="0"/>
              <a:t>nível</a:t>
            </a:r>
            <a:endParaRPr lang="es-ES" dirty="0" smtClean="0"/>
          </a:p>
          <a:p>
            <a:pPr lvl="2"/>
            <a:r>
              <a:rPr lang="es-ES" dirty="0" err="1" smtClean="0"/>
              <a:t>Terceiro</a:t>
            </a:r>
            <a:r>
              <a:rPr lang="es-ES" dirty="0" smtClean="0"/>
              <a:t> </a:t>
            </a:r>
            <a:r>
              <a:rPr lang="es-ES" dirty="0" err="1" smtClean="0"/>
              <a:t>nível</a:t>
            </a:r>
            <a:endParaRPr lang="es-ES" dirty="0" smtClean="0"/>
          </a:p>
          <a:p>
            <a:pPr lvl="3"/>
            <a:r>
              <a:rPr lang="es-ES" dirty="0" err="1" smtClean="0"/>
              <a:t>Quarto</a:t>
            </a:r>
            <a:r>
              <a:rPr lang="es-ES" dirty="0" smtClean="0"/>
              <a:t> </a:t>
            </a:r>
            <a:r>
              <a:rPr lang="es-ES" dirty="0" err="1" smtClean="0"/>
              <a:t>nível</a:t>
            </a:r>
            <a:endParaRPr lang="es-ES" dirty="0" smtClean="0"/>
          </a:p>
          <a:p>
            <a:pPr lvl="4"/>
            <a:r>
              <a:rPr lang="es-ES" dirty="0" smtClean="0"/>
              <a:t>Quinto </a:t>
            </a:r>
            <a:r>
              <a:rPr lang="es-ES" dirty="0" err="1" smtClean="0"/>
              <a:t>nível</a:t>
            </a:r>
            <a:endParaRPr lang="es-ES" dirty="0"/>
          </a:p>
        </p:txBody>
      </p:sp>
      <p:sp>
        <p:nvSpPr>
          <p:cNvPr id="19"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a:t>
            </a:r>
            <a:r>
              <a:rPr lang="es-ES" dirty="0" err="1" smtClean="0"/>
              <a:t>diapositivo</a:t>
            </a:r>
            <a:r>
              <a:rPr lang="es-ES" dirty="0" smtClean="0"/>
              <a:t>: é </a:t>
            </a:r>
            <a:r>
              <a:rPr lang="es-ES" dirty="0" err="1" smtClean="0"/>
              <a:t>obrigatório</a:t>
            </a:r>
            <a:endParaRPr lang="es-ES" dirty="0"/>
          </a:p>
        </p:txBody>
      </p:sp>
      <p:pic>
        <p:nvPicPr>
          <p:cNvPr id="21" name="Imagen 20"/>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3" name="Imagen 12"/>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10"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extLst>
      <p:ext uri="{BB962C8B-B14F-4D97-AF65-F5344CB8AC3E}">
        <p14:creationId xmlns:p14="http://schemas.microsoft.com/office/powerpoint/2010/main" val="5985412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ela AA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Clique para </a:t>
            </a:r>
            <a:r>
              <a:rPr lang="es-ES" dirty="0" err="1" smtClean="0"/>
              <a:t>introduzir</a:t>
            </a:r>
            <a:r>
              <a:rPr lang="es-ES" dirty="0" smtClean="0"/>
              <a:t> </a:t>
            </a:r>
            <a:r>
              <a:rPr lang="es-ES" dirty="0" err="1" smtClean="0"/>
              <a:t>uma</a:t>
            </a:r>
            <a:r>
              <a:rPr lang="es-ES" dirty="0" smtClean="0"/>
              <a:t> </a:t>
            </a:r>
            <a:r>
              <a:rPr lang="es-ES" dirty="0" err="1" smtClean="0"/>
              <a:t>referência</a:t>
            </a:r>
            <a:r>
              <a:rPr lang="es-ES" dirty="0" smtClean="0"/>
              <a:t> bibliográfica</a:t>
            </a:r>
          </a:p>
        </p:txBody>
      </p:sp>
      <p:sp>
        <p:nvSpPr>
          <p:cNvPr id="7"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a:t>
            </a:r>
            <a:r>
              <a:rPr lang="es-ES" dirty="0" err="1" smtClean="0"/>
              <a:t>diapositivo</a:t>
            </a:r>
            <a:r>
              <a:rPr lang="es-ES" dirty="0" smtClean="0"/>
              <a:t>: é </a:t>
            </a:r>
            <a:r>
              <a:rPr lang="es-ES" dirty="0" err="1" smtClean="0"/>
              <a:t>obrigatório</a:t>
            </a:r>
            <a:endParaRPr lang="es-ES" dirty="0"/>
          </a:p>
        </p:txBody>
      </p:sp>
      <p:pic>
        <p:nvPicPr>
          <p:cNvPr id="17" name="Imagen 1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2" name="Imagen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8"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graphicFrame>
        <p:nvGraphicFramePr>
          <p:cNvPr id="9" name="4 Tabla"/>
          <p:cNvGraphicFramePr>
            <a:graphicFrameLocks noGrp="1"/>
          </p:cNvGraphicFramePr>
          <p:nvPr userDrawn="1">
            <p:extLst/>
          </p:nvPr>
        </p:nvGraphicFramePr>
        <p:xfrm>
          <a:off x="1775520" y="908720"/>
          <a:ext cx="8724031" cy="4705346"/>
        </p:xfrm>
        <a:graphic>
          <a:graphicData uri="http://schemas.openxmlformats.org/drawingml/2006/table">
            <a:tbl>
              <a:tblPr firstRow="1" bandRow="1">
                <a:tableStyleId>{5C22544A-7EE6-4342-B048-85BDC9FD1C3A}</a:tableStyleId>
              </a:tblPr>
              <a:tblGrid>
                <a:gridCol w="3846760"/>
                <a:gridCol w="4877271"/>
              </a:tblGrid>
              <a:tr h="3657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err="1" smtClean="0">
                          <a:ln>
                            <a:noFill/>
                          </a:ln>
                          <a:solidFill>
                            <a:schemeClr val="bg1"/>
                          </a:solidFill>
                          <a:effectLst/>
                          <a:latin typeface="+mn-lt"/>
                          <a:cs typeface="Times New Roman" pitchFamily="18" charset="0"/>
                        </a:rPr>
                        <a:t>Classe</a:t>
                      </a:r>
                      <a:endParaRPr kumimoji="0" lang="es-ES" sz="1800" b="0" i="0" u="none" strike="noStrike" cap="none" normalizeH="0" baseline="0" dirty="0" smtClean="0">
                        <a:ln>
                          <a:noFill/>
                        </a:ln>
                        <a:solidFill>
                          <a:schemeClr val="bg1"/>
                        </a:solidFill>
                        <a:effectLst/>
                        <a:latin typeface="+mn-lt"/>
                        <a:cs typeface="Times New Roman" pitchFamily="18" charset="0"/>
                      </a:endParaRPr>
                    </a:p>
                  </a:txBody>
                  <a:tcPr marT="45721" marB="45721" anchor="b"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err="1" smtClean="0">
                          <a:ln>
                            <a:noFill/>
                          </a:ln>
                          <a:solidFill>
                            <a:schemeClr val="bg1"/>
                          </a:solidFill>
                          <a:effectLst/>
                          <a:latin typeface="+mn-lt"/>
                          <a:cs typeface="Times New Roman" pitchFamily="18" charset="0"/>
                        </a:rPr>
                        <a:t>Princípio</a:t>
                      </a:r>
                      <a:r>
                        <a:rPr kumimoji="0" lang="es-ES" sz="1800" b="1" i="0" u="none" strike="noStrike" cap="none" normalizeH="0" baseline="0" dirty="0" smtClean="0">
                          <a:ln>
                            <a:noFill/>
                          </a:ln>
                          <a:solidFill>
                            <a:schemeClr val="bg1"/>
                          </a:solidFill>
                          <a:effectLst/>
                          <a:latin typeface="+mn-lt"/>
                          <a:cs typeface="Times New Roman" pitchFamily="18" charset="0"/>
                        </a:rPr>
                        <a:t> </a:t>
                      </a:r>
                      <a:r>
                        <a:rPr kumimoji="0" lang="es-ES" sz="1800" b="1" i="0" u="none" strike="noStrike" cap="none" normalizeH="0" baseline="0" dirty="0" err="1" smtClean="0">
                          <a:ln>
                            <a:noFill/>
                          </a:ln>
                          <a:solidFill>
                            <a:schemeClr val="bg1"/>
                          </a:solidFill>
                          <a:effectLst/>
                          <a:latin typeface="+mn-lt"/>
                          <a:cs typeface="Times New Roman" pitchFamily="18" charset="0"/>
                        </a:rPr>
                        <a:t>ativo</a:t>
                      </a:r>
                      <a:endParaRPr kumimoji="0" lang="es-ES" sz="1800" b="0" i="0" u="none" strike="noStrike" cap="none" normalizeH="0" baseline="0" dirty="0" smtClean="0">
                        <a:ln>
                          <a:noFill/>
                        </a:ln>
                        <a:solidFill>
                          <a:schemeClr val="bg1"/>
                        </a:solidFill>
                        <a:effectLst/>
                        <a:latin typeface="+mn-lt"/>
                        <a:cs typeface="Times New Roman" pitchFamily="18" charset="0"/>
                      </a:endParaRPr>
                    </a:p>
                  </a:txBody>
                  <a:tcPr marT="45721" marB="45721" anchor="b" horzOverflow="overflow">
                    <a:solidFill>
                      <a:schemeClr val="tx1"/>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I ( </a:t>
                      </a:r>
                      <a:r>
                        <a:rPr kumimoji="0" lang="es-ES" sz="1600" b="1" i="0" u="none" strike="noStrike" cap="none" normalizeH="0" baseline="0" dirty="0" err="1" smtClean="0">
                          <a:ln>
                            <a:noFill/>
                          </a:ln>
                          <a:solidFill>
                            <a:srgbClr val="C00000"/>
                          </a:solidFill>
                          <a:effectLst/>
                          <a:latin typeface="+mn-lt"/>
                          <a:cs typeface="Times New Roman" pitchFamily="18" charset="0"/>
                        </a:rPr>
                        <a:t>muito</a:t>
                      </a:r>
                      <a:r>
                        <a:rPr kumimoji="0" lang="es-ES" sz="1600" b="1" i="0" u="none" strike="noStrike" cap="none" normalizeH="0" baseline="0" dirty="0" smtClean="0">
                          <a:ln>
                            <a:noFill/>
                          </a:ln>
                          <a:solidFill>
                            <a:srgbClr val="C00000"/>
                          </a:solidFill>
                          <a:effectLst/>
                          <a:latin typeface="+mn-lt"/>
                          <a:cs typeface="Times New Roman" pitchFamily="18" charset="0"/>
                        </a:rPr>
                        <a:t> alta)</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Propionato</a:t>
                      </a:r>
                      <a:r>
                        <a:rPr kumimoji="0" lang="es-ES" sz="1600" b="0" i="0" u="none" strike="noStrike" cap="none" normalizeH="0" baseline="0" dirty="0" smtClean="0">
                          <a:ln>
                            <a:noFill/>
                          </a:ln>
                          <a:solidFill>
                            <a:schemeClr val="accent1"/>
                          </a:solidFill>
                          <a:effectLst/>
                          <a:latin typeface="+mn-lt"/>
                          <a:cs typeface="Times New Roman" pitchFamily="18" charset="0"/>
                        </a:rPr>
                        <a:t> </a:t>
                      </a:r>
                      <a:r>
                        <a:rPr kumimoji="0" lang="es-ES" sz="1600" b="0" i="0" u="none" strike="noStrike" cap="none" normalizeH="0" baseline="0" dirty="0" err="1" smtClean="0">
                          <a:ln>
                            <a:noFill/>
                          </a:ln>
                          <a:solidFill>
                            <a:schemeClr val="accent1"/>
                          </a:solidFill>
                          <a:effectLst/>
                          <a:latin typeface="+mn-lt"/>
                          <a:cs typeface="Times New Roman" pitchFamily="18" charset="0"/>
                        </a:rPr>
                        <a:t>clobetasol</a:t>
                      </a:r>
                      <a:r>
                        <a:rPr kumimoji="0" lang="es-ES" sz="1600" b="0" i="0" u="none" strike="noStrike" cap="none" normalizeH="0" baseline="0" dirty="0" smtClean="0">
                          <a:ln>
                            <a:noFill/>
                          </a:ln>
                          <a:solidFill>
                            <a:schemeClr val="accent1"/>
                          </a:solidFill>
                          <a:effectLst/>
                          <a:latin typeface="+mn-lt"/>
                          <a:cs typeface="Times New Roman" pitchFamily="18" charset="0"/>
                        </a:rPr>
                        <a:t> 0,05%</a:t>
                      </a: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II (</a:t>
                      </a:r>
                      <a:r>
                        <a:rPr kumimoji="0" lang="es-ES" sz="1600" b="1" i="0" u="none" strike="noStrike" cap="none" normalizeH="0" baseline="0" dirty="0" err="1" smtClean="0">
                          <a:ln>
                            <a:noFill/>
                          </a:ln>
                          <a:solidFill>
                            <a:srgbClr val="C00000"/>
                          </a:solidFill>
                          <a:effectLst/>
                          <a:latin typeface="+mn-lt"/>
                          <a:cs typeface="Times New Roman" pitchFamily="18" charset="0"/>
                        </a:rPr>
                        <a:t>potência</a:t>
                      </a:r>
                      <a:r>
                        <a:rPr kumimoji="0" lang="es-ES" sz="1600" b="1" i="0" u="none" strike="noStrike" cap="none" normalizeH="0" baseline="0" dirty="0" smtClean="0">
                          <a:ln>
                            <a:noFill/>
                          </a:ln>
                          <a:solidFill>
                            <a:srgbClr val="C00000"/>
                          </a:solidFill>
                          <a:effectLst/>
                          <a:latin typeface="+mn-lt"/>
                          <a:cs typeface="Times New Roman" pitchFamily="18" charset="0"/>
                        </a:rPr>
                        <a:t> alta)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Prednicarbato</a:t>
                      </a:r>
                      <a:r>
                        <a:rPr kumimoji="0" lang="es-ES" sz="1600" b="1" i="0" u="none" strike="noStrike" cap="none" normalizeH="0" baseline="0" dirty="0" smtClean="0">
                          <a:ln>
                            <a:noFill/>
                          </a:ln>
                          <a:solidFill>
                            <a:srgbClr val="C00000"/>
                          </a:solidFill>
                          <a:effectLst/>
                          <a:latin typeface="+mn-lt"/>
                          <a:cs typeface="Times New Roman" pitchFamily="18" charset="0"/>
                        </a:rPr>
                        <a:t> 0,25%  </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Mometasona</a:t>
                      </a:r>
                      <a:r>
                        <a:rPr kumimoji="0" lang="es-ES" sz="1600" b="1" i="0" u="none" strike="noStrike" cap="none" normalizeH="0" baseline="0" dirty="0" smtClean="0">
                          <a:ln>
                            <a:noFill/>
                          </a:ln>
                          <a:solidFill>
                            <a:srgbClr val="C00000"/>
                          </a:solidFill>
                          <a:effectLst/>
                          <a:latin typeface="+mn-lt"/>
                          <a:cs typeface="Times New Roman" pitchFamily="18" charset="0"/>
                        </a:rPr>
                        <a:t> 0,1%</a:t>
                      </a: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Metilprednisolona</a:t>
                      </a:r>
                      <a:r>
                        <a:rPr kumimoji="0" lang="es-ES" sz="1600" b="1" i="0" u="none" strike="noStrike" cap="none" normalizeH="0" baseline="0" dirty="0" smtClean="0">
                          <a:ln>
                            <a:noFill/>
                          </a:ln>
                          <a:solidFill>
                            <a:srgbClr val="C00000"/>
                          </a:solidFill>
                          <a:effectLst/>
                          <a:latin typeface="+mn-lt"/>
                          <a:cs typeface="Times New Roman" pitchFamily="18" charset="0"/>
                        </a:rPr>
                        <a:t> 0,1%</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Betametasona</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Beclometasona</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Arial" pitchFamily="34" charset="0"/>
                        </a:rPr>
                        <a:t>Propionato</a:t>
                      </a:r>
                      <a:r>
                        <a:rPr kumimoji="0" lang="es-ES" sz="1600" b="1" i="0" u="none" strike="noStrike" cap="none" normalizeH="0" baseline="0" dirty="0" smtClean="0">
                          <a:ln>
                            <a:noFill/>
                          </a:ln>
                          <a:solidFill>
                            <a:srgbClr val="C00000"/>
                          </a:solidFill>
                          <a:effectLst/>
                          <a:latin typeface="+mn-lt"/>
                          <a:cs typeface="Arial" pitchFamily="34" charset="0"/>
                        </a:rPr>
                        <a:t> </a:t>
                      </a:r>
                      <a:r>
                        <a:rPr kumimoji="0" lang="es-ES" sz="1600" b="1" i="0" u="none" strike="noStrike" cap="none" normalizeH="0" baseline="0" dirty="0" err="1" smtClean="0">
                          <a:ln>
                            <a:noFill/>
                          </a:ln>
                          <a:solidFill>
                            <a:srgbClr val="C00000"/>
                          </a:solidFill>
                          <a:effectLst/>
                          <a:latin typeface="+mn-lt"/>
                          <a:cs typeface="Arial" pitchFamily="34" charset="0"/>
                        </a:rPr>
                        <a:t>fluticasona</a:t>
                      </a:r>
                      <a:endParaRPr kumimoji="0" lang="es-ES" sz="1600" b="1" i="0" u="none" strike="noStrike" cap="none" normalizeH="0" baseline="0" dirty="0" smtClean="0">
                        <a:ln>
                          <a:noFill/>
                        </a:ln>
                        <a:solidFill>
                          <a:srgbClr val="C00000"/>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 III (</a:t>
                      </a:r>
                      <a:r>
                        <a:rPr kumimoji="0" lang="es-ES" sz="1600" b="1" i="0" u="none" strike="noStrike" cap="none" normalizeH="0" baseline="0" dirty="0" err="1" smtClean="0">
                          <a:ln>
                            <a:noFill/>
                          </a:ln>
                          <a:solidFill>
                            <a:srgbClr val="C00000"/>
                          </a:solidFill>
                          <a:effectLst/>
                          <a:latin typeface="+mn-lt"/>
                          <a:cs typeface="Times New Roman" pitchFamily="18" charset="0"/>
                        </a:rPr>
                        <a:t>potência</a:t>
                      </a:r>
                      <a:r>
                        <a:rPr kumimoji="0" lang="es-ES" sz="1600" b="1" i="0" u="none" strike="noStrike" cap="none" normalizeH="0" baseline="0" dirty="0" smtClean="0">
                          <a:ln>
                            <a:noFill/>
                          </a:ln>
                          <a:solidFill>
                            <a:srgbClr val="C00000"/>
                          </a:solidFill>
                          <a:effectLst/>
                          <a:latin typeface="+mn-lt"/>
                          <a:cs typeface="Times New Roman" pitchFamily="18" charset="0"/>
                        </a:rPr>
                        <a:t> </a:t>
                      </a:r>
                      <a:r>
                        <a:rPr kumimoji="0" lang="es-ES" sz="1600" b="1" i="0" u="none" strike="noStrike" cap="none" normalizeH="0" baseline="0" dirty="0" err="1" smtClean="0">
                          <a:ln>
                            <a:noFill/>
                          </a:ln>
                          <a:solidFill>
                            <a:srgbClr val="C00000"/>
                          </a:solidFill>
                          <a:effectLst/>
                          <a:latin typeface="+mn-lt"/>
                          <a:cs typeface="Times New Roman" pitchFamily="18" charset="0"/>
                        </a:rPr>
                        <a:t>intermédia</a:t>
                      </a:r>
                      <a:r>
                        <a:rPr kumimoji="0" lang="es-ES" sz="1600" b="1" i="0" u="none" strike="noStrike" cap="none" normalizeH="0" baseline="0" dirty="0" smtClean="0">
                          <a:ln>
                            <a:noFill/>
                          </a:ln>
                          <a:solidFill>
                            <a:srgbClr val="C00000"/>
                          </a:solidFill>
                          <a:effectLst/>
                          <a:latin typeface="+mn-lt"/>
                          <a:cs typeface="Times New Roman" pitchFamily="18" charset="0"/>
                        </a:rPr>
                        <a:t>)</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Clobetasona</a:t>
                      </a:r>
                      <a:r>
                        <a:rPr kumimoji="0" lang="es-ES" sz="1600" b="0" i="0" u="none" strike="noStrike" cap="none" normalizeH="0" baseline="0" dirty="0" smtClean="0">
                          <a:ln>
                            <a:noFill/>
                          </a:ln>
                          <a:solidFill>
                            <a:schemeClr val="accent1"/>
                          </a:solidFill>
                          <a:effectLst/>
                          <a:latin typeface="+mn-lt"/>
                          <a:cs typeface="Times New Roman" pitchFamily="18" charset="0"/>
                        </a:rPr>
                        <a:t> 0,05%</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mn-lt"/>
                          <a:cs typeface="Times New Roman" pitchFamily="18" charset="0"/>
                        </a:rPr>
                        <a:t> </a:t>
                      </a: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a:t>
                      </a:r>
                      <a:r>
                        <a:rPr kumimoji="0" lang="es-ES" sz="1600" b="0" i="0" u="none" strike="noStrike" cap="none" normalizeH="0" baseline="0" dirty="0" err="1" smtClean="0">
                          <a:ln>
                            <a:noFill/>
                          </a:ln>
                          <a:solidFill>
                            <a:schemeClr val="accent1"/>
                          </a:solidFill>
                          <a:effectLst/>
                          <a:latin typeface="+mn-lt"/>
                          <a:cs typeface="Times New Roman" pitchFamily="18" charset="0"/>
                        </a:rPr>
                        <a:t>aceponato</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mn-lt"/>
                          <a:cs typeface="Times New Roman" pitchFamily="18" charset="0"/>
                        </a:rPr>
                        <a:t> </a:t>
                      </a: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butirato</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mn-lt"/>
                        <a:cs typeface="Arial" pitchFamily="34"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Ac </a:t>
                      </a:r>
                      <a:r>
                        <a:rPr kumimoji="0" lang="es-ES" sz="1600" b="0" i="0" u="none" strike="noStrike" cap="none" normalizeH="0" baseline="0" dirty="0" err="1" smtClean="0">
                          <a:ln>
                            <a:noFill/>
                          </a:ln>
                          <a:solidFill>
                            <a:schemeClr val="accent1"/>
                          </a:solidFill>
                          <a:effectLst/>
                          <a:latin typeface="+mn-lt"/>
                          <a:cs typeface="Times New Roman" pitchFamily="18" charset="0"/>
                        </a:rPr>
                        <a:t>fluocinolona</a:t>
                      </a:r>
                      <a:endParaRPr kumimoji="0" lang="es-ES" sz="1600" b="1"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Arial" pitchFamily="34" charset="0"/>
                        </a:rPr>
                        <a:t>IV (</a:t>
                      </a:r>
                      <a:r>
                        <a:rPr kumimoji="0" lang="es-ES" sz="1600" b="1" i="0" u="none" strike="noStrike" cap="none" normalizeH="0" baseline="0" dirty="0" err="1" smtClean="0">
                          <a:ln>
                            <a:noFill/>
                          </a:ln>
                          <a:solidFill>
                            <a:srgbClr val="C00000"/>
                          </a:solidFill>
                          <a:effectLst/>
                          <a:latin typeface="+mn-lt"/>
                          <a:cs typeface="Arial" pitchFamily="34" charset="0"/>
                        </a:rPr>
                        <a:t>potência</a:t>
                      </a:r>
                      <a:r>
                        <a:rPr kumimoji="0" lang="es-ES" sz="1600" b="1" i="0" u="none" strike="noStrike" cap="none" normalizeH="0" baseline="0" dirty="0" smtClean="0">
                          <a:ln>
                            <a:noFill/>
                          </a:ln>
                          <a:solidFill>
                            <a:srgbClr val="C00000"/>
                          </a:solidFill>
                          <a:effectLst/>
                          <a:latin typeface="+mn-lt"/>
                          <a:cs typeface="Arial" pitchFamily="34" charset="0"/>
                        </a:rPr>
                        <a:t> </a:t>
                      </a:r>
                      <a:r>
                        <a:rPr kumimoji="0" lang="es-ES" sz="1600" b="1" i="0" u="none" strike="noStrike" cap="none" normalizeH="0" baseline="0" dirty="0" err="1" smtClean="0">
                          <a:ln>
                            <a:noFill/>
                          </a:ln>
                          <a:solidFill>
                            <a:srgbClr val="C00000"/>
                          </a:solidFill>
                          <a:effectLst/>
                          <a:latin typeface="+mn-lt"/>
                          <a:cs typeface="Arial" pitchFamily="34" charset="0"/>
                        </a:rPr>
                        <a:t>baixa</a:t>
                      </a:r>
                      <a:r>
                        <a:rPr kumimoji="0" lang="es-ES" sz="1600" b="1" i="0" u="none" strike="noStrike" cap="none" normalizeH="0" baseline="0" dirty="0" smtClean="0">
                          <a:ln>
                            <a:noFill/>
                          </a:ln>
                          <a:solidFill>
                            <a:srgbClr val="C00000"/>
                          </a:solidFill>
                          <a:effectLst/>
                          <a:latin typeface="+mn-lt"/>
                          <a:cs typeface="Arial" pitchFamily="34" charset="0"/>
                        </a:rPr>
                        <a:t>)</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acetato</a:t>
                      </a:r>
                    </a:p>
                  </a:txBody>
                  <a:tcPr marT="45721" marB="45721" anchor="ctr" horzOverflow="overflow">
                    <a:solidFill>
                      <a:srgbClr val="E8ECF5"/>
                    </a:solidFill>
                  </a:tcPr>
                </a:tc>
              </a:tr>
            </a:tbl>
          </a:graphicData>
        </a:graphic>
      </p:graphicFrame>
    </p:spTree>
    <p:extLst>
      <p:ext uri="{BB962C8B-B14F-4D97-AF65-F5344CB8AC3E}">
        <p14:creationId xmlns:p14="http://schemas.microsoft.com/office/powerpoint/2010/main" val="15670401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63F62A30-9470-486F-ACFC-58228CD63860}" type="datetimeFigureOut">
              <a:rPr lang="es-ES" smtClean="0"/>
              <a:pPr/>
              <a:t>20/12/2017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34AA48C-A400-412B-93C2-88CFBE54E276}" type="slidenum">
              <a:rPr lang="es-ES" smtClean="0"/>
              <a:pPr/>
              <a:t>‹Nº›</a:t>
            </a:fld>
            <a:endParaRPr lang="es-ES"/>
          </a:p>
        </p:txBody>
      </p:sp>
    </p:spTree>
    <p:extLst>
      <p:ext uri="{BB962C8B-B14F-4D97-AF65-F5344CB8AC3E}">
        <p14:creationId xmlns:p14="http://schemas.microsoft.com/office/powerpoint/2010/main" val="27043945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63F62A30-9470-486F-ACFC-58228CD63860}" type="datetimeFigureOut">
              <a:rPr lang="es-ES" smtClean="0"/>
              <a:pPr/>
              <a:t>20/12/2017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34AA48C-A400-412B-93C2-88CFBE54E276}" type="slidenum">
              <a:rPr lang="es-ES" smtClean="0"/>
              <a:pPr/>
              <a:t>‹Nº›</a:t>
            </a:fld>
            <a:endParaRPr lang="es-ES"/>
          </a:p>
        </p:txBody>
      </p:sp>
    </p:spTree>
    <p:extLst>
      <p:ext uri="{BB962C8B-B14F-4D97-AF65-F5344CB8AC3E}">
        <p14:creationId xmlns:p14="http://schemas.microsoft.com/office/powerpoint/2010/main" val="33181489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63F62A30-9470-486F-ACFC-58228CD63860}" type="datetimeFigureOut">
              <a:rPr lang="es-ES" smtClean="0"/>
              <a:pPr/>
              <a:t>20/12/2017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34AA48C-A400-412B-93C2-88CFBE54E276}" type="slidenum">
              <a:rPr lang="es-ES" smtClean="0"/>
              <a:pPr/>
              <a:t>‹Nº›</a:t>
            </a:fld>
            <a:endParaRPr lang="es-ES"/>
          </a:p>
        </p:txBody>
      </p:sp>
    </p:spTree>
    <p:extLst>
      <p:ext uri="{BB962C8B-B14F-4D97-AF65-F5344CB8AC3E}">
        <p14:creationId xmlns:p14="http://schemas.microsoft.com/office/powerpoint/2010/main" val="5773963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63F62A30-9470-486F-ACFC-58228CD63860}" type="datetimeFigureOut">
              <a:rPr lang="es-ES" smtClean="0"/>
              <a:pPr/>
              <a:t>20/12/2017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34AA48C-A400-412B-93C2-88CFBE54E276}" type="slidenum">
              <a:rPr lang="es-ES" smtClean="0"/>
              <a:pPr/>
              <a:t>‹Nº›</a:t>
            </a:fld>
            <a:endParaRPr lang="es-ES"/>
          </a:p>
        </p:txBody>
      </p:sp>
    </p:spTree>
    <p:extLst>
      <p:ext uri="{BB962C8B-B14F-4D97-AF65-F5344CB8AC3E}">
        <p14:creationId xmlns:p14="http://schemas.microsoft.com/office/powerpoint/2010/main" val="1210315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63F62A30-9470-486F-ACFC-58228CD63860}" type="datetimeFigureOut">
              <a:rPr lang="es-ES" smtClean="0"/>
              <a:pPr/>
              <a:t>20/12/2017</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34AA48C-A400-412B-93C2-88CFBE54E276}" type="slidenum">
              <a:rPr lang="es-ES" smtClean="0"/>
              <a:pPr/>
              <a:t>‹Nº›</a:t>
            </a:fld>
            <a:endParaRPr lang="es-ES"/>
          </a:p>
        </p:txBody>
      </p:sp>
    </p:spTree>
    <p:extLst>
      <p:ext uri="{BB962C8B-B14F-4D97-AF65-F5344CB8AC3E}">
        <p14:creationId xmlns:p14="http://schemas.microsoft.com/office/powerpoint/2010/main" val="3127075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159840"/>
            <a:ext cx="10972440" cy="604440"/>
          </a:xfrm>
          <a:prstGeom prst="rect">
            <a:avLst/>
          </a:prstGeom>
        </p:spPr>
        <p:txBody>
          <a:bodyPr lIns="0" tIns="0" rIns="0" bIns="0" anchor="ctr"/>
          <a:lstStyle/>
          <a:p>
            <a:endParaRPr lang="es-ES" sz="1800" b="0" strike="noStrike" spc="-1">
              <a:solidFill>
                <a:srgbClr val="287AC8"/>
              </a:solidFill>
              <a:uFill>
                <a:solidFill>
                  <a:srgbClr val="FFFFFF"/>
                </a:solidFill>
              </a:uFill>
              <a:latin typeface="Calibri"/>
            </a:endParaRPr>
          </a:p>
        </p:txBody>
      </p:sp>
      <p:sp>
        <p:nvSpPr>
          <p:cNvPr id="11" name="PlaceHolder 2"/>
          <p:cNvSpPr>
            <a:spLocks noGrp="1"/>
          </p:cNvSpPr>
          <p:nvPr>
            <p:ph type="body"/>
          </p:nvPr>
        </p:nvSpPr>
        <p:spPr>
          <a:xfrm>
            <a:off x="0" y="5661360"/>
            <a:ext cx="5651640" cy="294840"/>
          </a:xfrm>
          <a:prstGeom prst="rect">
            <a:avLst/>
          </a:prstGeom>
        </p:spPr>
        <p:txBody>
          <a:bodyPr lIns="0" tIns="0" rIns="0" bIns="0"/>
          <a:lstStyle/>
          <a:p>
            <a:endParaRPr lang="es-ES" sz="3200" b="0" strike="noStrike" spc="-1">
              <a:solidFill>
                <a:srgbClr val="287AC8"/>
              </a:solidFill>
              <a:uFill>
                <a:solidFill>
                  <a:srgbClr val="FFFFFF"/>
                </a:solidFill>
              </a:uFill>
              <a:latin typeface="Calibri"/>
            </a:endParaRPr>
          </a:p>
        </p:txBody>
      </p:sp>
      <p:sp>
        <p:nvSpPr>
          <p:cNvPr id="12" name="PlaceHolder 3"/>
          <p:cNvSpPr>
            <a:spLocks noGrp="1"/>
          </p:cNvSpPr>
          <p:nvPr>
            <p:ph type="body"/>
          </p:nvPr>
        </p:nvSpPr>
        <p:spPr>
          <a:xfrm>
            <a:off x="5934600" y="5661360"/>
            <a:ext cx="5651640" cy="294840"/>
          </a:xfrm>
          <a:prstGeom prst="rect">
            <a:avLst/>
          </a:prstGeom>
        </p:spPr>
        <p:txBody>
          <a:bodyPr lIns="0" tIns="0" rIns="0" bIns="0"/>
          <a:lstStyle/>
          <a:p>
            <a:endParaRPr lang="es-ES" sz="3200" b="0" strike="noStrike" spc="-1">
              <a:solidFill>
                <a:srgbClr val="287AC8"/>
              </a:solidFill>
              <a:uFill>
                <a:solidFill>
                  <a:srgbClr val="FFFFFF"/>
                </a:solidFill>
              </a:u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63F62A30-9470-486F-ACFC-58228CD63860}" type="datetimeFigureOut">
              <a:rPr lang="es-ES" smtClean="0"/>
              <a:pPr/>
              <a:t>20/12/2017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34AA48C-A400-412B-93C2-88CFBE54E276}" type="slidenum">
              <a:rPr lang="es-ES" smtClean="0"/>
              <a:pPr/>
              <a:t>‹Nº›</a:t>
            </a:fld>
            <a:endParaRPr lang="es-ES"/>
          </a:p>
        </p:txBody>
      </p:sp>
    </p:spTree>
    <p:extLst>
      <p:ext uri="{BB962C8B-B14F-4D97-AF65-F5344CB8AC3E}">
        <p14:creationId xmlns:p14="http://schemas.microsoft.com/office/powerpoint/2010/main" val="33723342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3F62A30-9470-486F-ACFC-58228CD63860}" type="datetimeFigureOut">
              <a:rPr lang="es-ES" smtClean="0"/>
              <a:pPr/>
              <a:t>20/12/2017</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34AA48C-A400-412B-93C2-88CFBE54E276}" type="slidenum">
              <a:rPr lang="es-ES" smtClean="0"/>
              <a:pPr/>
              <a:t>‹Nº›</a:t>
            </a:fld>
            <a:endParaRPr lang="es-ES"/>
          </a:p>
        </p:txBody>
      </p:sp>
    </p:spTree>
    <p:extLst>
      <p:ext uri="{BB962C8B-B14F-4D97-AF65-F5344CB8AC3E}">
        <p14:creationId xmlns:p14="http://schemas.microsoft.com/office/powerpoint/2010/main" val="14111390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3F62A30-9470-486F-ACFC-58228CD63860}" type="datetimeFigureOut">
              <a:rPr lang="es-ES" smtClean="0"/>
              <a:pPr/>
              <a:t>20/12/2017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34AA48C-A400-412B-93C2-88CFBE54E276}" type="slidenum">
              <a:rPr lang="es-ES" smtClean="0"/>
              <a:pPr/>
              <a:t>‹Nº›</a:t>
            </a:fld>
            <a:endParaRPr lang="es-ES"/>
          </a:p>
        </p:txBody>
      </p:sp>
    </p:spTree>
    <p:extLst>
      <p:ext uri="{BB962C8B-B14F-4D97-AF65-F5344CB8AC3E}">
        <p14:creationId xmlns:p14="http://schemas.microsoft.com/office/powerpoint/2010/main" val="29466905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3F62A30-9470-486F-ACFC-58228CD63860}" type="datetimeFigureOut">
              <a:rPr lang="es-ES" smtClean="0"/>
              <a:pPr/>
              <a:t>20/12/2017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34AA48C-A400-412B-93C2-88CFBE54E276}" type="slidenum">
              <a:rPr lang="es-ES" smtClean="0"/>
              <a:pPr/>
              <a:t>‹Nº›</a:t>
            </a:fld>
            <a:endParaRPr lang="es-ES"/>
          </a:p>
        </p:txBody>
      </p:sp>
    </p:spTree>
    <p:extLst>
      <p:ext uri="{BB962C8B-B14F-4D97-AF65-F5344CB8AC3E}">
        <p14:creationId xmlns:p14="http://schemas.microsoft.com/office/powerpoint/2010/main" val="4035197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63F62A30-9470-486F-ACFC-58228CD63860}" type="datetimeFigureOut">
              <a:rPr lang="es-ES" smtClean="0"/>
              <a:pPr/>
              <a:t>20/12/2017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34AA48C-A400-412B-93C2-88CFBE54E276}" type="slidenum">
              <a:rPr lang="es-ES" smtClean="0"/>
              <a:pPr/>
              <a:t>‹Nº›</a:t>
            </a:fld>
            <a:endParaRPr lang="es-ES"/>
          </a:p>
        </p:txBody>
      </p:sp>
    </p:spTree>
    <p:extLst>
      <p:ext uri="{BB962C8B-B14F-4D97-AF65-F5344CB8AC3E}">
        <p14:creationId xmlns:p14="http://schemas.microsoft.com/office/powerpoint/2010/main" val="18067539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63F62A30-9470-486F-ACFC-58228CD63860}" type="datetimeFigureOut">
              <a:rPr lang="es-ES" smtClean="0"/>
              <a:pPr/>
              <a:t>20/12/2017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34AA48C-A400-412B-93C2-88CFBE54E276}" type="slidenum">
              <a:rPr lang="es-ES" smtClean="0"/>
              <a:pPr/>
              <a:t>‹Nº›</a:t>
            </a:fld>
            <a:endParaRPr lang="es-ES"/>
          </a:p>
        </p:txBody>
      </p:sp>
    </p:spTree>
    <p:extLst>
      <p:ext uri="{BB962C8B-B14F-4D97-AF65-F5344CB8AC3E}">
        <p14:creationId xmlns:p14="http://schemas.microsoft.com/office/powerpoint/2010/main" val="1945835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159840"/>
            <a:ext cx="10972440" cy="604440"/>
          </a:xfrm>
          <a:prstGeom prst="rect">
            <a:avLst/>
          </a:prstGeom>
        </p:spPr>
        <p:txBody>
          <a:bodyPr lIns="0" tIns="0" rIns="0" bIns="0" anchor="ctr"/>
          <a:lstStyle/>
          <a:p>
            <a:endParaRPr lang="es-ES" sz="1800" b="0" strike="noStrike" spc="-1">
              <a:solidFill>
                <a:srgbClr val="287AC8"/>
              </a:solidFill>
              <a:uFill>
                <a:solidFill>
                  <a:srgbClr val="FFFFFF"/>
                </a:solidFill>
              </a:u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159840"/>
            <a:ext cx="10972440" cy="280296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159840"/>
            <a:ext cx="10972440" cy="604440"/>
          </a:xfrm>
          <a:prstGeom prst="rect">
            <a:avLst/>
          </a:prstGeom>
        </p:spPr>
        <p:txBody>
          <a:bodyPr lIns="0" tIns="0" rIns="0" bIns="0" anchor="ctr"/>
          <a:lstStyle/>
          <a:p>
            <a:endParaRPr lang="es-ES" sz="1800" b="0" strike="noStrike" spc="-1">
              <a:solidFill>
                <a:srgbClr val="287AC8"/>
              </a:solidFill>
              <a:uFill>
                <a:solidFill>
                  <a:srgbClr val="FFFFFF"/>
                </a:solidFill>
              </a:uFill>
              <a:latin typeface="Calibri"/>
            </a:endParaRPr>
          </a:p>
        </p:txBody>
      </p:sp>
      <p:sp>
        <p:nvSpPr>
          <p:cNvPr id="16" name="PlaceHolder 2"/>
          <p:cNvSpPr>
            <a:spLocks noGrp="1"/>
          </p:cNvSpPr>
          <p:nvPr>
            <p:ph type="body"/>
          </p:nvPr>
        </p:nvSpPr>
        <p:spPr>
          <a:xfrm>
            <a:off x="0" y="5661360"/>
            <a:ext cx="5651640" cy="140400"/>
          </a:xfrm>
          <a:prstGeom prst="rect">
            <a:avLst/>
          </a:prstGeom>
        </p:spPr>
        <p:txBody>
          <a:bodyPr lIns="0" tIns="0" rIns="0" bIns="0"/>
          <a:lstStyle/>
          <a:p>
            <a:endParaRPr lang="es-ES" sz="3200" b="0" strike="noStrike" spc="-1">
              <a:solidFill>
                <a:srgbClr val="287AC8"/>
              </a:solidFill>
              <a:uFill>
                <a:solidFill>
                  <a:srgbClr val="FFFFFF"/>
                </a:solidFill>
              </a:uFill>
              <a:latin typeface="Calibri"/>
            </a:endParaRPr>
          </a:p>
        </p:txBody>
      </p:sp>
      <p:sp>
        <p:nvSpPr>
          <p:cNvPr id="17" name="PlaceHolder 3"/>
          <p:cNvSpPr>
            <a:spLocks noGrp="1"/>
          </p:cNvSpPr>
          <p:nvPr>
            <p:ph type="body"/>
          </p:nvPr>
        </p:nvSpPr>
        <p:spPr>
          <a:xfrm>
            <a:off x="0" y="5815440"/>
            <a:ext cx="5651640" cy="140400"/>
          </a:xfrm>
          <a:prstGeom prst="rect">
            <a:avLst/>
          </a:prstGeom>
        </p:spPr>
        <p:txBody>
          <a:bodyPr lIns="0" tIns="0" rIns="0" bIns="0"/>
          <a:lstStyle/>
          <a:p>
            <a:endParaRPr lang="es-ES" sz="3200" b="0" strike="noStrike" spc="-1">
              <a:solidFill>
                <a:srgbClr val="287AC8"/>
              </a:solidFill>
              <a:uFill>
                <a:solidFill>
                  <a:srgbClr val="FFFFFF"/>
                </a:solidFill>
              </a:uFill>
              <a:latin typeface="Calibri"/>
            </a:endParaRPr>
          </a:p>
        </p:txBody>
      </p:sp>
      <p:sp>
        <p:nvSpPr>
          <p:cNvPr id="18" name="PlaceHolder 4"/>
          <p:cNvSpPr>
            <a:spLocks noGrp="1"/>
          </p:cNvSpPr>
          <p:nvPr>
            <p:ph type="body"/>
          </p:nvPr>
        </p:nvSpPr>
        <p:spPr>
          <a:xfrm>
            <a:off x="5934600" y="5661360"/>
            <a:ext cx="5651640" cy="294840"/>
          </a:xfrm>
          <a:prstGeom prst="rect">
            <a:avLst/>
          </a:prstGeom>
        </p:spPr>
        <p:txBody>
          <a:bodyPr lIns="0" tIns="0" rIns="0" bIns="0"/>
          <a:lstStyle/>
          <a:p>
            <a:endParaRPr lang="es-ES" sz="3200" b="0" strike="noStrike" spc="-1">
              <a:solidFill>
                <a:srgbClr val="287AC8"/>
              </a:solidFill>
              <a:uFill>
                <a:solidFill>
                  <a:srgbClr val="FFFFFF"/>
                </a:solidFill>
              </a:u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159840"/>
            <a:ext cx="10972440" cy="604440"/>
          </a:xfrm>
          <a:prstGeom prst="rect">
            <a:avLst/>
          </a:prstGeom>
        </p:spPr>
        <p:txBody>
          <a:bodyPr lIns="0" tIns="0" rIns="0" bIns="0" anchor="ctr"/>
          <a:lstStyle/>
          <a:p>
            <a:endParaRPr lang="es-ES" sz="1800" b="0" strike="noStrike" spc="-1">
              <a:solidFill>
                <a:srgbClr val="287AC8"/>
              </a:solidFill>
              <a:uFill>
                <a:solidFill>
                  <a:srgbClr val="FFFFFF"/>
                </a:solidFill>
              </a:uFill>
              <a:latin typeface="Calibri"/>
            </a:endParaRPr>
          </a:p>
        </p:txBody>
      </p:sp>
      <p:sp>
        <p:nvSpPr>
          <p:cNvPr id="20" name="PlaceHolder 2"/>
          <p:cNvSpPr>
            <a:spLocks noGrp="1"/>
          </p:cNvSpPr>
          <p:nvPr>
            <p:ph type="body"/>
          </p:nvPr>
        </p:nvSpPr>
        <p:spPr>
          <a:xfrm>
            <a:off x="0" y="5661360"/>
            <a:ext cx="5651640" cy="294840"/>
          </a:xfrm>
          <a:prstGeom prst="rect">
            <a:avLst/>
          </a:prstGeom>
        </p:spPr>
        <p:txBody>
          <a:bodyPr lIns="0" tIns="0" rIns="0" bIns="0"/>
          <a:lstStyle/>
          <a:p>
            <a:endParaRPr lang="es-ES" sz="3200" b="0" strike="noStrike" spc="-1">
              <a:solidFill>
                <a:srgbClr val="287AC8"/>
              </a:solidFill>
              <a:uFill>
                <a:solidFill>
                  <a:srgbClr val="FFFFFF"/>
                </a:solidFill>
              </a:uFill>
              <a:latin typeface="Calibri"/>
            </a:endParaRPr>
          </a:p>
        </p:txBody>
      </p:sp>
      <p:sp>
        <p:nvSpPr>
          <p:cNvPr id="21" name="PlaceHolder 3"/>
          <p:cNvSpPr>
            <a:spLocks noGrp="1"/>
          </p:cNvSpPr>
          <p:nvPr>
            <p:ph type="body"/>
          </p:nvPr>
        </p:nvSpPr>
        <p:spPr>
          <a:xfrm>
            <a:off x="5934600" y="5661360"/>
            <a:ext cx="5651640" cy="140400"/>
          </a:xfrm>
          <a:prstGeom prst="rect">
            <a:avLst/>
          </a:prstGeom>
        </p:spPr>
        <p:txBody>
          <a:bodyPr lIns="0" tIns="0" rIns="0" bIns="0"/>
          <a:lstStyle/>
          <a:p>
            <a:endParaRPr lang="es-ES" sz="3200" b="0" strike="noStrike" spc="-1">
              <a:solidFill>
                <a:srgbClr val="287AC8"/>
              </a:solidFill>
              <a:uFill>
                <a:solidFill>
                  <a:srgbClr val="FFFFFF"/>
                </a:solidFill>
              </a:uFill>
              <a:latin typeface="Calibri"/>
            </a:endParaRPr>
          </a:p>
        </p:txBody>
      </p:sp>
      <p:sp>
        <p:nvSpPr>
          <p:cNvPr id="22" name="PlaceHolder 4"/>
          <p:cNvSpPr>
            <a:spLocks noGrp="1"/>
          </p:cNvSpPr>
          <p:nvPr>
            <p:ph type="body"/>
          </p:nvPr>
        </p:nvSpPr>
        <p:spPr>
          <a:xfrm>
            <a:off x="5934600" y="5815440"/>
            <a:ext cx="5651640" cy="140400"/>
          </a:xfrm>
          <a:prstGeom prst="rect">
            <a:avLst/>
          </a:prstGeom>
        </p:spPr>
        <p:txBody>
          <a:bodyPr lIns="0" tIns="0" rIns="0" bIns="0"/>
          <a:lstStyle/>
          <a:p>
            <a:endParaRPr lang="es-ES" sz="3200" b="0" strike="noStrike" spc="-1">
              <a:solidFill>
                <a:srgbClr val="287AC8"/>
              </a:solidFill>
              <a:uFill>
                <a:solidFill>
                  <a:srgbClr val="FFFFFF"/>
                </a:solidFill>
              </a:u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159840"/>
            <a:ext cx="10972440" cy="604440"/>
          </a:xfrm>
          <a:prstGeom prst="rect">
            <a:avLst/>
          </a:prstGeom>
        </p:spPr>
        <p:txBody>
          <a:bodyPr lIns="0" tIns="0" rIns="0" bIns="0" anchor="ctr"/>
          <a:lstStyle/>
          <a:p>
            <a:endParaRPr lang="es-ES" sz="1800" b="0" strike="noStrike" spc="-1">
              <a:solidFill>
                <a:srgbClr val="287AC8"/>
              </a:solidFill>
              <a:uFill>
                <a:solidFill>
                  <a:srgbClr val="FFFFFF"/>
                </a:solidFill>
              </a:uFill>
              <a:latin typeface="Calibri"/>
            </a:endParaRPr>
          </a:p>
        </p:txBody>
      </p:sp>
      <p:sp>
        <p:nvSpPr>
          <p:cNvPr id="24" name="PlaceHolder 2"/>
          <p:cNvSpPr>
            <a:spLocks noGrp="1"/>
          </p:cNvSpPr>
          <p:nvPr>
            <p:ph type="body"/>
          </p:nvPr>
        </p:nvSpPr>
        <p:spPr>
          <a:xfrm>
            <a:off x="0" y="5661360"/>
            <a:ext cx="5651640" cy="140400"/>
          </a:xfrm>
          <a:prstGeom prst="rect">
            <a:avLst/>
          </a:prstGeom>
        </p:spPr>
        <p:txBody>
          <a:bodyPr lIns="0" tIns="0" rIns="0" bIns="0"/>
          <a:lstStyle/>
          <a:p>
            <a:endParaRPr lang="es-ES" sz="3200" b="0" strike="noStrike" spc="-1">
              <a:solidFill>
                <a:srgbClr val="287AC8"/>
              </a:solidFill>
              <a:uFill>
                <a:solidFill>
                  <a:srgbClr val="FFFFFF"/>
                </a:solidFill>
              </a:uFill>
              <a:latin typeface="Calibri"/>
            </a:endParaRPr>
          </a:p>
        </p:txBody>
      </p:sp>
      <p:sp>
        <p:nvSpPr>
          <p:cNvPr id="25" name="PlaceHolder 3"/>
          <p:cNvSpPr>
            <a:spLocks noGrp="1"/>
          </p:cNvSpPr>
          <p:nvPr>
            <p:ph type="body"/>
          </p:nvPr>
        </p:nvSpPr>
        <p:spPr>
          <a:xfrm>
            <a:off x="5934600" y="5661360"/>
            <a:ext cx="5651640" cy="140400"/>
          </a:xfrm>
          <a:prstGeom prst="rect">
            <a:avLst/>
          </a:prstGeom>
        </p:spPr>
        <p:txBody>
          <a:bodyPr lIns="0" tIns="0" rIns="0" bIns="0"/>
          <a:lstStyle/>
          <a:p>
            <a:endParaRPr lang="es-ES" sz="3200" b="0" strike="noStrike" spc="-1">
              <a:solidFill>
                <a:srgbClr val="287AC8"/>
              </a:solidFill>
              <a:uFill>
                <a:solidFill>
                  <a:srgbClr val="FFFFFF"/>
                </a:solidFill>
              </a:uFill>
              <a:latin typeface="Calibri"/>
            </a:endParaRPr>
          </a:p>
        </p:txBody>
      </p:sp>
      <p:sp>
        <p:nvSpPr>
          <p:cNvPr id="26" name="PlaceHolder 4"/>
          <p:cNvSpPr>
            <a:spLocks noGrp="1"/>
          </p:cNvSpPr>
          <p:nvPr>
            <p:ph type="body"/>
          </p:nvPr>
        </p:nvSpPr>
        <p:spPr>
          <a:xfrm>
            <a:off x="0" y="5815440"/>
            <a:ext cx="11581920" cy="140400"/>
          </a:xfrm>
          <a:prstGeom prst="rect">
            <a:avLst/>
          </a:prstGeom>
        </p:spPr>
        <p:txBody>
          <a:bodyPr lIns="0" tIns="0" rIns="0" bIns="0"/>
          <a:lstStyle/>
          <a:p>
            <a:endParaRPr lang="es-ES" sz="3200" b="0" strike="noStrike" spc="-1">
              <a:solidFill>
                <a:srgbClr val="287AC8"/>
              </a:solidFill>
              <a:uFill>
                <a:solidFill>
                  <a:srgbClr val="FFFFFF"/>
                </a:solidFill>
              </a:u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8.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7.png"/><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6.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cstate="print"/>
          <a:stretch>
            <a:fillRect/>
          </a:stretch>
        </a:blipFill>
        <a:effectLst/>
      </p:bgPr>
    </p:bg>
    <p:spTree>
      <p:nvGrpSpPr>
        <p:cNvPr id="1" name=""/>
        <p:cNvGrpSpPr/>
        <p:nvPr/>
      </p:nvGrpSpPr>
      <p:grpSpPr>
        <a:xfrm>
          <a:off x="0" y="0"/>
          <a:ext cx="0" cy="0"/>
          <a:chOff x="0" y="0"/>
          <a:chExt cx="0" cy="0"/>
        </a:xfrm>
      </p:grpSpPr>
      <p:sp>
        <p:nvSpPr>
          <p:cNvPr id="6" name="PlaceHolder 1"/>
          <p:cNvSpPr>
            <a:spLocks noGrp="1"/>
          </p:cNvSpPr>
          <p:nvPr>
            <p:ph type="title"/>
          </p:nvPr>
        </p:nvSpPr>
        <p:spPr>
          <a:xfrm>
            <a:off x="914400" y="3789000"/>
            <a:ext cx="10534320" cy="1285560"/>
          </a:xfrm>
          <a:prstGeom prst="rect">
            <a:avLst/>
          </a:prstGeom>
        </p:spPr>
        <p:txBody>
          <a:bodyPr anchor="ctr"/>
          <a:lstStyle/>
          <a:p>
            <a:pPr>
              <a:lnSpc>
                <a:spcPct val="100000"/>
              </a:lnSpc>
            </a:pPr>
            <a:r>
              <a:rPr lang="es-ES" sz="4000" b="1" strike="noStrike" spc="-1">
                <a:solidFill>
                  <a:srgbClr val="C5000B"/>
                </a:solidFill>
                <a:uFill>
                  <a:solidFill>
                    <a:srgbClr val="FFFFFF"/>
                  </a:solidFill>
                </a:uFill>
                <a:latin typeface="Calibri"/>
              </a:rPr>
              <a:t>Clique para modificar o estilo do título do padrão</a:t>
            </a:r>
            <a:endParaRPr lang="es-ES" sz="1800" b="0" strike="noStrike" spc="-1">
              <a:solidFill>
                <a:srgbClr val="287AC8"/>
              </a:solidFill>
              <a:uFill>
                <a:solidFill>
                  <a:srgbClr val="FFFFFF"/>
                </a:solidFill>
              </a:uFill>
              <a:latin typeface="Calibri"/>
            </a:endParaRPr>
          </a:p>
        </p:txBody>
      </p:sp>
      <p:sp>
        <p:nvSpPr>
          <p:cNvPr id="7" name="Line 2"/>
          <p:cNvSpPr/>
          <p:nvPr/>
        </p:nvSpPr>
        <p:spPr>
          <a:xfrm flipH="1">
            <a:off x="856080" y="3860280"/>
            <a:ext cx="1080" cy="1116000"/>
          </a:xfrm>
          <a:prstGeom prst="line">
            <a:avLst/>
          </a:prstGeom>
          <a:ln w="123840">
            <a:solidFill>
              <a:schemeClr val="bg1">
                <a:lumMod val="50000"/>
              </a:schemeClr>
            </a:solidFill>
            <a:round/>
          </a:ln>
        </p:spPr>
        <p:style>
          <a:lnRef idx="1">
            <a:schemeClr val="accent1"/>
          </a:lnRef>
          <a:fillRef idx="0">
            <a:schemeClr val="accent1"/>
          </a:fillRef>
          <a:effectRef idx="0">
            <a:schemeClr val="accent1"/>
          </a:effectRef>
          <a:fontRef idx="minor"/>
        </p:style>
      </p:sp>
      <p:sp>
        <p:nvSpPr>
          <p:cNvPr id="2" name="Line 3"/>
          <p:cNvSpPr/>
          <p:nvPr/>
        </p:nvSpPr>
        <p:spPr>
          <a:xfrm flipH="1">
            <a:off x="857160" y="5226120"/>
            <a:ext cx="1080" cy="720000"/>
          </a:xfrm>
          <a:prstGeom prst="line">
            <a:avLst/>
          </a:prstGeom>
          <a:ln w="123840">
            <a:solidFill>
              <a:schemeClr val="bg1">
                <a:lumMod val="65000"/>
              </a:schemeClr>
            </a:solidFill>
            <a:round/>
          </a:ln>
        </p:spPr>
        <p:style>
          <a:lnRef idx="1">
            <a:schemeClr val="accent1"/>
          </a:lnRef>
          <a:fillRef idx="0">
            <a:schemeClr val="accent1"/>
          </a:fillRef>
          <a:effectRef idx="0">
            <a:schemeClr val="accent1"/>
          </a:effectRef>
          <a:fontRef idx="minor"/>
        </p:style>
      </p:sp>
      <p:pic>
        <p:nvPicPr>
          <p:cNvPr id="3" name="Imagen 9"/>
          <p:cNvPicPr/>
          <p:nvPr/>
        </p:nvPicPr>
        <p:blipFill>
          <a:blip r:embed="rId15" cstate="print"/>
          <a:stretch/>
        </p:blipFill>
        <p:spPr>
          <a:xfrm>
            <a:off x="10027440" y="6132240"/>
            <a:ext cx="2088000" cy="608760"/>
          </a:xfrm>
          <a:prstGeom prst="rect">
            <a:avLst/>
          </a:prstGeom>
          <a:ln>
            <a:noFill/>
          </a:ln>
        </p:spPr>
      </p:pic>
      <p:pic>
        <p:nvPicPr>
          <p:cNvPr id="4" name="Imagen 7"/>
          <p:cNvPicPr/>
          <p:nvPr/>
        </p:nvPicPr>
        <p:blipFill>
          <a:blip r:embed="rId16" cstate="print"/>
          <a:stretch/>
        </p:blipFill>
        <p:spPr>
          <a:xfrm>
            <a:off x="122400" y="115200"/>
            <a:ext cx="6401160" cy="935640"/>
          </a:xfrm>
          <a:prstGeom prst="rect">
            <a:avLst/>
          </a:prstGeom>
          <a:ln>
            <a:noFill/>
          </a:ln>
        </p:spPr>
      </p:pic>
      <p:sp>
        <p:nvSpPr>
          <p:cNvPr id="5" name="PlaceHolder 4"/>
          <p:cNvSpPr>
            <a:spLocks noGrp="1"/>
          </p:cNvSpPr>
          <p:nvPr>
            <p:ph type="body"/>
          </p:nvPr>
        </p:nvSpPr>
        <p:spPr>
          <a:xfrm>
            <a:off x="609480" y="1604520"/>
            <a:ext cx="10972440" cy="3977280"/>
          </a:xfrm>
          <a:prstGeom prst="rect">
            <a:avLst/>
          </a:prstGeom>
        </p:spPr>
        <p:txBody>
          <a:bodyPr lIns="0" tIns="0" rIns="0" bIns="0"/>
          <a:lstStyle/>
          <a:p>
            <a:pPr marL="432000" indent="-324000">
              <a:buClr>
                <a:srgbClr val="000000"/>
              </a:buClr>
              <a:buSzPct val="45000"/>
              <a:buFont typeface="Wingdings" charset="2"/>
              <a:buChar char=""/>
            </a:pPr>
            <a:r>
              <a:rPr lang="es-ES" sz="3200" b="0" strike="noStrike" spc="-1">
                <a:solidFill>
                  <a:srgbClr val="287AC8"/>
                </a:solidFill>
                <a:uFill>
                  <a:solidFill>
                    <a:srgbClr val="FFFFFF"/>
                  </a:solidFill>
                </a:uFill>
                <a:latin typeface="Calibri"/>
              </a:rPr>
              <a:t>Pulse para editar el formato de esquema del texto</a:t>
            </a:r>
          </a:p>
          <a:p>
            <a:pPr marL="864000" lvl="1" indent="-324000">
              <a:buClr>
                <a:srgbClr val="000000"/>
              </a:buClr>
              <a:buSzPct val="75000"/>
              <a:buFont typeface="Symbol" charset="2"/>
              <a:buChar char=""/>
            </a:pPr>
            <a:r>
              <a:rPr lang="es-ES" sz="2400" b="0" strike="noStrike" spc="-1">
                <a:solidFill>
                  <a:srgbClr val="287AC8"/>
                </a:solidFill>
                <a:uFill>
                  <a:solidFill>
                    <a:srgbClr val="FFFFFF"/>
                  </a:solidFill>
                </a:uFill>
                <a:latin typeface="Calibri"/>
              </a:rPr>
              <a:t>Segundo nivel del esquema</a:t>
            </a:r>
          </a:p>
          <a:p>
            <a:pPr marL="1296000" lvl="2" indent="-288000">
              <a:buClr>
                <a:srgbClr val="000000"/>
              </a:buClr>
              <a:buSzPct val="45000"/>
              <a:buFont typeface="Wingdings" charset="2"/>
              <a:buChar char=""/>
            </a:pPr>
            <a:r>
              <a:rPr lang="es-ES" sz="2000" b="0" strike="noStrike" spc="-1">
                <a:solidFill>
                  <a:srgbClr val="287AC8"/>
                </a:solidFill>
                <a:uFill>
                  <a:solidFill>
                    <a:srgbClr val="FFFFFF"/>
                  </a:solidFill>
                </a:uFill>
                <a:latin typeface="Calibri"/>
              </a:rPr>
              <a:t>Tercer nivel del esquema</a:t>
            </a:r>
          </a:p>
          <a:p>
            <a:pPr marL="1728000" lvl="3" indent="-216000">
              <a:buClr>
                <a:srgbClr val="000000"/>
              </a:buClr>
              <a:buSzPct val="75000"/>
              <a:buFont typeface="Symbol" charset="2"/>
              <a:buChar char=""/>
            </a:pPr>
            <a:r>
              <a:rPr lang="es-ES" sz="2000" b="0" strike="noStrike" spc="-1">
                <a:solidFill>
                  <a:srgbClr val="287AC8"/>
                </a:solidFill>
                <a:uFill>
                  <a:solidFill>
                    <a:srgbClr val="FFFFFF"/>
                  </a:solidFill>
                </a:uFill>
                <a:latin typeface="Calibri"/>
              </a:rPr>
              <a:t>Cuarto nivel del esquema</a:t>
            </a:r>
          </a:p>
          <a:p>
            <a:pPr marL="2160000" lvl="4" indent="-216000">
              <a:buClr>
                <a:srgbClr val="000000"/>
              </a:buClr>
              <a:buSzPct val="45000"/>
              <a:buFont typeface="Wingdings" charset="2"/>
              <a:buChar char=""/>
            </a:pPr>
            <a:r>
              <a:rPr lang="es-ES" sz="2000" b="0" strike="noStrike" spc="-1">
                <a:solidFill>
                  <a:srgbClr val="287AC8"/>
                </a:solidFill>
                <a:uFill>
                  <a:solidFill>
                    <a:srgbClr val="FFFFFF"/>
                  </a:solidFill>
                </a:uFill>
                <a:latin typeface="Calibri"/>
              </a:rPr>
              <a:t>Quinto nivel del esquema</a:t>
            </a:r>
          </a:p>
          <a:p>
            <a:pPr marL="2592000" lvl="5" indent="-216000">
              <a:buClr>
                <a:srgbClr val="000000"/>
              </a:buClr>
              <a:buSzPct val="45000"/>
              <a:buFont typeface="Wingdings" charset="2"/>
              <a:buChar char=""/>
            </a:pPr>
            <a:r>
              <a:rPr lang="es-ES" sz="2000" b="0" strike="noStrike" spc="-1">
                <a:solidFill>
                  <a:srgbClr val="287AC8"/>
                </a:solidFill>
                <a:uFill>
                  <a:solidFill>
                    <a:srgbClr val="FFFFFF"/>
                  </a:solidFill>
                </a:uFill>
                <a:latin typeface="Calibri"/>
              </a:rPr>
              <a:t>Sexto nivel del esquema</a:t>
            </a:r>
          </a:p>
          <a:p>
            <a:pPr marL="3024000" lvl="6" indent="-216000">
              <a:buClr>
                <a:srgbClr val="000000"/>
              </a:buClr>
              <a:buSzPct val="45000"/>
              <a:buFont typeface="Wingdings" charset="2"/>
              <a:buChar char=""/>
            </a:pPr>
            <a:r>
              <a:rPr lang="es-ES" sz="2000" b="0" strike="noStrike" spc="-1">
                <a:solidFill>
                  <a:srgbClr val="287AC8"/>
                </a:solidFill>
                <a:uFill>
                  <a:solidFill>
                    <a:srgbClr val="FFFFFF"/>
                  </a:solidFill>
                </a:uFill>
                <a:latin typeface="Calibri"/>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cstate="print"/>
          <a:stretch>
            <a:fillRect/>
          </a:stretch>
        </a:blipFill>
        <a:effectLst/>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159840"/>
            <a:ext cx="10972440" cy="604440"/>
          </a:xfrm>
          <a:prstGeom prst="rect">
            <a:avLst/>
          </a:prstGeom>
        </p:spPr>
        <p:txBody>
          <a:bodyPr anchor="ctr"/>
          <a:lstStyle/>
          <a:p>
            <a:pPr algn="ctr">
              <a:lnSpc>
                <a:spcPct val="100000"/>
              </a:lnSpc>
            </a:pPr>
            <a:r>
              <a:rPr lang="es-ES" sz="3200" b="1" strike="noStrike" spc="-1">
                <a:solidFill>
                  <a:srgbClr val="004586"/>
                </a:solidFill>
                <a:uFill>
                  <a:solidFill>
                    <a:srgbClr val="FFFFFF"/>
                  </a:solidFill>
                </a:uFill>
                <a:latin typeface="Calibri"/>
              </a:rPr>
              <a:t>Título de diapositivo: é obrigatório</a:t>
            </a:r>
            <a:endParaRPr lang="es-ES" sz="1800" b="0" strike="noStrike" spc="-1">
              <a:solidFill>
                <a:srgbClr val="287AC8"/>
              </a:solidFill>
              <a:uFill>
                <a:solidFill>
                  <a:srgbClr val="FFFFFF"/>
                </a:solidFill>
              </a:uFill>
              <a:latin typeface="Calibri"/>
            </a:endParaRPr>
          </a:p>
        </p:txBody>
      </p:sp>
      <p:sp>
        <p:nvSpPr>
          <p:cNvPr id="41" name="PlaceHolder 2"/>
          <p:cNvSpPr>
            <a:spLocks noGrp="1"/>
          </p:cNvSpPr>
          <p:nvPr>
            <p:ph type="body"/>
          </p:nvPr>
        </p:nvSpPr>
        <p:spPr>
          <a:xfrm>
            <a:off x="0" y="1015560"/>
            <a:ext cx="11581920" cy="4591800"/>
          </a:xfrm>
          <a:prstGeom prst="rect">
            <a:avLst/>
          </a:prstGeom>
        </p:spPr>
        <p:txBody>
          <a:bodyPr/>
          <a:lstStyle/>
          <a:p>
            <a:pPr marL="432000" indent="-324000">
              <a:buClr>
                <a:srgbClr val="000000"/>
              </a:buClr>
              <a:buSzPct val="45000"/>
              <a:buFont typeface="Wingdings" charset="2"/>
              <a:buChar char=""/>
            </a:pPr>
            <a:r>
              <a:rPr lang="es-ES" sz="2400" b="0" strike="noStrike" spc="-1">
                <a:solidFill>
                  <a:srgbClr val="004586"/>
                </a:solidFill>
                <a:uFill>
                  <a:solidFill>
                    <a:srgbClr val="FFFFFF"/>
                  </a:solidFill>
                </a:uFill>
                <a:latin typeface="Calibri"/>
              </a:rPr>
              <a:t>Pulse para editar el formato de esquema del texto</a:t>
            </a:r>
            <a:endParaRPr lang="es-ES" sz="2400" b="0" strike="noStrike" spc="-1">
              <a:solidFill>
                <a:srgbClr val="287AC8"/>
              </a:solidFill>
              <a:uFill>
                <a:solidFill>
                  <a:srgbClr val="FFFFFF"/>
                </a:solidFill>
              </a:uFill>
              <a:latin typeface="Calibri"/>
            </a:endParaRPr>
          </a:p>
          <a:p>
            <a:pPr marL="864000" lvl="1" indent="-324000">
              <a:buClr>
                <a:srgbClr val="000000"/>
              </a:buClr>
              <a:buSzPct val="75000"/>
              <a:buFont typeface="Symbol" charset="2"/>
              <a:buChar char=""/>
            </a:pPr>
            <a:r>
              <a:rPr lang="es-ES" sz="2400" b="0" strike="noStrike" spc="-1">
                <a:solidFill>
                  <a:srgbClr val="004586"/>
                </a:solidFill>
                <a:uFill>
                  <a:solidFill>
                    <a:srgbClr val="FFFFFF"/>
                  </a:solidFill>
                </a:uFill>
                <a:latin typeface="Calibri"/>
              </a:rPr>
              <a:t>Segundo nivel del esquema</a:t>
            </a:r>
            <a:endParaRPr lang="es-ES" sz="2400" b="0" strike="noStrike" spc="-1">
              <a:solidFill>
                <a:srgbClr val="287AC8"/>
              </a:solidFill>
              <a:uFill>
                <a:solidFill>
                  <a:srgbClr val="FFFFFF"/>
                </a:solidFill>
              </a:uFill>
              <a:latin typeface="Calibri"/>
            </a:endParaRPr>
          </a:p>
          <a:p>
            <a:pPr marL="1296000" lvl="2" indent="-288000">
              <a:buClr>
                <a:srgbClr val="000000"/>
              </a:buClr>
              <a:buSzPct val="45000"/>
              <a:buFont typeface="Wingdings" charset="2"/>
              <a:buChar char=""/>
            </a:pPr>
            <a:r>
              <a:rPr lang="es-ES" sz="2400" b="0" strike="noStrike" spc="-1">
                <a:solidFill>
                  <a:srgbClr val="004586"/>
                </a:solidFill>
                <a:uFill>
                  <a:solidFill>
                    <a:srgbClr val="FFFFFF"/>
                  </a:solidFill>
                </a:uFill>
                <a:latin typeface="Calibri"/>
              </a:rPr>
              <a:t>Tercer nivel del esquema</a:t>
            </a:r>
            <a:endParaRPr lang="es-ES" sz="2400" b="0" strike="noStrike" spc="-1">
              <a:solidFill>
                <a:srgbClr val="287AC8"/>
              </a:solidFill>
              <a:uFill>
                <a:solidFill>
                  <a:srgbClr val="FFFFFF"/>
                </a:solidFill>
              </a:uFill>
              <a:latin typeface="Calibri"/>
            </a:endParaRPr>
          </a:p>
          <a:p>
            <a:pPr marL="1728000" lvl="3" indent="-216000">
              <a:buClr>
                <a:srgbClr val="000000"/>
              </a:buClr>
              <a:buSzPct val="75000"/>
              <a:buFont typeface="Symbol" charset="2"/>
              <a:buChar char=""/>
            </a:pPr>
            <a:r>
              <a:rPr lang="es-ES" sz="2400" b="0" strike="noStrike" spc="-1">
                <a:solidFill>
                  <a:srgbClr val="004586"/>
                </a:solidFill>
                <a:uFill>
                  <a:solidFill>
                    <a:srgbClr val="FFFFFF"/>
                  </a:solidFill>
                </a:uFill>
                <a:latin typeface="Calibri"/>
              </a:rPr>
              <a:t>Cuarto nivel del esquema</a:t>
            </a:r>
            <a:endParaRPr lang="es-ES" sz="2400" b="0" strike="noStrike" spc="-1">
              <a:solidFill>
                <a:srgbClr val="287AC8"/>
              </a:solidFill>
              <a:uFill>
                <a:solidFill>
                  <a:srgbClr val="FFFFFF"/>
                </a:solidFill>
              </a:uFill>
              <a:latin typeface="Calibri"/>
            </a:endParaRPr>
          </a:p>
          <a:p>
            <a:pPr marL="2160000" lvl="4" indent="-216000">
              <a:buClr>
                <a:srgbClr val="000000"/>
              </a:buClr>
              <a:buSzPct val="45000"/>
              <a:buFont typeface="Wingdings" charset="2"/>
              <a:buChar char=""/>
            </a:pPr>
            <a:r>
              <a:rPr lang="es-ES" sz="2400" b="0" strike="noStrike" spc="-1">
                <a:solidFill>
                  <a:srgbClr val="004586"/>
                </a:solidFill>
                <a:uFill>
                  <a:solidFill>
                    <a:srgbClr val="FFFFFF"/>
                  </a:solidFill>
                </a:uFill>
                <a:latin typeface="Calibri"/>
              </a:rPr>
              <a:t>Quinto nivel del esquema</a:t>
            </a:r>
            <a:endParaRPr lang="es-ES" sz="2400" b="0" strike="noStrike" spc="-1">
              <a:solidFill>
                <a:srgbClr val="287AC8"/>
              </a:solidFill>
              <a:uFill>
                <a:solidFill>
                  <a:srgbClr val="FFFFFF"/>
                </a:solidFill>
              </a:uFill>
              <a:latin typeface="Calibri"/>
            </a:endParaRPr>
          </a:p>
          <a:p>
            <a:pPr marL="2592000" lvl="5" indent="-216000">
              <a:buClr>
                <a:srgbClr val="000000"/>
              </a:buClr>
              <a:buSzPct val="45000"/>
              <a:buFont typeface="Wingdings" charset="2"/>
              <a:buChar char=""/>
            </a:pPr>
            <a:r>
              <a:rPr lang="es-ES" sz="2400" b="0" strike="noStrike" spc="-1">
                <a:solidFill>
                  <a:srgbClr val="004586"/>
                </a:solidFill>
                <a:uFill>
                  <a:solidFill>
                    <a:srgbClr val="FFFFFF"/>
                  </a:solidFill>
                </a:uFill>
                <a:latin typeface="Calibri"/>
              </a:rPr>
              <a:t>Sexto nivel del esquema</a:t>
            </a:r>
            <a:endParaRPr lang="es-ES" sz="2400" b="0" strike="noStrike" spc="-1">
              <a:solidFill>
                <a:srgbClr val="287AC8"/>
              </a:solidFill>
              <a:uFill>
                <a:solidFill>
                  <a:srgbClr val="FFFFFF"/>
                </a:solidFill>
              </a:uFill>
              <a:latin typeface="Calibri"/>
            </a:endParaRPr>
          </a:p>
          <a:p>
            <a:pPr marL="808200" indent="-264600">
              <a:lnSpc>
                <a:spcPct val="100000"/>
              </a:lnSpc>
              <a:buBlip>
                <a:blip r:embed="rId15"/>
              </a:buBlip>
            </a:pPr>
            <a:r>
              <a:rPr lang="es-ES" sz="2400" b="0" strike="noStrike" spc="-1">
                <a:solidFill>
                  <a:srgbClr val="004586"/>
                </a:solidFill>
                <a:uFill>
                  <a:solidFill>
                    <a:srgbClr val="FFFFFF"/>
                  </a:solidFill>
                </a:uFill>
                <a:latin typeface="Calibri"/>
              </a:rPr>
              <a:t>Séptimo nivel del esquemaClique para modificar o estilo de texto do padrão</a:t>
            </a:r>
            <a:endParaRPr lang="es-ES" sz="2400" b="0" strike="noStrike" spc="-1">
              <a:solidFill>
                <a:srgbClr val="287AC8"/>
              </a:solidFill>
              <a:uFill>
                <a:solidFill>
                  <a:srgbClr val="FFFFFF"/>
                </a:solidFill>
              </a:uFill>
              <a:latin typeface="Calibri"/>
            </a:endParaRPr>
          </a:p>
          <a:p>
            <a:pPr marL="1523880" lvl="1" indent="-264600">
              <a:lnSpc>
                <a:spcPct val="100000"/>
              </a:lnSpc>
              <a:buClr>
                <a:srgbClr val="C5000B"/>
              </a:buClr>
              <a:buFont typeface="Wingdings" charset="2"/>
              <a:buChar char=""/>
            </a:pPr>
            <a:r>
              <a:rPr lang="es-ES" sz="2200" b="0" strike="noStrike" spc="-1">
                <a:solidFill>
                  <a:srgbClr val="004586"/>
                </a:solidFill>
                <a:uFill>
                  <a:solidFill>
                    <a:srgbClr val="FFFFFF"/>
                  </a:solidFill>
                </a:uFill>
                <a:latin typeface="Calibri"/>
              </a:rPr>
              <a:t>Segundo nível</a:t>
            </a:r>
            <a:endParaRPr lang="es-ES" sz="2400" b="0" strike="noStrike" spc="-1">
              <a:solidFill>
                <a:srgbClr val="287AC8"/>
              </a:solidFill>
              <a:uFill>
                <a:solidFill>
                  <a:srgbClr val="FFFFFF"/>
                </a:solidFill>
              </a:uFill>
              <a:latin typeface="Calibri"/>
            </a:endParaRPr>
          </a:p>
          <a:p>
            <a:pPr marL="2239920" lvl="2" indent="-264600">
              <a:lnSpc>
                <a:spcPct val="100000"/>
              </a:lnSpc>
              <a:buClr>
                <a:srgbClr val="C5000B"/>
              </a:buClr>
              <a:buFont typeface="Wingdings" charset="2"/>
              <a:buChar char=""/>
            </a:pPr>
            <a:r>
              <a:rPr lang="es-ES" sz="2000" b="0" strike="noStrike" spc="-1">
                <a:solidFill>
                  <a:srgbClr val="004586"/>
                </a:solidFill>
                <a:uFill>
                  <a:solidFill>
                    <a:srgbClr val="FFFFFF"/>
                  </a:solidFill>
                </a:uFill>
                <a:latin typeface="Calibri"/>
              </a:rPr>
              <a:t>Terceiro nível</a:t>
            </a:r>
            <a:endParaRPr lang="es-ES" sz="2400" b="0" strike="noStrike" spc="-1">
              <a:solidFill>
                <a:srgbClr val="287AC8"/>
              </a:solidFill>
              <a:uFill>
                <a:solidFill>
                  <a:srgbClr val="FFFFFF"/>
                </a:solidFill>
              </a:uFill>
              <a:latin typeface="Calibri"/>
            </a:endParaRPr>
          </a:p>
          <a:p>
            <a:pPr marL="2874960" lvl="3" indent="-183960">
              <a:lnSpc>
                <a:spcPct val="100000"/>
              </a:lnSpc>
              <a:buClr>
                <a:srgbClr val="C5000B"/>
              </a:buClr>
              <a:buFont typeface="Arial"/>
              <a:buChar char="–"/>
            </a:pPr>
            <a:r>
              <a:rPr lang="es-ES" sz="2000" b="0" strike="noStrike" spc="-1">
                <a:solidFill>
                  <a:srgbClr val="004586"/>
                </a:solidFill>
                <a:uFill>
                  <a:solidFill>
                    <a:srgbClr val="FFFFFF"/>
                  </a:solidFill>
                </a:uFill>
                <a:latin typeface="Calibri"/>
              </a:rPr>
              <a:t>Quarto nível</a:t>
            </a:r>
            <a:endParaRPr lang="es-ES" sz="2400" b="0" strike="noStrike" spc="-1">
              <a:solidFill>
                <a:srgbClr val="287AC8"/>
              </a:solidFill>
              <a:uFill>
                <a:solidFill>
                  <a:srgbClr val="FFFFFF"/>
                </a:solidFill>
              </a:uFill>
              <a:latin typeface="Calibri"/>
            </a:endParaRPr>
          </a:p>
          <a:p>
            <a:pPr marL="3591000" lvl="4" indent="-185400">
              <a:lnSpc>
                <a:spcPct val="100000"/>
              </a:lnSpc>
              <a:buClr>
                <a:srgbClr val="C5000B"/>
              </a:buClr>
              <a:buFont typeface="Arial"/>
              <a:buChar char="»"/>
            </a:pPr>
            <a:r>
              <a:rPr lang="es-ES" sz="2000" b="0" strike="noStrike" spc="-1">
                <a:solidFill>
                  <a:srgbClr val="004586"/>
                </a:solidFill>
                <a:uFill>
                  <a:solidFill>
                    <a:srgbClr val="FFFFFF"/>
                  </a:solidFill>
                </a:uFill>
                <a:latin typeface="Calibri"/>
              </a:rPr>
              <a:t>Quinto nível</a:t>
            </a:r>
            <a:endParaRPr lang="es-ES" sz="2400" b="0" strike="noStrike" spc="-1">
              <a:solidFill>
                <a:srgbClr val="287AC8"/>
              </a:solidFill>
              <a:uFill>
                <a:solidFill>
                  <a:srgbClr val="FFFFFF"/>
                </a:solidFill>
              </a:uFill>
              <a:latin typeface="Calibri"/>
            </a:endParaRPr>
          </a:p>
        </p:txBody>
      </p:sp>
      <p:sp>
        <p:nvSpPr>
          <p:cNvPr id="42" name="PlaceHolder 3"/>
          <p:cNvSpPr>
            <a:spLocks noGrp="1"/>
          </p:cNvSpPr>
          <p:nvPr>
            <p:ph type="body"/>
          </p:nvPr>
        </p:nvSpPr>
        <p:spPr>
          <a:xfrm>
            <a:off x="0" y="5661360"/>
            <a:ext cx="11581920" cy="294840"/>
          </a:xfrm>
          <a:prstGeom prst="rect">
            <a:avLst/>
          </a:prstGeom>
        </p:spPr>
        <p:txBody>
          <a:bodyPr/>
          <a:lstStyle/>
          <a:p>
            <a:pPr marL="432000" indent="-324000">
              <a:buClr>
                <a:srgbClr val="000000"/>
              </a:buClr>
              <a:buSzPct val="45000"/>
              <a:buFont typeface="Wingdings" charset="2"/>
              <a:buChar char=""/>
            </a:pPr>
            <a:r>
              <a:rPr lang="es-ES" sz="1400" b="0" i="1" strike="noStrike" spc="-1">
                <a:solidFill>
                  <a:srgbClr val="808080"/>
                </a:solidFill>
                <a:uFill>
                  <a:solidFill>
                    <a:srgbClr val="FFFFFF"/>
                  </a:solidFill>
                </a:uFill>
                <a:latin typeface="Calibri"/>
              </a:rPr>
              <a:t>Pulse para editar el formato de esquema del texto</a:t>
            </a:r>
            <a:endParaRPr lang="es-ES" sz="1400" b="0" strike="noStrike" spc="-1">
              <a:solidFill>
                <a:srgbClr val="287AC8"/>
              </a:solidFill>
              <a:uFill>
                <a:solidFill>
                  <a:srgbClr val="FFFFFF"/>
                </a:solidFill>
              </a:uFill>
              <a:latin typeface="Calibri"/>
            </a:endParaRPr>
          </a:p>
          <a:p>
            <a:pPr marL="864000" lvl="1" indent="-324000">
              <a:buClr>
                <a:srgbClr val="000000"/>
              </a:buClr>
              <a:buSzPct val="75000"/>
              <a:buFont typeface="Symbol" charset="2"/>
              <a:buChar char=""/>
            </a:pPr>
            <a:r>
              <a:rPr lang="es-ES" sz="1400" b="0" i="1" strike="noStrike" spc="-1">
                <a:solidFill>
                  <a:srgbClr val="808080"/>
                </a:solidFill>
                <a:uFill>
                  <a:solidFill>
                    <a:srgbClr val="FFFFFF"/>
                  </a:solidFill>
                </a:uFill>
                <a:latin typeface="Calibri"/>
              </a:rPr>
              <a:t>Segundo nivel del esquema</a:t>
            </a:r>
            <a:endParaRPr lang="es-ES" sz="1400" b="0" strike="noStrike" spc="-1">
              <a:solidFill>
                <a:srgbClr val="287AC8"/>
              </a:solidFill>
              <a:uFill>
                <a:solidFill>
                  <a:srgbClr val="FFFFFF"/>
                </a:solidFill>
              </a:uFill>
              <a:latin typeface="Calibri"/>
            </a:endParaRPr>
          </a:p>
          <a:p>
            <a:pPr marL="1296000" lvl="2" indent="-288000">
              <a:buClr>
                <a:srgbClr val="000000"/>
              </a:buClr>
              <a:buSzPct val="45000"/>
              <a:buFont typeface="Wingdings" charset="2"/>
              <a:buChar char=""/>
            </a:pPr>
            <a:r>
              <a:rPr lang="es-ES" sz="1400" b="0" i="1" strike="noStrike" spc="-1">
                <a:solidFill>
                  <a:srgbClr val="808080"/>
                </a:solidFill>
                <a:uFill>
                  <a:solidFill>
                    <a:srgbClr val="FFFFFF"/>
                  </a:solidFill>
                </a:uFill>
                <a:latin typeface="Calibri"/>
              </a:rPr>
              <a:t>Tercer nivel del esquema</a:t>
            </a:r>
            <a:endParaRPr lang="es-ES" sz="1400" b="0" strike="noStrike" spc="-1">
              <a:solidFill>
                <a:srgbClr val="287AC8"/>
              </a:solidFill>
              <a:uFill>
                <a:solidFill>
                  <a:srgbClr val="FFFFFF"/>
                </a:solidFill>
              </a:uFill>
              <a:latin typeface="Calibri"/>
            </a:endParaRPr>
          </a:p>
          <a:p>
            <a:pPr marL="1728000" lvl="3" indent="-216000">
              <a:buClr>
                <a:srgbClr val="000000"/>
              </a:buClr>
              <a:buSzPct val="75000"/>
              <a:buFont typeface="Symbol" charset="2"/>
              <a:buChar char=""/>
            </a:pPr>
            <a:r>
              <a:rPr lang="es-ES" sz="1400" b="0" i="1" strike="noStrike" spc="-1">
                <a:solidFill>
                  <a:srgbClr val="808080"/>
                </a:solidFill>
                <a:uFill>
                  <a:solidFill>
                    <a:srgbClr val="FFFFFF"/>
                  </a:solidFill>
                </a:uFill>
                <a:latin typeface="Calibri"/>
              </a:rPr>
              <a:t>Cuarto nivel del esquema</a:t>
            </a:r>
            <a:endParaRPr lang="es-ES" sz="1400" b="0" strike="noStrike" spc="-1">
              <a:solidFill>
                <a:srgbClr val="287AC8"/>
              </a:solidFill>
              <a:uFill>
                <a:solidFill>
                  <a:srgbClr val="FFFFFF"/>
                </a:solidFill>
              </a:uFill>
              <a:latin typeface="Calibri"/>
            </a:endParaRPr>
          </a:p>
          <a:p>
            <a:pPr marL="2160000" lvl="4" indent="-216000">
              <a:buClr>
                <a:srgbClr val="000000"/>
              </a:buClr>
              <a:buSzPct val="45000"/>
              <a:buFont typeface="Wingdings" charset="2"/>
              <a:buChar char=""/>
            </a:pPr>
            <a:r>
              <a:rPr lang="es-ES" sz="1400" b="0" i="1" strike="noStrike" spc="-1">
                <a:solidFill>
                  <a:srgbClr val="808080"/>
                </a:solidFill>
                <a:uFill>
                  <a:solidFill>
                    <a:srgbClr val="FFFFFF"/>
                  </a:solidFill>
                </a:uFill>
                <a:latin typeface="Calibri"/>
              </a:rPr>
              <a:t>Quinto nivel del esquema</a:t>
            </a:r>
            <a:endParaRPr lang="es-ES" sz="1400" b="0" strike="noStrike" spc="-1">
              <a:solidFill>
                <a:srgbClr val="287AC8"/>
              </a:solidFill>
              <a:uFill>
                <a:solidFill>
                  <a:srgbClr val="FFFFFF"/>
                </a:solidFill>
              </a:uFill>
              <a:latin typeface="Calibri"/>
            </a:endParaRPr>
          </a:p>
          <a:p>
            <a:pPr marL="2592000" lvl="5" indent="-216000">
              <a:buClr>
                <a:srgbClr val="000000"/>
              </a:buClr>
              <a:buSzPct val="45000"/>
              <a:buFont typeface="Wingdings" charset="2"/>
              <a:buChar char=""/>
            </a:pPr>
            <a:r>
              <a:rPr lang="es-ES" sz="1400" b="0" i="1" strike="noStrike" spc="-1">
                <a:solidFill>
                  <a:srgbClr val="808080"/>
                </a:solidFill>
                <a:uFill>
                  <a:solidFill>
                    <a:srgbClr val="FFFFFF"/>
                  </a:solidFill>
                </a:uFill>
                <a:latin typeface="Calibri"/>
              </a:rPr>
              <a:t>Sexto nivel del esquema</a:t>
            </a:r>
            <a:endParaRPr lang="es-ES" sz="1400" b="0" strike="noStrike" spc="-1">
              <a:solidFill>
                <a:srgbClr val="287AC8"/>
              </a:solidFill>
              <a:uFill>
                <a:solidFill>
                  <a:srgbClr val="FFFFFF"/>
                </a:solidFill>
              </a:uFill>
              <a:latin typeface="Calibri"/>
            </a:endParaRPr>
          </a:p>
          <a:p>
            <a:pPr algn="r">
              <a:lnSpc>
                <a:spcPct val="100000"/>
              </a:lnSpc>
            </a:pPr>
            <a:r>
              <a:rPr lang="es-ES" sz="1400" b="0" i="1" strike="noStrike" spc="-1">
                <a:solidFill>
                  <a:srgbClr val="808080"/>
                </a:solidFill>
                <a:uFill>
                  <a:solidFill>
                    <a:srgbClr val="FFFFFF"/>
                  </a:solidFill>
                </a:uFill>
                <a:latin typeface="Calibri"/>
              </a:rPr>
              <a:t>Séptimo nivel del esquemaClique para introduzir uma referência bibliográfica</a:t>
            </a:r>
            <a:endParaRPr lang="es-ES" sz="1400" b="0" strike="noStrike" spc="-1">
              <a:solidFill>
                <a:srgbClr val="287AC8"/>
              </a:solidFill>
              <a:uFill>
                <a:solidFill>
                  <a:srgbClr val="FFFFFF"/>
                </a:solidFill>
              </a:uFill>
              <a:latin typeface="Calibri"/>
            </a:endParaRPr>
          </a:p>
        </p:txBody>
      </p:sp>
      <p:pic>
        <p:nvPicPr>
          <p:cNvPr id="43" name="Imagen 12"/>
          <p:cNvPicPr/>
          <p:nvPr/>
        </p:nvPicPr>
        <p:blipFill>
          <a:blip r:embed="rId16" cstate="print"/>
          <a:stretch/>
        </p:blipFill>
        <p:spPr>
          <a:xfrm>
            <a:off x="10288800" y="6226560"/>
            <a:ext cx="1764720" cy="514440"/>
          </a:xfrm>
          <a:prstGeom prst="rect">
            <a:avLst/>
          </a:prstGeom>
          <a:ln>
            <a:noFill/>
          </a:ln>
        </p:spPr>
      </p:pic>
      <p:pic>
        <p:nvPicPr>
          <p:cNvPr id="44" name="Imagen 3"/>
          <p:cNvPicPr/>
          <p:nvPr/>
        </p:nvPicPr>
        <p:blipFill>
          <a:blip r:embed="rId17" cstate="print"/>
          <a:stretch/>
        </p:blipFill>
        <p:spPr>
          <a:xfrm>
            <a:off x="118800" y="6447600"/>
            <a:ext cx="2972160" cy="291240"/>
          </a:xfrm>
          <a:prstGeom prst="rect">
            <a:avLst/>
          </a:prstGeom>
          <a:ln>
            <a:noFill/>
          </a:ln>
        </p:spPr>
      </p:pic>
      <p:pic>
        <p:nvPicPr>
          <p:cNvPr id="45" name="9 Imagen"/>
          <p:cNvPicPr/>
          <p:nvPr/>
        </p:nvPicPr>
        <p:blipFill>
          <a:blip r:embed="rId18" cstate="print"/>
          <a:srcRect r="37971" b="1167"/>
          <a:stretch/>
        </p:blipFill>
        <p:spPr>
          <a:xfrm>
            <a:off x="12240" y="6119640"/>
            <a:ext cx="3336120" cy="333360"/>
          </a:xfrm>
          <a:prstGeom prst="rect">
            <a:avLst/>
          </a:prstGeom>
          <a:ln>
            <a:noFill/>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F62A30-9470-486F-ACFC-58228CD63860}" type="datetimeFigureOut">
              <a:rPr lang="es-ES" smtClean="0"/>
              <a:pPr/>
              <a:t>20/12/2017</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AA48C-A400-412B-93C2-88CFBE54E276}" type="slidenum">
              <a:rPr lang="es-ES" smtClean="0"/>
              <a:pPr/>
              <a:t>‹Nº›</a:t>
            </a:fld>
            <a:endParaRPr lang="es-ES"/>
          </a:p>
        </p:txBody>
      </p:sp>
    </p:spTree>
    <p:extLst>
      <p:ext uri="{BB962C8B-B14F-4D97-AF65-F5344CB8AC3E}">
        <p14:creationId xmlns:p14="http://schemas.microsoft.com/office/powerpoint/2010/main" val="158449585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30.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30.xml"/><Relationship Id="rId1" Type="http://schemas.openxmlformats.org/officeDocument/2006/relationships/video" Target="file:///C:\Users\Tiago\Desktop\Hepatite%20C\variz%20modificado.wmv" TargetMode="External"/><Relationship Id="rId4" Type="http://schemas.openxmlformats.org/officeDocument/2006/relationships/image" Target="../media/image54.png"/></Relationships>
</file>

<file path=ppt/slides/_rels/slide4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3" Type="http://schemas.openxmlformats.org/officeDocument/2006/relationships/hyperlink" Target="mailto:farmacovigilancia@infarmed.pt" TargetMode="External"/><Relationship Id="rId2" Type="http://schemas.openxmlformats.org/officeDocument/2006/relationships/hyperlink" Target="mailto:portugal.safety@gilead.com" TargetMode="Externa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mailto:farmacovigilancia@infarmed.pt" TargetMode="External"/><Relationship Id="rId2" Type="http://schemas.openxmlformats.org/officeDocument/2006/relationships/hyperlink" Target="mailto:portugal.safety@gilead.com" TargetMode="Externa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3" Type="http://schemas.openxmlformats.org/officeDocument/2006/relationships/hyperlink" Target="mailto:farmacovigilancia@infarmed.pt" TargetMode="External"/><Relationship Id="rId2" Type="http://schemas.openxmlformats.org/officeDocument/2006/relationships/hyperlink" Target="mailto:portugal.safety@gilead.com" TargetMode="Externa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4.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TextShape 1"/>
          <p:cNvSpPr txBox="1"/>
          <p:nvPr/>
        </p:nvSpPr>
        <p:spPr>
          <a:xfrm>
            <a:off x="914400" y="3789000"/>
            <a:ext cx="10534320" cy="1285560"/>
          </a:xfrm>
          <a:prstGeom prst="rect">
            <a:avLst/>
          </a:prstGeom>
          <a:solidFill>
            <a:srgbClr val="FFFFFF">
              <a:alpha val="51000"/>
            </a:srgbClr>
          </a:solidFill>
          <a:ln>
            <a:noFill/>
          </a:ln>
        </p:spPr>
        <p:txBody>
          <a:bodyPr anchor="ctr"/>
          <a:lstStyle/>
          <a:p>
            <a:pPr>
              <a:lnSpc>
                <a:spcPct val="100000"/>
              </a:lnSpc>
            </a:pPr>
            <a:r>
              <a:rPr lang="es-ES" sz="4000" b="1" strike="noStrike" spc="-1" dirty="0" smtClean="0">
                <a:solidFill>
                  <a:srgbClr val="C5000B"/>
                </a:solidFill>
                <a:uFill>
                  <a:solidFill>
                    <a:srgbClr val="FFFFFF"/>
                  </a:solidFill>
                </a:uFill>
                <a:latin typeface="Calibri"/>
              </a:rPr>
              <a:t>A MGF </a:t>
            </a:r>
            <a:r>
              <a:rPr lang="es-ES" sz="4000" b="1" strike="noStrike" spc="-1" dirty="0" err="1" smtClean="0">
                <a:solidFill>
                  <a:srgbClr val="C5000B"/>
                </a:solidFill>
                <a:uFill>
                  <a:solidFill>
                    <a:srgbClr val="FFFFFF"/>
                  </a:solidFill>
                </a:uFill>
                <a:latin typeface="Calibri"/>
              </a:rPr>
              <a:t>na</a:t>
            </a:r>
            <a:r>
              <a:rPr lang="es-ES" sz="4000" b="1" strike="noStrike" spc="-1" dirty="0" smtClean="0">
                <a:solidFill>
                  <a:srgbClr val="C5000B"/>
                </a:solidFill>
                <a:uFill>
                  <a:solidFill>
                    <a:srgbClr val="FFFFFF"/>
                  </a:solidFill>
                </a:uFill>
                <a:latin typeface="Calibri"/>
              </a:rPr>
              <a:t> Cura da </a:t>
            </a:r>
            <a:r>
              <a:rPr lang="es-ES" sz="4000" b="1" strike="noStrike" spc="-1" dirty="0" err="1" smtClean="0">
                <a:solidFill>
                  <a:srgbClr val="C5000B"/>
                </a:solidFill>
                <a:uFill>
                  <a:solidFill>
                    <a:srgbClr val="FFFFFF"/>
                  </a:solidFill>
                </a:uFill>
                <a:latin typeface="Calibri"/>
              </a:rPr>
              <a:t>Hepatite</a:t>
            </a:r>
            <a:r>
              <a:rPr lang="es-ES" sz="4000" b="1" strike="noStrike" spc="-1" dirty="0" smtClean="0">
                <a:solidFill>
                  <a:srgbClr val="C5000B"/>
                </a:solidFill>
                <a:uFill>
                  <a:solidFill>
                    <a:srgbClr val="FFFFFF"/>
                  </a:solidFill>
                </a:uFill>
                <a:latin typeface="Calibri"/>
              </a:rPr>
              <a:t> C</a:t>
            </a:r>
            <a:endParaRPr lang="es-ES" sz="1800" b="0" strike="noStrike" spc="-1" dirty="0">
              <a:solidFill>
                <a:srgbClr val="287AC8"/>
              </a:solidFill>
              <a:uFill>
                <a:solidFill>
                  <a:srgbClr val="FFFFFF"/>
                </a:solidFill>
              </a:uFill>
              <a:latin typeface="Calibri"/>
            </a:endParaRPr>
          </a:p>
        </p:txBody>
      </p:sp>
      <p:sp>
        <p:nvSpPr>
          <p:cNvPr id="408" name="TextShape 2"/>
          <p:cNvSpPr txBox="1"/>
          <p:nvPr/>
        </p:nvSpPr>
        <p:spPr>
          <a:xfrm>
            <a:off x="895320" y="5146200"/>
            <a:ext cx="10553400" cy="914040"/>
          </a:xfrm>
          <a:prstGeom prst="rect">
            <a:avLst/>
          </a:prstGeom>
          <a:solidFill>
            <a:srgbClr val="FFFFFF">
              <a:alpha val="51000"/>
            </a:srgbClr>
          </a:solidFill>
          <a:ln>
            <a:noFill/>
          </a:ln>
        </p:spPr>
        <p:txBody>
          <a:bodyPr/>
          <a:lstStyle/>
          <a:p>
            <a:pPr>
              <a:lnSpc>
                <a:spcPct val="100000"/>
              </a:lnSpc>
            </a:pPr>
            <a:r>
              <a:rPr lang="es-ES" sz="2400" b="1" strike="noStrike" spc="-1" dirty="0" smtClean="0">
                <a:solidFill>
                  <a:srgbClr val="004586"/>
                </a:solidFill>
                <a:uFill>
                  <a:solidFill>
                    <a:srgbClr val="FFFFFF"/>
                  </a:solidFill>
                </a:uFill>
                <a:latin typeface="Calibri"/>
              </a:rPr>
              <a:t>Prof. Dr</a:t>
            </a:r>
            <a:r>
              <a:rPr lang="es-ES" sz="2400" b="1" strike="noStrike" spc="-1" dirty="0">
                <a:solidFill>
                  <a:srgbClr val="004586"/>
                </a:solidFill>
                <a:uFill>
                  <a:solidFill>
                    <a:srgbClr val="FFFFFF"/>
                  </a:solidFill>
                </a:uFill>
                <a:latin typeface="Calibri"/>
              </a:rPr>
              <a:t>. </a:t>
            </a:r>
            <a:r>
              <a:rPr lang="es-ES" sz="2400" b="1" strike="noStrike" spc="-1" dirty="0" smtClean="0">
                <a:solidFill>
                  <a:srgbClr val="004586"/>
                </a:solidFill>
                <a:uFill>
                  <a:solidFill>
                    <a:srgbClr val="FFFFFF"/>
                  </a:solidFill>
                </a:uFill>
                <a:latin typeface="Calibri"/>
              </a:rPr>
              <a:t>José </a:t>
            </a:r>
            <a:r>
              <a:rPr lang="es-ES" sz="2400" b="1" strike="noStrike" spc="-1" dirty="0" err="1" smtClean="0">
                <a:solidFill>
                  <a:srgbClr val="004586"/>
                </a:solidFill>
                <a:uFill>
                  <a:solidFill>
                    <a:srgbClr val="FFFFFF"/>
                  </a:solidFill>
                </a:uFill>
                <a:latin typeface="Calibri"/>
              </a:rPr>
              <a:t>Cotter</a:t>
            </a:r>
            <a:r>
              <a:rPr lang="es-ES" sz="2400" b="1" spc="-1" dirty="0" smtClean="0">
                <a:solidFill>
                  <a:srgbClr val="004586"/>
                </a:solidFill>
                <a:uFill>
                  <a:solidFill>
                    <a:srgbClr val="FFFFFF"/>
                  </a:solidFill>
                </a:uFill>
                <a:latin typeface="Calibri"/>
              </a:rPr>
              <a:t>. </a:t>
            </a:r>
            <a:r>
              <a:rPr lang="es-ES" sz="2400" b="1" strike="noStrike" spc="-1" dirty="0" smtClean="0">
                <a:solidFill>
                  <a:srgbClr val="004586"/>
                </a:solidFill>
                <a:uFill>
                  <a:solidFill>
                    <a:srgbClr val="FFFFFF"/>
                  </a:solidFill>
                </a:uFill>
                <a:latin typeface="Calibri"/>
              </a:rPr>
              <a:t>Hospital da </a:t>
            </a:r>
            <a:r>
              <a:rPr lang="es-ES" sz="2400" b="1" strike="noStrike" spc="-1" dirty="0" err="1" smtClean="0">
                <a:solidFill>
                  <a:srgbClr val="004586"/>
                </a:solidFill>
                <a:uFill>
                  <a:solidFill>
                    <a:srgbClr val="FFFFFF"/>
                  </a:solidFill>
                </a:uFill>
                <a:latin typeface="Calibri"/>
              </a:rPr>
              <a:t>Senhora</a:t>
            </a:r>
            <a:r>
              <a:rPr lang="es-ES" sz="2400" b="1" strike="noStrike" spc="-1" dirty="0" smtClean="0">
                <a:solidFill>
                  <a:srgbClr val="004586"/>
                </a:solidFill>
                <a:uFill>
                  <a:solidFill>
                    <a:srgbClr val="FFFFFF"/>
                  </a:solidFill>
                </a:uFill>
                <a:latin typeface="Calibri"/>
              </a:rPr>
              <a:t> da </a:t>
            </a:r>
            <a:r>
              <a:rPr lang="es-ES" sz="2400" b="1" strike="noStrike" spc="-1" dirty="0" err="1" smtClean="0">
                <a:solidFill>
                  <a:srgbClr val="004586"/>
                </a:solidFill>
                <a:uFill>
                  <a:solidFill>
                    <a:srgbClr val="FFFFFF"/>
                  </a:solidFill>
                </a:uFill>
                <a:latin typeface="Calibri"/>
              </a:rPr>
              <a:t>Oliveira</a:t>
            </a:r>
            <a:r>
              <a:rPr lang="es-ES" sz="2400" b="1" strike="noStrike" spc="-1" dirty="0" smtClean="0">
                <a:solidFill>
                  <a:srgbClr val="004586"/>
                </a:solidFill>
                <a:uFill>
                  <a:solidFill>
                    <a:srgbClr val="FFFFFF"/>
                  </a:solidFill>
                </a:uFill>
                <a:latin typeface="Calibri"/>
              </a:rPr>
              <a:t> </a:t>
            </a:r>
            <a:r>
              <a:rPr lang="es-ES" sz="2400" b="1" spc="-1" dirty="0" smtClean="0">
                <a:solidFill>
                  <a:srgbClr val="004586"/>
                </a:solidFill>
                <a:uFill>
                  <a:solidFill>
                    <a:srgbClr val="FFFFFF"/>
                  </a:solidFill>
                </a:uFill>
                <a:latin typeface="Calibri"/>
              </a:rPr>
              <a:t>.</a:t>
            </a:r>
            <a:r>
              <a:rPr lang="es-ES" sz="2400" b="1" strike="noStrike" spc="-1" dirty="0" smtClean="0">
                <a:solidFill>
                  <a:srgbClr val="004586"/>
                </a:solidFill>
                <a:uFill>
                  <a:solidFill>
                    <a:srgbClr val="FFFFFF"/>
                  </a:solidFill>
                </a:uFill>
                <a:latin typeface="Calibri"/>
              </a:rPr>
              <a:t> Guimarães</a:t>
            </a:r>
          </a:p>
          <a:p>
            <a:pPr>
              <a:lnSpc>
                <a:spcPct val="100000"/>
              </a:lnSpc>
            </a:pPr>
            <a:r>
              <a:rPr lang="es-ES" sz="2400" b="1" spc="-1" dirty="0" smtClean="0">
                <a:solidFill>
                  <a:srgbClr val="004586"/>
                </a:solidFill>
                <a:uFill>
                  <a:solidFill>
                    <a:srgbClr val="FFFFFF"/>
                  </a:solidFill>
                </a:uFill>
                <a:latin typeface="Calibri"/>
              </a:rPr>
              <a:t>Dr. </a:t>
            </a:r>
            <a:r>
              <a:rPr lang="es-ES" sz="2400" b="1" spc="-1" dirty="0" err="1" smtClean="0">
                <a:solidFill>
                  <a:srgbClr val="004586"/>
                </a:solidFill>
                <a:uFill>
                  <a:solidFill>
                    <a:srgbClr val="FFFFFF"/>
                  </a:solidFill>
                </a:uFill>
                <a:latin typeface="Calibri"/>
              </a:rPr>
              <a:t>Tiago</a:t>
            </a:r>
            <a:r>
              <a:rPr lang="es-ES" sz="2400" b="1" spc="-1" dirty="0" smtClean="0">
                <a:solidFill>
                  <a:srgbClr val="004586"/>
                </a:solidFill>
                <a:uFill>
                  <a:solidFill>
                    <a:srgbClr val="FFFFFF"/>
                  </a:solidFill>
                </a:uFill>
                <a:latin typeface="Calibri"/>
              </a:rPr>
              <a:t> </a:t>
            </a:r>
            <a:r>
              <a:rPr lang="es-ES" sz="2400" b="1" spc="-1" dirty="0" err="1" smtClean="0">
                <a:solidFill>
                  <a:srgbClr val="004586"/>
                </a:solidFill>
                <a:uFill>
                  <a:solidFill>
                    <a:srgbClr val="FFFFFF"/>
                  </a:solidFill>
                </a:uFill>
                <a:latin typeface="Calibri"/>
              </a:rPr>
              <a:t>Cúrdia</a:t>
            </a:r>
            <a:r>
              <a:rPr lang="es-ES" sz="2400" b="1" spc="-1" dirty="0" smtClean="0">
                <a:solidFill>
                  <a:srgbClr val="004586"/>
                </a:solidFill>
                <a:uFill>
                  <a:solidFill>
                    <a:srgbClr val="FFFFFF"/>
                  </a:solidFill>
                </a:uFill>
                <a:latin typeface="Calibri"/>
              </a:rPr>
              <a:t> </a:t>
            </a:r>
            <a:r>
              <a:rPr lang="es-ES" sz="2400" b="1" spc="-1" dirty="0" err="1" smtClean="0">
                <a:solidFill>
                  <a:srgbClr val="004586"/>
                </a:solidFill>
                <a:uFill>
                  <a:solidFill>
                    <a:srgbClr val="FFFFFF"/>
                  </a:solidFill>
                </a:uFill>
                <a:latin typeface="Calibri"/>
              </a:rPr>
              <a:t>Gonçalves</a:t>
            </a:r>
            <a:r>
              <a:rPr lang="es-ES" sz="2400" b="1" spc="-1" dirty="0" smtClean="0">
                <a:solidFill>
                  <a:srgbClr val="004586"/>
                </a:solidFill>
                <a:uFill>
                  <a:solidFill>
                    <a:srgbClr val="FFFFFF"/>
                  </a:solidFill>
                </a:uFill>
                <a:latin typeface="Calibri"/>
              </a:rPr>
              <a:t>. Hospital da </a:t>
            </a:r>
            <a:r>
              <a:rPr lang="es-ES" sz="2400" b="1" spc="-1" dirty="0" err="1" smtClean="0">
                <a:solidFill>
                  <a:srgbClr val="004586"/>
                </a:solidFill>
                <a:uFill>
                  <a:solidFill>
                    <a:srgbClr val="FFFFFF"/>
                  </a:solidFill>
                </a:uFill>
                <a:latin typeface="Calibri"/>
              </a:rPr>
              <a:t>Senhora</a:t>
            </a:r>
            <a:r>
              <a:rPr lang="es-ES" sz="2400" b="1" spc="-1" dirty="0" smtClean="0">
                <a:solidFill>
                  <a:srgbClr val="004586"/>
                </a:solidFill>
                <a:uFill>
                  <a:solidFill>
                    <a:srgbClr val="FFFFFF"/>
                  </a:solidFill>
                </a:uFill>
                <a:latin typeface="Calibri"/>
              </a:rPr>
              <a:t> da </a:t>
            </a:r>
            <a:r>
              <a:rPr lang="es-ES" sz="2400" b="1" spc="-1" dirty="0" err="1" smtClean="0">
                <a:solidFill>
                  <a:srgbClr val="004586"/>
                </a:solidFill>
                <a:uFill>
                  <a:solidFill>
                    <a:srgbClr val="FFFFFF"/>
                  </a:solidFill>
                </a:uFill>
                <a:latin typeface="Calibri"/>
              </a:rPr>
              <a:t>Oliveira</a:t>
            </a:r>
            <a:r>
              <a:rPr lang="es-ES" sz="2400" b="1" spc="-1" dirty="0" smtClean="0">
                <a:solidFill>
                  <a:srgbClr val="004586"/>
                </a:solidFill>
                <a:uFill>
                  <a:solidFill>
                    <a:srgbClr val="FFFFFF"/>
                  </a:solidFill>
                </a:uFill>
                <a:latin typeface="Calibri"/>
              </a:rPr>
              <a:t> . Guimarães</a:t>
            </a:r>
            <a:endParaRPr lang="es-ES" sz="2400" b="1" strike="noStrike" spc="-1" dirty="0">
              <a:solidFill>
                <a:srgbClr val="004586"/>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a:xfrm>
            <a:off x="452398" y="1214422"/>
            <a:ext cx="5915028" cy="906115"/>
          </a:xfrm>
        </p:spPr>
        <p:txBody>
          <a:bodyPr>
            <a:noAutofit/>
          </a:bodyPr>
          <a:lstStyle/>
          <a:p>
            <a:r>
              <a:rPr lang="pt-PT" dirty="0" smtClean="0">
                <a:solidFill>
                  <a:srgbClr val="C00000"/>
                </a:solidFill>
                <a:latin typeface="Calibri" pitchFamily="34" charset="0"/>
                <a:cs typeface="Calibri" pitchFamily="34" charset="0"/>
              </a:rPr>
              <a:t>Infeção Aguda VHC</a:t>
            </a:r>
          </a:p>
          <a:p>
            <a:r>
              <a:rPr lang="pt-PT" dirty="0" smtClean="0">
                <a:solidFill>
                  <a:srgbClr val="C00000"/>
                </a:solidFill>
                <a:latin typeface="Calibri" pitchFamily="34" charset="0"/>
                <a:cs typeface="Calibri" pitchFamily="34" charset="0"/>
              </a:rPr>
              <a:t>(4-12 semanas da exposição aos sintomas)</a:t>
            </a:r>
          </a:p>
          <a:p>
            <a:endParaRPr lang="es-ES" dirty="0"/>
          </a:p>
        </p:txBody>
      </p:sp>
      <p:sp>
        <p:nvSpPr>
          <p:cNvPr id="6" name="5 Marcador de texto"/>
          <p:cNvSpPr>
            <a:spLocks noGrp="1"/>
          </p:cNvSpPr>
          <p:nvPr>
            <p:ph type="body" idx="10"/>
          </p:nvPr>
        </p:nvSpPr>
        <p:spPr>
          <a:xfrm>
            <a:off x="6167438" y="714356"/>
            <a:ext cx="5386917" cy="906115"/>
          </a:xfrm>
        </p:spPr>
        <p:txBody>
          <a:bodyPr/>
          <a:lstStyle/>
          <a:p>
            <a:r>
              <a:rPr lang="pt-PT" dirty="0" smtClean="0">
                <a:solidFill>
                  <a:srgbClr val="C00000"/>
                </a:solidFill>
                <a:latin typeface="Calibri" pitchFamily="34" charset="0"/>
                <a:cs typeface="Calibri" pitchFamily="34" charset="0"/>
              </a:rPr>
              <a:t>Infeção crónica VHC</a:t>
            </a:r>
          </a:p>
          <a:p>
            <a:endParaRPr lang="es-ES" dirty="0"/>
          </a:p>
        </p:txBody>
      </p:sp>
      <p:sp>
        <p:nvSpPr>
          <p:cNvPr id="7" name="6 Marcador de contenido"/>
          <p:cNvSpPr>
            <a:spLocks noGrp="1"/>
          </p:cNvSpPr>
          <p:nvPr>
            <p:ph idx="11"/>
          </p:nvPr>
        </p:nvSpPr>
        <p:spPr>
          <a:xfrm>
            <a:off x="0" y="1940611"/>
            <a:ext cx="6000032" cy="3774405"/>
          </a:xfrm>
        </p:spPr>
        <p:txBody>
          <a:bodyPr>
            <a:normAutofit/>
          </a:bodyPr>
          <a:lstStyle/>
          <a:p>
            <a:r>
              <a:rPr lang="pt-PT" sz="2000" dirty="0" smtClean="0">
                <a:solidFill>
                  <a:srgbClr val="004586"/>
                </a:solidFill>
                <a:latin typeface="Calibri" pitchFamily="34" charset="0"/>
                <a:cs typeface="Calibri" pitchFamily="34" charset="0"/>
              </a:rPr>
              <a:t>Maioria </a:t>
            </a:r>
            <a:r>
              <a:rPr lang="pt-PT" sz="2000" dirty="0" smtClean="0">
                <a:solidFill>
                  <a:srgbClr val="C00000"/>
                </a:solidFill>
                <a:latin typeface="Calibri" pitchFamily="34" charset="0"/>
                <a:cs typeface="Calibri" pitchFamily="34" charset="0"/>
              </a:rPr>
              <a:t>assintomáticos</a:t>
            </a:r>
            <a:r>
              <a:rPr lang="pt-PT" sz="2000" b="1" dirty="0" smtClean="0">
                <a:solidFill>
                  <a:srgbClr val="004586"/>
                </a:solidFill>
                <a:latin typeface="Calibri" pitchFamily="34" charset="0"/>
                <a:cs typeface="Calibri" pitchFamily="34" charset="0"/>
              </a:rPr>
              <a:t>.</a:t>
            </a:r>
          </a:p>
          <a:p>
            <a:r>
              <a:rPr lang="pt-PT" sz="2000" dirty="0" smtClean="0">
                <a:solidFill>
                  <a:srgbClr val="C00000"/>
                </a:solidFill>
                <a:latin typeface="Calibri" pitchFamily="34" charset="0"/>
                <a:cs typeface="Calibri" pitchFamily="34" charset="0"/>
              </a:rPr>
              <a:t>Sintomas inespecíficos:</a:t>
            </a:r>
          </a:p>
          <a:p>
            <a:pPr lvl="1">
              <a:buClr>
                <a:srgbClr val="C00000"/>
              </a:buClr>
            </a:pPr>
            <a:r>
              <a:rPr lang="pt-PT" dirty="0" smtClean="0">
                <a:solidFill>
                  <a:srgbClr val="004586"/>
                </a:solidFill>
                <a:latin typeface="Calibri" pitchFamily="34" charset="0"/>
                <a:cs typeface="Calibri" pitchFamily="34" charset="0"/>
              </a:rPr>
              <a:t>Icterícia, colúria, prurido.</a:t>
            </a:r>
          </a:p>
          <a:p>
            <a:pPr lvl="1">
              <a:buClr>
                <a:srgbClr val="C00000"/>
              </a:buClr>
            </a:pPr>
            <a:r>
              <a:rPr lang="pt-PT" dirty="0" smtClean="0">
                <a:solidFill>
                  <a:srgbClr val="004586"/>
                </a:solidFill>
                <a:latin typeface="Calibri" pitchFamily="34" charset="0"/>
                <a:cs typeface="Calibri" pitchFamily="34" charset="0"/>
              </a:rPr>
              <a:t>Náuseas, anorexia.</a:t>
            </a:r>
          </a:p>
          <a:p>
            <a:pPr lvl="1">
              <a:buClr>
                <a:srgbClr val="C00000"/>
              </a:buClr>
            </a:pPr>
            <a:r>
              <a:rPr lang="pt-PT" dirty="0" smtClean="0">
                <a:solidFill>
                  <a:srgbClr val="004586"/>
                </a:solidFill>
                <a:latin typeface="Calibri" pitchFamily="34" charset="0"/>
                <a:cs typeface="Calibri" pitchFamily="34" charset="0"/>
              </a:rPr>
              <a:t>Dor abdominal.</a:t>
            </a:r>
          </a:p>
          <a:p>
            <a:pPr lvl="1">
              <a:buClr>
                <a:srgbClr val="C00000"/>
              </a:buClr>
            </a:pPr>
            <a:r>
              <a:rPr lang="pt-PT" dirty="0" smtClean="0">
                <a:solidFill>
                  <a:srgbClr val="004586"/>
                </a:solidFill>
                <a:latin typeface="Calibri" pitchFamily="34" charset="0"/>
                <a:cs typeface="Calibri" pitchFamily="34" charset="0"/>
              </a:rPr>
              <a:t>Mialgias, artralgias.</a:t>
            </a:r>
          </a:p>
          <a:p>
            <a:pPr lvl="1">
              <a:buClr>
                <a:srgbClr val="C00000"/>
              </a:buClr>
            </a:pPr>
            <a:r>
              <a:rPr lang="pt-PT" dirty="0" smtClean="0">
                <a:solidFill>
                  <a:srgbClr val="004586"/>
                </a:solidFill>
                <a:latin typeface="Calibri" pitchFamily="34" charset="0"/>
                <a:cs typeface="Calibri" pitchFamily="34" charset="0"/>
              </a:rPr>
              <a:t>Febre, arrepios.</a:t>
            </a:r>
          </a:p>
          <a:p>
            <a:pPr lvl="1">
              <a:buClr>
                <a:srgbClr val="C00000"/>
              </a:buClr>
            </a:pPr>
            <a:r>
              <a:rPr lang="pt-PT" dirty="0" smtClean="0">
                <a:solidFill>
                  <a:srgbClr val="004586"/>
                </a:solidFill>
                <a:latin typeface="Calibri" pitchFamily="34" charset="0"/>
                <a:cs typeface="Calibri" pitchFamily="34" charset="0"/>
              </a:rPr>
              <a:t>Fadiga.</a:t>
            </a:r>
          </a:p>
          <a:p>
            <a:r>
              <a:rPr lang="pt-PT" sz="2000" dirty="0" smtClean="0">
                <a:solidFill>
                  <a:srgbClr val="C00000"/>
                </a:solidFill>
                <a:latin typeface="Calibri" pitchFamily="34" charset="0"/>
                <a:cs typeface="Calibri" pitchFamily="34" charset="0"/>
              </a:rPr>
              <a:t>Hepatite fulminante </a:t>
            </a:r>
            <a:r>
              <a:rPr lang="pt-PT" sz="2000" dirty="0" smtClean="0">
                <a:solidFill>
                  <a:srgbClr val="004586"/>
                </a:solidFill>
                <a:latin typeface="Calibri" pitchFamily="34" charset="0"/>
                <a:cs typeface="Calibri" pitchFamily="34" charset="0"/>
              </a:rPr>
              <a:t>(muito rara).</a:t>
            </a:r>
            <a:endParaRPr lang="es-ES" sz="2000" dirty="0">
              <a:solidFill>
                <a:srgbClr val="004586"/>
              </a:solidFill>
            </a:endParaRPr>
          </a:p>
        </p:txBody>
      </p:sp>
      <p:sp>
        <p:nvSpPr>
          <p:cNvPr id="9" name="8 Marcador de contenido"/>
          <p:cNvSpPr>
            <a:spLocks noGrp="1"/>
          </p:cNvSpPr>
          <p:nvPr>
            <p:ph idx="14"/>
          </p:nvPr>
        </p:nvSpPr>
        <p:spPr>
          <a:xfrm>
            <a:off x="6834953" y="1911131"/>
            <a:ext cx="5476153" cy="3875323"/>
          </a:xfrm>
        </p:spPr>
        <p:txBody>
          <a:bodyPr>
            <a:noAutofit/>
          </a:bodyPr>
          <a:lstStyle/>
          <a:p>
            <a:r>
              <a:rPr lang="pt-PT" sz="2000" dirty="0" smtClean="0">
                <a:solidFill>
                  <a:srgbClr val="004586"/>
                </a:solidFill>
                <a:latin typeface="Calibri" pitchFamily="34" charset="0"/>
                <a:cs typeface="Calibri" pitchFamily="34" charset="0"/>
              </a:rPr>
              <a:t>Maioria </a:t>
            </a:r>
            <a:r>
              <a:rPr lang="pt-PT" sz="2000" dirty="0" smtClean="0">
                <a:solidFill>
                  <a:srgbClr val="C00000"/>
                </a:solidFill>
                <a:latin typeface="Calibri" pitchFamily="34" charset="0"/>
                <a:cs typeface="Calibri" pitchFamily="34" charset="0"/>
              </a:rPr>
              <a:t>assintomáticos</a:t>
            </a:r>
            <a:r>
              <a:rPr lang="pt-PT" sz="2000" b="1" dirty="0" smtClean="0">
                <a:solidFill>
                  <a:srgbClr val="004586"/>
                </a:solidFill>
                <a:latin typeface="Calibri" pitchFamily="34" charset="0"/>
                <a:cs typeface="Calibri" pitchFamily="34" charset="0"/>
              </a:rPr>
              <a:t>.</a:t>
            </a:r>
          </a:p>
          <a:p>
            <a:r>
              <a:rPr lang="pt-PT" sz="2000" dirty="0" smtClean="0">
                <a:solidFill>
                  <a:srgbClr val="C00000"/>
                </a:solidFill>
                <a:latin typeface="Calibri" pitchFamily="34" charset="0"/>
                <a:cs typeface="Calibri" pitchFamily="34" charset="0"/>
              </a:rPr>
              <a:t>Sintomas inespecíficos:</a:t>
            </a:r>
          </a:p>
          <a:p>
            <a:pPr lvl="1">
              <a:buClr>
                <a:srgbClr val="C00000"/>
              </a:buClr>
            </a:pPr>
            <a:r>
              <a:rPr lang="pt-PT" dirty="0" smtClean="0">
                <a:solidFill>
                  <a:srgbClr val="004586"/>
                </a:solidFill>
                <a:latin typeface="Calibri" pitchFamily="34" charset="0"/>
                <a:cs typeface="Calibri" pitchFamily="34" charset="0"/>
              </a:rPr>
              <a:t>Fadiga.</a:t>
            </a:r>
          </a:p>
          <a:p>
            <a:pPr lvl="1">
              <a:buClr>
                <a:srgbClr val="C00000"/>
              </a:buClr>
            </a:pPr>
            <a:r>
              <a:rPr lang="pt-PT" dirty="0" smtClean="0">
                <a:solidFill>
                  <a:srgbClr val="004586"/>
                </a:solidFill>
                <a:latin typeface="Calibri" pitchFamily="34" charset="0"/>
                <a:cs typeface="Calibri" pitchFamily="34" charset="0"/>
              </a:rPr>
              <a:t>Náuseas, anorexia.</a:t>
            </a:r>
          </a:p>
          <a:p>
            <a:pPr lvl="1">
              <a:buClr>
                <a:srgbClr val="C00000"/>
              </a:buClr>
            </a:pPr>
            <a:r>
              <a:rPr lang="pt-PT" dirty="0" smtClean="0">
                <a:solidFill>
                  <a:srgbClr val="004586"/>
                </a:solidFill>
                <a:latin typeface="Calibri" pitchFamily="34" charset="0"/>
                <a:cs typeface="Calibri" pitchFamily="34" charset="0"/>
              </a:rPr>
              <a:t>Dor abdominal.</a:t>
            </a:r>
          </a:p>
          <a:p>
            <a:pPr lvl="1">
              <a:buClr>
                <a:srgbClr val="C00000"/>
              </a:buClr>
            </a:pPr>
            <a:r>
              <a:rPr lang="pt-PT" dirty="0" smtClean="0">
                <a:solidFill>
                  <a:srgbClr val="004586"/>
                </a:solidFill>
                <a:latin typeface="Calibri" pitchFamily="34" charset="0"/>
                <a:cs typeface="Calibri" pitchFamily="34" charset="0"/>
              </a:rPr>
              <a:t>Mialgias, artralgias.</a:t>
            </a:r>
          </a:p>
          <a:p>
            <a:pPr>
              <a:buClr>
                <a:srgbClr val="C00000"/>
              </a:buClr>
            </a:pPr>
            <a:r>
              <a:rPr lang="pt-PT" sz="2000" dirty="0" smtClean="0">
                <a:solidFill>
                  <a:srgbClr val="C00000"/>
                </a:solidFill>
                <a:latin typeface="Calibri" pitchFamily="34" charset="0"/>
                <a:cs typeface="Calibri" pitchFamily="34" charset="0"/>
              </a:rPr>
              <a:t>Cirrose descompensada:</a:t>
            </a:r>
          </a:p>
          <a:p>
            <a:pPr lvl="1">
              <a:buClr>
                <a:srgbClr val="C00000"/>
              </a:buClr>
            </a:pPr>
            <a:r>
              <a:rPr lang="pt-PT" dirty="0" smtClean="0">
                <a:solidFill>
                  <a:srgbClr val="004586"/>
                </a:solidFill>
                <a:latin typeface="Calibri" pitchFamily="34" charset="0"/>
                <a:cs typeface="Calibri" pitchFamily="34" charset="0"/>
              </a:rPr>
              <a:t>Ascite (+++).</a:t>
            </a:r>
          </a:p>
          <a:p>
            <a:pPr lvl="1">
              <a:buClr>
                <a:srgbClr val="C00000"/>
              </a:buClr>
            </a:pPr>
            <a:r>
              <a:rPr lang="pt-PT" dirty="0" smtClean="0">
                <a:solidFill>
                  <a:srgbClr val="004586"/>
                </a:solidFill>
                <a:latin typeface="Calibri" pitchFamily="34" charset="0"/>
                <a:cs typeface="Calibri" pitchFamily="34" charset="0"/>
              </a:rPr>
              <a:t>Cterícia.</a:t>
            </a:r>
          </a:p>
          <a:p>
            <a:pPr lvl="1">
              <a:buClr>
                <a:srgbClr val="C00000"/>
              </a:buClr>
            </a:pPr>
            <a:r>
              <a:rPr lang="pt-PT" dirty="0" smtClean="0">
                <a:solidFill>
                  <a:srgbClr val="004586"/>
                </a:solidFill>
                <a:latin typeface="Calibri" pitchFamily="34" charset="0"/>
                <a:cs typeface="Calibri" pitchFamily="34" charset="0"/>
              </a:rPr>
              <a:t>HDA varicosa.</a:t>
            </a:r>
          </a:p>
          <a:p>
            <a:pPr lvl="1">
              <a:buClr>
                <a:srgbClr val="C00000"/>
              </a:buClr>
            </a:pPr>
            <a:r>
              <a:rPr lang="pt-PT" dirty="0" smtClean="0">
                <a:solidFill>
                  <a:srgbClr val="004586"/>
                </a:solidFill>
                <a:latin typeface="Calibri" pitchFamily="34" charset="0"/>
                <a:cs typeface="Calibri" pitchFamily="34" charset="0"/>
              </a:rPr>
              <a:t>Encefalopatia hepática.</a:t>
            </a:r>
          </a:p>
          <a:p>
            <a:r>
              <a:rPr lang="pt-PT" sz="2000" dirty="0" smtClean="0">
                <a:solidFill>
                  <a:srgbClr val="C00000"/>
                </a:solidFill>
                <a:latin typeface="Calibri" pitchFamily="34" charset="0"/>
                <a:cs typeface="Calibri" pitchFamily="34" charset="0"/>
              </a:rPr>
              <a:t> Manifestações extra-hepáticas</a:t>
            </a:r>
            <a:r>
              <a:rPr lang="pt-PT" dirty="0" smtClean="0">
                <a:solidFill>
                  <a:srgbClr val="C00000"/>
                </a:solidFill>
                <a:latin typeface="Calibri" pitchFamily="34" charset="0"/>
                <a:cs typeface="Calibri" pitchFamily="34" charset="0"/>
              </a:rPr>
              <a:t>.</a:t>
            </a:r>
          </a:p>
          <a:p>
            <a:endParaRPr lang="pt-PT" dirty="0" smtClean="0">
              <a:latin typeface="Calibri" pitchFamily="34" charset="0"/>
              <a:cs typeface="Calibri" pitchFamily="34" charset="0"/>
            </a:endParaRPr>
          </a:p>
          <a:p>
            <a:endParaRPr lang="es-ES" dirty="0"/>
          </a:p>
        </p:txBody>
      </p:sp>
      <p:sp>
        <p:nvSpPr>
          <p:cNvPr id="4" name="3 Título"/>
          <p:cNvSpPr>
            <a:spLocks noGrp="1"/>
          </p:cNvSpPr>
          <p:nvPr>
            <p:ph type="title"/>
          </p:nvPr>
        </p:nvSpPr>
        <p:spPr/>
        <p:txBody>
          <a:bodyPr/>
          <a:lstStyle/>
          <a:p>
            <a:r>
              <a:rPr lang="es-ES" dirty="0" err="1" smtClean="0">
                <a:solidFill>
                  <a:srgbClr val="004586"/>
                </a:solidFill>
                <a:latin typeface="+mn-lt"/>
              </a:rPr>
              <a:t>Manifestações</a:t>
            </a:r>
            <a:r>
              <a:rPr lang="es-ES" dirty="0" smtClean="0">
                <a:solidFill>
                  <a:srgbClr val="004586"/>
                </a:solidFill>
                <a:latin typeface="+mn-lt"/>
              </a:rPr>
              <a:t> clínicas</a:t>
            </a:r>
            <a:endParaRPr lang="es-ES" dirty="0">
              <a:solidFill>
                <a:srgbClr val="004586"/>
              </a:solidFill>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Shape 1"/>
          <p:cNvSpPr txBox="1"/>
          <p:nvPr/>
        </p:nvSpPr>
        <p:spPr>
          <a:xfrm>
            <a:off x="609780" y="159840"/>
            <a:ext cx="10972440" cy="604440"/>
          </a:xfrm>
          <a:prstGeom prst="rect">
            <a:avLst/>
          </a:prstGeom>
          <a:noFill/>
          <a:ln>
            <a:noFill/>
          </a:ln>
        </p:spPr>
        <p:txBody>
          <a:bodyPr anchor="ctr"/>
          <a:lstStyle/>
          <a:p>
            <a:pPr algn="ctr">
              <a:lnSpc>
                <a:spcPct val="100000"/>
              </a:lnSpc>
            </a:pPr>
            <a:r>
              <a:rPr lang="es-ES" sz="3200" b="1" strike="noStrike" spc="-1" dirty="0" err="1" smtClean="0">
                <a:solidFill>
                  <a:srgbClr val="004586"/>
                </a:solidFill>
                <a:uFill>
                  <a:solidFill>
                    <a:srgbClr val="FFFFFF"/>
                  </a:solidFill>
                </a:uFill>
                <a:latin typeface="Calibri"/>
              </a:rPr>
              <a:t>Manifestações</a:t>
            </a:r>
            <a:r>
              <a:rPr lang="es-ES" sz="3200" b="1" strike="noStrike" spc="-1" dirty="0" smtClean="0">
                <a:solidFill>
                  <a:srgbClr val="004586"/>
                </a:solidFill>
                <a:uFill>
                  <a:solidFill>
                    <a:srgbClr val="FFFFFF"/>
                  </a:solidFill>
                </a:uFill>
                <a:latin typeface="Calibri"/>
              </a:rPr>
              <a:t> clínicas</a:t>
            </a:r>
            <a:endParaRPr lang="es-ES" b="0" strike="noStrike" spc="-1" dirty="0">
              <a:solidFill>
                <a:srgbClr val="004586"/>
              </a:solidFill>
              <a:uFill>
                <a:solidFill>
                  <a:srgbClr val="FFFFFF"/>
                </a:solidFill>
              </a:uFill>
              <a:latin typeface="Calibri"/>
            </a:endParaRPr>
          </a:p>
        </p:txBody>
      </p:sp>
      <p:sp>
        <p:nvSpPr>
          <p:cNvPr id="141316" name="AutoShape 4" descr="Resultado de imagem para blood transfu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41318" name="AutoShape 6" descr="Resultado de imagem para blood transfu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41320" name="AutoShape 8" descr="Resultado de imagem para blood transfu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28" name="Rectângulo 27"/>
          <p:cNvSpPr/>
          <p:nvPr/>
        </p:nvSpPr>
        <p:spPr>
          <a:xfrm>
            <a:off x="479376" y="785794"/>
            <a:ext cx="10945216" cy="504056"/>
          </a:xfrm>
          <a:prstGeom prst="rect">
            <a:avLst/>
          </a:prstGeom>
          <a:solidFill>
            <a:srgbClr val="004586"/>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pt-PT" sz="2400" b="1" dirty="0" smtClean="0">
                <a:latin typeface="Calibri" pitchFamily="34" charset="0"/>
                <a:cs typeface="Calibri" pitchFamily="34" charset="0"/>
              </a:rPr>
              <a:t>Infeção crónica VHC</a:t>
            </a:r>
            <a:endParaRPr lang="pt-PT" sz="2400" b="1" dirty="0">
              <a:latin typeface="Calibri" pitchFamily="34" charset="0"/>
              <a:cs typeface="Calibri" pitchFamily="34" charset="0"/>
            </a:endParaRPr>
          </a:p>
        </p:txBody>
      </p:sp>
      <p:sp>
        <p:nvSpPr>
          <p:cNvPr id="33" name="CaixaDeTexto 32"/>
          <p:cNvSpPr txBox="1"/>
          <p:nvPr/>
        </p:nvSpPr>
        <p:spPr>
          <a:xfrm>
            <a:off x="407368" y="1361858"/>
            <a:ext cx="4148187" cy="461665"/>
          </a:xfrm>
          <a:prstGeom prst="rect">
            <a:avLst/>
          </a:prstGeom>
          <a:noFill/>
        </p:spPr>
        <p:txBody>
          <a:bodyPr wrap="none" rtlCol="0">
            <a:spAutoFit/>
          </a:bodyPr>
          <a:lstStyle/>
          <a:p>
            <a:r>
              <a:rPr lang="pt-PT" sz="2400" dirty="0" smtClean="0">
                <a:solidFill>
                  <a:srgbClr val="C00000"/>
                </a:solidFill>
                <a:latin typeface="Calibri" pitchFamily="34" charset="0"/>
                <a:cs typeface="Calibri" pitchFamily="34" charset="0"/>
              </a:rPr>
              <a:t> Manifestações extra-hepáticas</a:t>
            </a:r>
            <a:endParaRPr lang="pt-PT" sz="2800" dirty="0">
              <a:solidFill>
                <a:srgbClr val="C00000"/>
              </a:solidFill>
              <a:latin typeface="Calibri" pitchFamily="34" charset="0"/>
              <a:cs typeface="Calibri" pitchFamily="34" charset="0"/>
            </a:endParaRPr>
          </a:p>
        </p:txBody>
      </p:sp>
      <p:pic>
        <p:nvPicPr>
          <p:cNvPr id="216066" name="Picture 2" descr="Resultado de imagem para human body organs unlabelled"/>
          <p:cNvPicPr>
            <a:picLocks noChangeAspect="1" noChangeArrowheads="1"/>
          </p:cNvPicPr>
          <p:nvPr/>
        </p:nvPicPr>
        <p:blipFill>
          <a:blip r:embed="rId3" cstate="print"/>
          <a:srcRect l="32437" r="27016"/>
          <a:stretch>
            <a:fillRect/>
          </a:stretch>
        </p:blipFill>
        <p:spPr bwMode="auto">
          <a:xfrm>
            <a:off x="5015880" y="1463401"/>
            <a:ext cx="1944216" cy="4795001"/>
          </a:xfrm>
          <a:prstGeom prst="rect">
            <a:avLst/>
          </a:prstGeom>
          <a:noFill/>
        </p:spPr>
      </p:pic>
      <p:sp>
        <p:nvSpPr>
          <p:cNvPr id="12" name="CaixaDeTexto 11"/>
          <p:cNvSpPr txBox="1"/>
          <p:nvPr/>
        </p:nvSpPr>
        <p:spPr>
          <a:xfrm>
            <a:off x="479376" y="1865914"/>
            <a:ext cx="4104456" cy="1231106"/>
          </a:xfrm>
          <a:prstGeom prst="rect">
            <a:avLst/>
          </a:prstGeom>
          <a:solidFill>
            <a:schemeClr val="accent2">
              <a:lumMod val="40000"/>
              <a:lumOff val="60000"/>
            </a:schemeClr>
          </a:solidFill>
        </p:spPr>
        <p:txBody>
          <a:bodyPr wrap="square" rtlCol="0">
            <a:spAutoFit/>
          </a:bodyPr>
          <a:lstStyle/>
          <a:p>
            <a:r>
              <a:rPr lang="pt-PT" sz="2000" b="1" dirty="0" smtClean="0">
                <a:solidFill>
                  <a:srgbClr val="004586"/>
                </a:solidFill>
                <a:latin typeface="Calibri" pitchFamily="34" charset="0"/>
                <a:cs typeface="Calibri" pitchFamily="34" charset="0"/>
              </a:rPr>
              <a:t>Hematológicas</a:t>
            </a:r>
          </a:p>
          <a:p>
            <a:pPr>
              <a:buClr>
                <a:srgbClr val="C00000"/>
              </a:buClr>
              <a:buFont typeface="Wingdings" pitchFamily="2" charset="2"/>
              <a:buChar char="v"/>
            </a:pPr>
            <a:r>
              <a:rPr lang="pt-PT" dirty="0" smtClean="0">
                <a:latin typeface="Calibri" pitchFamily="34" charset="0"/>
                <a:cs typeface="Calibri" pitchFamily="34" charset="0"/>
              </a:rPr>
              <a:t> </a:t>
            </a:r>
            <a:r>
              <a:rPr lang="pt-PT" dirty="0">
                <a:solidFill>
                  <a:srgbClr val="004586"/>
                </a:solidFill>
                <a:latin typeface="Calibri" pitchFamily="34" charset="0"/>
                <a:cs typeface="Calibri" pitchFamily="34" charset="0"/>
              </a:rPr>
              <a:t>C</a:t>
            </a:r>
            <a:r>
              <a:rPr lang="pt-PT" dirty="0" smtClean="0">
                <a:solidFill>
                  <a:srgbClr val="004586"/>
                </a:solidFill>
                <a:latin typeface="Calibri" pitchFamily="34" charset="0"/>
                <a:cs typeface="Calibri" pitchFamily="34" charset="0"/>
              </a:rPr>
              <a:t>rioglobulinémia mista essencial.</a:t>
            </a:r>
          </a:p>
          <a:p>
            <a:pPr>
              <a:buClr>
                <a:srgbClr val="C00000"/>
              </a:buClr>
              <a:buFont typeface="Wingdings" pitchFamily="2" charset="2"/>
              <a:buChar char="v"/>
            </a:pPr>
            <a:r>
              <a:rPr lang="pt-PT" dirty="0">
                <a:solidFill>
                  <a:srgbClr val="004586"/>
                </a:solidFill>
                <a:latin typeface="Calibri" pitchFamily="34" charset="0"/>
                <a:cs typeface="Calibri" pitchFamily="34" charset="0"/>
              </a:rPr>
              <a:t> </a:t>
            </a:r>
            <a:r>
              <a:rPr lang="pt-PT" dirty="0" smtClean="0">
                <a:solidFill>
                  <a:srgbClr val="004586"/>
                </a:solidFill>
                <a:latin typeface="Calibri" pitchFamily="34" charset="0"/>
                <a:cs typeface="Calibri" pitchFamily="34" charset="0"/>
              </a:rPr>
              <a:t>Gamopatia monoclonal.</a:t>
            </a:r>
          </a:p>
          <a:p>
            <a:pPr>
              <a:buClr>
                <a:srgbClr val="C00000"/>
              </a:buClr>
              <a:buFont typeface="Wingdings" pitchFamily="2" charset="2"/>
              <a:buChar char="v"/>
            </a:pPr>
            <a:r>
              <a:rPr lang="pt-PT" dirty="0">
                <a:solidFill>
                  <a:srgbClr val="004586"/>
                </a:solidFill>
                <a:latin typeface="Calibri" pitchFamily="34" charset="0"/>
                <a:cs typeface="Calibri" pitchFamily="34" charset="0"/>
              </a:rPr>
              <a:t> </a:t>
            </a:r>
            <a:r>
              <a:rPr lang="pt-PT" dirty="0" smtClean="0">
                <a:solidFill>
                  <a:srgbClr val="004586"/>
                </a:solidFill>
                <a:latin typeface="Calibri" pitchFamily="34" charset="0"/>
                <a:cs typeface="Calibri" pitchFamily="34" charset="0"/>
              </a:rPr>
              <a:t>Linfoma.</a:t>
            </a:r>
            <a:endParaRPr lang="pt-PT" dirty="0">
              <a:solidFill>
                <a:srgbClr val="004586"/>
              </a:solidFill>
              <a:latin typeface="Calibri" pitchFamily="34" charset="0"/>
              <a:cs typeface="Calibri" pitchFamily="34" charset="0"/>
            </a:endParaRPr>
          </a:p>
        </p:txBody>
      </p:sp>
      <p:sp>
        <p:nvSpPr>
          <p:cNvPr id="13" name="CaixaDeTexto 12"/>
          <p:cNvSpPr txBox="1"/>
          <p:nvPr/>
        </p:nvSpPr>
        <p:spPr>
          <a:xfrm>
            <a:off x="7248128" y="1376954"/>
            <a:ext cx="4104456" cy="1785104"/>
          </a:xfrm>
          <a:prstGeom prst="rect">
            <a:avLst/>
          </a:prstGeom>
          <a:solidFill>
            <a:schemeClr val="accent6">
              <a:lumMod val="40000"/>
              <a:lumOff val="60000"/>
            </a:schemeClr>
          </a:solidFill>
        </p:spPr>
        <p:txBody>
          <a:bodyPr wrap="square" rtlCol="0">
            <a:spAutoFit/>
          </a:bodyPr>
          <a:lstStyle/>
          <a:p>
            <a:r>
              <a:rPr lang="pt-PT" sz="2000" b="1" dirty="0" err="1" smtClean="0">
                <a:solidFill>
                  <a:srgbClr val="004586"/>
                </a:solidFill>
                <a:latin typeface="Calibri" pitchFamily="34" charset="0"/>
                <a:cs typeface="Calibri" pitchFamily="34" charset="0"/>
              </a:rPr>
              <a:t>Auto-Imunidade</a:t>
            </a:r>
            <a:endParaRPr lang="pt-PT" sz="2000" b="1" dirty="0" smtClean="0">
              <a:solidFill>
                <a:srgbClr val="004586"/>
              </a:solidFill>
              <a:latin typeface="Calibri" pitchFamily="34" charset="0"/>
              <a:cs typeface="Calibri" pitchFamily="34" charset="0"/>
            </a:endParaRPr>
          </a:p>
          <a:p>
            <a:pPr>
              <a:buClr>
                <a:srgbClr val="C00000"/>
              </a:buClr>
              <a:buFont typeface="Wingdings" pitchFamily="2" charset="2"/>
              <a:buChar char="v"/>
            </a:pPr>
            <a:r>
              <a:rPr lang="pt-PT" dirty="0" smtClean="0">
                <a:latin typeface="Calibri" pitchFamily="34" charset="0"/>
                <a:cs typeface="Calibri" pitchFamily="34" charset="0"/>
              </a:rPr>
              <a:t> </a:t>
            </a:r>
            <a:r>
              <a:rPr lang="pt-PT" dirty="0" smtClean="0">
                <a:solidFill>
                  <a:srgbClr val="004586"/>
                </a:solidFill>
                <a:latin typeface="Calibri" pitchFamily="34" charset="0"/>
                <a:cs typeface="Calibri" pitchFamily="34" charset="0"/>
              </a:rPr>
              <a:t>Hepatite auto-imune.</a:t>
            </a:r>
          </a:p>
          <a:p>
            <a:pPr>
              <a:buClr>
                <a:srgbClr val="C00000"/>
              </a:buClr>
              <a:buFont typeface="Wingdings" pitchFamily="2" charset="2"/>
              <a:buChar char="v"/>
            </a:pPr>
            <a:r>
              <a:rPr lang="pt-PT" dirty="0">
                <a:solidFill>
                  <a:srgbClr val="004586"/>
                </a:solidFill>
                <a:latin typeface="Calibri" pitchFamily="34" charset="0"/>
                <a:cs typeface="Calibri" pitchFamily="34" charset="0"/>
              </a:rPr>
              <a:t> </a:t>
            </a:r>
            <a:r>
              <a:rPr lang="pt-PT" dirty="0" smtClean="0">
                <a:solidFill>
                  <a:srgbClr val="004586"/>
                </a:solidFill>
                <a:latin typeface="Calibri" pitchFamily="34" charset="0"/>
                <a:cs typeface="Calibri" pitchFamily="34" charset="0"/>
              </a:rPr>
              <a:t>Tiroidite auto-imune.</a:t>
            </a:r>
          </a:p>
          <a:p>
            <a:pPr>
              <a:buClr>
                <a:srgbClr val="C00000"/>
              </a:buClr>
              <a:buFont typeface="Wingdings" pitchFamily="2" charset="2"/>
              <a:buChar char="v"/>
            </a:pPr>
            <a:r>
              <a:rPr lang="pt-PT" dirty="0">
                <a:solidFill>
                  <a:srgbClr val="004586"/>
                </a:solidFill>
                <a:latin typeface="Calibri" pitchFamily="34" charset="0"/>
                <a:cs typeface="Calibri" pitchFamily="34" charset="0"/>
              </a:rPr>
              <a:t> </a:t>
            </a:r>
            <a:r>
              <a:rPr lang="pt-PT" dirty="0" smtClean="0">
                <a:solidFill>
                  <a:srgbClr val="004586"/>
                </a:solidFill>
                <a:latin typeface="Calibri" pitchFamily="34" charset="0"/>
                <a:cs typeface="Calibri" pitchFamily="34" charset="0"/>
              </a:rPr>
              <a:t>Sialadenite.</a:t>
            </a:r>
          </a:p>
          <a:p>
            <a:pPr>
              <a:buClr>
                <a:srgbClr val="C00000"/>
              </a:buClr>
              <a:buFont typeface="Wingdings" pitchFamily="2" charset="2"/>
              <a:buChar char="v"/>
            </a:pPr>
            <a:r>
              <a:rPr lang="pt-PT" dirty="0">
                <a:solidFill>
                  <a:srgbClr val="004586"/>
                </a:solidFill>
                <a:latin typeface="Calibri" pitchFamily="34" charset="0"/>
                <a:cs typeface="Calibri" pitchFamily="34" charset="0"/>
              </a:rPr>
              <a:t> </a:t>
            </a:r>
            <a:r>
              <a:rPr lang="pt-PT" dirty="0" smtClean="0">
                <a:solidFill>
                  <a:srgbClr val="004586"/>
                </a:solidFill>
                <a:latin typeface="Calibri" pitchFamily="34" charset="0"/>
                <a:cs typeface="Calibri" pitchFamily="34" charset="0"/>
              </a:rPr>
              <a:t>Miastenia gravis.</a:t>
            </a:r>
          </a:p>
          <a:p>
            <a:pPr>
              <a:buClr>
                <a:srgbClr val="C00000"/>
              </a:buClr>
              <a:buFont typeface="Wingdings" pitchFamily="2" charset="2"/>
              <a:buChar char="v"/>
            </a:pPr>
            <a:r>
              <a:rPr lang="pt-PT" dirty="0">
                <a:solidFill>
                  <a:srgbClr val="004586"/>
                </a:solidFill>
                <a:latin typeface="Calibri" pitchFamily="34" charset="0"/>
                <a:cs typeface="Calibri" pitchFamily="34" charset="0"/>
              </a:rPr>
              <a:t> </a:t>
            </a:r>
            <a:r>
              <a:rPr lang="pt-PT" dirty="0" smtClean="0">
                <a:solidFill>
                  <a:srgbClr val="004586"/>
                </a:solidFill>
                <a:latin typeface="Calibri" pitchFamily="34" charset="0"/>
                <a:cs typeface="Calibri" pitchFamily="34" charset="0"/>
              </a:rPr>
              <a:t>PTI ou AHAI.</a:t>
            </a:r>
            <a:endParaRPr lang="pt-PT" dirty="0">
              <a:solidFill>
                <a:srgbClr val="004586"/>
              </a:solidFill>
              <a:latin typeface="Calibri" pitchFamily="34" charset="0"/>
              <a:cs typeface="Calibri" pitchFamily="34" charset="0"/>
            </a:endParaRPr>
          </a:p>
        </p:txBody>
      </p:sp>
      <p:sp>
        <p:nvSpPr>
          <p:cNvPr id="14" name="CaixaDeTexto 13"/>
          <p:cNvSpPr txBox="1"/>
          <p:nvPr/>
        </p:nvSpPr>
        <p:spPr>
          <a:xfrm>
            <a:off x="479376" y="3090050"/>
            <a:ext cx="4104456" cy="1508105"/>
          </a:xfrm>
          <a:prstGeom prst="rect">
            <a:avLst/>
          </a:prstGeom>
          <a:solidFill>
            <a:schemeClr val="accent4">
              <a:lumMod val="40000"/>
              <a:lumOff val="60000"/>
            </a:schemeClr>
          </a:solidFill>
        </p:spPr>
        <p:txBody>
          <a:bodyPr wrap="square" rtlCol="0">
            <a:spAutoFit/>
          </a:bodyPr>
          <a:lstStyle/>
          <a:p>
            <a:r>
              <a:rPr lang="pt-PT" sz="2000" b="1" dirty="0" smtClean="0">
                <a:solidFill>
                  <a:srgbClr val="004586"/>
                </a:solidFill>
                <a:latin typeface="Calibri" pitchFamily="34" charset="0"/>
                <a:cs typeface="Calibri" pitchFamily="34" charset="0"/>
              </a:rPr>
              <a:t>Dermatológicas</a:t>
            </a:r>
          </a:p>
          <a:p>
            <a:pPr>
              <a:buClr>
                <a:srgbClr val="C00000"/>
              </a:buClr>
              <a:buFont typeface="Wingdings" pitchFamily="2" charset="2"/>
              <a:buChar char="v"/>
            </a:pPr>
            <a:r>
              <a:rPr lang="pt-PT" dirty="0" smtClean="0">
                <a:latin typeface="Calibri" pitchFamily="34" charset="0"/>
                <a:cs typeface="Calibri" pitchFamily="34" charset="0"/>
              </a:rPr>
              <a:t> </a:t>
            </a:r>
            <a:r>
              <a:rPr lang="pt-PT" dirty="0" smtClean="0">
                <a:solidFill>
                  <a:srgbClr val="004586"/>
                </a:solidFill>
                <a:latin typeface="Calibri" pitchFamily="34" charset="0"/>
                <a:cs typeface="Calibri" pitchFamily="34" charset="0"/>
              </a:rPr>
              <a:t>Porfiria cutanea tarda.</a:t>
            </a:r>
          </a:p>
          <a:p>
            <a:pPr>
              <a:buClr>
                <a:srgbClr val="C00000"/>
              </a:buClr>
              <a:buFont typeface="Wingdings" pitchFamily="2" charset="2"/>
              <a:buChar char="v"/>
            </a:pPr>
            <a:r>
              <a:rPr lang="pt-PT" dirty="0">
                <a:solidFill>
                  <a:srgbClr val="004586"/>
                </a:solidFill>
                <a:latin typeface="Calibri" pitchFamily="34" charset="0"/>
                <a:cs typeface="Calibri" pitchFamily="34" charset="0"/>
              </a:rPr>
              <a:t> </a:t>
            </a:r>
            <a:r>
              <a:rPr lang="pt-PT" dirty="0" smtClean="0">
                <a:solidFill>
                  <a:srgbClr val="004586"/>
                </a:solidFill>
                <a:latin typeface="Calibri" pitchFamily="34" charset="0"/>
                <a:cs typeface="Calibri" pitchFamily="34" charset="0"/>
              </a:rPr>
              <a:t>Vasculite leucocitoclástica.</a:t>
            </a:r>
          </a:p>
          <a:p>
            <a:pPr>
              <a:buClr>
                <a:srgbClr val="C00000"/>
              </a:buClr>
              <a:buFont typeface="Wingdings" pitchFamily="2" charset="2"/>
              <a:buChar char="v"/>
            </a:pPr>
            <a:r>
              <a:rPr lang="pt-PT" dirty="0">
                <a:solidFill>
                  <a:srgbClr val="004586"/>
                </a:solidFill>
                <a:latin typeface="Calibri" pitchFamily="34" charset="0"/>
                <a:cs typeface="Calibri" pitchFamily="34" charset="0"/>
              </a:rPr>
              <a:t> </a:t>
            </a:r>
            <a:r>
              <a:rPr lang="pt-PT" dirty="0" smtClean="0">
                <a:solidFill>
                  <a:srgbClr val="004586"/>
                </a:solidFill>
                <a:latin typeface="Calibri" pitchFamily="34" charset="0"/>
                <a:cs typeface="Calibri" pitchFamily="34" charset="0"/>
              </a:rPr>
              <a:t>Líquin plano.</a:t>
            </a:r>
          </a:p>
          <a:p>
            <a:pPr>
              <a:buClr>
                <a:srgbClr val="C00000"/>
              </a:buClr>
              <a:buFont typeface="Wingdings" pitchFamily="2" charset="2"/>
              <a:buChar char="v"/>
            </a:pPr>
            <a:r>
              <a:rPr lang="pt-PT" dirty="0">
                <a:solidFill>
                  <a:srgbClr val="004586"/>
                </a:solidFill>
                <a:latin typeface="Calibri" pitchFamily="34" charset="0"/>
                <a:cs typeface="Calibri" pitchFamily="34" charset="0"/>
              </a:rPr>
              <a:t> </a:t>
            </a:r>
            <a:r>
              <a:rPr lang="pt-PT" dirty="0" smtClean="0">
                <a:solidFill>
                  <a:srgbClr val="004586"/>
                </a:solidFill>
                <a:latin typeface="Calibri" pitchFamily="34" charset="0"/>
                <a:cs typeface="Calibri" pitchFamily="34" charset="0"/>
              </a:rPr>
              <a:t>Eritema necrolítico acral.</a:t>
            </a:r>
          </a:p>
        </p:txBody>
      </p:sp>
      <p:sp>
        <p:nvSpPr>
          <p:cNvPr id="15" name="CaixaDeTexto 14"/>
          <p:cNvSpPr txBox="1"/>
          <p:nvPr/>
        </p:nvSpPr>
        <p:spPr>
          <a:xfrm>
            <a:off x="479376" y="4602218"/>
            <a:ext cx="4104456" cy="1231106"/>
          </a:xfrm>
          <a:prstGeom prst="rect">
            <a:avLst/>
          </a:prstGeom>
          <a:solidFill>
            <a:schemeClr val="bg2">
              <a:lumMod val="90000"/>
            </a:schemeClr>
          </a:solidFill>
        </p:spPr>
        <p:txBody>
          <a:bodyPr wrap="square" rtlCol="0">
            <a:spAutoFit/>
          </a:bodyPr>
          <a:lstStyle/>
          <a:p>
            <a:r>
              <a:rPr lang="pt-PT" sz="2000" b="1" dirty="0" smtClean="0">
                <a:solidFill>
                  <a:srgbClr val="004586"/>
                </a:solidFill>
                <a:latin typeface="Calibri" pitchFamily="34" charset="0"/>
                <a:cs typeface="Calibri" pitchFamily="34" charset="0"/>
              </a:rPr>
              <a:t>Oculares</a:t>
            </a:r>
          </a:p>
          <a:p>
            <a:pPr>
              <a:buClr>
                <a:srgbClr val="C00000"/>
              </a:buClr>
              <a:buFont typeface="Wingdings" pitchFamily="2" charset="2"/>
              <a:buChar char="v"/>
            </a:pPr>
            <a:r>
              <a:rPr lang="pt-PT" dirty="0" smtClean="0">
                <a:latin typeface="Calibri" pitchFamily="34" charset="0"/>
                <a:cs typeface="Calibri" pitchFamily="34" charset="0"/>
              </a:rPr>
              <a:t> </a:t>
            </a:r>
            <a:r>
              <a:rPr lang="pt-PT" dirty="0" smtClean="0">
                <a:solidFill>
                  <a:srgbClr val="004586"/>
                </a:solidFill>
                <a:latin typeface="Calibri" pitchFamily="34" charset="0"/>
                <a:cs typeface="Calibri" pitchFamily="34" charset="0"/>
              </a:rPr>
              <a:t>Úlceras córnea.</a:t>
            </a:r>
          </a:p>
          <a:p>
            <a:pPr>
              <a:buClr>
                <a:srgbClr val="C00000"/>
              </a:buClr>
              <a:buFont typeface="Wingdings" pitchFamily="2" charset="2"/>
              <a:buChar char="v"/>
            </a:pPr>
            <a:r>
              <a:rPr lang="pt-PT" dirty="0">
                <a:solidFill>
                  <a:srgbClr val="004586"/>
                </a:solidFill>
                <a:latin typeface="Calibri" pitchFamily="34" charset="0"/>
                <a:cs typeface="Calibri" pitchFamily="34" charset="0"/>
              </a:rPr>
              <a:t> </a:t>
            </a:r>
            <a:r>
              <a:rPr lang="pt-PT" dirty="0" smtClean="0">
                <a:solidFill>
                  <a:srgbClr val="004586"/>
                </a:solidFill>
                <a:latin typeface="Calibri" pitchFamily="34" charset="0"/>
                <a:cs typeface="Calibri" pitchFamily="34" charset="0"/>
              </a:rPr>
              <a:t>Uveíte/esclerite.</a:t>
            </a:r>
          </a:p>
          <a:p>
            <a:pPr>
              <a:buClr>
                <a:srgbClr val="C00000"/>
              </a:buClr>
              <a:buFont typeface="Wingdings" pitchFamily="2" charset="2"/>
              <a:buChar char="v"/>
            </a:pPr>
            <a:r>
              <a:rPr lang="pt-PT" dirty="0">
                <a:solidFill>
                  <a:srgbClr val="004586"/>
                </a:solidFill>
                <a:latin typeface="Calibri" pitchFamily="34" charset="0"/>
                <a:cs typeface="Calibri" pitchFamily="34" charset="0"/>
              </a:rPr>
              <a:t> </a:t>
            </a:r>
            <a:r>
              <a:rPr lang="pt-PT" dirty="0" smtClean="0">
                <a:solidFill>
                  <a:srgbClr val="004586"/>
                </a:solidFill>
                <a:latin typeface="Calibri" pitchFamily="34" charset="0"/>
                <a:cs typeface="Calibri" pitchFamily="34" charset="0"/>
              </a:rPr>
              <a:t>Síndrome sicca.</a:t>
            </a:r>
          </a:p>
        </p:txBody>
      </p:sp>
      <p:sp>
        <p:nvSpPr>
          <p:cNvPr id="16" name="CaixaDeTexto 15"/>
          <p:cNvSpPr txBox="1"/>
          <p:nvPr/>
        </p:nvSpPr>
        <p:spPr>
          <a:xfrm>
            <a:off x="7248128" y="3105146"/>
            <a:ext cx="4104456" cy="1231106"/>
          </a:xfrm>
          <a:prstGeom prst="rect">
            <a:avLst/>
          </a:prstGeom>
          <a:solidFill>
            <a:schemeClr val="accent5">
              <a:lumMod val="40000"/>
              <a:lumOff val="60000"/>
            </a:schemeClr>
          </a:solidFill>
        </p:spPr>
        <p:txBody>
          <a:bodyPr wrap="square" rtlCol="0">
            <a:spAutoFit/>
          </a:bodyPr>
          <a:lstStyle/>
          <a:p>
            <a:r>
              <a:rPr lang="pt-PT" sz="2000" b="1" dirty="0" smtClean="0">
                <a:solidFill>
                  <a:srgbClr val="004586"/>
                </a:solidFill>
                <a:latin typeface="Calibri" pitchFamily="34" charset="0"/>
                <a:cs typeface="Calibri" pitchFamily="34" charset="0"/>
              </a:rPr>
              <a:t>Renais</a:t>
            </a:r>
          </a:p>
          <a:p>
            <a:pPr>
              <a:buClr>
                <a:srgbClr val="C00000"/>
              </a:buClr>
              <a:buFont typeface="Wingdings" pitchFamily="2" charset="2"/>
              <a:buChar char="v"/>
            </a:pPr>
            <a:r>
              <a:rPr lang="pt-PT" dirty="0" smtClean="0">
                <a:latin typeface="Calibri" pitchFamily="34" charset="0"/>
                <a:cs typeface="Calibri" pitchFamily="34" charset="0"/>
              </a:rPr>
              <a:t> </a:t>
            </a:r>
            <a:r>
              <a:rPr lang="pt-PT" dirty="0" smtClean="0">
                <a:solidFill>
                  <a:srgbClr val="004586"/>
                </a:solidFill>
                <a:latin typeface="Calibri" pitchFamily="34" charset="0"/>
                <a:cs typeface="Calibri" pitchFamily="34" charset="0"/>
              </a:rPr>
              <a:t>GNMP.</a:t>
            </a:r>
          </a:p>
          <a:p>
            <a:pPr>
              <a:buClr>
                <a:srgbClr val="C00000"/>
              </a:buClr>
              <a:buFont typeface="Wingdings" pitchFamily="2" charset="2"/>
              <a:buChar char="v"/>
            </a:pPr>
            <a:r>
              <a:rPr lang="pt-PT" dirty="0">
                <a:solidFill>
                  <a:srgbClr val="004586"/>
                </a:solidFill>
                <a:latin typeface="Calibri" pitchFamily="34" charset="0"/>
                <a:cs typeface="Calibri" pitchFamily="34" charset="0"/>
              </a:rPr>
              <a:t> </a:t>
            </a:r>
            <a:r>
              <a:rPr lang="pt-PT" dirty="0" smtClean="0">
                <a:solidFill>
                  <a:srgbClr val="004586"/>
                </a:solidFill>
                <a:latin typeface="Calibri" pitchFamily="34" charset="0"/>
                <a:cs typeface="Calibri" pitchFamily="34" charset="0"/>
              </a:rPr>
              <a:t>Poliarterite nodosa.</a:t>
            </a:r>
          </a:p>
          <a:p>
            <a:pPr>
              <a:buClr>
                <a:srgbClr val="C00000"/>
              </a:buClr>
              <a:buFont typeface="Wingdings" pitchFamily="2" charset="2"/>
              <a:buChar char="v"/>
            </a:pPr>
            <a:r>
              <a:rPr lang="pt-PT" dirty="0">
                <a:solidFill>
                  <a:srgbClr val="004586"/>
                </a:solidFill>
                <a:latin typeface="Calibri" pitchFamily="34" charset="0"/>
                <a:cs typeface="Calibri" pitchFamily="34" charset="0"/>
              </a:rPr>
              <a:t> </a:t>
            </a:r>
            <a:r>
              <a:rPr lang="pt-PT" dirty="0" smtClean="0">
                <a:solidFill>
                  <a:srgbClr val="004586"/>
                </a:solidFill>
                <a:latin typeface="Calibri" pitchFamily="34" charset="0"/>
                <a:cs typeface="Calibri" pitchFamily="34" charset="0"/>
              </a:rPr>
              <a:t>Síndrome nefrótico</a:t>
            </a:r>
            <a:r>
              <a:rPr lang="pt-PT" dirty="0" smtClean="0">
                <a:latin typeface="Calibri" pitchFamily="34" charset="0"/>
                <a:cs typeface="Calibri" pitchFamily="34" charset="0"/>
              </a:rPr>
              <a:t>.</a:t>
            </a:r>
          </a:p>
        </p:txBody>
      </p:sp>
      <p:sp>
        <p:nvSpPr>
          <p:cNvPr id="17" name="CaixaDeTexto 16"/>
          <p:cNvSpPr txBox="1"/>
          <p:nvPr/>
        </p:nvSpPr>
        <p:spPr>
          <a:xfrm>
            <a:off x="7248128" y="4329282"/>
            <a:ext cx="4104456" cy="1785104"/>
          </a:xfrm>
          <a:prstGeom prst="rect">
            <a:avLst/>
          </a:prstGeom>
          <a:solidFill>
            <a:schemeClr val="accent3">
              <a:lumMod val="40000"/>
              <a:lumOff val="60000"/>
            </a:schemeClr>
          </a:solidFill>
        </p:spPr>
        <p:txBody>
          <a:bodyPr wrap="square" rtlCol="0">
            <a:spAutoFit/>
          </a:bodyPr>
          <a:lstStyle/>
          <a:p>
            <a:r>
              <a:rPr lang="pt-PT" sz="2000" b="1" dirty="0" smtClean="0">
                <a:solidFill>
                  <a:srgbClr val="004586"/>
                </a:solidFill>
                <a:latin typeface="Calibri" pitchFamily="34" charset="0"/>
                <a:cs typeface="Calibri" pitchFamily="34" charset="0"/>
              </a:rPr>
              <a:t>Outras</a:t>
            </a:r>
          </a:p>
          <a:p>
            <a:pPr>
              <a:buClr>
                <a:srgbClr val="C00000"/>
              </a:buClr>
              <a:buFont typeface="Wingdings" pitchFamily="2" charset="2"/>
              <a:buChar char="v"/>
            </a:pPr>
            <a:r>
              <a:rPr lang="pt-PT" dirty="0" smtClean="0">
                <a:latin typeface="Calibri" pitchFamily="34" charset="0"/>
                <a:cs typeface="Calibri" pitchFamily="34" charset="0"/>
              </a:rPr>
              <a:t> </a:t>
            </a:r>
            <a:r>
              <a:rPr lang="pt-PT" dirty="0" smtClean="0">
                <a:solidFill>
                  <a:srgbClr val="004586"/>
                </a:solidFill>
                <a:latin typeface="Calibri" pitchFamily="34" charset="0"/>
                <a:cs typeface="Calibri" pitchFamily="34" charset="0"/>
              </a:rPr>
              <a:t>Diabetes mellitus.</a:t>
            </a:r>
          </a:p>
          <a:p>
            <a:pPr>
              <a:buClr>
                <a:srgbClr val="C00000"/>
              </a:buClr>
              <a:buFont typeface="Wingdings" pitchFamily="2" charset="2"/>
              <a:buChar char="v"/>
            </a:pPr>
            <a:r>
              <a:rPr lang="pt-PT" dirty="0">
                <a:solidFill>
                  <a:srgbClr val="004586"/>
                </a:solidFill>
                <a:latin typeface="Calibri" pitchFamily="34" charset="0"/>
                <a:cs typeface="Calibri" pitchFamily="34" charset="0"/>
              </a:rPr>
              <a:t> </a:t>
            </a:r>
            <a:r>
              <a:rPr lang="pt-PT" dirty="0" smtClean="0">
                <a:solidFill>
                  <a:srgbClr val="004586"/>
                </a:solidFill>
                <a:latin typeface="Calibri" pitchFamily="34" charset="0"/>
                <a:cs typeface="Calibri" pitchFamily="34" charset="0"/>
              </a:rPr>
              <a:t>Artrite.</a:t>
            </a:r>
          </a:p>
          <a:p>
            <a:pPr>
              <a:buClr>
                <a:srgbClr val="C00000"/>
              </a:buClr>
              <a:buFont typeface="Wingdings" pitchFamily="2" charset="2"/>
              <a:buChar char="v"/>
            </a:pPr>
            <a:r>
              <a:rPr lang="pt-PT" dirty="0">
                <a:solidFill>
                  <a:srgbClr val="004586"/>
                </a:solidFill>
                <a:latin typeface="Calibri" pitchFamily="34" charset="0"/>
                <a:cs typeface="Calibri" pitchFamily="34" charset="0"/>
              </a:rPr>
              <a:t> </a:t>
            </a:r>
            <a:r>
              <a:rPr lang="pt-PT" dirty="0" smtClean="0">
                <a:solidFill>
                  <a:srgbClr val="004586"/>
                </a:solidFill>
                <a:latin typeface="Calibri" pitchFamily="34" charset="0"/>
                <a:cs typeface="Calibri" pitchFamily="34" charset="0"/>
              </a:rPr>
              <a:t>Fadiga.</a:t>
            </a:r>
          </a:p>
          <a:p>
            <a:pPr>
              <a:buClr>
                <a:srgbClr val="C00000"/>
              </a:buClr>
              <a:buFont typeface="Wingdings" pitchFamily="2" charset="2"/>
              <a:buChar char="v"/>
            </a:pPr>
            <a:r>
              <a:rPr lang="pt-PT" dirty="0">
                <a:solidFill>
                  <a:srgbClr val="004586"/>
                </a:solidFill>
                <a:latin typeface="Calibri" pitchFamily="34" charset="0"/>
                <a:cs typeface="Calibri" pitchFamily="34" charset="0"/>
              </a:rPr>
              <a:t> </a:t>
            </a:r>
            <a:r>
              <a:rPr lang="pt-PT" dirty="0" smtClean="0">
                <a:solidFill>
                  <a:srgbClr val="004586"/>
                </a:solidFill>
                <a:latin typeface="Calibri" pitchFamily="34" charset="0"/>
                <a:cs typeface="Calibri" pitchFamily="34" charset="0"/>
              </a:rPr>
              <a:t>Défice de concentração.</a:t>
            </a:r>
          </a:p>
          <a:p>
            <a:pPr>
              <a:buClr>
                <a:srgbClr val="C00000"/>
              </a:buClr>
              <a:buFont typeface="Wingdings" pitchFamily="2" charset="2"/>
              <a:buChar char="v"/>
            </a:pPr>
            <a:r>
              <a:rPr lang="pt-PT" dirty="0">
                <a:solidFill>
                  <a:srgbClr val="004586"/>
                </a:solidFill>
                <a:latin typeface="Calibri" pitchFamily="34" charset="0"/>
                <a:cs typeface="Calibri" pitchFamily="34" charset="0"/>
              </a:rPr>
              <a:t> </a:t>
            </a:r>
            <a:r>
              <a:rPr lang="pt-PT" dirty="0" smtClean="0">
                <a:solidFill>
                  <a:srgbClr val="004586"/>
                </a:solidFill>
                <a:latin typeface="Calibri" pitchFamily="34" charset="0"/>
                <a:cs typeface="Calibri" pitchFamily="34" charset="0"/>
              </a:rPr>
              <a:t>Neuropatia sensitiva/motora</a:t>
            </a:r>
            <a:r>
              <a:rPr lang="pt-PT" dirty="0" smtClean="0">
                <a:latin typeface="Calibri" pitchFamily="34" charset="0"/>
                <a:cs typeface="Calibri" pitchFamily="34" charset="0"/>
              </a:rPr>
              <a:t>.</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AutoShape 4" descr="Resultado de imagem para blood transfu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41318" name="AutoShape 6" descr="Resultado de imagem para blood transfu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41320" name="AutoShape 8" descr="Resultado de imagem para blood transfu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pic>
        <p:nvPicPr>
          <p:cNvPr id="12" name="Picture 1"/>
          <p:cNvPicPr>
            <a:picLocks noChangeAspect="1" noChangeArrowheads="1"/>
          </p:cNvPicPr>
          <p:nvPr/>
        </p:nvPicPr>
        <p:blipFill>
          <a:blip r:embed="rId3" cstate="print"/>
          <a:srcRect l="22222" t="36948" r="27536" b="24386"/>
          <a:stretch>
            <a:fillRect/>
          </a:stretch>
        </p:blipFill>
        <p:spPr bwMode="auto">
          <a:xfrm>
            <a:off x="1269864" y="1196752"/>
            <a:ext cx="9652272" cy="4176464"/>
          </a:xfrm>
          <a:prstGeom prst="rect">
            <a:avLst/>
          </a:prstGeom>
          <a:noFill/>
          <a:ln w="9525">
            <a:noFill/>
            <a:miter lim="800000"/>
            <a:headEnd/>
            <a:tailEnd/>
          </a:ln>
        </p:spPr>
      </p:pic>
      <p:sp>
        <p:nvSpPr>
          <p:cNvPr id="13" name="CaixaDeTexto 12"/>
          <p:cNvSpPr txBox="1"/>
          <p:nvPr/>
        </p:nvSpPr>
        <p:spPr>
          <a:xfrm>
            <a:off x="4295800" y="3107061"/>
            <a:ext cx="5976664"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pt-PT" sz="2400" b="1" dirty="0" smtClean="0">
                <a:latin typeface="Calibri" pitchFamily="34" charset="0"/>
                <a:cs typeface="Calibri" pitchFamily="34" charset="0"/>
              </a:rPr>
              <a:t>Anticorpo VHC</a:t>
            </a:r>
            <a:endParaRPr lang="pt-PT" sz="2400" b="1" dirty="0">
              <a:latin typeface="Calibri" pitchFamily="34" charset="0"/>
              <a:cs typeface="Calibri" pitchFamily="34" charset="0"/>
            </a:endParaRPr>
          </a:p>
        </p:txBody>
      </p:sp>
      <p:sp>
        <p:nvSpPr>
          <p:cNvPr id="14" name="CaixaDeTexto 13"/>
          <p:cNvSpPr txBox="1"/>
          <p:nvPr/>
        </p:nvSpPr>
        <p:spPr>
          <a:xfrm>
            <a:off x="3431704" y="836712"/>
            <a:ext cx="998991" cy="461665"/>
          </a:xfrm>
          <a:prstGeom prst="rect">
            <a:avLst/>
          </a:prstGeom>
          <a:noFill/>
        </p:spPr>
        <p:txBody>
          <a:bodyPr wrap="none" rtlCol="0">
            <a:spAutoFit/>
          </a:bodyPr>
          <a:lstStyle/>
          <a:p>
            <a:r>
              <a:rPr lang="pt-PT" sz="2400" b="1" dirty="0" smtClean="0">
                <a:solidFill>
                  <a:srgbClr val="004586"/>
                </a:solidFill>
                <a:latin typeface="Calibri" pitchFamily="34" charset="0"/>
                <a:cs typeface="Calibri" pitchFamily="34" charset="0"/>
              </a:rPr>
              <a:t>Aguda</a:t>
            </a:r>
            <a:endParaRPr lang="pt-PT" sz="2400" b="1" dirty="0">
              <a:solidFill>
                <a:srgbClr val="004586"/>
              </a:solidFill>
              <a:latin typeface="Calibri" pitchFamily="34" charset="0"/>
              <a:cs typeface="Calibri" pitchFamily="34" charset="0"/>
            </a:endParaRPr>
          </a:p>
        </p:txBody>
      </p:sp>
      <p:sp>
        <p:nvSpPr>
          <p:cNvPr id="15" name="CaixaDeTexto 14"/>
          <p:cNvSpPr txBox="1"/>
          <p:nvPr/>
        </p:nvSpPr>
        <p:spPr>
          <a:xfrm>
            <a:off x="8328248" y="807095"/>
            <a:ext cx="1137684" cy="461665"/>
          </a:xfrm>
          <a:prstGeom prst="rect">
            <a:avLst/>
          </a:prstGeom>
          <a:noFill/>
        </p:spPr>
        <p:txBody>
          <a:bodyPr wrap="none" rtlCol="0">
            <a:spAutoFit/>
          </a:bodyPr>
          <a:lstStyle/>
          <a:p>
            <a:r>
              <a:rPr lang="pt-PT" sz="2400" b="1" dirty="0" smtClean="0">
                <a:solidFill>
                  <a:srgbClr val="004586"/>
                </a:solidFill>
                <a:latin typeface="Calibri" pitchFamily="34" charset="0"/>
                <a:cs typeface="Calibri" pitchFamily="34" charset="0"/>
              </a:rPr>
              <a:t>Crónica</a:t>
            </a:r>
            <a:endParaRPr lang="pt-PT" sz="2400" b="1" dirty="0">
              <a:solidFill>
                <a:srgbClr val="004586"/>
              </a:solidFill>
              <a:latin typeface="Calibri" pitchFamily="34" charset="0"/>
              <a:cs typeface="Calibri" pitchFamily="34" charset="0"/>
            </a:endParaRPr>
          </a:p>
        </p:txBody>
      </p:sp>
      <p:sp>
        <p:nvSpPr>
          <p:cNvPr id="16" name="CaixaDeTexto 15"/>
          <p:cNvSpPr txBox="1"/>
          <p:nvPr/>
        </p:nvSpPr>
        <p:spPr>
          <a:xfrm>
            <a:off x="820366" y="5752306"/>
            <a:ext cx="1121589" cy="461665"/>
          </a:xfrm>
          <a:prstGeom prst="rect">
            <a:avLst/>
          </a:prstGeom>
          <a:noFill/>
        </p:spPr>
        <p:txBody>
          <a:bodyPr wrap="none" rtlCol="0">
            <a:spAutoFit/>
          </a:bodyPr>
          <a:lstStyle/>
          <a:p>
            <a:r>
              <a:rPr lang="pt-PT" sz="2400" b="1" dirty="0" smtClean="0">
                <a:solidFill>
                  <a:srgbClr val="004586"/>
                </a:solidFill>
                <a:latin typeface="Calibri" pitchFamily="34" charset="0"/>
                <a:cs typeface="Calibri" pitchFamily="34" charset="0"/>
              </a:rPr>
              <a:t>Infeção</a:t>
            </a:r>
            <a:endParaRPr lang="pt-PT" sz="2400" b="1" dirty="0">
              <a:solidFill>
                <a:srgbClr val="004586"/>
              </a:solidFill>
              <a:latin typeface="Calibri" pitchFamily="34" charset="0"/>
              <a:cs typeface="Calibri" pitchFamily="34" charset="0"/>
            </a:endParaRPr>
          </a:p>
        </p:txBody>
      </p:sp>
      <p:cxnSp>
        <p:nvCxnSpPr>
          <p:cNvPr id="18" name="Conexão recta unidireccional 17"/>
          <p:cNvCxnSpPr/>
          <p:nvPr/>
        </p:nvCxnSpPr>
        <p:spPr>
          <a:xfrm flipV="1">
            <a:off x="1343472" y="5373216"/>
            <a:ext cx="0" cy="432048"/>
          </a:xfrm>
          <a:prstGeom prst="straightConnector1">
            <a:avLst/>
          </a:prstGeom>
          <a:ln w="38100">
            <a:solidFill>
              <a:srgbClr val="004586"/>
            </a:solidFill>
            <a:tailEnd type="arrow"/>
          </a:ln>
        </p:spPr>
        <p:style>
          <a:lnRef idx="1">
            <a:schemeClr val="accent1"/>
          </a:lnRef>
          <a:fillRef idx="0">
            <a:schemeClr val="accent1"/>
          </a:fillRef>
          <a:effectRef idx="0">
            <a:schemeClr val="accent1"/>
          </a:effectRef>
          <a:fontRef idx="minor">
            <a:schemeClr val="tx1"/>
          </a:fontRef>
        </p:style>
      </p:cxnSp>
      <p:cxnSp>
        <p:nvCxnSpPr>
          <p:cNvPr id="22" name="Conexão recta 21"/>
          <p:cNvCxnSpPr/>
          <p:nvPr/>
        </p:nvCxnSpPr>
        <p:spPr>
          <a:xfrm>
            <a:off x="4295800" y="1340768"/>
            <a:ext cx="0" cy="403244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CaixaDeTexto 26"/>
          <p:cNvSpPr txBox="1"/>
          <p:nvPr/>
        </p:nvSpPr>
        <p:spPr>
          <a:xfrm>
            <a:off x="3359696" y="5752306"/>
            <a:ext cx="1936749" cy="461665"/>
          </a:xfrm>
          <a:prstGeom prst="rect">
            <a:avLst/>
          </a:prstGeom>
          <a:noFill/>
        </p:spPr>
        <p:txBody>
          <a:bodyPr wrap="none" rtlCol="0">
            <a:spAutoFit/>
          </a:bodyPr>
          <a:lstStyle/>
          <a:p>
            <a:r>
              <a:rPr lang="pt-PT" sz="2400" b="1" dirty="0" smtClean="0">
                <a:solidFill>
                  <a:srgbClr val="004586"/>
                </a:solidFill>
                <a:latin typeface="Calibri" pitchFamily="34" charset="0"/>
                <a:cs typeface="Calibri" pitchFamily="34" charset="0"/>
              </a:rPr>
              <a:t>8-12 semanas</a:t>
            </a:r>
            <a:endParaRPr lang="pt-PT" sz="2400" b="1" dirty="0">
              <a:solidFill>
                <a:srgbClr val="004586"/>
              </a:solidFill>
              <a:latin typeface="Calibri" pitchFamily="34" charset="0"/>
              <a:cs typeface="Calibri" pitchFamily="34" charset="0"/>
            </a:endParaRPr>
          </a:p>
        </p:txBody>
      </p:sp>
      <p:cxnSp>
        <p:nvCxnSpPr>
          <p:cNvPr id="29" name="Conexão recta unidireccional 28"/>
          <p:cNvCxnSpPr/>
          <p:nvPr/>
        </p:nvCxnSpPr>
        <p:spPr>
          <a:xfrm flipV="1">
            <a:off x="4314850" y="5373216"/>
            <a:ext cx="0" cy="432048"/>
          </a:xfrm>
          <a:prstGeom prst="straightConnector1">
            <a:avLst/>
          </a:prstGeom>
          <a:ln w="38100">
            <a:solidFill>
              <a:srgbClr val="004586"/>
            </a:solidFill>
            <a:tailEnd type="arrow"/>
          </a:ln>
        </p:spPr>
        <p:style>
          <a:lnRef idx="1">
            <a:schemeClr val="accent1"/>
          </a:lnRef>
          <a:fillRef idx="0">
            <a:schemeClr val="accent1"/>
          </a:fillRef>
          <a:effectRef idx="0">
            <a:schemeClr val="accent1"/>
          </a:effectRef>
          <a:fontRef idx="minor">
            <a:schemeClr val="tx1"/>
          </a:fontRef>
        </p:style>
      </p:cxnSp>
      <p:cxnSp>
        <p:nvCxnSpPr>
          <p:cNvPr id="31" name="Conexão recta 30"/>
          <p:cNvCxnSpPr/>
          <p:nvPr/>
        </p:nvCxnSpPr>
        <p:spPr>
          <a:xfrm>
            <a:off x="1343472" y="1268760"/>
            <a:ext cx="5688632"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Conexão recta 33"/>
          <p:cNvCxnSpPr/>
          <p:nvPr/>
        </p:nvCxnSpPr>
        <p:spPr>
          <a:xfrm>
            <a:off x="7104112" y="1268760"/>
            <a:ext cx="37444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CaixaDeTexto 34"/>
          <p:cNvSpPr txBox="1"/>
          <p:nvPr/>
        </p:nvSpPr>
        <p:spPr>
          <a:xfrm>
            <a:off x="6209520" y="5752306"/>
            <a:ext cx="1686680" cy="461665"/>
          </a:xfrm>
          <a:prstGeom prst="rect">
            <a:avLst/>
          </a:prstGeom>
          <a:noFill/>
        </p:spPr>
        <p:txBody>
          <a:bodyPr wrap="none" rtlCol="0">
            <a:spAutoFit/>
          </a:bodyPr>
          <a:lstStyle/>
          <a:p>
            <a:r>
              <a:rPr lang="pt-PT" sz="2400" b="1" dirty="0" smtClean="0">
                <a:solidFill>
                  <a:srgbClr val="004586"/>
                </a:solidFill>
                <a:latin typeface="Calibri" pitchFamily="34" charset="0"/>
                <a:cs typeface="Calibri" pitchFamily="34" charset="0"/>
              </a:rPr>
              <a:t>24 semanas</a:t>
            </a:r>
            <a:endParaRPr lang="pt-PT" sz="2400" b="1" dirty="0">
              <a:solidFill>
                <a:srgbClr val="004586"/>
              </a:solidFill>
              <a:latin typeface="Calibri" pitchFamily="34" charset="0"/>
              <a:cs typeface="Calibri" pitchFamily="34" charset="0"/>
            </a:endParaRPr>
          </a:p>
        </p:txBody>
      </p:sp>
      <p:cxnSp>
        <p:nvCxnSpPr>
          <p:cNvPr id="36" name="Conexão recta unidireccional 35"/>
          <p:cNvCxnSpPr/>
          <p:nvPr/>
        </p:nvCxnSpPr>
        <p:spPr>
          <a:xfrm flipV="1">
            <a:off x="7051154" y="5373216"/>
            <a:ext cx="0" cy="432048"/>
          </a:xfrm>
          <a:prstGeom prst="straightConnector1">
            <a:avLst/>
          </a:prstGeom>
          <a:ln w="38100">
            <a:solidFill>
              <a:srgbClr val="004586"/>
            </a:solidFill>
            <a:tailEnd type="arrow"/>
          </a:ln>
        </p:spPr>
        <p:style>
          <a:lnRef idx="1">
            <a:schemeClr val="accent1"/>
          </a:lnRef>
          <a:fillRef idx="0">
            <a:schemeClr val="accent1"/>
          </a:fillRef>
          <a:effectRef idx="0">
            <a:schemeClr val="accent1"/>
          </a:effectRef>
          <a:fontRef idx="minor">
            <a:schemeClr val="tx1"/>
          </a:fontRef>
        </p:style>
      </p:cxnSp>
      <p:sp>
        <p:nvSpPr>
          <p:cNvPr id="19" name="18 Título"/>
          <p:cNvSpPr>
            <a:spLocks noGrp="1"/>
          </p:cNvSpPr>
          <p:nvPr>
            <p:ph type="title"/>
          </p:nvPr>
        </p:nvSpPr>
        <p:spPr/>
        <p:txBody>
          <a:bodyPr/>
          <a:lstStyle/>
          <a:p>
            <a:r>
              <a:rPr lang="es-ES" dirty="0" err="1" smtClean="0"/>
              <a:t>Dignóstico</a:t>
            </a:r>
            <a:endParaRPr lang="es-E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AutoShape 4" descr="Resultado de imagem para blood transfu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41318" name="AutoShape 6" descr="Resultado de imagem para blood transfu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41320" name="AutoShape 8" descr="Resultado de imagem para blood transfu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9" name="18 Título"/>
          <p:cNvSpPr>
            <a:spLocks noGrp="1"/>
          </p:cNvSpPr>
          <p:nvPr>
            <p:ph type="title"/>
          </p:nvPr>
        </p:nvSpPr>
        <p:spPr/>
        <p:txBody>
          <a:bodyPr/>
          <a:lstStyle/>
          <a:p>
            <a:r>
              <a:rPr lang="es-ES" dirty="0" err="1" smtClean="0"/>
              <a:t>Dignóstico</a:t>
            </a:r>
            <a:endParaRPr lang="es-ES" dirty="0"/>
          </a:p>
        </p:txBody>
      </p:sp>
      <p:sp>
        <p:nvSpPr>
          <p:cNvPr id="20" name="19 Marcador de contenido"/>
          <p:cNvSpPr>
            <a:spLocks noGrp="1"/>
          </p:cNvSpPr>
          <p:nvPr>
            <p:ph idx="1"/>
          </p:nvPr>
        </p:nvSpPr>
        <p:spPr/>
        <p:txBody>
          <a:bodyPr/>
          <a:lstStyle/>
          <a:p>
            <a:r>
              <a:rPr lang="es-ES" dirty="0" err="1" smtClean="0">
                <a:solidFill>
                  <a:srgbClr val="004586"/>
                </a:solidFill>
              </a:rPr>
              <a:t>Anticorpo</a:t>
            </a:r>
            <a:r>
              <a:rPr lang="es-ES" dirty="0" smtClean="0">
                <a:solidFill>
                  <a:srgbClr val="004586"/>
                </a:solidFill>
              </a:rPr>
              <a:t> VHC:</a:t>
            </a:r>
          </a:p>
          <a:p>
            <a:pPr lvl="1"/>
            <a:r>
              <a:rPr lang="pt-PT" sz="2400" dirty="0" smtClean="0">
                <a:solidFill>
                  <a:srgbClr val="004586"/>
                </a:solidFill>
                <a:cs typeface="Calibri" pitchFamily="34" charset="0"/>
              </a:rPr>
              <a:t>Detetável às 8-12 semanas.</a:t>
            </a:r>
          </a:p>
          <a:p>
            <a:pPr lvl="1"/>
            <a:r>
              <a:rPr lang="pt-PT" sz="2400" dirty="0" smtClean="0">
                <a:solidFill>
                  <a:srgbClr val="004586"/>
                </a:solidFill>
                <a:cs typeface="Calibri" pitchFamily="34" charset="0"/>
              </a:rPr>
              <a:t>Especificidade &gt;99%.</a:t>
            </a:r>
          </a:p>
          <a:p>
            <a:pPr lvl="1"/>
            <a:r>
              <a:rPr lang="pt-PT" sz="2400" dirty="0" smtClean="0">
                <a:solidFill>
                  <a:srgbClr val="004586"/>
                </a:solidFill>
                <a:cs typeface="Calibri" pitchFamily="34" charset="0"/>
              </a:rPr>
              <a:t>Não diferencia infeção passada, corrente, resolvida.</a:t>
            </a:r>
          </a:p>
          <a:p>
            <a:pPr lvl="1"/>
            <a:r>
              <a:rPr lang="pt-PT" sz="2400" dirty="0" smtClean="0">
                <a:solidFill>
                  <a:srgbClr val="004586"/>
                </a:solidFill>
                <a:cs typeface="Calibri" pitchFamily="34" charset="0"/>
              </a:rPr>
              <a:t>Utilizado como método de rastreio.</a:t>
            </a:r>
          </a:p>
          <a:p>
            <a:pPr lvl="1"/>
            <a:endParaRPr lang="pt-PT" sz="2400" dirty="0" smtClean="0">
              <a:solidFill>
                <a:srgbClr val="004586"/>
              </a:solidFill>
              <a:cs typeface="Calibri" pitchFamily="34" charset="0"/>
            </a:endParaRPr>
          </a:p>
          <a:p>
            <a:pPr lvl="1"/>
            <a:r>
              <a:rPr lang="pt-PT" sz="2400" dirty="0" smtClean="0">
                <a:solidFill>
                  <a:srgbClr val="C00000"/>
                </a:solidFill>
                <a:cs typeface="Calibri" pitchFamily="34" charset="0"/>
              </a:rPr>
              <a:t>Negativo</a:t>
            </a:r>
            <a:r>
              <a:rPr lang="pt-PT" sz="2400" dirty="0" smtClean="0">
                <a:solidFill>
                  <a:srgbClr val="004586"/>
                </a:solidFill>
                <a:cs typeface="Calibri" pitchFamily="34" charset="0"/>
              </a:rPr>
              <a:t>. Sem evidência de infeção:</a:t>
            </a:r>
          </a:p>
          <a:p>
            <a:pPr lvl="2"/>
            <a:r>
              <a:rPr lang="pt-PT" sz="2400" dirty="0" smtClean="0">
                <a:solidFill>
                  <a:srgbClr val="004586"/>
                </a:solidFill>
                <a:cs typeface="Calibri" pitchFamily="34" charset="0"/>
              </a:rPr>
              <a:t>Falsos negativos: infeção recente, imunossupressão.</a:t>
            </a:r>
          </a:p>
          <a:p>
            <a:pPr lvl="1"/>
            <a:r>
              <a:rPr lang="pt-PT" sz="2400" dirty="0" smtClean="0">
                <a:solidFill>
                  <a:srgbClr val="C00000"/>
                </a:solidFill>
                <a:cs typeface="Calibri" pitchFamily="34" charset="0"/>
              </a:rPr>
              <a:t>Positivo</a:t>
            </a:r>
            <a:r>
              <a:rPr lang="pt-PT" sz="2400" dirty="0" smtClean="0">
                <a:solidFill>
                  <a:srgbClr val="004586"/>
                </a:solidFill>
                <a:cs typeface="Calibri" pitchFamily="34" charset="0"/>
              </a:rPr>
              <a:t>. Infeção ativa ou resolvida:</a:t>
            </a:r>
          </a:p>
          <a:p>
            <a:pPr lvl="2"/>
            <a:r>
              <a:rPr lang="pt-PT" sz="2400" dirty="0" smtClean="0">
                <a:solidFill>
                  <a:srgbClr val="004586"/>
                </a:solidFill>
                <a:cs typeface="Calibri" pitchFamily="34" charset="0"/>
              </a:rPr>
              <a:t> Falsos positivos: em áreas de baixa prevalência.</a:t>
            </a:r>
          </a:p>
          <a:p>
            <a:pPr lvl="1"/>
            <a:r>
              <a:rPr lang="pt-PT" sz="2400" dirty="0" smtClean="0">
                <a:solidFill>
                  <a:srgbClr val="C00000"/>
                </a:solidFill>
                <a:cs typeface="Calibri" pitchFamily="34" charset="0"/>
              </a:rPr>
              <a:t>Indeterminado</a:t>
            </a:r>
            <a:r>
              <a:rPr lang="pt-PT" sz="2400" dirty="0" smtClean="0">
                <a:solidFill>
                  <a:srgbClr val="004586"/>
                </a:solidFill>
                <a:cs typeface="Calibri" pitchFamily="34" charset="0"/>
              </a:rPr>
              <a:t>. Confirmar com RNA VHC.</a:t>
            </a:r>
          </a:p>
          <a:p>
            <a:pPr lvl="2"/>
            <a:endParaRPr lang="pt-PT" dirty="0" smtClean="0">
              <a:latin typeface="Calibri" pitchFamily="34" charset="0"/>
              <a:cs typeface="Calibri" pitchFamily="34" charset="0"/>
            </a:endParaRPr>
          </a:p>
          <a:p>
            <a:pPr lvl="1"/>
            <a:endParaRPr lang="pt-PT" dirty="0" smtClean="0">
              <a:latin typeface="Calibri" pitchFamily="34" charset="0"/>
              <a:cs typeface="Calibri" pitchFamily="34" charset="0"/>
            </a:endParaRPr>
          </a:p>
          <a:p>
            <a:pPr lvl="1"/>
            <a:endParaRPr lang="es-ES" dirty="0"/>
          </a:p>
        </p:txBody>
      </p:sp>
      <p:pic>
        <p:nvPicPr>
          <p:cNvPr id="23" name="Picture 2" descr="Resultado de imagem para virus antibody"/>
          <p:cNvPicPr>
            <a:picLocks noChangeAspect="1" noChangeArrowheads="1"/>
          </p:cNvPicPr>
          <p:nvPr/>
        </p:nvPicPr>
        <p:blipFill>
          <a:blip r:embed="rId3" cstate="print"/>
          <a:srcRect/>
          <a:stretch>
            <a:fillRect/>
          </a:stretch>
        </p:blipFill>
        <p:spPr bwMode="auto">
          <a:xfrm>
            <a:off x="8596330" y="928670"/>
            <a:ext cx="2880320" cy="2160240"/>
          </a:xfrm>
          <a:prstGeom prst="rect">
            <a:avLst/>
          </a:prstGeom>
          <a:noFill/>
          <a:effectLst>
            <a:softEdge rad="127000"/>
          </a:effectLst>
        </p:spPr>
      </p:pic>
      <p:sp>
        <p:nvSpPr>
          <p:cNvPr id="24" name="Rectângulo 22"/>
          <p:cNvSpPr/>
          <p:nvPr/>
        </p:nvSpPr>
        <p:spPr>
          <a:xfrm>
            <a:off x="7024694" y="5429264"/>
            <a:ext cx="4824536" cy="461665"/>
          </a:xfrm>
          <a:prstGeom prst="rect">
            <a:avLst/>
          </a:prstGeom>
        </p:spPr>
        <p:txBody>
          <a:bodyPr wrap="square">
            <a:spAutoFit/>
          </a:bodyPr>
          <a:lstStyle/>
          <a:p>
            <a:pPr algn="r"/>
            <a:r>
              <a:rPr lang="pt-PT" sz="1200" i="1" dirty="0" err="1" smtClean="0">
                <a:solidFill>
                  <a:srgbClr val="808080"/>
                </a:solidFill>
                <a:cs typeface="Calibri" pitchFamily="34" charset="0"/>
              </a:rPr>
              <a:t>Ghany</a:t>
            </a:r>
            <a:r>
              <a:rPr lang="pt-PT" sz="1200" i="1" baseline="0" dirty="0" smtClean="0">
                <a:solidFill>
                  <a:srgbClr val="808080"/>
                </a:solidFill>
                <a:cs typeface="Calibri" pitchFamily="34" charset="0"/>
              </a:rPr>
              <a:t> MG, </a:t>
            </a:r>
            <a:r>
              <a:rPr lang="pt-PT" sz="1200" i="1" baseline="0" dirty="0" err="1" smtClean="0">
                <a:solidFill>
                  <a:srgbClr val="808080"/>
                </a:solidFill>
                <a:cs typeface="Calibri" pitchFamily="34" charset="0"/>
              </a:rPr>
              <a:t>et</a:t>
            </a:r>
            <a:r>
              <a:rPr lang="pt-PT" sz="1200" i="1" baseline="0" dirty="0" smtClean="0">
                <a:solidFill>
                  <a:srgbClr val="808080"/>
                </a:solidFill>
                <a:cs typeface="Calibri" pitchFamily="34" charset="0"/>
              </a:rPr>
              <a:t> al. </a:t>
            </a:r>
            <a:r>
              <a:rPr lang="pt-PT" sz="1200" i="1" baseline="0" dirty="0" err="1" smtClean="0">
                <a:solidFill>
                  <a:srgbClr val="808080"/>
                </a:solidFill>
                <a:cs typeface="Calibri" pitchFamily="34" charset="0"/>
              </a:rPr>
              <a:t>Hepatology</a:t>
            </a:r>
            <a:r>
              <a:rPr lang="pt-PT" sz="1200" i="1" baseline="0" dirty="0" smtClean="0">
                <a:solidFill>
                  <a:srgbClr val="808080"/>
                </a:solidFill>
                <a:cs typeface="Calibri" pitchFamily="34" charset="0"/>
              </a:rPr>
              <a:t>.</a:t>
            </a:r>
            <a:r>
              <a:rPr lang="pt-PT" sz="1200" i="1" dirty="0">
                <a:solidFill>
                  <a:srgbClr val="808080"/>
                </a:solidFill>
              </a:rPr>
              <a:t> 2009 Apr;49(4):</a:t>
            </a:r>
            <a:r>
              <a:rPr lang="pt-PT" sz="1200" i="1" dirty="0" smtClean="0">
                <a:solidFill>
                  <a:srgbClr val="808080"/>
                </a:solidFill>
              </a:rPr>
              <a:t>1335-74</a:t>
            </a:r>
            <a:endParaRPr lang="pt-PT" sz="1200" i="1" baseline="0" dirty="0" smtClean="0">
              <a:solidFill>
                <a:srgbClr val="808080"/>
              </a:solidFill>
              <a:cs typeface="Calibri" pitchFamily="34" charset="0"/>
            </a:endParaRPr>
          </a:p>
          <a:p>
            <a:pPr algn="r">
              <a:defRPr/>
            </a:pPr>
            <a:r>
              <a:rPr lang="en-US" sz="1200" i="1" dirty="0">
                <a:solidFill>
                  <a:srgbClr val="808080"/>
                </a:solidFill>
                <a:cs typeface="Calibri" pitchFamily="34" charset="0"/>
              </a:rPr>
              <a:t>EASL Clinical Practice </a:t>
            </a:r>
            <a:r>
              <a:rPr lang="en-US" sz="1200" i="1" dirty="0" smtClean="0">
                <a:solidFill>
                  <a:srgbClr val="808080"/>
                </a:solidFill>
                <a:cs typeface="Calibri" pitchFamily="34" charset="0"/>
              </a:rPr>
              <a:t>Guidelines, J </a:t>
            </a:r>
            <a:r>
              <a:rPr lang="en-US" sz="1200" i="1" dirty="0" err="1" smtClean="0">
                <a:solidFill>
                  <a:srgbClr val="808080"/>
                </a:solidFill>
                <a:cs typeface="Calibri" pitchFamily="34" charset="0"/>
              </a:rPr>
              <a:t>Hepatol</a:t>
            </a:r>
            <a:r>
              <a:rPr lang="en-US" sz="1200" i="1" dirty="0" smtClean="0">
                <a:solidFill>
                  <a:srgbClr val="808080"/>
                </a:solidFill>
                <a:cs typeface="Calibri" pitchFamily="34" charset="0"/>
              </a:rPr>
              <a:t>. </a:t>
            </a:r>
            <a:r>
              <a:rPr lang="pt-PT" sz="1200" i="1" dirty="0" smtClean="0">
                <a:solidFill>
                  <a:srgbClr val="808080"/>
                </a:solidFill>
                <a:cs typeface="Calibri" pitchFamily="34" charset="0"/>
              </a:rPr>
              <a:t>2014 </a:t>
            </a:r>
            <a:r>
              <a:rPr lang="pt-PT" sz="1200" i="1" dirty="0">
                <a:solidFill>
                  <a:srgbClr val="808080"/>
                </a:solidFill>
                <a:cs typeface="Calibri" pitchFamily="34" charset="0"/>
              </a:rPr>
              <a:t>Feb;60(2):392-420.</a:t>
            </a:r>
            <a:endParaRPr lang="en-US" sz="1200" i="1" dirty="0">
              <a:solidFill>
                <a:srgbClr val="808080"/>
              </a:solidFill>
              <a:cs typeface="Calibri"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AutoShape 4" descr="Resultado de imagem para blood transfu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41318" name="AutoShape 6" descr="Resultado de imagem para blood transfu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41320" name="AutoShape 8" descr="Resultado de imagem para blood transfu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9" name="18 Título"/>
          <p:cNvSpPr>
            <a:spLocks noGrp="1"/>
          </p:cNvSpPr>
          <p:nvPr>
            <p:ph type="title"/>
          </p:nvPr>
        </p:nvSpPr>
        <p:spPr/>
        <p:txBody>
          <a:bodyPr/>
          <a:lstStyle/>
          <a:p>
            <a:r>
              <a:rPr lang="es-ES" dirty="0" err="1" smtClean="0"/>
              <a:t>Dignóstico</a:t>
            </a:r>
            <a:endParaRPr lang="es-ES" dirty="0"/>
          </a:p>
        </p:txBody>
      </p:sp>
      <p:sp>
        <p:nvSpPr>
          <p:cNvPr id="20" name="19 Marcador de contenido"/>
          <p:cNvSpPr>
            <a:spLocks noGrp="1"/>
          </p:cNvSpPr>
          <p:nvPr>
            <p:ph idx="1"/>
          </p:nvPr>
        </p:nvSpPr>
        <p:spPr/>
        <p:txBody>
          <a:bodyPr/>
          <a:lstStyle/>
          <a:p>
            <a:r>
              <a:rPr lang="es-ES" dirty="0" smtClean="0">
                <a:solidFill>
                  <a:srgbClr val="004586"/>
                </a:solidFill>
              </a:rPr>
              <a:t>RNA VHC:</a:t>
            </a:r>
          </a:p>
          <a:p>
            <a:pPr lvl="1"/>
            <a:r>
              <a:rPr lang="pt-PT" sz="2400" dirty="0" smtClean="0">
                <a:solidFill>
                  <a:srgbClr val="004586"/>
                </a:solidFill>
                <a:cs typeface="Calibri" pitchFamily="34" charset="0"/>
              </a:rPr>
              <a:t>Pode ser positivo a partir das 2 semanas de infeção.</a:t>
            </a:r>
          </a:p>
          <a:p>
            <a:pPr lvl="1"/>
            <a:r>
              <a:rPr lang="pt-PT" sz="2400" dirty="0" smtClean="0">
                <a:solidFill>
                  <a:srgbClr val="004586"/>
                </a:solidFill>
                <a:cs typeface="Calibri" pitchFamily="34" charset="0"/>
              </a:rPr>
              <a:t>Deve ser quantificado em TODOS com anticorpo VHC positivo.</a:t>
            </a:r>
          </a:p>
          <a:p>
            <a:pPr lvl="1"/>
            <a:r>
              <a:rPr lang="pt-PT" sz="2400" dirty="0" smtClean="0">
                <a:solidFill>
                  <a:srgbClr val="C00000"/>
                </a:solidFill>
                <a:cs typeface="Calibri" pitchFamily="34" charset="0"/>
              </a:rPr>
              <a:t>Positivo</a:t>
            </a:r>
            <a:r>
              <a:rPr lang="pt-PT" sz="2400" dirty="0" smtClean="0">
                <a:solidFill>
                  <a:srgbClr val="004586"/>
                </a:solidFill>
                <a:cs typeface="Calibri" pitchFamily="34" charset="0"/>
              </a:rPr>
              <a:t>. Infeção por VHC.</a:t>
            </a:r>
          </a:p>
          <a:p>
            <a:pPr lvl="1"/>
            <a:r>
              <a:rPr lang="pt-PT" sz="2400" dirty="0" smtClean="0">
                <a:solidFill>
                  <a:srgbClr val="C00000"/>
                </a:solidFill>
                <a:cs typeface="Calibri" pitchFamily="34" charset="0"/>
              </a:rPr>
              <a:t>Negativo</a:t>
            </a:r>
            <a:r>
              <a:rPr lang="pt-PT" sz="2400" dirty="0" smtClean="0">
                <a:solidFill>
                  <a:srgbClr val="004586"/>
                </a:solidFill>
                <a:cs typeface="Calibri" pitchFamily="34" charset="0"/>
              </a:rPr>
              <a:t>.  Repetir passadas 12 semanas.</a:t>
            </a:r>
          </a:p>
          <a:p>
            <a:pPr lvl="2"/>
            <a:endParaRPr lang="pt-PT" dirty="0" smtClean="0">
              <a:latin typeface="Calibri" pitchFamily="34" charset="0"/>
              <a:cs typeface="Calibri" pitchFamily="34" charset="0"/>
            </a:endParaRPr>
          </a:p>
          <a:p>
            <a:pPr lvl="1"/>
            <a:endParaRPr lang="pt-PT" dirty="0" smtClean="0">
              <a:latin typeface="Calibri" pitchFamily="34" charset="0"/>
              <a:cs typeface="Calibri" pitchFamily="34" charset="0"/>
            </a:endParaRPr>
          </a:p>
          <a:p>
            <a:pPr lvl="1"/>
            <a:endParaRPr lang="es-ES" dirty="0"/>
          </a:p>
        </p:txBody>
      </p:sp>
      <p:sp>
        <p:nvSpPr>
          <p:cNvPr id="24" name="Rectângulo 22"/>
          <p:cNvSpPr/>
          <p:nvPr/>
        </p:nvSpPr>
        <p:spPr>
          <a:xfrm>
            <a:off x="7024694" y="5681979"/>
            <a:ext cx="4824536" cy="461665"/>
          </a:xfrm>
          <a:prstGeom prst="rect">
            <a:avLst/>
          </a:prstGeom>
        </p:spPr>
        <p:txBody>
          <a:bodyPr wrap="square">
            <a:spAutoFit/>
          </a:bodyPr>
          <a:lstStyle/>
          <a:p>
            <a:pPr algn="r"/>
            <a:r>
              <a:rPr lang="pt-PT" sz="1200" i="1" dirty="0" err="1" smtClean="0">
                <a:solidFill>
                  <a:srgbClr val="808080"/>
                </a:solidFill>
                <a:cs typeface="Calibri" pitchFamily="34" charset="0"/>
              </a:rPr>
              <a:t>Ghany</a:t>
            </a:r>
            <a:r>
              <a:rPr lang="pt-PT" sz="1200" i="1" baseline="0" dirty="0" smtClean="0">
                <a:solidFill>
                  <a:srgbClr val="808080"/>
                </a:solidFill>
                <a:cs typeface="Calibri" pitchFamily="34" charset="0"/>
              </a:rPr>
              <a:t> MG, </a:t>
            </a:r>
            <a:r>
              <a:rPr lang="pt-PT" sz="1200" i="1" baseline="0" dirty="0" err="1" smtClean="0">
                <a:solidFill>
                  <a:srgbClr val="808080"/>
                </a:solidFill>
                <a:cs typeface="Calibri" pitchFamily="34" charset="0"/>
              </a:rPr>
              <a:t>et</a:t>
            </a:r>
            <a:r>
              <a:rPr lang="pt-PT" sz="1200" i="1" baseline="0" dirty="0" smtClean="0">
                <a:solidFill>
                  <a:srgbClr val="808080"/>
                </a:solidFill>
                <a:cs typeface="Calibri" pitchFamily="34" charset="0"/>
              </a:rPr>
              <a:t> al. </a:t>
            </a:r>
            <a:r>
              <a:rPr lang="pt-PT" sz="1200" i="1" baseline="0" dirty="0" err="1" smtClean="0">
                <a:solidFill>
                  <a:srgbClr val="808080"/>
                </a:solidFill>
                <a:cs typeface="Calibri" pitchFamily="34" charset="0"/>
              </a:rPr>
              <a:t>Hepatology</a:t>
            </a:r>
            <a:r>
              <a:rPr lang="pt-PT" sz="1200" i="1" baseline="0" dirty="0" smtClean="0">
                <a:solidFill>
                  <a:srgbClr val="808080"/>
                </a:solidFill>
                <a:cs typeface="Calibri" pitchFamily="34" charset="0"/>
              </a:rPr>
              <a:t>.</a:t>
            </a:r>
            <a:r>
              <a:rPr lang="pt-PT" sz="1200" i="1" dirty="0">
                <a:solidFill>
                  <a:srgbClr val="808080"/>
                </a:solidFill>
              </a:rPr>
              <a:t> 2009 Apr;49(4):</a:t>
            </a:r>
            <a:r>
              <a:rPr lang="pt-PT" sz="1200" i="1" dirty="0" smtClean="0">
                <a:solidFill>
                  <a:srgbClr val="808080"/>
                </a:solidFill>
              </a:rPr>
              <a:t>1335-74</a:t>
            </a:r>
            <a:endParaRPr lang="pt-PT" sz="1200" i="1" baseline="0" dirty="0" smtClean="0">
              <a:solidFill>
                <a:srgbClr val="808080"/>
              </a:solidFill>
              <a:cs typeface="Calibri" pitchFamily="34" charset="0"/>
            </a:endParaRPr>
          </a:p>
          <a:p>
            <a:pPr algn="r">
              <a:defRPr/>
            </a:pPr>
            <a:r>
              <a:rPr lang="en-US" sz="1200" i="1" dirty="0">
                <a:solidFill>
                  <a:srgbClr val="808080"/>
                </a:solidFill>
                <a:cs typeface="Calibri" pitchFamily="34" charset="0"/>
              </a:rPr>
              <a:t>EASL Clinical Practice </a:t>
            </a:r>
            <a:r>
              <a:rPr lang="en-US" sz="1200" i="1" dirty="0" smtClean="0">
                <a:solidFill>
                  <a:srgbClr val="808080"/>
                </a:solidFill>
                <a:cs typeface="Calibri" pitchFamily="34" charset="0"/>
              </a:rPr>
              <a:t>Guidelines, J </a:t>
            </a:r>
            <a:r>
              <a:rPr lang="en-US" sz="1200" i="1" dirty="0" err="1" smtClean="0">
                <a:solidFill>
                  <a:srgbClr val="808080"/>
                </a:solidFill>
                <a:cs typeface="Calibri" pitchFamily="34" charset="0"/>
              </a:rPr>
              <a:t>Hepatol</a:t>
            </a:r>
            <a:r>
              <a:rPr lang="en-US" sz="1200" i="1" dirty="0" smtClean="0">
                <a:solidFill>
                  <a:srgbClr val="808080"/>
                </a:solidFill>
                <a:cs typeface="Calibri" pitchFamily="34" charset="0"/>
              </a:rPr>
              <a:t>. </a:t>
            </a:r>
            <a:r>
              <a:rPr lang="pt-PT" sz="1200" i="1" dirty="0" smtClean="0">
                <a:solidFill>
                  <a:srgbClr val="808080"/>
                </a:solidFill>
                <a:cs typeface="Calibri" pitchFamily="34" charset="0"/>
              </a:rPr>
              <a:t>2014 </a:t>
            </a:r>
            <a:r>
              <a:rPr lang="pt-PT" sz="1200" i="1" dirty="0">
                <a:solidFill>
                  <a:srgbClr val="808080"/>
                </a:solidFill>
                <a:cs typeface="Calibri" pitchFamily="34" charset="0"/>
              </a:rPr>
              <a:t>Feb;60(2):392-420.</a:t>
            </a:r>
            <a:endParaRPr lang="en-US" sz="1200" i="1" dirty="0">
              <a:solidFill>
                <a:srgbClr val="808080"/>
              </a:solidFill>
              <a:cs typeface="Calibri" pitchFamily="34" charset="0"/>
            </a:endParaRPr>
          </a:p>
        </p:txBody>
      </p:sp>
      <p:graphicFrame>
        <p:nvGraphicFramePr>
          <p:cNvPr id="9" name="Tabela 10"/>
          <p:cNvGraphicFramePr>
            <a:graphicFrameLocks noGrp="1"/>
          </p:cNvGraphicFramePr>
          <p:nvPr/>
        </p:nvGraphicFramePr>
        <p:xfrm>
          <a:off x="1023902" y="3214686"/>
          <a:ext cx="10153127" cy="2286000"/>
        </p:xfrm>
        <a:graphic>
          <a:graphicData uri="http://schemas.openxmlformats.org/drawingml/2006/table">
            <a:tbl>
              <a:tblPr firstRow="1" bandRow="1">
                <a:tableStyleId>{5C22544A-7EE6-4342-B048-85BDC9FD1C3A}</a:tableStyleId>
              </a:tblPr>
              <a:tblGrid>
                <a:gridCol w="1628332"/>
                <a:gridCol w="1724116"/>
                <a:gridCol w="6800679"/>
              </a:tblGrid>
              <a:tr h="370840">
                <a:tc>
                  <a:txBody>
                    <a:bodyPr/>
                    <a:lstStyle/>
                    <a:p>
                      <a:pPr algn="ctr"/>
                      <a:r>
                        <a:rPr lang="pt-PT" sz="2400" b="1" dirty="0" err="1" smtClean="0">
                          <a:latin typeface="Calibri" pitchFamily="34" charset="0"/>
                          <a:cs typeface="Calibri" pitchFamily="34" charset="0"/>
                        </a:rPr>
                        <a:t>Anti-VHC</a:t>
                      </a:r>
                      <a:endParaRPr lang="pt-PT" sz="2400" b="1" dirty="0">
                        <a:latin typeface="Calibri" pitchFamily="34" charset="0"/>
                        <a:cs typeface="Calibri" pitchFamily="34" charset="0"/>
                      </a:endParaRPr>
                    </a:p>
                  </a:txBody>
                  <a:tcPr/>
                </a:tc>
                <a:tc>
                  <a:txBody>
                    <a:bodyPr/>
                    <a:lstStyle/>
                    <a:p>
                      <a:pPr algn="ctr"/>
                      <a:r>
                        <a:rPr lang="pt-PT" sz="2400" b="1" dirty="0" smtClean="0">
                          <a:latin typeface="Calibri" pitchFamily="34" charset="0"/>
                          <a:cs typeface="Calibri" pitchFamily="34" charset="0"/>
                        </a:rPr>
                        <a:t>RNA VHC</a:t>
                      </a:r>
                      <a:endParaRPr lang="pt-PT" sz="2400" b="1" dirty="0">
                        <a:latin typeface="Calibri" pitchFamily="34" charset="0"/>
                        <a:cs typeface="Calibri" pitchFamily="34" charset="0"/>
                      </a:endParaRPr>
                    </a:p>
                  </a:txBody>
                  <a:tcPr/>
                </a:tc>
                <a:tc>
                  <a:txBody>
                    <a:bodyPr/>
                    <a:lstStyle/>
                    <a:p>
                      <a:pPr algn="ctr"/>
                      <a:r>
                        <a:rPr lang="pt-PT" sz="2400" b="1" dirty="0" smtClean="0">
                          <a:latin typeface="Calibri" pitchFamily="34" charset="0"/>
                          <a:cs typeface="Calibri" pitchFamily="34" charset="0"/>
                        </a:rPr>
                        <a:t>Interpretação</a:t>
                      </a:r>
                      <a:endParaRPr lang="pt-PT" sz="2400" b="1" dirty="0">
                        <a:latin typeface="Calibri" pitchFamily="34" charset="0"/>
                        <a:cs typeface="Calibri" pitchFamily="34" charset="0"/>
                      </a:endParaRPr>
                    </a:p>
                  </a:txBody>
                  <a:tcPr/>
                </a:tc>
              </a:tr>
              <a:tr h="370840">
                <a:tc>
                  <a:txBody>
                    <a:bodyPr/>
                    <a:lstStyle/>
                    <a:p>
                      <a:pPr algn="ctr"/>
                      <a:r>
                        <a:rPr lang="pt-PT" sz="2400" b="1" dirty="0" smtClean="0">
                          <a:solidFill>
                            <a:srgbClr val="004586"/>
                          </a:solidFill>
                          <a:latin typeface="Calibri" pitchFamily="34" charset="0"/>
                          <a:cs typeface="Calibri" pitchFamily="34" charset="0"/>
                        </a:rPr>
                        <a:t>+</a:t>
                      </a:r>
                      <a:endParaRPr lang="pt-PT" sz="2400" b="1" dirty="0">
                        <a:solidFill>
                          <a:srgbClr val="004586"/>
                        </a:solidFill>
                        <a:latin typeface="Calibri" pitchFamily="34" charset="0"/>
                        <a:cs typeface="Calibri" pitchFamily="34" charset="0"/>
                      </a:endParaRPr>
                    </a:p>
                  </a:txBody>
                  <a:tcPr/>
                </a:tc>
                <a:tc>
                  <a:txBody>
                    <a:bodyPr/>
                    <a:lstStyle/>
                    <a:p>
                      <a:pPr algn="ctr"/>
                      <a:r>
                        <a:rPr lang="pt-PT" sz="2400" b="1" dirty="0" smtClean="0">
                          <a:solidFill>
                            <a:srgbClr val="004586"/>
                          </a:solidFill>
                          <a:latin typeface="Calibri" pitchFamily="34" charset="0"/>
                          <a:cs typeface="Calibri" pitchFamily="34" charset="0"/>
                        </a:rPr>
                        <a:t>+</a:t>
                      </a:r>
                      <a:endParaRPr lang="pt-PT" sz="2400" b="1" dirty="0">
                        <a:solidFill>
                          <a:srgbClr val="004586"/>
                        </a:solidFill>
                        <a:latin typeface="Calibri" pitchFamily="34" charset="0"/>
                        <a:cs typeface="Calibri" pitchFamily="34" charset="0"/>
                      </a:endParaRPr>
                    </a:p>
                  </a:txBody>
                  <a:tcPr/>
                </a:tc>
                <a:tc>
                  <a:txBody>
                    <a:bodyPr/>
                    <a:lstStyle/>
                    <a:p>
                      <a:pPr algn="ctr"/>
                      <a:r>
                        <a:rPr lang="pt-PT" sz="2400" dirty="0" smtClean="0">
                          <a:solidFill>
                            <a:srgbClr val="004586"/>
                          </a:solidFill>
                          <a:latin typeface="Calibri" pitchFamily="34" charset="0"/>
                          <a:cs typeface="Calibri" pitchFamily="34" charset="0"/>
                        </a:rPr>
                        <a:t>Hepatite C aguda ou crónica</a:t>
                      </a:r>
                      <a:endParaRPr lang="pt-PT" sz="2400" dirty="0">
                        <a:solidFill>
                          <a:srgbClr val="004586"/>
                        </a:solidFill>
                        <a:latin typeface="Calibri" pitchFamily="34" charset="0"/>
                        <a:cs typeface="Calibri" pitchFamily="34" charset="0"/>
                      </a:endParaRPr>
                    </a:p>
                  </a:txBody>
                  <a:tcPr/>
                </a:tc>
              </a:tr>
              <a:tr h="370840">
                <a:tc>
                  <a:txBody>
                    <a:bodyPr/>
                    <a:lstStyle/>
                    <a:p>
                      <a:pPr algn="ctr"/>
                      <a:r>
                        <a:rPr lang="pt-PT" sz="2400" b="1" dirty="0" smtClean="0">
                          <a:solidFill>
                            <a:srgbClr val="004586"/>
                          </a:solidFill>
                          <a:latin typeface="Calibri" pitchFamily="34" charset="0"/>
                          <a:cs typeface="Calibri" pitchFamily="34" charset="0"/>
                        </a:rPr>
                        <a:t>+</a:t>
                      </a:r>
                      <a:endParaRPr lang="pt-PT" sz="2400" b="1" dirty="0">
                        <a:solidFill>
                          <a:srgbClr val="004586"/>
                        </a:solidFill>
                        <a:latin typeface="Calibri" pitchFamily="34" charset="0"/>
                        <a:cs typeface="Calibri" pitchFamily="34" charset="0"/>
                      </a:endParaRPr>
                    </a:p>
                  </a:txBody>
                  <a:tcPr/>
                </a:tc>
                <a:tc>
                  <a:txBody>
                    <a:bodyPr/>
                    <a:lstStyle/>
                    <a:p>
                      <a:pPr algn="ctr"/>
                      <a:r>
                        <a:rPr lang="pt-PT" sz="2400" b="1" dirty="0" smtClean="0">
                          <a:solidFill>
                            <a:srgbClr val="004586"/>
                          </a:solidFill>
                          <a:latin typeface="Calibri" pitchFamily="34" charset="0"/>
                          <a:cs typeface="Calibri" pitchFamily="34" charset="0"/>
                        </a:rPr>
                        <a:t>-</a:t>
                      </a:r>
                      <a:endParaRPr lang="pt-PT" sz="2400" b="1" dirty="0">
                        <a:solidFill>
                          <a:srgbClr val="004586"/>
                        </a:solidFill>
                        <a:latin typeface="Calibri" pitchFamily="34" charset="0"/>
                        <a:cs typeface="Calibri" pitchFamily="34" charset="0"/>
                      </a:endParaRPr>
                    </a:p>
                  </a:txBody>
                  <a:tcPr/>
                </a:tc>
                <a:tc>
                  <a:txBody>
                    <a:bodyPr/>
                    <a:lstStyle/>
                    <a:p>
                      <a:pPr algn="ctr"/>
                      <a:r>
                        <a:rPr lang="pt-PT" sz="2400" dirty="0" smtClean="0">
                          <a:solidFill>
                            <a:srgbClr val="004586"/>
                          </a:solidFill>
                          <a:latin typeface="Calibri" pitchFamily="34" charset="0"/>
                          <a:cs typeface="Calibri" pitchFamily="34" charset="0"/>
                        </a:rPr>
                        <a:t>Hepatite C curada</a:t>
                      </a:r>
                      <a:endParaRPr lang="pt-PT" sz="2400" dirty="0">
                        <a:solidFill>
                          <a:srgbClr val="004586"/>
                        </a:solidFill>
                        <a:latin typeface="Calibri" pitchFamily="34" charset="0"/>
                        <a:cs typeface="Calibri" pitchFamily="34" charset="0"/>
                      </a:endParaRPr>
                    </a:p>
                  </a:txBody>
                  <a:tcPr/>
                </a:tc>
              </a:tr>
              <a:tr h="370840">
                <a:tc>
                  <a:txBody>
                    <a:bodyPr/>
                    <a:lstStyle/>
                    <a:p>
                      <a:pPr algn="ctr"/>
                      <a:r>
                        <a:rPr lang="pt-PT" sz="2400" b="1" dirty="0" smtClean="0">
                          <a:solidFill>
                            <a:srgbClr val="004586"/>
                          </a:solidFill>
                          <a:latin typeface="Calibri" pitchFamily="34" charset="0"/>
                          <a:cs typeface="Calibri" pitchFamily="34" charset="0"/>
                        </a:rPr>
                        <a:t>-</a:t>
                      </a:r>
                      <a:endParaRPr lang="pt-PT" sz="2400" b="1" dirty="0">
                        <a:solidFill>
                          <a:srgbClr val="004586"/>
                        </a:solidFill>
                        <a:latin typeface="Calibri" pitchFamily="34" charset="0"/>
                        <a:cs typeface="Calibri" pitchFamily="34" charset="0"/>
                      </a:endParaRPr>
                    </a:p>
                  </a:txBody>
                  <a:tcPr/>
                </a:tc>
                <a:tc>
                  <a:txBody>
                    <a:bodyPr/>
                    <a:lstStyle/>
                    <a:p>
                      <a:pPr algn="ctr"/>
                      <a:r>
                        <a:rPr lang="pt-PT" sz="2400" b="1" dirty="0" smtClean="0">
                          <a:solidFill>
                            <a:srgbClr val="004586"/>
                          </a:solidFill>
                          <a:latin typeface="Calibri" pitchFamily="34" charset="0"/>
                          <a:cs typeface="Calibri" pitchFamily="34" charset="0"/>
                        </a:rPr>
                        <a:t>+</a:t>
                      </a:r>
                      <a:endParaRPr lang="pt-PT" sz="2400" b="1" dirty="0">
                        <a:solidFill>
                          <a:srgbClr val="004586"/>
                        </a:solidFill>
                        <a:latin typeface="Calibri" pitchFamily="34" charset="0"/>
                        <a:cs typeface="Calibri" pitchFamily="34" charset="0"/>
                      </a:endParaRPr>
                    </a:p>
                  </a:txBody>
                  <a:tcPr/>
                </a:tc>
                <a:tc>
                  <a:txBody>
                    <a:bodyPr/>
                    <a:lstStyle/>
                    <a:p>
                      <a:pPr algn="ctr"/>
                      <a:r>
                        <a:rPr lang="pt-PT" sz="2400" dirty="0" smtClean="0">
                          <a:solidFill>
                            <a:srgbClr val="004586"/>
                          </a:solidFill>
                          <a:latin typeface="Calibri" pitchFamily="34" charset="0"/>
                          <a:cs typeface="Calibri" pitchFamily="34" charset="0"/>
                        </a:rPr>
                        <a:t>Hepatite aguda precoce,</a:t>
                      </a:r>
                      <a:r>
                        <a:rPr lang="pt-PT" sz="2400" baseline="0" dirty="0" smtClean="0">
                          <a:solidFill>
                            <a:srgbClr val="004586"/>
                          </a:solidFill>
                          <a:latin typeface="Calibri" pitchFamily="34" charset="0"/>
                          <a:cs typeface="Calibri" pitchFamily="34" charset="0"/>
                        </a:rPr>
                        <a:t> imunossupressão</a:t>
                      </a:r>
                      <a:endParaRPr lang="pt-PT" sz="2400" dirty="0">
                        <a:solidFill>
                          <a:srgbClr val="004586"/>
                        </a:solidFill>
                        <a:latin typeface="Calibri" pitchFamily="34" charset="0"/>
                        <a:cs typeface="Calibri" pitchFamily="34" charset="0"/>
                      </a:endParaRPr>
                    </a:p>
                  </a:txBody>
                  <a:tcPr/>
                </a:tc>
              </a:tr>
              <a:tr h="370840">
                <a:tc>
                  <a:txBody>
                    <a:bodyPr/>
                    <a:lstStyle/>
                    <a:p>
                      <a:pPr algn="ctr"/>
                      <a:r>
                        <a:rPr lang="pt-PT" sz="2400" b="1" dirty="0" smtClean="0">
                          <a:solidFill>
                            <a:srgbClr val="004586"/>
                          </a:solidFill>
                          <a:latin typeface="Calibri" pitchFamily="34" charset="0"/>
                          <a:cs typeface="Calibri" pitchFamily="34" charset="0"/>
                        </a:rPr>
                        <a:t>-</a:t>
                      </a:r>
                      <a:endParaRPr lang="pt-PT" sz="2400" b="1" dirty="0">
                        <a:solidFill>
                          <a:srgbClr val="004586"/>
                        </a:solidFill>
                        <a:latin typeface="Calibri" pitchFamily="34" charset="0"/>
                        <a:cs typeface="Calibri" pitchFamily="34" charset="0"/>
                      </a:endParaRPr>
                    </a:p>
                  </a:txBody>
                  <a:tcPr/>
                </a:tc>
                <a:tc>
                  <a:txBody>
                    <a:bodyPr/>
                    <a:lstStyle/>
                    <a:p>
                      <a:pPr algn="ctr"/>
                      <a:r>
                        <a:rPr lang="pt-PT" sz="2400" b="1" dirty="0" smtClean="0">
                          <a:solidFill>
                            <a:srgbClr val="004586"/>
                          </a:solidFill>
                          <a:latin typeface="Calibri" pitchFamily="34" charset="0"/>
                          <a:cs typeface="Calibri" pitchFamily="34" charset="0"/>
                        </a:rPr>
                        <a:t>-</a:t>
                      </a:r>
                      <a:endParaRPr lang="pt-PT" sz="2400" b="1" dirty="0">
                        <a:solidFill>
                          <a:srgbClr val="004586"/>
                        </a:solidFill>
                        <a:latin typeface="Calibri" pitchFamily="34" charset="0"/>
                        <a:cs typeface="Calibri" pitchFamily="34" charset="0"/>
                      </a:endParaRPr>
                    </a:p>
                  </a:txBody>
                  <a:tcPr/>
                </a:tc>
                <a:tc>
                  <a:txBody>
                    <a:bodyPr/>
                    <a:lstStyle/>
                    <a:p>
                      <a:pPr algn="ctr"/>
                      <a:r>
                        <a:rPr lang="pt-PT" sz="2400" dirty="0" smtClean="0">
                          <a:solidFill>
                            <a:srgbClr val="004586"/>
                          </a:solidFill>
                          <a:latin typeface="Calibri" pitchFamily="34" charset="0"/>
                          <a:cs typeface="Calibri" pitchFamily="34" charset="0"/>
                        </a:rPr>
                        <a:t>Ø infeção por VHC</a:t>
                      </a:r>
                      <a:endParaRPr lang="pt-PT" sz="2400" dirty="0">
                        <a:solidFill>
                          <a:srgbClr val="004586"/>
                        </a:solidFill>
                        <a:latin typeface="Calibri" pitchFamily="34" charset="0"/>
                        <a:cs typeface="Calibri" pitchFamily="34" charset="0"/>
                      </a:endParaRPr>
                    </a:p>
                  </a:txBody>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AutoShape 4" descr="Resultado de imagem para blood transfu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41318" name="AutoShape 6" descr="Resultado de imagem para blood transfu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41320" name="AutoShape 8" descr="Resultado de imagem para blood transfu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9" name="18 Título"/>
          <p:cNvSpPr>
            <a:spLocks noGrp="1"/>
          </p:cNvSpPr>
          <p:nvPr>
            <p:ph type="title"/>
          </p:nvPr>
        </p:nvSpPr>
        <p:spPr/>
        <p:txBody>
          <a:bodyPr/>
          <a:lstStyle/>
          <a:p>
            <a:r>
              <a:rPr lang="es-ES" dirty="0" err="1" smtClean="0"/>
              <a:t>Dignóstico</a:t>
            </a:r>
            <a:endParaRPr lang="es-ES" dirty="0"/>
          </a:p>
        </p:txBody>
      </p:sp>
      <p:pic>
        <p:nvPicPr>
          <p:cNvPr id="12" name="Picture 3"/>
          <p:cNvPicPr>
            <a:picLocks noChangeAspect="1" noChangeArrowheads="1"/>
          </p:cNvPicPr>
          <p:nvPr/>
        </p:nvPicPr>
        <p:blipFill>
          <a:blip r:embed="rId3" cstate="print"/>
          <a:srcRect l="15496" t="21656" r="16432" b="27706"/>
          <a:stretch>
            <a:fillRect/>
          </a:stretch>
        </p:blipFill>
        <p:spPr bwMode="auto">
          <a:xfrm>
            <a:off x="1309654" y="1142984"/>
            <a:ext cx="9901100" cy="4140899"/>
          </a:xfrm>
          <a:prstGeom prst="rect">
            <a:avLst/>
          </a:prstGeom>
          <a:noFill/>
          <a:ln w="9525">
            <a:noFill/>
            <a:miter lim="800000"/>
            <a:headEnd/>
            <a:tailEnd/>
          </a:ln>
          <a:effectLst/>
        </p:spPr>
      </p:pic>
      <p:sp>
        <p:nvSpPr>
          <p:cNvPr id="13" name="CaixaDeTexto 4"/>
          <p:cNvSpPr txBox="1"/>
          <p:nvPr/>
        </p:nvSpPr>
        <p:spPr>
          <a:xfrm>
            <a:off x="4952992" y="5715016"/>
            <a:ext cx="6920869" cy="276999"/>
          </a:xfrm>
          <a:prstGeom prst="rect">
            <a:avLst/>
          </a:prstGeom>
          <a:noFill/>
        </p:spPr>
        <p:txBody>
          <a:bodyPr wrap="none" rtlCol="0">
            <a:spAutoFit/>
          </a:bodyPr>
          <a:lstStyle/>
          <a:p>
            <a:r>
              <a:rPr lang="pt-PT" sz="1200" i="1" dirty="0" smtClean="0">
                <a:solidFill>
                  <a:srgbClr val="808080"/>
                </a:solidFill>
                <a:latin typeface="Calibri" pitchFamily="34" charset="0"/>
                <a:cs typeface="Calibri" pitchFamily="34" charset="0"/>
              </a:rPr>
              <a:t>CDC. </a:t>
            </a:r>
            <a:r>
              <a:rPr lang="pt-PT" sz="1200" i="1" dirty="0" err="1" smtClean="0">
                <a:solidFill>
                  <a:srgbClr val="808080"/>
                </a:solidFill>
                <a:latin typeface="Calibri" pitchFamily="34" charset="0"/>
                <a:cs typeface="Calibri" pitchFamily="34" charset="0"/>
              </a:rPr>
              <a:t>Testing</a:t>
            </a:r>
            <a:r>
              <a:rPr lang="pt-PT" sz="1200" i="1" dirty="0" smtClean="0">
                <a:solidFill>
                  <a:srgbClr val="808080"/>
                </a:solidFill>
                <a:latin typeface="Calibri" pitchFamily="34" charset="0"/>
                <a:cs typeface="Calibri" pitchFamily="34" charset="0"/>
              </a:rPr>
              <a:t> for HCV </a:t>
            </a:r>
            <a:r>
              <a:rPr lang="pt-PT" sz="1200" i="1" dirty="0" err="1" smtClean="0">
                <a:solidFill>
                  <a:srgbClr val="808080"/>
                </a:solidFill>
                <a:latin typeface="Calibri" pitchFamily="34" charset="0"/>
                <a:cs typeface="Calibri" pitchFamily="34" charset="0"/>
              </a:rPr>
              <a:t>Infection</a:t>
            </a:r>
            <a:r>
              <a:rPr lang="pt-PT" sz="1200" i="1" dirty="0" smtClean="0">
                <a:solidFill>
                  <a:srgbClr val="808080"/>
                </a:solidFill>
                <a:latin typeface="Calibri" pitchFamily="34" charset="0"/>
                <a:cs typeface="Calibri" pitchFamily="34" charset="0"/>
              </a:rPr>
              <a:t>: Na </a:t>
            </a:r>
            <a:r>
              <a:rPr lang="pt-PT" sz="1200" i="1" dirty="0" err="1" smtClean="0">
                <a:solidFill>
                  <a:srgbClr val="808080"/>
                </a:solidFill>
                <a:latin typeface="Calibri" pitchFamily="34" charset="0"/>
                <a:cs typeface="Calibri" pitchFamily="34" charset="0"/>
              </a:rPr>
              <a:t>update</a:t>
            </a:r>
            <a:r>
              <a:rPr lang="pt-PT" sz="1200" i="1" dirty="0" smtClean="0">
                <a:solidFill>
                  <a:srgbClr val="808080"/>
                </a:solidFill>
                <a:latin typeface="Calibri" pitchFamily="34" charset="0"/>
                <a:cs typeface="Calibri" pitchFamily="34" charset="0"/>
              </a:rPr>
              <a:t> </a:t>
            </a:r>
            <a:r>
              <a:rPr lang="pt-PT" sz="1200" i="1" dirty="0" err="1" smtClean="0">
                <a:solidFill>
                  <a:srgbClr val="808080"/>
                </a:solidFill>
                <a:latin typeface="Calibri" pitchFamily="34" charset="0"/>
                <a:cs typeface="Calibri" pitchFamily="34" charset="0"/>
              </a:rPr>
              <a:t>of</a:t>
            </a:r>
            <a:r>
              <a:rPr lang="pt-PT" sz="1200" i="1" dirty="0" smtClean="0">
                <a:solidFill>
                  <a:srgbClr val="808080"/>
                </a:solidFill>
                <a:latin typeface="Calibri" pitchFamily="34" charset="0"/>
                <a:cs typeface="Calibri" pitchFamily="34" charset="0"/>
              </a:rPr>
              <a:t> </a:t>
            </a:r>
            <a:r>
              <a:rPr lang="pt-PT" sz="1200" i="1" dirty="0" err="1" smtClean="0">
                <a:solidFill>
                  <a:srgbClr val="808080"/>
                </a:solidFill>
                <a:latin typeface="Calibri" pitchFamily="34" charset="0"/>
                <a:cs typeface="Calibri" pitchFamily="34" charset="0"/>
              </a:rPr>
              <a:t>guidance</a:t>
            </a:r>
            <a:r>
              <a:rPr lang="pt-PT" sz="1200" i="1" dirty="0" smtClean="0">
                <a:solidFill>
                  <a:srgbClr val="808080"/>
                </a:solidFill>
                <a:latin typeface="Calibri" pitchFamily="34" charset="0"/>
                <a:cs typeface="Calibri" pitchFamily="34" charset="0"/>
              </a:rPr>
              <a:t> for </a:t>
            </a:r>
            <a:r>
              <a:rPr lang="pt-PT" sz="1200" i="1" dirty="0" err="1" smtClean="0">
                <a:solidFill>
                  <a:srgbClr val="808080"/>
                </a:solidFill>
                <a:latin typeface="Calibri" pitchFamily="34" charset="0"/>
                <a:cs typeface="Calibri" pitchFamily="34" charset="0"/>
              </a:rPr>
              <a:t>clinicians</a:t>
            </a:r>
            <a:r>
              <a:rPr lang="pt-PT" sz="1200" i="1" dirty="0" smtClean="0">
                <a:solidFill>
                  <a:srgbClr val="808080"/>
                </a:solidFill>
                <a:latin typeface="Calibri" pitchFamily="34" charset="0"/>
                <a:cs typeface="Calibri" pitchFamily="34" charset="0"/>
              </a:rPr>
              <a:t> </a:t>
            </a:r>
            <a:r>
              <a:rPr lang="pt-PT" sz="1200" i="1" dirty="0" err="1" smtClean="0">
                <a:solidFill>
                  <a:srgbClr val="808080"/>
                </a:solidFill>
                <a:latin typeface="Calibri" pitchFamily="34" charset="0"/>
                <a:cs typeface="Calibri" pitchFamily="34" charset="0"/>
              </a:rPr>
              <a:t>and</a:t>
            </a:r>
            <a:r>
              <a:rPr lang="pt-PT" sz="1200" i="1" dirty="0" smtClean="0">
                <a:solidFill>
                  <a:srgbClr val="808080"/>
                </a:solidFill>
                <a:latin typeface="Calibri" pitchFamily="34" charset="0"/>
                <a:cs typeface="Calibri" pitchFamily="34" charset="0"/>
              </a:rPr>
              <a:t> </a:t>
            </a:r>
            <a:r>
              <a:rPr lang="pt-PT" sz="1200" i="1" dirty="0" err="1" smtClean="0">
                <a:solidFill>
                  <a:srgbClr val="808080"/>
                </a:solidFill>
                <a:latin typeface="Calibri" pitchFamily="34" charset="0"/>
                <a:cs typeface="Calibri" pitchFamily="34" charset="0"/>
              </a:rPr>
              <a:t>laboratorians</a:t>
            </a:r>
            <a:r>
              <a:rPr lang="pt-PT" sz="1200" i="1" dirty="0" smtClean="0">
                <a:solidFill>
                  <a:srgbClr val="808080"/>
                </a:solidFill>
                <a:latin typeface="Calibri" pitchFamily="34" charset="0"/>
                <a:cs typeface="Calibri" pitchFamily="34" charset="0"/>
              </a:rPr>
              <a:t>. MMWR. 2013;62(18).</a:t>
            </a:r>
            <a:endParaRPr lang="pt-PT" sz="1200" i="1" dirty="0">
              <a:solidFill>
                <a:srgbClr val="808080"/>
              </a:solidFill>
              <a:latin typeface="Calibri" pitchFamily="34" charset="0"/>
              <a:cs typeface="Calibri"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AutoShape 4" descr="Resultado de imagem para blood transfu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41318" name="AutoShape 6" descr="Resultado de imagem para blood transfu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41320" name="AutoShape 8" descr="Resultado de imagem para blood transfu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9" name="18 Título"/>
          <p:cNvSpPr>
            <a:spLocks noGrp="1"/>
          </p:cNvSpPr>
          <p:nvPr>
            <p:ph type="title"/>
          </p:nvPr>
        </p:nvSpPr>
        <p:spPr/>
        <p:txBody>
          <a:bodyPr/>
          <a:lstStyle/>
          <a:p>
            <a:r>
              <a:rPr lang="es-ES" dirty="0" err="1" smtClean="0"/>
              <a:t>Dignóstico</a:t>
            </a:r>
            <a:endParaRPr lang="es-ES" dirty="0"/>
          </a:p>
        </p:txBody>
      </p:sp>
      <p:sp>
        <p:nvSpPr>
          <p:cNvPr id="20" name="19 Marcador de contenido"/>
          <p:cNvSpPr>
            <a:spLocks noGrp="1"/>
          </p:cNvSpPr>
          <p:nvPr>
            <p:ph idx="1"/>
          </p:nvPr>
        </p:nvSpPr>
        <p:spPr>
          <a:xfrm>
            <a:off x="0" y="1015675"/>
            <a:ext cx="5881686" cy="4592024"/>
          </a:xfrm>
        </p:spPr>
        <p:txBody>
          <a:bodyPr>
            <a:normAutofit/>
          </a:bodyPr>
          <a:lstStyle/>
          <a:p>
            <a:r>
              <a:rPr lang="es-ES" dirty="0" err="1" smtClean="0">
                <a:solidFill>
                  <a:srgbClr val="004586"/>
                </a:solidFill>
              </a:rPr>
              <a:t>GenótipoVHC</a:t>
            </a:r>
            <a:r>
              <a:rPr lang="es-ES" dirty="0" smtClean="0">
                <a:solidFill>
                  <a:srgbClr val="004586"/>
                </a:solidFill>
              </a:rPr>
              <a:t>:</a:t>
            </a:r>
          </a:p>
          <a:p>
            <a:pPr lvl="1"/>
            <a:r>
              <a:rPr lang="pt-PT" sz="2400" dirty="0" smtClean="0">
                <a:solidFill>
                  <a:srgbClr val="004586"/>
                </a:solidFill>
                <a:cs typeface="Calibri" pitchFamily="34" charset="0"/>
              </a:rPr>
              <a:t>Classificados pela heterogeneidade da sequência genómica.</a:t>
            </a:r>
          </a:p>
          <a:p>
            <a:pPr lvl="1"/>
            <a:r>
              <a:rPr lang="pt-PT" sz="2400" dirty="0" smtClean="0">
                <a:solidFill>
                  <a:srgbClr val="004586"/>
                </a:solidFill>
                <a:cs typeface="Calibri" pitchFamily="34" charset="0"/>
              </a:rPr>
              <a:t>Genótipo 3 associado a maior  progressão para CHC.</a:t>
            </a:r>
          </a:p>
          <a:p>
            <a:pPr lvl="1"/>
            <a:r>
              <a:rPr lang="pt-PT" sz="2400" dirty="0" smtClean="0">
                <a:solidFill>
                  <a:srgbClr val="004586"/>
                </a:solidFill>
                <a:cs typeface="Calibri" pitchFamily="34" charset="0"/>
              </a:rPr>
              <a:t>Prediz resposta à terapêutica.</a:t>
            </a:r>
          </a:p>
          <a:p>
            <a:pPr lvl="1"/>
            <a:r>
              <a:rPr lang="pt-PT" sz="2400" dirty="0" smtClean="0">
                <a:solidFill>
                  <a:srgbClr val="004586"/>
                </a:solidFill>
                <a:cs typeface="Calibri" pitchFamily="34" charset="0"/>
              </a:rPr>
              <a:t>Não é necessário a menos que se esteja a considerar terapêutica.</a:t>
            </a:r>
          </a:p>
          <a:p>
            <a:pPr lvl="1"/>
            <a:endParaRPr lang="pt-PT" sz="2000" dirty="0" smtClean="0">
              <a:latin typeface="Calibri" pitchFamily="34" charset="0"/>
              <a:cs typeface="Calibri" pitchFamily="34" charset="0"/>
            </a:endParaRPr>
          </a:p>
          <a:p>
            <a:pPr lvl="1"/>
            <a:endParaRPr lang="pt-PT" dirty="0" smtClean="0">
              <a:latin typeface="Calibri" pitchFamily="34" charset="0"/>
              <a:cs typeface="Calibri" pitchFamily="34" charset="0"/>
            </a:endParaRPr>
          </a:p>
          <a:p>
            <a:pPr lvl="1"/>
            <a:endParaRPr lang="pt-PT" sz="2400" dirty="0" smtClean="0">
              <a:solidFill>
                <a:srgbClr val="004586"/>
              </a:solidFill>
              <a:latin typeface="Calibri" pitchFamily="34" charset="0"/>
              <a:cs typeface="Calibri" pitchFamily="34" charset="0"/>
            </a:endParaRPr>
          </a:p>
          <a:p>
            <a:pPr lvl="2"/>
            <a:endParaRPr lang="pt-PT" dirty="0" smtClean="0">
              <a:latin typeface="Calibri" pitchFamily="34" charset="0"/>
              <a:cs typeface="Calibri" pitchFamily="34" charset="0"/>
            </a:endParaRPr>
          </a:p>
          <a:p>
            <a:pPr lvl="1"/>
            <a:endParaRPr lang="pt-PT" dirty="0" smtClean="0">
              <a:latin typeface="Calibri" pitchFamily="34" charset="0"/>
              <a:cs typeface="Calibri" pitchFamily="34" charset="0"/>
            </a:endParaRPr>
          </a:p>
          <a:p>
            <a:pPr lvl="1"/>
            <a:endParaRPr lang="es-ES" dirty="0"/>
          </a:p>
        </p:txBody>
      </p:sp>
      <p:graphicFrame>
        <p:nvGraphicFramePr>
          <p:cNvPr id="9" name="Gráfico 11"/>
          <p:cNvGraphicFramePr/>
          <p:nvPr/>
        </p:nvGraphicFramePr>
        <p:xfrm>
          <a:off x="5810248" y="529870"/>
          <a:ext cx="6384032" cy="2736304"/>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2"/>
          <p:cNvPicPr>
            <a:picLocks noChangeAspect="1" noChangeArrowheads="1"/>
          </p:cNvPicPr>
          <p:nvPr/>
        </p:nvPicPr>
        <p:blipFill>
          <a:blip r:embed="rId4" cstate="print"/>
          <a:srcRect l="26928" t="24235" r="14408" b="14735"/>
          <a:stretch>
            <a:fillRect/>
          </a:stretch>
        </p:blipFill>
        <p:spPr bwMode="auto">
          <a:xfrm>
            <a:off x="6962376" y="3357562"/>
            <a:ext cx="4343708" cy="2540660"/>
          </a:xfrm>
          <a:prstGeom prst="rect">
            <a:avLst/>
          </a:prstGeom>
          <a:noFill/>
          <a:ln w="9525">
            <a:noFill/>
            <a:miter lim="800000"/>
            <a:headEnd/>
            <a:tailEnd/>
          </a:ln>
          <a:effectLst>
            <a:softEdge rad="31750"/>
          </a:effectLst>
        </p:spPr>
      </p:pic>
      <p:sp>
        <p:nvSpPr>
          <p:cNvPr id="11" name="CaixaDeTexto 12"/>
          <p:cNvSpPr txBox="1"/>
          <p:nvPr/>
        </p:nvSpPr>
        <p:spPr>
          <a:xfrm>
            <a:off x="7667636" y="5929330"/>
            <a:ext cx="4023730" cy="276999"/>
          </a:xfrm>
          <a:prstGeom prst="rect">
            <a:avLst/>
          </a:prstGeom>
          <a:noFill/>
        </p:spPr>
        <p:txBody>
          <a:bodyPr wrap="none" rtlCol="0">
            <a:spAutoFit/>
          </a:bodyPr>
          <a:lstStyle/>
          <a:p>
            <a:r>
              <a:rPr lang="pt-PT" sz="1200" i="1" dirty="0" smtClean="0">
                <a:solidFill>
                  <a:srgbClr val="808080"/>
                </a:solidFill>
                <a:latin typeface="Calibri" pitchFamily="34" charset="0"/>
                <a:cs typeface="Calibri" pitchFamily="34" charset="0"/>
              </a:rPr>
              <a:t>Velosa J., </a:t>
            </a:r>
            <a:r>
              <a:rPr lang="pt-PT" sz="1200" i="1" dirty="0" err="1" smtClean="0">
                <a:solidFill>
                  <a:srgbClr val="808080"/>
                </a:solidFill>
                <a:latin typeface="Calibri" pitchFamily="34" charset="0"/>
                <a:cs typeface="Calibri" pitchFamily="34" charset="0"/>
              </a:rPr>
              <a:t>et</a:t>
            </a:r>
            <a:r>
              <a:rPr lang="pt-PT" sz="1200" i="1" dirty="0" smtClean="0">
                <a:solidFill>
                  <a:srgbClr val="808080"/>
                </a:solidFill>
                <a:latin typeface="Calibri" pitchFamily="34" charset="0"/>
                <a:cs typeface="Calibri" pitchFamily="34" charset="0"/>
              </a:rPr>
              <a:t> al. </a:t>
            </a:r>
            <a:r>
              <a:rPr lang="pt-PT" sz="1200" i="1" dirty="0" err="1" smtClean="0">
                <a:solidFill>
                  <a:srgbClr val="808080"/>
                </a:solidFill>
                <a:latin typeface="Calibri" pitchFamily="34" charset="0"/>
                <a:cs typeface="Calibri" pitchFamily="34" charset="0"/>
              </a:rPr>
              <a:t>Hepato-Gastroenterology</a:t>
            </a:r>
            <a:r>
              <a:rPr lang="pt-PT" sz="1200" i="1" dirty="0" smtClean="0">
                <a:solidFill>
                  <a:srgbClr val="808080"/>
                </a:solidFill>
                <a:latin typeface="Calibri" pitchFamily="34" charset="0"/>
                <a:cs typeface="Calibri" pitchFamily="34" charset="0"/>
              </a:rPr>
              <a:t> 2011; 58:1260-1266</a:t>
            </a:r>
            <a:endParaRPr lang="pt-PT" sz="1200" i="1" dirty="0">
              <a:solidFill>
                <a:srgbClr val="808080"/>
              </a:solidFill>
              <a:latin typeface="Calibri" pitchFamily="34" charset="0"/>
              <a:cs typeface="Calibri"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AutoShape 4" descr="Resultado de imagem para blood transfu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41318" name="AutoShape 6" descr="Resultado de imagem para blood transfu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41320" name="AutoShape 8" descr="Resultado de imagem para blood transfu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7" name="Rectângulo 6"/>
          <p:cNvSpPr/>
          <p:nvPr/>
        </p:nvSpPr>
        <p:spPr>
          <a:xfrm>
            <a:off x="6686709" y="5214950"/>
            <a:ext cx="5505291" cy="1015663"/>
          </a:xfrm>
          <a:prstGeom prst="rect">
            <a:avLst/>
          </a:prstGeom>
        </p:spPr>
        <p:txBody>
          <a:bodyPr wrap="square">
            <a:spAutoFit/>
          </a:bodyPr>
          <a:lstStyle/>
          <a:p>
            <a:pPr marL="342900" indent="-342900">
              <a:buAutoNum type="arabicPeriod"/>
            </a:pPr>
            <a:r>
              <a:rPr lang="pt-PT" sz="1200" i="1" dirty="0" err="1" smtClean="0">
                <a:solidFill>
                  <a:schemeClr val="tx1">
                    <a:lumMod val="65000"/>
                    <a:lumOff val="35000"/>
                  </a:schemeClr>
                </a:solidFill>
                <a:latin typeface="Calibri" pitchFamily="34" charset="0"/>
                <a:cs typeface="Calibri" pitchFamily="34" charset="0"/>
              </a:rPr>
              <a:t>Hahné</a:t>
            </a:r>
            <a:r>
              <a:rPr lang="pt-PT" sz="1200" i="1" dirty="0" smtClean="0">
                <a:solidFill>
                  <a:schemeClr val="tx1">
                    <a:lumMod val="65000"/>
                    <a:lumOff val="35000"/>
                  </a:schemeClr>
                </a:solidFill>
                <a:latin typeface="Calibri" pitchFamily="34" charset="0"/>
                <a:cs typeface="Calibri" pitchFamily="34" charset="0"/>
              </a:rPr>
              <a:t> SJM, </a:t>
            </a:r>
            <a:r>
              <a:rPr lang="pt-PT" sz="1200" i="1" dirty="0" err="1" smtClean="0">
                <a:solidFill>
                  <a:schemeClr val="tx1">
                    <a:lumMod val="65000"/>
                    <a:lumOff val="35000"/>
                  </a:schemeClr>
                </a:solidFill>
                <a:latin typeface="Calibri" pitchFamily="34" charset="0"/>
                <a:cs typeface="Calibri" pitchFamily="34" charset="0"/>
              </a:rPr>
              <a:t>et</a:t>
            </a:r>
            <a:r>
              <a:rPr lang="pt-PT" sz="1200" i="1" dirty="0" smtClean="0">
                <a:solidFill>
                  <a:schemeClr val="tx1">
                    <a:lumMod val="65000"/>
                    <a:lumOff val="35000"/>
                  </a:schemeClr>
                </a:solidFill>
                <a:latin typeface="Calibri" pitchFamily="34" charset="0"/>
                <a:cs typeface="Calibri" pitchFamily="34" charset="0"/>
              </a:rPr>
              <a:t> al. BMC </a:t>
            </a:r>
            <a:r>
              <a:rPr lang="pt-PT" sz="1200" i="1" dirty="0" err="1" smtClean="0">
                <a:solidFill>
                  <a:schemeClr val="tx1">
                    <a:lumMod val="65000"/>
                    <a:lumOff val="35000"/>
                  </a:schemeClr>
                </a:solidFill>
                <a:latin typeface="Calibri" pitchFamily="34" charset="0"/>
                <a:cs typeface="Calibri" pitchFamily="34" charset="0"/>
              </a:rPr>
              <a:t>Infect</a:t>
            </a:r>
            <a:r>
              <a:rPr lang="pt-PT" sz="1200" i="1" dirty="0" smtClean="0">
                <a:solidFill>
                  <a:schemeClr val="tx1">
                    <a:lumMod val="65000"/>
                    <a:lumOff val="35000"/>
                  </a:schemeClr>
                </a:solidFill>
                <a:latin typeface="Calibri" pitchFamily="34" charset="0"/>
                <a:cs typeface="Calibri" pitchFamily="34" charset="0"/>
              </a:rPr>
              <a:t> </a:t>
            </a:r>
            <a:r>
              <a:rPr lang="pt-PT" sz="1200" i="1" dirty="0" err="1" smtClean="0">
                <a:solidFill>
                  <a:schemeClr val="tx1">
                    <a:lumMod val="65000"/>
                    <a:lumOff val="35000"/>
                  </a:schemeClr>
                </a:solidFill>
                <a:latin typeface="Calibri" pitchFamily="34" charset="0"/>
                <a:cs typeface="Calibri" pitchFamily="34" charset="0"/>
              </a:rPr>
              <a:t>Dis</a:t>
            </a:r>
            <a:r>
              <a:rPr lang="pt-PT" sz="1200" i="1" dirty="0" smtClean="0">
                <a:solidFill>
                  <a:schemeClr val="tx1">
                    <a:lumMod val="65000"/>
                    <a:lumOff val="35000"/>
                  </a:schemeClr>
                </a:solidFill>
                <a:latin typeface="Calibri" pitchFamily="34" charset="0"/>
                <a:cs typeface="Calibri" pitchFamily="34" charset="0"/>
              </a:rPr>
              <a:t>, 2013;13:181</a:t>
            </a:r>
          </a:p>
          <a:p>
            <a:pPr marL="342900" indent="-342900">
              <a:buAutoNum type="arabicPeriod"/>
            </a:pPr>
            <a:r>
              <a:rPr lang="pt-PT" sz="1200" i="1" dirty="0" err="1" smtClean="0">
                <a:solidFill>
                  <a:schemeClr val="tx1">
                    <a:lumMod val="65000"/>
                    <a:lumOff val="35000"/>
                  </a:schemeClr>
                </a:solidFill>
                <a:latin typeface="Calibri" pitchFamily="34" charset="0"/>
                <a:cs typeface="Calibri" pitchFamily="34" charset="0"/>
              </a:rPr>
              <a:t>Hagan</a:t>
            </a:r>
            <a:r>
              <a:rPr lang="pt-PT" sz="1200" i="1" dirty="0" smtClean="0">
                <a:solidFill>
                  <a:schemeClr val="tx1">
                    <a:lumMod val="65000"/>
                    <a:lumOff val="35000"/>
                  </a:schemeClr>
                </a:solidFill>
                <a:latin typeface="Calibri" pitchFamily="34" charset="0"/>
                <a:cs typeface="Calibri" pitchFamily="34" charset="0"/>
              </a:rPr>
              <a:t> L, </a:t>
            </a:r>
            <a:r>
              <a:rPr lang="pt-PT" sz="1200" i="1" dirty="0" err="1" smtClean="0">
                <a:solidFill>
                  <a:schemeClr val="tx1">
                    <a:lumMod val="65000"/>
                    <a:lumOff val="35000"/>
                  </a:schemeClr>
                </a:solidFill>
                <a:latin typeface="Calibri" pitchFamily="34" charset="0"/>
                <a:cs typeface="Calibri" pitchFamily="34" charset="0"/>
              </a:rPr>
              <a:t>et</a:t>
            </a:r>
            <a:r>
              <a:rPr lang="pt-PT" sz="1200" i="1" dirty="0" smtClean="0">
                <a:solidFill>
                  <a:schemeClr val="tx1">
                    <a:lumMod val="65000"/>
                    <a:lumOff val="35000"/>
                  </a:schemeClr>
                </a:solidFill>
                <a:latin typeface="Calibri" pitchFamily="34" charset="0"/>
                <a:cs typeface="Calibri" pitchFamily="34" charset="0"/>
              </a:rPr>
              <a:t> al. </a:t>
            </a:r>
            <a:r>
              <a:rPr lang="pt-PT" sz="1200" i="1" dirty="0" err="1" smtClean="0">
                <a:solidFill>
                  <a:schemeClr val="tx1">
                    <a:lumMod val="65000"/>
                    <a:lumOff val="35000"/>
                  </a:schemeClr>
                </a:solidFill>
                <a:latin typeface="Calibri" pitchFamily="34" charset="0"/>
                <a:cs typeface="Calibri" pitchFamily="34" charset="0"/>
              </a:rPr>
              <a:t>Liver</a:t>
            </a:r>
            <a:r>
              <a:rPr lang="pt-PT" sz="1200" i="1" dirty="0" smtClean="0">
                <a:solidFill>
                  <a:schemeClr val="tx1">
                    <a:lumMod val="65000"/>
                    <a:lumOff val="35000"/>
                  </a:schemeClr>
                </a:solidFill>
                <a:latin typeface="Calibri" pitchFamily="34" charset="0"/>
                <a:cs typeface="Calibri" pitchFamily="34" charset="0"/>
              </a:rPr>
              <a:t> </a:t>
            </a:r>
            <a:r>
              <a:rPr lang="pt-PT" sz="1200" i="1" dirty="0" err="1" smtClean="0">
                <a:solidFill>
                  <a:schemeClr val="tx1">
                    <a:lumMod val="65000"/>
                    <a:lumOff val="35000"/>
                  </a:schemeClr>
                </a:solidFill>
                <a:latin typeface="Calibri" pitchFamily="34" charset="0"/>
                <a:cs typeface="Calibri" pitchFamily="34" charset="0"/>
              </a:rPr>
              <a:t>Int</a:t>
            </a:r>
            <a:r>
              <a:rPr lang="pt-PT" sz="1200" i="1" dirty="0" smtClean="0">
                <a:solidFill>
                  <a:schemeClr val="tx1">
                    <a:lumMod val="65000"/>
                    <a:lumOff val="35000"/>
                  </a:schemeClr>
                </a:solidFill>
                <a:latin typeface="Calibri" pitchFamily="34" charset="0"/>
                <a:cs typeface="Calibri" pitchFamily="34" charset="0"/>
              </a:rPr>
              <a:t>, 2013;33:68-79</a:t>
            </a:r>
          </a:p>
          <a:p>
            <a:pPr marL="342900" indent="-342900">
              <a:buAutoNum type="arabicPeriod"/>
            </a:pPr>
            <a:r>
              <a:rPr lang="pt-PT" sz="1200" i="1" dirty="0" smtClean="0">
                <a:solidFill>
                  <a:schemeClr val="tx1">
                    <a:lumMod val="65000"/>
                    <a:lumOff val="35000"/>
                  </a:schemeClr>
                </a:solidFill>
                <a:latin typeface="Calibri" pitchFamily="34" charset="0"/>
                <a:cs typeface="Calibri" pitchFamily="34" charset="0"/>
              </a:rPr>
              <a:t>WHO. </a:t>
            </a:r>
            <a:r>
              <a:rPr lang="pt-PT" sz="1200" i="1" dirty="0" err="1" smtClean="0">
                <a:solidFill>
                  <a:schemeClr val="tx1">
                    <a:lumMod val="65000"/>
                    <a:lumOff val="35000"/>
                  </a:schemeClr>
                </a:solidFill>
                <a:latin typeface="Calibri" pitchFamily="34" charset="0"/>
                <a:cs typeface="Calibri" pitchFamily="34" charset="0"/>
              </a:rPr>
              <a:t>www.who.int</a:t>
            </a:r>
            <a:r>
              <a:rPr lang="pt-PT" sz="1200" i="1" dirty="0" smtClean="0">
                <a:solidFill>
                  <a:schemeClr val="tx1">
                    <a:lumMod val="65000"/>
                    <a:lumOff val="35000"/>
                  </a:schemeClr>
                </a:solidFill>
                <a:latin typeface="Calibri" pitchFamily="34" charset="0"/>
                <a:cs typeface="Calibri" pitchFamily="34" charset="0"/>
              </a:rPr>
              <a:t>/</a:t>
            </a:r>
            <a:r>
              <a:rPr lang="pt-PT" sz="1200" i="1" dirty="0" err="1" smtClean="0">
                <a:solidFill>
                  <a:schemeClr val="tx1">
                    <a:lumMod val="65000"/>
                    <a:lumOff val="35000"/>
                  </a:schemeClr>
                </a:solidFill>
                <a:latin typeface="Calibri" pitchFamily="34" charset="0"/>
                <a:cs typeface="Calibri" pitchFamily="34" charset="0"/>
              </a:rPr>
              <a:t>hiv</a:t>
            </a:r>
            <a:r>
              <a:rPr lang="pt-PT" sz="1200" i="1" dirty="0" smtClean="0">
                <a:solidFill>
                  <a:schemeClr val="tx1">
                    <a:lumMod val="65000"/>
                    <a:lumOff val="35000"/>
                  </a:schemeClr>
                </a:solidFill>
                <a:latin typeface="Calibri" pitchFamily="34" charset="0"/>
                <a:cs typeface="Calibri" pitchFamily="34" charset="0"/>
              </a:rPr>
              <a:t>/pub/</a:t>
            </a:r>
            <a:r>
              <a:rPr lang="pt-PT" sz="1200" i="1" dirty="0" err="1" smtClean="0">
                <a:solidFill>
                  <a:schemeClr val="tx1">
                    <a:lumMod val="65000"/>
                    <a:lumOff val="35000"/>
                  </a:schemeClr>
                </a:solidFill>
                <a:latin typeface="Calibri" pitchFamily="34" charset="0"/>
                <a:cs typeface="Calibri" pitchFamily="34" charset="0"/>
              </a:rPr>
              <a:t>hepatitis</a:t>
            </a:r>
            <a:r>
              <a:rPr lang="pt-PT" sz="1200" i="1" dirty="0" smtClean="0">
                <a:solidFill>
                  <a:schemeClr val="tx1">
                    <a:lumMod val="65000"/>
                    <a:lumOff val="35000"/>
                  </a:schemeClr>
                </a:solidFill>
                <a:latin typeface="Calibri" pitchFamily="34" charset="0"/>
                <a:cs typeface="Calibri" pitchFamily="34" charset="0"/>
              </a:rPr>
              <a:t>/</a:t>
            </a:r>
            <a:r>
              <a:rPr lang="pt-PT" sz="1200" i="1" dirty="0" err="1" smtClean="0">
                <a:solidFill>
                  <a:schemeClr val="tx1">
                    <a:lumMod val="65000"/>
                    <a:lumOff val="35000"/>
                  </a:schemeClr>
                </a:solidFill>
                <a:latin typeface="Calibri" pitchFamily="34" charset="0"/>
                <a:cs typeface="Calibri" pitchFamily="34" charset="0"/>
              </a:rPr>
              <a:t>hepatitis</a:t>
            </a:r>
            <a:r>
              <a:rPr lang="pt-PT" sz="1200" i="1" dirty="0" smtClean="0">
                <a:solidFill>
                  <a:schemeClr val="tx1">
                    <a:lumMod val="65000"/>
                    <a:lumOff val="35000"/>
                  </a:schemeClr>
                </a:solidFill>
                <a:latin typeface="Calibri" pitchFamily="34" charset="0"/>
                <a:cs typeface="Calibri" pitchFamily="34" charset="0"/>
              </a:rPr>
              <a:t>-c-</a:t>
            </a:r>
            <a:r>
              <a:rPr lang="pt-PT" sz="1200" i="1" dirty="0" err="1" smtClean="0">
                <a:solidFill>
                  <a:schemeClr val="tx1">
                    <a:lumMod val="65000"/>
                    <a:lumOff val="35000"/>
                  </a:schemeClr>
                </a:solidFill>
                <a:latin typeface="Calibri" pitchFamily="34" charset="0"/>
                <a:cs typeface="Calibri" pitchFamily="34" charset="0"/>
              </a:rPr>
              <a:t>guidelines</a:t>
            </a:r>
            <a:r>
              <a:rPr lang="pt-PT" sz="1200" i="1" dirty="0" smtClean="0">
                <a:solidFill>
                  <a:schemeClr val="tx1">
                    <a:lumMod val="65000"/>
                    <a:lumOff val="35000"/>
                  </a:schemeClr>
                </a:solidFill>
                <a:latin typeface="Calibri" pitchFamily="34" charset="0"/>
                <a:cs typeface="Calibri" pitchFamily="34" charset="0"/>
              </a:rPr>
              <a:t>/</a:t>
            </a:r>
            <a:r>
              <a:rPr lang="pt-PT" sz="1200" i="1" dirty="0" err="1" smtClean="0">
                <a:solidFill>
                  <a:schemeClr val="tx1">
                    <a:lumMod val="65000"/>
                    <a:lumOff val="35000"/>
                  </a:schemeClr>
                </a:solidFill>
                <a:latin typeface="Calibri" pitchFamily="34" charset="0"/>
                <a:cs typeface="Calibri" pitchFamily="34" charset="0"/>
              </a:rPr>
              <a:t>en</a:t>
            </a:r>
            <a:endParaRPr lang="pt-PT" sz="1200" i="1" dirty="0" smtClean="0">
              <a:solidFill>
                <a:schemeClr val="tx1">
                  <a:lumMod val="65000"/>
                  <a:lumOff val="35000"/>
                </a:schemeClr>
              </a:solidFill>
              <a:latin typeface="Calibri" pitchFamily="34" charset="0"/>
              <a:cs typeface="Calibri" pitchFamily="34" charset="0"/>
            </a:endParaRPr>
          </a:p>
          <a:p>
            <a:pPr marL="342900" indent="-342900">
              <a:buAutoNum type="arabicPeriod"/>
            </a:pPr>
            <a:r>
              <a:rPr lang="pt-PT" sz="1200" i="1" dirty="0" smtClean="0">
                <a:solidFill>
                  <a:schemeClr val="tx1">
                    <a:lumMod val="65000"/>
                    <a:lumOff val="35000"/>
                  </a:schemeClr>
                </a:solidFill>
                <a:latin typeface="Calibri" pitchFamily="34" charset="0"/>
                <a:cs typeface="Calibri" pitchFamily="34" charset="0"/>
              </a:rPr>
              <a:t>AASLD/IDSA. </a:t>
            </a:r>
            <a:r>
              <a:rPr lang="pt-PT" sz="1200" i="1" dirty="0" err="1" smtClean="0">
                <a:solidFill>
                  <a:schemeClr val="tx1">
                    <a:lumMod val="65000"/>
                    <a:lumOff val="35000"/>
                  </a:schemeClr>
                </a:solidFill>
                <a:latin typeface="Calibri" pitchFamily="34" charset="0"/>
                <a:cs typeface="Calibri" pitchFamily="34" charset="0"/>
              </a:rPr>
              <a:t>www.hcvguidelines.org</a:t>
            </a:r>
            <a:endParaRPr lang="pt-PT" sz="1200" i="1" dirty="0" smtClean="0">
              <a:solidFill>
                <a:schemeClr val="tx1">
                  <a:lumMod val="65000"/>
                  <a:lumOff val="35000"/>
                </a:schemeClr>
              </a:solidFill>
              <a:latin typeface="Calibri" pitchFamily="34" charset="0"/>
              <a:cs typeface="Calibri" pitchFamily="34" charset="0"/>
            </a:endParaRPr>
          </a:p>
          <a:p>
            <a:pPr marL="342900" indent="-342900">
              <a:buAutoNum type="arabicPeriod"/>
            </a:pPr>
            <a:r>
              <a:rPr lang="pt-PT" sz="1200" i="1" dirty="0" smtClean="0">
                <a:solidFill>
                  <a:schemeClr val="tx1">
                    <a:lumMod val="65000"/>
                    <a:lumOff val="35000"/>
                  </a:schemeClr>
                </a:solidFill>
                <a:latin typeface="Calibri" pitchFamily="34" charset="0"/>
                <a:cs typeface="Calibri" pitchFamily="34" charset="0"/>
              </a:rPr>
              <a:t>Smith BD, </a:t>
            </a:r>
            <a:r>
              <a:rPr lang="pt-PT" sz="1200" i="1" dirty="0" err="1" smtClean="0">
                <a:solidFill>
                  <a:schemeClr val="tx1">
                    <a:lumMod val="65000"/>
                    <a:lumOff val="35000"/>
                  </a:schemeClr>
                </a:solidFill>
                <a:latin typeface="Calibri" pitchFamily="34" charset="0"/>
                <a:cs typeface="Calibri" pitchFamily="34" charset="0"/>
              </a:rPr>
              <a:t>et</a:t>
            </a:r>
            <a:r>
              <a:rPr lang="pt-PT" sz="1200" i="1" dirty="0" smtClean="0">
                <a:solidFill>
                  <a:schemeClr val="tx1">
                    <a:lumMod val="65000"/>
                    <a:lumOff val="35000"/>
                  </a:schemeClr>
                </a:solidFill>
                <a:latin typeface="Calibri" pitchFamily="34" charset="0"/>
                <a:cs typeface="Calibri" pitchFamily="34" charset="0"/>
              </a:rPr>
              <a:t> al. </a:t>
            </a:r>
            <a:r>
              <a:rPr lang="pt-PT" sz="1200" i="1" dirty="0" err="1" smtClean="0">
                <a:solidFill>
                  <a:schemeClr val="tx1">
                    <a:lumMod val="65000"/>
                    <a:lumOff val="35000"/>
                  </a:schemeClr>
                </a:solidFill>
                <a:latin typeface="Calibri" pitchFamily="34" charset="0"/>
                <a:cs typeface="Calibri" pitchFamily="34" charset="0"/>
              </a:rPr>
              <a:t>Ann</a:t>
            </a:r>
            <a:r>
              <a:rPr lang="pt-PT" sz="1200" i="1" dirty="0" smtClean="0">
                <a:solidFill>
                  <a:schemeClr val="tx1">
                    <a:lumMod val="65000"/>
                    <a:lumOff val="35000"/>
                  </a:schemeClr>
                </a:solidFill>
                <a:latin typeface="Calibri" pitchFamily="34" charset="0"/>
                <a:cs typeface="Calibri" pitchFamily="34" charset="0"/>
              </a:rPr>
              <a:t> </a:t>
            </a:r>
            <a:r>
              <a:rPr lang="pt-PT" sz="1200" i="1" dirty="0" err="1" smtClean="0">
                <a:solidFill>
                  <a:schemeClr val="tx1">
                    <a:lumMod val="65000"/>
                    <a:lumOff val="35000"/>
                  </a:schemeClr>
                </a:solidFill>
                <a:latin typeface="Calibri" pitchFamily="34" charset="0"/>
                <a:cs typeface="Calibri" pitchFamily="34" charset="0"/>
              </a:rPr>
              <a:t>Intern</a:t>
            </a:r>
            <a:r>
              <a:rPr lang="pt-PT" sz="1200" i="1" dirty="0" smtClean="0">
                <a:solidFill>
                  <a:schemeClr val="tx1">
                    <a:lumMod val="65000"/>
                    <a:lumOff val="35000"/>
                  </a:schemeClr>
                </a:solidFill>
                <a:latin typeface="Calibri" pitchFamily="34" charset="0"/>
                <a:cs typeface="Calibri" pitchFamily="34" charset="0"/>
              </a:rPr>
              <a:t> </a:t>
            </a:r>
            <a:r>
              <a:rPr lang="pt-PT" sz="1200" i="1" dirty="0" err="1" smtClean="0">
                <a:solidFill>
                  <a:schemeClr val="tx1">
                    <a:lumMod val="65000"/>
                    <a:lumOff val="35000"/>
                  </a:schemeClr>
                </a:solidFill>
                <a:latin typeface="Calibri" pitchFamily="34" charset="0"/>
                <a:cs typeface="Calibri" pitchFamily="34" charset="0"/>
              </a:rPr>
              <a:t>Med</a:t>
            </a:r>
            <a:r>
              <a:rPr lang="pt-PT" sz="1200" i="1" dirty="0" smtClean="0">
                <a:solidFill>
                  <a:schemeClr val="tx1">
                    <a:lumMod val="65000"/>
                    <a:lumOff val="35000"/>
                  </a:schemeClr>
                </a:solidFill>
                <a:latin typeface="Calibri" pitchFamily="34" charset="0"/>
                <a:cs typeface="Calibri" pitchFamily="34" charset="0"/>
              </a:rPr>
              <a:t>, 2012;157:817-22</a:t>
            </a:r>
            <a:endParaRPr lang="pt-PT" sz="1200" i="1" dirty="0">
              <a:solidFill>
                <a:schemeClr val="tx1">
                  <a:lumMod val="65000"/>
                  <a:lumOff val="35000"/>
                </a:schemeClr>
              </a:solidFill>
              <a:latin typeface="Calibri" pitchFamily="34" charset="0"/>
              <a:cs typeface="Calibri" pitchFamily="34" charset="0"/>
            </a:endParaRPr>
          </a:p>
        </p:txBody>
      </p:sp>
      <p:graphicFrame>
        <p:nvGraphicFramePr>
          <p:cNvPr id="9" name="Diagrama 8"/>
          <p:cNvGraphicFramePr/>
          <p:nvPr>
            <p:extLst>
              <p:ext uri="{D42A27DB-BD31-4B8C-83A1-F6EECF244321}">
                <p14:modId xmlns:p14="http://schemas.microsoft.com/office/powerpoint/2010/main" val="3269610817"/>
              </p:ext>
            </p:extLst>
          </p:nvPr>
        </p:nvGraphicFramePr>
        <p:xfrm>
          <a:off x="623392" y="1124744"/>
          <a:ext cx="10441160"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10 Marcador de texto"/>
          <p:cNvSpPr>
            <a:spLocks noGrp="1"/>
          </p:cNvSpPr>
          <p:nvPr>
            <p:ph type="body" sz="quarter" idx="13"/>
          </p:nvPr>
        </p:nvSpPr>
        <p:spPr/>
        <p:txBody>
          <a:bodyPr/>
          <a:lstStyle/>
          <a:p>
            <a:endParaRPr lang="es-ES" dirty="0"/>
          </a:p>
        </p:txBody>
      </p:sp>
      <p:sp>
        <p:nvSpPr>
          <p:cNvPr id="10" name="18 Título"/>
          <p:cNvSpPr>
            <a:spLocks noGrp="1"/>
          </p:cNvSpPr>
          <p:nvPr>
            <p:ph type="title"/>
          </p:nvPr>
        </p:nvSpPr>
        <p:spPr/>
        <p:txBody>
          <a:bodyPr/>
          <a:lstStyle/>
          <a:p>
            <a:r>
              <a:rPr lang="es-ES" dirty="0" err="1" smtClean="0"/>
              <a:t>Rastreio</a:t>
            </a:r>
            <a:endParaRPr lang="es-ES"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err="1" smtClean="0"/>
              <a:t>Rastreio</a:t>
            </a:r>
            <a:endParaRPr lang="es-ES" dirty="0"/>
          </a:p>
        </p:txBody>
      </p:sp>
      <p:sp>
        <p:nvSpPr>
          <p:cNvPr id="5" name="4 Marcador de contenido"/>
          <p:cNvSpPr>
            <a:spLocks noGrp="1"/>
          </p:cNvSpPr>
          <p:nvPr>
            <p:ph idx="1"/>
          </p:nvPr>
        </p:nvSpPr>
        <p:spPr/>
        <p:txBody>
          <a:bodyPr>
            <a:noAutofit/>
          </a:bodyPr>
          <a:lstStyle/>
          <a:p>
            <a:r>
              <a:rPr lang="es-ES" dirty="0" smtClean="0">
                <a:solidFill>
                  <a:srgbClr val="004586"/>
                </a:solidFill>
              </a:rPr>
              <a:t>Grupos de risco:</a:t>
            </a:r>
          </a:p>
          <a:p>
            <a:pPr lvl="1"/>
            <a:r>
              <a:rPr lang="pt-PT" sz="2400" dirty="0" smtClean="0">
                <a:solidFill>
                  <a:srgbClr val="004586"/>
                </a:solidFill>
                <a:cs typeface="Calibri" pitchFamily="34" charset="0"/>
              </a:rPr>
              <a:t>Uso corrente/passado de drogas IV.</a:t>
            </a:r>
          </a:p>
          <a:p>
            <a:pPr lvl="1"/>
            <a:r>
              <a:rPr lang="pt-PT" sz="2400" dirty="0" smtClean="0">
                <a:solidFill>
                  <a:srgbClr val="004586"/>
                </a:solidFill>
                <a:cs typeface="Calibri" pitchFamily="34" charset="0"/>
              </a:rPr>
              <a:t>ALT persistentemente elevada.</a:t>
            </a:r>
          </a:p>
          <a:p>
            <a:pPr lvl="1"/>
            <a:r>
              <a:rPr lang="pt-PT" sz="2400" dirty="0" smtClean="0">
                <a:solidFill>
                  <a:srgbClr val="004586"/>
                </a:solidFill>
                <a:cs typeface="Calibri" pitchFamily="34" charset="0"/>
              </a:rPr>
              <a:t>Infeção HIV.</a:t>
            </a:r>
          </a:p>
          <a:p>
            <a:pPr lvl="1"/>
            <a:r>
              <a:rPr lang="pt-PT" sz="2400" dirty="0" smtClean="0">
                <a:solidFill>
                  <a:srgbClr val="004586"/>
                </a:solidFill>
                <a:cs typeface="Calibri" pitchFamily="34" charset="0"/>
              </a:rPr>
              <a:t>Transfusões de sangue/transplantados antes de 1992.</a:t>
            </a:r>
          </a:p>
          <a:p>
            <a:pPr lvl="1"/>
            <a:r>
              <a:rPr lang="pt-PT" sz="2400" dirty="0" smtClean="0">
                <a:solidFill>
                  <a:srgbClr val="004586"/>
                </a:solidFill>
                <a:cs typeface="Calibri" pitchFamily="34" charset="0"/>
              </a:rPr>
              <a:t>Transfusões de fatores da coagulação antes de 1987.</a:t>
            </a:r>
          </a:p>
          <a:p>
            <a:pPr lvl="1"/>
            <a:r>
              <a:rPr lang="pt-PT" sz="2400" dirty="0" smtClean="0">
                <a:solidFill>
                  <a:srgbClr val="004586"/>
                </a:solidFill>
                <a:cs typeface="Calibri" pitchFamily="34" charset="0"/>
              </a:rPr>
              <a:t>Profissionais de saúde (se exposição acidental).</a:t>
            </a:r>
          </a:p>
          <a:p>
            <a:pPr lvl="1"/>
            <a:r>
              <a:rPr lang="pt-PT" sz="2400" dirty="0" smtClean="0">
                <a:solidFill>
                  <a:srgbClr val="004586"/>
                </a:solidFill>
                <a:cs typeface="Calibri" pitchFamily="34" charset="0"/>
              </a:rPr>
              <a:t>Filhos de mães VHC positivo.</a:t>
            </a:r>
          </a:p>
          <a:p>
            <a:pPr lvl="1"/>
            <a:r>
              <a:rPr lang="pt-PT" sz="2400" dirty="0" smtClean="0">
                <a:solidFill>
                  <a:srgbClr val="004586"/>
                </a:solidFill>
                <a:cs typeface="Calibri" pitchFamily="34" charset="0"/>
              </a:rPr>
              <a:t>Hemodialisados, transplantados renais, hemofílicos.</a:t>
            </a:r>
          </a:p>
          <a:p>
            <a:pPr lvl="1"/>
            <a:r>
              <a:rPr lang="pt-PT" sz="2400" dirty="0" smtClean="0">
                <a:solidFill>
                  <a:srgbClr val="004586"/>
                </a:solidFill>
                <a:cs typeface="Calibri" pitchFamily="34" charset="0"/>
              </a:rPr>
              <a:t>Múltiplos parceiros sexuais (relações desprotegidas).</a:t>
            </a:r>
          </a:p>
          <a:p>
            <a:pPr lvl="1"/>
            <a:endParaRPr lang="es-ES" dirty="0"/>
          </a:p>
        </p:txBody>
      </p:sp>
      <p:pic>
        <p:nvPicPr>
          <p:cNvPr id="7" name="Picture 4" descr="Resultado de imagem para hepatitis c risk factors"/>
          <p:cNvPicPr>
            <a:picLocks noChangeAspect="1" noChangeArrowheads="1"/>
          </p:cNvPicPr>
          <p:nvPr/>
        </p:nvPicPr>
        <p:blipFill>
          <a:blip r:embed="rId2" cstate="print"/>
          <a:srcRect l="62802" t="58396" r="18239" b="13195"/>
          <a:stretch>
            <a:fillRect/>
          </a:stretch>
        </p:blipFill>
        <p:spPr bwMode="auto">
          <a:xfrm>
            <a:off x="10744030" y="4298796"/>
            <a:ext cx="896135" cy="1008152"/>
          </a:xfrm>
          <a:prstGeom prst="rect">
            <a:avLst/>
          </a:prstGeom>
          <a:noFill/>
          <a:effectLst>
            <a:softEdge rad="31750"/>
          </a:effectLst>
        </p:spPr>
      </p:pic>
      <p:pic>
        <p:nvPicPr>
          <p:cNvPr id="8" name="Picture 4" descr="Resultado de imagem para hepatitis c risk factors"/>
          <p:cNvPicPr>
            <a:picLocks noChangeAspect="1" noChangeArrowheads="1"/>
          </p:cNvPicPr>
          <p:nvPr/>
        </p:nvPicPr>
        <p:blipFill>
          <a:blip r:embed="rId2" cstate="print"/>
          <a:srcRect l="38965" t="56634" r="40891" b="13379"/>
          <a:stretch>
            <a:fillRect/>
          </a:stretch>
        </p:blipFill>
        <p:spPr bwMode="auto">
          <a:xfrm>
            <a:off x="8943830" y="4962868"/>
            <a:ext cx="952143" cy="1064160"/>
          </a:xfrm>
          <a:prstGeom prst="rect">
            <a:avLst/>
          </a:prstGeom>
          <a:noFill/>
          <a:effectLst>
            <a:softEdge rad="31750"/>
          </a:effectLst>
        </p:spPr>
      </p:pic>
      <p:pic>
        <p:nvPicPr>
          <p:cNvPr id="9" name="Picture 4" descr="Resultado de imagem para hepatitis c risk factors"/>
          <p:cNvPicPr>
            <a:picLocks noChangeAspect="1" noChangeArrowheads="1"/>
          </p:cNvPicPr>
          <p:nvPr/>
        </p:nvPicPr>
        <p:blipFill>
          <a:blip r:embed="rId2" cstate="print"/>
          <a:srcRect l="16313" t="58028" r="64728" b="13563"/>
          <a:stretch>
            <a:fillRect/>
          </a:stretch>
        </p:blipFill>
        <p:spPr bwMode="auto">
          <a:xfrm>
            <a:off x="8367766" y="3002652"/>
            <a:ext cx="896135" cy="1008152"/>
          </a:xfrm>
          <a:prstGeom prst="rect">
            <a:avLst/>
          </a:prstGeom>
          <a:noFill/>
          <a:effectLst>
            <a:softEdge rad="31750"/>
          </a:effectLst>
        </p:spPr>
      </p:pic>
      <p:pic>
        <p:nvPicPr>
          <p:cNvPr id="10" name="Picture 4" descr="Resultado de imagem para hepatitis c risk factors"/>
          <p:cNvPicPr>
            <a:picLocks noChangeAspect="1" noChangeArrowheads="1"/>
          </p:cNvPicPr>
          <p:nvPr/>
        </p:nvPicPr>
        <p:blipFill>
          <a:blip r:embed="rId2" cstate="print"/>
          <a:srcRect l="62388" t="21544" r="17468" b="50047"/>
          <a:stretch>
            <a:fillRect/>
          </a:stretch>
        </p:blipFill>
        <p:spPr bwMode="auto">
          <a:xfrm>
            <a:off x="10167966" y="2714620"/>
            <a:ext cx="952144" cy="1008152"/>
          </a:xfrm>
          <a:prstGeom prst="rect">
            <a:avLst/>
          </a:prstGeom>
          <a:noFill/>
          <a:effectLst>
            <a:softEdge rad="31750"/>
          </a:effectLst>
        </p:spPr>
      </p:pic>
      <p:pic>
        <p:nvPicPr>
          <p:cNvPr id="11" name="Picture 4" descr="Resultado de imagem para hepatitis c risk factors"/>
          <p:cNvPicPr>
            <a:picLocks noChangeAspect="1" noChangeArrowheads="1"/>
          </p:cNvPicPr>
          <p:nvPr/>
        </p:nvPicPr>
        <p:blipFill>
          <a:blip r:embed="rId2" cstate="print"/>
          <a:srcRect l="39736" t="21361" r="41305" b="48652"/>
          <a:stretch>
            <a:fillRect/>
          </a:stretch>
        </p:blipFill>
        <p:spPr bwMode="auto">
          <a:xfrm>
            <a:off x="10888046" y="1074436"/>
            <a:ext cx="896135" cy="1064160"/>
          </a:xfrm>
          <a:prstGeom prst="rect">
            <a:avLst/>
          </a:prstGeom>
          <a:noFill/>
          <a:effectLst>
            <a:softEdge rad="31750"/>
          </a:effectLst>
        </p:spPr>
      </p:pic>
      <p:pic>
        <p:nvPicPr>
          <p:cNvPr id="12" name="Picture 4" descr="Resultado de imagem para hepatitis c risk factors"/>
          <p:cNvPicPr>
            <a:picLocks noChangeAspect="1" noChangeArrowheads="1"/>
          </p:cNvPicPr>
          <p:nvPr/>
        </p:nvPicPr>
        <p:blipFill>
          <a:blip r:embed="rId2" cstate="print"/>
          <a:srcRect l="15899" t="21177" r="63957" b="48836"/>
          <a:stretch>
            <a:fillRect/>
          </a:stretch>
        </p:blipFill>
        <p:spPr bwMode="auto">
          <a:xfrm>
            <a:off x="8511782" y="1074436"/>
            <a:ext cx="952143" cy="1064160"/>
          </a:xfrm>
          <a:prstGeom prst="rect">
            <a:avLst/>
          </a:prstGeom>
          <a:noFill/>
          <a:effectLst>
            <a:softEdge rad="3175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err="1" smtClean="0"/>
              <a:t>Estadiamento</a:t>
            </a:r>
            <a:endParaRPr lang="es-ES" dirty="0"/>
          </a:p>
        </p:txBody>
      </p:sp>
      <p:sp>
        <p:nvSpPr>
          <p:cNvPr id="5" name="4 Marcador de contenido"/>
          <p:cNvSpPr>
            <a:spLocks noGrp="1"/>
          </p:cNvSpPr>
          <p:nvPr>
            <p:ph idx="1"/>
          </p:nvPr>
        </p:nvSpPr>
        <p:spPr/>
        <p:txBody>
          <a:bodyPr>
            <a:noAutofit/>
          </a:bodyPr>
          <a:lstStyle/>
          <a:p>
            <a:pPr>
              <a:lnSpc>
                <a:spcPct val="100000"/>
              </a:lnSpc>
            </a:pPr>
            <a:r>
              <a:rPr lang="pt-PT" sz="2000" dirty="0" smtClean="0">
                <a:solidFill>
                  <a:srgbClr val="C00000"/>
                </a:solidFill>
                <a:cs typeface="Calibri" pitchFamily="34" charset="0"/>
              </a:rPr>
              <a:t>Avaliação da fibrose hepática</a:t>
            </a:r>
            <a:r>
              <a:rPr lang="es-ES" sz="2000" dirty="0" smtClean="0">
                <a:solidFill>
                  <a:srgbClr val="C00000"/>
                </a:solidFill>
              </a:rPr>
              <a:t>:</a:t>
            </a:r>
          </a:p>
          <a:p>
            <a:pPr lvl="1">
              <a:lnSpc>
                <a:spcPct val="100000"/>
              </a:lnSpc>
            </a:pPr>
            <a:r>
              <a:rPr lang="pt-PT" sz="2000" dirty="0" smtClean="0">
                <a:solidFill>
                  <a:srgbClr val="004586"/>
                </a:solidFill>
                <a:cs typeface="Calibri" pitchFamily="34" charset="0"/>
              </a:rPr>
              <a:t>Determinar o grau de dano hepático.</a:t>
            </a:r>
          </a:p>
          <a:p>
            <a:pPr lvl="1">
              <a:lnSpc>
                <a:spcPct val="100000"/>
              </a:lnSpc>
            </a:pPr>
            <a:r>
              <a:rPr lang="pt-PT" sz="2000" dirty="0" smtClean="0">
                <a:solidFill>
                  <a:srgbClr val="004586"/>
                </a:solidFill>
                <a:cs typeface="Calibri" pitchFamily="34" charset="0"/>
              </a:rPr>
              <a:t>Determinar a necessidade de terapia.</a:t>
            </a:r>
          </a:p>
          <a:p>
            <a:pPr lvl="1">
              <a:lnSpc>
                <a:spcPct val="100000"/>
              </a:lnSpc>
            </a:pPr>
            <a:r>
              <a:rPr lang="pt-PT" sz="2000" dirty="0" smtClean="0">
                <a:solidFill>
                  <a:srgbClr val="004586"/>
                </a:solidFill>
                <a:cs typeface="Calibri" pitchFamily="34" charset="0"/>
              </a:rPr>
              <a:t>Determinar o tratamento:</a:t>
            </a:r>
          </a:p>
          <a:p>
            <a:pPr lvl="2">
              <a:lnSpc>
                <a:spcPct val="100000"/>
              </a:lnSpc>
            </a:pPr>
            <a:r>
              <a:rPr lang="pt-PT" dirty="0" smtClean="0">
                <a:solidFill>
                  <a:srgbClr val="004586"/>
                </a:solidFill>
                <a:cs typeface="Calibri" pitchFamily="34" charset="0"/>
              </a:rPr>
              <a:t>Afeta a taxa de resposta.</a:t>
            </a:r>
          </a:p>
          <a:p>
            <a:pPr lvl="2">
              <a:lnSpc>
                <a:spcPct val="100000"/>
              </a:lnSpc>
            </a:pPr>
            <a:r>
              <a:rPr lang="pt-PT" dirty="0" smtClean="0">
                <a:solidFill>
                  <a:srgbClr val="004586"/>
                </a:solidFill>
                <a:cs typeface="Calibri" pitchFamily="34" charset="0"/>
              </a:rPr>
              <a:t>Afeta a duração do tratamento.</a:t>
            </a:r>
          </a:p>
          <a:p>
            <a:pPr lvl="2">
              <a:lnSpc>
                <a:spcPct val="100000"/>
              </a:lnSpc>
            </a:pPr>
            <a:r>
              <a:rPr lang="pt-PT" dirty="0" smtClean="0">
                <a:solidFill>
                  <a:srgbClr val="004586"/>
                </a:solidFill>
                <a:cs typeface="Calibri" pitchFamily="34" charset="0"/>
              </a:rPr>
              <a:t>Afeta o seguimento (necessidade de rastreio do CHC).</a:t>
            </a:r>
          </a:p>
          <a:p>
            <a:pPr lvl="2">
              <a:lnSpc>
                <a:spcPct val="100000"/>
              </a:lnSpc>
            </a:pPr>
            <a:r>
              <a:rPr lang="pt-PT" dirty="0" smtClean="0">
                <a:solidFill>
                  <a:srgbClr val="004586"/>
                </a:solidFill>
                <a:cs typeface="Calibri" pitchFamily="34" charset="0"/>
              </a:rPr>
              <a:t>Pode afetar a escolha do tratamento.</a:t>
            </a:r>
          </a:p>
          <a:p>
            <a:pPr lvl="2"/>
            <a:endParaRPr lang="pt-PT" dirty="0" smtClean="0">
              <a:solidFill>
                <a:srgbClr val="004586"/>
              </a:solidFill>
              <a:cs typeface="Calibri" pitchFamily="34" charset="0"/>
            </a:endParaRPr>
          </a:p>
          <a:p>
            <a:pPr lvl="2"/>
            <a:endParaRPr lang="pt-PT" dirty="0" smtClean="0">
              <a:solidFill>
                <a:srgbClr val="004586"/>
              </a:solidFill>
              <a:latin typeface="Calibri" pitchFamily="34" charset="0"/>
              <a:cs typeface="Calibri" pitchFamily="34" charset="0"/>
            </a:endParaRPr>
          </a:p>
        </p:txBody>
      </p:sp>
      <p:pic>
        <p:nvPicPr>
          <p:cNvPr id="13" name="Picture 2"/>
          <p:cNvPicPr>
            <a:picLocks noChangeAspect="1" noChangeArrowheads="1"/>
          </p:cNvPicPr>
          <p:nvPr/>
        </p:nvPicPr>
        <p:blipFill>
          <a:blip r:embed="rId2" cstate="print"/>
          <a:srcRect l="11986" t="34078" r="7766" b="50172"/>
          <a:stretch>
            <a:fillRect/>
          </a:stretch>
        </p:blipFill>
        <p:spPr bwMode="auto">
          <a:xfrm>
            <a:off x="798376" y="4134260"/>
            <a:ext cx="10441160" cy="1152128"/>
          </a:xfrm>
          <a:prstGeom prst="rect">
            <a:avLst/>
          </a:prstGeom>
          <a:noFill/>
          <a:ln w="9525">
            <a:noFill/>
            <a:miter lim="800000"/>
            <a:headEnd/>
            <a:tailEnd/>
          </a:ln>
        </p:spPr>
      </p:pic>
      <p:sp>
        <p:nvSpPr>
          <p:cNvPr id="14" name="CaixaDeTexto 8"/>
          <p:cNvSpPr txBox="1"/>
          <p:nvPr/>
        </p:nvSpPr>
        <p:spPr>
          <a:xfrm>
            <a:off x="6434360" y="983589"/>
            <a:ext cx="2267608" cy="461665"/>
          </a:xfrm>
          <a:prstGeom prst="rect">
            <a:avLst/>
          </a:prstGeom>
          <a:noFill/>
        </p:spPr>
        <p:txBody>
          <a:bodyPr wrap="none" rtlCol="0">
            <a:spAutoFit/>
          </a:bodyPr>
          <a:lstStyle/>
          <a:p>
            <a:r>
              <a:rPr lang="pt-PT" sz="2400" dirty="0" smtClean="0">
                <a:solidFill>
                  <a:srgbClr val="C00000"/>
                </a:solidFill>
                <a:latin typeface="Calibri" pitchFamily="34" charset="0"/>
                <a:cs typeface="Calibri" pitchFamily="34" charset="0"/>
              </a:rPr>
              <a:t>FUNDAMENTAL!</a:t>
            </a:r>
            <a:endParaRPr lang="pt-PT" sz="2400" dirty="0">
              <a:solidFill>
                <a:srgbClr val="C00000"/>
              </a:solidFill>
              <a:latin typeface="Calibri" pitchFamily="34" charset="0"/>
              <a:cs typeface="Calibri" pitchFamily="34" charset="0"/>
            </a:endParaRPr>
          </a:p>
        </p:txBody>
      </p:sp>
      <p:cxnSp>
        <p:nvCxnSpPr>
          <p:cNvPr id="15" name="Conexão recta unidireccional 10"/>
          <p:cNvCxnSpPr>
            <a:endCxn id="14" idx="1"/>
          </p:cNvCxnSpPr>
          <p:nvPr/>
        </p:nvCxnSpPr>
        <p:spPr>
          <a:xfrm flipV="1">
            <a:off x="4381488" y="1214422"/>
            <a:ext cx="2052872" cy="4152"/>
          </a:xfrm>
          <a:prstGeom prst="straightConnector1">
            <a:avLst/>
          </a:prstGeom>
          <a:ln w="38100">
            <a:solidFill>
              <a:srgbClr val="004586"/>
            </a:solidFill>
            <a:tailEnd type="arrow"/>
          </a:ln>
        </p:spPr>
        <p:style>
          <a:lnRef idx="1">
            <a:schemeClr val="accent1"/>
          </a:lnRef>
          <a:fillRef idx="0">
            <a:schemeClr val="accent1"/>
          </a:fillRef>
          <a:effectRef idx="0">
            <a:schemeClr val="accent1"/>
          </a:effectRef>
          <a:fontRef idx="minor">
            <a:schemeClr val="tx1"/>
          </a:fontRef>
        </p:style>
      </p:cxnSp>
      <p:sp>
        <p:nvSpPr>
          <p:cNvPr id="18" name="17 Rectángulo"/>
          <p:cNvSpPr/>
          <p:nvPr/>
        </p:nvSpPr>
        <p:spPr>
          <a:xfrm>
            <a:off x="809588" y="5292882"/>
            <a:ext cx="9144064" cy="707886"/>
          </a:xfrm>
          <a:prstGeom prst="rect">
            <a:avLst/>
          </a:prstGeom>
        </p:spPr>
        <p:txBody>
          <a:bodyPr wrap="square">
            <a:spAutoFit/>
          </a:bodyPr>
          <a:lstStyle/>
          <a:p>
            <a:pPr lvl="1">
              <a:buFont typeface="Wingdings" pitchFamily="2" charset="2"/>
              <a:buChar char="v"/>
            </a:pPr>
            <a:r>
              <a:rPr lang="pt-PT" sz="2000" dirty="0" smtClean="0">
                <a:solidFill>
                  <a:srgbClr val="C00000"/>
                </a:solidFill>
                <a:latin typeface="Calibri" pitchFamily="34" charset="0"/>
                <a:cs typeface="Calibri" pitchFamily="34" charset="0"/>
              </a:rPr>
              <a:t>TODOS os doentes devem ter avaliação da fibrose hepática.</a:t>
            </a:r>
          </a:p>
          <a:p>
            <a:pPr lvl="1">
              <a:buClr>
                <a:srgbClr val="C00000"/>
              </a:buClr>
              <a:buFont typeface="Wingdings" pitchFamily="2" charset="2"/>
              <a:buChar char="v"/>
            </a:pPr>
            <a:r>
              <a:rPr lang="pt-PT" sz="2000" dirty="0" smtClean="0">
                <a:solidFill>
                  <a:srgbClr val="004586"/>
                </a:solidFill>
                <a:latin typeface="Calibri" pitchFamily="34" charset="0"/>
                <a:cs typeface="Calibri" pitchFamily="34" charset="0"/>
              </a:rPr>
              <a:t> Se cirrose clinicamente óbvia → sem necessidade de testes invasivos.</a:t>
            </a:r>
          </a:p>
        </p:txBody>
      </p:sp>
      <p:sp>
        <p:nvSpPr>
          <p:cNvPr id="19" name="18 Rectángulo"/>
          <p:cNvSpPr/>
          <p:nvPr/>
        </p:nvSpPr>
        <p:spPr>
          <a:xfrm>
            <a:off x="6024562" y="5929330"/>
            <a:ext cx="6096000" cy="276999"/>
          </a:xfrm>
          <a:prstGeom prst="rect">
            <a:avLst/>
          </a:prstGeom>
        </p:spPr>
        <p:txBody>
          <a:bodyPr>
            <a:spAutoFit/>
          </a:bodyPr>
          <a:lstStyle/>
          <a:p>
            <a:pPr algn="r"/>
            <a:r>
              <a:rPr lang="nl-NL" sz="1200" i="1" dirty="0" smtClean="0">
                <a:solidFill>
                  <a:srgbClr val="808080"/>
                </a:solidFill>
                <a:latin typeface="Calibri" pitchFamily="34" charset="0"/>
                <a:cs typeface="Calibri" pitchFamily="34" charset="0"/>
              </a:rPr>
              <a:t>Ramos-Lopes O, et al. World J Gastroenterol 2015 November 7; 21(41): 11552-11566</a:t>
            </a:r>
            <a:endParaRPr lang="pt-PT" sz="1200" i="1" dirty="0">
              <a:solidFill>
                <a:srgbClr val="80808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Shape 1"/>
          <p:cNvSpPr txBox="1"/>
          <p:nvPr/>
        </p:nvSpPr>
        <p:spPr>
          <a:xfrm>
            <a:off x="609780" y="159840"/>
            <a:ext cx="10972440" cy="604440"/>
          </a:xfrm>
          <a:prstGeom prst="rect">
            <a:avLst/>
          </a:prstGeom>
          <a:noFill/>
          <a:ln>
            <a:noFill/>
          </a:ln>
        </p:spPr>
        <p:txBody>
          <a:bodyPr anchor="ctr"/>
          <a:lstStyle/>
          <a:p>
            <a:pPr algn="ctr">
              <a:lnSpc>
                <a:spcPct val="100000"/>
              </a:lnSpc>
            </a:pPr>
            <a:r>
              <a:rPr lang="es-ES" sz="3200" b="1" strike="noStrike" spc="-1" dirty="0" err="1" smtClean="0">
                <a:solidFill>
                  <a:srgbClr val="004586"/>
                </a:solidFill>
                <a:uFill>
                  <a:solidFill>
                    <a:srgbClr val="FFFFFF"/>
                  </a:solidFill>
                </a:uFill>
                <a:latin typeface="Calibri"/>
              </a:rPr>
              <a:t>Hepatite</a:t>
            </a:r>
            <a:r>
              <a:rPr lang="es-ES" sz="3200" b="1" strike="noStrike" spc="-1" dirty="0" smtClean="0">
                <a:solidFill>
                  <a:srgbClr val="004586"/>
                </a:solidFill>
                <a:uFill>
                  <a:solidFill>
                    <a:srgbClr val="FFFFFF"/>
                  </a:solidFill>
                </a:uFill>
                <a:latin typeface="Calibri"/>
              </a:rPr>
              <a:t> C - </a:t>
            </a:r>
            <a:r>
              <a:rPr lang="es-ES" sz="3200" b="1" strike="noStrike" spc="-1" dirty="0" err="1" smtClean="0">
                <a:solidFill>
                  <a:srgbClr val="004586"/>
                </a:solidFill>
                <a:uFill>
                  <a:solidFill>
                    <a:srgbClr val="FFFFFF"/>
                  </a:solidFill>
                </a:uFill>
                <a:latin typeface="Calibri"/>
              </a:rPr>
              <a:t>Vírus</a:t>
            </a:r>
            <a:endParaRPr lang="es-ES" b="0" strike="noStrike" spc="-1" dirty="0">
              <a:solidFill>
                <a:srgbClr val="004586"/>
              </a:solidFill>
              <a:uFill>
                <a:solidFill>
                  <a:srgbClr val="FFFFFF"/>
                </a:solidFill>
              </a:uFill>
              <a:latin typeface="Calibri"/>
            </a:endParaRPr>
          </a:p>
        </p:txBody>
      </p:sp>
      <p:sp>
        <p:nvSpPr>
          <p:cNvPr id="14" name="13 Marcador de contenido"/>
          <p:cNvSpPr>
            <a:spLocks noGrp="1"/>
          </p:cNvSpPr>
          <p:nvPr>
            <p:ph idx="1"/>
          </p:nvPr>
        </p:nvSpPr>
        <p:spPr>
          <a:xfrm>
            <a:off x="0" y="1908810"/>
            <a:ext cx="11582400" cy="4592024"/>
          </a:xfrm>
        </p:spPr>
        <p:txBody>
          <a:bodyPr/>
          <a:lstStyle/>
          <a:p>
            <a:r>
              <a:rPr lang="pt-PT" dirty="0" smtClean="0">
                <a:solidFill>
                  <a:srgbClr val="C00000"/>
                </a:solidFill>
                <a:latin typeface="Calibri" pitchFamily="34" charset="0"/>
                <a:cs typeface="Calibri" pitchFamily="34" charset="0"/>
              </a:rPr>
              <a:t>Família Flaviviridae, Género </a:t>
            </a:r>
            <a:r>
              <a:rPr lang="pt-PT" i="1" dirty="0" smtClean="0">
                <a:solidFill>
                  <a:srgbClr val="C00000"/>
                </a:solidFill>
                <a:latin typeface="Calibri" pitchFamily="34" charset="0"/>
                <a:cs typeface="Calibri" pitchFamily="34" charset="0"/>
              </a:rPr>
              <a:t>Hepacavirus:</a:t>
            </a:r>
          </a:p>
          <a:p>
            <a:pPr lvl="1"/>
            <a:r>
              <a:rPr lang="pt-PT" sz="2400" dirty="0" smtClean="0">
                <a:solidFill>
                  <a:srgbClr val="004586"/>
                </a:solidFill>
                <a:latin typeface="Calibri" pitchFamily="34" charset="0"/>
                <a:cs typeface="Calibri" pitchFamily="34" charset="0"/>
              </a:rPr>
              <a:t>Vírus de RNA com invólucro.</a:t>
            </a:r>
          </a:p>
          <a:p>
            <a:pPr lvl="1"/>
            <a:r>
              <a:rPr lang="pt-PT" sz="2400" dirty="0" smtClean="0">
                <a:solidFill>
                  <a:srgbClr val="004586"/>
                </a:solidFill>
                <a:latin typeface="Calibri" pitchFamily="34" charset="0"/>
                <a:cs typeface="Calibri" pitchFamily="34" charset="0"/>
              </a:rPr>
              <a:t>Identificado em 1989.</a:t>
            </a:r>
          </a:p>
          <a:p>
            <a:pPr lvl="1"/>
            <a:r>
              <a:rPr lang="pt-PT" sz="2400" dirty="0" smtClean="0">
                <a:solidFill>
                  <a:srgbClr val="004586"/>
                </a:solidFill>
                <a:latin typeface="Calibri" pitchFamily="34" charset="0"/>
                <a:cs typeface="Calibri" pitchFamily="34" charset="0"/>
              </a:rPr>
              <a:t>Reservatórios: humanos e chimpanzés.</a:t>
            </a:r>
          </a:p>
          <a:p>
            <a:pPr lvl="1"/>
            <a:r>
              <a:rPr lang="pt-PT" sz="2400" dirty="0" smtClean="0">
                <a:solidFill>
                  <a:srgbClr val="004586"/>
                </a:solidFill>
                <a:latin typeface="Calibri" pitchFamily="34" charset="0"/>
                <a:cs typeface="Calibri" pitchFamily="34" charset="0"/>
              </a:rPr>
              <a:t>6 genótipos e vários subtipos.</a:t>
            </a:r>
          </a:p>
          <a:p>
            <a:pPr lvl="1"/>
            <a:endParaRPr lang="pt-PT" b="1" i="1" dirty="0" smtClean="0">
              <a:latin typeface="Calibri" pitchFamily="34" charset="0"/>
              <a:cs typeface="Calibri" pitchFamily="34" charset="0"/>
            </a:endParaRPr>
          </a:p>
          <a:p>
            <a:pPr lvl="1"/>
            <a:endParaRPr lang="es-ES" dirty="0"/>
          </a:p>
        </p:txBody>
      </p:sp>
      <p:grpSp>
        <p:nvGrpSpPr>
          <p:cNvPr id="18" name="Grupo 13"/>
          <p:cNvGrpSpPr/>
          <p:nvPr/>
        </p:nvGrpSpPr>
        <p:grpSpPr>
          <a:xfrm>
            <a:off x="8453454" y="1357298"/>
            <a:ext cx="2016224" cy="3961446"/>
            <a:chOff x="1199456" y="908720"/>
            <a:chExt cx="2016224" cy="3961446"/>
          </a:xfrm>
        </p:grpSpPr>
        <p:pic>
          <p:nvPicPr>
            <p:cNvPr id="19" name="Picture 2" descr="Resultado de imagem para hepatitis c virus"/>
            <p:cNvPicPr>
              <a:picLocks noChangeAspect="1" noChangeArrowheads="1"/>
            </p:cNvPicPr>
            <p:nvPr/>
          </p:nvPicPr>
          <p:blipFill>
            <a:blip r:embed="rId2" cstate="print"/>
            <a:srcRect/>
            <a:stretch>
              <a:fillRect/>
            </a:stretch>
          </p:blipFill>
          <p:spPr bwMode="auto">
            <a:xfrm>
              <a:off x="1199456" y="2852936"/>
              <a:ext cx="2016224" cy="2017230"/>
            </a:xfrm>
            <a:prstGeom prst="rect">
              <a:avLst/>
            </a:prstGeom>
            <a:noFill/>
          </p:spPr>
        </p:pic>
        <p:pic>
          <p:nvPicPr>
            <p:cNvPr id="20" name="Picture 4" descr="Resultado de imagem para hepatitis c virus"/>
            <p:cNvPicPr>
              <a:picLocks noChangeAspect="1" noChangeArrowheads="1"/>
            </p:cNvPicPr>
            <p:nvPr/>
          </p:nvPicPr>
          <p:blipFill>
            <a:blip r:embed="rId3" cstate="print"/>
            <a:srcRect l="18816" t="4353" r="20030" b="4225"/>
            <a:stretch>
              <a:fillRect/>
            </a:stretch>
          </p:blipFill>
          <p:spPr bwMode="auto">
            <a:xfrm>
              <a:off x="1199456" y="915367"/>
              <a:ext cx="1999079" cy="1937569"/>
            </a:xfrm>
            <a:prstGeom prst="rect">
              <a:avLst/>
            </a:prstGeom>
            <a:noFill/>
            <a:effectLst>
              <a:softEdge rad="12700"/>
            </a:effectLst>
          </p:spPr>
        </p:pic>
        <p:sp>
          <p:nvSpPr>
            <p:cNvPr id="21" name="Rectângulo 12"/>
            <p:cNvSpPr/>
            <p:nvPr/>
          </p:nvSpPr>
          <p:spPr>
            <a:xfrm>
              <a:off x="1199456" y="908720"/>
              <a:ext cx="2016224" cy="3960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err="1" smtClean="0"/>
              <a:t>Estadiamento</a:t>
            </a:r>
            <a:endParaRPr lang="es-ES" dirty="0"/>
          </a:p>
        </p:txBody>
      </p:sp>
      <p:sp>
        <p:nvSpPr>
          <p:cNvPr id="5" name="4 Marcador de contenido"/>
          <p:cNvSpPr>
            <a:spLocks noGrp="1"/>
          </p:cNvSpPr>
          <p:nvPr>
            <p:ph idx="1"/>
          </p:nvPr>
        </p:nvSpPr>
        <p:spPr>
          <a:xfrm>
            <a:off x="0" y="1408744"/>
            <a:ext cx="7310446" cy="4592024"/>
          </a:xfrm>
        </p:spPr>
        <p:txBody>
          <a:bodyPr>
            <a:noAutofit/>
          </a:bodyPr>
          <a:lstStyle/>
          <a:p>
            <a:r>
              <a:rPr lang="pt-PT" dirty="0" smtClean="0">
                <a:solidFill>
                  <a:srgbClr val="004586"/>
                </a:solidFill>
                <a:latin typeface="Calibri" pitchFamily="34" charset="0"/>
                <a:cs typeface="Calibri" pitchFamily="34" charset="0"/>
              </a:rPr>
              <a:t>Biópsia hepática:</a:t>
            </a:r>
          </a:p>
          <a:p>
            <a:pPr lvl="1"/>
            <a:r>
              <a:rPr lang="pt-PT" sz="2400" dirty="0" smtClean="0">
                <a:solidFill>
                  <a:srgbClr val="004586"/>
                </a:solidFill>
                <a:latin typeface="Calibri" pitchFamily="34" charset="0"/>
                <a:cs typeface="Calibri" pitchFamily="34" charset="0"/>
              </a:rPr>
              <a:t>Vantagens:</a:t>
            </a:r>
          </a:p>
          <a:p>
            <a:pPr lvl="2"/>
            <a:r>
              <a:rPr lang="pt-PT" sz="2400" dirty="0" smtClean="0">
                <a:solidFill>
                  <a:srgbClr val="004586"/>
                </a:solidFill>
                <a:latin typeface="Calibri" pitchFamily="34" charset="0"/>
                <a:cs typeface="Calibri" pitchFamily="34" charset="0"/>
              </a:rPr>
              <a:t>Gold-standard nos estadios intermédios de fibrose.</a:t>
            </a:r>
          </a:p>
          <a:p>
            <a:pPr lvl="2"/>
            <a:r>
              <a:rPr lang="pt-PT" sz="2400" dirty="0" smtClean="0">
                <a:solidFill>
                  <a:srgbClr val="004586"/>
                </a:solidFill>
                <a:latin typeface="Calibri" pitchFamily="34" charset="0"/>
                <a:cs typeface="Calibri" pitchFamily="34" charset="0"/>
              </a:rPr>
              <a:t>Avaliação da atividade (inflamação).</a:t>
            </a:r>
          </a:p>
          <a:p>
            <a:pPr lvl="2"/>
            <a:r>
              <a:rPr lang="pt-PT" sz="2400" dirty="0" smtClean="0">
                <a:solidFill>
                  <a:srgbClr val="004586"/>
                </a:solidFill>
                <a:latin typeface="Calibri" pitchFamily="34" charset="0"/>
                <a:cs typeface="Calibri" pitchFamily="34" charset="0"/>
              </a:rPr>
              <a:t>Outros diagnósticos (NAFLD, HAI).</a:t>
            </a:r>
          </a:p>
          <a:p>
            <a:pPr lvl="1"/>
            <a:r>
              <a:rPr lang="pt-PT" sz="2400" dirty="0" smtClean="0">
                <a:solidFill>
                  <a:srgbClr val="004586"/>
                </a:solidFill>
                <a:latin typeface="Calibri" pitchFamily="34" charset="0"/>
                <a:cs typeface="Calibri" pitchFamily="34" charset="0"/>
              </a:rPr>
              <a:t>Desvantagens</a:t>
            </a:r>
            <a:r>
              <a:rPr lang="pt-PT" sz="2400" b="1" dirty="0" smtClean="0">
                <a:solidFill>
                  <a:srgbClr val="004586"/>
                </a:solidFill>
                <a:latin typeface="Calibri" pitchFamily="34" charset="0"/>
                <a:cs typeface="Calibri" pitchFamily="34" charset="0"/>
              </a:rPr>
              <a:t>:</a:t>
            </a:r>
          </a:p>
          <a:p>
            <a:pPr lvl="2"/>
            <a:r>
              <a:rPr lang="pt-PT" sz="2400" dirty="0" smtClean="0">
                <a:solidFill>
                  <a:srgbClr val="004586"/>
                </a:solidFill>
                <a:latin typeface="Calibri" pitchFamily="34" charset="0"/>
                <a:cs typeface="Calibri" pitchFamily="34" charset="0"/>
              </a:rPr>
              <a:t>Invasivo.</a:t>
            </a:r>
          </a:p>
          <a:p>
            <a:pPr lvl="2"/>
            <a:r>
              <a:rPr lang="pt-PT" sz="2400" dirty="0" smtClean="0">
                <a:solidFill>
                  <a:srgbClr val="004586"/>
                </a:solidFill>
                <a:latin typeface="Calibri" pitchFamily="34" charset="0"/>
                <a:cs typeface="Calibri" pitchFamily="34" charset="0"/>
              </a:rPr>
              <a:t>Complicações.</a:t>
            </a:r>
          </a:p>
          <a:p>
            <a:pPr lvl="2"/>
            <a:r>
              <a:rPr lang="pt-PT" sz="2400" dirty="0" smtClean="0">
                <a:solidFill>
                  <a:srgbClr val="004586"/>
                </a:solidFill>
                <a:latin typeface="Calibri" pitchFamily="34" charset="0"/>
                <a:cs typeface="Calibri" pitchFamily="34" charset="0"/>
              </a:rPr>
              <a:t>Erro de amostragem.</a:t>
            </a:r>
          </a:p>
          <a:p>
            <a:pPr lvl="2"/>
            <a:r>
              <a:rPr lang="pt-PT" sz="2400" dirty="0" smtClean="0">
                <a:solidFill>
                  <a:srgbClr val="004586"/>
                </a:solidFill>
                <a:latin typeface="Calibri" pitchFamily="34" charset="0"/>
                <a:cs typeface="Calibri" pitchFamily="34" charset="0"/>
              </a:rPr>
              <a:t>Requer especialistas (biópsia, patologia).</a:t>
            </a:r>
          </a:p>
          <a:p>
            <a:pPr lvl="2"/>
            <a:endParaRPr lang="pt-PT" dirty="0" smtClean="0">
              <a:solidFill>
                <a:srgbClr val="004586"/>
              </a:solidFill>
              <a:latin typeface="Calibri" pitchFamily="34" charset="0"/>
              <a:cs typeface="Calibri" pitchFamily="34" charset="0"/>
            </a:endParaRPr>
          </a:p>
          <a:p>
            <a:pPr lvl="2"/>
            <a:endParaRPr lang="pt-PT" dirty="0" smtClean="0">
              <a:solidFill>
                <a:srgbClr val="004586"/>
              </a:solidFill>
              <a:latin typeface="Calibri" pitchFamily="34" charset="0"/>
              <a:cs typeface="Calibri" pitchFamily="34" charset="0"/>
            </a:endParaRPr>
          </a:p>
          <a:p>
            <a:pPr lvl="2"/>
            <a:endParaRPr lang="pt-PT" dirty="0" smtClean="0">
              <a:solidFill>
                <a:srgbClr val="004586"/>
              </a:solidFill>
              <a:latin typeface="Calibri" pitchFamily="34" charset="0"/>
              <a:cs typeface="Calibri" pitchFamily="34" charset="0"/>
            </a:endParaRPr>
          </a:p>
        </p:txBody>
      </p:sp>
      <p:sp>
        <p:nvSpPr>
          <p:cNvPr id="9" name="8 Rectángulo"/>
          <p:cNvSpPr/>
          <p:nvPr/>
        </p:nvSpPr>
        <p:spPr>
          <a:xfrm>
            <a:off x="738150" y="928670"/>
            <a:ext cx="3898118" cy="461665"/>
          </a:xfrm>
          <a:prstGeom prst="rect">
            <a:avLst/>
          </a:prstGeom>
        </p:spPr>
        <p:txBody>
          <a:bodyPr wrap="none">
            <a:spAutoFit/>
          </a:bodyPr>
          <a:lstStyle/>
          <a:p>
            <a:r>
              <a:rPr lang="pt-PT" sz="2400" dirty="0" smtClean="0">
                <a:solidFill>
                  <a:srgbClr val="C00000"/>
                </a:solidFill>
                <a:cs typeface="Calibri" pitchFamily="34" charset="0"/>
              </a:rPr>
              <a:t>Avaliação da fibrose hepática</a:t>
            </a:r>
            <a:r>
              <a:rPr lang="es-ES" sz="2400" dirty="0" smtClean="0">
                <a:solidFill>
                  <a:srgbClr val="C00000"/>
                </a:solidFill>
              </a:rPr>
              <a:t>:</a:t>
            </a:r>
          </a:p>
        </p:txBody>
      </p:sp>
      <p:grpSp>
        <p:nvGrpSpPr>
          <p:cNvPr id="10" name="Grupo 14"/>
          <p:cNvGrpSpPr/>
          <p:nvPr/>
        </p:nvGrpSpPr>
        <p:grpSpPr>
          <a:xfrm>
            <a:off x="6953256" y="1785926"/>
            <a:ext cx="5167306" cy="3357586"/>
            <a:chOff x="5832648" y="1897087"/>
            <a:chExt cx="7127590" cy="4124201"/>
          </a:xfrm>
        </p:grpSpPr>
        <p:pic>
          <p:nvPicPr>
            <p:cNvPr id="11" name="Picture 2"/>
            <p:cNvPicPr>
              <a:picLocks noChangeAspect="1" noChangeArrowheads="1"/>
            </p:cNvPicPr>
            <p:nvPr/>
          </p:nvPicPr>
          <p:blipFill>
            <a:blip r:embed="rId2" cstate="print"/>
            <a:srcRect l="15496" t="26578" r="29161" b="9439"/>
            <a:stretch>
              <a:fillRect/>
            </a:stretch>
          </p:blipFill>
          <p:spPr bwMode="auto">
            <a:xfrm>
              <a:off x="5832648" y="1965278"/>
              <a:ext cx="6240016" cy="4056010"/>
            </a:xfrm>
            <a:prstGeom prst="rect">
              <a:avLst/>
            </a:prstGeom>
            <a:noFill/>
            <a:ln w="9525">
              <a:noFill/>
              <a:miter lim="800000"/>
              <a:headEnd/>
              <a:tailEnd/>
            </a:ln>
            <a:effectLst>
              <a:softEdge rad="63500"/>
            </a:effectLst>
          </p:spPr>
        </p:pic>
        <p:sp>
          <p:nvSpPr>
            <p:cNvPr id="12" name="CaixaDeTexto 10"/>
            <p:cNvSpPr txBox="1"/>
            <p:nvPr/>
          </p:nvSpPr>
          <p:spPr>
            <a:xfrm>
              <a:off x="5920920" y="1916832"/>
              <a:ext cx="1558055" cy="307777"/>
            </a:xfrm>
            <a:prstGeom prst="rect">
              <a:avLst/>
            </a:prstGeom>
            <a:solidFill>
              <a:schemeClr val="bg1"/>
            </a:solidFill>
          </p:spPr>
          <p:txBody>
            <a:bodyPr wrap="none" rtlCol="0">
              <a:spAutoFit/>
            </a:bodyPr>
            <a:lstStyle/>
            <a:p>
              <a:r>
                <a:rPr lang="pt-PT" sz="1400" b="1" dirty="0" smtClean="0">
                  <a:latin typeface="Calibri" pitchFamily="34" charset="0"/>
                  <a:cs typeface="Calibri" pitchFamily="34" charset="0"/>
                </a:rPr>
                <a:t>F1 – Fibrose Portal</a:t>
              </a:r>
              <a:endParaRPr lang="pt-PT" sz="1400" b="1" dirty="0">
                <a:latin typeface="Calibri" pitchFamily="34" charset="0"/>
                <a:cs typeface="Calibri" pitchFamily="34" charset="0"/>
              </a:endParaRPr>
            </a:p>
          </p:txBody>
        </p:sp>
        <p:sp>
          <p:nvSpPr>
            <p:cNvPr id="16" name="CaixaDeTexto 11"/>
            <p:cNvSpPr txBox="1"/>
            <p:nvPr/>
          </p:nvSpPr>
          <p:spPr>
            <a:xfrm>
              <a:off x="5951984" y="4005064"/>
              <a:ext cx="1619546" cy="307777"/>
            </a:xfrm>
            <a:prstGeom prst="rect">
              <a:avLst/>
            </a:prstGeom>
            <a:solidFill>
              <a:schemeClr val="bg1"/>
            </a:solidFill>
          </p:spPr>
          <p:txBody>
            <a:bodyPr wrap="none" rtlCol="0">
              <a:spAutoFit/>
            </a:bodyPr>
            <a:lstStyle/>
            <a:p>
              <a:r>
                <a:rPr lang="pt-PT" sz="1400" b="1" dirty="0" smtClean="0">
                  <a:latin typeface="Calibri" pitchFamily="34" charset="0"/>
                  <a:cs typeface="Calibri" pitchFamily="34" charset="0"/>
                </a:rPr>
                <a:t>F3 – Fibrose </a:t>
              </a:r>
              <a:r>
                <a:rPr lang="pt-PT" sz="1400" b="1" dirty="0" err="1" smtClean="0">
                  <a:latin typeface="Calibri" pitchFamily="34" charset="0"/>
                  <a:cs typeface="Calibri" pitchFamily="34" charset="0"/>
                </a:rPr>
                <a:t>Septal</a:t>
              </a:r>
              <a:endParaRPr lang="pt-PT" sz="1400" b="1" dirty="0">
                <a:latin typeface="Calibri" pitchFamily="34" charset="0"/>
                <a:cs typeface="Calibri" pitchFamily="34" charset="0"/>
              </a:endParaRPr>
            </a:p>
          </p:txBody>
        </p:sp>
        <p:sp>
          <p:nvSpPr>
            <p:cNvPr id="17" name="CaixaDeTexto 12"/>
            <p:cNvSpPr txBox="1"/>
            <p:nvPr/>
          </p:nvSpPr>
          <p:spPr>
            <a:xfrm>
              <a:off x="8976320" y="4005064"/>
              <a:ext cx="1051313" cy="307777"/>
            </a:xfrm>
            <a:prstGeom prst="rect">
              <a:avLst/>
            </a:prstGeom>
            <a:solidFill>
              <a:schemeClr val="bg1"/>
            </a:solidFill>
          </p:spPr>
          <p:txBody>
            <a:bodyPr wrap="none" rtlCol="0">
              <a:spAutoFit/>
            </a:bodyPr>
            <a:lstStyle/>
            <a:p>
              <a:r>
                <a:rPr lang="pt-PT" sz="1400" b="1" dirty="0" smtClean="0">
                  <a:latin typeface="Calibri" pitchFamily="34" charset="0"/>
                  <a:cs typeface="Calibri" pitchFamily="34" charset="0"/>
                </a:rPr>
                <a:t>F4 – Cirrose</a:t>
              </a:r>
              <a:endParaRPr lang="pt-PT" sz="1400" b="1" dirty="0">
                <a:latin typeface="Calibri" pitchFamily="34" charset="0"/>
                <a:cs typeface="Calibri" pitchFamily="34" charset="0"/>
              </a:endParaRPr>
            </a:p>
          </p:txBody>
        </p:sp>
        <p:sp>
          <p:nvSpPr>
            <p:cNvPr id="20" name="CaixaDeTexto 13"/>
            <p:cNvSpPr txBox="1"/>
            <p:nvPr/>
          </p:nvSpPr>
          <p:spPr>
            <a:xfrm>
              <a:off x="8976320" y="1897087"/>
              <a:ext cx="3983918" cy="365558"/>
            </a:xfrm>
            <a:prstGeom prst="rect">
              <a:avLst/>
            </a:prstGeom>
            <a:solidFill>
              <a:schemeClr val="bg1"/>
            </a:solidFill>
          </p:spPr>
          <p:txBody>
            <a:bodyPr wrap="none" rtlCol="0">
              <a:spAutoFit/>
            </a:bodyPr>
            <a:lstStyle/>
            <a:p>
              <a:r>
                <a:rPr lang="pt-PT" sz="1400" b="1" dirty="0" smtClean="0">
                  <a:latin typeface="Calibri" pitchFamily="34" charset="0"/>
                  <a:cs typeface="Calibri" pitchFamily="34" charset="0"/>
                </a:rPr>
                <a:t>F2 – Fibrose Portal com alguns septos</a:t>
              </a:r>
              <a:endParaRPr lang="pt-PT" sz="1400" b="1" dirty="0">
                <a:latin typeface="Calibri" pitchFamily="34" charset="0"/>
                <a:cs typeface="Calibri" pitchFamily="34" charset="0"/>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err="1" smtClean="0"/>
              <a:t>Estadiamento</a:t>
            </a:r>
            <a:endParaRPr lang="es-ES" dirty="0"/>
          </a:p>
        </p:txBody>
      </p:sp>
      <p:sp>
        <p:nvSpPr>
          <p:cNvPr id="5" name="4 Marcador de contenido"/>
          <p:cNvSpPr>
            <a:spLocks noGrp="1"/>
          </p:cNvSpPr>
          <p:nvPr>
            <p:ph idx="1"/>
          </p:nvPr>
        </p:nvSpPr>
        <p:spPr>
          <a:xfrm>
            <a:off x="0" y="1408744"/>
            <a:ext cx="7453322" cy="4592024"/>
          </a:xfrm>
        </p:spPr>
        <p:txBody>
          <a:bodyPr>
            <a:noAutofit/>
          </a:bodyPr>
          <a:lstStyle/>
          <a:p>
            <a:r>
              <a:rPr lang="pt-PT" dirty="0" smtClean="0">
                <a:solidFill>
                  <a:srgbClr val="004586"/>
                </a:solidFill>
                <a:latin typeface="Calibri" pitchFamily="34" charset="0"/>
                <a:cs typeface="Calibri" pitchFamily="34" charset="0"/>
              </a:rPr>
              <a:t>Elastografia transitória:</a:t>
            </a:r>
          </a:p>
          <a:p>
            <a:pPr lvl="1"/>
            <a:r>
              <a:rPr lang="pt-PT" sz="2400" dirty="0" smtClean="0">
                <a:solidFill>
                  <a:srgbClr val="004586"/>
                </a:solidFill>
                <a:latin typeface="Calibri" pitchFamily="34" charset="0"/>
                <a:cs typeface="Calibri" pitchFamily="34" charset="0"/>
              </a:rPr>
              <a:t>Técnica baseada em ultrassonografia.</a:t>
            </a:r>
          </a:p>
          <a:p>
            <a:pPr lvl="1"/>
            <a:r>
              <a:rPr lang="pt-PT" sz="2400" dirty="0" smtClean="0">
                <a:solidFill>
                  <a:srgbClr val="004586"/>
                </a:solidFill>
                <a:latin typeface="Calibri" pitchFamily="34" charset="0"/>
                <a:cs typeface="Calibri" pitchFamily="34" charset="0"/>
              </a:rPr>
              <a:t>Determina “rigidez” hepática.</a:t>
            </a:r>
          </a:p>
          <a:p>
            <a:pPr lvl="1"/>
            <a:r>
              <a:rPr lang="pt-PT" sz="2400" dirty="0" smtClean="0">
                <a:solidFill>
                  <a:srgbClr val="004586"/>
                </a:solidFill>
                <a:latin typeface="Calibri" pitchFamily="34" charset="0"/>
                <a:cs typeface="Calibri" pitchFamily="34" charset="0"/>
              </a:rPr>
              <a:t>Correlaciona-se com fibrose.</a:t>
            </a:r>
          </a:p>
          <a:p>
            <a:pPr lvl="1"/>
            <a:r>
              <a:rPr lang="pt-PT" sz="2400" dirty="0" smtClean="0">
                <a:solidFill>
                  <a:srgbClr val="004586"/>
                </a:solidFill>
                <a:latin typeface="Calibri" pitchFamily="34" charset="0"/>
                <a:cs typeface="Calibri" pitchFamily="34" charset="0"/>
              </a:rPr>
              <a:t>Uso simples – treino mínimo.</a:t>
            </a:r>
          </a:p>
          <a:p>
            <a:pPr lvl="1">
              <a:buNone/>
            </a:pPr>
            <a:endParaRPr lang="pt-PT" sz="2400" dirty="0" smtClean="0">
              <a:solidFill>
                <a:srgbClr val="004586"/>
              </a:solidFill>
              <a:latin typeface="Calibri" pitchFamily="34" charset="0"/>
              <a:cs typeface="Calibri" pitchFamily="34" charset="0"/>
            </a:endParaRPr>
          </a:p>
          <a:p>
            <a:pPr lvl="1"/>
            <a:r>
              <a:rPr lang="pt-PT" sz="2400" dirty="0" smtClean="0">
                <a:solidFill>
                  <a:srgbClr val="004586"/>
                </a:solidFill>
                <a:latin typeface="Calibri" pitchFamily="34" charset="0"/>
                <a:cs typeface="Calibri" pitchFamily="34" charset="0"/>
              </a:rPr>
              <a:t>Influenciada pela inflamação (valores falsamente elevados).</a:t>
            </a:r>
          </a:p>
          <a:p>
            <a:pPr lvl="1"/>
            <a:r>
              <a:rPr lang="pt-PT" sz="2400" dirty="0" smtClean="0">
                <a:solidFill>
                  <a:srgbClr val="004586"/>
                </a:solidFill>
                <a:latin typeface="Calibri" pitchFamily="34" charset="0"/>
                <a:cs typeface="Calibri" pitchFamily="34" charset="0"/>
              </a:rPr>
              <a:t>Falha em 20% (obesos) – melhoria com sonda XL.</a:t>
            </a:r>
          </a:p>
          <a:p>
            <a:pPr lvl="2"/>
            <a:endParaRPr lang="pt-PT" dirty="0" smtClean="0">
              <a:solidFill>
                <a:srgbClr val="004586"/>
              </a:solidFill>
              <a:latin typeface="Calibri" pitchFamily="34" charset="0"/>
              <a:cs typeface="Calibri" pitchFamily="34" charset="0"/>
            </a:endParaRPr>
          </a:p>
          <a:p>
            <a:pPr lvl="2"/>
            <a:endParaRPr lang="pt-PT" dirty="0" smtClean="0">
              <a:solidFill>
                <a:srgbClr val="004586"/>
              </a:solidFill>
              <a:latin typeface="Calibri" pitchFamily="34" charset="0"/>
              <a:cs typeface="Calibri" pitchFamily="34" charset="0"/>
            </a:endParaRPr>
          </a:p>
          <a:p>
            <a:pPr lvl="2"/>
            <a:endParaRPr lang="pt-PT" dirty="0" smtClean="0">
              <a:solidFill>
                <a:srgbClr val="004586"/>
              </a:solidFill>
              <a:latin typeface="Calibri" pitchFamily="34" charset="0"/>
              <a:cs typeface="Calibri" pitchFamily="34" charset="0"/>
            </a:endParaRPr>
          </a:p>
        </p:txBody>
      </p:sp>
      <p:sp>
        <p:nvSpPr>
          <p:cNvPr id="9" name="8 Rectángulo"/>
          <p:cNvSpPr/>
          <p:nvPr/>
        </p:nvSpPr>
        <p:spPr>
          <a:xfrm>
            <a:off x="738150" y="928670"/>
            <a:ext cx="3898118" cy="461665"/>
          </a:xfrm>
          <a:prstGeom prst="rect">
            <a:avLst/>
          </a:prstGeom>
        </p:spPr>
        <p:txBody>
          <a:bodyPr wrap="none">
            <a:spAutoFit/>
          </a:bodyPr>
          <a:lstStyle/>
          <a:p>
            <a:r>
              <a:rPr lang="pt-PT" sz="2400" dirty="0" smtClean="0">
                <a:solidFill>
                  <a:srgbClr val="C00000"/>
                </a:solidFill>
                <a:latin typeface="Calibri" pitchFamily="34" charset="0"/>
                <a:cs typeface="Calibri" pitchFamily="34" charset="0"/>
              </a:rPr>
              <a:t>Avaliação da fibrose hepática</a:t>
            </a:r>
            <a:r>
              <a:rPr lang="es-ES" sz="2400" dirty="0" smtClean="0">
                <a:solidFill>
                  <a:srgbClr val="C00000"/>
                </a:solidFill>
              </a:rPr>
              <a:t>:</a:t>
            </a:r>
          </a:p>
        </p:txBody>
      </p:sp>
      <p:pic>
        <p:nvPicPr>
          <p:cNvPr id="13" name="Picture 2" descr="Resultado de imagem para fibroscan"/>
          <p:cNvPicPr>
            <a:picLocks noChangeAspect="1" noChangeArrowheads="1"/>
          </p:cNvPicPr>
          <p:nvPr/>
        </p:nvPicPr>
        <p:blipFill>
          <a:blip r:embed="rId2" cstate="print"/>
          <a:srcRect r="51652"/>
          <a:stretch>
            <a:fillRect/>
          </a:stretch>
        </p:blipFill>
        <p:spPr bwMode="auto">
          <a:xfrm flipH="1">
            <a:off x="8718686" y="1268760"/>
            <a:ext cx="2592288" cy="4503421"/>
          </a:xfrm>
          <a:prstGeom prst="rect">
            <a:avLst/>
          </a:prstGeom>
          <a:noFill/>
          <a:effectLst>
            <a:softEdge rad="63500"/>
          </a:effectLst>
        </p:spPr>
      </p:pic>
      <p:pic>
        <p:nvPicPr>
          <p:cNvPr id="14" name="Picture 2" descr="Resultado de imagem para fibroscan"/>
          <p:cNvPicPr>
            <a:picLocks noChangeAspect="1" noChangeArrowheads="1"/>
          </p:cNvPicPr>
          <p:nvPr/>
        </p:nvPicPr>
        <p:blipFill>
          <a:blip r:embed="rId2" cstate="print"/>
          <a:srcRect l="62999" t="26862" b="40519"/>
          <a:stretch>
            <a:fillRect/>
          </a:stretch>
        </p:blipFill>
        <p:spPr bwMode="auto">
          <a:xfrm flipH="1">
            <a:off x="6270414" y="1412776"/>
            <a:ext cx="2376264" cy="1683187"/>
          </a:xfrm>
          <a:prstGeom prst="rect">
            <a:avLst/>
          </a:prstGeom>
          <a:noFill/>
          <a:effectLst>
            <a:softEdge rad="63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err="1" smtClean="0"/>
              <a:t>Estadiamento</a:t>
            </a:r>
            <a:endParaRPr lang="es-ES" dirty="0"/>
          </a:p>
        </p:txBody>
      </p:sp>
      <p:sp>
        <p:nvSpPr>
          <p:cNvPr id="5" name="4 Marcador de contenido"/>
          <p:cNvSpPr>
            <a:spLocks noGrp="1"/>
          </p:cNvSpPr>
          <p:nvPr>
            <p:ph idx="1"/>
          </p:nvPr>
        </p:nvSpPr>
        <p:spPr>
          <a:xfrm>
            <a:off x="0" y="1408744"/>
            <a:ext cx="7453322" cy="4592024"/>
          </a:xfrm>
        </p:spPr>
        <p:txBody>
          <a:bodyPr>
            <a:noAutofit/>
          </a:bodyPr>
          <a:lstStyle/>
          <a:p>
            <a:r>
              <a:rPr lang="pt-PT" dirty="0" smtClean="0">
                <a:solidFill>
                  <a:srgbClr val="004586"/>
                </a:solidFill>
                <a:latin typeface="Calibri" pitchFamily="34" charset="0"/>
                <a:cs typeface="Calibri" pitchFamily="34" charset="0"/>
              </a:rPr>
              <a:t>Scores não invasivos</a:t>
            </a:r>
          </a:p>
          <a:p>
            <a:pPr lvl="1">
              <a:buNone/>
            </a:pPr>
            <a:endParaRPr lang="pt-PT" sz="2000" dirty="0" smtClean="0">
              <a:solidFill>
                <a:srgbClr val="004586"/>
              </a:solidFill>
              <a:latin typeface="Calibri" pitchFamily="34" charset="0"/>
              <a:cs typeface="Calibri" pitchFamily="34" charset="0"/>
            </a:endParaRPr>
          </a:p>
          <a:p>
            <a:pPr lvl="2"/>
            <a:endParaRPr lang="pt-PT" dirty="0" smtClean="0">
              <a:solidFill>
                <a:srgbClr val="004586"/>
              </a:solidFill>
              <a:latin typeface="Calibri" pitchFamily="34" charset="0"/>
              <a:cs typeface="Calibri" pitchFamily="34" charset="0"/>
            </a:endParaRPr>
          </a:p>
          <a:p>
            <a:pPr lvl="2"/>
            <a:endParaRPr lang="pt-PT" dirty="0" smtClean="0">
              <a:solidFill>
                <a:srgbClr val="004586"/>
              </a:solidFill>
              <a:latin typeface="Calibri" pitchFamily="34" charset="0"/>
              <a:cs typeface="Calibri" pitchFamily="34" charset="0"/>
            </a:endParaRPr>
          </a:p>
          <a:p>
            <a:pPr lvl="2"/>
            <a:endParaRPr lang="pt-PT" dirty="0" smtClean="0">
              <a:solidFill>
                <a:srgbClr val="004586"/>
              </a:solidFill>
              <a:latin typeface="Calibri" pitchFamily="34" charset="0"/>
              <a:cs typeface="Calibri" pitchFamily="34" charset="0"/>
            </a:endParaRPr>
          </a:p>
        </p:txBody>
      </p:sp>
      <p:sp>
        <p:nvSpPr>
          <p:cNvPr id="9" name="8 Rectángulo"/>
          <p:cNvSpPr/>
          <p:nvPr/>
        </p:nvSpPr>
        <p:spPr>
          <a:xfrm>
            <a:off x="738150" y="928670"/>
            <a:ext cx="3898118" cy="461665"/>
          </a:xfrm>
          <a:prstGeom prst="rect">
            <a:avLst/>
          </a:prstGeom>
        </p:spPr>
        <p:txBody>
          <a:bodyPr wrap="none">
            <a:spAutoFit/>
          </a:bodyPr>
          <a:lstStyle/>
          <a:p>
            <a:r>
              <a:rPr lang="pt-PT" sz="2400" dirty="0" smtClean="0">
                <a:solidFill>
                  <a:srgbClr val="C00000"/>
                </a:solidFill>
                <a:latin typeface="Calibri" pitchFamily="34" charset="0"/>
                <a:cs typeface="Calibri" pitchFamily="34" charset="0"/>
              </a:rPr>
              <a:t>Avaliação da fibrose hepática</a:t>
            </a:r>
            <a:r>
              <a:rPr lang="es-ES" sz="2400" dirty="0" smtClean="0">
                <a:solidFill>
                  <a:srgbClr val="C00000"/>
                </a:solidFill>
              </a:rPr>
              <a:t>:</a:t>
            </a:r>
          </a:p>
        </p:txBody>
      </p:sp>
      <p:grpSp>
        <p:nvGrpSpPr>
          <p:cNvPr id="7" name="Grupo 21"/>
          <p:cNvGrpSpPr/>
          <p:nvPr/>
        </p:nvGrpSpPr>
        <p:grpSpPr>
          <a:xfrm>
            <a:off x="1415480" y="1928802"/>
            <a:ext cx="8358180" cy="1440160"/>
            <a:chOff x="1415480" y="2492896"/>
            <a:chExt cx="8358180" cy="1440160"/>
          </a:xfrm>
        </p:grpSpPr>
        <p:pic>
          <p:nvPicPr>
            <p:cNvPr id="8" name="Picture 2"/>
            <p:cNvPicPr>
              <a:picLocks noChangeAspect="1" noChangeArrowheads="1"/>
            </p:cNvPicPr>
            <p:nvPr/>
          </p:nvPicPr>
          <p:blipFill>
            <a:blip r:embed="rId2" cstate="print"/>
            <a:srcRect l="23798" t="33094" r="43992" b="57034"/>
            <a:stretch>
              <a:fillRect/>
            </a:stretch>
          </p:blipFill>
          <p:spPr bwMode="auto">
            <a:xfrm>
              <a:off x="1415480" y="2492896"/>
              <a:ext cx="8358180" cy="1440160"/>
            </a:xfrm>
            <a:prstGeom prst="rect">
              <a:avLst/>
            </a:prstGeom>
            <a:noFill/>
            <a:ln w="9525">
              <a:noFill/>
              <a:miter lim="800000"/>
              <a:headEnd/>
              <a:tailEnd/>
            </a:ln>
          </p:spPr>
        </p:pic>
        <p:sp>
          <p:nvSpPr>
            <p:cNvPr id="10" name="Rectângulo 19"/>
            <p:cNvSpPr/>
            <p:nvPr/>
          </p:nvSpPr>
          <p:spPr>
            <a:xfrm>
              <a:off x="5375920" y="2708920"/>
              <a:ext cx="28803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Rectângulo 20"/>
            <p:cNvSpPr/>
            <p:nvPr/>
          </p:nvSpPr>
          <p:spPr>
            <a:xfrm>
              <a:off x="1559496" y="2708920"/>
              <a:ext cx="28803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12" name="CaixaDeTexto 22"/>
          <p:cNvSpPr txBox="1"/>
          <p:nvPr/>
        </p:nvSpPr>
        <p:spPr>
          <a:xfrm>
            <a:off x="1381092" y="3440970"/>
            <a:ext cx="4071966" cy="830997"/>
          </a:xfrm>
          <a:prstGeom prst="rect">
            <a:avLst/>
          </a:prstGeom>
          <a:noFill/>
        </p:spPr>
        <p:txBody>
          <a:bodyPr wrap="square" rtlCol="0">
            <a:spAutoFit/>
          </a:bodyPr>
          <a:lstStyle/>
          <a:p>
            <a:pPr algn="ctr"/>
            <a:r>
              <a:rPr lang="pt-PT" sz="2400" dirty="0" smtClean="0">
                <a:solidFill>
                  <a:srgbClr val="004586"/>
                </a:solidFill>
                <a:latin typeface="Calibri" pitchFamily="34" charset="0"/>
                <a:cs typeface="Calibri" pitchFamily="34" charset="0"/>
              </a:rPr>
              <a:t>Se</a:t>
            </a:r>
            <a:r>
              <a:rPr lang="pt-PT" sz="2400" dirty="0" smtClean="0">
                <a:latin typeface="Calibri" pitchFamily="34" charset="0"/>
                <a:cs typeface="Calibri" pitchFamily="34" charset="0"/>
              </a:rPr>
              <a:t> </a:t>
            </a:r>
            <a:r>
              <a:rPr lang="pt-PT" sz="2400" dirty="0" smtClean="0">
                <a:solidFill>
                  <a:srgbClr val="C00000"/>
                </a:solidFill>
                <a:latin typeface="Calibri" pitchFamily="34" charset="0"/>
                <a:cs typeface="Calibri" pitchFamily="34" charset="0"/>
              </a:rPr>
              <a:t>&lt;1,0</a:t>
            </a:r>
            <a:r>
              <a:rPr lang="pt-PT" sz="2400" dirty="0" smtClean="0">
                <a:latin typeface="Calibri" pitchFamily="34" charset="0"/>
                <a:cs typeface="Calibri" pitchFamily="34" charset="0"/>
              </a:rPr>
              <a:t>, </a:t>
            </a:r>
            <a:r>
              <a:rPr lang="pt-PT" sz="2400" dirty="0" smtClean="0">
                <a:solidFill>
                  <a:srgbClr val="004586"/>
                </a:solidFill>
                <a:latin typeface="Calibri" pitchFamily="34" charset="0"/>
                <a:cs typeface="Calibri" pitchFamily="34" charset="0"/>
              </a:rPr>
              <a:t>identifica doentes </a:t>
            </a:r>
            <a:r>
              <a:rPr lang="pt-PT" sz="2400" dirty="0" smtClean="0">
                <a:solidFill>
                  <a:srgbClr val="C00000"/>
                </a:solidFill>
                <a:latin typeface="Calibri" pitchFamily="34" charset="0"/>
                <a:cs typeface="Calibri" pitchFamily="34" charset="0"/>
              </a:rPr>
              <a:t>sem cirrose</a:t>
            </a:r>
            <a:r>
              <a:rPr lang="pt-PT" sz="2400" dirty="0" smtClean="0">
                <a:latin typeface="Calibri" pitchFamily="34" charset="0"/>
                <a:cs typeface="Calibri" pitchFamily="34" charset="0"/>
              </a:rPr>
              <a:t> </a:t>
            </a:r>
            <a:r>
              <a:rPr lang="pt-PT" sz="2400" dirty="0" smtClean="0">
                <a:solidFill>
                  <a:srgbClr val="004586"/>
                </a:solidFill>
                <a:latin typeface="Calibri" pitchFamily="34" charset="0"/>
                <a:cs typeface="Calibri" pitchFamily="34" charset="0"/>
              </a:rPr>
              <a:t>em 93% (alto VPN)</a:t>
            </a:r>
            <a:endParaRPr lang="pt-PT" sz="2400" dirty="0">
              <a:solidFill>
                <a:srgbClr val="004586"/>
              </a:solidFill>
              <a:latin typeface="Calibri" pitchFamily="34" charset="0"/>
              <a:cs typeface="Calibri" pitchFamily="34" charset="0"/>
            </a:endParaRPr>
          </a:p>
        </p:txBody>
      </p:sp>
      <p:sp>
        <p:nvSpPr>
          <p:cNvPr id="15" name="CaixaDeTexto 23"/>
          <p:cNvSpPr txBox="1"/>
          <p:nvPr/>
        </p:nvSpPr>
        <p:spPr>
          <a:xfrm>
            <a:off x="5810249" y="3440970"/>
            <a:ext cx="4071966" cy="830997"/>
          </a:xfrm>
          <a:prstGeom prst="rect">
            <a:avLst/>
          </a:prstGeom>
          <a:noFill/>
        </p:spPr>
        <p:txBody>
          <a:bodyPr wrap="square" rtlCol="0">
            <a:spAutoFit/>
          </a:bodyPr>
          <a:lstStyle/>
          <a:p>
            <a:pPr algn="ctr"/>
            <a:r>
              <a:rPr lang="pt-PT" sz="2400" dirty="0" smtClean="0">
                <a:solidFill>
                  <a:srgbClr val="004586"/>
                </a:solidFill>
                <a:latin typeface="Calibri" pitchFamily="34" charset="0"/>
                <a:cs typeface="Calibri" pitchFamily="34" charset="0"/>
              </a:rPr>
              <a:t>Se</a:t>
            </a:r>
            <a:r>
              <a:rPr lang="pt-PT" sz="2400" dirty="0" smtClean="0">
                <a:latin typeface="Calibri" pitchFamily="34" charset="0"/>
                <a:cs typeface="Calibri" pitchFamily="34" charset="0"/>
              </a:rPr>
              <a:t> </a:t>
            </a:r>
            <a:r>
              <a:rPr lang="pt-PT" sz="2400" dirty="0" smtClean="0">
                <a:solidFill>
                  <a:srgbClr val="C00000"/>
                </a:solidFill>
                <a:latin typeface="Calibri" pitchFamily="34" charset="0"/>
                <a:cs typeface="Calibri" pitchFamily="34" charset="0"/>
              </a:rPr>
              <a:t>&lt;1,9</a:t>
            </a:r>
            <a:r>
              <a:rPr lang="pt-PT" sz="2400" dirty="0" smtClean="0">
                <a:solidFill>
                  <a:srgbClr val="004586"/>
                </a:solidFill>
                <a:latin typeface="Calibri" pitchFamily="34" charset="0"/>
                <a:cs typeface="Calibri" pitchFamily="34" charset="0"/>
              </a:rPr>
              <a:t>, identifica doentes </a:t>
            </a:r>
            <a:r>
              <a:rPr lang="pt-PT" sz="2400" dirty="0" smtClean="0">
                <a:solidFill>
                  <a:srgbClr val="C00000"/>
                </a:solidFill>
                <a:latin typeface="Calibri" pitchFamily="34" charset="0"/>
                <a:cs typeface="Calibri" pitchFamily="34" charset="0"/>
              </a:rPr>
              <a:t>sem cirrose</a:t>
            </a:r>
            <a:r>
              <a:rPr lang="pt-PT" sz="2400" dirty="0" smtClean="0">
                <a:latin typeface="Calibri" pitchFamily="34" charset="0"/>
                <a:cs typeface="Calibri" pitchFamily="34" charset="0"/>
              </a:rPr>
              <a:t> </a:t>
            </a:r>
            <a:r>
              <a:rPr lang="pt-PT" sz="2400" dirty="0" smtClean="0">
                <a:solidFill>
                  <a:srgbClr val="004586"/>
                </a:solidFill>
                <a:latin typeface="Calibri" pitchFamily="34" charset="0"/>
                <a:cs typeface="Calibri" pitchFamily="34" charset="0"/>
              </a:rPr>
              <a:t>em 92% (alto VPN)</a:t>
            </a:r>
            <a:endParaRPr lang="pt-PT" sz="2400" dirty="0">
              <a:solidFill>
                <a:srgbClr val="004586"/>
              </a:solidFill>
              <a:latin typeface="Calibri" pitchFamily="34" charset="0"/>
              <a:cs typeface="Calibri" pitchFamily="34" charset="0"/>
            </a:endParaRPr>
          </a:p>
        </p:txBody>
      </p:sp>
      <p:sp>
        <p:nvSpPr>
          <p:cNvPr id="16" name="CaixaDeTexto 24"/>
          <p:cNvSpPr txBox="1"/>
          <p:nvPr/>
        </p:nvSpPr>
        <p:spPr>
          <a:xfrm>
            <a:off x="1162976" y="4786322"/>
            <a:ext cx="9505056" cy="461665"/>
          </a:xfrm>
          <a:prstGeom prst="rect">
            <a:avLst/>
          </a:prstGeom>
          <a:solidFill>
            <a:srgbClr val="004586"/>
          </a:solidFill>
        </p:spPr>
        <p:txBody>
          <a:bodyPr wrap="square" rtlCol="0">
            <a:spAutoFit/>
          </a:bodyPr>
          <a:lstStyle/>
          <a:p>
            <a:pPr algn="ctr"/>
            <a:r>
              <a:rPr lang="pt-PT" sz="2400" dirty="0" smtClean="0">
                <a:solidFill>
                  <a:schemeClr val="bg1"/>
                </a:solidFill>
                <a:latin typeface="Calibri" pitchFamily="34" charset="0"/>
                <a:cs typeface="Calibri" pitchFamily="34" charset="0"/>
              </a:rPr>
              <a:t>Úteis para excluir cirrose (restrito a doentes com ALT &lt;2 LSN)</a:t>
            </a:r>
            <a:endParaRPr lang="pt-PT" sz="2400" dirty="0">
              <a:solidFill>
                <a:schemeClr val="bg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err="1" smtClean="0"/>
              <a:t>Estadiamento</a:t>
            </a:r>
            <a:endParaRPr lang="es-ES" dirty="0"/>
          </a:p>
        </p:txBody>
      </p:sp>
      <p:pic>
        <p:nvPicPr>
          <p:cNvPr id="14" name="Picture 2"/>
          <p:cNvPicPr>
            <a:picLocks noChangeAspect="1" noChangeArrowheads="1"/>
          </p:cNvPicPr>
          <p:nvPr/>
        </p:nvPicPr>
        <p:blipFill>
          <a:blip r:embed="rId2" cstate="print"/>
          <a:srcRect l="17175" t="21281" r="16413" b="7844"/>
          <a:stretch>
            <a:fillRect/>
          </a:stretch>
        </p:blipFill>
        <p:spPr bwMode="auto">
          <a:xfrm>
            <a:off x="2171564" y="1023932"/>
            <a:ext cx="7848872" cy="4709323"/>
          </a:xfrm>
          <a:prstGeom prst="rect">
            <a:avLst/>
          </a:prstGeom>
          <a:noFill/>
          <a:ln w="9525">
            <a:noFill/>
            <a:miter lim="800000"/>
            <a:headEnd/>
            <a:tailEnd/>
          </a:ln>
        </p:spPr>
      </p:pic>
      <p:sp>
        <p:nvSpPr>
          <p:cNvPr id="17" name="CaixaDeTexto 4"/>
          <p:cNvSpPr txBox="1"/>
          <p:nvPr/>
        </p:nvSpPr>
        <p:spPr>
          <a:xfrm>
            <a:off x="7104112" y="5877272"/>
            <a:ext cx="4863896" cy="276999"/>
          </a:xfrm>
          <a:prstGeom prst="rect">
            <a:avLst/>
          </a:prstGeom>
          <a:noFill/>
        </p:spPr>
        <p:txBody>
          <a:bodyPr wrap="none" rtlCol="0">
            <a:spAutoFit/>
          </a:bodyPr>
          <a:lstStyle/>
          <a:p>
            <a:r>
              <a:rPr lang="pt-PT" sz="1200" i="1" dirty="0" smtClean="0">
                <a:solidFill>
                  <a:srgbClr val="808080"/>
                </a:solidFill>
                <a:latin typeface="Calibri" pitchFamily="34" charset="0"/>
                <a:cs typeface="Calibri" pitchFamily="34" charset="0"/>
              </a:rPr>
              <a:t>Copyright © 2014 </a:t>
            </a:r>
            <a:r>
              <a:rPr lang="pt-PT" sz="1200" i="1" dirty="0" err="1" smtClean="0">
                <a:solidFill>
                  <a:srgbClr val="808080"/>
                </a:solidFill>
                <a:latin typeface="Calibri" pitchFamily="34" charset="0"/>
                <a:cs typeface="Calibri" pitchFamily="34" charset="0"/>
              </a:rPr>
              <a:t>The</a:t>
            </a:r>
            <a:r>
              <a:rPr lang="pt-PT" sz="1200" i="1" dirty="0" smtClean="0">
                <a:solidFill>
                  <a:srgbClr val="808080"/>
                </a:solidFill>
                <a:latin typeface="Calibri" pitchFamily="34" charset="0"/>
                <a:cs typeface="Calibri" pitchFamily="34" charset="0"/>
              </a:rPr>
              <a:t> </a:t>
            </a:r>
            <a:r>
              <a:rPr lang="pt-PT" sz="1200" i="1" dirty="0" err="1" smtClean="0">
                <a:solidFill>
                  <a:srgbClr val="808080"/>
                </a:solidFill>
                <a:latin typeface="Calibri" pitchFamily="34" charset="0"/>
                <a:cs typeface="Calibri" pitchFamily="34" charset="0"/>
              </a:rPr>
              <a:t>American</a:t>
            </a:r>
            <a:r>
              <a:rPr lang="pt-PT" sz="1200" i="1" dirty="0" smtClean="0">
                <a:solidFill>
                  <a:srgbClr val="808080"/>
                </a:solidFill>
                <a:latin typeface="Calibri" pitchFamily="34" charset="0"/>
                <a:cs typeface="Calibri" pitchFamily="34" charset="0"/>
              </a:rPr>
              <a:t> </a:t>
            </a:r>
            <a:r>
              <a:rPr lang="pt-PT" sz="1200" i="1" dirty="0" err="1" smtClean="0">
                <a:solidFill>
                  <a:srgbClr val="808080"/>
                </a:solidFill>
                <a:latin typeface="Calibri" pitchFamily="34" charset="0"/>
                <a:cs typeface="Calibri" pitchFamily="34" charset="0"/>
              </a:rPr>
              <a:t>Association</a:t>
            </a:r>
            <a:r>
              <a:rPr lang="pt-PT" sz="1200" i="1" dirty="0" smtClean="0">
                <a:solidFill>
                  <a:srgbClr val="808080"/>
                </a:solidFill>
                <a:latin typeface="Calibri" pitchFamily="34" charset="0"/>
                <a:cs typeface="Calibri" pitchFamily="34" charset="0"/>
              </a:rPr>
              <a:t> for </a:t>
            </a:r>
            <a:r>
              <a:rPr lang="pt-PT" sz="1200" i="1" dirty="0" err="1" smtClean="0">
                <a:solidFill>
                  <a:srgbClr val="808080"/>
                </a:solidFill>
                <a:latin typeface="Calibri" pitchFamily="34" charset="0"/>
                <a:cs typeface="Calibri" pitchFamily="34" charset="0"/>
              </a:rPr>
              <a:t>the</a:t>
            </a:r>
            <a:r>
              <a:rPr lang="pt-PT" sz="1200" i="1" dirty="0" smtClean="0">
                <a:solidFill>
                  <a:srgbClr val="808080"/>
                </a:solidFill>
                <a:latin typeface="Calibri" pitchFamily="34" charset="0"/>
                <a:cs typeface="Calibri" pitchFamily="34" charset="0"/>
              </a:rPr>
              <a:t> </a:t>
            </a:r>
            <a:r>
              <a:rPr lang="pt-PT" sz="1200" i="1" dirty="0" err="1" smtClean="0">
                <a:solidFill>
                  <a:srgbClr val="808080"/>
                </a:solidFill>
                <a:latin typeface="Calibri" pitchFamily="34" charset="0"/>
                <a:cs typeface="Calibri" pitchFamily="34" charset="0"/>
              </a:rPr>
              <a:t>Study</a:t>
            </a:r>
            <a:r>
              <a:rPr lang="pt-PT" sz="1200" i="1" dirty="0" smtClean="0">
                <a:solidFill>
                  <a:srgbClr val="808080"/>
                </a:solidFill>
                <a:latin typeface="Calibri" pitchFamily="34" charset="0"/>
                <a:cs typeface="Calibri" pitchFamily="34" charset="0"/>
              </a:rPr>
              <a:t> </a:t>
            </a:r>
            <a:r>
              <a:rPr lang="pt-PT" sz="1200" i="1" dirty="0" err="1" smtClean="0">
                <a:solidFill>
                  <a:srgbClr val="808080"/>
                </a:solidFill>
                <a:latin typeface="Calibri" pitchFamily="34" charset="0"/>
                <a:cs typeface="Calibri" pitchFamily="34" charset="0"/>
              </a:rPr>
              <a:t>of</a:t>
            </a:r>
            <a:r>
              <a:rPr lang="pt-PT" sz="1200" i="1" dirty="0" smtClean="0">
                <a:solidFill>
                  <a:srgbClr val="808080"/>
                </a:solidFill>
                <a:latin typeface="Calibri" pitchFamily="34" charset="0"/>
                <a:cs typeface="Calibri" pitchFamily="34" charset="0"/>
              </a:rPr>
              <a:t> </a:t>
            </a:r>
            <a:r>
              <a:rPr lang="pt-PT" sz="1200" i="1" dirty="0" err="1" smtClean="0">
                <a:solidFill>
                  <a:srgbClr val="808080"/>
                </a:solidFill>
                <a:latin typeface="Calibri" pitchFamily="34" charset="0"/>
                <a:cs typeface="Calibri" pitchFamily="34" charset="0"/>
              </a:rPr>
              <a:t>Liver</a:t>
            </a:r>
            <a:r>
              <a:rPr lang="pt-PT" sz="1200" i="1" dirty="0" smtClean="0">
                <a:solidFill>
                  <a:srgbClr val="808080"/>
                </a:solidFill>
                <a:latin typeface="Calibri" pitchFamily="34" charset="0"/>
                <a:cs typeface="Calibri" pitchFamily="34" charset="0"/>
              </a:rPr>
              <a:t> </a:t>
            </a:r>
            <a:r>
              <a:rPr lang="pt-PT" sz="1200" i="1" dirty="0" err="1" smtClean="0">
                <a:solidFill>
                  <a:srgbClr val="808080"/>
                </a:solidFill>
                <a:latin typeface="Calibri" pitchFamily="34" charset="0"/>
                <a:cs typeface="Calibri" pitchFamily="34" charset="0"/>
              </a:rPr>
              <a:t>Diseases</a:t>
            </a:r>
            <a:endParaRPr lang="pt-PT" sz="1200" i="1" dirty="0">
              <a:solidFill>
                <a:srgbClr val="80808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err="1" smtClean="0"/>
              <a:t>Tratamento</a:t>
            </a:r>
            <a:endParaRPr lang="es-ES" dirty="0"/>
          </a:p>
        </p:txBody>
      </p:sp>
      <p:sp>
        <p:nvSpPr>
          <p:cNvPr id="5" name="4 Marcador de contenido"/>
          <p:cNvSpPr>
            <a:spLocks noGrp="1"/>
          </p:cNvSpPr>
          <p:nvPr>
            <p:ph idx="1"/>
          </p:nvPr>
        </p:nvSpPr>
        <p:spPr>
          <a:xfrm>
            <a:off x="0" y="1551620"/>
            <a:ext cx="11582400" cy="4592024"/>
          </a:xfrm>
        </p:spPr>
        <p:txBody>
          <a:bodyPr>
            <a:noAutofit/>
          </a:bodyPr>
          <a:lstStyle/>
          <a:p>
            <a:pPr>
              <a:lnSpc>
                <a:spcPct val="100000"/>
              </a:lnSpc>
            </a:pPr>
            <a:r>
              <a:rPr lang="pt-PT" dirty="0" smtClean="0">
                <a:solidFill>
                  <a:srgbClr val="C00000"/>
                </a:solidFill>
                <a:latin typeface="Calibri" pitchFamily="34" charset="0"/>
                <a:cs typeface="Calibri" pitchFamily="34" charset="0"/>
              </a:rPr>
              <a:t>Curar a infeção por VHC </a:t>
            </a:r>
            <a:r>
              <a:rPr lang="pt-PT" dirty="0" smtClean="0">
                <a:solidFill>
                  <a:srgbClr val="004586"/>
                </a:solidFill>
                <a:latin typeface="Calibri" pitchFamily="34" charset="0"/>
                <a:cs typeface="Calibri" pitchFamily="34" charset="0"/>
              </a:rPr>
              <a:t>para prevenir:</a:t>
            </a:r>
          </a:p>
          <a:p>
            <a:pPr lvl="1">
              <a:lnSpc>
                <a:spcPct val="100000"/>
              </a:lnSpc>
            </a:pPr>
            <a:r>
              <a:rPr lang="pt-PT" sz="2400" dirty="0" smtClean="0">
                <a:solidFill>
                  <a:srgbClr val="004586"/>
                </a:solidFill>
                <a:latin typeface="Calibri" pitchFamily="34" charset="0"/>
                <a:cs typeface="Calibri" pitchFamily="34" charset="0"/>
              </a:rPr>
              <a:t>Cirrose hepática.</a:t>
            </a:r>
          </a:p>
          <a:p>
            <a:pPr lvl="1">
              <a:lnSpc>
                <a:spcPct val="100000"/>
              </a:lnSpc>
            </a:pPr>
            <a:r>
              <a:rPr lang="pt-PT" sz="2400" dirty="0" smtClean="0">
                <a:solidFill>
                  <a:srgbClr val="004586"/>
                </a:solidFill>
                <a:latin typeface="Calibri" pitchFamily="34" charset="0"/>
                <a:cs typeface="Calibri" pitchFamily="34" charset="0"/>
              </a:rPr>
              <a:t>Descompensação de cirrose.</a:t>
            </a:r>
          </a:p>
          <a:p>
            <a:pPr lvl="1">
              <a:lnSpc>
                <a:spcPct val="100000"/>
              </a:lnSpc>
            </a:pPr>
            <a:r>
              <a:rPr lang="pt-PT" sz="2400" dirty="0" smtClean="0">
                <a:solidFill>
                  <a:srgbClr val="004586"/>
                </a:solidFill>
                <a:latin typeface="Calibri" pitchFamily="34" charset="0"/>
                <a:cs typeface="Calibri" pitchFamily="34" charset="0"/>
              </a:rPr>
              <a:t>Carcinoma hepatocelular.</a:t>
            </a:r>
          </a:p>
          <a:p>
            <a:pPr lvl="1">
              <a:lnSpc>
                <a:spcPct val="100000"/>
              </a:lnSpc>
            </a:pPr>
            <a:r>
              <a:rPr lang="pt-PT" sz="2400" dirty="0" smtClean="0">
                <a:solidFill>
                  <a:srgbClr val="004586"/>
                </a:solidFill>
                <a:latin typeface="Calibri" pitchFamily="34" charset="0"/>
                <a:cs typeface="Calibri" pitchFamily="34" charset="0"/>
              </a:rPr>
              <a:t>Manifestações extra-hepáticas graves.</a:t>
            </a:r>
          </a:p>
          <a:p>
            <a:pPr lvl="1">
              <a:lnSpc>
                <a:spcPct val="100000"/>
              </a:lnSpc>
            </a:pPr>
            <a:r>
              <a:rPr lang="pt-PT" sz="2400" dirty="0" smtClean="0">
                <a:solidFill>
                  <a:srgbClr val="004586"/>
                </a:solidFill>
                <a:latin typeface="Calibri" pitchFamily="34" charset="0"/>
                <a:cs typeface="Calibri" pitchFamily="34" charset="0"/>
              </a:rPr>
              <a:t>Morte.</a:t>
            </a:r>
          </a:p>
          <a:p>
            <a:pPr>
              <a:lnSpc>
                <a:spcPct val="100000"/>
              </a:lnSpc>
            </a:pPr>
            <a:r>
              <a:rPr lang="pt-PT" dirty="0" smtClean="0">
                <a:latin typeface="Calibri" pitchFamily="34" charset="0"/>
                <a:cs typeface="Calibri" pitchFamily="34" charset="0"/>
              </a:rPr>
              <a:t> </a:t>
            </a:r>
            <a:r>
              <a:rPr lang="pt-PT" dirty="0" smtClean="0">
                <a:solidFill>
                  <a:srgbClr val="C00000"/>
                </a:solidFill>
                <a:latin typeface="Calibri" pitchFamily="34" charset="0"/>
                <a:cs typeface="Calibri" pitchFamily="34" charset="0"/>
              </a:rPr>
              <a:t>RNA </a:t>
            </a:r>
            <a:r>
              <a:rPr lang="pt-PT" dirty="0" smtClean="0">
                <a:solidFill>
                  <a:srgbClr val="004586"/>
                </a:solidFill>
                <a:latin typeface="Calibri" pitchFamily="34" charset="0"/>
                <a:cs typeface="Calibri" pitchFamily="34" charset="0"/>
              </a:rPr>
              <a:t>VHC indetetável no sangue às 12 e/ou 24 semanas após o fim do tratamento.</a:t>
            </a:r>
          </a:p>
          <a:p>
            <a:endParaRPr lang="pt-PT" sz="2600" dirty="0" smtClean="0">
              <a:latin typeface="Calibri" pitchFamily="34" charset="0"/>
              <a:cs typeface="Calibri" pitchFamily="34" charset="0"/>
            </a:endParaRPr>
          </a:p>
          <a:p>
            <a:pPr lvl="1"/>
            <a:endParaRPr lang="pt-PT" dirty="0" smtClean="0">
              <a:solidFill>
                <a:srgbClr val="004586"/>
              </a:solidFill>
              <a:latin typeface="Calibri" pitchFamily="34" charset="0"/>
              <a:cs typeface="Calibri" pitchFamily="34" charset="0"/>
            </a:endParaRPr>
          </a:p>
          <a:p>
            <a:pPr lvl="2"/>
            <a:endParaRPr lang="pt-PT" dirty="0" smtClean="0">
              <a:solidFill>
                <a:srgbClr val="004586"/>
              </a:solidFill>
              <a:latin typeface="Calibri" pitchFamily="34" charset="0"/>
              <a:cs typeface="Calibri" pitchFamily="34" charset="0"/>
            </a:endParaRPr>
          </a:p>
        </p:txBody>
      </p:sp>
      <p:sp>
        <p:nvSpPr>
          <p:cNvPr id="19" name="18 Rectángulo"/>
          <p:cNvSpPr/>
          <p:nvPr/>
        </p:nvSpPr>
        <p:spPr>
          <a:xfrm>
            <a:off x="6024562" y="5723769"/>
            <a:ext cx="6096000" cy="276999"/>
          </a:xfrm>
          <a:prstGeom prst="rect">
            <a:avLst/>
          </a:prstGeom>
        </p:spPr>
        <p:txBody>
          <a:bodyPr>
            <a:spAutoFit/>
          </a:bodyPr>
          <a:lstStyle/>
          <a:p>
            <a:r>
              <a:rPr lang="pt-PT" sz="1200" i="1" dirty="0" smtClean="0">
                <a:solidFill>
                  <a:srgbClr val="808080"/>
                </a:solidFill>
                <a:latin typeface="Calibri" pitchFamily="34" charset="0"/>
                <a:cs typeface="Calibri" pitchFamily="34" charset="0"/>
              </a:rPr>
              <a:t>EASL Recommendations on Treatment of Hepatitis C 2016. </a:t>
            </a:r>
            <a:r>
              <a:rPr lang="nl-NL" sz="1200" i="1" dirty="0" smtClean="0">
                <a:solidFill>
                  <a:srgbClr val="808080"/>
                </a:solidFill>
                <a:latin typeface="Calibri" pitchFamily="34" charset="0"/>
                <a:cs typeface="Calibri" pitchFamily="34" charset="0"/>
              </a:rPr>
              <a:t>J Hepatol. 2017 Jan;66(1):153-194</a:t>
            </a:r>
            <a:endParaRPr lang="pt-PT" sz="1200" i="1" dirty="0">
              <a:solidFill>
                <a:srgbClr val="808080"/>
              </a:solidFill>
              <a:latin typeface="Calibri" pitchFamily="34" charset="0"/>
              <a:cs typeface="Calibri" pitchFamily="34" charset="0"/>
            </a:endParaRPr>
          </a:p>
        </p:txBody>
      </p:sp>
      <p:sp>
        <p:nvSpPr>
          <p:cNvPr id="9" name="8 Rectángulo"/>
          <p:cNvSpPr/>
          <p:nvPr/>
        </p:nvSpPr>
        <p:spPr>
          <a:xfrm>
            <a:off x="738150" y="928670"/>
            <a:ext cx="3324243" cy="461665"/>
          </a:xfrm>
          <a:prstGeom prst="rect">
            <a:avLst/>
          </a:prstGeom>
        </p:spPr>
        <p:txBody>
          <a:bodyPr wrap="none">
            <a:spAutoFit/>
          </a:bodyPr>
          <a:lstStyle/>
          <a:p>
            <a:r>
              <a:rPr lang="pt-PT" sz="2400" dirty="0" smtClean="0">
                <a:solidFill>
                  <a:srgbClr val="C00000"/>
                </a:solidFill>
                <a:latin typeface="Calibri" pitchFamily="34" charset="0"/>
                <a:cs typeface="Calibri" pitchFamily="34" charset="0"/>
              </a:rPr>
              <a:t>Objetivos da terapêutica:</a:t>
            </a:r>
            <a:endParaRPr lang="es-ES" sz="2400" dirty="0" smtClean="0">
              <a:solidFill>
                <a:srgbClr val="C00000"/>
              </a:solidFill>
            </a:endParaRPr>
          </a:p>
        </p:txBody>
      </p:sp>
      <p:pic>
        <p:nvPicPr>
          <p:cNvPr id="10" name="Picture 2" descr="Resultado de imagem para hepatitis c virus"/>
          <p:cNvPicPr>
            <a:picLocks noChangeAspect="1" noChangeArrowheads="1"/>
          </p:cNvPicPr>
          <p:nvPr/>
        </p:nvPicPr>
        <p:blipFill>
          <a:blip r:embed="rId2" cstate="print"/>
          <a:srcRect b="15214"/>
          <a:stretch>
            <a:fillRect/>
          </a:stretch>
        </p:blipFill>
        <p:spPr bwMode="auto">
          <a:xfrm>
            <a:off x="7310446" y="1142984"/>
            <a:ext cx="2887588" cy="244827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err="1" smtClean="0"/>
              <a:t>Tratamento</a:t>
            </a:r>
            <a:endParaRPr lang="es-ES" dirty="0"/>
          </a:p>
        </p:txBody>
      </p:sp>
      <p:sp>
        <p:nvSpPr>
          <p:cNvPr id="5" name="4 Marcador de contenido"/>
          <p:cNvSpPr>
            <a:spLocks noGrp="1"/>
          </p:cNvSpPr>
          <p:nvPr>
            <p:ph idx="1"/>
          </p:nvPr>
        </p:nvSpPr>
        <p:spPr>
          <a:xfrm>
            <a:off x="0" y="1551620"/>
            <a:ext cx="11582400" cy="4592024"/>
          </a:xfrm>
        </p:spPr>
        <p:txBody>
          <a:bodyPr>
            <a:noAutofit/>
          </a:bodyPr>
          <a:lstStyle/>
          <a:p>
            <a:pPr>
              <a:lnSpc>
                <a:spcPct val="100000"/>
              </a:lnSpc>
            </a:pPr>
            <a:r>
              <a:rPr lang="pt-PT" dirty="0" smtClean="0">
                <a:solidFill>
                  <a:srgbClr val="C00000"/>
                </a:solidFill>
                <a:latin typeface="Calibri" pitchFamily="34" charset="0"/>
                <a:cs typeface="Calibri" pitchFamily="34" charset="0"/>
              </a:rPr>
              <a:t>TODOS</a:t>
            </a:r>
            <a:r>
              <a:rPr lang="pt-PT" dirty="0" smtClean="0">
                <a:latin typeface="Calibri" pitchFamily="34" charset="0"/>
                <a:cs typeface="Calibri" pitchFamily="34" charset="0"/>
              </a:rPr>
              <a:t> </a:t>
            </a:r>
            <a:r>
              <a:rPr lang="pt-PT" dirty="0" smtClean="0">
                <a:solidFill>
                  <a:srgbClr val="004586"/>
                </a:solidFill>
                <a:latin typeface="Calibri" pitchFamily="34" charset="0"/>
                <a:cs typeface="Calibri" pitchFamily="34" charset="0"/>
              </a:rPr>
              <a:t>os doentes naïves/experimentados com doença hepática crónica compensada/descompensada por VHC devem ser considerados para tratamento.</a:t>
            </a:r>
          </a:p>
          <a:p>
            <a:pPr>
              <a:lnSpc>
                <a:spcPct val="100000"/>
              </a:lnSpc>
            </a:pPr>
            <a:r>
              <a:rPr lang="pt-PT" dirty="0" smtClean="0">
                <a:solidFill>
                  <a:srgbClr val="004586"/>
                </a:solidFill>
                <a:latin typeface="Calibri" pitchFamily="34" charset="0"/>
                <a:cs typeface="Calibri" pitchFamily="34" charset="0"/>
              </a:rPr>
              <a:t>Tratamento deve ser considerado </a:t>
            </a:r>
            <a:r>
              <a:rPr lang="pt-PT" dirty="0" smtClean="0">
                <a:solidFill>
                  <a:srgbClr val="C00000"/>
                </a:solidFill>
                <a:latin typeface="Calibri" pitchFamily="34" charset="0"/>
                <a:cs typeface="Calibri" pitchFamily="34" charset="0"/>
              </a:rPr>
              <a:t>prioritário</a:t>
            </a:r>
            <a:r>
              <a:rPr lang="pt-PT" dirty="0" smtClean="0">
                <a:latin typeface="Calibri" pitchFamily="34" charset="0"/>
                <a:cs typeface="Calibri" pitchFamily="34" charset="0"/>
              </a:rPr>
              <a:t> </a:t>
            </a:r>
            <a:r>
              <a:rPr lang="pt-PT" dirty="0" smtClean="0">
                <a:solidFill>
                  <a:srgbClr val="004586"/>
                </a:solidFill>
                <a:latin typeface="Calibri" pitchFamily="34" charset="0"/>
                <a:cs typeface="Calibri" pitchFamily="34" charset="0"/>
              </a:rPr>
              <a:t>em doentes com:</a:t>
            </a:r>
          </a:p>
          <a:p>
            <a:pPr lvl="1">
              <a:lnSpc>
                <a:spcPct val="100000"/>
              </a:lnSpc>
            </a:pPr>
            <a:r>
              <a:rPr lang="pt-PT" sz="2400" dirty="0" smtClean="0">
                <a:solidFill>
                  <a:srgbClr val="004586"/>
                </a:solidFill>
                <a:latin typeface="Calibri" pitchFamily="34" charset="0"/>
                <a:cs typeface="Calibri" pitchFamily="34" charset="0"/>
              </a:rPr>
              <a:t>Fibrose significativa/cirrose (F2-F4), incluindo cirrose descompensada.</a:t>
            </a:r>
          </a:p>
          <a:p>
            <a:pPr lvl="1">
              <a:lnSpc>
                <a:spcPct val="100000"/>
              </a:lnSpc>
            </a:pPr>
            <a:r>
              <a:rPr lang="pt-PT" sz="2400" dirty="0" smtClean="0">
                <a:solidFill>
                  <a:srgbClr val="004586"/>
                </a:solidFill>
                <a:latin typeface="Calibri" pitchFamily="34" charset="0"/>
                <a:cs typeface="Calibri" pitchFamily="34" charset="0"/>
              </a:rPr>
              <a:t>Manifestações extra-hepáticas clinicamente significativas.</a:t>
            </a:r>
          </a:p>
          <a:p>
            <a:pPr lvl="1">
              <a:lnSpc>
                <a:spcPct val="100000"/>
              </a:lnSpc>
            </a:pPr>
            <a:r>
              <a:rPr lang="pt-PT" sz="2400" dirty="0" smtClean="0">
                <a:solidFill>
                  <a:srgbClr val="004586"/>
                </a:solidFill>
                <a:latin typeface="Calibri" pitchFamily="34" charset="0"/>
                <a:cs typeface="Calibri" pitchFamily="34" charset="0"/>
              </a:rPr>
              <a:t>Recidiva de infeção VHC após transplante hepático.</a:t>
            </a:r>
          </a:p>
          <a:p>
            <a:pPr lvl="1">
              <a:lnSpc>
                <a:spcPct val="100000"/>
              </a:lnSpc>
            </a:pPr>
            <a:r>
              <a:rPr lang="pt-PT" sz="2400" dirty="0" smtClean="0">
                <a:solidFill>
                  <a:srgbClr val="004586"/>
                </a:solidFill>
                <a:latin typeface="Calibri" pitchFamily="34" charset="0"/>
                <a:cs typeface="Calibri" pitchFamily="34" charset="0"/>
              </a:rPr>
              <a:t>Indivíduos com risco de transmissão do VHC.</a:t>
            </a:r>
          </a:p>
          <a:p>
            <a:pPr lvl="1"/>
            <a:endParaRPr lang="pt-PT" dirty="0" smtClean="0">
              <a:latin typeface="Calibri" pitchFamily="34" charset="0"/>
              <a:cs typeface="Calibri" pitchFamily="34" charset="0"/>
            </a:endParaRPr>
          </a:p>
          <a:p>
            <a:pPr lvl="1"/>
            <a:endParaRPr lang="pt-PT" dirty="0" smtClean="0">
              <a:solidFill>
                <a:srgbClr val="004586"/>
              </a:solidFill>
              <a:latin typeface="Calibri" pitchFamily="34" charset="0"/>
              <a:cs typeface="Calibri" pitchFamily="34" charset="0"/>
            </a:endParaRPr>
          </a:p>
          <a:p>
            <a:pPr lvl="2"/>
            <a:endParaRPr lang="pt-PT" dirty="0" smtClean="0">
              <a:solidFill>
                <a:srgbClr val="004586"/>
              </a:solidFill>
              <a:latin typeface="Calibri" pitchFamily="34" charset="0"/>
              <a:cs typeface="Calibri" pitchFamily="34" charset="0"/>
            </a:endParaRPr>
          </a:p>
        </p:txBody>
      </p:sp>
      <p:sp>
        <p:nvSpPr>
          <p:cNvPr id="19" name="18 Rectángulo"/>
          <p:cNvSpPr/>
          <p:nvPr/>
        </p:nvSpPr>
        <p:spPr>
          <a:xfrm>
            <a:off x="6024562" y="5723769"/>
            <a:ext cx="6096000" cy="276999"/>
          </a:xfrm>
          <a:prstGeom prst="rect">
            <a:avLst/>
          </a:prstGeom>
        </p:spPr>
        <p:txBody>
          <a:bodyPr>
            <a:spAutoFit/>
          </a:bodyPr>
          <a:lstStyle/>
          <a:p>
            <a:r>
              <a:rPr lang="pt-PT" sz="1200" i="1" dirty="0" smtClean="0">
                <a:solidFill>
                  <a:srgbClr val="808080"/>
                </a:solidFill>
                <a:latin typeface="Calibri" pitchFamily="34" charset="0"/>
                <a:cs typeface="Calibri" pitchFamily="34" charset="0"/>
              </a:rPr>
              <a:t>EASL Recommendations on Treatment of Hepatitis C 2016. </a:t>
            </a:r>
            <a:r>
              <a:rPr lang="nl-NL" sz="1200" i="1" dirty="0" smtClean="0">
                <a:solidFill>
                  <a:srgbClr val="808080"/>
                </a:solidFill>
                <a:latin typeface="Calibri" pitchFamily="34" charset="0"/>
                <a:cs typeface="Calibri" pitchFamily="34" charset="0"/>
              </a:rPr>
              <a:t>J Hepatol. 2017 Jan;66(1):153-194</a:t>
            </a:r>
            <a:endParaRPr lang="pt-PT" sz="1200" i="1" dirty="0">
              <a:solidFill>
                <a:srgbClr val="808080"/>
              </a:solidFill>
              <a:latin typeface="Calibri" pitchFamily="34" charset="0"/>
              <a:cs typeface="Calibri" pitchFamily="34" charset="0"/>
            </a:endParaRPr>
          </a:p>
        </p:txBody>
      </p:sp>
      <p:sp>
        <p:nvSpPr>
          <p:cNvPr id="9" name="8 Rectángulo"/>
          <p:cNvSpPr/>
          <p:nvPr/>
        </p:nvSpPr>
        <p:spPr>
          <a:xfrm>
            <a:off x="697273" y="928670"/>
            <a:ext cx="3915304" cy="461665"/>
          </a:xfrm>
          <a:prstGeom prst="rect">
            <a:avLst/>
          </a:prstGeom>
        </p:spPr>
        <p:txBody>
          <a:bodyPr wrap="none">
            <a:spAutoFit/>
          </a:bodyPr>
          <a:lstStyle/>
          <a:p>
            <a:pPr algn="ctr"/>
            <a:r>
              <a:rPr lang="pt-PT" sz="2400" dirty="0" smtClean="0">
                <a:solidFill>
                  <a:srgbClr val="C00000"/>
                </a:solidFill>
                <a:latin typeface="Calibri" pitchFamily="34" charset="0"/>
                <a:cs typeface="Calibri" pitchFamily="34" charset="0"/>
              </a:rPr>
              <a:t>Indicações para a </a:t>
            </a:r>
            <a:r>
              <a:rPr lang="pt-PT" sz="2400" dirty="0" smtClean="0">
                <a:solidFill>
                  <a:srgbClr val="C00000"/>
                </a:solidFill>
                <a:latin typeface="Calibri" pitchFamily="34" charset="0"/>
                <a:cs typeface="Calibri" pitchFamily="34" charset="0"/>
              </a:rPr>
              <a:t>terapêutica:</a:t>
            </a:r>
            <a:endParaRPr lang="pt-PT" sz="2400" dirty="0">
              <a:solidFill>
                <a:srgbClr val="C0000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Resultado de imagem para hepatitis c virus replication cycle"/>
          <p:cNvPicPr>
            <a:picLocks noChangeAspect="1" noChangeArrowheads="1"/>
          </p:cNvPicPr>
          <p:nvPr/>
        </p:nvPicPr>
        <p:blipFill>
          <a:blip r:embed="rId3" cstate="print"/>
          <a:srcRect l="4289" r="1346" b="11580"/>
          <a:stretch>
            <a:fillRect/>
          </a:stretch>
        </p:blipFill>
        <p:spPr bwMode="auto">
          <a:xfrm>
            <a:off x="2495600" y="1124744"/>
            <a:ext cx="6768752" cy="4615058"/>
          </a:xfrm>
          <a:prstGeom prst="rect">
            <a:avLst/>
          </a:prstGeom>
          <a:noFill/>
          <a:effectLst>
            <a:softEdge rad="31750"/>
          </a:effectLst>
        </p:spPr>
      </p:pic>
      <p:sp>
        <p:nvSpPr>
          <p:cNvPr id="8" name="CaixaDeTexto 7"/>
          <p:cNvSpPr txBox="1"/>
          <p:nvPr/>
        </p:nvSpPr>
        <p:spPr>
          <a:xfrm>
            <a:off x="8449064" y="928670"/>
            <a:ext cx="3647728" cy="400110"/>
          </a:xfrm>
          <a:prstGeom prst="rect">
            <a:avLst/>
          </a:prstGeom>
          <a:solidFill>
            <a:srgbClr val="C00000"/>
          </a:solidFill>
        </p:spPr>
        <p:txBody>
          <a:bodyPr wrap="square" rtlCol="0">
            <a:spAutoFit/>
          </a:bodyPr>
          <a:lstStyle/>
          <a:p>
            <a:r>
              <a:rPr lang="pt-PT" sz="2000" b="1" dirty="0" smtClean="0">
                <a:solidFill>
                  <a:schemeClr val="bg1"/>
                </a:solidFill>
                <a:latin typeface="Calibri" pitchFamily="34" charset="0"/>
                <a:cs typeface="Calibri" pitchFamily="34" charset="0"/>
              </a:rPr>
              <a:t>Inibidores da </a:t>
            </a:r>
            <a:r>
              <a:rPr lang="pt-PT" sz="2000" b="1" dirty="0" err="1" smtClean="0">
                <a:solidFill>
                  <a:schemeClr val="bg1"/>
                </a:solidFill>
                <a:latin typeface="Calibri" pitchFamily="34" charset="0"/>
                <a:cs typeface="Calibri" pitchFamily="34" charset="0"/>
              </a:rPr>
              <a:t>Protease</a:t>
            </a:r>
            <a:r>
              <a:rPr lang="pt-PT" sz="2000" b="1" dirty="0" smtClean="0">
                <a:solidFill>
                  <a:schemeClr val="bg1"/>
                </a:solidFill>
                <a:latin typeface="Calibri" pitchFamily="34" charset="0"/>
                <a:cs typeface="Calibri" pitchFamily="34" charset="0"/>
              </a:rPr>
              <a:t> (…previr)</a:t>
            </a:r>
            <a:endParaRPr lang="pt-PT" sz="2000" b="1" dirty="0">
              <a:solidFill>
                <a:schemeClr val="bg1"/>
              </a:solidFill>
              <a:latin typeface="Calibri" pitchFamily="34" charset="0"/>
              <a:cs typeface="Calibri" pitchFamily="34" charset="0"/>
            </a:endParaRPr>
          </a:p>
        </p:txBody>
      </p:sp>
      <p:sp>
        <p:nvSpPr>
          <p:cNvPr id="9" name="CaixaDeTexto 8"/>
          <p:cNvSpPr txBox="1"/>
          <p:nvPr/>
        </p:nvSpPr>
        <p:spPr>
          <a:xfrm>
            <a:off x="8449064" y="1288710"/>
            <a:ext cx="3647728" cy="1938992"/>
          </a:xfrm>
          <a:prstGeom prst="rect">
            <a:avLst/>
          </a:prstGeom>
          <a:solidFill>
            <a:schemeClr val="accent2">
              <a:lumMod val="40000"/>
              <a:lumOff val="60000"/>
            </a:schemeClr>
          </a:solidFill>
        </p:spPr>
        <p:txBody>
          <a:bodyPr wrap="square" rtlCol="0">
            <a:spAutoFit/>
          </a:bodyPr>
          <a:lstStyle/>
          <a:p>
            <a:pPr>
              <a:buClr>
                <a:srgbClr val="C00000"/>
              </a:buClr>
              <a:buFont typeface="Wingdings" pitchFamily="2" charset="2"/>
              <a:buChar char="v"/>
            </a:pPr>
            <a:r>
              <a:rPr lang="pt-PT" sz="2000" dirty="0" smtClean="0">
                <a:solidFill>
                  <a:srgbClr val="004586"/>
                </a:solidFill>
              </a:rPr>
              <a:t> </a:t>
            </a:r>
            <a:r>
              <a:rPr lang="pt-PT" sz="2000" dirty="0" smtClean="0">
                <a:solidFill>
                  <a:srgbClr val="004586"/>
                </a:solidFill>
              </a:rPr>
              <a:t>Simeprevir.</a:t>
            </a:r>
            <a:endParaRPr lang="pt-PT" sz="2000" dirty="0" smtClean="0">
              <a:solidFill>
                <a:srgbClr val="004586"/>
              </a:solidFill>
            </a:endParaRPr>
          </a:p>
          <a:p>
            <a:pPr>
              <a:buClr>
                <a:srgbClr val="C00000"/>
              </a:buClr>
              <a:buFont typeface="Wingdings" pitchFamily="2" charset="2"/>
              <a:buChar char="v"/>
            </a:pPr>
            <a:r>
              <a:rPr lang="pt-PT" sz="2000" dirty="0" smtClean="0">
                <a:solidFill>
                  <a:srgbClr val="004586"/>
                </a:solidFill>
              </a:rPr>
              <a:t> </a:t>
            </a:r>
            <a:r>
              <a:rPr lang="pt-PT" sz="2000" dirty="0" smtClean="0">
                <a:solidFill>
                  <a:srgbClr val="004586"/>
                </a:solidFill>
              </a:rPr>
              <a:t>Paritaprevir.</a:t>
            </a:r>
            <a:endParaRPr lang="pt-PT" sz="2000" dirty="0" smtClean="0">
              <a:solidFill>
                <a:srgbClr val="004586"/>
              </a:solidFill>
            </a:endParaRPr>
          </a:p>
          <a:p>
            <a:pPr>
              <a:buClr>
                <a:srgbClr val="C00000"/>
              </a:buClr>
              <a:buFont typeface="Wingdings" pitchFamily="2" charset="2"/>
              <a:buChar char="v"/>
            </a:pPr>
            <a:r>
              <a:rPr lang="pt-PT" sz="2000" dirty="0" smtClean="0">
                <a:solidFill>
                  <a:srgbClr val="004586"/>
                </a:solidFill>
              </a:rPr>
              <a:t> </a:t>
            </a:r>
            <a:r>
              <a:rPr lang="pt-PT" sz="2000" dirty="0" smtClean="0">
                <a:solidFill>
                  <a:srgbClr val="004586"/>
                </a:solidFill>
              </a:rPr>
              <a:t>Grazoprevir.</a:t>
            </a:r>
            <a:endParaRPr lang="pt-PT" sz="2000" dirty="0" smtClean="0">
              <a:solidFill>
                <a:srgbClr val="004586"/>
              </a:solidFill>
            </a:endParaRPr>
          </a:p>
          <a:p>
            <a:pPr>
              <a:buClr>
                <a:srgbClr val="C00000"/>
              </a:buClr>
              <a:buFont typeface="Wingdings" pitchFamily="2" charset="2"/>
              <a:buChar char="v"/>
            </a:pPr>
            <a:r>
              <a:rPr lang="pt-PT" sz="2000" dirty="0" smtClean="0">
                <a:solidFill>
                  <a:srgbClr val="004586"/>
                </a:solidFill>
              </a:rPr>
              <a:t> </a:t>
            </a:r>
            <a:r>
              <a:rPr lang="pt-PT" sz="2000" dirty="0" smtClean="0">
                <a:solidFill>
                  <a:srgbClr val="004586"/>
                </a:solidFill>
              </a:rPr>
              <a:t>Telaprevir.</a:t>
            </a:r>
            <a:endParaRPr lang="pt-PT" sz="2000" dirty="0" smtClean="0">
              <a:solidFill>
                <a:srgbClr val="004586"/>
              </a:solidFill>
            </a:endParaRPr>
          </a:p>
          <a:p>
            <a:pPr>
              <a:buClr>
                <a:srgbClr val="C00000"/>
              </a:buClr>
              <a:buFont typeface="Wingdings" pitchFamily="2" charset="2"/>
              <a:buChar char="v"/>
            </a:pPr>
            <a:r>
              <a:rPr lang="pt-PT" sz="2000" dirty="0" smtClean="0">
                <a:solidFill>
                  <a:srgbClr val="004586"/>
                </a:solidFill>
              </a:rPr>
              <a:t> </a:t>
            </a:r>
            <a:r>
              <a:rPr lang="pt-PT" sz="2000" dirty="0" smtClean="0">
                <a:solidFill>
                  <a:srgbClr val="004586"/>
                </a:solidFill>
              </a:rPr>
              <a:t>Boceprevir.</a:t>
            </a:r>
            <a:endParaRPr lang="pt-PT" sz="2000" dirty="0" smtClean="0">
              <a:solidFill>
                <a:srgbClr val="004586"/>
              </a:solidFill>
            </a:endParaRPr>
          </a:p>
          <a:p>
            <a:pPr>
              <a:buClr>
                <a:srgbClr val="C00000"/>
              </a:buClr>
              <a:buFont typeface="Wingdings" pitchFamily="2" charset="2"/>
              <a:buChar char="v"/>
            </a:pPr>
            <a:r>
              <a:rPr lang="pt-PT" sz="2000" dirty="0" smtClean="0">
                <a:solidFill>
                  <a:srgbClr val="004586"/>
                </a:solidFill>
              </a:rPr>
              <a:t> </a:t>
            </a:r>
            <a:r>
              <a:rPr lang="pt-PT" sz="2000" dirty="0" smtClean="0">
                <a:solidFill>
                  <a:srgbClr val="004586"/>
                </a:solidFill>
              </a:rPr>
              <a:t>Ritonavir.</a:t>
            </a:r>
            <a:endParaRPr lang="pt-PT" sz="2000" dirty="0">
              <a:solidFill>
                <a:srgbClr val="004586"/>
              </a:solidFill>
            </a:endParaRPr>
          </a:p>
        </p:txBody>
      </p:sp>
      <p:cxnSp>
        <p:nvCxnSpPr>
          <p:cNvPr id="11" name="Conexão recta unidireccional 10"/>
          <p:cNvCxnSpPr>
            <a:stCxn id="8" idx="1"/>
          </p:cNvCxnSpPr>
          <p:nvPr/>
        </p:nvCxnSpPr>
        <p:spPr>
          <a:xfrm rot="10800000" flipV="1">
            <a:off x="7296936" y="1128725"/>
            <a:ext cx="1152128" cy="952072"/>
          </a:xfrm>
          <a:prstGeom prst="straightConnector1">
            <a:avLst/>
          </a:prstGeom>
          <a:ln w="57150">
            <a:solidFill>
              <a:srgbClr val="C00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Rectângulo 13"/>
          <p:cNvSpPr/>
          <p:nvPr/>
        </p:nvSpPr>
        <p:spPr>
          <a:xfrm>
            <a:off x="7953388" y="5715016"/>
            <a:ext cx="4040978" cy="276999"/>
          </a:xfrm>
          <a:prstGeom prst="rect">
            <a:avLst/>
          </a:prstGeom>
        </p:spPr>
        <p:txBody>
          <a:bodyPr wrap="none">
            <a:spAutoFit/>
          </a:bodyPr>
          <a:lstStyle/>
          <a:p>
            <a:r>
              <a:rPr lang="nn-NO" sz="1200" i="1" dirty="0" smtClean="0">
                <a:solidFill>
                  <a:srgbClr val="808080"/>
                </a:solidFill>
                <a:latin typeface="Calibri" pitchFamily="34" charset="0"/>
                <a:cs typeface="Calibri" pitchFamily="34" charset="0"/>
              </a:rPr>
              <a:t>Moradpour D., et al. Nat Rev Microbiol. 2007 Jun;5(6):453-63.</a:t>
            </a:r>
            <a:endParaRPr lang="pt-PT" sz="1200" i="1" dirty="0">
              <a:solidFill>
                <a:srgbClr val="808080"/>
              </a:solidFill>
              <a:latin typeface="Calibri" pitchFamily="34" charset="0"/>
              <a:cs typeface="Calibri" pitchFamily="34" charset="0"/>
            </a:endParaRPr>
          </a:p>
        </p:txBody>
      </p:sp>
      <p:sp>
        <p:nvSpPr>
          <p:cNvPr id="16" name="CaixaDeTexto 15"/>
          <p:cNvSpPr txBox="1"/>
          <p:nvPr/>
        </p:nvSpPr>
        <p:spPr>
          <a:xfrm>
            <a:off x="8616280" y="4581128"/>
            <a:ext cx="3384376" cy="707886"/>
          </a:xfrm>
          <a:prstGeom prst="rect">
            <a:avLst/>
          </a:prstGeom>
          <a:solidFill>
            <a:schemeClr val="accent3">
              <a:lumMod val="50000"/>
            </a:schemeClr>
          </a:solidFill>
        </p:spPr>
        <p:txBody>
          <a:bodyPr wrap="square" rtlCol="0">
            <a:spAutoFit/>
          </a:bodyPr>
          <a:lstStyle/>
          <a:p>
            <a:r>
              <a:rPr lang="pt-PT" sz="2000" b="1" dirty="0" smtClean="0">
                <a:solidFill>
                  <a:schemeClr val="bg1"/>
                </a:solidFill>
                <a:latin typeface="Calibri" pitchFamily="34" charset="0"/>
                <a:cs typeface="Calibri" pitchFamily="34" charset="0"/>
              </a:rPr>
              <a:t>Inibidores da Polimerase (…</a:t>
            </a:r>
            <a:r>
              <a:rPr lang="pt-PT" sz="2000" b="1" dirty="0" err="1" smtClean="0">
                <a:solidFill>
                  <a:schemeClr val="bg1"/>
                </a:solidFill>
                <a:latin typeface="Calibri" pitchFamily="34" charset="0"/>
                <a:cs typeface="Calibri" pitchFamily="34" charset="0"/>
              </a:rPr>
              <a:t>buvir</a:t>
            </a:r>
            <a:r>
              <a:rPr lang="pt-PT" sz="2000" b="1" dirty="0" smtClean="0">
                <a:solidFill>
                  <a:schemeClr val="bg1"/>
                </a:solidFill>
                <a:latin typeface="Calibri" pitchFamily="34" charset="0"/>
                <a:cs typeface="Calibri" pitchFamily="34" charset="0"/>
              </a:rPr>
              <a:t>)</a:t>
            </a:r>
            <a:endParaRPr lang="pt-PT" sz="2000" b="1" dirty="0">
              <a:solidFill>
                <a:schemeClr val="bg1"/>
              </a:solidFill>
              <a:latin typeface="Calibri" pitchFamily="34" charset="0"/>
              <a:cs typeface="Calibri" pitchFamily="34" charset="0"/>
            </a:endParaRPr>
          </a:p>
        </p:txBody>
      </p:sp>
      <p:sp>
        <p:nvSpPr>
          <p:cNvPr id="17" name="CaixaDeTexto 16"/>
          <p:cNvSpPr txBox="1"/>
          <p:nvPr/>
        </p:nvSpPr>
        <p:spPr>
          <a:xfrm>
            <a:off x="8616280" y="4941168"/>
            <a:ext cx="3384376" cy="707886"/>
          </a:xfrm>
          <a:prstGeom prst="rect">
            <a:avLst/>
          </a:prstGeom>
          <a:solidFill>
            <a:schemeClr val="accent3">
              <a:lumMod val="60000"/>
              <a:lumOff val="40000"/>
            </a:schemeClr>
          </a:solidFill>
        </p:spPr>
        <p:txBody>
          <a:bodyPr wrap="square" rtlCol="0">
            <a:spAutoFit/>
          </a:bodyPr>
          <a:lstStyle/>
          <a:p>
            <a:pPr>
              <a:buClr>
                <a:srgbClr val="C00000"/>
              </a:buClr>
              <a:buFont typeface="Wingdings" pitchFamily="2" charset="2"/>
              <a:buChar char="v"/>
            </a:pPr>
            <a:r>
              <a:rPr lang="pt-PT" sz="2000" dirty="0" smtClean="0"/>
              <a:t> </a:t>
            </a:r>
            <a:r>
              <a:rPr lang="pt-PT" sz="2000" dirty="0" smtClean="0">
                <a:solidFill>
                  <a:srgbClr val="004586"/>
                </a:solidFill>
              </a:rPr>
              <a:t>Sofosuvir.</a:t>
            </a:r>
            <a:endParaRPr lang="pt-PT" sz="2000" dirty="0" smtClean="0">
              <a:solidFill>
                <a:srgbClr val="004586"/>
              </a:solidFill>
            </a:endParaRPr>
          </a:p>
          <a:p>
            <a:pPr>
              <a:buClr>
                <a:srgbClr val="C00000"/>
              </a:buClr>
              <a:buFont typeface="Wingdings" pitchFamily="2" charset="2"/>
              <a:buChar char="v"/>
            </a:pPr>
            <a:r>
              <a:rPr lang="pt-PT" sz="2000" dirty="0" smtClean="0">
                <a:solidFill>
                  <a:srgbClr val="004586"/>
                </a:solidFill>
              </a:rPr>
              <a:t> </a:t>
            </a:r>
            <a:r>
              <a:rPr lang="pt-PT" sz="2000" dirty="0" smtClean="0">
                <a:solidFill>
                  <a:srgbClr val="004586"/>
                </a:solidFill>
              </a:rPr>
              <a:t>Dasabuvir.</a:t>
            </a:r>
            <a:endParaRPr lang="pt-PT" sz="2000" dirty="0">
              <a:solidFill>
                <a:srgbClr val="004586"/>
              </a:solidFill>
            </a:endParaRPr>
          </a:p>
        </p:txBody>
      </p:sp>
      <p:cxnSp>
        <p:nvCxnSpPr>
          <p:cNvPr id="18" name="Conexão recta unidireccional 17"/>
          <p:cNvCxnSpPr>
            <a:stCxn id="16" idx="1"/>
          </p:cNvCxnSpPr>
          <p:nvPr/>
        </p:nvCxnSpPr>
        <p:spPr>
          <a:xfrm rot="10800000">
            <a:off x="8184232" y="4437113"/>
            <a:ext cx="432048" cy="497959"/>
          </a:xfrm>
          <a:prstGeom prst="straightConnector1">
            <a:avLst/>
          </a:prstGeom>
          <a:ln w="57150">
            <a:solidFill>
              <a:schemeClr val="accent3">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CaixaDeTexto 20"/>
          <p:cNvSpPr txBox="1"/>
          <p:nvPr/>
        </p:nvSpPr>
        <p:spPr>
          <a:xfrm>
            <a:off x="191344" y="2276872"/>
            <a:ext cx="3384376" cy="400110"/>
          </a:xfrm>
          <a:prstGeom prst="rect">
            <a:avLst/>
          </a:prstGeom>
          <a:solidFill>
            <a:srgbClr val="004586"/>
          </a:solidFill>
        </p:spPr>
        <p:txBody>
          <a:bodyPr wrap="square" rtlCol="0">
            <a:spAutoFit/>
          </a:bodyPr>
          <a:lstStyle/>
          <a:p>
            <a:r>
              <a:rPr lang="pt-PT" sz="2000" b="1" dirty="0" smtClean="0">
                <a:solidFill>
                  <a:schemeClr val="bg1"/>
                </a:solidFill>
                <a:latin typeface="Calibri" pitchFamily="34" charset="0"/>
                <a:cs typeface="Calibri" pitchFamily="34" charset="0"/>
              </a:rPr>
              <a:t>Inibidores da NS5A (…</a:t>
            </a:r>
            <a:r>
              <a:rPr lang="pt-PT" sz="2000" b="1" dirty="0" err="1" smtClean="0">
                <a:solidFill>
                  <a:schemeClr val="bg1"/>
                </a:solidFill>
                <a:latin typeface="Calibri" pitchFamily="34" charset="0"/>
                <a:cs typeface="Calibri" pitchFamily="34" charset="0"/>
              </a:rPr>
              <a:t>asvir</a:t>
            </a:r>
            <a:r>
              <a:rPr lang="pt-PT" sz="2000" b="1" dirty="0" smtClean="0">
                <a:solidFill>
                  <a:schemeClr val="bg1"/>
                </a:solidFill>
                <a:latin typeface="Calibri" pitchFamily="34" charset="0"/>
                <a:cs typeface="Calibri" pitchFamily="34" charset="0"/>
              </a:rPr>
              <a:t>)</a:t>
            </a:r>
            <a:endParaRPr lang="pt-PT" sz="2000" b="1" dirty="0">
              <a:solidFill>
                <a:schemeClr val="bg1"/>
              </a:solidFill>
              <a:latin typeface="Calibri" pitchFamily="34" charset="0"/>
              <a:cs typeface="Calibri" pitchFamily="34" charset="0"/>
            </a:endParaRPr>
          </a:p>
        </p:txBody>
      </p:sp>
      <p:sp>
        <p:nvSpPr>
          <p:cNvPr id="22" name="CaixaDeTexto 21"/>
          <p:cNvSpPr txBox="1"/>
          <p:nvPr/>
        </p:nvSpPr>
        <p:spPr>
          <a:xfrm>
            <a:off x="191344" y="2636912"/>
            <a:ext cx="3384376" cy="1631216"/>
          </a:xfrm>
          <a:prstGeom prst="rect">
            <a:avLst/>
          </a:prstGeom>
          <a:solidFill>
            <a:srgbClr val="E8ECF5"/>
          </a:solidFill>
        </p:spPr>
        <p:txBody>
          <a:bodyPr wrap="square" rtlCol="0">
            <a:spAutoFit/>
          </a:bodyPr>
          <a:lstStyle/>
          <a:p>
            <a:pPr>
              <a:buClr>
                <a:srgbClr val="C00000"/>
              </a:buClr>
              <a:buFont typeface="Wingdings" pitchFamily="2" charset="2"/>
              <a:buChar char="v"/>
            </a:pPr>
            <a:r>
              <a:rPr lang="pt-PT" sz="2000" dirty="0" smtClean="0"/>
              <a:t> </a:t>
            </a:r>
            <a:r>
              <a:rPr lang="pt-PT" sz="2000" dirty="0" smtClean="0">
                <a:solidFill>
                  <a:srgbClr val="004586"/>
                </a:solidFill>
              </a:rPr>
              <a:t>Daclatasvir.</a:t>
            </a:r>
            <a:endParaRPr lang="pt-PT" sz="2000" dirty="0" smtClean="0">
              <a:solidFill>
                <a:srgbClr val="004586"/>
              </a:solidFill>
            </a:endParaRPr>
          </a:p>
          <a:p>
            <a:pPr>
              <a:buClr>
                <a:srgbClr val="C00000"/>
              </a:buClr>
              <a:buFont typeface="Wingdings" pitchFamily="2" charset="2"/>
              <a:buChar char="v"/>
            </a:pPr>
            <a:r>
              <a:rPr lang="pt-PT" sz="2000" dirty="0" smtClean="0">
                <a:solidFill>
                  <a:srgbClr val="004586"/>
                </a:solidFill>
              </a:rPr>
              <a:t> </a:t>
            </a:r>
            <a:r>
              <a:rPr lang="pt-PT" sz="2000" dirty="0" smtClean="0">
                <a:solidFill>
                  <a:srgbClr val="004586"/>
                </a:solidFill>
              </a:rPr>
              <a:t>Ledipasvir.</a:t>
            </a:r>
            <a:endParaRPr lang="pt-PT" sz="2000" dirty="0" smtClean="0">
              <a:solidFill>
                <a:srgbClr val="004586"/>
              </a:solidFill>
            </a:endParaRPr>
          </a:p>
          <a:p>
            <a:pPr>
              <a:buClr>
                <a:srgbClr val="C00000"/>
              </a:buClr>
              <a:buFont typeface="Wingdings" pitchFamily="2" charset="2"/>
              <a:buChar char="v"/>
            </a:pPr>
            <a:r>
              <a:rPr lang="pt-PT" sz="2000" dirty="0" smtClean="0">
                <a:solidFill>
                  <a:srgbClr val="004586"/>
                </a:solidFill>
              </a:rPr>
              <a:t> </a:t>
            </a:r>
            <a:r>
              <a:rPr lang="pt-PT" sz="2000" dirty="0" smtClean="0">
                <a:solidFill>
                  <a:srgbClr val="004586"/>
                </a:solidFill>
              </a:rPr>
              <a:t>Ombitasvir.</a:t>
            </a:r>
            <a:endParaRPr lang="pt-PT" sz="2000" dirty="0" smtClean="0">
              <a:solidFill>
                <a:srgbClr val="004586"/>
              </a:solidFill>
            </a:endParaRPr>
          </a:p>
          <a:p>
            <a:pPr>
              <a:buClr>
                <a:srgbClr val="C00000"/>
              </a:buClr>
              <a:buFont typeface="Wingdings" pitchFamily="2" charset="2"/>
              <a:buChar char="v"/>
            </a:pPr>
            <a:r>
              <a:rPr lang="pt-PT" sz="2000" dirty="0" smtClean="0">
                <a:solidFill>
                  <a:srgbClr val="004586"/>
                </a:solidFill>
              </a:rPr>
              <a:t> </a:t>
            </a:r>
            <a:r>
              <a:rPr lang="pt-PT" sz="2000" dirty="0" smtClean="0">
                <a:solidFill>
                  <a:srgbClr val="004586"/>
                </a:solidFill>
              </a:rPr>
              <a:t>Elbasvir.</a:t>
            </a:r>
            <a:endParaRPr lang="pt-PT" sz="2000" dirty="0" smtClean="0">
              <a:solidFill>
                <a:srgbClr val="004586"/>
              </a:solidFill>
            </a:endParaRPr>
          </a:p>
          <a:p>
            <a:pPr>
              <a:buClr>
                <a:srgbClr val="C00000"/>
              </a:buClr>
              <a:buFont typeface="Wingdings" pitchFamily="2" charset="2"/>
              <a:buChar char="v"/>
            </a:pPr>
            <a:r>
              <a:rPr lang="pt-PT" sz="2000" dirty="0" smtClean="0">
                <a:solidFill>
                  <a:srgbClr val="004586"/>
                </a:solidFill>
              </a:rPr>
              <a:t> </a:t>
            </a:r>
            <a:r>
              <a:rPr lang="pt-PT" sz="2000" dirty="0" smtClean="0">
                <a:solidFill>
                  <a:srgbClr val="004586"/>
                </a:solidFill>
              </a:rPr>
              <a:t>Velpatasvir.</a:t>
            </a:r>
            <a:endParaRPr lang="pt-PT" sz="2000" dirty="0">
              <a:solidFill>
                <a:srgbClr val="004586"/>
              </a:solidFill>
            </a:endParaRPr>
          </a:p>
        </p:txBody>
      </p:sp>
      <p:cxnSp>
        <p:nvCxnSpPr>
          <p:cNvPr id="23" name="Conexão recta unidireccional 22"/>
          <p:cNvCxnSpPr>
            <a:stCxn id="21" idx="3"/>
          </p:cNvCxnSpPr>
          <p:nvPr/>
        </p:nvCxnSpPr>
        <p:spPr>
          <a:xfrm>
            <a:off x="3575720" y="2476927"/>
            <a:ext cx="2664296" cy="1888177"/>
          </a:xfrm>
          <a:prstGeom prst="straightConnector1">
            <a:avLst/>
          </a:prstGeom>
          <a:ln w="57150">
            <a:solidFill>
              <a:srgbClr val="004586"/>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19 Título"/>
          <p:cNvSpPr>
            <a:spLocks noGrp="1"/>
          </p:cNvSpPr>
          <p:nvPr>
            <p:ph type="title"/>
          </p:nvPr>
        </p:nvSpPr>
        <p:spPr/>
        <p:txBody>
          <a:bodyPr/>
          <a:lstStyle/>
          <a:p>
            <a:r>
              <a:rPr lang="es-ES" dirty="0" smtClean="0"/>
              <a:t>Agentes </a:t>
            </a:r>
            <a:r>
              <a:rPr lang="es-ES" dirty="0" err="1" smtClean="0"/>
              <a:t>Antivirais</a:t>
            </a:r>
            <a:r>
              <a:rPr lang="es-ES" dirty="0" smtClean="0"/>
              <a:t> </a:t>
            </a:r>
            <a:r>
              <a:rPr lang="es-ES" dirty="0" err="1" smtClean="0"/>
              <a:t>Diretos</a:t>
            </a:r>
            <a:r>
              <a:rPr lang="es-ES" dirty="0" smtClean="0"/>
              <a:t> (</a:t>
            </a:r>
            <a:r>
              <a:rPr lang="es-ES" dirty="0" err="1" smtClean="0"/>
              <a:t>DAAs</a:t>
            </a:r>
            <a:r>
              <a:rPr lang="es-ES" dirty="0" smtClean="0"/>
              <a:t>)</a:t>
            </a:r>
            <a:endParaRPr lang="es-E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texto"/>
          <p:cNvSpPr>
            <a:spLocks noGrp="1"/>
          </p:cNvSpPr>
          <p:nvPr>
            <p:ph type="body" idx="1"/>
          </p:nvPr>
        </p:nvSpPr>
        <p:spPr/>
        <p:txBody>
          <a:bodyPr/>
          <a:lstStyle/>
          <a:p>
            <a:r>
              <a:rPr lang="es-ES" dirty="0" smtClean="0">
                <a:solidFill>
                  <a:srgbClr val="C00000"/>
                </a:solidFill>
              </a:rPr>
              <a:t>Do IFN…</a:t>
            </a:r>
            <a:endParaRPr lang="es-ES" dirty="0">
              <a:solidFill>
                <a:srgbClr val="C00000"/>
              </a:solidFill>
            </a:endParaRPr>
          </a:p>
        </p:txBody>
      </p:sp>
      <p:sp>
        <p:nvSpPr>
          <p:cNvPr id="11" name="10 Marcador de texto"/>
          <p:cNvSpPr>
            <a:spLocks noGrp="1"/>
          </p:cNvSpPr>
          <p:nvPr>
            <p:ph type="body" idx="10"/>
          </p:nvPr>
        </p:nvSpPr>
        <p:spPr>
          <a:xfrm>
            <a:off x="6096000" y="3406444"/>
            <a:ext cx="4716762" cy="451184"/>
          </a:xfrm>
        </p:spPr>
        <p:txBody>
          <a:bodyPr>
            <a:noAutofit/>
          </a:bodyPr>
          <a:lstStyle/>
          <a:p>
            <a:pPr algn="r">
              <a:lnSpc>
                <a:spcPct val="150000"/>
              </a:lnSpc>
            </a:pPr>
            <a:r>
              <a:rPr lang="pt-PT" dirty="0" smtClean="0">
                <a:solidFill>
                  <a:srgbClr val="C00000"/>
                </a:solidFill>
                <a:latin typeface="Calibri" pitchFamily="34" charset="0"/>
                <a:cs typeface="Calibri" pitchFamily="34" charset="0"/>
              </a:rPr>
              <a:t>… para os DAAs</a:t>
            </a:r>
          </a:p>
        </p:txBody>
      </p:sp>
      <p:sp>
        <p:nvSpPr>
          <p:cNvPr id="12" name="11 Marcador de contenido"/>
          <p:cNvSpPr>
            <a:spLocks noGrp="1"/>
          </p:cNvSpPr>
          <p:nvPr>
            <p:ph idx="11"/>
          </p:nvPr>
        </p:nvSpPr>
        <p:spPr/>
        <p:txBody>
          <a:bodyPr/>
          <a:lstStyle/>
          <a:p>
            <a:r>
              <a:rPr lang="pt-PT" sz="2400" dirty="0" smtClean="0">
                <a:solidFill>
                  <a:srgbClr val="004586"/>
                </a:solidFill>
                <a:latin typeface="Calibri" pitchFamily="34" charset="0"/>
                <a:cs typeface="Calibri" pitchFamily="34" charset="0"/>
              </a:rPr>
              <a:t>Injeções semanais + RBV.</a:t>
            </a:r>
          </a:p>
          <a:p>
            <a:r>
              <a:rPr lang="pt-PT" sz="2400" dirty="0" smtClean="0">
                <a:solidFill>
                  <a:srgbClr val="004586"/>
                </a:solidFill>
                <a:latin typeface="Calibri" pitchFamily="34" charset="0"/>
                <a:cs typeface="Calibri" pitchFamily="34" charset="0"/>
              </a:rPr>
              <a:t>24-48 semanas de tratamento.</a:t>
            </a:r>
          </a:p>
          <a:p>
            <a:r>
              <a:rPr lang="pt-PT" sz="2400" dirty="0" smtClean="0">
                <a:solidFill>
                  <a:srgbClr val="004586"/>
                </a:solidFill>
                <a:latin typeface="Calibri" pitchFamily="34" charset="0"/>
                <a:cs typeface="Calibri" pitchFamily="34" charset="0"/>
              </a:rPr>
              <a:t>RVS em cerca de 50%.</a:t>
            </a:r>
          </a:p>
          <a:p>
            <a:r>
              <a:rPr lang="pt-PT" sz="2400" dirty="0" smtClean="0">
                <a:solidFill>
                  <a:srgbClr val="004586"/>
                </a:solidFill>
                <a:latin typeface="Calibri" pitchFamily="34" charset="0"/>
                <a:cs typeface="Calibri" pitchFamily="34" charset="0"/>
              </a:rPr>
              <a:t>Má tolerância.</a:t>
            </a:r>
          </a:p>
          <a:p>
            <a:endParaRPr lang="es-ES" dirty="0"/>
          </a:p>
        </p:txBody>
      </p:sp>
      <p:sp>
        <p:nvSpPr>
          <p:cNvPr id="13" name="12 Marcador de texto"/>
          <p:cNvSpPr>
            <a:spLocks noGrp="1"/>
          </p:cNvSpPr>
          <p:nvPr>
            <p:ph type="body" sz="quarter" idx="13"/>
          </p:nvPr>
        </p:nvSpPr>
        <p:spPr/>
        <p:txBody>
          <a:bodyPr/>
          <a:lstStyle/>
          <a:p>
            <a:endParaRPr lang="es-ES"/>
          </a:p>
        </p:txBody>
      </p:sp>
      <p:sp>
        <p:nvSpPr>
          <p:cNvPr id="14" name="13 Marcador de contenido"/>
          <p:cNvSpPr>
            <a:spLocks noGrp="1"/>
          </p:cNvSpPr>
          <p:nvPr>
            <p:ph idx="14"/>
          </p:nvPr>
        </p:nvSpPr>
        <p:spPr>
          <a:xfrm>
            <a:off x="7167570" y="3786190"/>
            <a:ext cx="4714908" cy="1879398"/>
          </a:xfrm>
        </p:spPr>
        <p:txBody>
          <a:bodyPr>
            <a:normAutofit/>
          </a:bodyPr>
          <a:lstStyle/>
          <a:p>
            <a:r>
              <a:rPr lang="pt-PT" sz="2400" dirty="0" smtClean="0">
                <a:solidFill>
                  <a:srgbClr val="004586"/>
                </a:solidFill>
                <a:latin typeface="Calibri" pitchFamily="34" charset="0"/>
                <a:cs typeface="Calibri" pitchFamily="34" charset="0"/>
              </a:rPr>
              <a:t> Um comprimido por dia.</a:t>
            </a:r>
          </a:p>
          <a:p>
            <a:r>
              <a:rPr lang="pt-PT" sz="2400" dirty="0" smtClean="0">
                <a:solidFill>
                  <a:srgbClr val="004586"/>
                </a:solidFill>
                <a:latin typeface="Calibri" pitchFamily="34" charset="0"/>
                <a:cs typeface="Calibri" pitchFamily="34" charset="0"/>
              </a:rPr>
              <a:t> 8-24 semanas de tratamento.</a:t>
            </a:r>
          </a:p>
          <a:p>
            <a:r>
              <a:rPr lang="pt-PT" sz="2400" dirty="0" smtClean="0">
                <a:solidFill>
                  <a:srgbClr val="004586"/>
                </a:solidFill>
                <a:latin typeface="Calibri" pitchFamily="34" charset="0"/>
                <a:cs typeface="Calibri" pitchFamily="34" charset="0"/>
              </a:rPr>
              <a:t> RVS em &gt;90%.</a:t>
            </a:r>
          </a:p>
          <a:p>
            <a:r>
              <a:rPr lang="pt-PT" sz="2400" dirty="0" smtClean="0">
                <a:solidFill>
                  <a:srgbClr val="004586"/>
                </a:solidFill>
                <a:latin typeface="Calibri" pitchFamily="34" charset="0"/>
                <a:cs typeface="Calibri" pitchFamily="34" charset="0"/>
              </a:rPr>
              <a:t> Muito boa tolerância</a:t>
            </a:r>
            <a:r>
              <a:rPr lang="es-ES" sz="2400" dirty="0" smtClean="0">
                <a:solidFill>
                  <a:srgbClr val="004586"/>
                </a:solidFill>
                <a:latin typeface="Calibri" pitchFamily="34" charset="0"/>
                <a:cs typeface="Calibri" pitchFamily="34" charset="0"/>
              </a:rPr>
              <a:t>.</a:t>
            </a:r>
            <a:endParaRPr lang="pt-PT" sz="2400" dirty="0" smtClean="0">
              <a:solidFill>
                <a:srgbClr val="004586"/>
              </a:solidFill>
              <a:latin typeface="Calibri" pitchFamily="34" charset="0"/>
              <a:cs typeface="Calibri" pitchFamily="34" charset="0"/>
            </a:endParaRPr>
          </a:p>
        </p:txBody>
      </p:sp>
      <p:sp>
        <p:nvSpPr>
          <p:cNvPr id="4" name="3 Título"/>
          <p:cNvSpPr>
            <a:spLocks noGrp="1"/>
          </p:cNvSpPr>
          <p:nvPr>
            <p:ph type="title"/>
          </p:nvPr>
        </p:nvSpPr>
        <p:spPr/>
        <p:txBody>
          <a:bodyPr/>
          <a:lstStyle/>
          <a:p>
            <a:r>
              <a:rPr lang="es-ES" dirty="0" err="1" smtClean="0">
                <a:solidFill>
                  <a:srgbClr val="004586"/>
                </a:solidFill>
                <a:latin typeface="+mn-lt"/>
              </a:rPr>
              <a:t>Tratamento</a:t>
            </a:r>
            <a:endParaRPr lang="es-ES" dirty="0">
              <a:solidFill>
                <a:srgbClr val="004586"/>
              </a:solidFill>
              <a:latin typeface="+mn-lt"/>
            </a:endParaRPr>
          </a:p>
        </p:txBody>
      </p:sp>
      <p:sp>
        <p:nvSpPr>
          <p:cNvPr id="16" name=" 3"/>
          <p:cNvSpPr/>
          <p:nvPr/>
        </p:nvSpPr>
        <p:spPr>
          <a:xfrm>
            <a:off x="2032000" y="642918"/>
            <a:ext cx="8127999" cy="5079999"/>
          </a:xfrm>
          <a:prstGeom prst="swooshArrow">
            <a:avLst>
              <a:gd name="adj1" fmla="val 25000"/>
              <a:gd name="adj2" fmla="val 25000"/>
            </a:avLst>
          </a:pr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dk1">
              <a:hueOff val="0"/>
              <a:satOff val="0"/>
              <a:lumOff val="0"/>
              <a:alphaOff val="0"/>
            </a:schemeClr>
          </a:lnRef>
          <a:fillRef idx="3">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7" name="16 Elipse"/>
          <p:cNvSpPr/>
          <p:nvPr/>
        </p:nvSpPr>
        <p:spPr>
          <a:xfrm>
            <a:off x="3871796" y="3411518"/>
            <a:ext cx="284480" cy="284480"/>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alpha val="90000"/>
              <a:hueOff val="0"/>
              <a:satOff val="0"/>
              <a:lumOff val="0"/>
              <a:alphaOff val="0"/>
            </a:schemeClr>
          </a:fillRef>
          <a:effectRef idx="2">
            <a:schemeClr val="accent2">
              <a:alpha val="90000"/>
              <a:hueOff val="0"/>
              <a:satOff val="0"/>
              <a:lumOff val="0"/>
              <a:alphaOff val="0"/>
            </a:schemeClr>
          </a:effectRef>
          <a:fontRef idx="minor">
            <a:schemeClr val="lt1"/>
          </a:fontRef>
        </p:style>
      </p:sp>
      <p:sp>
        <p:nvSpPr>
          <p:cNvPr id="18" name="17 Elipse"/>
          <p:cNvSpPr/>
          <p:nvPr/>
        </p:nvSpPr>
        <p:spPr>
          <a:xfrm>
            <a:off x="6493077" y="2116118"/>
            <a:ext cx="487680" cy="487680"/>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alpha val="90000"/>
              <a:hueOff val="0"/>
              <a:satOff val="0"/>
              <a:lumOff val="0"/>
              <a:alphaOff val="-40000"/>
            </a:schemeClr>
          </a:fillRef>
          <a:effectRef idx="2">
            <a:schemeClr val="accent2">
              <a:alpha val="90000"/>
              <a:hueOff val="0"/>
              <a:satOff val="0"/>
              <a:lumOff val="0"/>
              <a:alphaOff val="-40000"/>
            </a:schemeClr>
          </a:effectRef>
          <a:fontRef idx="minor">
            <a:schemeClr val="lt1"/>
          </a:fontRef>
        </p:style>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p:cNvPicPr>
            <a:picLocks noChangeAspect="1" noChangeArrowheads="1"/>
          </p:cNvPicPr>
          <p:nvPr/>
        </p:nvPicPr>
        <p:blipFill>
          <a:blip r:embed="rId3" cstate="print"/>
          <a:srcRect l="16603" t="12797" r="15325" b="17314"/>
          <a:stretch>
            <a:fillRect/>
          </a:stretch>
        </p:blipFill>
        <p:spPr bwMode="auto">
          <a:xfrm>
            <a:off x="1487488" y="836712"/>
            <a:ext cx="8856984" cy="5112568"/>
          </a:xfrm>
          <a:prstGeom prst="rect">
            <a:avLst/>
          </a:prstGeom>
          <a:noFill/>
          <a:ln w="9525">
            <a:noFill/>
            <a:miter lim="800000"/>
            <a:headEnd/>
            <a:tailEnd/>
          </a:ln>
          <a:effectLst>
            <a:softEdge rad="127000"/>
          </a:effectLst>
        </p:spPr>
      </p:pic>
      <p:sp>
        <p:nvSpPr>
          <p:cNvPr id="7" name="CaixaDeTexto 6"/>
          <p:cNvSpPr txBox="1"/>
          <p:nvPr/>
        </p:nvSpPr>
        <p:spPr>
          <a:xfrm>
            <a:off x="7953388" y="5786454"/>
            <a:ext cx="3950633" cy="276999"/>
          </a:xfrm>
          <a:prstGeom prst="rect">
            <a:avLst/>
          </a:prstGeom>
          <a:noFill/>
        </p:spPr>
        <p:txBody>
          <a:bodyPr wrap="none" rtlCol="0">
            <a:spAutoFit/>
          </a:bodyPr>
          <a:lstStyle/>
          <a:p>
            <a:r>
              <a:rPr lang="pt-PT" sz="1200" i="1" dirty="0" smtClean="0">
                <a:solidFill>
                  <a:srgbClr val="808080"/>
                </a:solidFill>
                <a:latin typeface="Calibri" pitchFamily="34" charset="0"/>
                <a:cs typeface="Calibri" pitchFamily="34" charset="0"/>
              </a:rPr>
              <a:t>Adaptado da literatura, com base na experiência portuguesa</a:t>
            </a:r>
            <a:endParaRPr lang="pt-PT" sz="1200" i="1" dirty="0">
              <a:solidFill>
                <a:srgbClr val="808080"/>
              </a:solidFill>
              <a:latin typeface="Calibri" pitchFamily="34" charset="0"/>
              <a:cs typeface="Calibri" pitchFamily="34" charset="0"/>
            </a:endParaRPr>
          </a:p>
        </p:txBody>
      </p:sp>
      <p:sp>
        <p:nvSpPr>
          <p:cNvPr id="5" name="4 Título"/>
          <p:cNvSpPr>
            <a:spLocks noGrp="1"/>
          </p:cNvSpPr>
          <p:nvPr>
            <p:ph type="title"/>
          </p:nvPr>
        </p:nvSpPr>
        <p:spPr>
          <a:xfrm>
            <a:off x="609600" y="142852"/>
            <a:ext cx="10972800" cy="604800"/>
          </a:xfrm>
        </p:spPr>
        <p:txBody>
          <a:bodyPr/>
          <a:lstStyle/>
          <a:p>
            <a:r>
              <a:rPr lang="es-ES" spc="-1" dirty="0" err="1" smtClean="0">
                <a:uFill>
                  <a:solidFill>
                    <a:srgbClr val="FFFFFF"/>
                  </a:solidFill>
                </a:uFill>
              </a:rPr>
              <a:t>Experiência</a:t>
            </a:r>
            <a:r>
              <a:rPr lang="es-ES" spc="-1" dirty="0" smtClean="0">
                <a:uFill>
                  <a:solidFill>
                    <a:srgbClr val="FFFFFF"/>
                  </a:solidFill>
                </a:uFill>
              </a:rPr>
              <a:t> portuguesa de </a:t>
            </a:r>
            <a:r>
              <a:rPr lang="es-ES" spc="-1" dirty="0" err="1" smtClean="0">
                <a:uFill>
                  <a:solidFill>
                    <a:srgbClr val="FFFFFF"/>
                  </a:solidFill>
                </a:uFill>
              </a:rPr>
              <a:t>quase</a:t>
            </a:r>
            <a:r>
              <a:rPr lang="es-ES" spc="-1" dirty="0" smtClean="0">
                <a:uFill>
                  <a:solidFill>
                    <a:srgbClr val="FFFFFF"/>
                  </a:solidFill>
                </a:uFill>
              </a:rPr>
              <a:t> 30 anos</a:t>
            </a:r>
            <a:endParaRPr lang="es-E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609600" y="142852"/>
            <a:ext cx="10972800" cy="604800"/>
          </a:xfrm>
        </p:spPr>
        <p:txBody>
          <a:bodyPr/>
          <a:lstStyle/>
          <a:p>
            <a:r>
              <a:rPr lang="es-ES" spc="-1" dirty="0" err="1" smtClean="0">
                <a:uFill>
                  <a:solidFill>
                    <a:srgbClr val="FFFFFF"/>
                  </a:solidFill>
                </a:uFill>
              </a:rPr>
              <a:t>Experiência</a:t>
            </a:r>
            <a:r>
              <a:rPr lang="es-ES" spc="-1" dirty="0" smtClean="0">
                <a:uFill>
                  <a:solidFill>
                    <a:srgbClr val="FFFFFF"/>
                  </a:solidFill>
                </a:uFill>
              </a:rPr>
              <a:t> portuguesa </a:t>
            </a:r>
            <a:r>
              <a:rPr lang="es-ES" spc="-1" dirty="0" err="1" smtClean="0">
                <a:uFill>
                  <a:solidFill>
                    <a:srgbClr val="FFFFFF"/>
                  </a:solidFill>
                </a:uFill>
              </a:rPr>
              <a:t>com</a:t>
            </a:r>
            <a:r>
              <a:rPr lang="es-ES" spc="-1" dirty="0" smtClean="0">
                <a:uFill>
                  <a:solidFill>
                    <a:srgbClr val="FFFFFF"/>
                  </a:solidFill>
                </a:uFill>
              </a:rPr>
              <a:t> </a:t>
            </a:r>
            <a:r>
              <a:rPr lang="es-ES" spc="-1" dirty="0" err="1" smtClean="0">
                <a:uFill>
                  <a:solidFill>
                    <a:srgbClr val="FFFFFF"/>
                  </a:solidFill>
                </a:uFill>
              </a:rPr>
              <a:t>DAAs</a:t>
            </a:r>
            <a:endParaRPr lang="es-ES" dirty="0"/>
          </a:p>
        </p:txBody>
      </p:sp>
      <p:pic>
        <p:nvPicPr>
          <p:cNvPr id="6" name="Picture 2" descr="Resultado de imagem para portugal mapa"/>
          <p:cNvPicPr>
            <a:picLocks noChangeAspect="1" noChangeArrowheads="1"/>
          </p:cNvPicPr>
          <p:nvPr/>
        </p:nvPicPr>
        <p:blipFill>
          <a:blip r:embed="rId3" cstate="print"/>
          <a:srcRect/>
          <a:stretch>
            <a:fillRect/>
          </a:stretch>
        </p:blipFill>
        <p:spPr bwMode="auto">
          <a:xfrm>
            <a:off x="0" y="857232"/>
            <a:ext cx="5025413" cy="5589240"/>
          </a:xfrm>
          <a:prstGeom prst="rect">
            <a:avLst/>
          </a:prstGeom>
          <a:noFill/>
        </p:spPr>
      </p:pic>
      <p:graphicFrame>
        <p:nvGraphicFramePr>
          <p:cNvPr id="8" name="Tabela 7"/>
          <p:cNvGraphicFramePr>
            <a:graphicFrameLocks noGrp="1"/>
          </p:cNvGraphicFramePr>
          <p:nvPr/>
        </p:nvGraphicFramePr>
        <p:xfrm>
          <a:off x="4248472" y="1428736"/>
          <a:ext cx="7128792" cy="914400"/>
        </p:xfrm>
        <a:graphic>
          <a:graphicData uri="http://schemas.openxmlformats.org/drawingml/2006/table">
            <a:tbl>
              <a:tblPr firstRow="1" bandRow="1">
                <a:tableStyleId>{5C22544A-7EE6-4342-B048-85BDC9FD1C3A}</a:tableStyleId>
              </a:tblPr>
              <a:tblGrid>
                <a:gridCol w="7128792"/>
              </a:tblGrid>
              <a:tr h="370840">
                <a:tc>
                  <a:txBody>
                    <a:bodyPr/>
                    <a:lstStyle/>
                    <a:p>
                      <a:pPr algn="ctr"/>
                      <a:r>
                        <a:rPr lang="pt-PT" sz="2400" dirty="0" smtClean="0"/>
                        <a:t>Tratamentos iniciados até</a:t>
                      </a:r>
                      <a:r>
                        <a:rPr lang="pt-PT" sz="2400" baseline="0" dirty="0" smtClean="0"/>
                        <a:t> 17 de Fevereiro de 2017</a:t>
                      </a:r>
                      <a:endParaRPr lang="pt-PT" sz="2400" dirty="0">
                        <a:latin typeface="Calibri" pitchFamily="34" charset="0"/>
                        <a:cs typeface="Calibri" pitchFamily="34" charset="0"/>
                      </a:endParaRPr>
                    </a:p>
                  </a:txBody>
                  <a:tcPr/>
                </a:tc>
              </a:tr>
              <a:tr h="370840">
                <a:tc>
                  <a:txBody>
                    <a:bodyPr/>
                    <a:lstStyle/>
                    <a:p>
                      <a:pPr algn="ctr"/>
                      <a:r>
                        <a:rPr lang="pt-PT" sz="2400" dirty="0" smtClean="0">
                          <a:solidFill>
                            <a:srgbClr val="004586"/>
                          </a:solidFill>
                        </a:rPr>
                        <a:t>10.168</a:t>
                      </a:r>
                      <a:endParaRPr lang="pt-PT" sz="2400" dirty="0">
                        <a:solidFill>
                          <a:srgbClr val="004586"/>
                        </a:solidFill>
                        <a:latin typeface="Calibri" pitchFamily="34" charset="0"/>
                        <a:cs typeface="Calibri" pitchFamily="34" charset="0"/>
                      </a:endParaRPr>
                    </a:p>
                  </a:txBody>
                  <a:tcPr/>
                </a:tc>
              </a:tr>
            </a:tbl>
          </a:graphicData>
        </a:graphic>
      </p:graphicFrame>
      <p:graphicFrame>
        <p:nvGraphicFramePr>
          <p:cNvPr id="9" name="Tabela 8"/>
          <p:cNvGraphicFramePr>
            <a:graphicFrameLocks noGrp="1"/>
          </p:cNvGraphicFramePr>
          <p:nvPr/>
        </p:nvGraphicFramePr>
        <p:xfrm>
          <a:off x="4248472" y="2941008"/>
          <a:ext cx="7128792" cy="914400"/>
        </p:xfrm>
        <a:graphic>
          <a:graphicData uri="http://schemas.openxmlformats.org/drawingml/2006/table">
            <a:tbl>
              <a:tblPr firstRow="1" bandRow="1">
                <a:tableStyleId>{5C22544A-7EE6-4342-B048-85BDC9FD1C3A}</a:tableStyleId>
              </a:tblPr>
              <a:tblGrid>
                <a:gridCol w="7128792"/>
              </a:tblGrid>
              <a:tr h="370840">
                <a:tc>
                  <a:txBody>
                    <a:bodyPr/>
                    <a:lstStyle/>
                    <a:p>
                      <a:pPr algn="ctr"/>
                      <a:r>
                        <a:rPr lang="pt-PT" sz="2400" dirty="0" smtClean="0"/>
                        <a:t>Tratamentos finalizados (avaliação às 12 semanas)</a:t>
                      </a:r>
                      <a:endParaRPr lang="pt-PT" sz="2400" dirty="0">
                        <a:latin typeface="Calibri" pitchFamily="34" charset="0"/>
                        <a:cs typeface="Calibri" pitchFamily="34" charset="0"/>
                      </a:endParaRPr>
                    </a:p>
                  </a:txBody>
                  <a:tcPr/>
                </a:tc>
              </a:tr>
              <a:tr h="370840">
                <a:tc>
                  <a:txBody>
                    <a:bodyPr/>
                    <a:lstStyle/>
                    <a:p>
                      <a:pPr algn="ctr"/>
                      <a:r>
                        <a:rPr lang="pt-PT" sz="2400" dirty="0" smtClean="0">
                          <a:solidFill>
                            <a:srgbClr val="004586"/>
                          </a:solidFill>
                        </a:rPr>
                        <a:t>5.441</a:t>
                      </a:r>
                      <a:endParaRPr lang="pt-PT" sz="2400" dirty="0">
                        <a:solidFill>
                          <a:srgbClr val="004586"/>
                        </a:solidFill>
                        <a:latin typeface="Calibri" pitchFamily="34" charset="0"/>
                        <a:cs typeface="Calibri" pitchFamily="34" charset="0"/>
                      </a:endParaRPr>
                    </a:p>
                  </a:txBody>
                  <a:tcPr/>
                </a:tc>
              </a:tr>
            </a:tbl>
          </a:graphicData>
        </a:graphic>
      </p:graphicFrame>
      <p:graphicFrame>
        <p:nvGraphicFramePr>
          <p:cNvPr id="10" name="Tabela 9"/>
          <p:cNvGraphicFramePr>
            <a:graphicFrameLocks noGrp="1"/>
          </p:cNvGraphicFramePr>
          <p:nvPr/>
        </p:nvGraphicFramePr>
        <p:xfrm>
          <a:off x="4248472" y="4402768"/>
          <a:ext cx="7128792" cy="914400"/>
        </p:xfrm>
        <a:graphic>
          <a:graphicData uri="http://schemas.openxmlformats.org/drawingml/2006/table">
            <a:tbl>
              <a:tblPr firstRow="1" bandRow="1">
                <a:tableStyleId>{5C22544A-7EE6-4342-B048-85BDC9FD1C3A}</a:tableStyleId>
              </a:tblPr>
              <a:tblGrid>
                <a:gridCol w="7128792"/>
              </a:tblGrid>
              <a:tr h="370840">
                <a:tc>
                  <a:txBody>
                    <a:bodyPr/>
                    <a:lstStyle/>
                    <a:p>
                      <a:pPr algn="ctr"/>
                      <a:r>
                        <a:rPr lang="pt-PT" sz="2400" dirty="0" smtClean="0"/>
                        <a:t>Doentes com resposta virológica</a:t>
                      </a:r>
                      <a:r>
                        <a:rPr lang="pt-PT" sz="2400" baseline="0" dirty="0" smtClean="0"/>
                        <a:t> </a:t>
                      </a:r>
                      <a:r>
                        <a:rPr lang="pt-PT" sz="2400" baseline="0" dirty="0" err="1" smtClean="0"/>
                        <a:t>sustendada</a:t>
                      </a:r>
                      <a:r>
                        <a:rPr lang="pt-PT" sz="2400" baseline="0" dirty="0" smtClean="0"/>
                        <a:t> (curados)</a:t>
                      </a:r>
                      <a:endParaRPr lang="pt-PT" sz="2400" dirty="0">
                        <a:latin typeface="Calibri" pitchFamily="34" charset="0"/>
                        <a:cs typeface="Calibri" pitchFamily="34" charset="0"/>
                      </a:endParaRPr>
                    </a:p>
                  </a:txBody>
                  <a:tcPr/>
                </a:tc>
              </a:tr>
              <a:tr h="370840">
                <a:tc>
                  <a:txBody>
                    <a:bodyPr/>
                    <a:lstStyle/>
                    <a:p>
                      <a:pPr algn="ctr"/>
                      <a:r>
                        <a:rPr lang="pt-PT" sz="2400" dirty="0" smtClean="0">
                          <a:solidFill>
                            <a:srgbClr val="004586"/>
                          </a:solidFill>
                        </a:rPr>
                        <a:t>5.249 (96,5%)</a:t>
                      </a:r>
                      <a:endParaRPr lang="pt-PT" sz="2400" dirty="0">
                        <a:solidFill>
                          <a:srgbClr val="004586"/>
                        </a:solidFill>
                        <a:latin typeface="Calibri" pitchFamily="34" charset="0"/>
                        <a:cs typeface="Calibri" pitchFamily="34" charset="0"/>
                      </a:endParaRPr>
                    </a:p>
                  </a:txBody>
                  <a:tcPr/>
                </a:tc>
              </a:tr>
            </a:tbl>
          </a:graphicData>
        </a:graphic>
      </p:graphicFrame>
      <p:sp>
        <p:nvSpPr>
          <p:cNvPr id="11" name="CaixaDeTexto 6"/>
          <p:cNvSpPr txBox="1"/>
          <p:nvPr/>
        </p:nvSpPr>
        <p:spPr>
          <a:xfrm>
            <a:off x="8453454" y="5786454"/>
            <a:ext cx="3359894" cy="276999"/>
          </a:xfrm>
          <a:prstGeom prst="rect">
            <a:avLst/>
          </a:prstGeom>
          <a:noFill/>
        </p:spPr>
        <p:txBody>
          <a:bodyPr wrap="none" rtlCol="0">
            <a:spAutoFit/>
          </a:bodyPr>
          <a:lstStyle/>
          <a:p>
            <a:r>
              <a:rPr lang="pt-PT" sz="1200" i="1" dirty="0" smtClean="0">
                <a:solidFill>
                  <a:srgbClr val="808080"/>
                </a:solidFill>
                <a:latin typeface="Calibri" pitchFamily="34" charset="0"/>
                <a:cs typeface="Calibri" pitchFamily="34" charset="0"/>
              </a:rPr>
              <a:t>Site do INFARMED, acedido a 13 de Março de 2017</a:t>
            </a:r>
            <a:endParaRPr lang="pt-PT" sz="1200" i="1" dirty="0">
              <a:solidFill>
                <a:srgbClr val="80808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Shape 1"/>
          <p:cNvSpPr txBox="1"/>
          <p:nvPr/>
        </p:nvSpPr>
        <p:spPr>
          <a:xfrm>
            <a:off x="609780" y="159840"/>
            <a:ext cx="10972440" cy="604440"/>
          </a:xfrm>
          <a:prstGeom prst="rect">
            <a:avLst/>
          </a:prstGeom>
          <a:noFill/>
          <a:ln>
            <a:noFill/>
          </a:ln>
        </p:spPr>
        <p:txBody>
          <a:bodyPr anchor="ctr"/>
          <a:lstStyle/>
          <a:p>
            <a:pPr algn="ctr">
              <a:lnSpc>
                <a:spcPct val="100000"/>
              </a:lnSpc>
            </a:pPr>
            <a:r>
              <a:rPr lang="es-ES" sz="3200" b="1" strike="noStrike" spc="-1" dirty="0" err="1" smtClean="0">
                <a:solidFill>
                  <a:srgbClr val="004586"/>
                </a:solidFill>
                <a:uFill>
                  <a:solidFill>
                    <a:srgbClr val="FFFFFF"/>
                  </a:solidFill>
                </a:uFill>
                <a:latin typeface="Calibri"/>
              </a:rPr>
              <a:t>Hepatite</a:t>
            </a:r>
            <a:r>
              <a:rPr lang="es-ES" sz="3200" b="1" strike="noStrike" spc="-1" dirty="0" smtClean="0">
                <a:solidFill>
                  <a:srgbClr val="004586"/>
                </a:solidFill>
                <a:uFill>
                  <a:solidFill>
                    <a:srgbClr val="FFFFFF"/>
                  </a:solidFill>
                </a:uFill>
                <a:latin typeface="Calibri"/>
              </a:rPr>
              <a:t> C - Epidemiologia</a:t>
            </a:r>
            <a:endParaRPr lang="es-ES" b="0" strike="noStrike" spc="-1" dirty="0">
              <a:solidFill>
                <a:srgbClr val="004586"/>
              </a:solidFill>
              <a:uFill>
                <a:solidFill>
                  <a:srgbClr val="FFFFFF"/>
                </a:solidFill>
              </a:uFill>
              <a:latin typeface="Calibri"/>
            </a:endParaRPr>
          </a:p>
        </p:txBody>
      </p:sp>
      <p:grpSp>
        <p:nvGrpSpPr>
          <p:cNvPr id="18" name="Grupo 17"/>
          <p:cNvGrpSpPr/>
          <p:nvPr/>
        </p:nvGrpSpPr>
        <p:grpSpPr>
          <a:xfrm>
            <a:off x="2738414" y="928670"/>
            <a:ext cx="8969960" cy="5152043"/>
            <a:chOff x="2279576" y="764704"/>
            <a:chExt cx="10513168" cy="5601761"/>
          </a:xfrm>
        </p:grpSpPr>
        <p:pic>
          <p:nvPicPr>
            <p:cNvPr id="132098" name="Picture 2"/>
            <p:cNvPicPr>
              <a:picLocks noChangeAspect="1" noChangeArrowheads="1"/>
            </p:cNvPicPr>
            <p:nvPr/>
          </p:nvPicPr>
          <p:blipFill>
            <a:blip r:embed="rId3" cstate="print"/>
            <a:srcRect l="15306" t="16019" r="17728" b="15197"/>
            <a:stretch>
              <a:fillRect/>
            </a:stretch>
          </p:blipFill>
          <p:spPr bwMode="auto">
            <a:xfrm>
              <a:off x="2279576" y="764704"/>
              <a:ext cx="10513168" cy="5536387"/>
            </a:xfrm>
            <a:prstGeom prst="rect">
              <a:avLst/>
            </a:prstGeom>
            <a:noFill/>
            <a:ln w="9525">
              <a:noFill/>
              <a:miter lim="800000"/>
              <a:headEnd/>
              <a:tailEnd/>
            </a:ln>
            <a:effectLst>
              <a:softEdge rad="127000"/>
            </a:effectLst>
          </p:spPr>
        </p:pic>
        <p:sp>
          <p:nvSpPr>
            <p:cNvPr id="6" name="Rectângulo 5"/>
            <p:cNvSpPr/>
            <p:nvPr/>
          </p:nvSpPr>
          <p:spPr>
            <a:xfrm>
              <a:off x="10903593" y="5715327"/>
              <a:ext cx="1669344" cy="651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10" name="CaixaDeTexto 9"/>
          <p:cNvSpPr txBox="1"/>
          <p:nvPr/>
        </p:nvSpPr>
        <p:spPr>
          <a:xfrm>
            <a:off x="191344" y="1562596"/>
            <a:ext cx="5120633" cy="1200329"/>
          </a:xfrm>
          <a:prstGeom prst="rect">
            <a:avLst/>
          </a:prstGeom>
          <a:solidFill>
            <a:schemeClr val="bg1">
              <a:lumMod val="95000"/>
            </a:schemeClr>
          </a:solidFill>
          <a:ln w="28575">
            <a:solidFill>
              <a:schemeClr val="tx1"/>
            </a:solidFill>
          </a:ln>
        </p:spPr>
        <p:txBody>
          <a:bodyPr wrap="none" rtlCol="0">
            <a:spAutoFit/>
          </a:bodyPr>
          <a:lstStyle/>
          <a:p>
            <a:pPr>
              <a:buClr>
                <a:srgbClr val="C00000"/>
              </a:buClr>
              <a:buFont typeface="Wingdings" pitchFamily="2" charset="2"/>
              <a:buChar char="v"/>
            </a:pPr>
            <a:r>
              <a:rPr lang="pt-PT" sz="2400" dirty="0" smtClean="0">
                <a:latin typeface="Calibri" pitchFamily="34" charset="0"/>
                <a:cs typeface="Calibri" pitchFamily="34" charset="0"/>
              </a:rPr>
              <a:t> </a:t>
            </a:r>
            <a:r>
              <a:rPr lang="pt-PT" sz="2400" dirty="0" smtClean="0">
                <a:solidFill>
                  <a:srgbClr val="004586"/>
                </a:solidFill>
                <a:latin typeface="Calibri" pitchFamily="34" charset="0"/>
                <a:cs typeface="Calibri" pitchFamily="34" charset="0"/>
              </a:rPr>
              <a:t>± 185 milhões de pessoas anti-HCV+.</a:t>
            </a:r>
          </a:p>
          <a:p>
            <a:pPr>
              <a:buClr>
                <a:srgbClr val="C00000"/>
              </a:buClr>
              <a:buFont typeface="Wingdings" pitchFamily="2" charset="2"/>
              <a:buChar char="v"/>
            </a:pPr>
            <a:r>
              <a:rPr lang="pt-PT" sz="2400" dirty="0">
                <a:solidFill>
                  <a:srgbClr val="004586"/>
                </a:solidFill>
                <a:latin typeface="Calibri" pitchFamily="34" charset="0"/>
                <a:cs typeface="Calibri" pitchFamily="34" charset="0"/>
              </a:rPr>
              <a:t> </a:t>
            </a:r>
            <a:r>
              <a:rPr lang="pt-PT" sz="2400" dirty="0" smtClean="0">
                <a:solidFill>
                  <a:srgbClr val="004586"/>
                </a:solidFill>
                <a:latin typeface="Calibri" pitchFamily="34" charset="0"/>
                <a:cs typeface="Calibri" pitchFamily="34" charset="0"/>
              </a:rPr>
              <a:t>± 3-4 milhões de novas infeções/ano.</a:t>
            </a:r>
          </a:p>
          <a:p>
            <a:pPr>
              <a:buClr>
                <a:srgbClr val="C00000"/>
              </a:buClr>
              <a:buFont typeface="Wingdings" pitchFamily="2" charset="2"/>
              <a:buChar char="v"/>
            </a:pPr>
            <a:r>
              <a:rPr lang="pt-PT" sz="2400" dirty="0">
                <a:solidFill>
                  <a:srgbClr val="004586"/>
                </a:solidFill>
                <a:latin typeface="Calibri" pitchFamily="34" charset="0"/>
                <a:cs typeface="Calibri" pitchFamily="34" charset="0"/>
              </a:rPr>
              <a:t> </a:t>
            </a:r>
            <a:r>
              <a:rPr lang="pt-PT" sz="2400" dirty="0" smtClean="0">
                <a:solidFill>
                  <a:srgbClr val="004586"/>
                </a:solidFill>
                <a:latin typeface="Calibri" pitchFamily="34" charset="0"/>
                <a:cs typeface="Calibri" pitchFamily="34" charset="0"/>
              </a:rPr>
              <a:t>± 704.000 mortes/ano.</a:t>
            </a:r>
            <a:endParaRPr lang="pt-PT" sz="2400" dirty="0">
              <a:solidFill>
                <a:srgbClr val="004586"/>
              </a:solidFill>
              <a:latin typeface="Calibri" pitchFamily="34" charset="0"/>
              <a:cs typeface="Calibri" pitchFamily="34" charset="0"/>
            </a:endParaRPr>
          </a:p>
        </p:txBody>
      </p:sp>
      <p:sp>
        <p:nvSpPr>
          <p:cNvPr id="11" name="CaixaDeTexto 10"/>
          <p:cNvSpPr txBox="1"/>
          <p:nvPr/>
        </p:nvSpPr>
        <p:spPr>
          <a:xfrm>
            <a:off x="191344" y="3434804"/>
            <a:ext cx="4968552" cy="2154436"/>
          </a:xfrm>
          <a:prstGeom prst="rect">
            <a:avLst/>
          </a:prstGeom>
          <a:solidFill>
            <a:schemeClr val="bg1">
              <a:lumMod val="95000"/>
            </a:schemeClr>
          </a:solidFill>
          <a:ln w="28575">
            <a:solidFill>
              <a:schemeClr val="tx1"/>
            </a:solidFill>
          </a:ln>
        </p:spPr>
        <p:txBody>
          <a:bodyPr wrap="square" rtlCol="0">
            <a:spAutoFit/>
          </a:bodyPr>
          <a:lstStyle/>
          <a:p>
            <a:r>
              <a:rPr lang="pt-PT" sz="2400" b="1" dirty="0" smtClean="0">
                <a:solidFill>
                  <a:srgbClr val="004586"/>
                </a:solidFill>
                <a:latin typeface="Calibri" pitchFamily="34" charset="0"/>
                <a:cs typeface="Calibri" pitchFamily="34" charset="0"/>
              </a:rPr>
              <a:t>Prevalência de Hepatite C</a:t>
            </a:r>
          </a:p>
          <a:p>
            <a:pPr>
              <a:buFont typeface="Arial" pitchFamily="34" charset="0"/>
              <a:buChar char="•"/>
            </a:pPr>
            <a:r>
              <a:rPr lang="pt-PT" sz="2000" dirty="0">
                <a:solidFill>
                  <a:schemeClr val="tx2"/>
                </a:solidFill>
                <a:latin typeface="Calibri" pitchFamily="34" charset="0"/>
                <a:cs typeface="Calibri" pitchFamily="34" charset="0"/>
              </a:rPr>
              <a:t> </a:t>
            </a:r>
            <a:endParaRPr lang="pt-PT" sz="2000" dirty="0" smtClean="0">
              <a:solidFill>
                <a:schemeClr val="tx2"/>
              </a:solidFill>
              <a:latin typeface="Calibri" pitchFamily="34" charset="0"/>
              <a:cs typeface="Calibri" pitchFamily="34" charset="0"/>
            </a:endParaRPr>
          </a:p>
          <a:p>
            <a:pPr>
              <a:buFont typeface="Arial" pitchFamily="34" charset="0"/>
              <a:buChar char="•"/>
            </a:pPr>
            <a:endParaRPr lang="pt-PT" sz="2000" dirty="0">
              <a:solidFill>
                <a:schemeClr val="tx2"/>
              </a:solidFill>
              <a:latin typeface="Calibri" pitchFamily="34" charset="0"/>
              <a:cs typeface="Calibri" pitchFamily="34" charset="0"/>
            </a:endParaRPr>
          </a:p>
          <a:p>
            <a:pPr>
              <a:buFont typeface="Arial" pitchFamily="34" charset="0"/>
              <a:buChar char="•"/>
            </a:pPr>
            <a:endParaRPr lang="pt-PT" sz="2000" dirty="0" smtClean="0">
              <a:solidFill>
                <a:schemeClr val="tx2"/>
              </a:solidFill>
              <a:latin typeface="Calibri" pitchFamily="34" charset="0"/>
              <a:cs typeface="Calibri" pitchFamily="34" charset="0"/>
            </a:endParaRPr>
          </a:p>
          <a:p>
            <a:pPr>
              <a:buFont typeface="Arial" pitchFamily="34" charset="0"/>
              <a:buChar char="•"/>
            </a:pPr>
            <a:endParaRPr lang="pt-PT" sz="2000" dirty="0">
              <a:solidFill>
                <a:schemeClr val="tx2"/>
              </a:solidFill>
              <a:latin typeface="Calibri" pitchFamily="34" charset="0"/>
              <a:cs typeface="Calibri" pitchFamily="34" charset="0"/>
            </a:endParaRPr>
          </a:p>
          <a:p>
            <a:pPr>
              <a:buFont typeface="Arial" pitchFamily="34" charset="0"/>
              <a:buChar char="•"/>
            </a:pPr>
            <a:endParaRPr lang="pt-PT" sz="2000" dirty="0" smtClean="0">
              <a:solidFill>
                <a:schemeClr val="tx2"/>
              </a:solidFill>
              <a:latin typeface="Calibri" pitchFamily="34" charset="0"/>
              <a:cs typeface="Calibri" pitchFamily="34" charset="0"/>
            </a:endParaRPr>
          </a:p>
          <a:p>
            <a:pPr>
              <a:buFont typeface="Arial" pitchFamily="34" charset="0"/>
              <a:buChar char="•"/>
            </a:pPr>
            <a:endParaRPr lang="pt-PT" sz="1000" dirty="0" smtClean="0">
              <a:solidFill>
                <a:schemeClr val="tx2"/>
              </a:solidFill>
              <a:latin typeface="Calibri" pitchFamily="34" charset="0"/>
              <a:cs typeface="Calibri" pitchFamily="34" charset="0"/>
            </a:endParaRPr>
          </a:p>
        </p:txBody>
      </p:sp>
      <p:pic>
        <p:nvPicPr>
          <p:cNvPr id="13" name="Picture 2"/>
          <p:cNvPicPr>
            <a:picLocks noChangeAspect="1" noChangeArrowheads="1"/>
          </p:cNvPicPr>
          <p:nvPr/>
        </p:nvPicPr>
        <p:blipFill>
          <a:blip r:embed="rId3" cstate="print"/>
          <a:srcRect l="70785" t="80070" r="26173" b="17465"/>
          <a:stretch>
            <a:fillRect/>
          </a:stretch>
        </p:blipFill>
        <p:spPr bwMode="auto">
          <a:xfrm>
            <a:off x="249400" y="3938860"/>
            <a:ext cx="869250" cy="360040"/>
          </a:xfrm>
          <a:prstGeom prst="rect">
            <a:avLst/>
          </a:prstGeom>
          <a:noFill/>
          <a:ln w="9525">
            <a:noFill/>
            <a:miter lim="800000"/>
            <a:headEnd/>
            <a:tailEnd/>
          </a:ln>
        </p:spPr>
      </p:pic>
      <p:sp>
        <p:nvSpPr>
          <p:cNvPr id="14" name="CaixaDeTexto 13"/>
          <p:cNvSpPr txBox="1"/>
          <p:nvPr/>
        </p:nvSpPr>
        <p:spPr>
          <a:xfrm>
            <a:off x="1104315" y="3881366"/>
            <a:ext cx="3143938" cy="1569660"/>
          </a:xfrm>
          <a:prstGeom prst="rect">
            <a:avLst/>
          </a:prstGeom>
          <a:noFill/>
        </p:spPr>
        <p:txBody>
          <a:bodyPr wrap="none" rtlCol="0">
            <a:spAutoFit/>
          </a:bodyPr>
          <a:lstStyle/>
          <a:p>
            <a:pPr>
              <a:buClr>
                <a:srgbClr val="C00000"/>
              </a:buClr>
              <a:buFont typeface="Wingdings" pitchFamily="2" charset="2"/>
              <a:buChar char="v"/>
            </a:pPr>
            <a:r>
              <a:rPr lang="pt-PT" sz="2400" dirty="0" smtClean="0">
                <a:latin typeface="Calibri" pitchFamily="34" charset="0"/>
                <a:cs typeface="Calibri" pitchFamily="34" charset="0"/>
              </a:rPr>
              <a:t> </a:t>
            </a:r>
            <a:r>
              <a:rPr lang="pt-PT" sz="2400" dirty="0" smtClean="0">
                <a:solidFill>
                  <a:srgbClr val="004586"/>
                </a:solidFill>
                <a:latin typeface="Calibri" pitchFamily="34" charset="0"/>
                <a:cs typeface="Calibri" pitchFamily="34" charset="0"/>
              </a:rPr>
              <a:t>Alta: &gt;3,5%.</a:t>
            </a:r>
          </a:p>
          <a:p>
            <a:pPr>
              <a:buClr>
                <a:srgbClr val="C00000"/>
              </a:buClr>
              <a:buFont typeface="Wingdings" pitchFamily="2" charset="2"/>
              <a:buChar char="v"/>
            </a:pPr>
            <a:r>
              <a:rPr lang="pt-PT" sz="2400" dirty="0">
                <a:solidFill>
                  <a:srgbClr val="004586"/>
                </a:solidFill>
                <a:latin typeface="Calibri" pitchFamily="34" charset="0"/>
                <a:cs typeface="Calibri" pitchFamily="34" charset="0"/>
              </a:rPr>
              <a:t> </a:t>
            </a:r>
            <a:r>
              <a:rPr lang="pt-PT" sz="2400" dirty="0" smtClean="0">
                <a:solidFill>
                  <a:srgbClr val="004586"/>
                </a:solidFill>
                <a:latin typeface="Calibri" pitchFamily="34" charset="0"/>
                <a:cs typeface="Calibri" pitchFamily="34" charset="0"/>
              </a:rPr>
              <a:t>Moderada: 1,5-3,5%.</a:t>
            </a:r>
          </a:p>
          <a:p>
            <a:pPr>
              <a:buClr>
                <a:srgbClr val="C00000"/>
              </a:buClr>
              <a:buFont typeface="Wingdings" pitchFamily="2" charset="2"/>
              <a:buChar char="v"/>
            </a:pPr>
            <a:r>
              <a:rPr lang="pt-PT" sz="2400" dirty="0">
                <a:solidFill>
                  <a:srgbClr val="004586"/>
                </a:solidFill>
                <a:latin typeface="Calibri" pitchFamily="34" charset="0"/>
                <a:cs typeface="Calibri" pitchFamily="34" charset="0"/>
              </a:rPr>
              <a:t> </a:t>
            </a:r>
            <a:r>
              <a:rPr lang="pt-PT" sz="2400" dirty="0" smtClean="0">
                <a:solidFill>
                  <a:srgbClr val="004586"/>
                </a:solidFill>
                <a:latin typeface="Calibri" pitchFamily="34" charset="0"/>
                <a:cs typeface="Calibri" pitchFamily="34" charset="0"/>
              </a:rPr>
              <a:t>Baixa: &lt;1,5%.</a:t>
            </a:r>
          </a:p>
          <a:p>
            <a:pPr>
              <a:buClr>
                <a:srgbClr val="C00000"/>
              </a:buClr>
              <a:buFont typeface="Wingdings" pitchFamily="2" charset="2"/>
              <a:buChar char="v"/>
            </a:pPr>
            <a:r>
              <a:rPr lang="pt-PT" sz="2400" dirty="0">
                <a:solidFill>
                  <a:srgbClr val="004586"/>
                </a:solidFill>
                <a:latin typeface="Calibri" pitchFamily="34" charset="0"/>
                <a:cs typeface="Calibri" pitchFamily="34" charset="0"/>
              </a:rPr>
              <a:t> </a:t>
            </a:r>
            <a:r>
              <a:rPr lang="pt-PT" sz="2400" dirty="0" smtClean="0">
                <a:solidFill>
                  <a:srgbClr val="004586"/>
                </a:solidFill>
                <a:latin typeface="Calibri" pitchFamily="34" charset="0"/>
                <a:cs typeface="Calibri" pitchFamily="34" charset="0"/>
              </a:rPr>
              <a:t>Sem informação.</a:t>
            </a:r>
            <a:endParaRPr lang="pt-PT" sz="2400" dirty="0">
              <a:solidFill>
                <a:srgbClr val="004586"/>
              </a:solidFill>
              <a:latin typeface="Calibri" pitchFamily="34" charset="0"/>
              <a:cs typeface="Calibri" pitchFamily="34" charset="0"/>
            </a:endParaRPr>
          </a:p>
        </p:txBody>
      </p:sp>
      <p:pic>
        <p:nvPicPr>
          <p:cNvPr id="15" name="Picture 2"/>
          <p:cNvPicPr>
            <a:picLocks noChangeAspect="1" noChangeArrowheads="1"/>
          </p:cNvPicPr>
          <p:nvPr/>
        </p:nvPicPr>
        <p:blipFill>
          <a:blip r:embed="rId3" cstate="print"/>
          <a:srcRect l="70785" t="82478" r="26173" b="14564"/>
          <a:stretch>
            <a:fillRect/>
          </a:stretch>
        </p:blipFill>
        <p:spPr bwMode="auto">
          <a:xfrm>
            <a:off x="263352" y="4283262"/>
            <a:ext cx="869250" cy="432048"/>
          </a:xfrm>
          <a:prstGeom prst="rect">
            <a:avLst/>
          </a:prstGeom>
          <a:noFill/>
          <a:ln w="9525">
            <a:noFill/>
            <a:miter lim="800000"/>
            <a:headEnd/>
            <a:tailEnd/>
          </a:ln>
        </p:spPr>
      </p:pic>
      <p:pic>
        <p:nvPicPr>
          <p:cNvPr id="16" name="Picture 2"/>
          <p:cNvPicPr>
            <a:picLocks noChangeAspect="1" noChangeArrowheads="1"/>
          </p:cNvPicPr>
          <p:nvPr/>
        </p:nvPicPr>
        <p:blipFill>
          <a:blip r:embed="rId3" cstate="print"/>
          <a:srcRect l="70785" t="85379" r="26173" b="11663"/>
          <a:stretch>
            <a:fillRect/>
          </a:stretch>
        </p:blipFill>
        <p:spPr bwMode="auto">
          <a:xfrm>
            <a:off x="261666" y="4656130"/>
            <a:ext cx="869250" cy="432048"/>
          </a:xfrm>
          <a:prstGeom prst="rect">
            <a:avLst/>
          </a:prstGeom>
          <a:noFill/>
          <a:ln w="9525">
            <a:noFill/>
            <a:miter lim="800000"/>
            <a:headEnd/>
            <a:tailEnd/>
          </a:ln>
        </p:spPr>
      </p:pic>
      <p:pic>
        <p:nvPicPr>
          <p:cNvPr id="17" name="Picture 2"/>
          <p:cNvPicPr>
            <a:picLocks noChangeAspect="1" noChangeArrowheads="1"/>
          </p:cNvPicPr>
          <p:nvPr/>
        </p:nvPicPr>
        <p:blipFill>
          <a:blip r:embed="rId3" cstate="print"/>
          <a:srcRect l="70785" t="88280" r="26173" b="8762"/>
          <a:stretch>
            <a:fillRect/>
          </a:stretch>
        </p:blipFill>
        <p:spPr bwMode="auto">
          <a:xfrm>
            <a:off x="257636" y="5063084"/>
            <a:ext cx="869250" cy="432048"/>
          </a:xfrm>
          <a:prstGeom prst="rect">
            <a:avLst/>
          </a:prstGeom>
          <a:noFill/>
          <a:ln w="9525">
            <a:noFill/>
            <a:miter lim="800000"/>
            <a:headEnd/>
            <a:tailEnd/>
          </a:ln>
        </p:spPr>
      </p:pic>
      <p:sp>
        <p:nvSpPr>
          <p:cNvPr id="19" name="Rectângulo 18"/>
          <p:cNvSpPr/>
          <p:nvPr/>
        </p:nvSpPr>
        <p:spPr>
          <a:xfrm>
            <a:off x="9739338" y="5429264"/>
            <a:ext cx="2214578" cy="646331"/>
          </a:xfrm>
          <a:prstGeom prst="rect">
            <a:avLst/>
          </a:prstGeom>
        </p:spPr>
        <p:txBody>
          <a:bodyPr wrap="square">
            <a:spAutoFit/>
          </a:bodyPr>
          <a:lstStyle/>
          <a:p>
            <a:pPr algn="r"/>
            <a:r>
              <a:rPr lang="pt-PT" sz="1200" i="1" dirty="0" err="1">
                <a:solidFill>
                  <a:schemeClr val="tx1">
                    <a:lumMod val="65000"/>
                    <a:lumOff val="35000"/>
                  </a:schemeClr>
                </a:solidFill>
                <a:latin typeface="Calibri" pitchFamily="34" charset="0"/>
                <a:cs typeface="Calibri" pitchFamily="34" charset="0"/>
              </a:rPr>
              <a:t>Mohd</a:t>
            </a:r>
            <a:r>
              <a:rPr lang="pt-PT" sz="1200" i="1" dirty="0">
                <a:solidFill>
                  <a:schemeClr val="tx1">
                    <a:lumMod val="65000"/>
                    <a:lumOff val="35000"/>
                  </a:schemeClr>
                </a:solidFill>
                <a:latin typeface="Calibri" pitchFamily="34" charset="0"/>
                <a:cs typeface="Calibri" pitchFamily="34" charset="0"/>
              </a:rPr>
              <a:t> </a:t>
            </a:r>
            <a:r>
              <a:rPr lang="pt-PT" sz="1200" i="1" dirty="0" err="1">
                <a:solidFill>
                  <a:schemeClr val="tx1">
                    <a:lumMod val="65000"/>
                    <a:lumOff val="35000"/>
                  </a:schemeClr>
                </a:solidFill>
                <a:latin typeface="Calibri" pitchFamily="34" charset="0"/>
                <a:cs typeface="Calibri" pitchFamily="34" charset="0"/>
              </a:rPr>
              <a:t>Hanafiah</a:t>
            </a:r>
            <a:r>
              <a:rPr lang="pt-PT" sz="1200" i="1" dirty="0">
                <a:solidFill>
                  <a:schemeClr val="tx1">
                    <a:lumMod val="65000"/>
                    <a:lumOff val="35000"/>
                  </a:schemeClr>
                </a:solidFill>
                <a:latin typeface="Calibri" pitchFamily="34" charset="0"/>
                <a:cs typeface="Calibri" pitchFamily="34" charset="0"/>
              </a:rPr>
              <a:t> K</a:t>
            </a:r>
            <a:r>
              <a:rPr lang="pt-PT" sz="1200" i="1" dirty="0" smtClean="0">
                <a:solidFill>
                  <a:schemeClr val="tx1">
                    <a:lumMod val="65000"/>
                    <a:lumOff val="35000"/>
                  </a:schemeClr>
                </a:solidFill>
                <a:latin typeface="Calibri" pitchFamily="34" charset="0"/>
                <a:cs typeface="Calibri" pitchFamily="34" charset="0"/>
              </a:rPr>
              <a:t>, </a:t>
            </a:r>
            <a:r>
              <a:rPr lang="pt-PT" sz="1200" i="1" dirty="0" err="1" smtClean="0">
                <a:solidFill>
                  <a:schemeClr val="tx1">
                    <a:lumMod val="65000"/>
                    <a:lumOff val="35000"/>
                  </a:schemeClr>
                </a:solidFill>
                <a:latin typeface="Calibri" pitchFamily="34" charset="0"/>
                <a:cs typeface="Calibri" pitchFamily="34" charset="0"/>
              </a:rPr>
              <a:t>et</a:t>
            </a:r>
            <a:r>
              <a:rPr lang="pt-PT" sz="1200" i="1" dirty="0" smtClean="0">
                <a:solidFill>
                  <a:schemeClr val="tx1">
                    <a:lumMod val="65000"/>
                    <a:lumOff val="35000"/>
                  </a:schemeClr>
                </a:solidFill>
                <a:latin typeface="Calibri" pitchFamily="34" charset="0"/>
                <a:cs typeface="Calibri" pitchFamily="34" charset="0"/>
              </a:rPr>
              <a:t> al. </a:t>
            </a:r>
            <a:r>
              <a:rPr lang="pt-PT" sz="1200" i="1" dirty="0" err="1" smtClean="0">
                <a:solidFill>
                  <a:schemeClr val="tx1">
                    <a:lumMod val="65000"/>
                    <a:lumOff val="35000"/>
                  </a:schemeClr>
                </a:solidFill>
                <a:latin typeface="Calibri" pitchFamily="34" charset="0"/>
                <a:cs typeface="Calibri" pitchFamily="34" charset="0"/>
              </a:rPr>
              <a:t>Hepatology</a:t>
            </a:r>
            <a:r>
              <a:rPr lang="pt-PT" sz="1200" i="1" dirty="0">
                <a:solidFill>
                  <a:schemeClr val="tx1">
                    <a:lumMod val="65000"/>
                    <a:lumOff val="35000"/>
                  </a:schemeClr>
                </a:solidFill>
                <a:latin typeface="Calibri" pitchFamily="34" charset="0"/>
                <a:cs typeface="Calibri" pitchFamily="34" charset="0"/>
              </a:rPr>
              <a:t>. 2013; 57:1333–1342.</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p:cNvPicPr>
            <a:picLocks noChangeAspect="1" noChangeArrowheads="1"/>
          </p:cNvPicPr>
          <p:nvPr/>
        </p:nvPicPr>
        <p:blipFill>
          <a:blip r:embed="rId2" cstate="print"/>
          <a:srcRect l="10515" t="46432" r="12004" b="15345"/>
          <a:stretch>
            <a:fillRect/>
          </a:stretch>
        </p:blipFill>
        <p:spPr bwMode="auto">
          <a:xfrm>
            <a:off x="523836" y="1643050"/>
            <a:ext cx="11001452" cy="3082094"/>
          </a:xfrm>
          <a:prstGeom prst="rect">
            <a:avLst/>
          </a:prstGeom>
          <a:noFill/>
          <a:ln w="9525">
            <a:noFill/>
            <a:miter lim="800000"/>
            <a:headEnd/>
            <a:tailEnd/>
          </a:ln>
          <a:effectLst>
            <a:softEdge rad="63500"/>
          </a:effectLst>
        </p:spPr>
      </p:pic>
      <p:sp>
        <p:nvSpPr>
          <p:cNvPr id="3" name="TextShape 1"/>
          <p:cNvSpPr txBox="1"/>
          <p:nvPr/>
        </p:nvSpPr>
        <p:spPr>
          <a:xfrm>
            <a:off x="288032" y="159840"/>
            <a:ext cx="11568608" cy="604440"/>
          </a:xfrm>
          <a:prstGeom prst="rect">
            <a:avLst/>
          </a:prstGeom>
          <a:noFill/>
          <a:ln>
            <a:noFill/>
          </a:ln>
        </p:spPr>
        <p:txBody>
          <a:bodyPr anchor="ctr"/>
          <a:lstStyle/>
          <a:p>
            <a:pPr algn="ctr">
              <a:lnSpc>
                <a:spcPct val="100000"/>
              </a:lnSpc>
            </a:pPr>
            <a:endParaRPr lang="es-ES" sz="2400" b="1" strike="noStrike" spc="-1" dirty="0">
              <a:uFill>
                <a:solidFill>
                  <a:srgbClr val="FFFFFF"/>
                </a:solidFill>
              </a:uFill>
              <a:latin typeface="Calibri"/>
            </a:endParaRPr>
          </a:p>
        </p:txBody>
      </p:sp>
      <p:sp>
        <p:nvSpPr>
          <p:cNvPr id="4" name="CaixaDeTexto 3"/>
          <p:cNvSpPr txBox="1"/>
          <p:nvPr/>
        </p:nvSpPr>
        <p:spPr>
          <a:xfrm>
            <a:off x="5738810" y="5938083"/>
            <a:ext cx="6000232" cy="276999"/>
          </a:xfrm>
          <a:prstGeom prst="rect">
            <a:avLst/>
          </a:prstGeom>
          <a:noFill/>
        </p:spPr>
        <p:txBody>
          <a:bodyPr wrap="none" rtlCol="0">
            <a:spAutoFit/>
          </a:bodyPr>
          <a:lstStyle/>
          <a:p>
            <a:r>
              <a:rPr lang="pt-PT" sz="1200" i="1" dirty="0" smtClean="0">
                <a:solidFill>
                  <a:schemeClr val="tx1">
                    <a:lumMod val="65000"/>
                    <a:lumOff val="35000"/>
                  </a:schemeClr>
                </a:solidFill>
                <a:latin typeface="Calibri" pitchFamily="34" charset="0"/>
                <a:cs typeface="Calibri" pitchFamily="34" charset="0"/>
              </a:rPr>
              <a:t>EASL </a:t>
            </a:r>
            <a:r>
              <a:rPr lang="pt-PT" sz="1200" i="1" dirty="0" err="1" smtClean="0">
                <a:solidFill>
                  <a:schemeClr val="tx1">
                    <a:lumMod val="65000"/>
                    <a:lumOff val="35000"/>
                  </a:schemeClr>
                </a:solidFill>
                <a:latin typeface="Calibri" pitchFamily="34" charset="0"/>
                <a:cs typeface="Calibri" pitchFamily="34" charset="0"/>
              </a:rPr>
              <a:t>Recommendations</a:t>
            </a:r>
            <a:r>
              <a:rPr lang="pt-PT" sz="1200" i="1" dirty="0" smtClean="0">
                <a:solidFill>
                  <a:schemeClr val="tx1">
                    <a:lumMod val="65000"/>
                    <a:lumOff val="35000"/>
                  </a:schemeClr>
                </a:solidFill>
                <a:latin typeface="Calibri" pitchFamily="34" charset="0"/>
                <a:cs typeface="Calibri" pitchFamily="34" charset="0"/>
              </a:rPr>
              <a:t> </a:t>
            </a:r>
            <a:r>
              <a:rPr lang="pt-PT" sz="1200" i="1" dirty="0" err="1" smtClean="0">
                <a:solidFill>
                  <a:schemeClr val="tx1">
                    <a:lumMod val="65000"/>
                    <a:lumOff val="35000"/>
                  </a:schemeClr>
                </a:solidFill>
                <a:latin typeface="Calibri" pitchFamily="34" charset="0"/>
                <a:cs typeface="Calibri" pitchFamily="34" charset="0"/>
              </a:rPr>
              <a:t>on</a:t>
            </a:r>
            <a:r>
              <a:rPr lang="pt-PT" sz="1200" i="1" dirty="0" smtClean="0">
                <a:solidFill>
                  <a:schemeClr val="tx1">
                    <a:lumMod val="65000"/>
                    <a:lumOff val="35000"/>
                  </a:schemeClr>
                </a:solidFill>
                <a:latin typeface="Calibri" pitchFamily="34" charset="0"/>
                <a:cs typeface="Calibri" pitchFamily="34" charset="0"/>
              </a:rPr>
              <a:t> </a:t>
            </a:r>
            <a:r>
              <a:rPr lang="pt-PT" sz="1200" i="1" dirty="0" err="1" smtClean="0">
                <a:solidFill>
                  <a:schemeClr val="tx1">
                    <a:lumMod val="65000"/>
                    <a:lumOff val="35000"/>
                  </a:schemeClr>
                </a:solidFill>
                <a:latin typeface="Calibri" pitchFamily="34" charset="0"/>
                <a:cs typeface="Calibri" pitchFamily="34" charset="0"/>
              </a:rPr>
              <a:t>Treatment</a:t>
            </a:r>
            <a:r>
              <a:rPr lang="pt-PT" sz="1200" i="1" dirty="0" smtClean="0">
                <a:solidFill>
                  <a:schemeClr val="tx1">
                    <a:lumMod val="65000"/>
                    <a:lumOff val="35000"/>
                  </a:schemeClr>
                </a:solidFill>
                <a:latin typeface="Calibri" pitchFamily="34" charset="0"/>
                <a:cs typeface="Calibri" pitchFamily="34" charset="0"/>
              </a:rPr>
              <a:t> </a:t>
            </a:r>
            <a:r>
              <a:rPr lang="pt-PT" sz="1200" i="1" dirty="0" err="1" smtClean="0">
                <a:solidFill>
                  <a:schemeClr val="tx1">
                    <a:lumMod val="65000"/>
                    <a:lumOff val="35000"/>
                  </a:schemeClr>
                </a:solidFill>
                <a:latin typeface="Calibri" pitchFamily="34" charset="0"/>
                <a:cs typeface="Calibri" pitchFamily="34" charset="0"/>
              </a:rPr>
              <a:t>of</a:t>
            </a:r>
            <a:r>
              <a:rPr lang="pt-PT" sz="1200" i="1" dirty="0" smtClean="0">
                <a:solidFill>
                  <a:schemeClr val="tx1">
                    <a:lumMod val="65000"/>
                    <a:lumOff val="35000"/>
                  </a:schemeClr>
                </a:solidFill>
                <a:latin typeface="Calibri" pitchFamily="34" charset="0"/>
                <a:cs typeface="Calibri" pitchFamily="34" charset="0"/>
              </a:rPr>
              <a:t> </a:t>
            </a:r>
            <a:r>
              <a:rPr lang="pt-PT" sz="1200" i="1" dirty="0" err="1" smtClean="0">
                <a:solidFill>
                  <a:schemeClr val="tx1">
                    <a:lumMod val="65000"/>
                    <a:lumOff val="35000"/>
                  </a:schemeClr>
                </a:solidFill>
                <a:latin typeface="Calibri" pitchFamily="34" charset="0"/>
                <a:cs typeface="Calibri" pitchFamily="34" charset="0"/>
              </a:rPr>
              <a:t>Hepatitis</a:t>
            </a:r>
            <a:r>
              <a:rPr lang="pt-PT" sz="1200" i="1" dirty="0" smtClean="0">
                <a:solidFill>
                  <a:schemeClr val="tx1">
                    <a:lumMod val="65000"/>
                    <a:lumOff val="35000"/>
                  </a:schemeClr>
                </a:solidFill>
                <a:latin typeface="Calibri" pitchFamily="34" charset="0"/>
                <a:cs typeface="Calibri" pitchFamily="34" charset="0"/>
              </a:rPr>
              <a:t> C 2016. </a:t>
            </a:r>
            <a:r>
              <a:rPr lang="nl-NL" sz="1200" i="1" dirty="0" smtClean="0">
                <a:solidFill>
                  <a:schemeClr val="tx1">
                    <a:lumMod val="65000"/>
                    <a:lumOff val="35000"/>
                  </a:schemeClr>
                </a:solidFill>
                <a:latin typeface="Calibri" pitchFamily="34" charset="0"/>
                <a:cs typeface="Calibri" pitchFamily="34" charset="0"/>
              </a:rPr>
              <a:t>J Hepatol. 2017 Jan;66(1):153-194</a:t>
            </a:r>
            <a:endParaRPr lang="pt-PT" sz="1200" i="1" dirty="0">
              <a:solidFill>
                <a:schemeClr val="tx1">
                  <a:lumMod val="65000"/>
                  <a:lumOff val="35000"/>
                </a:schemeClr>
              </a:solidFill>
              <a:latin typeface="Calibri" pitchFamily="34" charset="0"/>
              <a:cs typeface="Calibri" pitchFamily="34" charset="0"/>
            </a:endParaRPr>
          </a:p>
        </p:txBody>
      </p:sp>
      <p:sp>
        <p:nvSpPr>
          <p:cNvPr id="7" name="6 Título"/>
          <p:cNvSpPr>
            <a:spLocks noGrp="1"/>
          </p:cNvSpPr>
          <p:nvPr>
            <p:ph type="title"/>
          </p:nvPr>
        </p:nvSpPr>
        <p:spPr/>
        <p:txBody>
          <a:bodyPr/>
          <a:lstStyle/>
          <a:p>
            <a:r>
              <a:rPr lang="es-ES" spc="-1" dirty="0" err="1" smtClean="0">
                <a:uFill>
                  <a:solidFill>
                    <a:srgbClr val="FFFFFF"/>
                  </a:solidFill>
                </a:uFill>
              </a:rPr>
              <a:t>Hepatite</a:t>
            </a:r>
            <a:r>
              <a:rPr lang="es-ES" spc="-1" dirty="0" smtClean="0">
                <a:uFill>
                  <a:solidFill>
                    <a:srgbClr val="FFFFFF"/>
                  </a:solidFill>
                </a:uFill>
              </a:rPr>
              <a:t> C – </a:t>
            </a:r>
            <a:r>
              <a:rPr lang="es-ES" spc="-1" dirty="0" err="1" smtClean="0">
                <a:uFill>
                  <a:solidFill>
                    <a:srgbClr val="FFFFFF"/>
                  </a:solidFill>
                </a:uFill>
              </a:rPr>
              <a:t>Regimes</a:t>
            </a:r>
            <a:r>
              <a:rPr lang="es-ES" spc="-1" dirty="0" smtClean="0">
                <a:uFill>
                  <a:solidFill>
                    <a:srgbClr val="FFFFFF"/>
                  </a:solidFill>
                </a:uFill>
              </a:rPr>
              <a:t> </a:t>
            </a:r>
            <a:r>
              <a:rPr lang="es-ES" spc="-1" dirty="0" err="1" smtClean="0">
                <a:uFill>
                  <a:solidFill>
                    <a:srgbClr val="FFFFFF"/>
                  </a:solidFill>
                </a:uFill>
              </a:rPr>
              <a:t>terapêuticos</a:t>
            </a:r>
            <a:r>
              <a:rPr lang="es-ES" spc="-1" dirty="0" smtClean="0">
                <a:uFill>
                  <a:solidFill>
                    <a:srgbClr val="FFFFFF"/>
                  </a:solidFill>
                </a:uFill>
              </a:rPr>
              <a:t> </a:t>
            </a:r>
            <a:r>
              <a:rPr lang="es-ES" spc="-1" dirty="0" err="1" smtClean="0">
                <a:uFill>
                  <a:solidFill>
                    <a:srgbClr val="FFFFFF"/>
                  </a:solidFill>
                </a:uFill>
              </a:rPr>
              <a:t>atuais</a:t>
            </a:r>
            <a:endParaRPr lang="es-E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Shape 1"/>
          <p:cNvSpPr txBox="1"/>
          <p:nvPr/>
        </p:nvSpPr>
        <p:spPr>
          <a:xfrm>
            <a:off x="288032" y="159840"/>
            <a:ext cx="11568608" cy="604440"/>
          </a:xfrm>
          <a:prstGeom prst="rect">
            <a:avLst/>
          </a:prstGeom>
          <a:noFill/>
          <a:ln>
            <a:noFill/>
          </a:ln>
        </p:spPr>
        <p:txBody>
          <a:bodyPr anchor="ctr"/>
          <a:lstStyle/>
          <a:p>
            <a:pPr algn="ctr">
              <a:lnSpc>
                <a:spcPct val="100000"/>
              </a:lnSpc>
            </a:pPr>
            <a:endParaRPr lang="es-ES" sz="2400" b="1" strike="noStrike" spc="-1" dirty="0">
              <a:uFill>
                <a:solidFill>
                  <a:srgbClr val="FFFFFF"/>
                </a:solidFill>
              </a:uFill>
              <a:latin typeface="Calibri"/>
            </a:endParaRPr>
          </a:p>
        </p:txBody>
      </p:sp>
      <p:sp>
        <p:nvSpPr>
          <p:cNvPr id="5" name="Rectângulo arredondado 4"/>
          <p:cNvSpPr/>
          <p:nvPr/>
        </p:nvSpPr>
        <p:spPr>
          <a:xfrm>
            <a:off x="1775520" y="1196752"/>
            <a:ext cx="8352928" cy="936104"/>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pt-PT" sz="2800" b="1" dirty="0" smtClean="0">
                <a:latin typeface="Calibri" pitchFamily="34" charset="0"/>
                <a:cs typeface="Calibri" pitchFamily="34" charset="0"/>
              </a:rPr>
              <a:t>Resposta virológica sustentada (RVS)</a:t>
            </a:r>
            <a:endParaRPr lang="pt-PT" sz="2000" b="1" dirty="0" smtClean="0">
              <a:latin typeface="Calibri" pitchFamily="34" charset="0"/>
              <a:cs typeface="Calibri" pitchFamily="34" charset="0"/>
            </a:endParaRPr>
          </a:p>
          <a:p>
            <a:pPr algn="ctr"/>
            <a:r>
              <a:rPr lang="pt-PT" sz="2000" dirty="0" smtClean="0">
                <a:latin typeface="Calibri" pitchFamily="34" charset="0"/>
                <a:cs typeface="Calibri" pitchFamily="34" charset="0"/>
              </a:rPr>
              <a:t>RNA VHC indetetável 12 semanas após fim da terapêutica</a:t>
            </a:r>
            <a:endParaRPr lang="pt-PT" sz="2000" dirty="0">
              <a:latin typeface="Calibri" pitchFamily="34" charset="0"/>
              <a:cs typeface="Calibri" pitchFamily="34" charset="0"/>
            </a:endParaRPr>
          </a:p>
        </p:txBody>
      </p:sp>
      <p:sp>
        <p:nvSpPr>
          <p:cNvPr id="6" name="Rectângulo arredondado 5"/>
          <p:cNvSpPr/>
          <p:nvPr/>
        </p:nvSpPr>
        <p:spPr>
          <a:xfrm>
            <a:off x="3215680" y="2276872"/>
            <a:ext cx="2664296" cy="7200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pt-PT" sz="2200" dirty="0" smtClean="0">
                <a:solidFill>
                  <a:srgbClr val="004586"/>
                </a:solidFill>
                <a:latin typeface="Calibri" pitchFamily="34" charset="0"/>
                <a:cs typeface="Calibri" pitchFamily="34" charset="0"/>
              </a:rPr>
              <a:t>Regressão da fibrose</a:t>
            </a:r>
            <a:endParaRPr lang="pt-PT" sz="2200" dirty="0">
              <a:solidFill>
                <a:srgbClr val="004586"/>
              </a:solidFill>
              <a:latin typeface="Calibri" pitchFamily="34" charset="0"/>
              <a:cs typeface="Calibri" pitchFamily="34" charset="0"/>
            </a:endParaRPr>
          </a:p>
        </p:txBody>
      </p:sp>
      <p:sp>
        <p:nvSpPr>
          <p:cNvPr id="7" name="Rectângulo arredondado 6"/>
          <p:cNvSpPr/>
          <p:nvPr/>
        </p:nvSpPr>
        <p:spPr>
          <a:xfrm>
            <a:off x="3215680" y="3140968"/>
            <a:ext cx="2664296" cy="7200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pt-PT" sz="2200" dirty="0" smtClean="0">
                <a:solidFill>
                  <a:srgbClr val="004586"/>
                </a:solidFill>
                <a:latin typeface="Calibri" pitchFamily="34" charset="0"/>
                <a:cs typeface="Calibri" pitchFamily="34" charset="0"/>
              </a:rPr>
              <a:t>↓ do risco de CHC</a:t>
            </a:r>
            <a:endParaRPr lang="pt-PT" sz="2200" dirty="0">
              <a:solidFill>
                <a:srgbClr val="004586"/>
              </a:solidFill>
              <a:latin typeface="Calibri" pitchFamily="34" charset="0"/>
              <a:cs typeface="Calibri" pitchFamily="34" charset="0"/>
            </a:endParaRPr>
          </a:p>
        </p:txBody>
      </p:sp>
      <p:sp>
        <p:nvSpPr>
          <p:cNvPr id="8" name="Rectângulo arredondado 7"/>
          <p:cNvSpPr/>
          <p:nvPr/>
        </p:nvSpPr>
        <p:spPr>
          <a:xfrm>
            <a:off x="3215680" y="4005064"/>
            <a:ext cx="2664296" cy="7200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pt-PT" sz="2200" dirty="0" smtClean="0">
                <a:solidFill>
                  <a:srgbClr val="004586"/>
                </a:solidFill>
                <a:latin typeface="Calibri" pitchFamily="34" charset="0"/>
                <a:cs typeface="Calibri" pitchFamily="34" charset="0"/>
              </a:rPr>
              <a:t>↓ do risco de morte por doença hepática</a:t>
            </a:r>
            <a:endParaRPr lang="pt-PT" sz="2200" dirty="0">
              <a:solidFill>
                <a:srgbClr val="004586"/>
              </a:solidFill>
              <a:latin typeface="Calibri" pitchFamily="34" charset="0"/>
              <a:cs typeface="Calibri" pitchFamily="34" charset="0"/>
            </a:endParaRPr>
          </a:p>
        </p:txBody>
      </p:sp>
      <p:sp>
        <p:nvSpPr>
          <p:cNvPr id="9" name="Rectângulo arredondado 8"/>
          <p:cNvSpPr/>
          <p:nvPr/>
        </p:nvSpPr>
        <p:spPr>
          <a:xfrm>
            <a:off x="3215680" y="4869160"/>
            <a:ext cx="2664296" cy="7200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pt-PT" sz="2200" dirty="0" smtClean="0">
                <a:solidFill>
                  <a:srgbClr val="004586"/>
                </a:solidFill>
                <a:latin typeface="Calibri" pitchFamily="34" charset="0"/>
                <a:cs typeface="Calibri" pitchFamily="34" charset="0"/>
              </a:rPr>
              <a:t>Melhora insulinorresistência</a:t>
            </a:r>
            <a:endParaRPr lang="pt-PT" sz="2200" dirty="0">
              <a:solidFill>
                <a:srgbClr val="004586"/>
              </a:solidFill>
              <a:latin typeface="Calibri" pitchFamily="34" charset="0"/>
              <a:cs typeface="Calibri" pitchFamily="34" charset="0"/>
            </a:endParaRPr>
          </a:p>
        </p:txBody>
      </p:sp>
      <p:sp>
        <p:nvSpPr>
          <p:cNvPr id="10" name="Rectângulo arredondado 9"/>
          <p:cNvSpPr/>
          <p:nvPr/>
        </p:nvSpPr>
        <p:spPr>
          <a:xfrm>
            <a:off x="6023992" y="2276872"/>
            <a:ext cx="2664296" cy="10081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pt-PT" sz="2200" dirty="0" smtClean="0">
                <a:solidFill>
                  <a:srgbClr val="004586"/>
                </a:solidFill>
                <a:latin typeface="Calibri" pitchFamily="34" charset="0"/>
                <a:cs typeface="Calibri" pitchFamily="34" charset="0"/>
              </a:rPr>
              <a:t>Melhoria da qualidade de vida</a:t>
            </a:r>
            <a:endParaRPr lang="pt-PT" sz="2200" dirty="0">
              <a:solidFill>
                <a:srgbClr val="004586"/>
              </a:solidFill>
              <a:latin typeface="Calibri" pitchFamily="34" charset="0"/>
              <a:cs typeface="Calibri" pitchFamily="34" charset="0"/>
            </a:endParaRPr>
          </a:p>
        </p:txBody>
      </p:sp>
      <p:sp>
        <p:nvSpPr>
          <p:cNvPr id="12" name="Rectângulo arredondado 11"/>
          <p:cNvSpPr/>
          <p:nvPr/>
        </p:nvSpPr>
        <p:spPr>
          <a:xfrm>
            <a:off x="6023992" y="3429000"/>
            <a:ext cx="2664296" cy="10081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pt-PT" sz="2200" dirty="0" smtClean="0">
                <a:solidFill>
                  <a:srgbClr val="004586"/>
                </a:solidFill>
                <a:latin typeface="Calibri" pitchFamily="34" charset="0"/>
                <a:cs typeface="Calibri" pitchFamily="34" charset="0"/>
              </a:rPr>
              <a:t>Impacto positivo na produtividade</a:t>
            </a:r>
            <a:endParaRPr lang="pt-PT" sz="2200" dirty="0">
              <a:solidFill>
                <a:srgbClr val="004586"/>
              </a:solidFill>
              <a:latin typeface="Calibri" pitchFamily="34" charset="0"/>
              <a:cs typeface="Calibri" pitchFamily="34" charset="0"/>
            </a:endParaRPr>
          </a:p>
        </p:txBody>
      </p:sp>
      <p:sp>
        <p:nvSpPr>
          <p:cNvPr id="13" name="Rectângulo arredondado 12"/>
          <p:cNvSpPr/>
          <p:nvPr/>
        </p:nvSpPr>
        <p:spPr>
          <a:xfrm>
            <a:off x="6023992" y="4581128"/>
            <a:ext cx="2664296" cy="10081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pt-PT" sz="2200" dirty="0" smtClean="0">
                <a:solidFill>
                  <a:srgbClr val="004586"/>
                </a:solidFill>
                <a:latin typeface="Calibri" pitchFamily="34" charset="0"/>
                <a:cs typeface="Calibri" pitchFamily="34" charset="0"/>
              </a:rPr>
              <a:t>Redução dos custos dos cuidados médicos</a:t>
            </a:r>
            <a:endParaRPr lang="pt-PT" sz="2200" dirty="0">
              <a:solidFill>
                <a:srgbClr val="004586"/>
              </a:solidFill>
              <a:latin typeface="Calibri" pitchFamily="34" charset="0"/>
              <a:cs typeface="Calibri" pitchFamily="34" charset="0"/>
            </a:endParaRPr>
          </a:p>
        </p:txBody>
      </p:sp>
      <p:sp>
        <p:nvSpPr>
          <p:cNvPr id="14" name="Chaveta à direita 13"/>
          <p:cNvSpPr/>
          <p:nvPr/>
        </p:nvSpPr>
        <p:spPr>
          <a:xfrm>
            <a:off x="8760296" y="2249576"/>
            <a:ext cx="216024" cy="3384376"/>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15" name="Chaveta à direita 14"/>
          <p:cNvSpPr/>
          <p:nvPr/>
        </p:nvSpPr>
        <p:spPr>
          <a:xfrm flipH="1">
            <a:off x="2927648" y="2245808"/>
            <a:ext cx="216024" cy="3384376"/>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16" name="Oval 15"/>
          <p:cNvSpPr/>
          <p:nvPr/>
        </p:nvSpPr>
        <p:spPr>
          <a:xfrm>
            <a:off x="144016" y="3253920"/>
            <a:ext cx="2639616" cy="1368152"/>
          </a:xfrm>
          <a:prstGeom prst="ellipse">
            <a:avLst/>
          </a:prstGeom>
          <a:solidFill>
            <a:srgbClr val="E8ECF5"/>
          </a:solidFill>
          <a:ln>
            <a:solidFill>
              <a:srgbClr val="004586"/>
            </a:solidFill>
          </a:ln>
        </p:spPr>
        <p:style>
          <a:lnRef idx="1">
            <a:schemeClr val="dk1"/>
          </a:lnRef>
          <a:fillRef idx="2">
            <a:schemeClr val="dk1"/>
          </a:fillRef>
          <a:effectRef idx="1">
            <a:schemeClr val="dk1"/>
          </a:effectRef>
          <a:fontRef idx="minor">
            <a:schemeClr val="dk1"/>
          </a:fontRef>
        </p:style>
        <p:txBody>
          <a:bodyPr rtlCol="0" anchor="ctr"/>
          <a:lstStyle/>
          <a:p>
            <a:pPr algn="ctr"/>
            <a:r>
              <a:rPr lang="pt-PT" sz="2000" b="1" dirty="0" smtClean="0">
                <a:solidFill>
                  <a:srgbClr val="004586"/>
                </a:solidFill>
                <a:latin typeface="Calibri" pitchFamily="34" charset="0"/>
                <a:cs typeface="Calibri" pitchFamily="34" charset="0"/>
              </a:rPr>
              <a:t>Benefícios</a:t>
            </a:r>
          </a:p>
          <a:p>
            <a:pPr algn="ctr"/>
            <a:r>
              <a:rPr lang="pt-PT" sz="2000" b="1" dirty="0" smtClean="0">
                <a:solidFill>
                  <a:srgbClr val="004586"/>
                </a:solidFill>
                <a:latin typeface="Calibri" pitchFamily="34" charset="0"/>
                <a:cs typeface="Calibri" pitchFamily="34" charset="0"/>
              </a:rPr>
              <a:t>Clínicos</a:t>
            </a:r>
            <a:endParaRPr lang="pt-PT" sz="2000" b="1" dirty="0">
              <a:solidFill>
                <a:srgbClr val="004586"/>
              </a:solidFill>
              <a:latin typeface="Calibri" pitchFamily="34" charset="0"/>
              <a:cs typeface="Calibri" pitchFamily="34" charset="0"/>
            </a:endParaRPr>
          </a:p>
        </p:txBody>
      </p:sp>
      <p:sp>
        <p:nvSpPr>
          <p:cNvPr id="17" name="Oval 16"/>
          <p:cNvSpPr/>
          <p:nvPr/>
        </p:nvSpPr>
        <p:spPr>
          <a:xfrm>
            <a:off x="9145016" y="3257688"/>
            <a:ext cx="2639616" cy="1368152"/>
          </a:xfrm>
          <a:prstGeom prst="ellipse">
            <a:avLst/>
          </a:prstGeom>
          <a:solidFill>
            <a:srgbClr val="E8ECF5"/>
          </a:solidFill>
          <a:ln>
            <a:solidFill>
              <a:srgbClr val="004586"/>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pt-PT" sz="2400" b="1" dirty="0">
              <a:latin typeface="Calibri" pitchFamily="34" charset="0"/>
              <a:cs typeface="Calibri" pitchFamily="34" charset="0"/>
            </a:endParaRPr>
          </a:p>
        </p:txBody>
      </p:sp>
      <p:sp>
        <p:nvSpPr>
          <p:cNvPr id="18" name="Rectângulo 17"/>
          <p:cNvSpPr/>
          <p:nvPr/>
        </p:nvSpPr>
        <p:spPr>
          <a:xfrm>
            <a:off x="8904312" y="3421449"/>
            <a:ext cx="3096344" cy="1015663"/>
          </a:xfrm>
          <a:prstGeom prst="rect">
            <a:avLst/>
          </a:prstGeom>
        </p:spPr>
        <p:txBody>
          <a:bodyPr wrap="square">
            <a:spAutoFit/>
          </a:bodyPr>
          <a:lstStyle/>
          <a:p>
            <a:pPr algn="ctr"/>
            <a:r>
              <a:rPr lang="pt-PT" sz="2000" b="1" dirty="0" smtClean="0">
                <a:solidFill>
                  <a:srgbClr val="004586"/>
                </a:solidFill>
                <a:latin typeface="Calibri" pitchFamily="34" charset="0"/>
                <a:cs typeface="Calibri" pitchFamily="34" charset="0"/>
              </a:rPr>
              <a:t>Benefícios</a:t>
            </a:r>
          </a:p>
          <a:p>
            <a:pPr algn="ctr"/>
            <a:r>
              <a:rPr lang="pt-PT" sz="2000" b="1" dirty="0" smtClean="0">
                <a:solidFill>
                  <a:srgbClr val="004586"/>
                </a:solidFill>
                <a:latin typeface="Calibri" pitchFamily="34" charset="0"/>
                <a:cs typeface="Calibri" pitchFamily="34" charset="0"/>
              </a:rPr>
              <a:t>Económicos e de</a:t>
            </a:r>
          </a:p>
          <a:p>
            <a:pPr algn="ctr"/>
            <a:r>
              <a:rPr lang="pt-PT" sz="2000" b="1" dirty="0" smtClean="0">
                <a:solidFill>
                  <a:srgbClr val="004586"/>
                </a:solidFill>
                <a:latin typeface="Calibri" pitchFamily="34" charset="0"/>
                <a:cs typeface="Calibri" pitchFamily="34" charset="0"/>
              </a:rPr>
              <a:t>Qualidade de Vida</a:t>
            </a:r>
            <a:endParaRPr lang="pt-PT" sz="2000" b="1" dirty="0">
              <a:solidFill>
                <a:srgbClr val="004586"/>
              </a:solidFill>
              <a:latin typeface="Calibri" pitchFamily="34" charset="0"/>
              <a:cs typeface="Calibri" pitchFamily="34" charset="0"/>
            </a:endParaRPr>
          </a:p>
        </p:txBody>
      </p:sp>
      <p:sp>
        <p:nvSpPr>
          <p:cNvPr id="21" name="20 Título"/>
          <p:cNvSpPr>
            <a:spLocks noGrp="1"/>
          </p:cNvSpPr>
          <p:nvPr>
            <p:ph type="title"/>
          </p:nvPr>
        </p:nvSpPr>
        <p:spPr/>
        <p:txBody>
          <a:bodyPr/>
          <a:lstStyle/>
          <a:p>
            <a:r>
              <a:rPr lang="es-ES" spc="-1" dirty="0" err="1" smtClean="0">
                <a:uFill>
                  <a:solidFill>
                    <a:srgbClr val="FFFFFF"/>
                  </a:solidFill>
                </a:uFill>
              </a:rPr>
              <a:t>Hepatite</a:t>
            </a:r>
            <a:r>
              <a:rPr lang="es-ES" spc="-1" dirty="0" smtClean="0">
                <a:uFill>
                  <a:solidFill>
                    <a:srgbClr val="FFFFFF"/>
                  </a:solidFill>
                </a:uFill>
              </a:rPr>
              <a:t> C – </a:t>
            </a:r>
            <a:r>
              <a:rPr lang="es-ES" spc="-1" dirty="0" err="1" smtClean="0">
                <a:uFill>
                  <a:solidFill>
                    <a:srgbClr val="FFFFFF"/>
                  </a:solidFill>
                </a:uFill>
              </a:rPr>
              <a:t>Benefícios</a:t>
            </a:r>
            <a:r>
              <a:rPr lang="es-ES" spc="-1" dirty="0" smtClean="0">
                <a:uFill>
                  <a:solidFill>
                    <a:srgbClr val="FFFFFF"/>
                  </a:solidFill>
                </a:uFill>
              </a:rPr>
              <a:t> da RVS</a:t>
            </a:r>
            <a:endParaRPr lang="es-ES" dirty="0"/>
          </a:p>
        </p:txBody>
      </p:sp>
      <p:sp>
        <p:nvSpPr>
          <p:cNvPr id="22" name="21 Marcador de texto"/>
          <p:cNvSpPr>
            <a:spLocks noGrp="1"/>
          </p:cNvSpPr>
          <p:nvPr>
            <p:ph type="body" sz="quarter" idx="13"/>
          </p:nvPr>
        </p:nvSpPr>
        <p:spPr/>
        <p:txBody>
          <a:bodyPr/>
          <a:lstStyle/>
          <a:p>
            <a:endParaRPr lang="es-E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8" name="Picture 6" descr="Resultado de imagem para syringes"/>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216688" y="3143248"/>
            <a:ext cx="2736304" cy="1993272"/>
          </a:xfrm>
          <a:prstGeom prst="rect">
            <a:avLst/>
          </a:prstGeom>
          <a:noFill/>
        </p:spPr>
      </p:pic>
      <p:pic>
        <p:nvPicPr>
          <p:cNvPr id="207876" name="Picture 4" descr="Resultado de imagem para cirrhosis"/>
          <p:cNvPicPr>
            <a:picLocks noChangeAspect="1" noChangeArrowheads="1"/>
          </p:cNvPicPr>
          <p:nvPr/>
        </p:nvPicPr>
        <p:blipFill>
          <a:blip r:embed="rId4" cstate="print"/>
          <a:srcRect l="50730" t="16661" r="3297" b="20861"/>
          <a:stretch>
            <a:fillRect/>
          </a:stretch>
        </p:blipFill>
        <p:spPr bwMode="auto">
          <a:xfrm>
            <a:off x="9768408" y="2852936"/>
            <a:ext cx="1872208" cy="1248139"/>
          </a:xfrm>
          <a:prstGeom prst="rect">
            <a:avLst/>
          </a:prstGeom>
          <a:noFill/>
        </p:spPr>
      </p:pic>
      <p:sp>
        <p:nvSpPr>
          <p:cNvPr id="4" name="TextShape 1"/>
          <p:cNvSpPr txBox="1"/>
          <p:nvPr/>
        </p:nvSpPr>
        <p:spPr>
          <a:xfrm>
            <a:off x="288032" y="159840"/>
            <a:ext cx="11568608" cy="604440"/>
          </a:xfrm>
          <a:prstGeom prst="rect">
            <a:avLst/>
          </a:prstGeom>
          <a:noFill/>
          <a:ln>
            <a:noFill/>
          </a:ln>
        </p:spPr>
        <p:txBody>
          <a:bodyPr anchor="ctr"/>
          <a:lstStyle/>
          <a:p>
            <a:pPr algn="ctr">
              <a:lnSpc>
                <a:spcPct val="100000"/>
              </a:lnSpc>
            </a:pPr>
            <a:endParaRPr lang="es-ES" sz="2400" b="1" strike="noStrike" spc="-1" dirty="0">
              <a:uFill>
                <a:solidFill>
                  <a:srgbClr val="FFFFFF"/>
                </a:solidFill>
              </a:uFill>
              <a:latin typeface="Calibri"/>
            </a:endParaRPr>
          </a:p>
        </p:txBody>
      </p:sp>
      <p:pic>
        <p:nvPicPr>
          <p:cNvPr id="207874" name="Picture 2" descr="Imagem relacionada"/>
          <p:cNvPicPr>
            <a:picLocks noChangeAspect="1" noChangeArrowheads="1"/>
          </p:cNvPicPr>
          <p:nvPr/>
        </p:nvPicPr>
        <p:blipFill>
          <a:blip r:embed="rId5" cstate="print"/>
          <a:srcRect/>
          <a:stretch>
            <a:fillRect/>
          </a:stretch>
        </p:blipFill>
        <p:spPr bwMode="auto">
          <a:xfrm>
            <a:off x="263352" y="2852936"/>
            <a:ext cx="1774441" cy="1263403"/>
          </a:xfrm>
          <a:prstGeom prst="rect">
            <a:avLst/>
          </a:prstGeom>
          <a:noFill/>
          <a:effectLst>
            <a:softEdge rad="31750"/>
          </a:effectLst>
        </p:spPr>
      </p:pic>
      <p:sp>
        <p:nvSpPr>
          <p:cNvPr id="20" name="CaixaDeTexto 19"/>
          <p:cNvSpPr txBox="1"/>
          <p:nvPr/>
        </p:nvSpPr>
        <p:spPr>
          <a:xfrm>
            <a:off x="191344" y="980728"/>
            <a:ext cx="4690210" cy="461665"/>
          </a:xfrm>
          <a:prstGeom prst="rect">
            <a:avLst/>
          </a:prstGeom>
          <a:solidFill>
            <a:srgbClr val="004586"/>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pt-PT" sz="2400" b="1" dirty="0" smtClean="0">
                <a:latin typeface="Calibri" pitchFamily="34" charset="0"/>
                <a:cs typeface="Calibri" pitchFamily="34" charset="0"/>
              </a:rPr>
              <a:t>Sem Cirrose</a:t>
            </a:r>
            <a:endParaRPr lang="pt-PT" sz="2400" b="1" dirty="0">
              <a:latin typeface="Calibri" pitchFamily="34" charset="0"/>
              <a:cs typeface="Calibri" pitchFamily="34" charset="0"/>
            </a:endParaRPr>
          </a:p>
        </p:txBody>
      </p:sp>
      <p:sp>
        <p:nvSpPr>
          <p:cNvPr id="21" name="Rectângulo 20"/>
          <p:cNvSpPr/>
          <p:nvPr/>
        </p:nvSpPr>
        <p:spPr>
          <a:xfrm>
            <a:off x="191344" y="1412776"/>
            <a:ext cx="4690210" cy="136815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2" name="CaixaDeTexto 21"/>
          <p:cNvSpPr txBox="1"/>
          <p:nvPr/>
        </p:nvSpPr>
        <p:spPr>
          <a:xfrm>
            <a:off x="335360" y="1484784"/>
            <a:ext cx="4403318" cy="969496"/>
          </a:xfrm>
          <a:prstGeom prst="rect">
            <a:avLst/>
          </a:prstGeom>
          <a:noFill/>
        </p:spPr>
        <p:txBody>
          <a:bodyPr wrap="square" rtlCol="0">
            <a:spAutoFit/>
          </a:bodyPr>
          <a:lstStyle/>
          <a:p>
            <a:pPr marL="182563" indent="-182563">
              <a:buClr>
                <a:srgbClr val="C00000"/>
              </a:buClr>
              <a:buFont typeface="Wingdings" pitchFamily="2" charset="2"/>
              <a:buChar char="v"/>
            </a:pPr>
            <a:r>
              <a:rPr lang="pt-PT" sz="1900" dirty="0" smtClean="0">
                <a:solidFill>
                  <a:srgbClr val="004586"/>
                </a:solidFill>
                <a:latin typeface="Calibri" pitchFamily="34" charset="0"/>
                <a:cs typeface="Calibri" pitchFamily="34" charset="0"/>
              </a:rPr>
              <a:t>Testar ALT e RNA VHC às 48 semanas após tratamento.</a:t>
            </a:r>
          </a:p>
          <a:p>
            <a:pPr>
              <a:buClr>
                <a:srgbClr val="C00000"/>
              </a:buClr>
              <a:buFont typeface="Wingdings" pitchFamily="2" charset="2"/>
              <a:buChar char="v"/>
            </a:pPr>
            <a:r>
              <a:rPr lang="pt-PT" sz="1900" dirty="0" smtClean="0">
                <a:solidFill>
                  <a:srgbClr val="004586"/>
                </a:solidFill>
                <a:latin typeface="Calibri" pitchFamily="34" charset="0"/>
                <a:cs typeface="Calibri" pitchFamily="34" charset="0"/>
              </a:rPr>
              <a:t>Alta se ALT normal e RNA VHC negativo.</a:t>
            </a:r>
            <a:endParaRPr lang="pt-PT" sz="1900" dirty="0">
              <a:solidFill>
                <a:srgbClr val="004586"/>
              </a:solidFill>
              <a:latin typeface="Calibri" pitchFamily="34" charset="0"/>
              <a:cs typeface="Calibri" pitchFamily="34" charset="0"/>
            </a:endParaRPr>
          </a:p>
        </p:txBody>
      </p:sp>
      <p:sp>
        <p:nvSpPr>
          <p:cNvPr id="23" name="CaixaDeTexto 22"/>
          <p:cNvSpPr txBox="1"/>
          <p:nvPr/>
        </p:nvSpPr>
        <p:spPr>
          <a:xfrm>
            <a:off x="6881818" y="980728"/>
            <a:ext cx="4929222" cy="461665"/>
          </a:xfrm>
          <a:prstGeom prst="rect">
            <a:avLst/>
          </a:prstGeom>
          <a:solidFill>
            <a:srgbClr val="004586"/>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pt-PT" sz="2400" b="1" dirty="0" smtClean="0">
                <a:latin typeface="Calibri" pitchFamily="34" charset="0"/>
                <a:cs typeface="Calibri" pitchFamily="34" charset="0"/>
              </a:rPr>
              <a:t>Cirrose/Fibrose Avançada(F3)</a:t>
            </a:r>
            <a:endParaRPr lang="pt-PT" sz="2400" b="1" dirty="0">
              <a:latin typeface="Calibri" pitchFamily="34" charset="0"/>
              <a:cs typeface="Calibri" pitchFamily="34" charset="0"/>
            </a:endParaRPr>
          </a:p>
        </p:txBody>
      </p:sp>
      <p:sp>
        <p:nvSpPr>
          <p:cNvPr id="24" name="Rectângulo 23"/>
          <p:cNvSpPr/>
          <p:nvPr/>
        </p:nvSpPr>
        <p:spPr>
          <a:xfrm>
            <a:off x="6881818" y="1412776"/>
            <a:ext cx="4929222" cy="136815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PT" dirty="0"/>
          </a:p>
        </p:txBody>
      </p:sp>
      <p:sp>
        <p:nvSpPr>
          <p:cNvPr id="25" name="CaixaDeTexto 24"/>
          <p:cNvSpPr txBox="1"/>
          <p:nvPr/>
        </p:nvSpPr>
        <p:spPr>
          <a:xfrm>
            <a:off x="7167570" y="1484784"/>
            <a:ext cx="4500594" cy="969496"/>
          </a:xfrm>
          <a:prstGeom prst="rect">
            <a:avLst/>
          </a:prstGeom>
          <a:noFill/>
        </p:spPr>
        <p:txBody>
          <a:bodyPr wrap="square" rtlCol="0">
            <a:spAutoFit/>
          </a:bodyPr>
          <a:lstStyle/>
          <a:p>
            <a:pPr>
              <a:buClr>
                <a:srgbClr val="C00000"/>
              </a:buClr>
              <a:buFont typeface="Wingdings" pitchFamily="2" charset="2"/>
              <a:buChar char="v"/>
            </a:pPr>
            <a:r>
              <a:rPr lang="pt-PT" sz="1900" dirty="0" smtClean="0">
                <a:solidFill>
                  <a:srgbClr val="004586"/>
                </a:solidFill>
                <a:latin typeface="Calibri" pitchFamily="34" charset="0"/>
                <a:cs typeface="Calibri" pitchFamily="34" charset="0"/>
              </a:rPr>
              <a:t>Rastreio de CHC a cada 6 meses.</a:t>
            </a:r>
          </a:p>
          <a:p>
            <a:pPr>
              <a:buClr>
                <a:srgbClr val="C00000"/>
              </a:buClr>
              <a:buFont typeface="Wingdings" pitchFamily="2" charset="2"/>
              <a:buChar char="v"/>
            </a:pPr>
            <a:r>
              <a:rPr lang="pt-PT" sz="1900" dirty="0" smtClean="0">
                <a:solidFill>
                  <a:srgbClr val="004586"/>
                </a:solidFill>
                <a:latin typeface="Calibri" pitchFamily="34" charset="0"/>
                <a:cs typeface="Calibri" pitchFamily="34" charset="0"/>
              </a:rPr>
              <a:t>Avaliação e tratamento de varizes.</a:t>
            </a:r>
          </a:p>
          <a:p>
            <a:pPr>
              <a:buClr>
                <a:srgbClr val="C00000"/>
              </a:buClr>
              <a:buFont typeface="Wingdings" pitchFamily="2" charset="2"/>
              <a:buChar char="v"/>
            </a:pPr>
            <a:r>
              <a:rPr lang="pt-PT" sz="1900" dirty="0" smtClean="0">
                <a:solidFill>
                  <a:srgbClr val="004586"/>
                </a:solidFill>
                <a:latin typeface="Calibri" pitchFamily="34" charset="0"/>
                <a:cs typeface="Calibri" pitchFamily="34" charset="0"/>
              </a:rPr>
              <a:t>Esofágicas/outras manifestações de HTP.</a:t>
            </a:r>
          </a:p>
        </p:txBody>
      </p:sp>
      <p:sp>
        <p:nvSpPr>
          <p:cNvPr id="26" name="CaixaDeTexto 25"/>
          <p:cNvSpPr txBox="1"/>
          <p:nvPr/>
        </p:nvSpPr>
        <p:spPr>
          <a:xfrm>
            <a:off x="3791744" y="3967467"/>
            <a:ext cx="4733148" cy="461665"/>
          </a:xfrm>
          <a:prstGeom prst="rect">
            <a:avLst/>
          </a:prstGeom>
          <a:solidFill>
            <a:srgbClr val="004586"/>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pt-PT" sz="2400" b="1" dirty="0" smtClean="0">
                <a:latin typeface="Calibri" pitchFamily="34" charset="0"/>
                <a:cs typeface="Calibri" pitchFamily="34" charset="0"/>
              </a:rPr>
              <a:t>Reinfeção</a:t>
            </a:r>
            <a:endParaRPr lang="pt-PT" sz="2400" b="1" dirty="0">
              <a:latin typeface="Calibri" pitchFamily="34" charset="0"/>
              <a:cs typeface="Calibri" pitchFamily="34" charset="0"/>
            </a:endParaRPr>
          </a:p>
        </p:txBody>
      </p:sp>
      <p:sp>
        <p:nvSpPr>
          <p:cNvPr id="27" name="Rectângulo 26"/>
          <p:cNvSpPr/>
          <p:nvPr/>
        </p:nvSpPr>
        <p:spPr>
          <a:xfrm>
            <a:off x="3791744" y="4379994"/>
            <a:ext cx="4733148" cy="154933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8" name="CaixaDeTexto 27"/>
          <p:cNvSpPr txBox="1"/>
          <p:nvPr/>
        </p:nvSpPr>
        <p:spPr>
          <a:xfrm>
            <a:off x="3935760" y="4357694"/>
            <a:ext cx="4517694" cy="1554272"/>
          </a:xfrm>
          <a:prstGeom prst="rect">
            <a:avLst/>
          </a:prstGeom>
          <a:noFill/>
        </p:spPr>
        <p:txBody>
          <a:bodyPr wrap="square" rtlCol="0">
            <a:spAutoFit/>
          </a:bodyPr>
          <a:lstStyle/>
          <a:p>
            <a:pPr>
              <a:buClr>
                <a:srgbClr val="C00000"/>
              </a:buClr>
              <a:buFont typeface="Wingdings" pitchFamily="2" charset="2"/>
              <a:buChar char="v"/>
            </a:pPr>
            <a:r>
              <a:rPr lang="pt-PT" sz="1900" dirty="0" smtClean="0">
                <a:latin typeface="Calibri" pitchFamily="34" charset="0"/>
                <a:cs typeface="Calibri" pitchFamily="34" charset="0"/>
              </a:rPr>
              <a:t> </a:t>
            </a:r>
            <a:r>
              <a:rPr lang="pt-PT" sz="1900" dirty="0" smtClean="0">
                <a:solidFill>
                  <a:srgbClr val="004586"/>
                </a:solidFill>
                <a:latin typeface="Calibri" pitchFamily="34" charset="0"/>
                <a:cs typeface="Calibri" pitchFamily="34" charset="0"/>
              </a:rPr>
              <a:t>Risco de reinfeção existe!</a:t>
            </a:r>
          </a:p>
          <a:p>
            <a:pPr marL="266700" indent="-266700">
              <a:buClr>
                <a:srgbClr val="C00000"/>
              </a:buClr>
              <a:buFont typeface="Wingdings" pitchFamily="2" charset="2"/>
              <a:buChar char="v"/>
            </a:pPr>
            <a:r>
              <a:rPr lang="pt-PT" sz="1900" dirty="0" smtClean="0">
                <a:solidFill>
                  <a:srgbClr val="004586"/>
                </a:solidFill>
                <a:latin typeface="Calibri" pitchFamily="34" charset="0"/>
                <a:cs typeface="Calibri" pitchFamily="34" charset="0"/>
              </a:rPr>
              <a:t> Monitorização anual de RNA VHC em doentes com consumo de drogas injetáveis e em homens homossexuais com comportamentos de </a:t>
            </a:r>
            <a:r>
              <a:rPr lang="pt-PT" sz="1900" dirty="0" smtClean="0">
                <a:solidFill>
                  <a:srgbClr val="004586"/>
                </a:solidFill>
                <a:latin typeface="Calibri" pitchFamily="34" charset="0"/>
                <a:cs typeface="Calibri" pitchFamily="34" charset="0"/>
              </a:rPr>
              <a:t>risco.</a:t>
            </a:r>
            <a:endParaRPr lang="pt-PT" sz="1900" dirty="0">
              <a:solidFill>
                <a:srgbClr val="004586"/>
              </a:solidFill>
              <a:latin typeface="Calibri" pitchFamily="34" charset="0"/>
              <a:cs typeface="Calibri" pitchFamily="34" charset="0"/>
            </a:endParaRPr>
          </a:p>
        </p:txBody>
      </p:sp>
      <p:pic>
        <p:nvPicPr>
          <p:cNvPr id="207880" name="Picture 8" descr="Resultado de imagem para gay men silhouette"/>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8549084" y="4310447"/>
            <a:ext cx="1047378" cy="1047379"/>
          </a:xfrm>
          <a:prstGeom prst="rect">
            <a:avLst/>
          </a:prstGeom>
          <a:noFill/>
        </p:spPr>
      </p:pic>
      <p:pic>
        <p:nvPicPr>
          <p:cNvPr id="207882" name="Picture 10" descr="Resultado de imagem para hepatitis c virus"/>
          <p:cNvPicPr>
            <a:picLocks noChangeAspect="1" noChangeArrowheads="1"/>
          </p:cNvPicPr>
          <p:nvPr/>
        </p:nvPicPr>
        <p:blipFill>
          <a:blip r:embed="rId7" cstate="print"/>
          <a:srcRect l="11340" t="5040" r="14951"/>
          <a:stretch>
            <a:fillRect/>
          </a:stretch>
        </p:blipFill>
        <p:spPr bwMode="auto">
          <a:xfrm>
            <a:off x="5095868" y="1857364"/>
            <a:ext cx="1656184" cy="1600260"/>
          </a:xfrm>
          <a:prstGeom prst="rect">
            <a:avLst/>
          </a:prstGeom>
          <a:noFill/>
        </p:spPr>
      </p:pic>
      <p:sp>
        <p:nvSpPr>
          <p:cNvPr id="54" name="Seta para baixo 53"/>
          <p:cNvSpPr/>
          <p:nvPr/>
        </p:nvSpPr>
        <p:spPr>
          <a:xfrm>
            <a:off x="5810248" y="3357562"/>
            <a:ext cx="144016" cy="57606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5" name="Seta em curva 54"/>
          <p:cNvSpPr/>
          <p:nvPr/>
        </p:nvSpPr>
        <p:spPr>
          <a:xfrm rot="14437992">
            <a:off x="4562402" y="2644605"/>
            <a:ext cx="504056" cy="576064"/>
          </a:xfrm>
          <a:prstGeom prst="bentArrow">
            <a:avLst>
              <a:gd name="adj1" fmla="val 16877"/>
              <a:gd name="adj2" fmla="val 18231"/>
              <a:gd name="adj3" fmla="val 25000"/>
              <a:gd name="adj4" fmla="val 437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56" name="Seta em curva 55"/>
          <p:cNvSpPr/>
          <p:nvPr/>
        </p:nvSpPr>
        <p:spPr>
          <a:xfrm rot="6080919" flipH="1">
            <a:off x="6953277" y="2704586"/>
            <a:ext cx="483100" cy="576064"/>
          </a:xfrm>
          <a:prstGeom prst="bentArrow">
            <a:avLst>
              <a:gd name="adj1" fmla="val 16877"/>
              <a:gd name="adj2" fmla="val 18231"/>
              <a:gd name="adj3" fmla="val 25000"/>
              <a:gd name="adj4" fmla="val 437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57" name="CaixaDeTexto 56"/>
          <p:cNvSpPr txBox="1"/>
          <p:nvPr/>
        </p:nvSpPr>
        <p:spPr>
          <a:xfrm>
            <a:off x="1314395" y="2420888"/>
            <a:ext cx="2189317" cy="400110"/>
          </a:xfrm>
          <a:prstGeom prst="rect">
            <a:avLst/>
          </a:prstGeom>
          <a:noFill/>
        </p:spPr>
        <p:txBody>
          <a:bodyPr wrap="none" rtlCol="0">
            <a:spAutoFit/>
          </a:bodyPr>
          <a:lstStyle/>
          <a:p>
            <a:r>
              <a:rPr lang="pt-PT" sz="2000" b="1" dirty="0" smtClean="0">
                <a:solidFill>
                  <a:srgbClr val="C00000"/>
                </a:solidFill>
                <a:latin typeface="Calibri" pitchFamily="34" charset="0"/>
                <a:cs typeface="Calibri" pitchFamily="34" charset="0"/>
              </a:rPr>
              <a:t>CONSULTA de MGF</a:t>
            </a:r>
            <a:endParaRPr lang="pt-PT" sz="2000" b="1" dirty="0">
              <a:solidFill>
                <a:srgbClr val="C00000"/>
              </a:solidFill>
              <a:latin typeface="Calibri" pitchFamily="34" charset="0"/>
              <a:cs typeface="Calibri" pitchFamily="34" charset="0"/>
            </a:endParaRPr>
          </a:p>
        </p:txBody>
      </p:sp>
      <p:sp>
        <p:nvSpPr>
          <p:cNvPr id="58" name="CaixaDeTexto 57"/>
          <p:cNvSpPr txBox="1"/>
          <p:nvPr/>
        </p:nvSpPr>
        <p:spPr>
          <a:xfrm>
            <a:off x="7866827" y="2425530"/>
            <a:ext cx="3184077" cy="400110"/>
          </a:xfrm>
          <a:prstGeom prst="rect">
            <a:avLst/>
          </a:prstGeom>
          <a:noFill/>
        </p:spPr>
        <p:txBody>
          <a:bodyPr wrap="none" rtlCol="0">
            <a:spAutoFit/>
          </a:bodyPr>
          <a:lstStyle/>
          <a:p>
            <a:r>
              <a:rPr lang="pt-PT" sz="2000" b="1" dirty="0" smtClean="0">
                <a:solidFill>
                  <a:srgbClr val="C00000"/>
                </a:solidFill>
                <a:latin typeface="Calibri" pitchFamily="34" charset="0"/>
                <a:cs typeface="Calibri" pitchFamily="34" charset="0"/>
              </a:rPr>
              <a:t>CONSULTA de HEPATOLOGIA</a:t>
            </a:r>
            <a:endParaRPr lang="pt-PT" sz="2000" b="1" dirty="0">
              <a:solidFill>
                <a:srgbClr val="C00000"/>
              </a:solidFill>
              <a:latin typeface="Calibri" pitchFamily="34" charset="0"/>
              <a:cs typeface="Calibri" pitchFamily="34" charset="0"/>
            </a:endParaRPr>
          </a:p>
        </p:txBody>
      </p:sp>
      <p:sp>
        <p:nvSpPr>
          <p:cNvPr id="59" name="CaixaDeTexto 58"/>
          <p:cNvSpPr txBox="1"/>
          <p:nvPr/>
        </p:nvSpPr>
        <p:spPr>
          <a:xfrm>
            <a:off x="5933174" y="5953472"/>
            <a:ext cx="6020742" cy="261610"/>
          </a:xfrm>
          <a:prstGeom prst="rect">
            <a:avLst/>
          </a:prstGeom>
          <a:noFill/>
        </p:spPr>
        <p:txBody>
          <a:bodyPr wrap="square" rtlCol="0">
            <a:spAutoFit/>
          </a:bodyPr>
          <a:lstStyle/>
          <a:p>
            <a:pPr algn="r"/>
            <a:r>
              <a:rPr lang="pt-PT" sz="1100" i="1" dirty="0" smtClean="0">
                <a:solidFill>
                  <a:schemeClr val="tx1">
                    <a:lumMod val="65000"/>
                    <a:lumOff val="35000"/>
                  </a:schemeClr>
                </a:solidFill>
                <a:latin typeface="Calibri" pitchFamily="34" charset="0"/>
                <a:cs typeface="Calibri" pitchFamily="34" charset="0"/>
              </a:rPr>
              <a:t>EASL </a:t>
            </a:r>
            <a:r>
              <a:rPr lang="pt-PT" sz="1100" i="1" dirty="0" err="1" smtClean="0">
                <a:solidFill>
                  <a:schemeClr val="tx1">
                    <a:lumMod val="65000"/>
                    <a:lumOff val="35000"/>
                  </a:schemeClr>
                </a:solidFill>
                <a:latin typeface="Calibri" pitchFamily="34" charset="0"/>
                <a:cs typeface="Calibri" pitchFamily="34" charset="0"/>
              </a:rPr>
              <a:t>Recommendations</a:t>
            </a:r>
            <a:r>
              <a:rPr lang="pt-PT" sz="1100" i="1" dirty="0" smtClean="0">
                <a:solidFill>
                  <a:schemeClr val="tx1">
                    <a:lumMod val="65000"/>
                    <a:lumOff val="35000"/>
                  </a:schemeClr>
                </a:solidFill>
                <a:latin typeface="Calibri" pitchFamily="34" charset="0"/>
                <a:cs typeface="Calibri" pitchFamily="34" charset="0"/>
              </a:rPr>
              <a:t> </a:t>
            </a:r>
            <a:r>
              <a:rPr lang="pt-PT" sz="1100" i="1" dirty="0" err="1" smtClean="0">
                <a:solidFill>
                  <a:schemeClr val="tx1">
                    <a:lumMod val="65000"/>
                    <a:lumOff val="35000"/>
                  </a:schemeClr>
                </a:solidFill>
                <a:latin typeface="Calibri" pitchFamily="34" charset="0"/>
                <a:cs typeface="Calibri" pitchFamily="34" charset="0"/>
              </a:rPr>
              <a:t>on</a:t>
            </a:r>
            <a:r>
              <a:rPr lang="pt-PT" sz="1100" i="1" dirty="0" smtClean="0">
                <a:solidFill>
                  <a:schemeClr val="tx1">
                    <a:lumMod val="65000"/>
                    <a:lumOff val="35000"/>
                  </a:schemeClr>
                </a:solidFill>
                <a:latin typeface="Calibri" pitchFamily="34" charset="0"/>
                <a:cs typeface="Calibri" pitchFamily="34" charset="0"/>
              </a:rPr>
              <a:t> </a:t>
            </a:r>
            <a:r>
              <a:rPr lang="pt-PT" sz="1100" i="1" dirty="0" err="1" smtClean="0">
                <a:solidFill>
                  <a:schemeClr val="tx1">
                    <a:lumMod val="65000"/>
                    <a:lumOff val="35000"/>
                  </a:schemeClr>
                </a:solidFill>
                <a:latin typeface="Calibri" pitchFamily="34" charset="0"/>
                <a:cs typeface="Calibri" pitchFamily="34" charset="0"/>
              </a:rPr>
              <a:t>Treatment</a:t>
            </a:r>
            <a:r>
              <a:rPr lang="pt-PT" sz="1100" i="1" dirty="0" smtClean="0">
                <a:solidFill>
                  <a:schemeClr val="tx1">
                    <a:lumMod val="65000"/>
                    <a:lumOff val="35000"/>
                  </a:schemeClr>
                </a:solidFill>
                <a:latin typeface="Calibri" pitchFamily="34" charset="0"/>
                <a:cs typeface="Calibri" pitchFamily="34" charset="0"/>
              </a:rPr>
              <a:t> </a:t>
            </a:r>
            <a:r>
              <a:rPr lang="pt-PT" sz="1100" i="1" dirty="0" err="1" smtClean="0">
                <a:solidFill>
                  <a:schemeClr val="tx1">
                    <a:lumMod val="65000"/>
                    <a:lumOff val="35000"/>
                  </a:schemeClr>
                </a:solidFill>
                <a:latin typeface="Calibri" pitchFamily="34" charset="0"/>
                <a:cs typeface="Calibri" pitchFamily="34" charset="0"/>
              </a:rPr>
              <a:t>of</a:t>
            </a:r>
            <a:r>
              <a:rPr lang="pt-PT" sz="1100" i="1" dirty="0" smtClean="0">
                <a:solidFill>
                  <a:schemeClr val="tx1">
                    <a:lumMod val="65000"/>
                    <a:lumOff val="35000"/>
                  </a:schemeClr>
                </a:solidFill>
                <a:latin typeface="Calibri" pitchFamily="34" charset="0"/>
                <a:cs typeface="Calibri" pitchFamily="34" charset="0"/>
              </a:rPr>
              <a:t> </a:t>
            </a:r>
            <a:r>
              <a:rPr lang="pt-PT" sz="1100" i="1" dirty="0" err="1" smtClean="0">
                <a:solidFill>
                  <a:schemeClr val="tx1">
                    <a:lumMod val="65000"/>
                    <a:lumOff val="35000"/>
                  </a:schemeClr>
                </a:solidFill>
                <a:latin typeface="Calibri" pitchFamily="34" charset="0"/>
                <a:cs typeface="Calibri" pitchFamily="34" charset="0"/>
              </a:rPr>
              <a:t>Hepatitis</a:t>
            </a:r>
            <a:r>
              <a:rPr lang="pt-PT" sz="1100" i="1" dirty="0" smtClean="0">
                <a:solidFill>
                  <a:schemeClr val="tx1">
                    <a:lumMod val="65000"/>
                    <a:lumOff val="35000"/>
                  </a:schemeClr>
                </a:solidFill>
                <a:latin typeface="Calibri" pitchFamily="34" charset="0"/>
                <a:cs typeface="Calibri" pitchFamily="34" charset="0"/>
              </a:rPr>
              <a:t> C 2016. </a:t>
            </a:r>
            <a:r>
              <a:rPr lang="nl-NL" sz="1100" i="1" dirty="0" smtClean="0">
                <a:solidFill>
                  <a:schemeClr val="tx1">
                    <a:lumMod val="65000"/>
                    <a:lumOff val="35000"/>
                  </a:schemeClr>
                </a:solidFill>
                <a:latin typeface="Calibri" pitchFamily="34" charset="0"/>
                <a:cs typeface="Calibri" pitchFamily="34" charset="0"/>
              </a:rPr>
              <a:t>J Hepatol. 2017 Jan;66(1):153-194</a:t>
            </a:r>
            <a:endParaRPr lang="pt-PT" sz="1100" i="1" dirty="0">
              <a:solidFill>
                <a:schemeClr val="tx1">
                  <a:lumMod val="65000"/>
                  <a:lumOff val="35000"/>
                </a:schemeClr>
              </a:solidFill>
              <a:latin typeface="Calibri" pitchFamily="34" charset="0"/>
              <a:cs typeface="Calibri" pitchFamily="34" charset="0"/>
            </a:endParaRPr>
          </a:p>
        </p:txBody>
      </p:sp>
      <p:sp>
        <p:nvSpPr>
          <p:cNvPr id="29" name="28 Título"/>
          <p:cNvSpPr>
            <a:spLocks noGrp="1"/>
          </p:cNvSpPr>
          <p:nvPr>
            <p:ph type="title"/>
          </p:nvPr>
        </p:nvSpPr>
        <p:spPr/>
        <p:txBody>
          <a:bodyPr/>
          <a:lstStyle/>
          <a:p>
            <a:r>
              <a:rPr lang="es-ES" spc="-1" dirty="0" err="1" smtClean="0">
                <a:uFill>
                  <a:solidFill>
                    <a:srgbClr val="FFFFFF"/>
                  </a:solidFill>
                </a:uFill>
              </a:rPr>
              <a:t>Hepatite</a:t>
            </a:r>
            <a:r>
              <a:rPr lang="es-ES" spc="-1" dirty="0" smtClean="0">
                <a:uFill>
                  <a:solidFill>
                    <a:srgbClr val="FFFFFF"/>
                  </a:solidFill>
                </a:uFill>
              </a:rPr>
              <a:t> C – </a:t>
            </a:r>
            <a:r>
              <a:rPr lang="es-ES" spc="-1" dirty="0" err="1" smtClean="0">
                <a:uFill>
                  <a:solidFill>
                    <a:srgbClr val="FFFFFF"/>
                  </a:solidFill>
                </a:uFill>
              </a:rPr>
              <a:t>Seguimento</a:t>
            </a:r>
            <a:endParaRPr lang="es-E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Shape 1"/>
          <p:cNvSpPr txBox="1"/>
          <p:nvPr/>
        </p:nvSpPr>
        <p:spPr>
          <a:xfrm>
            <a:off x="288032" y="159840"/>
            <a:ext cx="11568608" cy="604440"/>
          </a:xfrm>
          <a:prstGeom prst="rect">
            <a:avLst/>
          </a:prstGeom>
          <a:noFill/>
          <a:ln>
            <a:noFill/>
          </a:ln>
        </p:spPr>
        <p:txBody>
          <a:bodyPr anchor="ctr"/>
          <a:lstStyle/>
          <a:p>
            <a:pPr algn="ctr">
              <a:lnSpc>
                <a:spcPct val="100000"/>
              </a:lnSpc>
            </a:pPr>
            <a:endParaRPr lang="es-ES" sz="2400" b="1" strike="noStrike" spc="-1" dirty="0">
              <a:uFill>
                <a:solidFill>
                  <a:srgbClr val="FFFFFF"/>
                </a:solidFill>
              </a:uFill>
              <a:latin typeface="Calibri"/>
            </a:endParaRPr>
          </a:p>
        </p:txBody>
      </p:sp>
      <p:pic>
        <p:nvPicPr>
          <p:cNvPr id="2052" name="Picture 4" descr="Resultado de imagem para patients silhouette"/>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357101" y="2081836"/>
            <a:ext cx="5453939" cy="3133114"/>
          </a:xfrm>
          <a:prstGeom prst="rect">
            <a:avLst/>
          </a:prstGeom>
          <a:noFill/>
        </p:spPr>
      </p:pic>
      <p:sp>
        <p:nvSpPr>
          <p:cNvPr id="31" name="Seta curvada para baixo 30"/>
          <p:cNvSpPr/>
          <p:nvPr/>
        </p:nvSpPr>
        <p:spPr>
          <a:xfrm>
            <a:off x="7509229" y="1505772"/>
            <a:ext cx="1368152" cy="50405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32" name="Seta curvada para baixo 31"/>
          <p:cNvSpPr/>
          <p:nvPr/>
        </p:nvSpPr>
        <p:spPr>
          <a:xfrm flipH="1">
            <a:off x="9309429" y="1577780"/>
            <a:ext cx="1431776" cy="50405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33" name="CaixaDeTexto 32"/>
          <p:cNvSpPr txBox="1"/>
          <p:nvPr/>
        </p:nvSpPr>
        <p:spPr>
          <a:xfrm>
            <a:off x="7941277" y="857700"/>
            <a:ext cx="2298450" cy="523220"/>
          </a:xfrm>
          <a:prstGeom prst="rect">
            <a:avLst/>
          </a:prstGeom>
          <a:solidFill>
            <a:srgbClr val="004586"/>
          </a:solidFill>
        </p:spPr>
        <p:style>
          <a:lnRef idx="0">
            <a:schemeClr val="accent2"/>
          </a:lnRef>
          <a:fillRef idx="3">
            <a:schemeClr val="accent2"/>
          </a:fillRef>
          <a:effectRef idx="3">
            <a:schemeClr val="accent2"/>
          </a:effectRef>
          <a:fontRef idx="minor">
            <a:schemeClr val="lt1"/>
          </a:fontRef>
        </p:style>
        <p:txBody>
          <a:bodyPr wrap="none" rtlCol="0">
            <a:spAutoFit/>
          </a:bodyPr>
          <a:lstStyle/>
          <a:p>
            <a:r>
              <a:rPr lang="pt-PT" sz="2800" b="1" dirty="0" smtClean="0">
                <a:latin typeface="Calibri" pitchFamily="34" charset="0"/>
                <a:cs typeface="Calibri" pitchFamily="34" charset="0"/>
              </a:rPr>
              <a:t>INFORMAÇÃO</a:t>
            </a:r>
            <a:endParaRPr lang="pt-PT" sz="2800" b="1" dirty="0">
              <a:latin typeface="Calibri" pitchFamily="34" charset="0"/>
              <a:cs typeface="Calibri" pitchFamily="34" charset="0"/>
            </a:endParaRPr>
          </a:p>
        </p:txBody>
      </p:sp>
      <p:sp>
        <p:nvSpPr>
          <p:cNvPr id="8" name="7 Título"/>
          <p:cNvSpPr>
            <a:spLocks noGrp="1"/>
          </p:cNvSpPr>
          <p:nvPr>
            <p:ph type="title"/>
          </p:nvPr>
        </p:nvSpPr>
        <p:spPr/>
        <p:txBody>
          <a:bodyPr/>
          <a:lstStyle/>
          <a:p>
            <a:r>
              <a:rPr lang="es-ES" spc="-1" dirty="0" err="1" smtClean="0">
                <a:uFill>
                  <a:solidFill>
                    <a:srgbClr val="FFFFFF"/>
                  </a:solidFill>
                </a:uFill>
              </a:rPr>
              <a:t>Hepatite</a:t>
            </a:r>
            <a:r>
              <a:rPr lang="es-ES" spc="-1" dirty="0" smtClean="0">
                <a:uFill>
                  <a:solidFill>
                    <a:srgbClr val="FFFFFF"/>
                  </a:solidFill>
                </a:uFill>
              </a:rPr>
              <a:t> C – </a:t>
            </a:r>
            <a:r>
              <a:rPr lang="es-ES" spc="-1" dirty="0" err="1" smtClean="0">
                <a:uFill>
                  <a:solidFill>
                    <a:srgbClr val="FFFFFF"/>
                  </a:solidFill>
                </a:uFill>
              </a:rPr>
              <a:t>Prevenção</a:t>
            </a:r>
            <a:endParaRPr lang="es-ES" dirty="0"/>
          </a:p>
        </p:txBody>
      </p:sp>
      <p:sp>
        <p:nvSpPr>
          <p:cNvPr id="9" name="8 Marcador de contenido"/>
          <p:cNvSpPr>
            <a:spLocks noGrp="1"/>
          </p:cNvSpPr>
          <p:nvPr>
            <p:ph idx="1"/>
          </p:nvPr>
        </p:nvSpPr>
        <p:spPr>
          <a:xfrm>
            <a:off x="0" y="1015675"/>
            <a:ext cx="11582400" cy="4627903"/>
          </a:xfrm>
        </p:spPr>
        <p:txBody>
          <a:bodyPr>
            <a:normAutofit/>
          </a:bodyPr>
          <a:lstStyle/>
          <a:p>
            <a:r>
              <a:rPr lang="pt-PT" dirty="0" smtClean="0">
                <a:solidFill>
                  <a:srgbClr val="C00000"/>
                </a:solidFill>
                <a:latin typeface="Calibri" pitchFamily="34" charset="0"/>
                <a:cs typeface="Calibri" pitchFamily="34" charset="0"/>
              </a:rPr>
              <a:t>Potencialmente infecioso.</a:t>
            </a:r>
          </a:p>
          <a:p>
            <a:r>
              <a:rPr lang="pt-PT" dirty="0" smtClean="0">
                <a:solidFill>
                  <a:srgbClr val="C00000"/>
                </a:solidFill>
                <a:latin typeface="Calibri" pitchFamily="34" charset="0"/>
                <a:cs typeface="Calibri" pitchFamily="34" charset="0"/>
              </a:rPr>
              <a:t>Proteger lesões sangrantes.</a:t>
            </a:r>
          </a:p>
          <a:p>
            <a:r>
              <a:rPr lang="pt-PT" dirty="0" smtClean="0">
                <a:solidFill>
                  <a:srgbClr val="C00000"/>
                </a:solidFill>
                <a:latin typeface="Calibri" pitchFamily="34" charset="0"/>
                <a:cs typeface="Calibri" pitchFamily="34" charset="0"/>
              </a:rPr>
              <a:t>Informação sobre:</a:t>
            </a:r>
          </a:p>
          <a:p>
            <a:pPr lvl="1"/>
            <a:r>
              <a:rPr lang="pt-PT" sz="2400" dirty="0" smtClean="0">
                <a:solidFill>
                  <a:srgbClr val="004586"/>
                </a:solidFill>
                <a:latin typeface="Calibri" pitchFamily="34" charset="0"/>
                <a:cs typeface="Calibri" pitchFamily="34" charset="0"/>
              </a:rPr>
              <a:t>Risco de transmissão sexual.</a:t>
            </a:r>
          </a:p>
          <a:p>
            <a:pPr lvl="1"/>
            <a:r>
              <a:rPr lang="pt-PT" sz="2400" dirty="0" smtClean="0">
                <a:solidFill>
                  <a:srgbClr val="004586"/>
                </a:solidFill>
                <a:latin typeface="Calibri" pitchFamily="34" charset="0"/>
                <a:cs typeface="Calibri" pitchFamily="34" charset="0"/>
              </a:rPr>
              <a:t>Risco de transmissão perinatal.</a:t>
            </a:r>
          </a:p>
          <a:p>
            <a:pPr lvl="1"/>
            <a:r>
              <a:rPr lang="pt-PT" sz="2400" dirty="0" smtClean="0">
                <a:solidFill>
                  <a:srgbClr val="004586"/>
                </a:solidFill>
                <a:latin typeface="Calibri" pitchFamily="34" charset="0"/>
                <a:cs typeface="Calibri" pitchFamily="34" charset="0"/>
              </a:rPr>
              <a:t>Gravidez e amamentação permitidas.</a:t>
            </a:r>
          </a:p>
          <a:p>
            <a:pPr lvl="1"/>
            <a:r>
              <a:rPr lang="pt-PT" sz="2400" dirty="0" smtClean="0">
                <a:solidFill>
                  <a:srgbClr val="004586"/>
                </a:solidFill>
                <a:latin typeface="Calibri" pitchFamily="34" charset="0"/>
                <a:cs typeface="Calibri" pitchFamily="34" charset="0"/>
              </a:rPr>
              <a:t>Risco de re-infeção.</a:t>
            </a:r>
          </a:p>
          <a:p>
            <a:pPr lvl="1"/>
            <a:endParaRPr lang="pt-PT" sz="2400" dirty="0" smtClean="0">
              <a:solidFill>
                <a:srgbClr val="C00000"/>
              </a:solidFill>
              <a:latin typeface="Calibri" pitchFamily="34" charset="0"/>
              <a:cs typeface="Calibri" pitchFamily="34" charset="0"/>
            </a:endParaRPr>
          </a:p>
          <a:p>
            <a:r>
              <a:rPr lang="pt-PT" dirty="0" smtClean="0">
                <a:solidFill>
                  <a:srgbClr val="C00000"/>
                </a:solidFill>
                <a:latin typeface="Calibri" pitchFamily="34" charset="0"/>
                <a:cs typeface="Calibri" pitchFamily="34" charset="0"/>
              </a:rPr>
              <a:t>Não partilhar produtos de </a:t>
            </a:r>
            <a:r>
              <a:rPr lang="pt-PT" dirty="0" smtClean="0">
                <a:solidFill>
                  <a:srgbClr val="C00000"/>
                </a:solidFill>
                <a:latin typeface="Calibri" pitchFamily="34" charset="0"/>
                <a:cs typeface="Calibri" pitchFamily="34" charset="0"/>
              </a:rPr>
              <a:t>higiene:</a:t>
            </a:r>
            <a:endParaRPr lang="pt-PT" dirty="0" smtClean="0">
              <a:solidFill>
                <a:srgbClr val="C00000"/>
              </a:solidFill>
              <a:latin typeface="Calibri" pitchFamily="34" charset="0"/>
              <a:cs typeface="Calibri" pitchFamily="34" charset="0"/>
            </a:endParaRPr>
          </a:p>
          <a:p>
            <a:pPr lvl="1"/>
            <a:r>
              <a:rPr lang="pt-PT" sz="2400" dirty="0" smtClean="0">
                <a:solidFill>
                  <a:srgbClr val="004586"/>
                </a:solidFill>
                <a:latin typeface="Calibri" pitchFamily="34" charset="0"/>
                <a:cs typeface="Calibri" pitchFamily="34" charset="0"/>
              </a:rPr>
              <a:t>Escova de dentes, lâminas, etc…</a:t>
            </a:r>
            <a:endParaRPr lang="es-ES" sz="2400" dirty="0">
              <a:solidFill>
                <a:srgbClr val="004586"/>
              </a:solidFill>
            </a:endParaRPr>
          </a:p>
        </p:txBody>
      </p:sp>
      <p:sp>
        <p:nvSpPr>
          <p:cNvPr id="10" name="9 Marcador de texto"/>
          <p:cNvSpPr>
            <a:spLocks noGrp="1"/>
          </p:cNvSpPr>
          <p:nvPr>
            <p:ph type="body" sz="quarter" idx="10"/>
          </p:nvPr>
        </p:nvSpPr>
        <p:spPr/>
        <p:txBody>
          <a:bodyPr/>
          <a:lstStyle/>
          <a:p>
            <a:endParaRPr lang="es-E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Shape 1"/>
          <p:cNvSpPr txBox="1"/>
          <p:nvPr/>
        </p:nvSpPr>
        <p:spPr>
          <a:xfrm>
            <a:off x="609780" y="159840"/>
            <a:ext cx="10972440" cy="604440"/>
          </a:xfrm>
          <a:prstGeom prst="rect">
            <a:avLst/>
          </a:prstGeom>
          <a:noFill/>
          <a:ln>
            <a:noFill/>
          </a:ln>
        </p:spPr>
        <p:txBody>
          <a:bodyPr anchor="ctr"/>
          <a:lstStyle/>
          <a:p>
            <a:pPr algn="ctr">
              <a:lnSpc>
                <a:spcPct val="100000"/>
              </a:lnSpc>
            </a:pPr>
            <a:endParaRPr lang="es-ES" sz="2400" b="0" strike="noStrike" spc="-1" dirty="0">
              <a:uFill>
                <a:solidFill>
                  <a:srgbClr val="FFFFFF"/>
                </a:solidFill>
              </a:uFill>
              <a:latin typeface="Calibri"/>
            </a:endParaRPr>
          </a:p>
        </p:txBody>
      </p:sp>
      <p:pic>
        <p:nvPicPr>
          <p:cNvPr id="10246" name="Picture 6" descr="Resultado de imagem para adult woman silhouette"/>
          <p:cNvPicPr>
            <a:picLocks noChangeAspect="1" noChangeArrowheads="1"/>
          </p:cNvPicPr>
          <p:nvPr/>
        </p:nvPicPr>
        <p:blipFill>
          <a:blip r:embed="rId2" cstate="print"/>
          <a:srcRect l="34259" t="1833" r="33765"/>
          <a:stretch>
            <a:fillRect/>
          </a:stretch>
        </p:blipFill>
        <p:spPr bwMode="auto">
          <a:xfrm>
            <a:off x="8472264" y="928670"/>
            <a:ext cx="2150927" cy="4608512"/>
          </a:xfrm>
          <a:prstGeom prst="rect">
            <a:avLst/>
          </a:prstGeom>
          <a:noFill/>
          <a:effectLst>
            <a:softEdge rad="63500"/>
          </a:effectLst>
        </p:spPr>
      </p:pic>
      <p:sp>
        <p:nvSpPr>
          <p:cNvPr id="5" name="4 Título"/>
          <p:cNvSpPr>
            <a:spLocks noGrp="1"/>
          </p:cNvSpPr>
          <p:nvPr>
            <p:ph type="title"/>
          </p:nvPr>
        </p:nvSpPr>
        <p:spPr/>
        <p:txBody>
          <a:bodyPr/>
          <a:lstStyle/>
          <a:p>
            <a:r>
              <a:rPr lang="es-ES" spc="-1" dirty="0" err="1" smtClean="0">
                <a:uFill>
                  <a:solidFill>
                    <a:srgbClr val="FFFFFF"/>
                  </a:solidFill>
                </a:uFill>
              </a:rPr>
              <a:t>Hepatite</a:t>
            </a:r>
            <a:r>
              <a:rPr lang="es-ES" spc="-1" dirty="0" smtClean="0">
                <a:uFill>
                  <a:solidFill>
                    <a:srgbClr val="FFFFFF"/>
                  </a:solidFill>
                </a:uFill>
              </a:rPr>
              <a:t> C – Caso clínico 1 (I)</a:t>
            </a:r>
            <a:endParaRPr lang="es-ES" dirty="0"/>
          </a:p>
        </p:txBody>
      </p:sp>
      <p:sp>
        <p:nvSpPr>
          <p:cNvPr id="6" name="5 Marcador de contenido"/>
          <p:cNvSpPr>
            <a:spLocks noGrp="1"/>
          </p:cNvSpPr>
          <p:nvPr>
            <p:ph idx="1"/>
          </p:nvPr>
        </p:nvSpPr>
        <p:spPr>
          <a:xfrm>
            <a:off x="0" y="1944369"/>
            <a:ext cx="11582400" cy="3056267"/>
          </a:xfrm>
        </p:spPr>
        <p:txBody>
          <a:bodyPr>
            <a:normAutofit/>
          </a:bodyPr>
          <a:lstStyle/>
          <a:p>
            <a:pPr>
              <a:lnSpc>
                <a:spcPct val="100000"/>
              </a:lnSpc>
            </a:pPr>
            <a:r>
              <a:rPr lang="pt-PT" dirty="0" smtClean="0">
                <a:solidFill>
                  <a:srgbClr val="004586"/>
                </a:solidFill>
                <a:latin typeface="Calibri" pitchFamily="34" charset="0"/>
                <a:cs typeface="Calibri" pitchFamily="34" charset="0"/>
              </a:rPr>
              <a:t>MFA, 43 anos, avaliada em consulta de MGF.</a:t>
            </a:r>
          </a:p>
          <a:p>
            <a:pPr>
              <a:lnSpc>
                <a:spcPct val="100000"/>
              </a:lnSpc>
            </a:pPr>
            <a:r>
              <a:rPr lang="pt-PT" dirty="0" smtClean="0">
                <a:solidFill>
                  <a:srgbClr val="004586"/>
                </a:solidFill>
                <a:latin typeface="Calibri" pitchFamily="34" charset="0"/>
                <a:cs typeface="Calibri" pitchFamily="34" charset="0"/>
              </a:rPr>
              <a:t>Astenia ligeira, sem outras queixas.</a:t>
            </a:r>
          </a:p>
          <a:p>
            <a:pPr>
              <a:lnSpc>
                <a:spcPct val="100000"/>
              </a:lnSpc>
            </a:pPr>
            <a:r>
              <a:rPr lang="pt-PT" dirty="0" smtClean="0">
                <a:solidFill>
                  <a:srgbClr val="004586"/>
                </a:solidFill>
                <a:latin typeface="Calibri" pitchFamily="34" charset="0"/>
                <a:cs typeface="Calibri" pitchFamily="34" charset="0"/>
              </a:rPr>
              <a:t>Consumo esporádico de cannabis.</a:t>
            </a:r>
          </a:p>
          <a:p>
            <a:pPr>
              <a:lnSpc>
                <a:spcPct val="100000"/>
              </a:lnSpc>
            </a:pPr>
            <a:r>
              <a:rPr lang="pt-PT" dirty="0" smtClean="0">
                <a:solidFill>
                  <a:srgbClr val="004586"/>
                </a:solidFill>
                <a:latin typeface="Calibri" pitchFamily="34" charset="0"/>
                <a:cs typeface="Calibri" pitchFamily="34" charset="0"/>
              </a:rPr>
              <a:t>Antecedentes de elevação ligeira (&lt;2xN) da ALT.</a:t>
            </a:r>
          </a:p>
          <a:p>
            <a:endParaRPr lang="pt-PT" dirty="0" smtClean="0">
              <a:solidFill>
                <a:srgbClr val="004586"/>
              </a:solidFill>
              <a:latin typeface="Calibri" pitchFamily="34" charset="0"/>
              <a:cs typeface="Calibri" pitchFamily="34" charset="0"/>
            </a:endParaRPr>
          </a:p>
          <a:p>
            <a:endParaRPr lang="es-ES" dirty="0"/>
          </a:p>
        </p:txBody>
      </p:sp>
      <p:sp>
        <p:nvSpPr>
          <p:cNvPr id="7" name="6 Marcador de texto"/>
          <p:cNvSpPr>
            <a:spLocks noGrp="1"/>
          </p:cNvSpPr>
          <p:nvPr>
            <p:ph type="body" sz="quarter" idx="10"/>
          </p:nvPr>
        </p:nvSpPr>
        <p:spPr/>
        <p:txBody>
          <a:bodyPr/>
          <a:lstStyle/>
          <a:p>
            <a:endParaRPr lang="es-E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Shape 1"/>
          <p:cNvSpPr txBox="1"/>
          <p:nvPr/>
        </p:nvSpPr>
        <p:spPr>
          <a:xfrm>
            <a:off x="609780" y="159840"/>
            <a:ext cx="10972440" cy="604440"/>
          </a:xfrm>
          <a:prstGeom prst="rect">
            <a:avLst/>
          </a:prstGeom>
          <a:noFill/>
          <a:ln>
            <a:noFill/>
          </a:ln>
        </p:spPr>
        <p:txBody>
          <a:bodyPr anchor="ctr"/>
          <a:lstStyle/>
          <a:p>
            <a:pPr algn="ctr"/>
            <a:r>
              <a:rPr lang="pt-PT" sz="3200" b="1" dirty="0" smtClean="0">
                <a:solidFill>
                  <a:srgbClr val="004586"/>
                </a:solidFill>
                <a:latin typeface="Calibri" pitchFamily="34" charset="0"/>
                <a:cs typeface="Calibri" pitchFamily="34" charset="0"/>
              </a:rPr>
              <a:t>Pergunta 1</a:t>
            </a:r>
          </a:p>
        </p:txBody>
      </p:sp>
      <p:sp>
        <p:nvSpPr>
          <p:cNvPr id="9" name="8 Marcador de texto"/>
          <p:cNvSpPr>
            <a:spLocks noGrp="1"/>
          </p:cNvSpPr>
          <p:nvPr>
            <p:ph type="body" idx="1"/>
          </p:nvPr>
        </p:nvSpPr>
        <p:spPr/>
        <p:txBody>
          <a:bodyPr/>
          <a:lstStyle/>
          <a:p>
            <a:r>
              <a:rPr lang="pt-PT" dirty="0" smtClean="0">
                <a:latin typeface="Calibri" pitchFamily="34" charset="0"/>
                <a:cs typeface="Calibri" pitchFamily="34" charset="0"/>
              </a:rPr>
              <a:t>Doente que foi transfundido com 2 UGR no ano 1998.</a:t>
            </a:r>
          </a:p>
          <a:p>
            <a:r>
              <a:rPr lang="pt-PT" dirty="0" smtClean="0">
                <a:latin typeface="Calibri" pitchFamily="34" charset="0"/>
                <a:cs typeface="Calibri" pitchFamily="34" charset="0"/>
              </a:rPr>
              <a:t>Doente com consumo de drogas intra-venosas.</a:t>
            </a:r>
          </a:p>
          <a:p>
            <a:r>
              <a:rPr lang="pt-PT" dirty="0" smtClean="0">
                <a:latin typeface="Calibri" pitchFamily="34" charset="0"/>
                <a:cs typeface="Calibri" pitchFamily="34" charset="0"/>
              </a:rPr>
              <a:t>Casal com relações sexuais monogâmicas desprotegidas.</a:t>
            </a:r>
          </a:p>
          <a:p>
            <a:r>
              <a:rPr lang="pt-PT" dirty="0" smtClean="0">
                <a:latin typeface="Calibri" pitchFamily="34" charset="0"/>
                <a:cs typeface="Calibri" pitchFamily="34" charset="0"/>
              </a:rPr>
              <a:t>Transmissão vertical de mãe anticorpo VHC + para o filho.</a:t>
            </a:r>
          </a:p>
          <a:p>
            <a:endParaRPr lang="pt-PT" dirty="0" smtClean="0">
              <a:solidFill>
                <a:srgbClr val="C00000"/>
              </a:solidFill>
              <a:latin typeface="Calibri" pitchFamily="34" charset="0"/>
              <a:cs typeface="Calibri" pitchFamily="34" charset="0"/>
            </a:endParaRPr>
          </a:p>
          <a:p>
            <a:endParaRPr lang="pt-PT" dirty="0" smtClean="0">
              <a:latin typeface="Calibri" pitchFamily="34" charset="0"/>
              <a:cs typeface="Calibri" pitchFamily="34" charset="0"/>
            </a:endParaRPr>
          </a:p>
          <a:p>
            <a:endParaRPr lang="es-ES" dirty="0"/>
          </a:p>
        </p:txBody>
      </p:sp>
      <p:sp>
        <p:nvSpPr>
          <p:cNvPr id="10" name="9 Marcador de texto"/>
          <p:cNvSpPr>
            <a:spLocks noGrp="1"/>
          </p:cNvSpPr>
          <p:nvPr>
            <p:ph type="body" idx="10"/>
          </p:nvPr>
        </p:nvSpPr>
        <p:spPr/>
        <p:txBody>
          <a:bodyPr/>
          <a:lstStyle/>
          <a:p>
            <a:r>
              <a:rPr lang="pt-PT" dirty="0" smtClean="0">
                <a:latin typeface="Calibri" pitchFamily="34" charset="0"/>
                <a:cs typeface="Calibri" pitchFamily="34" charset="0"/>
              </a:rPr>
              <a:t>Em que cenário seria a transmissão do VHC mais provável?</a:t>
            </a:r>
          </a:p>
        </p:txBody>
      </p:sp>
      <p:sp>
        <p:nvSpPr>
          <p:cNvPr id="11" name="10 Marcador de texto"/>
          <p:cNvSpPr>
            <a:spLocks noGrp="1"/>
          </p:cNvSpPr>
          <p:nvPr>
            <p:ph type="body" sz="quarter" idx="11"/>
          </p:nvPr>
        </p:nvSpPr>
        <p:spPr/>
        <p:txBody>
          <a:bodyPr/>
          <a:lstStyle/>
          <a:p>
            <a:endParaRPr lang="es-E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Resultado de imagem para adult woman silhouette"/>
          <p:cNvPicPr>
            <a:picLocks noChangeAspect="1" noChangeArrowheads="1"/>
          </p:cNvPicPr>
          <p:nvPr/>
        </p:nvPicPr>
        <p:blipFill>
          <a:blip r:embed="rId2" cstate="print"/>
          <a:srcRect l="34259" t="1833" r="33765"/>
          <a:stretch>
            <a:fillRect/>
          </a:stretch>
        </p:blipFill>
        <p:spPr bwMode="auto">
          <a:xfrm>
            <a:off x="8472264" y="1268761"/>
            <a:ext cx="2150927" cy="4608512"/>
          </a:xfrm>
          <a:prstGeom prst="rect">
            <a:avLst/>
          </a:prstGeom>
          <a:noFill/>
          <a:effectLst>
            <a:softEdge rad="63500"/>
          </a:effectLst>
        </p:spPr>
      </p:pic>
      <p:sp>
        <p:nvSpPr>
          <p:cNvPr id="8" name="TextShape 1"/>
          <p:cNvSpPr txBox="1"/>
          <p:nvPr/>
        </p:nvSpPr>
        <p:spPr>
          <a:xfrm>
            <a:off x="609780" y="159840"/>
            <a:ext cx="10972440" cy="604440"/>
          </a:xfrm>
          <a:prstGeom prst="rect">
            <a:avLst/>
          </a:prstGeom>
          <a:noFill/>
          <a:ln>
            <a:noFill/>
          </a:ln>
        </p:spPr>
        <p:txBody>
          <a:bodyPr anchor="ctr"/>
          <a:lstStyle/>
          <a:p>
            <a:pPr algn="ctr">
              <a:lnSpc>
                <a:spcPct val="100000"/>
              </a:lnSpc>
            </a:pPr>
            <a:endParaRPr lang="es-ES" sz="2400" b="0" strike="noStrike" spc="-1" dirty="0">
              <a:uFill>
                <a:solidFill>
                  <a:srgbClr val="FFFFFF"/>
                </a:solidFill>
              </a:uFill>
              <a:latin typeface="Calibri"/>
            </a:endParaRPr>
          </a:p>
        </p:txBody>
      </p:sp>
      <p:sp>
        <p:nvSpPr>
          <p:cNvPr id="7" name="6 Título"/>
          <p:cNvSpPr>
            <a:spLocks noGrp="1"/>
          </p:cNvSpPr>
          <p:nvPr>
            <p:ph type="title"/>
          </p:nvPr>
        </p:nvSpPr>
        <p:spPr/>
        <p:txBody>
          <a:bodyPr/>
          <a:lstStyle/>
          <a:p>
            <a:r>
              <a:rPr lang="es-ES" spc="-1" dirty="0" err="1" smtClean="0">
                <a:uFill>
                  <a:solidFill>
                    <a:srgbClr val="FFFFFF"/>
                  </a:solidFill>
                </a:uFill>
              </a:rPr>
              <a:t>Hepatite</a:t>
            </a:r>
            <a:r>
              <a:rPr lang="es-ES" spc="-1" dirty="0" smtClean="0">
                <a:uFill>
                  <a:solidFill>
                    <a:srgbClr val="FFFFFF"/>
                  </a:solidFill>
                </a:uFill>
              </a:rPr>
              <a:t> C – Caso clínico 1 (II)</a:t>
            </a:r>
            <a:endParaRPr lang="es-ES" dirty="0"/>
          </a:p>
        </p:txBody>
      </p:sp>
      <p:sp>
        <p:nvSpPr>
          <p:cNvPr id="9" name="8 Marcador de contenido"/>
          <p:cNvSpPr>
            <a:spLocks noGrp="1"/>
          </p:cNvSpPr>
          <p:nvPr>
            <p:ph idx="1"/>
          </p:nvPr>
        </p:nvSpPr>
        <p:spPr>
          <a:xfrm>
            <a:off x="0" y="2015807"/>
            <a:ext cx="8310578" cy="4127837"/>
          </a:xfrm>
        </p:spPr>
        <p:txBody>
          <a:bodyPr>
            <a:normAutofit/>
          </a:bodyPr>
          <a:lstStyle/>
          <a:p>
            <a:pPr>
              <a:lnSpc>
                <a:spcPct val="100000"/>
              </a:lnSpc>
            </a:pPr>
            <a:r>
              <a:rPr lang="pt-PT" dirty="0" smtClean="0">
                <a:solidFill>
                  <a:srgbClr val="004586"/>
                </a:solidFill>
                <a:latin typeface="Calibri" pitchFamily="34" charset="0"/>
                <a:cs typeface="Calibri" pitchFamily="34" charset="0"/>
              </a:rPr>
              <a:t>Sem história de </a:t>
            </a:r>
            <a:r>
              <a:rPr lang="pt-PT" dirty="0" smtClean="0">
                <a:solidFill>
                  <a:srgbClr val="004586"/>
                </a:solidFill>
                <a:latin typeface="Calibri" pitchFamily="34" charset="0"/>
                <a:cs typeface="Calibri" pitchFamily="34" charset="0"/>
              </a:rPr>
              <a:t>transfusões.</a:t>
            </a:r>
            <a:endParaRPr lang="pt-PT" dirty="0" smtClean="0">
              <a:solidFill>
                <a:srgbClr val="004586"/>
              </a:solidFill>
              <a:latin typeface="Calibri" pitchFamily="34" charset="0"/>
              <a:cs typeface="Calibri" pitchFamily="34" charset="0"/>
            </a:endParaRPr>
          </a:p>
          <a:p>
            <a:pPr>
              <a:lnSpc>
                <a:spcPct val="100000"/>
              </a:lnSpc>
            </a:pPr>
            <a:r>
              <a:rPr lang="pt-PT" dirty="0" smtClean="0">
                <a:solidFill>
                  <a:srgbClr val="004586"/>
                </a:solidFill>
                <a:latin typeface="Calibri" pitchFamily="34" charset="0"/>
                <a:cs typeface="Calibri" pitchFamily="34" charset="0"/>
              </a:rPr>
              <a:t>Sem uso de drogas </a:t>
            </a:r>
            <a:r>
              <a:rPr lang="pt-PT" dirty="0" smtClean="0">
                <a:solidFill>
                  <a:srgbClr val="004586"/>
                </a:solidFill>
                <a:latin typeface="Calibri" pitchFamily="34" charset="0"/>
                <a:cs typeface="Calibri" pitchFamily="34" charset="0"/>
              </a:rPr>
              <a:t>IV.</a:t>
            </a:r>
            <a:endParaRPr lang="pt-PT" dirty="0" smtClean="0">
              <a:solidFill>
                <a:srgbClr val="004586"/>
              </a:solidFill>
              <a:latin typeface="Calibri" pitchFamily="34" charset="0"/>
              <a:cs typeface="Calibri" pitchFamily="34" charset="0"/>
            </a:endParaRPr>
          </a:p>
          <a:p>
            <a:pPr>
              <a:lnSpc>
                <a:spcPct val="100000"/>
              </a:lnSpc>
            </a:pPr>
            <a:r>
              <a:rPr lang="pt-PT" dirty="0" smtClean="0">
                <a:solidFill>
                  <a:srgbClr val="004586"/>
                </a:solidFill>
                <a:latin typeface="Calibri" pitchFamily="34" charset="0"/>
                <a:cs typeface="Calibri" pitchFamily="34" charset="0"/>
              </a:rPr>
              <a:t> Sem medicação </a:t>
            </a:r>
            <a:r>
              <a:rPr lang="pt-PT" dirty="0" smtClean="0">
                <a:solidFill>
                  <a:srgbClr val="004586"/>
                </a:solidFill>
                <a:latin typeface="Calibri" pitchFamily="34" charset="0"/>
                <a:cs typeface="Calibri" pitchFamily="34" charset="0"/>
              </a:rPr>
              <a:t>habitual.</a:t>
            </a:r>
            <a:endParaRPr lang="pt-PT" dirty="0" smtClean="0">
              <a:solidFill>
                <a:srgbClr val="004586"/>
              </a:solidFill>
              <a:latin typeface="Calibri" pitchFamily="34" charset="0"/>
              <a:cs typeface="Calibri" pitchFamily="34" charset="0"/>
            </a:endParaRPr>
          </a:p>
          <a:p>
            <a:pPr>
              <a:lnSpc>
                <a:spcPct val="100000"/>
              </a:lnSpc>
            </a:pPr>
            <a:r>
              <a:rPr lang="pt-PT" dirty="0" smtClean="0">
                <a:solidFill>
                  <a:srgbClr val="004586"/>
                </a:solidFill>
                <a:latin typeface="Calibri" pitchFamily="34" charset="0"/>
                <a:cs typeface="Calibri" pitchFamily="34" charset="0"/>
              </a:rPr>
              <a:t>Exame objetivo normal, exceto tatuagem na perna direita (realizada numas férias na Ásia Oriental</a:t>
            </a:r>
            <a:r>
              <a:rPr lang="pt-PT" dirty="0" smtClean="0">
                <a:solidFill>
                  <a:srgbClr val="004586"/>
                </a:solidFill>
                <a:latin typeface="Calibri" pitchFamily="34" charset="0"/>
                <a:cs typeface="Calibri" pitchFamily="34" charset="0"/>
              </a:rPr>
              <a:t>).  </a:t>
            </a:r>
            <a:endParaRPr lang="pt-PT" dirty="0" smtClean="0">
              <a:solidFill>
                <a:srgbClr val="004586"/>
              </a:solidFill>
              <a:latin typeface="Calibri" pitchFamily="34" charset="0"/>
              <a:cs typeface="Calibri" pitchFamily="34" charset="0"/>
            </a:endParaRPr>
          </a:p>
          <a:p>
            <a:endParaRPr lang="es-ES" dirty="0"/>
          </a:p>
        </p:txBody>
      </p:sp>
      <p:sp>
        <p:nvSpPr>
          <p:cNvPr id="10" name="9 Marcador de texto"/>
          <p:cNvSpPr>
            <a:spLocks noGrp="1"/>
          </p:cNvSpPr>
          <p:nvPr>
            <p:ph type="body" sz="quarter" idx="10"/>
          </p:nvPr>
        </p:nvSpPr>
        <p:spPr/>
        <p:txBody>
          <a:bodyPr/>
          <a:lstStyle/>
          <a:p>
            <a:endParaRPr lang="es-E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pt-PT" dirty="0" smtClean="0">
                <a:latin typeface="Calibri" pitchFamily="34" charset="0"/>
                <a:cs typeface="Calibri" pitchFamily="34" charset="0"/>
              </a:rPr>
              <a:t>Pergunta 2</a:t>
            </a:r>
            <a:endParaRPr lang="es-ES" dirty="0"/>
          </a:p>
        </p:txBody>
      </p:sp>
      <p:sp>
        <p:nvSpPr>
          <p:cNvPr id="10" name="9 Marcador de texto"/>
          <p:cNvSpPr>
            <a:spLocks noGrp="1"/>
          </p:cNvSpPr>
          <p:nvPr>
            <p:ph type="body" idx="1"/>
          </p:nvPr>
        </p:nvSpPr>
        <p:spPr/>
        <p:txBody>
          <a:bodyPr/>
          <a:lstStyle/>
          <a:p>
            <a:pPr>
              <a:lnSpc>
                <a:spcPct val="100000"/>
              </a:lnSpc>
            </a:pPr>
            <a:r>
              <a:rPr lang="pt-PT" dirty="0" smtClean="0">
                <a:latin typeface="Calibri" pitchFamily="34" charset="0"/>
                <a:cs typeface="Calibri" pitchFamily="34" charset="0"/>
              </a:rPr>
              <a:t>Anticorpo VHC é suficiente.</a:t>
            </a:r>
          </a:p>
          <a:p>
            <a:pPr>
              <a:lnSpc>
                <a:spcPct val="100000"/>
              </a:lnSpc>
            </a:pPr>
            <a:r>
              <a:rPr lang="pt-PT" dirty="0" smtClean="0">
                <a:latin typeface="Calibri" pitchFamily="34" charset="0"/>
                <a:cs typeface="Calibri" pitchFamily="34" charset="0"/>
              </a:rPr>
              <a:t>Anticorpo VHC seguido de novo anticorpo VHC passados 6  meses.</a:t>
            </a:r>
          </a:p>
          <a:p>
            <a:pPr>
              <a:lnSpc>
                <a:spcPct val="100000"/>
              </a:lnSpc>
            </a:pPr>
            <a:r>
              <a:rPr lang="pt-PT" dirty="0" smtClean="0">
                <a:latin typeface="Calibri" pitchFamily="34" charset="0"/>
                <a:cs typeface="Calibri" pitchFamily="34" charset="0"/>
              </a:rPr>
              <a:t>Anticorpo VHC seguido de RNA VHC.</a:t>
            </a:r>
          </a:p>
          <a:p>
            <a:pPr>
              <a:lnSpc>
                <a:spcPct val="100000"/>
              </a:lnSpc>
            </a:pPr>
            <a:r>
              <a:rPr lang="pt-PT" dirty="0" smtClean="0">
                <a:latin typeface="Calibri" pitchFamily="34" charset="0"/>
                <a:cs typeface="Calibri" pitchFamily="34" charset="0"/>
              </a:rPr>
              <a:t>Anticorpo VHC seguido de antigénio VHC.</a:t>
            </a:r>
          </a:p>
          <a:p>
            <a:endParaRPr lang="es-ES" dirty="0"/>
          </a:p>
        </p:txBody>
      </p:sp>
      <p:sp>
        <p:nvSpPr>
          <p:cNvPr id="11" name="10 Marcador de texto"/>
          <p:cNvSpPr>
            <a:spLocks noGrp="1"/>
          </p:cNvSpPr>
          <p:nvPr>
            <p:ph type="body" idx="10"/>
          </p:nvPr>
        </p:nvSpPr>
        <p:spPr/>
        <p:txBody>
          <a:bodyPr/>
          <a:lstStyle/>
          <a:p>
            <a:r>
              <a:rPr lang="pt-PT" dirty="0" smtClean="0">
                <a:latin typeface="Calibri" pitchFamily="34" charset="0"/>
                <a:cs typeface="Calibri" pitchFamily="34" charset="0"/>
              </a:rPr>
              <a:t>Qual a sequência de testes para diagnosticar uma infeção por VHC?</a:t>
            </a:r>
          </a:p>
        </p:txBody>
      </p:sp>
      <p:sp>
        <p:nvSpPr>
          <p:cNvPr id="12" name="11 Marcador de texto"/>
          <p:cNvSpPr>
            <a:spLocks noGrp="1"/>
          </p:cNvSpPr>
          <p:nvPr>
            <p:ph type="body" sz="quarter" idx="11"/>
          </p:nvPr>
        </p:nvSpPr>
        <p:spPr/>
        <p:txBody>
          <a:bodyPr/>
          <a:lstStyle/>
          <a:p>
            <a:endParaRPr lang="es-E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Shape 1"/>
          <p:cNvSpPr txBox="1"/>
          <p:nvPr/>
        </p:nvSpPr>
        <p:spPr>
          <a:xfrm>
            <a:off x="609780" y="159840"/>
            <a:ext cx="10972440" cy="604440"/>
          </a:xfrm>
          <a:prstGeom prst="rect">
            <a:avLst/>
          </a:prstGeom>
          <a:noFill/>
          <a:ln>
            <a:noFill/>
          </a:ln>
        </p:spPr>
        <p:txBody>
          <a:bodyPr anchor="ctr"/>
          <a:lstStyle/>
          <a:p>
            <a:pPr algn="ctr">
              <a:lnSpc>
                <a:spcPct val="100000"/>
              </a:lnSpc>
            </a:pPr>
            <a:endParaRPr lang="es-ES" sz="2400" b="0" strike="noStrike" spc="-1" dirty="0">
              <a:uFill>
                <a:solidFill>
                  <a:srgbClr val="FFFFFF"/>
                </a:solidFill>
              </a:uFill>
              <a:latin typeface="Calibri"/>
            </a:endParaRPr>
          </a:p>
        </p:txBody>
      </p:sp>
      <p:pic>
        <p:nvPicPr>
          <p:cNvPr id="10246" name="Picture 6" descr="Resultado de imagem para adult woman silhouette"/>
          <p:cNvPicPr>
            <a:picLocks noChangeAspect="1" noChangeArrowheads="1"/>
          </p:cNvPicPr>
          <p:nvPr/>
        </p:nvPicPr>
        <p:blipFill>
          <a:blip r:embed="rId2" cstate="print"/>
          <a:srcRect l="34259" t="1833" r="33765"/>
          <a:stretch>
            <a:fillRect/>
          </a:stretch>
        </p:blipFill>
        <p:spPr bwMode="auto">
          <a:xfrm>
            <a:off x="8472264" y="1071546"/>
            <a:ext cx="2150927" cy="4608512"/>
          </a:xfrm>
          <a:prstGeom prst="rect">
            <a:avLst/>
          </a:prstGeom>
          <a:noFill/>
          <a:effectLst>
            <a:softEdge rad="63500"/>
          </a:effectLst>
        </p:spPr>
      </p:pic>
      <p:sp>
        <p:nvSpPr>
          <p:cNvPr id="5" name="4 Título"/>
          <p:cNvSpPr>
            <a:spLocks noGrp="1"/>
          </p:cNvSpPr>
          <p:nvPr>
            <p:ph type="title"/>
          </p:nvPr>
        </p:nvSpPr>
        <p:spPr/>
        <p:txBody>
          <a:bodyPr/>
          <a:lstStyle/>
          <a:p>
            <a:r>
              <a:rPr lang="es-ES" spc="-1" dirty="0" err="1" smtClean="0">
                <a:uFill>
                  <a:solidFill>
                    <a:srgbClr val="FFFFFF"/>
                  </a:solidFill>
                </a:uFill>
              </a:rPr>
              <a:t>Hepatite</a:t>
            </a:r>
            <a:r>
              <a:rPr lang="es-ES" spc="-1" dirty="0" smtClean="0">
                <a:uFill>
                  <a:solidFill>
                    <a:srgbClr val="FFFFFF"/>
                  </a:solidFill>
                </a:uFill>
              </a:rPr>
              <a:t> C – Caso clínico 1 (III)</a:t>
            </a:r>
            <a:endParaRPr lang="es-ES" dirty="0"/>
          </a:p>
        </p:txBody>
      </p:sp>
      <p:sp>
        <p:nvSpPr>
          <p:cNvPr id="6" name="5 Marcador de contenido"/>
          <p:cNvSpPr>
            <a:spLocks noGrp="1"/>
          </p:cNvSpPr>
          <p:nvPr>
            <p:ph idx="1"/>
          </p:nvPr>
        </p:nvSpPr>
        <p:spPr>
          <a:xfrm>
            <a:off x="0" y="1515741"/>
            <a:ext cx="11582400" cy="4342151"/>
          </a:xfrm>
        </p:spPr>
        <p:txBody>
          <a:bodyPr>
            <a:normAutofit/>
          </a:bodyPr>
          <a:lstStyle/>
          <a:p>
            <a:r>
              <a:rPr lang="pt-PT" dirty="0" smtClean="0">
                <a:solidFill>
                  <a:srgbClr val="004586"/>
                </a:solidFill>
                <a:latin typeface="Calibri" pitchFamily="34" charset="0"/>
                <a:cs typeface="Calibri" pitchFamily="34" charset="0"/>
              </a:rPr>
              <a:t>Colheu estudo analítico que revelou:</a:t>
            </a:r>
          </a:p>
          <a:p>
            <a:pPr lvl="1"/>
            <a:r>
              <a:rPr lang="pt-PT" sz="2400" dirty="0" smtClean="0">
                <a:solidFill>
                  <a:srgbClr val="004586"/>
                </a:solidFill>
                <a:latin typeface="Calibri" pitchFamily="34" charset="0"/>
                <a:cs typeface="Calibri" pitchFamily="34" charset="0"/>
              </a:rPr>
              <a:t>Hemograma normal.</a:t>
            </a:r>
          </a:p>
          <a:p>
            <a:pPr lvl="1"/>
            <a:r>
              <a:rPr lang="pt-PT" sz="2400" dirty="0" smtClean="0">
                <a:solidFill>
                  <a:srgbClr val="004586"/>
                </a:solidFill>
                <a:latin typeface="Calibri" pitchFamily="34" charset="0"/>
                <a:cs typeface="Calibri" pitchFamily="34" charset="0"/>
              </a:rPr>
              <a:t>Ureia, creatinina, ionograma normal.</a:t>
            </a:r>
          </a:p>
          <a:p>
            <a:pPr lvl="1"/>
            <a:r>
              <a:rPr lang="pt-PT" sz="2400" dirty="0" smtClean="0">
                <a:solidFill>
                  <a:srgbClr val="004586"/>
                </a:solidFill>
                <a:latin typeface="Calibri" pitchFamily="34" charset="0"/>
                <a:cs typeface="Calibri" pitchFamily="34" charset="0"/>
              </a:rPr>
              <a:t>ALT – 56 UI/L (N&lt;37); AST – 89 UI/L (N&lt;65).</a:t>
            </a:r>
          </a:p>
          <a:p>
            <a:pPr lvl="1"/>
            <a:r>
              <a:rPr lang="pt-PT" sz="2400" dirty="0" smtClean="0">
                <a:solidFill>
                  <a:srgbClr val="004586"/>
                </a:solidFill>
                <a:latin typeface="Calibri" pitchFamily="34" charset="0"/>
                <a:cs typeface="Calibri" pitchFamily="34" charset="0"/>
              </a:rPr>
              <a:t>Bilirrubina total e direta normais; FA normal.</a:t>
            </a:r>
          </a:p>
          <a:p>
            <a:pPr lvl="1"/>
            <a:r>
              <a:rPr lang="pt-PT" sz="2400" dirty="0" smtClean="0">
                <a:solidFill>
                  <a:srgbClr val="004586"/>
                </a:solidFill>
                <a:latin typeface="Calibri" pitchFamily="34" charset="0"/>
                <a:cs typeface="Calibri" pitchFamily="34" charset="0"/>
              </a:rPr>
              <a:t>Albumina e INR normais.</a:t>
            </a:r>
          </a:p>
          <a:p>
            <a:pPr lvl="1"/>
            <a:r>
              <a:rPr lang="pt-PT" sz="2400" dirty="0" smtClean="0">
                <a:solidFill>
                  <a:srgbClr val="004586"/>
                </a:solidFill>
                <a:latin typeface="Calibri" pitchFamily="34" charset="0"/>
                <a:cs typeface="Calibri" pitchFamily="34" charset="0"/>
              </a:rPr>
              <a:t>Ac VHC +.</a:t>
            </a:r>
          </a:p>
          <a:p>
            <a:pPr lvl="1"/>
            <a:r>
              <a:rPr lang="pt-PT" sz="2400" dirty="0" smtClean="0">
                <a:solidFill>
                  <a:srgbClr val="004586"/>
                </a:solidFill>
                <a:latin typeface="Calibri" pitchFamily="34" charset="0"/>
                <a:cs typeface="Calibri" pitchFamily="34" charset="0"/>
              </a:rPr>
              <a:t>AcHBs +, AgHBs -; AcHBc -.</a:t>
            </a:r>
          </a:p>
          <a:p>
            <a:endParaRPr lang="es-ES" dirty="0"/>
          </a:p>
        </p:txBody>
      </p:sp>
      <p:sp>
        <p:nvSpPr>
          <p:cNvPr id="7" name="6 Marcador de texto"/>
          <p:cNvSpPr>
            <a:spLocks noGrp="1"/>
          </p:cNvSpPr>
          <p:nvPr>
            <p:ph type="body" sz="quarter" idx="10"/>
          </p:nvPr>
        </p:nvSpPr>
        <p:spPr/>
        <p:txBody>
          <a:bodyPr/>
          <a:lstStyle/>
          <a:p>
            <a:endParaRPr lang="es-E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Shape 1"/>
          <p:cNvSpPr txBox="1"/>
          <p:nvPr/>
        </p:nvSpPr>
        <p:spPr>
          <a:xfrm>
            <a:off x="609780" y="159840"/>
            <a:ext cx="10972440" cy="604440"/>
          </a:xfrm>
          <a:prstGeom prst="rect">
            <a:avLst/>
          </a:prstGeom>
          <a:noFill/>
          <a:ln>
            <a:noFill/>
          </a:ln>
        </p:spPr>
        <p:txBody>
          <a:bodyPr anchor="ctr"/>
          <a:lstStyle/>
          <a:p>
            <a:pPr algn="ctr">
              <a:lnSpc>
                <a:spcPct val="100000"/>
              </a:lnSpc>
            </a:pPr>
            <a:endParaRPr lang="es-ES" sz="2400" b="0" strike="noStrike" spc="-1" dirty="0">
              <a:uFill>
                <a:solidFill>
                  <a:srgbClr val="FFFFFF"/>
                </a:solidFill>
              </a:uFill>
              <a:latin typeface="Calibri"/>
            </a:endParaRPr>
          </a:p>
        </p:txBody>
      </p:sp>
      <p:sp>
        <p:nvSpPr>
          <p:cNvPr id="6" name="5 Título"/>
          <p:cNvSpPr>
            <a:spLocks noGrp="1"/>
          </p:cNvSpPr>
          <p:nvPr>
            <p:ph type="title"/>
          </p:nvPr>
        </p:nvSpPr>
        <p:spPr/>
        <p:txBody>
          <a:bodyPr/>
          <a:lstStyle/>
          <a:p>
            <a:r>
              <a:rPr lang="pt-PT" dirty="0" smtClean="0">
                <a:latin typeface="Calibri" pitchFamily="34" charset="0"/>
                <a:cs typeface="Calibri" pitchFamily="34" charset="0"/>
              </a:rPr>
              <a:t>Pergunta 3</a:t>
            </a:r>
            <a:endParaRPr lang="es-ES" dirty="0"/>
          </a:p>
        </p:txBody>
      </p:sp>
      <p:sp>
        <p:nvSpPr>
          <p:cNvPr id="10" name="9 Marcador de texto"/>
          <p:cNvSpPr>
            <a:spLocks noGrp="1"/>
          </p:cNvSpPr>
          <p:nvPr>
            <p:ph type="body" idx="1"/>
          </p:nvPr>
        </p:nvSpPr>
        <p:spPr/>
        <p:txBody>
          <a:bodyPr/>
          <a:lstStyle/>
          <a:p>
            <a:pPr>
              <a:lnSpc>
                <a:spcPct val="100000"/>
              </a:lnSpc>
            </a:pPr>
            <a:r>
              <a:rPr lang="pt-PT" dirty="0" smtClean="0">
                <a:latin typeface="Calibri" pitchFamily="34" charset="0"/>
                <a:cs typeface="Calibri" pitchFamily="34" charset="0"/>
              </a:rPr>
              <a:t>Referenciar a consulta hospitalar de Gastrenterologia/Hepatologia.</a:t>
            </a:r>
          </a:p>
          <a:p>
            <a:pPr>
              <a:lnSpc>
                <a:spcPct val="100000"/>
              </a:lnSpc>
            </a:pPr>
            <a:r>
              <a:rPr lang="pt-PT" dirty="0" smtClean="0">
                <a:latin typeface="Calibri" pitchFamily="34" charset="0"/>
                <a:cs typeface="Calibri" pitchFamily="34" charset="0"/>
              </a:rPr>
              <a:t>Como não há evidência clínica de cirrose, monitorizar semestralmente.</a:t>
            </a:r>
          </a:p>
          <a:p>
            <a:pPr>
              <a:lnSpc>
                <a:spcPct val="100000"/>
              </a:lnSpc>
            </a:pPr>
            <a:r>
              <a:rPr lang="pt-PT" dirty="0" smtClean="0">
                <a:latin typeface="Calibri" pitchFamily="34" charset="0"/>
                <a:cs typeface="Calibri" pitchFamily="34" charset="0"/>
              </a:rPr>
              <a:t>Vacinar contra VHB porque é AcHBc negativo.</a:t>
            </a:r>
          </a:p>
          <a:p>
            <a:pPr>
              <a:lnSpc>
                <a:spcPct val="100000"/>
              </a:lnSpc>
            </a:pPr>
            <a:r>
              <a:rPr lang="pt-PT" dirty="0" smtClean="0">
                <a:latin typeface="Calibri" pitchFamily="34" charset="0"/>
                <a:cs typeface="Calibri" pitchFamily="34" charset="0"/>
              </a:rPr>
              <a:t>Pedir tomografia computorizada abdominal para avaliação de fibrose hepática.</a:t>
            </a:r>
          </a:p>
          <a:p>
            <a:endParaRPr lang="es-ES" dirty="0"/>
          </a:p>
        </p:txBody>
      </p:sp>
      <p:sp>
        <p:nvSpPr>
          <p:cNvPr id="11" name="10 Marcador de texto"/>
          <p:cNvSpPr>
            <a:spLocks noGrp="1"/>
          </p:cNvSpPr>
          <p:nvPr>
            <p:ph type="body" idx="10"/>
          </p:nvPr>
        </p:nvSpPr>
        <p:spPr/>
        <p:txBody>
          <a:bodyPr/>
          <a:lstStyle/>
          <a:p>
            <a:r>
              <a:rPr lang="pt-PT" dirty="0" smtClean="0">
                <a:latin typeface="Calibri" pitchFamily="34" charset="0"/>
                <a:cs typeface="Calibri" pitchFamily="34" charset="0"/>
              </a:rPr>
              <a:t>Qual a atitude correta perante esta paciente?</a:t>
            </a:r>
          </a:p>
        </p:txBody>
      </p:sp>
      <p:sp>
        <p:nvSpPr>
          <p:cNvPr id="12" name="11 Marcador de texto"/>
          <p:cNvSpPr>
            <a:spLocks noGrp="1"/>
          </p:cNvSpPr>
          <p:nvPr>
            <p:ph type="body" sz="quarter" idx="11"/>
          </p:nvPr>
        </p:nvSpPr>
        <p:spPr/>
        <p:txBody>
          <a:bodyPr/>
          <a:lstStyle/>
          <a:p>
            <a:endParaRPr lang="es-E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Fig. 1. Estimated current prevalence of HCV infection in different European countries. Data is based on figures reported from large cohorts of blood donors and/or general population [2,6,9–11,14–16,21,25–44].  &#10;                "/>
          <p:cNvPicPr>
            <a:picLocks noChangeAspect="1" noChangeArrowheads="1"/>
          </p:cNvPicPr>
          <p:nvPr/>
        </p:nvPicPr>
        <p:blipFill>
          <a:blip r:embed="rId3" cstate="print"/>
          <a:srcRect t="12259"/>
          <a:stretch>
            <a:fillRect/>
          </a:stretch>
        </p:blipFill>
        <p:spPr bwMode="auto">
          <a:xfrm>
            <a:off x="1881158" y="785794"/>
            <a:ext cx="7815242" cy="5400600"/>
          </a:xfrm>
          <a:prstGeom prst="rect">
            <a:avLst/>
          </a:prstGeom>
          <a:noFill/>
        </p:spPr>
      </p:pic>
      <p:sp>
        <p:nvSpPr>
          <p:cNvPr id="19" name="Rectângulo 18"/>
          <p:cNvSpPr/>
          <p:nvPr/>
        </p:nvSpPr>
        <p:spPr>
          <a:xfrm>
            <a:off x="4810116" y="5715016"/>
            <a:ext cx="7143800" cy="276999"/>
          </a:xfrm>
          <a:prstGeom prst="rect">
            <a:avLst/>
          </a:prstGeom>
        </p:spPr>
        <p:txBody>
          <a:bodyPr wrap="square">
            <a:spAutoFit/>
          </a:bodyPr>
          <a:lstStyle/>
          <a:p>
            <a:pPr algn="r"/>
            <a:r>
              <a:rPr lang="pt-PT" sz="1200" i="1" dirty="0" err="1" smtClean="0">
                <a:solidFill>
                  <a:srgbClr val="808080"/>
                </a:solidFill>
                <a:latin typeface="Calibri" pitchFamily="34" charset="0"/>
                <a:cs typeface="Calibri" pitchFamily="34" charset="0"/>
              </a:rPr>
              <a:t>Esteban</a:t>
            </a:r>
            <a:r>
              <a:rPr lang="pt-PT" sz="1200" i="1" dirty="0" smtClean="0">
                <a:solidFill>
                  <a:srgbClr val="808080"/>
                </a:solidFill>
                <a:latin typeface="Calibri" pitchFamily="34" charset="0"/>
                <a:cs typeface="Calibri" pitchFamily="34" charset="0"/>
              </a:rPr>
              <a:t> JI, </a:t>
            </a:r>
            <a:r>
              <a:rPr lang="pt-PT" sz="1200" i="1" dirty="0" err="1" smtClean="0">
                <a:solidFill>
                  <a:srgbClr val="808080"/>
                </a:solidFill>
                <a:latin typeface="Calibri" pitchFamily="34" charset="0"/>
                <a:cs typeface="Calibri" pitchFamily="34" charset="0"/>
              </a:rPr>
              <a:t>et</a:t>
            </a:r>
            <a:r>
              <a:rPr lang="pt-PT" sz="1200" i="1" dirty="0" smtClean="0">
                <a:solidFill>
                  <a:srgbClr val="808080"/>
                </a:solidFill>
                <a:latin typeface="Calibri" pitchFamily="34" charset="0"/>
                <a:cs typeface="Calibri" pitchFamily="34" charset="0"/>
              </a:rPr>
              <a:t> al. J </a:t>
            </a:r>
            <a:r>
              <a:rPr lang="pt-PT" sz="1200" i="1" dirty="0" err="1" smtClean="0">
                <a:solidFill>
                  <a:srgbClr val="808080"/>
                </a:solidFill>
                <a:latin typeface="Calibri" pitchFamily="34" charset="0"/>
                <a:cs typeface="Calibri" pitchFamily="34" charset="0"/>
              </a:rPr>
              <a:t>Hepatol</a:t>
            </a:r>
            <a:r>
              <a:rPr lang="pt-PT" sz="1200" i="1" dirty="0" smtClean="0">
                <a:solidFill>
                  <a:srgbClr val="808080"/>
                </a:solidFill>
                <a:latin typeface="Calibri" pitchFamily="34" charset="0"/>
                <a:cs typeface="Calibri" pitchFamily="34" charset="0"/>
              </a:rPr>
              <a:t>. 2008; 48:148-62.</a:t>
            </a:r>
            <a:endParaRPr lang="pt-PT" sz="1200" i="1" dirty="0">
              <a:solidFill>
                <a:srgbClr val="808080"/>
              </a:solidFill>
              <a:latin typeface="Calibri" pitchFamily="34" charset="0"/>
              <a:cs typeface="Calibri" pitchFamily="34" charset="0"/>
            </a:endParaRPr>
          </a:p>
        </p:txBody>
      </p:sp>
      <p:sp>
        <p:nvSpPr>
          <p:cNvPr id="5" name="TextShape 1"/>
          <p:cNvSpPr txBox="1"/>
          <p:nvPr/>
        </p:nvSpPr>
        <p:spPr>
          <a:xfrm>
            <a:off x="609780" y="159840"/>
            <a:ext cx="10972440" cy="604440"/>
          </a:xfrm>
          <a:prstGeom prst="rect">
            <a:avLst/>
          </a:prstGeom>
          <a:noFill/>
          <a:ln>
            <a:noFill/>
          </a:ln>
        </p:spPr>
        <p:txBody>
          <a:bodyPr anchor="ctr"/>
          <a:lstStyle/>
          <a:p>
            <a:pPr algn="ctr">
              <a:lnSpc>
                <a:spcPct val="100000"/>
              </a:lnSpc>
            </a:pPr>
            <a:r>
              <a:rPr lang="es-ES" sz="3200" b="1" strike="noStrike" spc="-1" dirty="0" err="1" smtClean="0">
                <a:solidFill>
                  <a:srgbClr val="004586"/>
                </a:solidFill>
                <a:uFill>
                  <a:solidFill>
                    <a:srgbClr val="FFFFFF"/>
                  </a:solidFill>
                </a:uFill>
                <a:latin typeface="Calibri"/>
              </a:rPr>
              <a:t>Hepatite</a:t>
            </a:r>
            <a:r>
              <a:rPr lang="es-ES" sz="3200" b="1" strike="noStrike" spc="-1" dirty="0" smtClean="0">
                <a:solidFill>
                  <a:srgbClr val="004586"/>
                </a:solidFill>
                <a:uFill>
                  <a:solidFill>
                    <a:srgbClr val="FFFFFF"/>
                  </a:solidFill>
                </a:uFill>
                <a:latin typeface="Calibri"/>
              </a:rPr>
              <a:t> C - Epidemiologia</a:t>
            </a:r>
            <a:endParaRPr lang="es-ES" b="0" strike="noStrike" spc="-1" dirty="0">
              <a:solidFill>
                <a:srgbClr val="004586"/>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Shape 1"/>
          <p:cNvSpPr txBox="1"/>
          <p:nvPr/>
        </p:nvSpPr>
        <p:spPr>
          <a:xfrm>
            <a:off x="609780" y="159840"/>
            <a:ext cx="10972440" cy="604440"/>
          </a:xfrm>
          <a:prstGeom prst="rect">
            <a:avLst/>
          </a:prstGeom>
          <a:noFill/>
          <a:ln>
            <a:noFill/>
          </a:ln>
        </p:spPr>
        <p:txBody>
          <a:bodyPr anchor="ctr"/>
          <a:lstStyle/>
          <a:p>
            <a:pPr algn="ctr">
              <a:lnSpc>
                <a:spcPct val="100000"/>
              </a:lnSpc>
            </a:pPr>
            <a:endParaRPr lang="es-ES" sz="2400" b="0" strike="noStrike" spc="-1" dirty="0">
              <a:uFill>
                <a:solidFill>
                  <a:srgbClr val="FFFFFF"/>
                </a:solidFill>
              </a:uFill>
              <a:latin typeface="Calibri"/>
            </a:endParaRPr>
          </a:p>
        </p:txBody>
      </p:sp>
      <p:pic>
        <p:nvPicPr>
          <p:cNvPr id="10246" name="Picture 6" descr="Resultado de imagem para adult woman silhouette"/>
          <p:cNvPicPr>
            <a:picLocks noChangeAspect="1" noChangeArrowheads="1"/>
          </p:cNvPicPr>
          <p:nvPr/>
        </p:nvPicPr>
        <p:blipFill>
          <a:blip r:embed="rId2" cstate="print"/>
          <a:srcRect l="34259" t="1833" r="33765"/>
          <a:stretch>
            <a:fillRect/>
          </a:stretch>
        </p:blipFill>
        <p:spPr bwMode="auto">
          <a:xfrm>
            <a:off x="8472264" y="857232"/>
            <a:ext cx="2150927" cy="4608512"/>
          </a:xfrm>
          <a:prstGeom prst="rect">
            <a:avLst/>
          </a:prstGeom>
          <a:noFill/>
          <a:effectLst>
            <a:softEdge rad="63500"/>
          </a:effectLst>
        </p:spPr>
      </p:pic>
      <p:sp>
        <p:nvSpPr>
          <p:cNvPr id="5" name="4 Título"/>
          <p:cNvSpPr>
            <a:spLocks noGrp="1"/>
          </p:cNvSpPr>
          <p:nvPr>
            <p:ph type="title"/>
          </p:nvPr>
        </p:nvSpPr>
        <p:spPr/>
        <p:txBody>
          <a:bodyPr/>
          <a:lstStyle/>
          <a:p>
            <a:r>
              <a:rPr lang="es-ES" spc="-1" dirty="0" err="1" smtClean="0">
                <a:uFill>
                  <a:solidFill>
                    <a:srgbClr val="FFFFFF"/>
                  </a:solidFill>
                </a:uFill>
              </a:rPr>
              <a:t>Hepatite</a:t>
            </a:r>
            <a:r>
              <a:rPr lang="es-ES" spc="-1" dirty="0" smtClean="0">
                <a:uFill>
                  <a:solidFill>
                    <a:srgbClr val="FFFFFF"/>
                  </a:solidFill>
                </a:uFill>
              </a:rPr>
              <a:t> C – Caso clínico 1 (IV)</a:t>
            </a:r>
            <a:endParaRPr lang="es-ES" dirty="0"/>
          </a:p>
        </p:txBody>
      </p:sp>
      <p:sp>
        <p:nvSpPr>
          <p:cNvPr id="6" name="5 Marcador de contenido"/>
          <p:cNvSpPr>
            <a:spLocks noGrp="1"/>
          </p:cNvSpPr>
          <p:nvPr>
            <p:ph idx="1"/>
          </p:nvPr>
        </p:nvSpPr>
        <p:spPr>
          <a:xfrm>
            <a:off x="0" y="1801493"/>
            <a:ext cx="11582400" cy="4770779"/>
          </a:xfrm>
        </p:spPr>
        <p:txBody>
          <a:bodyPr>
            <a:normAutofit/>
          </a:bodyPr>
          <a:lstStyle/>
          <a:p>
            <a:pPr>
              <a:lnSpc>
                <a:spcPct val="100000"/>
              </a:lnSpc>
            </a:pPr>
            <a:r>
              <a:rPr lang="pt-PT" dirty="0" smtClean="0">
                <a:solidFill>
                  <a:srgbClr val="004586"/>
                </a:solidFill>
                <a:latin typeface="Calibri" pitchFamily="34" charset="0"/>
                <a:cs typeface="Calibri" pitchFamily="34" charset="0"/>
              </a:rPr>
              <a:t>RNA VHC – 2.400.000 ui/ml.</a:t>
            </a:r>
          </a:p>
          <a:p>
            <a:pPr>
              <a:lnSpc>
                <a:spcPct val="100000"/>
              </a:lnSpc>
            </a:pPr>
            <a:r>
              <a:rPr lang="pt-PT" dirty="0" smtClean="0">
                <a:solidFill>
                  <a:srgbClr val="004586"/>
                </a:solidFill>
                <a:latin typeface="Calibri" pitchFamily="34" charset="0"/>
                <a:cs typeface="Calibri" pitchFamily="34" charset="0"/>
              </a:rPr>
              <a:t>Genótipo 1b.</a:t>
            </a:r>
          </a:p>
          <a:p>
            <a:pPr>
              <a:lnSpc>
                <a:spcPct val="100000"/>
              </a:lnSpc>
            </a:pPr>
            <a:r>
              <a:rPr lang="pt-PT" dirty="0" smtClean="0">
                <a:solidFill>
                  <a:srgbClr val="004586"/>
                </a:solidFill>
                <a:latin typeface="Calibri" pitchFamily="34" charset="0"/>
                <a:cs typeface="Calibri" pitchFamily="34" charset="0"/>
              </a:rPr>
              <a:t>Elastografia transitória (Fibroscan®) – F2.</a:t>
            </a:r>
          </a:p>
          <a:p>
            <a:pPr>
              <a:lnSpc>
                <a:spcPct val="100000"/>
              </a:lnSpc>
            </a:pPr>
            <a:r>
              <a:rPr lang="pt-PT" dirty="0" smtClean="0">
                <a:solidFill>
                  <a:srgbClr val="004586"/>
                </a:solidFill>
                <a:latin typeface="Calibri" pitchFamily="34" charset="0"/>
                <a:cs typeface="Calibri" pitchFamily="34" charset="0"/>
              </a:rPr>
              <a:t>Tratada durante 12 semanas com sofosbuvir/ledipasvir.</a:t>
            </a:r>
          </a:p>
          <a:p>
            <a:pPr>
              <a:lnSpc>
                <a:spcPct val="100000"/>
              </a:lnSpc>
            </a:pPr>
            <a:r>
              <a:rPr lang="pt-PT" dirty="0" smtClean="0">
                <a:solidFill>
                  <a:srgbClr val="004586"/>
                </a:solidFill>
                <a:latin typeface="Calibri" pitchFamily="34" charset="0"/>
                <a:cs typeface="Calibri" pitchFamily="34" charset="0"/>
              </a:rPr>
              <a:t>RNA VHC indetetável 24 semanas após fim do tratamento.</a:t>
            </a:r>
          </a:p>
          <a:p>
            <a:pPr>
              <a:lnSpc>
                <a:spcPct val="100000"/>
              </a:lnSpc>
            </a:pPr>
            <a:r>
              <a:rPr lang="pt-PT" dirty="0" smtClean="0">
                <a:solidFill>
                  <a:srgbClr val="004586"/>
                </a:solidFill>
                <a:latin typeface="Calibri" pitchFamily="34" charset="0"/>
                <a:cs typeface="Calibri" pitchFamily="34" charset="0"/>
              </a:rPr>
              <a:t>Alta da consulta de Hepatologia – </a:t>
            </a:r>
            <a:r>
              <a:rPr lang="pt-PT" b="1" dirty="0" smtClean="0">
                <a:solidFill>
                  <a:srgbClr val="C00000"/>
                </a:solidFill>
                <a:latin typeface="Calibri" pitchFamily="34" charset="0"/>
                <a:cs typeface="Calibri" pitchFamily="34" charset="0"/>
              </a:rPr>
              <a:t>HEPATITE C CURADA!</a:t>
            </a:r>
          </a:p>
          <a:p>
            <a:endParaRPr lang="es-ES" dirty="0"/>
          </a:p>
        </p:txBody>
      </p:sp>
      <p:sp>
        <p:nvSpPr>
          <p:cNvPr id="7" name="6 Marcador de texto"/>
          <p:cNvSpPr>
            <a:spLocks noGrp="1"/>
          </p:cNvSpPr>
          <p:nvPr>
            <p:ph type="body" sz="quarter" idx="10"/>
          </p:nvPr>
        </p:nvSpPr>
        <p:spPr/>
        <p:txBody>
          <a:bodyPr/>
          <a:lstStyle/>
          <a:p>
            <a:endParaRPr lang="es-E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Shape 1"/>
          <p:cNvSpPr txBox="1"/>
          <p:nvPr/>
        </p:nvSpPr>
        <p:spPr>
          <a:xfrm>
            <a:off x="609780" y="159840"/>
            <a:ext cx="10972440" cy="604440"/>
          </a:xfrm>
          <a:prstGeom prst="rect">
            <a:avLst/>
          </a:prstGeom>
          <a:noFill/>
          <a:ln>
            <a:noFill/>
          </a:ln>
        </p:spPr>
        <p:txBody>
          <a:bodyPr anchor="ctr"/>
          <a:lstStyle/>
          <a:p>
            <a:pPr algn="ctr">
              <a:lnSpc>
                <a:spcPct val="100000"/>
              </a:lnSpc>
            </a:pPr>
            <a:endParaRPr lang="es-ES" sz="2400" b="0" strike="noStrike" spc="-1" dirty="0">
              <a:uFill>
                <a:solidFill>
                  <a:srgbClr val="FFFFFF"/>
                </a:solidFill>
              </a:uFill>
              <a:latin typeface="Calibri"/>
            </a:endParaRPr>
          </a:p>
        </p:txBody>
      </p:sp>
      <p:pic>
        <p:nvPicPr>
          <p:cNvPr id="191490" name="Picture 2" descr="Resultado de imagem para adult man silhouette"/>
          <p:cNvPicPr>
            <a:picLocks noChangeAspect="1" noChangeArrowheads="1"/>
          </p:cNvPicPr>
          <p:nvPr/>
        </p:nvPicPr>
        <p:blipFill>
          <a:blip r:embed="rId2" cstate="print"/>
          <a:srcRect l="30240" t="7560" r="34481" b="1721"/>
          <a:stretch>
            <a:fillRect/>
          </a:stretch>
        </p:blipFill>
        <p:spPr bwMode="auto">
          <a:xfrm>
            <a:off x="8328248" y="1000108"/>
            <a:ext cx="1736193" cy="4464496"/>
          </a:xfrm>
          <a:prstGeom prst="rect">
            <a:avLst/>
          </a:prstGeom>
          <a:noFill/>
        </p:spPr>
      </p:pic>
      <p:sp>
        <p:nvSpPr>
          <p:cNvPr id="5" name="4 Título"/>
          <p:cNvSpPr>
            <a:spLocks noGrp="1"/>
          </p:cNvSpPr>
          <p:nvPr>
            <p:ph type="title"/>
          </p:nvPr>
        </p:nvSpPr>
        <p:spPr/>
        <p:txBody>
          <a:bodyPr/>
          <a:lstStyle/>
          <a:p>
            <a:r>
              <a:rPr lang="es-ES" spc="-1" dirty="0" err="1" smtClean="0">
                <a:uFill>
                  <a:solidFill>
                    <a:srgbClr val="FFFFFF"/>
                  </a:solidFill>
                </a:uFill>
              </a:rPr>
              <a:t>Hepatite</a:t>
            </a:r>
            <a:r>
              <a:rPr lang="es-ES" spc="-1" dirty="0" smtClean="0">
                <a:uFill>
                  <a:solidFill>
                    <a:srgbClr val="FFFFFF"/>
                  </a:solidFill>
                </a:uFill>
              </a:rPr>
              <a:t> C – Caso clínico 2 (I)</a:t>
            </a:r>
            <a:endParaRPr lang="es-ES" dirty="0"/>
          </a:p>
        </p:txBody>
      </p:sp>
      <p:sp>
        <p:nvSpPr>
          <p:cNvPr id="6" name="5 Marcador de contenido"/>
          <p:cNvSpPr>
            <a:spLocks noGrp="1"/>
          </p:cNvSpPr>
          <p:nvPr>
            <p:ph idx="1"/>
          </p:nvPr>
        </p:nvSpPr>
        <p:spPr>
          <a:xfrm>
            <a:off x="0" y="2015807"/>
            <a:ext cx="11582400" cy="4270713"/>
          </a:xfrm>
        </p:spPr>
        <p:txBody>
          <a:bodyPr>
            <a:normAutofit/>
          </a:bodyPr>
          <a:lstStyle/>
          <a:p>
            <a:pPr>
              <a:lnSpc>
                <a:spcPct val="100000"/>
              </a:lnSpc>
            </a:pPr>
            <a:r>
              <a:rPr lang="pt-PT" dirty="0" smtClean="0">
                <a:solidFill>
                  <a:srgbClr val="004586"/>
                </a:solidFill>
                <a:latin typeface="Calibri" pitchFamily="34" charset="0"/>
                <a:cs typeface="Calibri" pitchFamily="34" charset="0"/>
              </a:rPr>
              <a:t>RPO, 52 anos.</a:t>
            </a:r>
          </a:p>
          <a:p>
            <a:pPr>
              <a:lnSpc>
                <a:spcPct val="100000"/>
              </a:lnSpc>
            </a:pPr>
            <a:r>
              <a:rPr lang="pt-PT" dirty="0" smtClean="0">
                <a:solidFill>
                  <a:srgbClr val="004586"/>
                </a:solidFill>
                <a:latin typeface="Calibri" pitchFamily="34" charset="0"/>
                <a:cs typeface="Calibri" pitchFamily="34" charset="0"/>
              </a:rPr>
              <a:t>Elevação ligeira das transaminases (&lt;2xN) não valorizados.</a:t>
            </a:r>
          </a:p>
          <a:p>
            <a:pPr>
              <a:lnSpc>
                <a:spcPct val="100000"/>
              </a:lnSpc>
            </a:pPr>
            <a:r>
              <a:rPr lang="pt-PT" dirty="0" smtClean="0">
                <a:solidFill>
                  <a:srgbClr val="004586"/>
                </a:solidFill>
                <a:latin typeface="Calibri" pitchFamily="34" charset="0"/>
                <a:cs typeface="Calibri" pitchFamily="34" charset="0"/>
              </a:rPr>
              <a:t>Sem consumo de álcool, sem consumo de drogas IV.</a:t>
            </a:r>
          </a:p>
          <a:p>
            <a:pPr>
              <a:lnSpc>
                <a:spcPct val="100000"/>
              </a:lnSpc>
            </a:pPr>
            <a:r>
              <a:rPr lang="pt-PT" dirty="0" smtClean="0">
                <a:solidFill>
                  <a:srgbClr val="004586"/>
                </a:solidFill>
                <a:latin typeface="Calibri" pitchFamily="34" charset="0"/>
                <a:cs typeface="Calibri" pitchFamily="34" charset="0"/>
              </a:rPr>
              <a:t>Sem contatos sexuais de risco.</a:t>
            </a:r>
          </a:p>
          <a:p>
            <a:pPr>
              <a:lnSpc>
                <a:spcPct val="100000"/>
              </a:lnSpc>
            </a:pPr>
            <a:r>
              <a:rPr lang="pt-PT" dirty="0" smtClean="0">
                <a:solidFill>
                  <a:srgbClr val="004586"/>
                </a:solidFill>
                <a:latin typeface="Calibri" pitchFamily="34" charset="0"/>
                <a:cs typeface="Calibri" pitchFamily="34" charset="0"/>
              </a:rPr>
              <a:t>Recorreu ao SU após episódio de hematemeses.</a:t>
            </a:r>
          </a:p>
          <a:p>
            <a:endParaRPr lang="es-ES" dirty="0"/>
          </a:p>
        </p:txBody>
      </p:sp>
      <p:sp>
        <p:nvSpPr>
          <p:cNvPr id="7" name="6 Marcador de texto"/>
          <p:cNvSpPr>
            <a:spLocks noGrp="1"/>
          </p:cNvSpPr>
          <p:nvPr>
            <p:ph type="body" sz="quarter" idx="10"/>
          </p:nvPr>
        </p:nvSpPr>
        <p:spPr/>
        <p:txBody>
          <a:bodyPr/>
          <a:lstStyle/>
          <a:p>
            <a:endParaRPr lang="es-E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Shape 1"/>
          <p:cNvSpPr txBox="1"/>
          <p:nvPr/>
        </p:nvSpPr>
        <p:spPr>
          <a:xfrm>
            <a:off x="609780" y="159840"/>
            <a:ext cx="10972440" cy="604440"/>
          </a:xfrm>
          <a:prstGeom prst="rect">
            <a:avLst/>
          </a:prstGeom>
          <a:noFill/>
          <a:ln>
            <a:noFill/>
          </a:ln>
        </p:spPr>
        <p:txBody>
          <a:bodyPr anchor="ctr"/>
          <a:lstStyle/>
          <a:p>
            <a:pPr algn="ctr">
              <a:lnSpc>
                <a:spcPct val="100000"/>
              </a:lnSpc>
            </a:pPr>
            <a:endParaRPr lang="es-ES" sz="2400" b="0" strike="noStrike" spc="-1" dirty="0">
              <a:uFill>
                <a:solidFill>
                  <a:srgbClr val="FFFFFF"/>
                </a:solidFill>
              </a:uFill>
              <a:latin typeface="Calibri"/>
            </a:endParaRPr>
          </a:p>
        </p:txBody>
      </p:sp>
      <p:pic>
        <p:nvPicPr>
          <p:cNvPr id="191490" name="Picture 2" descr="Resultado de imagem para adult man silhouette"/>
          <p:cNvPicPr>
            <a:picLocks noChangeAspect="1" noChangeArrowheads="1"/>
          </p:cNvPicPr>
          <p:nvPr/>
        </p:nvPicPr>
        <p:blipFill>
          <a:blip r:embed="rId2" cstate="print"/>
          <a:srcRect l="30240" t="7560" r="34481" b="1721"/>
          <a:stretch>
            <a:fillRect/>
          </a:stretch>
        </p:blipFill>
        <p:spPr bwMode="auto">
          <a:xfrm>
            <a:off x="8239140" y="1000108"/>
            <a:ext cx="1736193" cy="4464496"/>
          </a:xfrm>
          <a:prstGeom prst="rect">
            <a:avLst/>
          </a:prstGeom>
          <a:noFill/>
        </p:spPr>
      </p:pic>
      <p:sp>
        <p:nvSpPr>
          <p:cNvPr id="5" name="4 Título"/>
          <p:cNvSpPr>
            <a:spLocks noGrp="1"/>
          </p:cNvSpPr>
          <p:nvPr>
            <p:ph type="title"/>
          </p:nvPr>
        </p:nvSpPr>
        <p:spPr/>
        <p:txBody>
          <a:bodyPr/>
          <a:lstStyle/>
          <a:p>
            <a:r>
              <a:rPr lang="es-ES" spc="-1" dirty="0" err="1" smtClean="0">
                <a:uFill>
                  <a:solidFill>
                    <a:srgbClr val="FFFFFF"/>
                  </a:solidFill>
                </a:uFill>
              </a:rPr>
              <a:t>Hepatite</a:t>
            </a:r>
            <a:r>
              <a:rPr lang="es-ES" spc="-1" dirty="0" smtClean="0">
                <a:uFill>
                  <a:solidFill>
                    <a:srgbClr val="FFFFFF"/>
                  </a:solidFill>
                </a:uFill>
              </a:rPr>
              <a:t> C – Caso clínico 2 (II)</a:t>
            </a:r>
            <a:endParaRPr lang="es-ES" dirty="0"/>
          </a:p>
        </p:txBody>
      </p:sp>
      <p:sp>
        <p:nvSpPr>
          <p:cNvPr id="6" name="5 Marcador de contenido"/>
          <p:cNvSpPr>
            <a:spLocks noGrp="1"/>
          </p:cNvSpPr>
          <p:nvPr>
            <p:ph idx="1"/>
          </p:nvPr>
        </p:nvSpPr>
        <p:spPr>
          <a:xfrm>
            <a:off x="0" y="2230121"/>
            <a:ext cx="11582400" cy="3699209"/>
          </a:xfrm>
        </p:spPr>
        <p:txBody>
          <a:bodyPr/>
          <a:lstStyle/>
          <a:p>
            <a:pPr>
              <a:lnSpc>
                <a:spcPct val="100000"/>
              </a:lnSpc>
            </a:pPr>
            <a:r>
              <a:rPr lang="pt-PT" dirty="0" smtClean="0">
                <a:solidFill>
                  <a:srgbClr val="004586"/>
                </a:solidFill>
                <a:latin typeface="Calibri" pitchFamily="34" charset="0"/>
                <a:cs typeface="Calibri" pitchFamily="34" charset="0"/>
              </a:rPr>
              <a:t>Estabilização hemodinâmica.</a:t>
            </a:r>
          </a:p>
          <a:p>
            <a:pPr>
              <a:lnSpc>
                <a:spcPct val="100000"/>
              </a:lnSpc>
            </a:pPr>
            <a:r>
              <a:rPr lang="pt-PT" dirty="0" smtClean="0">
                <a:solidFill>
                  <a:srgbClr val="004586"/>
                </a:solidFill>
                <a:latin typeface="Calibri" pitchFamily="34" charset="0"/>
                <a:cs typeface="Calibri" pitchFamily="34" charset="0"/>
              </a:rPr>
              <a:t>Pantoprazol, 80 mg, EV.</a:t>
            </a:r>
          </a:p>
          <a:p>
            <a:pPr>
              <a:lnSpc>
                <a:spcPct val="100000"/>
              </a:lnSpc>
            </a:pPr>
            <a:r>
              <a:rPr lang="pt-PT" dirty="0" smtClean="0">
                <a:solidFill>
                  <a:srgbClr val="004586"/>
                </a:solidFill>
                <a:latin typeface="Calibri" pitchFamily="34" charset="0"/>
                <a:cs typeface="Calibri" pitchFamily="34" charset="0"/>
              </a:rPr>
              <a:t>Hb – 7,8 g/dl; plaquetas – 40.000; INR – 1,5.</a:t>
            </a:r>
          </a:p>
          <a:p>
            <a:pPr>
              <a:lnSpc>
                <a:spcPct val="100000"/>
              </a:lnSpc>
            </a:pPr>
            <a:endParaRPr lang="es-ES" dirty="0"/>
          </a:p>
        </p:txBody>
      </p:sp>
      <p:sp>
        <p:nvSpPr>
          <p:cNvPr id="7" name="6 Marcador de texto"/>
          <p:cNvSpPr>
            <a:spLocks noGrp="1"/>
          </p:cNvSpPr>
          <p:nvPr>
            <p:ph type="body" sz="quarter" idx="10"/>
          </p:nvPr>
        </p:nvSpPr>
        <p:spPr/>
        <p:txBody>
          <a:bodyPr/>
          <a:lstStyle/>
          <a:p>
            <a:endParaRPr lang="es-E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pt-PT" dirty="0" smtClean="0">
                <a:latin typeface="Calibri" pitchFamily="34" charset="0"/>
                <a:cs typeface="Calibri" pitchFamily="34" charset="0"/>
              </a:rPr>
              <a:t>Pergunta 4</a:t>
            </a:r>
            <a:endParaRPr lang="es-ES" dirty="0"/>
          </a:p>
        </p:txBody>
      </p:sp>
      <p:sp>
        <p:nvSpPr>
          <p:cNvPr id="9" name="8 Marcador de texto"/>
          <p:cNvSpPr>
            <a:spLocks noGrp="1"/>
          </p:cNvSpPr>
          <p:nvPr>
            <p:ph type="body" idx="1"/>
          </p:nvPr>
        </p:nvSpPr>
        <p:spPr/>
        <p:txBody>
          <a:bodyPr/>
          <a:lstStyle/>
          <a:p>
            <a:pPr>
              <a:lnSpc>
                <a:spcPct val="100000"/>
              </a:lnSpc>
            </a:pPr>
            <a:r>
              <a:rPr lang="pt-PT" dirty="0" smtClean="0">
                <a:latin typeface="Calibri" pitchFamily="34" charset="0"/>
                <a:cs typeface="Calibri" pitchFamily="34" charset="0"/>
              </a:rPr>
              <a:t>Transfusão de 2 unidades de glóbulos rubros.</a:t>
            </a:r>
          </a:p>
          <a:p>
            <a:pPr>
              <a:lnSpc>
                <a:spcPct val="100000"/>
              </a:lnSpc>
            </a:pPr>
            <a:r>
              <a:rPr lang="pt-PT" dirty="0" smtClean="0">
                <a:latin typeface="Calibri" pitchFamily="34" charset="0"/>
                <a:cs typeface="Calibri" pitchFamily="34" charset="0"/>
              </a:rPr>
              <a:t>Transfusão de 1 unidade de concentrado de plaquetas.</a:t>
            </a:r>
          </a:p>
          <a:p>
            <a:pPr>
              <a:lnSpc>
                <a:spcPct val="100000"/>
              </a:lnSpc>
            </a:pPr>
            <a:r>
              <a:rPr lang="pt-PT" dirty="0" smtClean="0">
                <a:latin typeface="Calibri" pitchFamily="34" charset="0"/>
                <a:cs typeface="Calibri" pitchFamily="34" charset="0"/>
              </a:rPr>
              <a:t>Realização de endoscopia digestiva alta.</a:t>
            </a:r>
          </a:p>
          <a:p>
            <a:pPr>
              <a:lnSpc>
                <a:spcPct val="100000"/>
              </a:lnSpc>
            </a:pPr>
            <a:r>
              <a:rPr lang="pt-PT" dirty="0" smtClean="0">
                <a:latin typeface="Calibri" pitchFamily="34" charset="0"/>
                <a:cs typeface="Calibri" pitchFamily="34" charset="0"/>
              </a:rPr>
              <a:t>Investigação de serologias víricas de VHB e VHC.</a:t>
            </a:r>
          </a:p>
          <a:p>
            <a:endParaRPr lang="es-ES" dirty="0"/>
          </a:p>
        </p:txBody>
      </p:sp>
      <p:sp>
        <p:nvSpPr>
          <p:cNvPr id="10" name="9 Marcador de texto"/>
          <p:cNvSpPr>
            <a:spLocks noGrp="1"/>
          </p:cNvSpPr>
          <p:nvPr>
            <p:ph type="body" idx="10"/>
          </p:nvPr>
        </p:nvSpPr>
        <p:spPr/>
        <p:txBody>
          <a:bodyPr/>
          <a:lstStyle/>
          <a:p>
            <a:r>
              <a:rPr lang="pt-PT" dirty="0" smtClean="0">
                <a:latin typeface="Calibri" pitchFamily="34" charset="0"/>
                <a:cs typeface="Calibri" pitchFamily="34" charset="0"/>
              </a:rPr>
              <a:t>Qual seria o passo seguinte mais importante na abordagem deste doente?</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Shape 1"/>
          <p:cNvSpPr txBox="1"/>
          <p:nvPr/>
        </p:nvSpPr>
        <p:spPr>
          <a:xfrm>
            <a:off x="609780" y="159840"/>
            <a:ext cx="10972440" cy="604440"/>
          </a:xfrm>
          <a:prstGeom prst="rect">
            <a:avLst/>
          </a:prstGeom>
          <a:noFill/>
          <a:ln>
            <a:noFill/>
          </a:ln>
        </p:spPr>
        <p:txBody>
          <a:bodyPr anchor="ctr"/>
          <a:lstStyle/>
          <a:p>
            <a:pPr algn="ctr">
              <a:lnSpc>
                <a:spcPct val="100000"/>
              </a:lnSpc>
            </a:pPr>
            <a:endParaRPr lang="es-ES" sz="2400" b="0" strike="noStrike" spc="-1" dirty="0">
              <a:uFill>
                <a:solidFill>
                  <a:srgbClr val="FFFFFF"/>
                </a:solidFill>
              </a:uFill>
              <a:latin typeface="Calibri"/>
            </a:endParaRPr>
          </a:p>
        </p:txBody>
      </p:sp>
      <p:pic>
        <p:nvPicPr>
          <p:cNvPr id="191490" name="Picture 2" descr="Resultado de imagem para adult man silhouette"/>
          <p:cNvPicPr>
            <a:picLocks noChangeAspect="1" noChangeArrowheads="1"/>
          </p:cNvPicPr>
          <p:nvPr/>
        </p:nvPicPr>
        <p:blipFill>
          <a:blip r:embed="rId3" cstate="print"/>
          <a:srcRect l="30240" t="7560" r="34481" b="1721"/>
          <a:stretch>
            <a:fillRect/>
          </a:stretch>
        </p:blipFill>
        <p:spPr bwMode="auto">
          <a:xfrm>
            <a:off x="8360335" y="1142984"/>
            <a:ext cx="1736193" cy="4464496"/>
          </a:xfrm>
          <a:prstGeom prst="rect">
            <a:avLst/>
          </a:prstGeom>
          <a:noFill/>
        </p:spPr>
      </p:pic>
      <p:pic>
        <p:nvPicPr>
          <p:cNvPr id="6" name="variz modificado.wmv">
            <a:hlinkClick r:id="" action="ppaction://media"/>
          </p:cNvPr>
          <p:cNvPicPr>
            <a:picLocks noRot="1" noChangeAspect="1"/>
          </p:cNvPicPr>
          <p:nvPr>
            <a:videoFile r:link="rId1"/>
          </p:nvPr>
        </p:nvPicPr>
        <p:blipFill>
          <a:blip r:embed="rId4" cstate="print"/>
          <a:stretch>
            <a:fillRect/>
          </a:stretch>
        </p:blipFill>
        <p:spPr>
          <a:xfrm>
            <a:off x="1201154" y="1000108"/>
            <a:ext cx="6537920" cy="4903440"/>
          </a:xfrm>
          <a:prstGeom prst="rect">
            <a:avLst/>
          </a:prstGeom>
        </p:spPr>
      </p:pic>
      <p:sp>
        <p:nvSpPr>
          <p:cNvPr id="5" name="4 Título"/>
          <p:cNvSpPr>
            <a:spLocks noGrp="1"/>
          </p:cNvSpPr>
          <p:nvPr>
            <p:ph type="title"/>
          </p:nvPr>
        </p:nvSpPr>
        <p:spPr/>
        <p:txBody>
          <a:bodyPr/>
          <a:lstStyle/>
          <a:p>
            <a:r>
              <a:rPr lang="es-ES" spc="-1" dirty="0" err="1" smtClean="0">
                <a:uFill>
                  <a:solidFill>
                    <a:srgbClr val="FFFFFF"/>
                  </a:solidFill>
                </a:uFill>
              </a:rPr>
              <a:t>Hepatite</a:t>
            </a:r>
            <a:r>
              <a:rPr lang="es-ES" spc="-1" dirty="0" smtClean="0">
                <a:uFill>
                  <a:solidFill>
                    <a:srgbClr val="FFFFFF"/>
                  </a:solidFill>
                </a:uFill>
              </a:rPr>
              <a:t> C – Caso clínico 2 (III)</a:t>
            </a:r>
            <a:endParaRPr lang="es-ES" dirty="0"/>
          </a:p>
        </p:txBody>
      </p:sp>
      <p:sp>
        <p:nvSpPr>
          <p:cNvPr id="7" name="6 Marcador de texto"/>
          <p:cNvSpPr>
            <a:spLocks noGrp="1"/>
          </p:cNvSpPr>
          <p:nvPr>
            <p:ph type="body" sz="quarter" idx="13"/>
          </p:nvPr>
        </p:nvSpPr>
        <p:spPr/>
        <p:txBody>
          <a:bodyPr/>
          <a:lstStyle/>
          <a:p>
            <a:endParaRPr lang="es-E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seq concurrent="1" nextAc="seek">
              <p:cTn id="3" restart="whenNotActive" fill="hold" evtFilter="cancelBubble" nodeType="interactiveSeq">
                <p:stCondLst>
                  <p:cond evt="onClick" delay="0">
                    <p:tgtEl>
                      <p:spTgt spid="6"/>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6"/>
                                        </p:tgtEl>
                                      </p:cBhvr>
                                    </p:cmd>
                                  </p:childTnLst>
                                </p:cTn>
                              </p:par>
                            </p:childTnLst>
                          </p:cTn>
                        </p:par>
                      </p:childTnLst>
                    </p:cTn>
                  </p:par>
                </p:childTnLst>
              </p:cTn>
              <p:nextCondLst>
                <p:cond evt="onClick" delay="0">
                  <p:tgtEl>
                    <p:spTgt spid="6"/>
                  </p:tgtEl>
                </p:cond>
              </p:nextCondLst>
            </p:seq>
            <p:video>
              <p:cMediaNode>
                <p:cTn id="8"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Shape 1"/>
          <p:cNvSpPr txBox="1"/>
          <p:nvPr/>
        </p:nvSpPr>
        <p:spPr>
          <a:xfrm>
            <a:off x="609780" y="159840"/>
            <a:ext cx="10972440" cy="604440"/>
          </a:xfrm>
          <a:prstGeom prst="rect">
            <a:avLst/>
          </a:prstGeom>
          <a:noFill/>
          <a:ln>
            <a:noFill/>
          </a:ln>
        </p:spPr>
        <p:txBody>
          <a:bodyPr anchor="ctr"/>
          <a:lstStyle/>
          <a:p>
            <a:pPr algn="ctr">
              <a:lnSpc>
                <a:spcPct val="100000"/>
              </a:lnSpc>
            </a:pPr>
            <a:endParaRPr lang="es-ES" sz="2400" b="0" strike="noStrike" spc="-1" dirty="0">
              <a:uFill>
                <a:solidFill>
                  <a:srgbClr val="FFFFFF"/>
                </a:solidFill>
              </a:uFill>
              <a:latin typeface="Calibri"/>
            </a:endParaRPr>
          </a:p>
        </p:txBody>
      </p:sp>
      <p:pic>
        <p:nvPicPr>
          <p:cNvPr id="191490" name="Picture 2" descr="Resultado de imagem para adult man silhouette"/>
          <p:cNvPicPr>
            <a:picLocks noChangeAspect="1" noChangeArrowheads="1"/>
          </p:cNvPicPr>
          <p:nvPr/>
        </p:nvPicPr>
        <p:blipFill>
          <a:blip r:embed="rId2" cstate="print"/>
          <a:srcRect l="30240" t="7560" r="34481" b="1721"/>
          <a:stretch>
            <a:fillRect/>
          </a:stretch>
        </p:blipFill>
        <p:spPr bwMode="auto">
          <a:xfrm>
            <a:off x="8382016" y="1071546"/>
            <a:ext cx="1736193" cy="4464496"/>
          </a:xfrm>
          <a:prstGeom prst="rect">
            <a:avLst/>
          </a:prstGeom>
          <a:noFill/>
        </p:spPr>
      </p:pic>
      <p:sp>
        <p:nvSpPr>
          <p:cNvPr id="7" name="6 Título"/>
          <p:cNvSpPr>
            <a:spLocks noGrp="1"/>
          </p:cNvSpPr>
          <p:nvPr>
            <p:ph type="title"/>
          </p:nvPr>
        </p:nvSpPr>
        <p:spPr/>
        <p:txBody>
          <a:bodyPr/>
          <a:lstStyle/>
          <a:p>
            <a:pPr>
              <a:lnSpc>
                <a:spcPct val="100000"/>
              </a:lnSpc>
            </a:pPr>
            <a:r>
              <a:rPr lang="es-ES" spc="-1" dirty="0" err="1" smtClean="0">
                <a:uFill>
                  <a:solidFill>
                    <a:srgbClr val="FFFFFF"/>
                  </a:solidFill>
                </a:uFill>
              </a:rPr>
              <a:t>Hepatite</a:t>
            </a:r>
            <a:r>
              <a:rPr lang="es-ES" spc="-1" dirty="0" smtClean="0">
                <a:uFill>
                  <a:solidFill>
                    <a:srgbClr val="FFFFFF"/>
                  </a:solidFill>
                </a:uFill>
              </a:rPr>
              <a:t> C – Caso clínico 2 (IV)</a:t>
            </a:r>
            <a:endParaRPr lang="es-ES" sz="1800" b="0" spc="-1" dirty="0">
              <a:uFill>
                <a:solidFill>
                  <a:srgbClr val="FFFFFF"/>
                </a:solidFill>
              </a:uFill>
            </a:endParaRPr>
          </a:p>
        </p:txBody>
      </p:sp>
      <p:sp>
        <p:nvSpPr>
          <p:cNvPr id="9" name="8 Marcador de contenido"/>
          <p:cNvSpPr>
            <a:spLocks noGrp="1"/>
          </p:cNvSpPr>
          <p:nvPr>
            <p:ph idx="1"/>
          </p:nvPr>
        </p:nvSpPr>
        <p:spPr>
          <a:xfrm>
            <a:off x="0" y="2158683"/>
            <a:ext cx="11582400" cy="4556465"/>
          </a:xfrm>
        </p:spPr>
        <p:txBody>
          <a:bodyPr>
            <a:normAutofit/>
          </a:bodyPr>
          <a:lstStyle/>
          <a:p>
            <a:r>
              <a:rPr lang="pt-PT" dirty="0" smtClean="0">
                <a:solidFill>
                  <a:srgbClr val="004586"/>
                </a:solidFill>
                <a:latin typeface="Calibri" pitchFamily="34" charset="0"/>
                <a:cs typeface="Calibri" pitchFamily="34" charset="0"/>
              </a:rPr>
              <a:t>5 dias de terlipressina EV → propranolol PO.</a:t>
            </a:r>
          </a:p>
          <a:p>
            <a:r>
              <a:rPr lang="pt-PT" dirty="0" smtClean="0">
                <a:solidFill>
                  <a:srgbClr val="004586"/>
                </a:solidFill>
                <a:latin typeface="Calibri" pitchFamily="34" charset="0"/>
                <a:cs typeface="Calibri" pitchFamily="34" charset="0"/>
              </a:rPr>
              <a:t>Ecografia: padrão ecográfico sugestivo de cirrose hepática.</a:t>
            </a:r>
          </a:p>
          <a:p>
            <a:r>
              <a:rPr lang="pt-PT" dirty="0" smtClean="0">
                <a:solidFill>
                  <a:srgbClr val="004586"/>
                </a:solidFill>
                <a:latin typeface="Calibri" pitchFamily="34" charset="0"/>
                <a:cs typeface="Calibri" pitchFamily="34" charset="0"/>
              </a:rPr>
              <a:t>Anti-VHC positivo → RNA VHC 3.450.000 ui/ml.</a:t>
            </a:r>
          </a:p>
          <a:p>
            <a:r>
              <a:rPr lang="pt-PT" dirty="0" smtClean="0">
                <a:solidFill>
                  <a:srgbClr val="004586"/>
                </a:solidFill>
                <a:latin typeface="Calibri" pitchFamily="34" charset="0"/>
                <a:cs typeface="Calibri" pitchFamily="34" charset="0"/>
              </a:rPr>
              <a:t>Genótipo 3.</a:t>
            </a:r>
          </a:p>
          <a:p>
            <a:endParaRPr lang="es-ES" dirty="0"/>
          </a:p>
        </p:txBody>
      </p:sp>
      <p:sp>
        <p:nvSpPr>
          <p:cNvPr id="10" name="9 Marcador de texto"/>
          <p:cNvSpPr>
            <a:spLocks noGrp="1"/>
          </p:cNvSpPr>
          <p:nvPr>
            <p:ph type="body" sz="quarter" idx="10"/>
          </p:nvPr>
        </p:nvSpPr>
        <p:spPr/>
        <p:txBody>
          <a:bodyPr/>
          <a:lstStyle/>
          <a:p>
            <a:endParaRPr lang="es-E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Shape 1"/>
          <p:cNvSpPr txBox="1"/>
          <p:nvPr/>
        </p:nvSpPr>
        <p:spPr>
          <a:xfrm>
            <a:off x="609780" y="159840"/>
            <a:ext cx="10972440" cy="604440"/>
          </a:xfrm>
          <a:prstGeom prst="rect">
            <a:avLst/>
          </a:prstGeom>
          <a:noFill/>
          <a:ln>
            <a:noFill/>
          </a:ln>
        </p:spPr>
        <p:txBody>
          <a:bodyPr anchor="ctr"/>
          <a:lstStyle/>
          <a:p>
            <a:pPr algn="ctr">
              <a:lnSpc>
                <a:spcPct val="100000"/>
              </a:lnSpc>
            </a:pPr>
            <a:endParaRPr lang="es-ES" sz="2400" b="0" strike="noStrike" spc="-1" dirty="0">
              <a:uFill>
                <a:solidFill>
                  <a:srgbClr val="FFFFFF"/>
                </a:solidFill>
              </a:uFill>
              <a:latin typeface="Calibri"/>
            </a:endParaRPr>
          </a:p>
        </p:txBody>
      </p:sp>
      <p:sp>
        <p:nvSpPr>
          <p:cNvPr id="6" name="5 Título"/>
          <p:cNvSpPr>
            <a:spLocks noGrp="1"/>
          </p:cNvSpPr>
          <p:nvPr>
            <p:ph type="title"/>
          </p:nvPr>
        </p:nvSpPr>
        <p:spPr/>
        <p:txBody>
          <a:bodyPr/>
          <a:lstStyle/>
          <a:p>
            <a:pPr>
              <a:lnSpc>
                <a:spcPct val="150000"/>
              </a:lnSpc>
            </a:pPr>
            <a:r>
              <a:rPr lang="pt-PT" dirty="0" smtClean="0">
                <a:latin typeface="Calibri" pitchFamily="34" charset="0"/>
                <a:cs typeface="Calibri" pitchFamily="34" charset="0"/>
              </a:rPr>
              <a:t>Pergunta 5</a:t>
            </a:r>
          </a:p>
        </p:txBody>
      </p:sp>
      <p:sp>
        <p:nvSpPr>
          <p:cNvPr id="9" name="8 Marcador de texto"/>
          <p:cNvSpPr>
            <a:spLocks noGrp="1"/>
          </p:cNvSpPr>
          <p:nvPr>
            <p:ph type="body" idx="1"/>
          </p:nvPr>
        </p:nvSpPr>
        <p:spPr/>
        <p:txBody>
          <a:bodyPr/>
          <a:lstStyle/>
          <a:p>
            <a:pPr>
              <a:lnSpc>
                <a:spcPct val="100000"/>
              </a:lnSpc>
            </a:pPr>
            <a:r>
              <a:rPr lang="pt-PT" dirty="0" smtClean="0">
                <a:latin typeface="Calibri" pitchFamily="34" charset="0"/>
                <a:cs typeface="Calibri" pitchFamily="34" charset="0"/>
              </a:rPr>
              <a:t>Integração em programa de erradicação de varizes esofágicas.</a:t>
            </a:r>
          </a:p>
          <a:p>
            <a:pPr>
              <a:lnSpc>
                <a:spcPct val="100000"/>
              </a:lnSpc>
            </a:pPr>
            <a:r>
              <a:rPr lang="pt-PT" dirty="0" smtClean="0">
                <a:latin typeface="Calibri" pitchFamily="34" charset="0"/>
                <a:cs typeface="Calibri" pitchFamily="34" charset="0"/>
              </a:rPr>
              <a:t>Rastreio semestral de hepatocarcinoma com ecografia e </a:t>
            </a:r>
            <a:r>
              <a:rPr lang="el-GR" dirty="0" smtClean="0">
                <a:latin typeface="Calibri" pitchFamily="34" charset="0"/>
                <a:cs typeface="Calibri" pitchFamily="34" charset="0"/>
              </a:rPr>
              <a:t>α</a:t>
            </a:r>
            <a:r>
              <a:rPr lang="pt-PT" dirty="0" smtClean="0">
                <a:latin typeface="Calibri" pitchFamily="34" charset="0"/>
                <a:cs typeface="Calibri" pitchFamily="34" charset="0"/>
              </a:rPr>
              <a:t>-fetoproteína.</a:t>
            </a:r>
          </a:p>
          <a:p>
            <a:pPr>
              <a:lnSpc>
                <a:spcPct val="100000"/>
              </a:lnSpc>
            </a:pPr>
            <a:r>
              <a:rPr lang="pt-PT" dirty="0" smtClean="0">
                <a:latin typeface="Calibri" pitchFamily="34" charset="0"/>
                <a:cs typeface="Calibri" pitchFamily="34" charset="0"/>
              </a:rPr>
              <a:t>Tratamento da infeção por VHC.</a:t>
            </a:r>
          </a:p>
          <a:p>
            <a:pPr>
              <a:lnSpc>
                <a:spcPct val="100000"/>
              </a:lnSpc>
            </a:pPr>
            <a:r>
              <a:rPr lang="pt-PT" dirty="0" smtClean="0">
                <a:latin typeface="Calibri" pitchFamily="34" charset="0"/>
                <a:cs typeface="Calibri" pitchFamily="34" charset="0"/>
              </a:rPr>
              <a:t>Elastografia transitória anual.</a:t>
            </a:r>
          </a:p>
          <a:p>
            <a:endParaRPr lang="es-ES" dirty="0"/>
          </a:p>
        </p:txBody>
      </p:sp>
      <p:sp>
        <p:nvSpPr>
          <p:cNvPr id="10" name="9 Marcador de texto"/>
          <p:cNvSpPr>
            <a:spLocks noGrp="1"/>
          </p:cNvSpPr>
          <p:nvPr>
            <p:ph type="body" idx="10"/>
          </p:nvPr>
        </p:nvSpPr>
        <p:spPr/>
        <p:txBody>
          <a:bodyPr/>
          <a:lstStyle/>
          <a:p>
            <a:r>
              <a:rPr lang="pt-PT" dirty="0" smtClean="0">
                <a:latin typeface="Calibri" pitchFamily="34" charset="0"/>
                <a:cs typeface="Calibri" pitchFamily="34" charset="0"/>
              </a:rPr>
              <a:t>Qual destas opções não faz parte do seguimento aconselhado para este doente?</a:t>
            </a:r>
          </a:p>
        </p:txBody>
      </p:sp>
      <p:sp>
        <p:nvSpPr>
          <p:cNvPr id="11" name="10 Marcador de texto"/>
          <p:cNvSpPr>
            <a:spLocks noGrp="1"/>
          </p:cNvSpPr>
          <p:nvPr>
            <p:ph type="body" sz="quarter" idx="11"/>
          </p:nvPr>
        </p:nvSpPr>
        <p:spPr/>
        <p:txBody>
          <a:bodyPr/>
          <a:lstStyle/>
          <a:p>
            <a:endParaRPr lang="es-E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Shape 1"/>
          <p:cNvSpPr txBox="1"/>
          <p:nvPr/>
        </p:nvSpPr>
        <p:spPr>
          <a:xfrm>
            <a:off x="609780" y="159840"/>
            <a:ext cx="10972440" cy="604440"/>
          </a:xfrm>
          <a:prstGeom prst="rect">
            <a:avLst/>
          </a:prstGeom>
          <a:noFill/>
          <a:ln>
            <a:noFill/>
          </a:ln>
        </p:spPr>
        <p:txBody>
          <a:bodyPr anchor="ctr"/>
          <a:lstStyle/>
          <a:p>
            <a:pPr algn="ctr">
              <a:lnSpc>
                <a:spcPct val="100000"/>
              </a:lnSpc>
            </a:pPr>
            <a:endParaRPr lang="es-ES" sz="2400" b="0" strike="noStrike" spc="-1" dirty="0">
              <a:uFill>
                <a:solidFill>
                  <a:srgbClr val="FFFFFF"/>
                </a:solidFill>
              </a:uFill>
              <a:latin typeface="Calibri"/>
            </a:endParaRPr>
          </a:p>
        </p:txBody>
      </p:sp>
      <p:pic>
        <p:nvPicPr>
          <p:cNvPr id="191490" name="Picture 2" descr="Resultado de imagem para adult man silhouette"/>
          <p:cNvPicPr>
            <a:picLocks noChangeAspect="1" noChangeArrowheads="1"/>
          </p:cNvPicPr>
          <p:nvPr/>
        </p:nvPicPr>
        <p:blipFill>
          <a:blip r:embed="rId2" cstate="print"/>
          <a:srcRect l="30240" t="7560" r="34481" b="1721"/>
          <a:stretch>
            <a:fillRect/>
          </a:stretch>
        </p:blipFill>
        <p:spPr bwMode="auto">
          <a:xfrm>
            <a:off x="8882082" y="1000108"/>
            <a:ext cx="1736193" cy="4464496"/>
          </a:xfrm>
          <a:prstGeom prst="rect">
            <a:avLst/>
          </a:prstGeom>
          <a:noFill/>
        </p:spPr>
      </p:pic>
      <p:sp>
        <p:nvSpPr>
          <p:cNvPr id="5" name="4 Título"/>
          <p:cNvSpPr>
            <a:spLocks noGrp="1"/>
          </p:cNvSpPr>
          <p:nvPr>
            <p:ph type="title"/>
          </p:nvPr>
        </p:nvSpPr>
        <p:spPr/>
        <p:txBody>
          <a:bodyPr/>
          <a:lstStyle/>
          <a:p>
            <a:r>
              <a:rPr lang="es-ES" spc="-1" dirty="0" err="1" smtClean="0">
                <a:uFill>
                  <a:solidFill>
                    <a:srgbClr val="FFFFFF"/>
                  </a:solidFill>
                </a:uFill>
              </a:rPr>
              <a:t>Hepatite</a:t>
            </a:r>
            <a:r>
              <a:rPr lang="es-ES" spc="-1" dirty="0" smtClean="0">
                <a:uFill>
                  <a:solidFill>
                    <a:srgbClr val="FFFFFF"/>
                  </a:solidFill>
                </a:uFill>
              </a:rPr>
              <a:t> C – Caso clínico 2 (V)</a:t>
            </a:r>
            <a:endParaRPr lang="es-ES" dirty="0"/>
          </a:p>
        </p:txBody>
      </p:sp>
      <p:sp>
        <p:nvSpPr>
          <p:cNvPr id="6" name="5 Marcador de contenido"/>
          <p:cNvSpPr>
            <a:spLocks noGrp="1"/>
          </p:cNvSpPr>
          <p:nvPr>
            <p:ph idx="1"/>
          </p:nvPr>
        </p:nvSpPr>
        <p:spPr>
          <a:xfrm>
            <a:off x="0" y="1444303"/>
            <a:ext cx="11582400" cy="4556465"/>
          </a:xfrm>
        </p:spPr>
        <p:txBody>
          <a:bodyPr>
            <a:normAutofit/>
          </a:bodyPr>
          <a:lstStyle/>
          <a:p>
            <a:pPr>
              <a:lnSpc>
                <a:spcPct val="100000"/>
              </a:lnSpc>
            </a:pPr>
            <a:r>
              <a:rPr lang="pt-PT" dirty="0" smtClean="0">
                <a:solidFill>
                  <a:srgbClr val="004586"/>
                </a:solidFill>
                <a:latin typeface="Calibri" pitchFamily="34" charset="0"/>
                <a:cs typeface="Calibri" pitchFamily="34" charset="0"/>
              </a:rPr>
              <a:t>Tratamento da infeção VHC com:</a:t>
            </a:r>
          </a:p>
          <a:p>
            <a:pPr lvl="1">
              <a:lnSpc>
                <a:spcPct val="100000"/>
              </a:lnSpc>
            </a:pPr>
            <a:r>
              <a:rPr lang="pt-PT" sz="2400" dirty="0" smtClean="0">
                <a:solidFill>
                  <a:srgbClr val="004586"/>
                </a:solidFill>
                <a:latin typeface="Calibri" pitchFamily="34" charset="0"/>
                <a:cs typeface="Calibri" pitchFamily="34" charset="0"/>
              </a:rPr>
              <a:t>Sofosbuvir + daclatasvir + ribavirina durante 24 semanas.</a:t>
            </a:r>
          </a:p>
          <a:p>
            <a:pPr>
              <a:lnSpc>
                <a:spcPct val="100000"/>
              </a:lnSpc>
            </a:pPr>
            <a:r>
              <a:rPr lang="pt-PT" dirty="0" smtClean="0">
                <a:solidFill>
                  <a:srgbClr val="004586"/>
                </a:solidFill>
                <a:latin typeface="Calibri" pitchFamily="34" charset="0"/>
                <a:cs typeface="Calibri" pitchFamily="34" charset="0"/>
              </a:rPr>
              <a:t>RNA VHC indetetável 24 semanas após fim do tratamento.</a:t>
            </a:r>
          </a:p>
          <a:p>
            <a:pPr>
              <a:lnSpc>
                <a:spcPct val="100000"/>
              </a:lnSpc>
            </a:pPr>
            <a:r>
              <a:rPr lang="pt-PT" dirty="0" smtClean="0">
                <a:solidFill>
                  <a:srgbClr val="C00000"/>
                </a:solidFill>
                <a:latin typeface="Calibri" pitchFamily="34" charset="0"/>
                <a:cs typeface="Calibri" pitchFamily="34" charset="0"/>
              </a:rPr>
              <a:t>HEPATITE C CURADA!</a:t>
            </a:r>
          </a:p>
          <a:p>
            <a:pPr>
              <a:lnSpc>
                <a:spcPct val="100000"/>
              </a:lnSpc>
            </a:pPr>
            <a:r>
              <a:rPr lang="pt-PT" dirty="0" smtClean="0">
                <a:solidFill>
                  <a:srgbClr val="C00000"/>
                </a:solidFill>
                <a:latin typeface="Calibri" pitchFamily="34" charset="0"/>
                <a:cs typeface="Calibri" pitchFamily="34" charset="0"/>
              </a:rPr>
              <a:t>Cirrose hepática </a:t>
            </a:r>
            <a:r>
              <a:rPr lang="pt-PT" dirty="0" smtClean="0">
                <a:solidFill>
                  <a:srgbClr val="004586"/>
                </a:solidFill>
                <a:latin typeface="Calibri" pitchFamily="34" charset="0"/>
                <a:cs typeface="Calibri" pitchFamily="34" charset="0"/>
              </a:rPr>
              <a:t>com seguimento em Consulta de Hepatologia:</a:t>
            </a:r>
            <a:endParaRPr lang="es-ES" dirty="0" smtClean="0">
              <a:solidFill>
                <a:srgbClr val="004586"/>
              </a:solidFill>
              <a:latin typeface="Calibri" pitchFamily="34" charset="0"/>
              <a:cs typeface="Calibri" pitchFamily="34" charset="0"/>
            </a:endParaRPr>
          </a:p>
          <a:p>
            <a:pPr lvl="1">
              <a:lnSpc>
                <a:spcPct val="100000"/>
              </a:lnSpc>
            </a:pPr>
            <a:r>
              <a:rPr lang="pt-PT" sz="2400" dirty="0" smtClean="0">
                <a:solidFill>
                  <a:srgbClr val="004586"/>
                </a:solidFill>
                <a:latin typeface="Calibri" pitchFamily="34" charset="0"/>
                <a:cs typeface="Calibri" pitchFamily="34" charset="0"/>
              </a:rPr>
              <a:t>Rastreio de CHC.</a:t>
            </a:r>
          </a:p>
          <a:p>
            <a:pPr lvl="1">
              <a:lnSpc>
                <a:spcPct val="100000"/>
              </a:lnSpc>
            </a:pPr>
            <a:r>
              <a:rPr lang="pt-PT" sz="2400" dirty="0" smtClean="0">
                <a:solidFill>
                  <a:srgbClr val="004586"/>
                </a:solidFill>
                <a:latin typeface="Calibri" pitchFamily="34" charset="0"/>
                <a:cs typeface="Calibri" pitchFamily="34" charset="0"/>
              </a:rPr>
              <a:t>Vigilância de varizes esofágicas/hipertensão portal.</a:t>
            </a:r>
          </a:p>
          <a:p>
            <a:pPr lvl="1">
              <a:lnSpc>
                <a:spcPct val="100000"/>
              </a:lnSpc>
            </a:pPr>
            <a:r>
              <a:rPr lang="pt-PT" sz="2400" dirty="0" smtClean="0">
                <a:solidFill>
                  <a:srgbClr val="004586"/>
                </a:solidFill>
                <a:latin typeface="Calibri" pitchFamily="34" charset="0"/>
                <a:cs typeface="Calibri" pitchFamily="34" charset="0"/>
              </a:rPr>
              <a:t>Controlo de outros fatores de risco para doença hepática.</a:t>
            </a:r>
          </a:p>
          <a:p>
            <a:endParaRPr lang="es-ES" dirty="0"/>
          </a:p>
        </p:txBody>
      </p:sp>
      <p:sp>
        <p:nvSpPr>
          <p:cNvPr id="7" name="6 Marcador de texto"/>
          <p:cNvSpPr>
            <a:spLocks noGrp="1"/>
          </p:cNvSpPr>
          <p:nvPr>
            <p:ph type="body" sz="quarter" idx="10"/>
          </p:nvPr>
        </p:nvSpPr>
        <p:spPr/>
        <p:txBody>
          <a:bodyPr/>
          <a:lstStyle/>
          <a:p>
            <a:endParaRPr lang="es-E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Shape 1"/>
          <p:cNvSpPr txBox="1"/>
          <p:nvPr/>
        </p:nvSpPr>
        <p:spPr>
          <a:xfrm>
            <a:off x="288032" y="159840"/>
            <a:ext cx="11568608" cy="604440"/>
          </a:xfrm>
          <a:prstGeom prst="rect">
            <a:avLst/>
          </a:prstGeom>
          <a:noFill/>
          <a:ln>
            <a:noFill/>
          </a:ln>
        </p:spPr>
        <p:txBody>
          <a:bodyPr anchor="ctr"/>
          <a:lstStyle/>
          <a:p>
            <a:pPr algn="ctr">
              <a:lnSpc>
                <a:spcPct val="100000"/>
              </a:lnSpc>
            </a:pPr>
            <a:endParaRPr lang="es-ES" sz="2400" b="1" strike="noStrike" spc="-1" dirty="0">
              <a:uFill>
                <a:solidFill>
                  <a:srgbClr val="FFFFFF"/>
                </a:solidFill>
              </a:uFill>
              <a:latin typeface="Calibri"/>
            </a:endParaRPr>
          </a:p>
        </p:txBody>
      </p:sp>
      <p:pic>
        <p:nvPicPr>
          <p:cNvPr id="158722" name="Picture 2" descr="Resultado de imagem para messages"/>
          <p:cNvPicPr>
            <a:picLocks noChangeAspect="1" noChangeArrowheads="1"/>
          </p:cNvPicPr>
          <p:nvPr/>
        </p:nvPicPr>
        <p:blipFill>
          <a:blip r:embed="rId2" cstate="print"/>
          <a:srcRect/>
          <a:stretch>
            <a:fillRect/>
          </a:stretch>
        </p:blipFill>
        <p:spPr bwMode="auto">
          <a:xfrm rot="2269385">
            <a:off x="8854483" y="240002"/>
            <a:ext cx="2847975" cy="2028826"/>
          </a:xfrm>
          <a:prstGeom prst="rect">
            <a:avLst/>
          </a:prstGeom>
          <a:noFill/>
        </p:spPr>
      </p:pic>
      <p:sp>
        <p:nvSpPr>
          <p:cNvPr id="6" name="5 Título"/>
          <p:cNvSpPr>
            <a:spLocks noGrp="1"/>
          </p:cNvSpPr>
          <p:nvPr>
            <p:ph type="title"/>
          </p:nvPr>
        </p:nvSpPr>
        <p:spPr/>
        <p:txBody>
          <a:bodyPr/>
          <a:lstStyle/>
          <a:p>
            <a:r>
              <a:rPr lang="es-ES" spc="-1" dirty="0" err="1" smtClean="0">
                <a:uFill>
                  <a:solidFill>
                    <a:srgbClr val="FFFFFF"/>
                  </a:solidFill>
                </a:uFill>
              </a:rPr>
              <a:t>Take</a:t>
            </a:r>
            <a:r>
              <a:rPr lang="es-ES" spc="-1" dirty="0" smtClean="0">
                <a:uFill>
                  <a:solidFill>
                    <a:srgbClr val="FFFFFF"/>
                  </a:solidFill>
                </a:uFill>
              </a:rPr>
              <a:t>-Home </a:t>
            </a:r>
            <a:r>
              <a:rPr lang="es-ES" spc="-1" dirty="0" err="1" smtClean="0">
                <a:uFill>
                  <a:solidFill>
                    <a:srgbClr val="FFFFFF"/>
                  </a:solidFill>
                </a:uFill>
              </a:rPr>
              <a:t>messages</a:t>
            </a:r>
            <a:endParaRPr lang="es-ES" dirty="0"/>
          </a:p>
        </p:txBody>
      </p:sp>
      <p:sp>
        <p:nvSpPr>
          <p:cNvPr id="7" name="6 Marcador de contenido"/>
          <p:cNvSpPr>
            <a:spLocks noGrp="1"/>
          </p:cNvSpPr>
          <p:nvPr>
            <p:ph idx="1"/>
          </p:nvPr>
        </p:nvSpPr>
        <p:spPr>
          <a:xfrm>
            <a:off x="0" y="1730055"/>
            <a:ext cx="11582400" cy="4770779"/>
          </a:xfrm>
        </p:spPr>
        <p:txBody>
          <a:bodyPr>
            <a:normAutofit/>
          </a:bodyPr>
          <a:lstStyle/>
          <a:p>
            <a:pPr>
              <a:lnSpc>
                <a:spcPct val="100000"/>
              </a:lnSpc>
            </a:pPr>
            <a:r>
              <a:rPr lang="pt-PT" dirty="0" smtClean="0">
                <a:solidFill>
                  <a:srgbClr val="004586"/>
                </a:solidFill>
                <a:latin typeface="Calibri" pitchFamily="34" charset="0"/>
                <a:cs typeface="Calibri" pitchFamily="34" charset="0"/>
              </a:rPr>
              <a:t>A</a:t>
            </a:r>
            <a:r>
              <a:rPr lang="pt-PT" dirty="0" smtClean="0">
                <a:latin typeface="Calibri" pitchFamily="34" charset="0"/>
                <a:cs typeface="Calibri" pitchFamily="34" charset="0"/>
              </a:rPr>
              <a:t> </a:t>
            </a:r>
            <a:r>
              <a:rPr lang="pt-PT" dirty="0" smtClean="0">
                <a:solidFill>
                  <a:srgbClr val="C00000"/>
                </a:solidFill>
                <a:latin typeface="Calibri" pitchFamily="34" charset="0"/>
                <a:cs typeface="Calibri" pitchFamily="34" charset="0"/>
              </a:rPr>
              <a:t>maioria</a:t>
            </a:r>
            <a:r>
              <a:rPr lang="pt-PT" dirty="0" smtClean="0">
                <a:latin typeface="Calibri" pitchFamily="34" charset="0"/>
                <a:cs typeface="Calibri" pitchFamily="34" charset="0"/>
              </a:rPr>
              <a:t> </a:t>
            </a:r>
            <a:r>
              <a:rPr lang="pt-PT" dirty="0" smtClean="0">
                <a:solidFill>
                  <a:srgbClr val="004586"/>
                </a:solidFill>
                <a:latin typeface="Calibri" pitchFamily="34" charset="0"/>
                <a:cs typeface="Calibri" pitchFamily="34" charset="0"/>
              </a:rPr>
              <a:t>dos doentes com infeção por VHC </a:t>
            </a:r>
            <a:r>
              <a:rPr lang="pt-PT" dirty="0" smtClean="0">
                <a:solidFill>
                  <a:srgbClr val="C00000"/>
                </a:solidFill>
                <a:latin typeface="Calibri" pitchFamily="34" charset="0"/>
                <a:cs typeface="Calibri" pitchFamily="34" charset="0"/>
              </a:rPr>
              <a:t>não estão diagnosticados.</a:t>
            </a:r>
          </a:p>
          <a:p>
            <a:pPr>
              <a:lnSpc>
                <a:spcPct val="100000"/>
              </a:lnSpc>
            </a:pPr>
            <a:r>
              <a:rPr lang="pt-PT" dirty="0" smtClean="0">
                <a:solidFill>
                  <a:srgbClr val="004586"/>
                </a:solidFill>
                <a:latin typeface="Calibri" pitchFamily="34" charset="0"/>
                <a:cs typeface="Calibri" pitchFamily="34" charset="0"/>
              </a:rPr>
              <a:t>O</a:t>
            </a:r>
            <a:r>
              <a:rPr lang="pt-PT" dirty="0" smtClean="0">
                <a:latin typeface="Calibri" pitchFamily="34" charset="0"/>
                <a:cs typeface="Calibri" pitchFamily="34" charset="0"/>
              </a:rPr>
              <a:t> </a:t>
            </a:r>
            <a:r>
              <a:rPr lang="pt-PT" dirty="0" smtClean="0">
                <a:solidFill>
                  <a:srgbClr val="C00000"/>
                </a:solidFill>
                <a:latin typeface="Calibri" pitchFamily="34" charset="0"/>
                <a:cs typeface="Calibri" pitchFamily="34" charset="0"/>
              </a:rPr>
              <a:t>rastreio de grupos de risco </a:t>
            </a:r>
            <a:r>
              <a:rPr lang="pt-PT" dirty="0" smtClean="0">
                <a:solidFill>
                  <a:srgbClr val="004586"/>
                </a:solidFill>
                <a:latin typeface="Calibri" pitchFamily="34" charset="0"/>
                <a:cs typeface="Calibri" pitchFamily="34" charset="0"/>
              </a:rPr>
              <a:t>é custo-efetivo e </a:t>
            </a:r>
            <a:r>
              <a:rPr lang="pt-PT" dirty="0" smtClean="0">
                <a:solidFill>
                  <a:srgbClr val="C00000"/>
                </a:solidFill>
                <a:latin typeface="Calibri" pitchFamily="34" charset="0"/>
                <a:cs typeface="Calibri" pitchFamily="34" charset="0"/>
              </a:rPr>
              <a:t>recomendado.</a:t>
            </a:r>
          </a:p>
          <a:p>
            <a:pPr>
              <a:lnSpc>
                <a:spcPct val="100000"/>
              </a:lnSpc>
            </a:pPr>
            <a:r>
              <a:rPr lang="pt-PT" dirty="0" smtClean="0">
                <a:solidFill>
                  <a:srgbClr val="004586"/>
                </a:solidFill>
                <a:latin typeface="Calibri" pitchFamily="34" charset="0"/>
                <a:cs typeface="Calibri" pitchFamily="34" charset="0"/>
              </a:rPr>
              <a:t>A um teste anti-VHC positivo deve seguir-se sempre o teste RNA VHC.</a:t>
            </a:r>
          </a:p>
          <a:p>
            <a:pPr>
              <a:lnSpc>
                <a:spcPct val="100000"/>
              </a:lnSpc>
            </a:pPr>
            <a:r>
              <a:rPr lang="pt-PT" dirty="0" smtClean="0">
                <a:solidFill>
                  <a:srgbClr val="C00000"/>
                </a:solidFill>
                <a:latin typeface="Calibri" pitchFamily="34" charset="0"/>
                <a:cs typeface="Calibri" pitchFamily="34" charset="0"/>
              </a:rPr>
              <a:t>RNA VHC positivo = infeção por VHC.</a:t>
            </a:r>
          </a:p>
          <a:p>
            <a:pPr>
              <a:lnSpc>
                <a:spcPct val="100000"/>
              </a:lnSpc>
            </a:pPr>
            <a:r>
              <a:rPr lang="pt-PT" dirty="0" smtClean="0">
                <a:solidFill>
                  <a:srgbClr val="004586"/>
                </a:solidFill>
                <a:latin typeface="Calibri" pitchFamily="34" charset="0"/>
                <a:cs typeface="Calibri" pitchFamily="34" charset="0"/>
              </a:rPr>
              <a:t>O</a:t>
            </a:r>
            <a:r>
              <a:rPr lang="pt-PT" dirty="0" smtClean="0">
                <a:latin typeface="Calibri" pitchFamily="34" charset="0"/>
                <a:cs typeface="Calibri" pitchFamily="34" charset="0"/>
              </a:rPr>
              <a:t> </a:t>
            </a:r>
            <a:r>
              <a:rPr lang="pt-PT" dirty="0" smtClean="0">
                <a:solidFill>
                  <a:srgbClr val="C00000"/>
                </a:solidFill>
                <a:latin typeface="Calibri" pitchFamily="34" charset="0"/>
                <a:cs typeface="Calibri" pitchFamily="34" charset="0"/>
              </a:rPr>
              <a:t>tratamento</a:t>
            </a:r>
            <a:r>
              <a:rPr lang="pt-PT" dirty="0" smtClean="0">
                <a:latin typeface="Calibri" pitchFamily="34" charset="0"/>
                <a:cs typeface="Calibri" pitchFamily="34" charset="0"/>
              </a:rPr>
              <a:t> </a:t>
            </a:r>
            <a:r>
              <a:rPr lang="pt-PT" dirty="0" smtClean="0">
                <a:solidFill>
                  <a:srgbClr val="004586"/>
                </a:solidFill>
                <a:latin typeface="Calibri" pitchFamily="34" charset="0"/>
                <a:cs typeface="Calibri" pitchFamily="34" charset="0"/>
              </a:rPr>
              <a:t>do VHC tem </a:t>
            </a:r>
            <a:r>
              <a:rPr lang="pt-PT" dirty="0" smtClean="0">
                <a:solidFill>
                  <a:srgbClr val="C00000"/>
                </a:solidFill>
                <a:latin typeface="Calibri" pitchFamily="34" charset="0"/>
                <a:cs typeface="Calibri" pitchFamily="34" charset="0"/>
              </a:rPr>
              <a:t>benefícios clínicos e económicos.</a:t>
            </a:r>
          </a:p>
          <a:p>
            <a:pPr>
              <a:lnSpc>
                <a:spcPct val="100000"/>
              </a:lnSpc>
            </a:pPr>
            <a:r>
              <a:rPr lang="pt-PT" dirty="0" smtClean="0">
                <a:solidFill>
                  <a:srgbClr val="C00000"/>
                </a:solidFill>
                <a:latin typeface="Calibri" pitchFamily="34" charset="0"/>
                <a:cs typeface="Calibri" pitchFamily="34" charset="0"/>
              </a:rPr>
              <a:t>Taxa de cura </a:t>
            </a:r>
            <a:r>
              <a:rPr lang="pt-PT" dirty="0" smtClean="0">
                <a:solidFill>
                  <a:srgbClr val="004586"/>
                </a:solidFill>
                <a:latin typeface="Calibri" pitchFamily="34" charset="0"/>
                <a:cs typeface="Calibri" pitchFamily="34" charset="0"/>
              </a:rPr>
              <a:t>com os novos agentes disponíveis é </a:t>
            </a:r>
            <a:r>
              <a:rPr lang="pt-PT" dirty="0" smtClean="0">
                <a:solidFill>
                  <a:srgbClr val="C00000"/>
                </a:solidFill>
                <a:latin typeface="Calibri" pitchFamily="34" charset="0"/>
                <a:cs typeface="Calibri" pitchFamily="34" charset="0"/>
              </a:rPr>
              <a:t>&gt;95%.</a:t>
            </a:r>
          </a:p>
          <a:p>
            <a:pPr>
              <a:lnSpc>
                <a:spcPct val="100000"/>
              </a:lnSpc>
            </a:pPr>
            <a:r>
              <a:rPr lang="pt-PT" dirty="0" smtClean="0">
                <a:solidFill>
                  <a:srgbClr val="004586"/>
                </a:solidFill>
                <a:latin typeface="Calibri" pitchFamily="34" charset="0"/>
                <a:cs typeface="Calibri" pitchFamily="34" charset="0"/>
              </a:rPr>
              <a:t>Doentes com fibrose avançada/cirrose devem ser acompanhados em Consulta Hospitalar.</a:t>
            </a:r>
          </a:p>
          <a:p>
            <a:pPr>
              <a:lnSpc>
                <a:spcPct val="150000"/>
              </a:lnSpc>
              <a:buFont typeface="Arial" pitchFamily="34" charset="0"/>
              <a:buChar char="•"/>
            </a:pPr>
            <a:endParaRPr lang="pt-PT" b="1" dirty="0" smtClean="0">
              <a:solidFill>
                <a:srgbClr val="C00000"/>
              </a:solidFill>
              <a:latin typeface="Calibri" pitchFamily="34" charset="0"/>
              <a:cs typeface="Calibri" pitchFamily="34" charset="0"/>
            </a:endParaRPr>
          </a:p>
          <a:p>
            <a:endParaRPr lang="es-E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0" y="-20016"/>
            <a:ext cx="12192000" cy="4592024"/>
          </a:xfrm>
        </p:spPr>
        <p:txBody>
          <a:bodyPr>
            <a:noAutofit/>
          </a:bodyPr>
          <a:lstStyle/>
          <a:p>
            <a:pPr marL="0" indent="0">
              <a:buNone/>
            </a:pPr>
            <a:r>
              <a:rPr lang="pt-PT" sz="800" b="1" dirty="0"/>
              <a:t>INFORMAÇÕES ESSENCIAIS COMPATÍVEIS COM O RESUMO DAS CARACTERÍSTICAS DO MEDICAMENTO</a:t>
            </a:r>
          </a:p>
          <a:p>
            <a:pPr marL="0" indent="0">
              <a:buNone/>
            </a:pPr>
            <a:r>
              <a:rPr lang="pt-PT" sz="800" dirty="0"/>
              <a:t> </a:t>
            </a:r>
            <a:r>
              <a:rPr lang="pt-PT" sz="800" dirty="0" smtClean="0"/>
              <a:t>▼</a:t>
            </a:r>
            <a:r>
              <a:rPr lang="pt-PT" sz="800" dirty="0"/>
              <a:t>Este medicamento está sujeito a monitorização adicional. Isto irá permitir a rápida identificação de nova informação de segurança. Pede-se aos profissionais de saúde que notifiquem quaisquer suspeitas de reações adversas. Para saber como notificar reações adversas, ver RCM completo.</a:t>
            </a:r>
          </a:p>
          <a:p>
            <a:pPr marL="0" indent="0">
              <a:buNone/>
            </a:pPr>
            <a:r>
              <a:rPr lang="pt-PT" sz="800" dirty="0"/>
              <a:t> </a:t>
            </a:r>
            <a:r>
              <a:rPr lang="pt-PT" sz="800" b="1" dirty="0" smtClean="0"/>
              <a:t>NOME </a:t>
            </a:r>
            <a:r>
              <a:rPr lang="pt-PT" sz="800" b="1" dirty="0"/>
              <a:t>DO MEDICAMENTO E FORMA FARMACÊUTICA</a:t>
            </a:r>
            <a:r>
              <a:rPr lang="pt-PT" sz="800" dirty="0"/>
              <a:t>: Sovaldi 400 mg comprimidos revestidos por película.</a:t>
            </a:r>
          </a:p>
          <a:p>
            <a:pPr marL="0" indent="0">
              <a:buNone/>
            </a:pPr>
            <a:r>
              <a:rPr lang="pt-PT" sz="800" b="1" dirty="0"/>
              <a:t>COMPOSIÇÃO QUALITATIVA E QUANTITATIVA</a:t>
            </a:r>
            <a:r>
              <a:rPr lang="pt-PT" sz="800" dirty="0"/>
              <a:t>: Cada comprimido revestido por película contém 400 mg de </a:t>
            </a:r>
            <a:r>
              <a:rPr lang="pt-PT" sz="800" dirty="0" err="1"/>
              <a:t>sofosbuvir</a:t>
            </a:r>
            <a:r>
              <a:rPr lang="pt-PT" sz="800" dirty="0"/>
              <a:t>.</a:t>
            </a:r>
          </a:p>
          <a:p>
            <a:pPr marL="0" indent="0">
              <a:buNone/>
            </a:pPr>
            <a:r>
              <a:rPr lang="pt-PT" sz="800" b="1" cap="all" dirty="0"/>
              <a:t>Indicações terapêuticas: </a:t>
            </a:r>
            <a:r>
              <a:rPr lang="pt-PT" sz="800" dirty="0"/>
              <a:t>Indicado em associação com outros medicamentos para o tratamento da hepatite C crónica (HCC) em adultos. Consultar o RCM em relação à atividade específica contra os genótipos do vírus da hepatite C.</a:t>
            </a:r>
          </a:p>
          <a:p>
            <a:pPr marL="0" indent="0">
              <a:buNone/>
            </a:pPr>
            <a:r>
              <a:rPr lang="pt-PT" sz="800" b="1" cap="all" dirty="0"/>
              <a:t>Posologia e modo de administração:</a:t>
            </a:r>
            <a:r>
              <a:rPr lang="pt-PT" sz="800" dirty="0"/>
              <a:t> </a:t>
            </a:r>
            <a:r>
              <a:rPr lang="pt-PT" sz="800" u="sng" dirty="0"/>
              <a:t>Adultos</a:t>
            </a:r>
            <a:r>
              <a:rPr lang="pt-PT" sz="800" dirty="0"/>
              <a:t>: 1 comprimido, 1 vez por dia, com alimentos. </a:t>
            </a:r>
            <a:r>
              <a:rPr lang="pt-PT" sz="800" dirty="0" err="1"/>
              <a:t>Sovaldi</a:t>
            </a:r>
            <a:r>
              <a:rPr lang="pt-PT" sz="800" dirty="0"/>
              <a:t> deve ser utilizado em associação com outros medicamentos. A </a:t>
            </a:r>
            <a:r>
              <a:rPr lang="pt-PT" sz="800" dirty="0" err="1"/>
              <a:t>monoterapia</a:t>
            </a:r>
            <a:r>
              <a:rPr lang="pt-PT" sz="800" dirty="0"/>
              <a:t> com </a:t>
            </a:r>
            <a:r>
              <a:rPr lang="pt-PT" sz="800" dirty="0" err="1"/>
              <a:t>Sovaldi</a:t>
            </a:r>
            <a:r>
              <a:rPr lang="pt-PT" sz="800" dirty="0"/>
              <a:t> não é recomendada. </a:t>
            </a:r>
            <a:r>
              <a:rPr lang="pt-PT" sz="800" u="sng" dirty="0"/>
              <a:t>Doentes com HCC de genótipo 1, 4, 5 ou 6</a:t>
            </a:r>
            <a:r>
              <a:rPr lang="pt-PT" sz="800" dirty="0"/>
              <a:t>: </a:t>
            </a:r>
            <a:r>
              <a:rPr lang="pt-PT" sz="800" dirty="0" err="1"/>
              <a:t>Sovaldi</a:t>
            </a:r>
            <a:r>
              <a:rPr lang="pt-PT" sz="800" dirty="0"/>
              <a:t> + </a:t>
            </a:r>
            <a:r>
              <a:rPr lang="pt-PT" sz="800" dirty="0" err="1"/>
              <a:t>Ribavirina</a:t>
            </a:r>
            <a:r>
              <a:rPr lang="pt-PT" sz="800" dirty="0"/>
              <a:t> + </a:t>
            </a:r>
            <a:r>
              <a:rPr lang="pt-PT" sz="800" dirty="0" err="1"/>
              <a:t>Peginterferão</a:t>
            </a:r>
            <a:r>
              <a:rPr lang="pt-PT" sz="800" dirty="0"/>
              <a:t> </a:t>
            </a:r>
            <a:r>
              <a:rPr lang="pt-PT" sz="800" dirty="0">
                <a:sym typeface="Symbol"/>
              </a:rPr>
              <a:t></a:t>
            </a:r>
            <a:r>
              <a:rPr lang="pt-PT" sz="800" dirty="0"/>
              <a:t> - 12 semanas </a:t>
            </a:r>
            <a:r>
              <a:rPr lang="pt-PT" sz="800" u="sng" dirty="0"/>
              <a:t>ou</a:t>
            </a:r>
            <a:r>
              <a:rPr lang="pt-PT" sz="800" dirty="0"/>
              <a:t> </a:t>
            </a:r>
            <a:r>
              <a:rPr lang="pt-PT" sz="800" dirty="0" err="1"/>
              <a:t>Sovaldi</a:t>
            </a:r>
            <a:r>
              <a:rPr lang="pt-PT" sz="800" dirty="0"/>
              <a:t> + </a:t>
            </a:r>
            <a:r>
              <a:rPr lang="pt-PT" sz="800" dirty="0" err="1"/>
              <a:t>Ribavirina</a:t>
            </a:r>
            <a:r>
              <a:rPr lang="pt-PT" sz="800" dirty="0"/>
              <a:t> - 24 semanas. </a:t>
            </a:r>
            <a:r>
              <a:rPr lang="pt-PT" sz="800" u="sng" dirty="0"/>
              <a:t>Doentes com HCC de genótipo 2</a:t>
            </a:r>
            <a:r>
              <a:rPr lang="pt-PT" sz="800" dirty="0"/>
              <a:t>: </a:t>
            </a:r>
            <a:r>
              <a:rPr lang="pt-PT" sz="800" dirty="0" err="1"/>
              <a:t>Sovaldi</a:t>
            </a:r>
            <a:r>
              <a:rPr lang="pt-PT" sz="800" dirty="0"/>
              <a:t> + </a:t>
            </a:r>
            <a:r>
              <a:rPr lang="pt-PT" sz="800" dirty="0" err="1"/>
              <a:t>Ribavirina</a:t>
            </a:r>
            <a:r>
              <a:rPr lang="pt-PT" sz="800" dirty="0"/>
              <a:t> - 12 semanas. </a:t>
            </a:r>
            <a:r>
              <a:rPr lang="pt-PT" sz="800" u="sng" dirty="0"/>
              <a:t>Doentes com HCC de genótipo 3</a:t>
            </a:r>
            <a:r>
              <a:rPr lang="pt-PT" sz="800" dirty="0"/>
              <a:t>: </a:t>
            </a:r>
            <a:r>
              <a:rPr lang="pt-PT" sz="800" dirty="0" err="1"/>
              <a:t>Sovaldi</a:t>
            </a:r>
            <a:r>
              <a:rPr lang="pt-PT" sz="800" dirty="0"/>
              <a:t> + </a:t>
            </a:r>
            <a:r>
              <a:rPr lang="pt-PT" sz="800" dirty="0" err="1"/>
              <a:t>Ribavirina</a:t>
            </a:r>
            <a:r>
              <a:rPr lang="pt-PT" sz="800" dirty="0"/>
              <a:t> + </a:t>
            </a:r>
            <a:r>
              <a:rPr lang="pt-PT" sz="800" dirty="0" err="1"/>
              <a:t>Peginterferão</a:t>
            </a:r>
            <a:r>
              <a:rPr lang="pt-PT" sz="800" dirty="0"/>
              <a:t> </a:t>
            </a:r>
            <a:r>
              <a:rPr lang="pt-PT" sz="800" dirty="0">
                <a:sym typeface="Symbol"/>
              </a:rPr>
              <a:t></a:t>
            </a:r>
            <a:r>
              <a:rPr lang="pt-PT" sz="800" dirty="0"/>
              <a:t> - 12 semanas </a:t>
            </a:r>
            <a:r>
              <a:rPr lang="pt-PT" sz="800" u="sng" dirty="0"/>
              <a:t>ou</a:t>
            </a:r>
            <a:r>
              <a:rPr lang="pt-PT" sz="800" dirty="0"/>
              <a:t> </a:t>
            </a:r>
            <a:r>
              <a:rPr lang="pt-PT" sz="800" dirty="0" err="1"/>
              <a:t>Sovaldi</a:t>
            </a:r>
            <a:r>
              <a:rPr lang="pt-PT" sz="800" dirty="0"/>
              <a:t> + </a:t>
            </a:r>
            <a:r>
              <a:rPr lang="pt-PT" sz="800" dirty="0" err="1"/>
              <a:t>Ribavirina</a:t>
            </a:r>
            <a:r>
              <a:rPr lang="pt-PT" sz="800" dirty="0"/>
              <a:t> - 24 semanas. </a:t>
            </a:r>
            <a:r>
              <a:rPr lang="pt-PT" sz="800" u="sng" dirty="0"/>
              <a:t>Doentes com HCC em lista de espera para transplantação hepática</a:t>
            </a:r>
            <a:r>
              <a:rPr lang="pt-PT" sz="800" dirty="0"/>
              <a:t>: </a:t>
            </a:r>
            <a:r>
              <a:rPr lang="pt-PT" sz="800" dirty="0" err="1"/>
              <a:t>Sovaldi</a:t>
            </a:r>
            <a:r>
              <a:rPr lang="pt-PT" sz="800" dirty="0"/>
              <a:t> + </a:t>
            </a:r>
            <a:r>
              <a:rPr lang="pt-PT" sz="800" dirty="0" err="1"/>
              <a:t>Ribavirina</a:t>
            </a:r>
            <a:r>
              <a:rPr lang="pt-PT" sz="800" dirty="0"/>
              <a:t> – até à transplantação hepática. Para mais informações sobre recomendações em subpopulações/subgrupos consultar RCM. </a:t>
            </a:r>
            <a:r>
              <a:rPr lang="pt-PT" sz="800" u="sng" dirty="0"/>
              <a:t>Crianças e adolescentes</a:t>
            </a:r>
            <a:r>
              <a:rPr lang="pt-PT" sz="800" dirty="0"/>
              <a:t>: Não é recomendado. </a:t>
            </a:r>
            <a:r>
              <a:rPr lang="pt-PT" sz="800" u="sng" dirty="0"/>
              <a:t>Idosos</a:t>
            </a:r>
            <a:r>
              <a:rPr lang="pt-PT" sz="800" dirty="0"/>
              <a:t>: Não se justificam ajustes posológicos nestes doentes. </a:t>
            </a:r>
            <a:r>
              <a:rPr lang="pt-PT" sz="800" u="sng" dirty="0"/>
              <a:t>Compromisso renal</a:t>
            </a:r>
            <a:r>
              <a:rPr lang="pt-PT" sz="800" dirty="0"/>
              <a:t>: Não são necessários ajustes posológicos de </a:t>
            </a:r>
            <a:r>
              <a:rPr lang="pt-PT" sz="800" dirty="0" err="1"/>
              <a:t>Sovaldi</a:t>
            </a:r>
            <a:r>
              <a:rPr lang="pt-PT" sz="800" dirty="0"/>
              <a:t> em doentes com compromisso renal ligeiro ou moderado. A segurança e a dose adequada não foram estabelecidas em doentes com compromisso renal grave (velocidade de filtração glomerular estimada &lt; 30 ml/min/1,73 m</a:t>
            </a:r>
            <a:r>
              <a:rPr lang="pt-PT" sz="800" baseline="30000" dirty="0"/>
              <a:t>2</a:t>
            </a:r>
            <a:r>
              <a:rPr lang="pt-PT" sz="800" dirty="0"/>
              <a:t>)</a:t>
            </a:r>
            <a:r>
              <a:rPr lang="pt-PT" sz="800" b="1" dirty="0"/>
              <a:t> </a:t>
            </a:r>
            <a:r>
              <a:rPr lang="pt-PT" sz="800" dirty="0"/>
              <a:t>ou com doença renal terminal necessitando de hemodiálise. </a:t>
            </a:r>
            <a:r>
              <a:rPr lang="pt-PT" sz="800" u="sng" dirty="0"/>
              <a:t>Compromisso hepático</a:t>
            </a:r>
            <a:r>
              <a:rPr lang="pt-PT" sz="800" dirty="0"/>
              <a:t>: Não são necessários ajustes posológicos em doentes com compromisso hepático ligeiro, moderado ou grave (classe A, B ou C de </a:t>
            </a:r>
            <a:r>
              <a:rPr lang="pt-PT" sz="800" dirty="0" err="1"/>
              <a:t>Child‑Pugh‑Turcotte</a:t>
            </a:r>
            <a:r>
              <a:rPr lang="pt-PT" sz="800" dirty="0"/>
              <a:t>). A segurança e eficácia não foram estabelecidas em doentes com cirrose descompensada. </a:t>
            </a:r>
            <a:r>
              <a:rPr lang="pt-PT" sz="800" u="sng" dirty="0"/>
              <a:t>Doentes em lista de espera para transplantação hepática</a:t>
            </a:r>
            <a:r>
              <a:rPr lang="pt-PT" sz="800" dirty="0"/>
              <a:t>: Duração da administração de </a:t>
            </a:r>
            <a:r>
              <a:rPr lang="pt-PT" sz="800" dirty="0" err="1"/>
              <a:t>Sovaldi</a:t>
            </a:r>
            <a:r>
              <a:rPr lang="pt-PT" sz="800" dirty="0"/>
              <a:t> nestes doentes deve ser orientada pela avaliação dos benefícios e riscos potenciais para cada doente individual. </a:t>
            </a:r>
            <a:r>
              <a:rPr lang="pt-PT" sz="800" u="sng" dirty="0"/>
              <a:t>Recetores de transplante hepático</a:t>
            </a:r>
            <a:r>
              <a:rPr lang="pt-PT" sz="800" dirty="0"/>
              <a:t>: é recomendado </a:t>
            </a:r>
            <a:r>
              <a:rPr lang="pt-PT" sz="800" dirty="0" err="1"/>
              <a:t>Sovaldi</a:t>
            </a:r>
            <a:r>
              <a:rPr lang="pt-PT" sz="800" dirty="0"/>
              <a:t> em associação com </a:t>
            </a:r>
            <a:r>
              <a:rPr lang="pt-PT" sz="800" dirty="0" err="1"/>
              <a:t>ribavirina</a:t>
            </a:r>
            <a:r>
              <a:rPr lang="pt-PT" sz="800" dirty="0"/>
              <a:t> durante 24 semanas. Consultar o RCM para mais informação sobre a dose da </a:t>
            </a:r>
            <a:r>
              <a:rPr lang="pt-PT" sz="800" dirty="0" err="1"/>
              <a:t>ribavirina</a:t>
            </a:r>
            <a:r>
              <a:rPr lang="pt-PT" sz="800" dirty="0"/>
              <a:t>. Consultar RCM para ajustes de dose em doentes com compromisso hepático e coadministração com outros fármacos. </a:t>
            </a:r>
            <a:r>
              <a:rPr lang="pt-PT" sz="800" dirty="0" err="1"/>
              <a:t>Sovaldi</a:t>
            </a:r>
            <a:r>
              <a:rPr lang="pt-PT" sz="800" dirty="0"/>
              <a:t> não deve ser mastigado ou esmagado. </a:t>
            </a:r>
          </a:p>
          <a:p>
            <a:pPr marL="0" indent="0">
              <a:buNone/>
            </a:pPr>
            <a:r>
              <a:rPr lang="pt-PT" sz="800" b="1" cap="all" dirty="0"/>
              <a:t>Contraindicações: </a:t>
            </a:r>
            <a:r>
              <a:rPr lang="pt-PT" sz="800" dirty="0"/>
              <a:t>Hipersensibilidade à substância ativa ou a qualquer dos excipientes. Medicamentos que são indutores potentes da glicoproteína P (P-</a:t>
            </a:r>
            <a:r>
              <a:rPr lang="pt-PT" sz="800" dirty="0" err="1"/>
              <a:t>gp</a:t>
            </a:r>
            <a:r>
              <a:rPr lang="pt-PT" sz="800" dirty="0"/>
              <a:t>) no intestino (</a:t>
            </a:r>
            <a:r>
              <a:rPr lang="pt-PT" sz="800" dirty="0" err="1"/>
              <a:t>rifampicina</a:t>
            </a:r>
            <a:r>
              <a:rPr lang="pt-PT" sz="800" dirty="0"/>
              <a:t>, </a:t>
            </a:r>
            <a:r>
              <a:rPr lang="pt-PT" sz="800" dirty="0" err="1"/>
              <a:t>rifabutina</a:t>
            </a:r>
            <a:r>
              <a:rPr lang="pt-PT" sz="800" dirty="0"/>
              <a:t>, </a:t>
            </a:r>
            <a:r>
              <a:rPr lang="pt-PT" sz="800" i="1" dirty="0" err="1"/>
              <a:t>Hypericum</a:t>
            </a:r>
            <a:r>
              <a:rPr lang="pt-PT" sz="800" i="1" dirty="0"/>
              <a:t> </a:t>
            </a:r>
            <a:r>
              <a:rPr lang="pt-PT" sz="800" i="1" dirty="0" err="1"/>
              <a:t>perforatum</a:t>
            </a:r>
            <a:r>
              <a:rPr lang="pt-PT" sz="800" dirty="0"/>
              <a:t>, </a:t>
            </a:r>
            <a:r>
              <a:rPr lang="pt-PT" sz="800" dirty="0" err="1"/>
              <a:t>carbamazepina</a:t>
            </a:r>
            <a:r>
              <a:rPr lang="pt-PT" sz="800" dirty="0"/>
              <a:t>, </a:t>
            </a:r>
            <a:r>
              <a:rPr lang="pt-PT" sz="800" dirty="0" err="1"/>
              <a:t>fenobarbital</a:t>
            </a:r>
            <a:r>
              <a:rPr lang="pt-PT" sz="800" dirty="0"/>
              <a:t> e </a:t>
            </a:r>
            <a:r>
              <a:rPr lang="pt-PT" sz="800" dirty="0" err="1"/>
              <a:t>fenitoína</a:t>
            </a:r>
            <a:r>
              <a:rPr lang="pt-PT" sz="800" dirty="0"/>
              <a:t>). A coadministração irá diminuir significativamente a concentração plasmática de </a:t>
            </a:r>
            <a:r>
              <a:rPr lang="pt-PT" sz="800" dirty="0" err="1"/>
              <a:t>sofosbuvir</a:t>
            </a:r>
            <a:r>
              <a:rPr lang="pt-PT" sz="800" dirty="0"/>
              <a:t> podendo resultar na perda de eficácia de </a:t>
            </a:r>
            <a:r>
              <a:rPr lang="pt-PT" sz="800" dirty="0" err="1"/>
              <a:t>Sovaldi</a:t>
            </a:r>
            <a:r>
              <a:rPr lang="pt-PT" sz="800" dirty="0"/>
              <a:t>.</a:t>
            </a:r>
          </a:p>
          <a:p>
            <a:pPr marL="0" indent="0">
              <a:buNone/>
            </a:pPr>
            <a:r>
              <a:rPr lang="pt-PT" sz="800" b="1" cap="all" dirty="0"/>
              <a:t>Advertências e precauções especiais de utilização: </a:t>
            </a:r>
            <a:r>
              <a:rPr lang="pt-PT" sz="800" dirty="0" err="1"/>
              <a:t>Sovaldi</a:t>
            </a:r>
            <a:r>
              <a:rPr lang="pt-PT" sz="800" dirty="0"/>
              <a:t> não é recomendado em </a:t>
            </a:r>
            <a:r>
              <a:rPr lang="pt-PT" sz="800" dirty="0" err="1"/>
              <a:t>monoterapia</a:t>
            </a:r>
            <a:r>
              <a:rPr lang="pt-PT" sz="800" dirty="0"/>
              <a:t> e deve ser prescrito em associação com outros medicamentos para o tratamento da infeção hepatite C. Se os outros medicamentos utilizados em associação com </a:t>
            </a:r>
            <a:r>
              <a:rPr lang="pt-PT" sz="800" dirty="0" err="1"/>
              <a:t>Sovaldi</a:t>
            </a:r>
            <a:r>
              <a:rPr lang="pt-PT" sz="800" dirty="0"/>
              <a:t> forem permanentemente descontinuados, </a:t>
            </a:r>
            <a:r>
              <a:rPr lang="pt-PT" sz="800" dirty="0" err="1"/>
              <a:t>Sovaldi</a:t>
            </a:r>
            <a:r>
              <a:rPr lang="pt-PT" sz="800" dirty="0"/>
              <a:t> também deverá ser descontinuado. Consultar o RCM dos medicamentos prescritos concomitantemente antes de iniciar a terapêutica com </a:t>
            </a:r>
            <a:r>
              <a:rPr lang="pt-PT" sz="800" dirty="0" err="1"/>
              <a:t>Sovaldi</a:t>
            </a:r>
            <a:r>
              <a:rPr lang="pt-PT" sz="800" dirty="0"/>
              <a:t>. </a:t>
            </a:r>
            <a:r>
              <a:rPr lang="pt-PT" sz="800" u="sng" dirty="0"/>
              <a:t>Bradicardia grave e bloqueio cardíaco</a:t>
            </a:r>
            <a:r>
              <a:rPr lang="pt-PT" sz="800" dirty="0"/>
              <a:t>: têm sido observados casos de bradicardia grave e bloqueio cardíaco quando </a:t>
            </a:r>
            <a:r>
              <a:rPr lang="pt-PT" sz="800" dirty="0" err="1"/>
              <a:t>sofosbuvir</a:t>
            </a:r>
            <a:r>
              <a:rPr lang="pt-PT" sz="800" dirty="0"/>
              <a:t> é utilizado em associação com outros antivirais de ação direta (incluindo </a:t>
            </a:r>
            <a:r>
              <a:rPr lang="pt-PT" sz="800" dirty="0" err="1"/>
              <a:t>daclatasvir</a:t>
            </a:r>
            <a:r>
              <a:rPr lang="pt-PT" sz="800" dirty="0"/>
              <a:t>, </a:t>
            </a:r>
            <a:r>
              <a:rPr lang="pt-PT" sz="800" dirty="0" err="1"/>
              <a:t>simeprevir</a:t>
            </a:r>
            <a:r>
              <a:rPr lang="pt-PT" sz="800" dirty="0"/>
              <a:t> e </a:t>
            </a:r>
            <a:r>
              <a:rPr lang="pt-PT" sz="800" dirty="0" err="1"/>
              <a:t>ledipasvir</a:t>
            </a:r>
            <a:r>
              <a:rPr lang="pt-PT" sz="800" dirty="0"/>
              <a:t>) e </a:t>
            </a:r>
            <a:r>
              <a:rPr lang="pt-PT" sz="800" dirty="0" err="1"/>
              <a:t>amiodarona</a:t>
            </a:r>
            <a:r>
              <a:rPr lang="pt-PT" sz="800" dirty="0"/>
              <a:t> concomitantemente, com ou sem outros medicamentos que diminuem a frequência cardíaca. O mecanismo não foi estabelecido. Os casos são potencialmente fatais. A </a:t>
            </a:r>
            <a:r>
              <a:rPr lang="pt-PT" sz="800" dirty="0" err="1"/>
              <a:t>amiodarona</a:t>
            </a:r>
            <a:r>
              <a:rPr lang="pt-PT" sz="800" dirty="0"/>
              <a:t> só deve ser utilizada em doentes a tomarem </a:t>
            </a:r>
            <a:r>
              <a:rPr lang="pt-PT" sz="800" dirty="0" err="1"/>
              <a:t>Sovaldi</a:t>
            </a:r>
            <a:r>
              <a:rPr lang="pt-PT" sz="800" dirty="0"/>
              <a:t> e outro AAD quando outros tratamentos antiarrítmicos alternativos não são tolerados ou são contraindicados. Os doentes que também tomam bloqueadores beta ou com </a:t>
            </a:r>
            <a:r>
              <a:rPr lang="pt-PT" sz="800" dirty="0" err="1"/>
              <a:t>comorbilidades</a:t>
            </a:r>
            <a:r>
              <a:rPr lang="pt-PT" sz="800" dirty="0"/>
              <a:t> cardíacas subjacentes e/ou doença hepática avançada poderão apresentar um risco aumentado de bradicardia sintomática com a administração concomitante de </a:t>
            </a:r>
            <a:r>
              <a:rPr lang="pt-PT" sz="800" dirty="0" err="1"/>
              <a:t>amiodarona</a:t>
            </a:r>
            <a:r>
              <a:rPr lang="pt-PT" sz="800" dirty="0"/>
              <a:t>. Para mais informações consultar o RCM. </a:t>
            </a:r>
            <a:r>
              <a:rPr lang="pt-PT" sz="800" u="sng" dirty="0"/>
              <a:t>Doentes com infeção pelo VHC de genótipo 1, 4, 5 e 6 anteriormente tratados</a:t>
            </a:r>
            <a:r>
              <a:rPr lang="pt-PT" sz="800" dirty="0"/>
              <a:t>: a duração ótima do tratamento nesta população não foi estabelecida. Deve considerar-se o tratamento destes doentes e a possibilidade de prolongar a duração da terapêutica com </a:t>
            </a:r>
            <a:r>
              <a:rPr lang="pt-PT" sz="800" dirty="0" err="1"/>
              <a:t>sofosbuvir</a:t>
            </a:r>
            <a:r>
              <a:rPr lang="pt-PT" sz="800" dirty="0"/>
              <a:t>, </a:t>
            </a:r>
            <a:r>
              <a:rPr lang="pt-PT" sz="800" dirty="0" err="1"/>
              <a:t>peginterferão</a:t>
            </a:r>
            <a:r>
              <a:rPr lang="pt-PT" sz="800" dirty="0"/>
              <a:t> alfa e </a:t>
            </a:r>
            <a:r>
              <a:rPr lang="pt-PT" sz="800" dirty="0" err="1"/>
              <a:t>ribavirina</a:t>
            </a:r>
            <a:r>
              <a:rPr lang="pt-PT" sz="800" dirty="0"/>
              <a:t> para além de 12 semanas e até 24 semanas. </a:t>
            </a:r>
            <a:r>
              <a:rPr lang="pt-PT" sz="800" u="sng" dirty="0"/>
              <a:t>Tratamento de doentes com infeção pelo VHC de genótipo 5 ou 6</a:t>
            </a:r>
            <a:r>
              <a:rPr lang="pt-PT" sz="800" dirty="0"/>
              <a:t>: Os dados clínicos que apoiam a utilização de </a:t>
            </a:r>
            <a:r>
              <a:rPr lang="pt-PT" sz="800" dirty="0" err="1"/>
              <a:t>Sovaldi</a:t>
            </a:r>
            <a:r>
              <a:rPr lang="pt-PT" sz="800" dirty="0"/>
              <a:t> nestes doentes são muito limitados. </a:t>
            </a:r>
            <a:r>
              <a:rPr lang="pt-PT" sz="800" u="sng" dirty="0"/>
              <a:t>Terapêutica sem interferão para a infeção pelo VHC de genótipo 1, 4, 5 e 6</a:t>
            </a:r>
            <a:r>
              <a:rPr lang="pt-PT" sz="800" dirty="0"/>
              <a:t>: O regime e a duração do tratamento ótimos não foram estabelecidos. Estes regimes só deverão ser utilizados em doentes que são intolerantes ao interferão ou que não são elegíveis para o tratamento com interferão e têm uma necessidade urgente de tratamento. </a:t>
            </a:r>
            <a:r>
              <a:rPr lang="pt-PT" sz="800" u="sng" dirty="0"/>
              <a:t>Coadministração com outros antivirais de ação direta contra o VHC</a:t>
            </a:r>
            <a:r>
              <a:rPr lang="pt-PT" sz="800" dirty="0"/>
              <a:t>: </a:t>
            </a:r>
            <a:r>
              <a:rPr lang="pt-PT" sz="800" dirty="0" err="1"/>
              <a:t>Sovaldi</a:t>
            </a:r>
            <a:r>
              <a:rPr lang="pt-PT" sz="800" dirty="0"/>
              <a:t> só deve ser coadministrado com outros medicamentos antivirais de ação direta caso se considere que o benefício supera os riscos, tendo como base os dados disponíveis. Não existem dados que apoiem a coadministração de </a:t>
            </a:r>
            <a:r>
              <a:rPr lang="pt-PT" sz="800" dirty="0" err="1"/>
              <a:t>Sovaldi</a:t>
            </a:r>
            <a:r>
              <a:rPr lang="pt-PT" sz="800" dirty="0"/>
              <a:t> e </a:t>
            </a:r>
            <a:r>
              <a:rPr lang="pt-PT" sz="800" dirty="0" err="1"/>
              <a:t>telaprevir</a:t>
            </a:r>
            <a:r>
              <a:rPr lang="pt-PT" sz="800" dirty="0"/>
              <a:t> ou </a:t>
            </a:r>
            <a:r>
              <a:rPr lang="pt-PT" sz="800" dirty="0" err="1"/>
              <a:t>boceprevir</a:t>
            </a:r>
            <a:r>
              <a:rPr lang="pt-PT" sz="800" dirty="0"/>
              <a:t>. Esta coadministração não é recomendada. </a:t>
            </a:r>
            <a:r>
              <a:rPr lang="pt-PT" sz="800" u="sng" dirty="0"/>
              <a:t>Gravidez e utilização concomitante com </a:t>
            </a:r>
            <a:r>
              <a:rPr lang="pt-PT" sz="800" u="sng" dirty="0" err="1"/>
              <a:t>ribavirina</a:t>
            </a:r>
            <a:r>
              <a:rPr lang="pt-PT" sz="800" dirty="0"/>
              <a:t>: As mulheres com potencial para engravidar ou os seus parceiros devem utilizar um método contracetivo eficaz durante o tratamento e durante um período de tempo após o tratamento. </a:t>
            </a:r>
            <a:r>
              <a:rPr lang="pt-PT" sz="800" u="sng" dirty="0"/>
              <a:t>Utilização com indutores moderados da glicoproteína P (P‑</a:t>
            </a:r>
            <a:r>
              <a:rPr lang="pt-PT" sz="800" u="sng" dirty="0" err="1"/>
              <a:t>gp</a:t>
            </a:r>
            <a:r>
              <a:rPr lang="pt-PT" sz="800" u="sng" dirty="0"/>
              <a:t>)</a:t>
            </a:r>
            <a:r>
              <a:rPr lang="pt-PT" sz="800" dirty="0"/>
              <a:t> (p. </a:t>
            </a:r>
            <a:r>
              <a:rPr lang="pt-PT" sz="800" dirty="0" err="1"/>
              <a:t>ex</a:t>
            </a:r>
            <a:r>
              <a:rPr lang="pt-PT" sz="800" dirty="0"/>
              <a:t>.,</a:t>
            </a:r>
            <a:r>
              <a:rPr lang="pt-PT" sz="800" dirty="0" err="1"/>
              <a:t>oxcarbazepina</a:t>
            </a:r>
            <a:r>
              <a:rPr lang="pt-PT" sz="800" dirty="0"/>
              <a:t> e </a:t>
            </a:r>
            <a:r>
              <a:rPr lang="pt-PT" sz="800" dirty="0" err="1"/>
              <a:t>modafinil</a:t>
            </a:r>
            <a:r>
              <a:rPr lang="pt-PT" sz="800" dirty="0"/>
              <a:t>) podem diminuir a concentração plasmática do </a:t>
            </a:r>
            <a:r>
              <a:rPr lang="pt-PT" sz="800" dirty="0" err="1"/>
              <a:t>sofosbuvir</a:t>
            </a:r>
            <a:r>
              <a:rPr lang="pt-PT" sz="800" dirty="0"/>
              <a:t>, levando à redução do efeito terapêutico de </a:t>
            </a:r>
            <a:r>
              <a:rPr lang="pt-PT" sz="800" dirty="0" err="1"/>
              <a:t>Sovaldi</a:t>
            </a:r>
            <a:r>
              <a:rPr lang="pt-PT" sz="800" dirty="0"/>
              <a:t>. A coadministração destes medicamentos com </a:t>
            </a:r>
            <a:r>
              <a:rPr lang="pt-PT" sz="800" dirty="0" err="1"/>
              <a:t>Sovaldi</a:t>
            </a:r>
            <a:r>
              <a:rPr lang="pt-PT" sz="800" dirty="0"/>
              <a:t> não é recomendada. </a:t>
            </a:r>
            <a:r>
              <a:rPr lang="pt-PT" sz="800" u="sng" dirty="0"/>
              <a:t>Compromisso renal</a:t>
            </a:r>
            <a:r>
              <a:rPr lang="pt-PT" sz="800" dirty="0"/>
              <a:t>: a segurança de </a:t>
            </a:r>
            <a:r>
              <a:rPr lang="pt-PT" sz="800" dirty="0" err="1"/>
              <a:t>Sovaldi</a:t>
            </a:r>
            <a:r>
              <a:rPr lang="pt-PT" sz="800" dirty="0"/>
              <a:t> não foi avaliada em indivíduos com compromisso renal grave (</a:t>
            </a:r>
            <a:r>
              <a:rPr lang="pt-PT" sz="800" dirty="0" err="1"/>
              <a:t>VFGe</a:t>
            </a:r>
            <a:r>
              <a:rPr lang="pt-PT" sz="800" dirty="0"/>
              <a:t> &lt; 30 ml/min/1,73 m</a:t>
            </a:r>
            <a:r>
              <a:rPr lang="pt-PT" sz="800" baseline="30000" dirty="0"/>
              <a:t>2</a:t>
            </a:r>
            <a:r>
              <a:rPr lang="pt-PT" sz="800" dirty="0"/>
              <a:t>) ou com doença renal terminal necessitando de hemodiálise. Quando </a:t>
            </a:r>
            <a:r>
              <a:rPr lang="pt-PT" sz="800" dirty="0" err="1"/>
              <a:t>Sovaldi</a:t>
            </a:r>
            <a:r>
              <a:rPr lang="pt-PT" sz="800" dirty="0"/>
              <a:t> é utilizado em associação com a </a:t>
            </a:r>
            <a:r>
              <a:rPr lang="pt-PT" sz="800" dirty="0" err="1"/>
              <a:t>ribavirina</a:t>
            </a:r>
            <a:r>
              <a:rPr lang="pt-PT" sz="800" dirty="0"/>
              <a:t> ou com o </a:t>
            </a:r>
            <a:r>
              <a:rPr lang="pt-PT" sz="800" dirty="0" err="1"/>
              <a:t>peginterferão</a:t>
            </a:r>
            <a:r>
              <a:rPr lang="pt-PT" sz="800" dirty="0"/>
              <a:t> alfa/</a:t>
            </a:r>
            <a:r>
              <a:rPr lang="pt-PT" sz="800" dirty="0" err="1"/>
              <a:t>ribavirina</a:t>
            </a:r>
            <a:r>
              <a:rPr lang="pt-PT" sz="800" dirty="0"/>
              <a:t>, consulte também o RCM da </a:t>
            </a:r>
            <a:r>
              <a:rPr lang="pt-PT" sz="800" dirty="0" err="1"/>
              <a:t>ribavirina</a:t>
            </a:r>
            <a:r>
              <a:rPr lang="pt-PT" sz="800" dirty="0"/>
              <a:t> no caso de doentes com depuração da creatinina &lt; 50 ml/min. </a:t>
            </a:r>
            <a:r>
              <a:rPr lang="pt-PT" sz="800" u="sng" dirty="0" err="1"/>
              <a:t>Coinfeção</a:t>
            </a:r>
            <a:r>
              <a:rPr lang="pt-PT" sz="800" u="sng" dirty="0"/>
              <a:t> por VHC/VHB (vírus da hepatite B)</a:t>
            </a:r>
            <a:r>
              <a:rPr lang="pt-PT" sz="800" dirty="0"/>
              <a:t>: Foram notificados casos de reativação do vírus da hepatite B (VHB), alguns deles fatais, durante ou após o tratamento com medicamentos antivirais de ação direta. Antes do início do tratamento, deve ser efetuada a pesquisa do VHB em todos os doentes. Os doentes </a:t>
            </a:r>
            <a:r>
              <a:rPr lang="pt-PT" sz="800" dirty="0" err="1"/>
              <a:t>coinfetados</a:t>
            </a:r>
            <a:r>
              <a:rPr lang="pt-PT" sz="800" dirty="0"/>
              <a:t> por VHC/VHB estão em risco de reativação do VHB e, por conseguinte, devem ser monitorizados e controlados de acordo com as orientações clínicas atuais.  </a:t>
            </a:r>
            <a:r>
              <a:rPr lang="pt-PT" sz="800" b="1" cap="all" dirty="0"/>
              <a:t>Interações medicamentosas e outras formas de interação</a:t>
            </a:r>
            <a:r>
              <a:rPr lang="pt-PT" sz="800" cap="all" dirty="0"/>
              <a:t>: </a:t>
            </a:r>
            <a:r>
              <a:rPr lang="pt-PT" sz="800" dirty="0"/>
              <a:t>Os medicamentos que são indutores potentes da P‑</a:t>
            </a:r>
            <a:r>
              <a:rPr lang="pt-PT" sz="800" dirty="0" err="1"/>
              <a:t>gp</a:t>
            </a:r>
            <a:r>
              <a:rPr lang="pt-PT" sz="800" dirty="0"/>
              <a:t> no intestino (p. ex., </a:t>
            </a:r>
            <a:r>
              <a:rPr lang="pt-PT" sz="800" dirty="0" err="1"/>
              <a:t>rifampicina</a:t>
            </a:r>
            <a:r>
              <a:rPr lang="pt-PT" sz="800" dirty="0"/>
              <a:t>, </a:t>
            </a:r>
            <a:r>
              <a:rPr lang="pt-PT" sz="800" dirty="0" err="1"/>
              <a:t>rifabutina</a:t>
            </a:r>
            <a:r>
              <a:rPr lang="pt-PT" sz="800" dirty="0"/>
              <a:t>, hipericão, </a:t>
            </a:r>
            <a:r>
              <a:rPr lang="pt-PT" sz="800" dirty="0" err="1"/>
              <a:t>carbamazepina</a:t>
            </a:r>
            <a:r>
              <a:rPr lang="pt-PT" sz="800" dirty="0"/>
              <a:t>, </a:t>
            </a:r>
            <a:r>
              <a:rPr lang="pt-PT" sz="800" dirty="0" err="1"/>
              <a:t>fenobarbital</a:t>
            </a:r>
            <a:r>
              <a:rPr lang="pt-PT" sz="800" dirty="0"/>
              <a:t> e </a:t>
            </a:r>
            <a:r>
              <a:rPr lang="pt-PT" sz="800" dirty="0" err="1"/>
              <a:t>fenitoína</a:t>
            </a:r>
            <a:r>
              <a:rPr lang="pt-PT" sz="800" dirty="0"/>
              <a:t>) podem diminuir significativamente a concentração plasmática do </a:t>
            </a:r>
            <a:r>
              <a:rPr lang="pt-PT" sz="800" dirty="0" err="1"/>
              <a:t>sofosbuvir</a:t>
            </a:r>
            <a:r>
              <a:rPr lang="pt-PT" sz="800" dirty="0"/>
              <a:t>, reduzindo o efeito terapêutico de </a:t>
            </a:r>
            <a:r>
              <a:rPr lang="pt-PT" sz="800" dirty="0" err="1"/>
              <a:t>Sovaldi</a:t>
            </a:r>
            <a:r>
              <a:rPr lang="pt-PT" sz="800" dirty="0"/>
              <a:t> e, portanto, são contraindicados com </a:t>
            </a:r>
            <a:r>
              <a:rPr lang="pt-PT" sz="800" dirty="0" err="1"/>
              <a:t>Sovaldi</a:t>
            </a:r>
            <a:r>
              <a:rPr lang="pt-PT" sz="800" dirty="0"/>
              <a:t>. Os medicamentos que são indutores moderados da P-</a:t>
            </a:r>
            <a:r>
              <a:rPr lang="pt-PT" sz="800" dirty="0" err="1"/>
              <a:t>gp</a:t>
            </a:r>
            <a:r>
              <a:rPr lang="pt-PT" sz="800" dirty="0"/>
              <a:t> no intestino (</a:t>
            </a:r>
            <a:r>
              <a:rPr lang="pt-PT" sz="800" dirty="0" err="1"/>
              <a:t>oxcarbazepina</a:t>
            </a:r>
            <a:r>
              <a:rPr lang="pt-PT" sz="800" dirty="0"/>
              <a:t> e </a:t>
            </a:r>
            <a:r>
              <a:rPr lang="pt-PT" sz="800" dirty="0" err="1"/>
              <a:t>modafinil</a:t>
            </a:r>
            <a:r>
              <a:rPr lang="pt-PT" sz="800" dirty="0"/>
              <a:t>) podem diminuir a concentração plasmática do </a:t>
            </a:r>
            <a:r>
              <a:rPr lang="pt-PT" sz="800" dirty="0" err="1"/>
              <a:t>sofosbuvir</a:t>
            </a:r>
            <a:r>
              <a:rPr lang="pt-PT" sz="800" dirty="0"/>
              <a:t>, levando à redução do efeito terapêutico de </a:t>
            </a:r>
            <a:r>
              <a:rPr lang="pt-PT" sz="800" dirty="0" err="1"/>
              <a:t>Sovaldi</a:t>
            </a:r>
            <a:r>
              <a:rPr lang="pt-PT" sz="800" dirty="0"/>
              <a:t>. A coadministração destes com </a:t>
            </a:r>
            <a:r>
              <a:rPr lang="pt-PT" sz="800" dirty="0" err="1"/>
              <a:t>Sovaldi</a:t>
            </a:r>
            <a:r>
              <a:rPr lang="pt-PT" sz="800" dirty="0"/>
              <a:t> não é recomendada. </a:t>
            </a:r>
            <a:r>
              <a:rPr lang="pt-PT" sz="800" u="sng" dirty="0"/>
              <a:t>Doentes tratados com antagonistas da vitamina k</a:t>
            </a:r>
            <a:r>
              <a:rPr lang="pt-PT" sz="800" dirty="0"/>
              <a:t>: é recomendada uma monitorização atenta dos valores da relação normalizada internacional</a:t>
            </a:r>
            <a:r>
              <a:rPr lang="pt-PT" sz="800" i="1" dirty="0"/>
              <a:t> (INR, </a:t>
            </a:r>
            <a:r>
              <a:rPr lang="pt-PT" sz="800" i="1" dirty="0" err="1"/>
              <a:t>International</a:t>
            </a:r>
            <a:r>
              <a:rPr lang="pt-PT" sz="800" i="1" dirty="0"/>
              <a:t> </a:t>
            </a:r>
            <a:r>
              <a:rPr lang="pt-PT" sz="800" i="1" dirty="0" err="1"/>
              <a:t>Normalised</a:t>
            </a:r>
            <a:r>
              <a:rPr lang="pt-PT" sz="800" i="1" dirty="0"/>
              <a:t> Ratio).</a:t>
            </a:r>
            <a:r>
              <a:rPr lang="pt-PT" sz="800" dirty="0"/>
              <a:t>Outras interações possíveis: </a:t>
            </a:r>
            <a:r>
              <a:rPr lang="pt-PT" sz="800" dirty="0" err="1"/>
              <a:t>modafinil</a:t>
            </a:r>
            <a:r>
              <a:rPr lang="pt-PT" sz="800" dirty="0"/>
              <a:t>, </a:t>
            </a:r>
            <a:r>
              <a:rPr lang="pt-PT" sz="800" dirty="0" err="1"/>
              <a:t>amiodarona</a:t>
            </a:r>
            <a:r>
              <a:rPr lang="pt-PT" sz="800" dirty="0"/>
              <a:t>, </a:t>
            </a:r>
            <a:r>
              <a:rPr lang="pt-PT" sz="800" dirty="0" err="1"/>
              <a:t>carbamazepina</a:t>
            </a:r>
            <a:r>
              <a:rPr lang="pt-PT" sz="800" dirty="0"/>
              <a:t>, </a:t>
            </a:r>
            <a:r>
              <a:rPr lang="pt-PT" sz="800" dirty="0" err="1"/>
              <a:t>fenobarbital</a:t>
            </a:r>
            <a:r>
              <a:rPr lang="pt-PT" sz="800" dirty="0"/>
              <a:t>, </a:t>
            </a:r>
            <a:r>
              <a:rPr lang="pt-PT" sz="800" dirty="0" err="1"/>
              <a:t>fenitoína</a:t>
            </a:r>
            <a:r>
              <a:rPr lang="pt-PT" sz="800" dirty="0"/>
              <a:t>, </a:t>
            </a:r>
            <a:r>
              <a:rPr lang="pt-PT" sz="800" dirty="0" err="1"/>
              <a:t>oxcarbazepina</a:t>
            </a:r>
            <a:r>
              <a:rPr lang="pt-PT" sz="800" dirty="0"/>
              <a:t>, </a:t>
            </a:r>
            <a:r>
              <a:rPr lang="pt-PT" sz="800" dirty="0" err="1"/>
              <a:t>rifampicina</a:t>
            </a:r>
            <a:r>
              <a:rPr lang="pt-PT" sz="800" dirty="0"/>
              <a:t>, </a:t>
            </a:r>
            <a:r>
              <a:rPr lang="pt-PT" sz="800" dirty="0" err="1"/>
              <a:t>rifabutina</a:t>
            </a:r>
            <a:r>
              <a:rPr lang="pt-PT" sz="800" dirty="0"/>
              <a:t>, </a:t>
            </a:r>
            <a:r>
              <a:rPr lang="pt-PT" sz="800" dirty="0" err="1"/>
              <a:t>rifapentina</a:t>
            </a:r>
            <a:r>
              <a:rPr lang="pt-PT" sz="800" dirty="0"/>
              <a:t>, hipericão, </a:t>
            </a:r>
            <a:r>
              <a:rPr lang="pt-PT" sz="800" dirty="0" err="1"/>
              <a:t>boceprevir</a:t>
            </a:r>
            <a:r>
              <a:rPr lang="pt-PT" sz="800" dirty="0"/>
              <a:t>, </a:t>
            </a:r>
            <a:r>
              <a:rPr lang="pt-PT" sz="800" dirty="0" err="1"/>
              <a:t>telaprevir</a:t>
            </a:r>
            <a:r>
              <a:rPr lang="pt-PT" sz="800" dirty="0"/>
              <a:t>, metadona, ciclosporina, </a:t>
            </a:r>
            <a:r>
              <a:rPr lang="pt-PT" sz="800" dirty="0" err="1"/>
              <a:t>tacrolímus</a:t>
            </a:r>
            <a:r>
              <a:rPr lang="pt-PT" sz="800" dirty="0"/>
              <a:t>, </a:t>
            </a:r>
            <a:r>
              <a:rPr lang="pt-PT" sz="800" dirty="0" err="1"/>
              <a:t>efavirenz</a:t>
            </a:r>
            <a:r>
              <a:rPr lang="pt-PT" sz="800" dirty="0"/>
              <a:t>, </a:t>
            </a:r>
            <a:r>
              <a:rPr lang="pt-PT" sz="800" dirty="0" err="1"/>
              <a:t>emtricitabina</a:t>
            </a:r>
            <a:r>
              <a:rPr lang="pt-PT" sz="800" dirty="0"/>
              <a:t>, </a:t>
            </a:r>
            <a:r>
              <a:rPr lang="pt-PT" sz="800" dirty="0" err="1"/>
              <a:t>tenofovir</a:t>
            </a:r>
            <a:r>
              <a:rPr lang="pt-PT" sz="800" dirty="0"/>
              <a:t> </a:t>
            </a:r>
            <a:r>
              <a:rPr lang="pt-PT" sz="800" dirty="0" err="1"/>
              <a:t>disoproxil</a:t>
            </a:r>
            <a:r>
              <a:rPr lang="pt-PT" sz="800" dirty="0"/>
              <a:t> fumarato, </a:t>
            </a:r>
            <a:r>
              <a:rPr lang="pt-PT" sz="800" dirty="0" err="1"/>
              <a:t>rilpivirina</a:t>
            </a:r>
            <a:r>
              <a:rPr lang="pt-PT" sz="800" dirty="0"/>
              <a:t>, </a:t>
            </a:r>
            <a:r>
              <a:rPr lang="pt-PT" sz="800" dirty="0" err="1"/>
              <a:t>darunavir</a:t>
            </a:r>
            <a:r>
              <a:rPr lang="pt-PT" sz="800" dirty="0"/>
              <a:t> potenciado com </a:t>
            </a:r>
            <a:r>
              <a:rPr lang="pt-PT" sz="800" dirty="0" err="1"/>
              <a:t>ritonavir</a:t>
            </a:r>
            <a:r>
              <a:rPr lang="pt-PT" sz="800" dirty="0"/>
              <a:t>, </a:t>
            </a:r>
            <a:r>
              <a:rPr lang="pt-PT" sz="800" dirty="0" err="1"/>
              <a:t>raltegravir</a:t>
            </a:r>
            <a:r>
              <a:rPr lang="pt-PT" sz="800" dirty="0"/>
              <a:t>, </a:t>
            </a:r>
            <a:r>
              <a:rPr lang="pt-PT" sz="800" dirty="0" err="1"/>
              <a:t>norgestimato</a:t>
            </a:r>
            <a:r>
              <a:rPr lang="pt-PT" sz="800" dirty="0"/>
              <a:t>/</a:t>
            </a:r>
            <a:r>
              <a:rPr lang="pt-PT" sz="800" dirty="0" err="1"/>
              <a:t>etinilestradiol</a:t>
            </a:r>
            <a:r>
              <a:rPr lang="pt-PT" sz="800" dirty="0"/>
              <a:t>. Consultar o RCM para mais informações relativamente a interações medicamentosas. </a:t>
            </a:r>
            <a:r>
              <a:rPr lang="pt-PT" sz="800" b="1" cap="all" dirty="0"/>
              <a:t>Efeitos indesejáveis: </a:t>
            </a:r>
            <a:r>
              <a:rPr lang="pt-PT" sz="800" dirty="0"/>
              <a:t>Durante o tratamento com </a:t>
            </a:r>
            <a:r>
              <a:rPr lang="pt-PT" sz="800" dirty="0" err="1"/>
              <a:t>sofosbuvir</a:t>
            </a:r>
            <a:r>
              <a:rPr lang="pt-PT" sz="800" dirty="0"/>
              <a:t> em associação com </a:t>
            </a:r>
            <a:r>
              <a:rPr lang="pt-PT" sz="800" dirty="0" err="1"/>
              <a:t>ribavirina</a:t>
            </a:r>
            <a:r>
              <a:rPr lang="pt-PT" sz="800" dirty="0"/>
              <a:t> ou </a:t>
            </a:r>
            <a:r>
              <a:rPr lang="pt-PT" sz="800" dirty="0" err="1"/>
              <a:t>peginterferão</a:t>
            </a:r>
            <a:r>
              <a:rPr lang="pt-PT" sz="800" dirty="0"/>
              <a:t> alfa e </a:t>
            </a:r>
            <a:r>
              <a:rPr lang="pt-PT" sz="800" dirty="0" err="1"/>
              <a:t>ribavirina</a:t>
            </a:r>
            <a:r>
              <a:rPr lang="pt-PT" sz="800" dirty="0"/>
              <a:t>, as reações adversas a medicamentos notificadas com mais frequência foram consistentes com o perfil de segurança previsto do tratamento com </a:t>
            </a:r>
            <a:r>
              <a:rPr lang="pt-PT" sz="800" dirty="0" err="1"/>
              <a:t>ribavirina</a:t>
            </a:r>
            <a:r>
              <a:rPr lang="pt-PT" sz="800" dirty="0"/>
              <a:t> e </a:t>
            </a:r>
            <a:r>
              <a:rPr lang="pt-PT" sz="800" dirty="0" err="1"/>
              <a:t>peginterferão</a:t>
            </a:r>
            <a:r>
              <a:rPr lang="pt-PT" sz="800" dirty="0"/>
              <a:t> alfa, sem aumento da frequência ou gravidade previstas. As reações adversas a medicamentos mais frequentes que ocorreram em indivíduos a receberem </a:t>
            </a:r>
            <a:r>
              <a:rPr lang="pt-PT" sz="800" dirty="0" err="1"/>
              <a:t>sofosbuvir</a:t>
            </a:r>
            <a:r>
              <a:rPr lang="pt-PT" sz="800" dirty="0"/>
              <a:t> e </a:t>
            </a:r>
            <a:r>
              <a:rPr lang="pt-PT" sz="800" dirty="0" err="1"/>
              <a:t>ribavirina</a:t>
            </a:r>
            <a:r>
              <a:rPr lang="pt-PT" sz="800" dirty="0"/>
              <a:t> ou </a:t>
            </a:r>
            <a:r>
              <a:rPr lang="pt-PT" sz="800" dirty="0" err="1"/>
              <a:t>sofosbuvir</a:t>
            </a:r>
            <a:r>
              <a:rPr lang="pt-PT" sz="800" dirty="0"/>
              <a:t>, </a:t>
            </a:r>
            <a:r>
              <a:rPr lang="pt-PT" sz="800" dirty="0" err="1"/>
              <a:t>ribavirina</a:t>
            </a:r>
            <a:r>
              <a:rPr lang="pt-PT" sz="800" dirty="0"/>
              <a:t> e </a:t>
            </a:r>
            <a:r>
              <a:rPr lang="pt-PT" sz="800" dirty="0" err="1"/>
              <a:t>peginterferão</a:t>
            </a:r>
            <a:r>
              <a:rPr lang="pt-PT" sz="800" dirty="0"/>
              <a:t> alfa foram: fadiga, cefaleias, náuseas e insónia. </a:t>
            </a:r>
            <a:r>
              <a:rPr lang="pt-PT" sz="800" u="sng" dirty="0" err="1"/>
              <a:t>Sovaldi</a:t>
            </a:r>
            <a:r>
              <a:rPr lang="pt-PT" sz="800" u="sng" dirty="0"/>
              <a:t> em associação com </a:t>
            </a:r>
            <a:r>
              <a:rPr lang="pt-PT" sz="800" u="sng" dirty="0" err="1"/>
              <a:t>ribavirina</a:t>
            </a:r>
            <a:r>
              <a:rPr lang="pt-PT" sz="800" dirty="0"/>
              <a:t> -</a:t>
            </a:r>
            <a:r>
              <a:rPr lang="pt-PT" sz="800" b="1" dirty="0"/>
              <a:t> </a:t>
            </a:r>
            <a:r>
              <a:rPr lang="pt-PT" sz="800" i="1" dirty="0"/>
              <a:t>muito frequentes</a:t>
            </a:r>
            <a:r>
              <a:rPr lang="pt-PT" sz="800" dirty="0"/>
              <a:t>: diminuição da hemoglobina, insónia, cefaleias, náuseas, aumento da bilirrubina sanguínea, fadiga, irritabilidade; </a:t>
            </a:r>
            <a:r>
              <a:rPr lang="pt-PT" sz="800" i="1" dirty="0"/>
              <a:t>frequentes</a:t>
            </a:r>
            <a:r>
              <a:rPr lang="pt-PT" sz="800" dirty="0"/>
              <a:t>: </a:t>
            </a:r>
            <a:r>
              <a:rPr lang="pt-PT" sz="800" dirty="0" err="1"/>
              <a:t>nasofaringite</a:t>
            </a:r>
            <a:r>
              <a:rPr lang="pt-PT" sz="800" dirty="0"/>
              <a:t>, anemia, depressão, perturbação da atenção, dispneia, dispneia de esforço, tosse, desconforto abdominal, obstipação, dispepsia, alopecia, pele seca, prurido, artralgia, lombalgia, espasmos musculares, mialgia, pirexia, astenia. </a:t>
            </a:r>
            <a:r>
              <a:rPr lang="pt-PT" sz="800" u="sng" dirty="0" err="1"/>
              <a:t>Sovaldi</a:t>
            </a:r>
            <a:r>
              <a:rPr lang="pt-PT" sz="800" u="sng" dirty="0"/>
              <a:t> em associação com </a:t>
            </a:r>
            <a:r>
              <a:rPr lang="pt-PT" sz="800" u="sng" dirty="0" err="1"/>
              <a:t>peginterferão</a:t>
            </a:r>
            <a:r>
              <a:rPr lang="pt-PT" sz="800" u="sng" dirty="0"/>
              <a:t> alfa e </a:t>
            </a:r>
            <a:r>
              <a:rPr lang="pt-PT" sz="800" u="sng" dirty="0" err="1"/>
              <a:t>ribavirina</a:t>
            </a:r>
            <a:r>
              <a:rPr lang="pt-PT" sz="800" dirty="0"/>
              <a:t> -</a:t>
            </a:r>
            <a:r>
              <a:rPr lang="pt-PT" sz="800" b="1" dirty="0"/>
              <a:t> </a:t>
            </a:r>
            <a:r>
              <a:rPr lang="pt-PT" sz="800" i="1" dirty="0"/>
              <a:t>muito frequentes</a:t>
            </a:r>
            <a:r>
              <a:rPr lang="pt-PT" sz="800" dirty="0"/>
              <a:t>: anemia, neutropenia, diminuição da contagem de linfócitos, diminuição da contagem de plaquetas, diminuição do apetite, insónia, tonturas, cefaleias, dispneia, tosse, diarreia, náuseas, vómitos, aumento da bilirrubina sanguínea, erupção cutânea, prurido, artralgia, mialgia, fadiga, arrepios, doença do tipo gripal, irritabilidade, dor, pirexia; </a:t>
            </a:r>
            <a:r>
              <a:rPr lang="pt-PT" sz="800" i="1" dirty="0"/>
              <a:t>frequentes</a:t>
            </a:r>
            <a:r>
              <a:rPr lang="pt-PT" sz="800" dirty="0"/>
              <a:t>: diminuição de peso, depressão, ansiedade, agitação, enxaqueca, alteração da memória, perturbação da atenção, visão pouco nítida, dispneia de esforço, obstipação, </a:t>
            </a:r>
            <a:r>
              <a:rPr lang="pt-PT" sz="800" dirty="0" err="1"/>
              <a:t>xerostomia</a:t>
            </a:r>
            <a:r>
              <a:rPr lang="pt-PT" sz="800" dirty="0"/>
              <a:t>, refluxo </a:t>
            </a:r>
            <a:r>
              <a:rPr lang="pt-PT" sz="800" dirty="0" err="1"/>
              <a:t>gastroesofágico</a:t>
            </a:r>
            <a:r>
              <a:rPr lang="pt-PT" sz="800" dirty="0"/>
              <a:t>, alopecia, pele seca, lombalgia, espasmos musculares, dor no peito, astenia. </a:t>
            </a:r>
            <a:r>
              <a:rPr lang="pt-PT" sz="800" u="sng" dirty="0" err="1"/>
              <a:t>Coinfeção</a:t>
            </a:r>
            <a:r>
              <a:rPr lang="pt-PT" sz="800" u="sng" dirty="0"/>
              <a:t> VIH/VHC</a:t>
            </a:r>
            <a:r>
              <a:rPr lang="pt-PT" sz="800" dirty="0"/>
              <a:t>: perfil de segurança do </a:t>
            </a:r>
            <a:r>
              <a:rPr lang="pt-PT" sz="800" dirty="0" err="1"/>
              <a:t>sofosbuvir</a:t>
            </a:r>
            <a:r>
              <a:rPr lang="pt-PT" sz="800" dirty="0"/>
              <a:t> e da </a:t>
            </a:r>
            <a:r>
              <a:rPr lang="pt-PT" sz="800" dirty="0" err="1"/>
              <a:t>ribavirina</a:t>
            </a:r>
            <a:r>
              <a:rPr lang="pt-PT" sz="800" dirty="0"/>
              <a:t> foi semelhante ao observado em indivíduos </a:t>
            </a:r>
            <a:r>
              <a:rPr lang="pt-PT" sz="800" dirty="0" err="1"/>
              <a:t>monoinfetados</a:t>
            </a:r>
            <a:r>
              <a:rPr lang="pt-PT" sz="800" dirty="0"/>
              <a:t> pelo VHC. </a:t>
            </a:r>
            <a:r>
              <a:rPr lang="pt-PT" sz="800" u="sng" dirty="0"/>
              <a:t>Doentes em lista de espera para transplantação hepática</a:t>
            </a:r>
            <a:r>
              <a:rPr lang="pt-PT" sz="800" dirty="0"/>
              <a:t>: perfil de segurança do </a:t>
            </a:r>
            <a:r>
              <a:rPr lang="pt-PT" sz="800" dirty="0" err="1"/>
              <a:t>sofosbuvir</a:t>
            </a:r>
            <a:r>
              <a:rPr lang="pt-PT" sz="800" dirty="0"/>
              <a:t> e da </a:t>
            </a:r>
            <a:r>
              <a:rPr lang="pt-PT" sz="800" dirty="0" err="1"/>
              <a:t>ribavirina</a:t>
            </a:r>
            <a:r>
              <a:rPr lang="pt-PT" sz="800" dirty="0"/>
              <a:t> nestes doentes foi semelhante ao observado em indivíduos tratados com </a:t>
            </a:r>
            <a:r>
              <a:rPr lang="pt-PT" sz="800" dirty="0" err="1"/>
              <a:t>sofosbuvir</a:t>
            </a:r>
            <a:r>
              <a:rPr lang="pt-PT" sz="800" dirty="0"/>
              <a:t> e </a:t>
            </a:r>
            <a:r>
              <a:rPr lang="pt-PT" sz="800" dirty="0" err="1"/>
              <a:t>ribavirina</a:t>
            </a:r>
            <a:r>
              <a:rPr lang="pt-PT" sz="800" dirty="0"/>
              <a:t>. </a:t>
            </a:r>
            <a:r>
              <a:rPr lang="pt-PT" sz="800" u="sng" dirty="0"/>
              <a:t>Recetores de transplante hepático</a:t>
            </a:r>
            <a:r>
              <a:rPr lang="pt-PT" sz="800" dirty="0"/>
              <a:t>: perfil de segurança de </a:t>
            </a:r>
            <a:r>
              <a:rPr lang="pt-PT" sz="800" dirty="0" err="1"/>
              <a:t>sofosbuvir</a:t>
            </a:r>
            <a:r>
              <a:rPr lang="pt-PT" sz="800" dirty="0"/>
              <a:t> e </a:t>
            </a:r>
            <a:r>
              <a:rPr lang="pt-PT" sz="800" dirty="0" err="1"/>
              <a:t>ribavirina</a:t>
            </a:r>
            <a:r>
              <a:rPr lang="pt-PT" sz="800" dirty="0"/>
              <a:t> nestes doentes com HCC foi semelhante ao observado em indivíduos tratados com </a:t>
            </a:r>
            <a:r>
              <a:rPr lang="pt-PT" sz="800" dirty="0" err="1"/>
              <a:t>sofosbuvir</a:t>
            </a:r>
            <a:r>
              <a:rPr lang="pt-PT" sz="800" dirty="0"/>
              <a:t> e </a:t>
            </a:r>
            <a:r>
              <a:rPr lang="pt-PT" sz="800" dirty="0" err="1"/>
              <a:t>ribavirina</a:t>
            </a:r>
            <a:r>
              <a:rPr lang="pt-PT" sz="800" dirty="0"/>
              <a:t> nos ensaios clínicos de fase 3. No estudo 0126, a diminuição da hemoglobina foi muito frequente. </a:t>
            </a:r>
            <a:r>
              <a:rPr lang="pt-PT" sz="800" u="sng" dirty="0"/>
              <a:t>Arritmias cardíacas</a:t>
            </a:r>
            <a:r>
              <a:rPr lang="pt-PT" sz="800" dirty="0"/>
              <a:t>: têm sido observados casos de bradicardia grave e bloqueio cardíaco quando </a:t>
            </a:r>
            <a:r>
              <a:rPr lang="pt-PT" sz="800" dirty="0" err="1"/>
              <a:t>sofosbuvir</a:t>
            </a:r>
            <a:r>
              <a:rPr lang="pt-PT" sz="800" dirty="0"/>
              <a:t> é utilizado em associação com outro AAD (incluindo </a:t>
            </a:r>
            <a:r>
              <a:rPr lang="pt-PT" sz="800" dirty="0" err="1"/>
              <a:t>daclatasvir</a:t>
            </a:r>
            <a:r>
              <a:rPr lang="pt-PT" sz="800" dirty="0"/>
              <a:t>, </a:t>
            </a:r>
            <a:r>
              <a:rPr lang="pt-PT" sz="800" dirty="0" err="1"/>
              <a:t>simeprevir</a:t>
            </a:r>
            <a:r>
              <a:rPr lang="pt-PT" sz="800" dirty="0"/>
              <a:t> e </a:t>
            </a:r>
            <a:r>
              <a:rPr lang="pt-PT" sz="800" dirty="0" err="1"/>
              <a:t>ledipasvir</a:t>
            </a:r>
            <a:r>
              <a:rPr lang="pt-PT" sz="800" dirty="0"/>
              <a:t>) e </a:t>
            </a:r>
            <a:r>
              <a:rPr lang="pt-PT" sz="800" dirty="0" err="1"/>
              <a:t>amiodarona</a:t>
            </a:r>
            <a:r>
              <a:rPr lang="pt-PT" sz="800" dirty="0"/>
              <a:t> concomitantemente, e/ou outros medicamentos que diminuem a frequência cardíaca. </a:t>
            </a:r>
            <a:r>
              <a:rPr lang="pt-PT" sz="800" u="sng" dirty="0"/>
              <a:t>Notificação de suspeitas de reações adversas</a:t>
            </a:r>
            <a:r>
              <a:rPr lang="pt-PT" sz="800" dirty="0"/>
              <a:t>: a notificação de suspeitas de reações adversas após a autorização do medicamento é importante, uma vez que permite uma monitorização contínua da relação benefício-risco do medicamento. Consultar o RCM para mais informações relativamente a efeitos adversos.</a:t>
            </a:r>
          </a:p>
          <a:p>
            <a:pPr marL="0" indent="0">
              <a:buNone/>
            </a:pPr>
            <a:r>
              <a:rPr lang="pt-PT" sz="800" dirty="0"/>
              <a:t>Data de aprovação do texto do RCM: fevereiro 2017</a:t>
            </a:r>
          </a:p>
          <a:p>
            <a:pPr marL="0" indent="0">
              <a:buNone/>
            </a:pPr>
            <a:r>
              <a:rPr lang="pt-PT" sz="800" dirty="0"/>
              <a:t> </a:t>
            </a:r>
            <a:r>
              <a:rPr lang="pt-PT" sz="800" baseline="30000" dirty="0" smtClean="0"/>
              <a:t>▼</a:t>
            </a:r>
            <a:r>
              <a:rPr lang="pt-PT" sz="800" dirty="0"/>
              <a:t>Após a aprovação da Autorização de Introdução no Mercado, este medicamento encontra-se sujeito a monitorização adicional, conforme indicado pela presença deste triângulo preto invertido. Quaisquer suspeitas de reações adversas ao </a:t>
            </a:r>
            <a:r>
              <a:rPr lang="pt-PT" sz="800" dirty="0" err="1"/>
              <a:t>Sovaldi</a:t>
            </a:r>
            <a:r>
              <a:rPr lang="pt-PT" sz="800" baseline="30000" dirty="0"/>
              <a:t>®</a:t>
            </a:r>
            <a:r>
              <a:rPr lang="pt-PT" sz="800" dirty="0"/>
              <a:t> devem ser notificadas à </a:t>
            </a:r>
            <a:r>
              <a:rPr lang="pt-PT" sz="800" dirty="0" err="1"/>
              <a:t>Gilead</a:t>
            </a:r>
            <a:r>
              <a:rPr lang="pt-PT" sz="800" dirty="0"/>
              <a:t> </a:t>
            </a:r>
            <a:r>
              <a:rPr lang="pt-PT" sz="800" dirty="0" err="1"/>
              <a:t>Sciences</a:t>
            </a:r>
            <a:r>
              <a:rPr lang="pt-PT" sz="800" dirty="0"/>
              <a:t>, Lda., via e-mail para </a:t>
            </a:r>
            <a:r>
              <a:rPr lang="pt-PT" sz="800" u="sng" dirty="0">
                <a:hlinkClick r:id="rId2"/>
              </a:rPr>
              <a:t>portugal.safety@gilead.com</a:t>
            </a:r>
            <a:r>
              <a:rPr lang="pt-PT" sz="800" dirty="0"/>
              <a:t> ou telefone para +351 217 928 790 e/ou ao INFARMED, I.P., através do sistema nacional de notificação, via e-mail para </a:t>
            </a:r>
            <a:r>
              <a:rPr lang="pt-PT" sz="800" u="sng" dirty="0">
                <a:hlinkClick r:id="rId3"/>
              </a:rPr>
              <a:t>farmacovigilancia@infarmed.pt</a:t>
            </a:r>
            <a:r>
              <a:rPr lang="pt-PT" sz="800" dirty="0"/>
              <a:t> ou telefone para +351 217 987 373.</a:t>
            </a:r>
          </a:p>
          <a:p>
            <a:pPr marL="0" indent="0">
              <a:buNone/>
            </a:pPr>
            <a:r>
              <a:rPr lang="pt-PT" sz="800" dirty="0"/>
              <a:t> </a:t>
            </a:r>
            <a:r>
              <a:rPr lang="pt-PT" sz="800" cap="all" dirty="0" smtClean="0"/>
              <a:t>Para </a:t>
            </a:r>
            <a:r>
              <a:rPr lang="pt-PT" sz="800" cap="all" dirty="0"/>
              <a:t>mais informações deverá contactar o titular da autorização de introdução no mercado.</a:t>
            </a:r>
            <a:endParaRPr lang="pt-PT" sz="800" dirty="0"/>
          </a:p>
          <a:p>
            <a:pPr marL="0" indent="0">
              <a:buNone/>
            </a:pPr>
            <a:r>
              <a:rPr lang="pt-PT" sz="800" cap="all" dirty="0" err="1"/>
              <a:t>mEDICAMENTO</a:t>
            </a:r>
            <a:r>
              <a:rPr lang="pt-PT" sz="800" cap="all" dirty="0"/>
              <a:t> DE RECEITA MÉDICA RESTRITA, DE UTILIZAÇÃO RESERVADA A CERTOS MEIOS ESPECIALIZADOS. medicamento com avaliação prévia concluída.</a:t>
            </a:r>
            <a:endParaRPr lang="pt-PT" sz="800" dirty="0"/>
          </a:p>
        </p:txBody>
      </p:sp>
    </p:spTree>
    <p:extLst>
      <p:ext uri="{BB962C8B-B14F-4D97-AF65-F5344CB8AC3E}">
        <p14:creationId xmlns:p14="http://schemas.microsoft.com/office/powerpoint/2010/main" val="2642230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Fig. 2. Estimated HCV genotype distribution among HCV-infected individuals in Europe. Only data from representative cohorts including more than 250 patients evaluated after 1999 are depicted [22,32,76–78,80,83–85,118,119,151,160,161,191–196].  &#10;                "/>
          <p:cNvPicPr>
            <a:picLocks noChangeAspect="1" noChangeArrowheads="1"/>
          </p:cNvPicPr>
          <p:nvPr/>
        </p:nvPicPr>
        <p:blipFill>
          <a:blip r:embed="rId3" cstate="print"/>
          <a:srcRect/>
          <a:stretch>
            <a:fillRect/>
          </a:stretch>
        </p:blipFill>
        <p:spPr bwMode="auto">
          <a:xfrm>
            <a:off x="2166910" y="729522"/>
            <a:ext cx="6480720" cy="5444906"/>
          </a:xfrm>
          <a:prstGeom prst="rect">
            <a:avLst/>
          </a:prstGeom>
          <a:noFill/>
        </p:spPr>
      </p:pic>
      <p:sp>
        <p:nvSpPr>
          <p:cNvPr id="19" name="Rectângulo 18"/>
          <p:cNvSpPr/>
          <p:nvPr/>
        </p:nvSpPr>
        <p:spPr>
          <a:xfrm>
            <a:off x="8882082" y="5715016"/>
            <a:ext cx="3068984" cy="276999"/>
          </a:xfrm>
          <a:prstGeom prst="rect">
            <a:avLst/>
          </a:prstGeom>
        </p:spPr>
        <p:txBody>
          <a:bodyPr wrap="square">
            <a:spAutoFit/>
          </a:bodyPr>
          <a:lstStyle/>
          <a:p>
            <a:pPr algn="r"/>
            <a:r>
              <a:rPr lang="pt-PT" sz="1200" i="1" dirty="0" err="1" smtClean="0">
                <a:solidFill>
                  <a:srgbClr val="808080"/>
                </a:solidFill>
                <a:latin typeface="Calibri" pitchFamily="34" charset="0"/>
                <a:cs typeface="Calibri" pitchFamily="34" charset="0"/>
              </a:rPr>
              <a:t>Esteban</a:t>
            </a:r>
            <a:r>
              <a:rPr lang="pt-PT" sz="1200" i="1" dirty="0" smtClean="0">
                <a:solidFill>
                  <a:srgbClr val="808080"/>
                </a:solidFill>
                <a:latin typeface="Calibri" pitchFamily="34" charset="0"/>
                <a:cs typeface="Calibri" pitchFamily="34" charset="0"/>
              </a:rPr>
              <a:t> JI, </a:t>
            </a:r>
            <a:r>
              <a:rPr lang="pt-PT" sz="1200" i="1" dirty="0" err="1" smtClean="0">
                <a:solidFill>
                  <a:srgbClr val="808080"/>
                </a:solidFill>
                <a:latin typeface="Calibri" pitchFamily="34" charset="0"/>
                <a:cs typeface="Calibri" pitchFamily="34" charset="0"/>
              </a:rPr>
              <a:t>et</a:t>
            </a:r>
            <a:r>
              <a:rPr lang="pt-PT" sz="1200" i="1" dirty="0" smtClean="0">
                <a:solidFill>
                  <a:srgbClr val="808080"/>
                </a:solidFill>
                <a:latin typeface="Calibri" pitchFamily="34" charset="0"/>
                <a:cs typeface="Calibri" pitchFamily="34" charset="0"/>
              </a:rPr>
              <a:t> al. J </a:t>
            </a:r>
            <a:r>
              <a:rPr lang="pt-PT" sz="1200" i="1" dirty="0" err="1" smtClean="0">
                <a:solidFill>
                  <a:srgbClr val="808080"/>
                </a:solidFill>
                <a:latin typeface="Calibri" pitchFamily="34" charset="0"/>
                <a:cs typeface="Calibri" pitchFamily="34" charset="0"/>
              </a:rPr>
              <a:t>Hepatol</a:t>
            </a:r>
            <a:r>
              <a:rPr lang="pt-PT" sz="1200" i="1" dirty="0" smtClean="0">
                <a:solidFill>
                  <a:srgbClr val="808080"/>
                </a:solidFill>
                <a:latin typeface="Calibri" pitchFamily="34" charset="0"/>
                <a:cs typeface="Calibri" pitchFamily="34" charset="0"/>
              </a:rPr>
              <a:t>. 2008; 48:148-62.</a:t>
            </a:r>
            <a:endParaRPr lang="pt-PT" sz="1200" i="1" dirty="0">
              <a:solidFill>
                <a:srgbClr val="808080"/>
              </a:solidFill>
              <a:latin typeface="Calibri" pitchFamily="34" charset="0"/>
              <a:cs typeface="Calibri" pitchFamily="34" charset="0"/>
            </a:endParaRPr>
          </a:p>
        </p:txBody>
      </p:sp>
      <p:sp>
        <p:nvSpPr>
          <p:cNvPr id="5" name="TextShape 1"/>
          <p:cNvSpPr txBox="1"/>
          <p:nvPr/>
        </p:nvSpPr>
        <p:spPr>
          <a:xfrm>
            <a:off x="609780" y="159840"/>
            <a:ext cx="10972440" cy="604440"/>
          </a:xfrm>
          <a:prstGeom prst="rect">
            <a:avLst/>
          </a:prstGeom>
          <a:noFill/>
          <a:ln>
            <a:noFill/>
          </a:ln>
        </p:spPr>
        <p:txBody>
          <a:bodyPr anchor="ctr"/>
          <a:lstStyle/>
          <a:p>
            <a:pPr algn="ctr">
              <a:lnSpc>
                <a:spcPct val="100000"/>
              </a:lnSpc>
            </a:pPr>
            <a:r>
              <a:rPr lang="es-ES" sz="3200" b="1" strike="noStrike" spc="-1" dirty="0" err="1" smtClean="0">
                <a:solidFill>
                  <a:srgbClr val="004586"/>
                </a:solidFill>
                <a:uFill>
                  <a:solidFill>
                    <a:srgbClr val="FFFFFF"/>
                  </a:solidFill>
                </a:uFill>
                <a:latin typeface="Calibri"/>
              </a:rPr>
              <a:t>Hepatite</a:t>
            </a:r>
            <a:r>
              <a:rPr lang="es-ES" sz="3200" b="1" strike="noStrike" spc="-1" dirty="0" smtClean="0">
                <a:solidFill>
                  <a:srgbClr val="004586"/>
                </a:solidFill>
                <a:uFill>
                  <a:solidFill>
                    <a:srgbClr val="FFFFFF"/>
                  </a:solidFill>
                </a:uFill>
                <a:latin typeface="Calibri"/>
              </a:rPr>
              <a:t> C - Epidemiologia</a:t>
            </a:r>
            <a:endParaRPr lang="es-ES" b="0" strike="noStrike" spc="-1" dirty="0">
              <a:solidFill>
                <a:srgbClr val="004586"/>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228640" y="214290"/>
            <a:ext cx="11582400" cy="4592024"/>
          </a:xfrm>
        </p:spPr>
        <p:txBody>
          <a:bodyPr>
            <a:noAutofit/>
          </a:bodyPr>
          <a:lstStyle/>
          <a:p>
            <a:pPr marL="0" indent="0">
              <a:buNone/>
            </a:pPr>
            <a:r>
              <a:rPr lang="pt-PT" sz="700" b="1" dirty="0"/>
              <a:t>INFORMAÇÕES ESSENCIAIS COMPATÍVEIS COM O RESUMO DAS CARACTERÍSTICAS DO MEDICAMENTO</a:t>
            </a:r>
            <a:endParaRPr lang="pt-PT" sz="700" dirty="0"/>
          </a:p>
          <a:p>
            <a:pPr marL="0" indent="0">
              <a:buNone/>
            </a:pPr>
            <a:r>
              <a:rPr lang="pt-PT" sz="700" dirty="0"/>
              <a:t> </a:t>
            </a:r>
            <a:r>
              <a:rPr lang="pt-PT" sz="700" dirty="0" smtClean="0"/>
              <a:t>▼</a:t>
            </a:r>
            <a:r>
              <a:rPr lang="pt-PT" sz="700" dirty="0"/>
              <a:t>Este medicamento está sujeito a monitorização adicional. Isto irá permitir a rápida identificação de nova informação de segurança. Pede-se aos profissionais de saúde que notifiquem quaisquer suspeitas de reações adversas. Para saber como notificar reações adversas, ver RCM completo.</a:t>
            </a:r>
          </a:p>
          <a:p>
            <a:pPr marL="0" indent="0">
              <a:buNone/>
            </a:pPr>
            <a:r>
              <a:rPr lang="pt-PT" sz="700" dirty="0"/>
              <a:t> </a:t>
            </a:r>
            <a:r>
              <a:rPr lang="pt-PT" sz="700" b="1" dirty="0" smtClean="0"/>
              <a:t>NOME </a:t>
            </a:r>
            <a:r>
              <a:rPr lang="pt-PT" sz="700" b="1" dirty="0"/>
              <a:t>DO MEDICAMENTO E FORMA FARMACÊUTICA</a:t>
            </a:r>
            <a:r>
              <a:rPr lang="pt-PT" sz="700" dirty="0"/>
              <a:t>: Harvoni 90 mg/400 mg comprimidos revestidos por película.</a:t>
            </a:r>
          </a:p>
          <a:p>
            <a:pPr marL="0" indent="0">
              <a:buNone/>
            </a:pPr>
            <a:r>
              <a:rPr lang="pt-PT" sz="700" b="1" dirty="0"/>
              <a:t>COMPOSIÇÃO QUALITATIVA E QUANTITATIVA</a:t>
            </a:r>
            <a:r>
              <a:rPr lang="pt-PT" sz="700" dirty="0"/>
              <a:t>: Cada comprimido revestido por película contém 90 mg de </a:t>
            </a:r>
            <a:r>
              <a:rPr lang="pt-PT" sz="700" dirty="0" err="1"/>
              <a:t>ledipasvir</a:t>
            </a:r>
            <a:r>
              <a:rPr lang="pt-PT" sz="700" dirty="0"/>
              <a:t> e 400 mg de </a:t>
            </a:r>
            <a:r>
              <a:rPr lang="pt-PT" sz="700" dirty="0" err="1"/>
              <a:t>sofosbuvir</a:t>
            </a:r>
            <a:r>
              <a:rPr lang="pt-PT" sz="700" dirty="0"/>
              <a:t>. Cada comprimido de 90 mg/400 mg contém 156,8 mg de lactose (na forma </a:t>
            </a:r>
            <a:r>
              <a:rPr lang="pt-PT" sz="700" dirty="0" err="1"/>
              <a:t>mono-hidratada</a:t>
            </a:r>
            <a:r>
              <a:rPr lang="pt-PT" sz="700" dirty="0"/>
              <a:t>) e 261 microgramas de laca de alumínio amarelo-sol FCF.</a:t>
            </a:r>
          </a:p>
          <a:p>
            <a:pPr marL="0" indent="0">
              <a:buNone/>
            </a:pPr>
            <a:r>
              <a:rPr lang="pt-PT" sz="700" b="1" cap="all" dirty="0"/>
              <a:t>Indicações terapêuticas: </a:t>
            </a:r>
            <a:r>
              <a:rPr lang="pt-PT" sz="700" dirty="0" err="1"/>
              <a:t>Harvoni</a:t>
            </a:r>
            <a:r>
              <a:rPr lang="pt-PT" sz="700" dirty="0"/>
              <a:t> é indicado para o tratamento da hepatite C crónica (HCC) em adultos. Para informação sobre a atividade específica para os genótipos do vírus da hepatite C (VHC) consultar o RCM completo.</a:t>
            </a:r>
          </a:p>
          <a:p>
            <a:pPr marL="0" indent="0">
              <a:buNone/>
            </a:pPr>
            <a:r>
              <a:rPr lang="pt-PT" sz="700" b="1" cap="all" dirty="0"/>
              <a:t>Posologia e modo de administração:</a:t>
            </a:r>
            <a:r>
              <a:rPr lang="pt-PT" sz="700" dirty="0"/>
              <a:t> </a:t>
            </a:r>
            <a:r>
              <a:rPr lang="pt-PT" sz="700" u="sng" dirty="0"/>
              <a:t>Adultos</a:t>
            </a:r>
            <a:r>
              <a:rPr lang="pt-PT" sz="700" dirty="0"/>
              <a:t>: 1 comprimido, 1 vez por dia com ou sem alimentos. </a:t>
            </a:r>
            <a:r>
              <a:rPr lang="pt-PT" sz="700" i="1" dirty="0"/>
              <a:t>Doentes com HCC de genótipo 1, 4, 5 ou genótipo 6: </a:t>
            </a:r>
            <a:r>
              <a:rPr lang="pt-PT" sz="700" u="sng" dirty="0"/>
              <a:t>Doentes sem cirrose</a:t>
            </a:r>
            <a:r>
              <a:rPr lang="pt-PT" sz="700" dirty="0"/>
              <a:t> – </a:t>
            </a:r>
            <a:r>
              <a:rPr lang="pt-PT" sz="700" dirty="0" err="1"/>
              <a:t>Harvoni</a:t>
            </a:r>
            <a:r>
              <a:rPr lang="pt-PT" sz="700" dirty="0"/>
              <a:t> durante 12 semanas. Poderá considerar-se </a:t>
            </a:r>
            <a:r>
              <a:rPr lang="pt-PT" sz="700" dirty="0" err="1"/>
              <a:t>Harvoni</a:t>
            </a:r>
            <a:r>
              <a:rPr lang="pt-PT" sz="700" dirty="0"/>
              <a:t> durante 8 semanas em doentes infetados com o genótipo 1, não tratados anteriormente. Deverá considerar-se </a:t>
            </a:r>
            <a:r>
              <a:rPr lang="pt-PT" sz="700" dirty="0" err="1"/>
              <a:t>Harvoni</a:t>
            </a:r>
            <a:r>
              <a:rPr lang="pt-PT" sz="700" dirty="0"/>
              <a:t> + RBV durante 12 semanas ou </a:t>
            </a:r>
            <a:r>
              <a:rPr lang="pt-PT" sz="700" dirty="0" err="1"/>
              <a:t>Harvoni</a:t>
            </a:r>
            <a:r>
              <a:rPr lang="pt-PT" sz="700" dirty="0"/>
              <a:t> (sem RBV) durante 24 semanas em doentes anteriormente tratados com opções subsequentes de repetição do tratamento incertas. </a:t>
            </a:r>
            <a:r>
              <a:rPr lang="pt-PT" sz="700" u="sng" dirty="0"/>
              <a:t>Doentes com cirrose compensada</a:t>
            </a:r>
            <a:r>
              <a:rPr lang="pt-PT" sz="700" dirty="0"/>
              <a:t> – </a:t>
            </a:r>
            <a:r>
              <a:rPr lang="pt-PT" sz="700" dirty="0" err="1"/>
              <a:t>Harvoni</a:t>
            </a:r>
            <a:r>
              <a:rPr lang="pt-PT" sz="700" dirty="0"/>
              <a:t> + RBV durante 12 semanas ou </a:t>
            </a:r>
            <a:r>
              <a:rPr lang="pt-PT" sz="700" dirty="0" err="1"/>
              <a:t>Harvoni</a:t>
            </a:r>
            <a:r>
              <a:rPr lang="pt-PT" sz="700" dirty="0"/>
              <a:t> (sem RBV) durante 24 semanas. Poderá considerar-se </a:t>
            </a:r>
            <a:r>
              <a:rPr lang="pt-PT" sz="700" dirty="0" err="1"/>
              <a:t>Harvoni</a:t>
            </a:r>
            <a:r>
              <a:rPr lang="pt-PT" sz="700" dirty="0"/>
              <a:t> (sem RBV) durante 12 semanas em doentes considerados em baixo risco de progressão clínica da doença e que têm opções subsequentes de repetição do tratamento. </a:t>
            </a:r>
            <a:r>
              <a:rPr lang="pt-PT" sz="700" u="sng" dirty="0"/>
              <a:t>Doentes pós-transplante hepático sem cirrose ou com cirrose compensada</a:t>
            </a:r>
            <a:r>
              <a:rPr lang="pt-PT" sz="700" dirty="0"/>
              <a:t> – </a:t>
            </a:r>
            <a:r>
              <a:rPr lang="pt-PT" sz="700" dirty="0" err="1"/>
              <a:t>Harvoni</a:t>
            </a:r>
            <a:r>
              <a:rPr lang="pt-PT" sz="700" dirty="0"/>
              <a:t> + RBV durante 12 semanas. Poderá considerar-se </a:t>
            </a:r>
            <a:r>
              <a:rPr lang="pt-PT" sz="700" dirty="0" err="1"/>
              <a:t>Harvoni</a:t>
            </a:r>
            <a:r>
              <a:rPr lang="pt-PT" sz="700" dirty="0"/>
              <a:t> (sem RBV) durante 12 semanas (em doentes sem cirrose) ou 24 semanas (em doentes com cirrose) em doentes que não são elegíveis ou que são intolerantes à RBV. </a:t>
            </a:r>
            <a:r>
              <a:rPr lang="pt-PT" sz="700" u="sng" dirty="0"/>
              <a:t>Doentes com cirrose descompensada, independentemente da relação com o transplante</a:t>
            </a:r>
            <a:r>
              <a:rPr lang="pt-PT" sz="700" dirty="0"/>
              <a:t> – </a:t>
            </a:r>
            <a:r>
              <a:rPr lang="pt-PT" sz="700" dirty="0" err="1"/>
              <a:t>Harvoni</a:t>
            </a:r>
            <a:r>
              <a:rPr lang="pt-PT" sz="700" dirty="0"/>
              <a:t> + RBV durante 12 semanas. Poderá considerar-se </a:t>
            </a:r>
            <a:r>
              <a:rPr lang="pt-PT" sz="700" dirty="0" err="1"/>
              <a:t>Harvoni</a:t>
            </a:r>
            <a:r>
              <a:rPr lang="pt-PT" sz="700" dirty="0"/>
              <a:t> (sem RBV) durante 24 semanas em doentes que não são elegíveis ou que são intolerantes à </a:t>
            </a:r>
            <a:r>
              <a:rPr lang="pt-PT" sz="700" dirty="0" err="1"/>
              <a:t>ribavirina</a:t>
            </a:r>
            <a:r>
              <a:rPr lang="pt-PT" sz="700" dirty="0"/>
              <a:t>. </a:t>
            </a:r>
            <a:r>
              <a:rPr lang="pt-PT" sz="700" i="1" dirty="0"/>
              <a:t>Doentes com HCC de genótipo 3: </a:t>
            </a:r>
            <a:r>
              <a:rPr lang="pt-PT" sz="700" u="sng" dirty="0"/>
              <a:t>Doentes com cirrose compensada e/ou que não responderam a tratamento anterior</a:t>
            </a:r>
            <a:r>
              <a:rPr lang="pt-PT" sz="700" dirty="0"/>
              <a:t> – </a:t>
            </a:r>
            <a:r>
              <a:rPr lang="pt-PT" sz="700" dirty="0" err="1"/>
              <a:t>Harvoni</a:t>
            </a:r>
            <a:r>
              <a:rPr lang="pt-PT" sz="700" dirty="0"/>
              <a:t> + RBV durante 24 semanas. Quando utilizado em associação com </a:t>
            </a:r>
            <a:r>
              <a:rPr lang="pt-PT" sz="700" dirty="0" err="1"/>
              <a:t>ribavirina</a:t>
            </a:r>
            <a:r>
              <a:rPr lang="pt-PT" sz="700" dirty="0"/>
              <a:t> consultar o respetivo RCM. Em doentes sem cirrose descompensada que necessitem da adição de </a:t>
            </a:r>
            <a:r>
              <a:rPr lang="pt-PT" sz="700" dirty="0" err="1"/>
              <a:t>ribavirina</a:t>
            </a:r>
            <a:r>
              <a:rPr lang="pt-PT" sz="700" dirty="0"/>
              <a:t> no seu regime de tratamento, a dose diária de </a:t>
            </a:r>
            <a:r>
              <a:rPr lang="pt-PT" sz="700" dirty="0" err="1"/>
              <a:t>ribavirina</a:t>
            </a:r>
            <a:r>
              <a:rPr lang="pt-PT" sz="700" dirty="0"/>
              <a:t> é baseada no peso (&lt; 75 kg = 1.000 mg e ≥ 75 kg = 1.200 mg) e é administrada por via oral em duas doses repartidas, com alimentos. Em doentes com cirrose descompensada, deve administrar-se a </a:t>
            </a:r>
            <a:r>
              <a:rPr lang="pt-PT" sz="700" dirty="0" err="1"/>
              <a:t>ribavirina</a:t>
            </a:r>
            <a:r>
              <a:rPr lang="pt-PT" sz="700" dirty="0"/>
              <a:t> numa dose inicial de 600 mg administrada numa dose diária repartida. Se a dose inicial for bem tolerada, a dose pode ser aumentada gradualmente até um máximo de 1.000 – 1.200 mg por dia (1000 mg para doentes com um peso &lt;75kg e 1200 mg para doentes com um peso ≥ 75 kg). Se a dose inicial não for bem tolerada deverá ser diminuída conforme clinicamente indicado com base nos níveis da hemoglobina. Se </a:t>
            </a:r>
            <a:r>
              <a:rPr lang="pt-PT" sz="700" dirty="0" err="1"/>
              <a:t>Harvoni</a:t>
            </a:r>
            <a:r>
              <a:rPr lang="pt-PT" sz="700" dirty="0"/>
              <a:t> for utilizado em associação com </a:t>
            </a:r>
            <a:r>
              <a:rPr lang="pt-PT" sz="700" dirty="0" err="1"/>
              <a:t>ribavirina</a:t>
            </a:r>
            <a:r>
              <a:rPr lang="pt-PT" sz="700" dirty="0"/>
              <a:t> e um doente tiver uma reação adversa grave potencialmente relacionada com a </a:t>
            </a:r>
            <a:r>
              <a:rPr lang="pt-PT" sz="700" dirty="0" err="1"/>
              <a:t>ribavirina</a:t>
            </a:r>
            <a:r>
              <a:rPr lang="pt-PT" sz="700" dirty="0"/>
              <a:t>, a dose de </a:t>
            </a:r>
            <a:r>
              <a:rPr lang="pt-PT" sz="700" dirty="0" err="1"/>
              <a:t>ribavirina</a:t>
            </a:r>
            <a:r>
              <a:rPr lang="pt-PT" sz="700" dirty="0"/>
              <a:t> deve ser modificada ou descontinuada, se apropriado. Estes esquemas posológicos incluem doentes </a:t>
            </a:r>
            <a:r>
              <a:rPr lang="pt-PT" sz="700" dirty="0" err="1"/>
              <a:t>coinfetados</a:t>
            </a:r>
            <a:r>
              <a:rPr lang="pt-PT" sz="700" dirty="0"/>
              <a:t> pelo VIH. </a:t>
            </a:r>
            <a:r>
              <a:rPr lang="pt-PT" sz="700" u="sng" dirty="0"/>
              <a:t>Idosos</a:t>
            </a:r>
            <a:r>
              <a:rPr lang="pt-PT" sz="700" dirty="0"/>
              <a:t>:</a:t>
            </a:r>
            <a:r>
              <a:rPr lang="pt-PT" sz="700" i="1" dirty="0"/>
              <a:t> </a:t>
            </a:r>
            <a:r>
              <a:rPr lang="pt-PT" sz="700" dirty="0"/>
              <a:t>Não se justificam ajustes posológicos nestes doentes. </a:t>
            </a:r>
            <a:r>
              <a:rPr lang="pt-PT" sz="700" u="sng" dirty="0"/>
              <a:t>Compromisso renal</a:t>
            </a:r>
            <a:r>
              <a:rPr lang="pt-PT" sz="700" dirty="0"/>
              <a:t>: Não são necessários ajustes posológicos em doentes com compromisso renal ligeiro ou moderado. A segurança de </a:t>
            </a:r>
            <a:r>
              <a:rPr lang="pt-PT" sz="700" dirty="0" err="1"/>
              <a:t>ledispavir</a:t>
            </a:r>
            <a:r>
              <a:rPr lang="pt-PT" sz="700" dirty="0"/>
              <a:t>/</a:t>
            </a:r>
            <a:r>
              <a:rPr lang="pt-PT" sz="700" dirty="0" err="1"/>
              <a:t>sofosbuvir</a:t>
            </a:r>
            <a:r>
              <a:rPr lang="pt-PT" sz="700" dirty="0"/>
              <a:t> não foi avaliada em doentes com compromisso renal grave ou com doença renal terminal necessitando hemodiálise. </a:t>
            </a:r>
            <a:r>
              <a:rPr lang="pt-PT" sz="700" u="sng" dirty="0"/>
              <a:t>Compromisso hepático</a:t>
            </a:r>
            <a:r>
              <a:rPr lang="pt-PT" sz="700" dirty="0"/>
              <a:t>: Não são necessários ajustes posológicos em doentes com compromisso hepático ligeiro, moderado ou grave (CPT classe A, B ou C). A segurança e eficácia de </a:t>
            </a:r>
            <a:r>
              <a:rPr lang="pt-PT" sz="700" dirty="0" err="1"/>
              <a:t>ledipasvir</a:t>
            </a:r>
            <a:r>
              <a:rPr lang="pt-PT" sz="700" dirty="0"/>
              <a:t>/</a:t>
            </a:r>
            <a:r>
              <a:rPr lang="pt-PT" sz="700" dirty="0" err="1"/>
              <a:t>sofosbuvir</a:t>
            </a:r>
            <a:r>
              <a:rPr lang="pt-PT" sz="700" dirty="0"/>
              <a:t> foram estabelecidas em doentes com cirrose descompensada. </a:t>
            </a:r>
            <a:r>
              <a:rPr lang="pt-PT" sz="700" u="sng" dirty="0"/>
              <a:t>População pediátrica</a:t>
            </a:r>
            <a:r>
              <a:rPr lang="pt-PT" sz="700" dirty="0"/>
              <a:t>: A segurança e eficácia em crianças &lt;18 anos de idade não foram estabelecidas. </a:t>
            </a:r>
            <a:r>
              <a:rPr lang="pt-PT" sz="700" u="sng" dirty="0"/>
              <a:t>Modo de administração</a:t>
            </a:r>
            <a:r>
              <a:rPr lang="pt-PT" sz="700" dirty="0"/>
              <a:t>: Via oral. </a:t>
            </a:r>
            <a:r>
              <a:rPr lang="pt-PT" sz="700" dirty="0" err="1"/>
              <a:t>Harvoni</a:t>
            </a:r>
            <a:r>
              <a:rPr lang="pt-PT" sz="700" dirty="0"/>
              <a:t> não deve ser mastigado ou esmagado e pode ser tomado com ou sem alimentos.</a:t>
            </a:r>
          </a:p>
          <a:p>
            <a:pPr marL="0" indent="0">
              <a:buNone/>
            </a:pPr>
            <a:r>
              <a:rPr lang="pt-PT" sz="700" b="1" cap="all" dirty="0"/>
              <a:t>Contraindicações: </a:t>
            </a:r>
            <a:r>
              <a:rPr lang="pt-PT" sz="700" dirty="0"/>
              <a:t>Hipersensibilidade à substância ativa ou a qualquer dos excipientes; coadministração com </a:t>
            </a:r>
            <a:r>
              <a:rPr lang="pt-PT" sz="700" dirty="0" err="1"/>
              <a:t>rosuvastatina</a:t>
            </a:r>
            <a:r>
              <a:rPr lang="pt-PT" sz="700" dirty="0"/>
              <a:t>; medicamentos que são indutores potentes da glicoproteína P (P </a:t>
            </a:r>
            <a:r>
              <a:rPr lang="pt-PT" sz="700" dirty="0" err="1"/>
              <a:t>gp</a:t>
            </a:r>
            <a:r>
              <a:rPr lang="pt-PT" sz="700" dirty="0"/>
              <a:t>) no intestino (</a:t>
            </a:r>
            <a:r>
              <a:rPr lang="pt-PT" sz="700" dirty="0" err="1"/>
              <a:t>rifampicina</a:t>
            </a:r>
            <a:r>
              <a:rPr lang="pt-PT" sz="700" dirty="0"/>
              <a:t>, </a:t>
            </a:r>
            <a:r>
              <a:rPr lang="pt-PT" sz="700" dirty="0" err="1"/>
              <a:t>rifabutina</a:t>
            </a:r>
            <a:r>
              <a:rPr lang="pt-PT" sz="700" dirty="0"/>
              <a:t>, hipericão, </a:t>
            </a:r>
            <a:r>
              <a:rPr lang="pt-PT" sz="700" dirty="0" err="1"/>
              <a:t>carbamazepina</a:t>
            </a:r>
            <a:r>
              <a:rPr lang="pt-PT" sz="700" dirty="0"/>
              <a:t>, </a:t>
            </a:r>
            <a:r>
              <a:rPr lang="pt-PT" sz="700" dirty="0" err="1"/>
              <a:t>fenobarbital</a:t>
            </a:r>
            <a:r>
              <a:rPr lang="pt-PT" sz="700" dirty="0"/>
              <a:t> e </a:t>
            </a:r>
            <a:r>
              <a:rPr lang="pt-PT" sz="700" dirty="0" err="1"/>
              <a:t>fenitoína</a:t>
            </a:r>
            <a:r>
              <a:rPr lang="pt-PT" sz="700" dirty="0"/>
              <a:t>). A coadministração irá diminuir significativamente as concentrações plasmáticas de </a:t>
            </a:r>
            <a:r>
              <a:rPr lang="pt-PT" sz="700" dirty="0" err="1"/>
              <a:t>ledipasvir</a:t>
            </a:r>
            <a:r>
              <a:rPr lang="pt-PT" sz="700" dirty="0"/>
              <a:t> e de </a:t>
            </a:r>
            <a:r>
              <a:rPr lang="pt-PT" sz="700" dirty="0" err="1"/>
              <a:t>sofosbuvir</a:t>
            </a:r>
            <a:r>
              <a:rPr lang="pt-PT" sz="700" dirty="0"/>
              <a:t> podendo resultar na perda de eficácia de </a:t>
            </a:r>
            <a:r>
              <a:rPr lang="pt-PT" sz="700" dirty="0" err="1"/>
              <a:t>Harvoni</a:t>
            </a:r>
            <a:r>
              <a:rPr lang="pt-PT" sz="700" dirty="0"/>
              <a:t>. </a:t>
            </a:r>
          </a:p>
          <a:p>
            <a:pPr marL="0" indent="0">
              <a:buNone/>
            </a:pPr>
            <a:r>
              <a:rPr lang="pt-PT" sz="700" b="1" cap="all" dirty="0"/>
              <a:t>Advertências e precauções especiais de utilização: </a:t>
            </a:r>
            <a:r>
              <a:rPr lang="pt-PT" sz="700" cap="all" dirty="0"/>
              <a:t>N</a:t>
            </a:r>
            <a:r>
              <a:rPr lang="pt-PT" sz="700" dirty="0"/>
              <a:t>ão administrar concomitantemente com outros medicamentos contendo </a:t>
            </a:r>
            <a:r>
              <a:rPr lang="pt-PT" sz="700" dirty="0" err="1"/>
              <a:t>sofosbuvir</a:t>
            </a:r>
            <a:r>
              <a:rPr lang="pt-PT" sz="700" dirty="0"/>
              <a:t>. </a:t>
            </a:r>
            <a:r>
              <a:rPr lang="pt-PT" sz="700" u="sng" dirty="0"/>
              <a:t>Atividade específica para os genótipos</a:t>
            </a:r>
            <a:r>
              <a:rPr lang="pt-PT" sz="700" dirty="0"/>
              <a:t>: Os dados clínicos que apoiam a utilização em doentes infetados pelo VHC de genótipo 3 são limitados. Aconselha-se um tratamento conservador durante 24 semanas em todos os doentes com genótipo 3 anteriormente tratados e nos doentes com cirrose com genótipo 3 sem exposição anterior ao tratamento. Os dados clínicos que apoiam a utilização em doentes infetados pelo VHC de genótipo 2 e 6 são limitados. A eficácia de </a:t>
            </a:r>
            <a:r>
              <a:rPr lang="pt-PT" sz="700" dirty="0" err="1"/>
              <a:t>ledipasvir</a:t>
            </a:r>
            <a:r>
              <a:rPr lang="pt-PT" sz="700" dirty="0"/>
              <a:t>/</a:t>
            </a:r>
            <a:r>
              <a:rPr lang="pt-PT" sz="700" dirty="0" err="1"/>
              <a:t>sofobusvir</a:t>
            </a:r>
            <a:r>
              <a:rPr lang="pt-PT" sz="700" dirty="0"/>
              <a:t> não foi estudada contra o VHC de genótipo 2, 5 e 6, portanto, </a:t>
            </a:r>
            <a:r>
              <a:rPr lang="pt-PT" sz="700" dirty="0" err="1"/>
              <a:t>Harvoni</a:t>
            </a:r>
            <a:r>
              <a:rPr lang="pt-PT" sz="700" dirty="0"/>
              <a:t> não deve ser utilizado em doentes infetados por estes genótipos. </a:t>
            </a:r>
            <a:r>
              <a:rPr lang="pt-PT" sz="700" u="sng" dirty="0"/>
              <a:t>Bradicardia grave e bloqueio cardíaco</a:t>
            </a:r>
            <a:r>
              <a:rPr lang="pt-PT" sz="700" dirty="0"/>
              <a:t>: têm sido observados casos de bradicardia grave e bloqueio cardíaco quando </a:t>
            </a:r>
            <a:r>
              <a:rPr lang="pt-PT" sz="700" dirty="0" err="1"/>
              <a:t>Harvoni</a:t>
            </a:r>
            <a:r>
              <a:rPr lang="pt-PT" sz="700" dirty="0"/>
              <a:t> é utilizado com </a:t>
            </a:r>
            <a:r>
              <a:rPr lang="pt-PT" sz="700" dirty="0" err="1"/>
              <a:t>amiodarona</a:t>
            </a:r>
            <a:r>
              <a:rPr lang="pt-PT" sz="700" dirty="0"/>
              <a:t> concomitantemente, com ou sem outros medicamentos que diminuem a frequência cardíaca. O mecanismo não foi estabelecido. Os casos são potencialmente fatais. A </a:t>
            </a:r>
            <a:r>
              <a:rPr lang="pt-PT" sz="700" dirty="0" err="1"/>
              <a:t>amiodarona</a:t>
            </a:r>
            <a:r>
              <a:rPr lang="pt-PT" sz="700" dirty="0"/>
              <a:t> só deve ser utilizada em doentes a tomarem </a:t>
            </a:r>
            <a:r>
              <a:rPr lang="pt-PT" sz="700" dirty="0" err="1"/>
              <a:t>Harvoni</a:t>
            </a:r>
            <a:r>
              <a:rPr lang="pt-PT" sz="700" dirty="0"/>
              <a:t> quando outros tratamentos antiarrítmicos alternativos não são tolerados ou são contraindicados. Para mais informações consultar o RCM. </a:t>
            </a:r>
            <a:r>
              <a:rPr lang="pt-PT" sz="700" u="sng" dirty="0"/>
              <a:t>Doentes com exposição anterior a antivíricos de ação direta contra o VHC</a:t>
            </a:r>
            <a:r>
              <a:rPr lang="pt-PT" sz="700" dirty="0"/>
              <a:t>: em doentes que não responderam ao tratamento com </a:t>
            </a:r>
            <a:r>
              <a:rPr lang="pt-PT" sz="700" dirty="0" err="1"/>
              <a:t>ledipasvir</a:t>
            </a:r>
            <a:r>
              <a:rPr lang="pt-PT" sz="700" dirty="0"/>
              <a:t>/</a:t>
            </a:r>
            <a:r>
              <a:rPr lang="pt-PT" sz="700" dirty="0" err="1"/>
              <a:t>sofosbuvir</a:t>
            </a:r>
            <a:r>
              <a:rPr lang="pt-PT" sz="700" dirty="0"/>
              <a:t>, observa‑se na maioria dos casos, mutações em NS5A que diminuem substancialmente a sensibilidade ao </a:t>
            </a:r>
            <a:r>
              <a:rPr lang="pt-PT" sz="700" dirty="0" err="1"/>
              <a:t>ledipasvir</a:t>
            </a:r>
            <a:r>
              <a:rPr lang="pt-PT" sz="700" dirty="0"/>
              <a:t>. Estes doentes podem depender de outras classes de fármacos para eliminação da infeção pelo VHC. Para mais informações consultar o RCM. </a:t>
            </a:r>
            <a:r>
              <a:rPr lang="pt-PT" sz="700" u="sng" dirty="0"/>
              <a:t>Doentes com cirrose descompensada e/ou em lista de espera para transplante hepático ou pós-transplante hepático</a:t>
            </a:r>
            <a:r>
              <a:rPr lang="pt-PT" sz="700" dirty="0"/>
              <a:t> - a eficácia do tratamento destes doentes </a:t>
            </a:r>
            <a:r>
              <a:rPr lang="pt-PT" sz="700" dirty="0" err="1"/>
              <a:t>infectados</a:t>
            </a:r>
            <a:r>
              <a:rPr lang="pt-PT" sz="700" dirty="0"/>
              <a:t> pelo VHC de genótipo 5 e 6 não foi investigada. O tratamento deve ser orientado com base numa avaliação benefício/risco. </a:t>
            </a:r>
            <a:r>
              <a:rPr lang="pt-PT" sz="700" u="sng" dirty="0"/>
              <a:t>Utilização com indutores moderados da P-</a:t>
            </a:r>
            <a:r>
              <a:rPr lang="pt-PT" sz="700" u="sng" dirty="0" err="1"/>
              <a:t>gp</a:t>
            </a:r>
            <a:r>
              <a:rPr lang="pt-PT" sz="700" b="1" dirty="0"/>
              <a:t> – </a:t>
            </a:r>
            <a:r>
              <a:rPr lang="pt-PT" sz="700" dirty="0"/>
              <a:t>podem diminuir a concentração plasmática do </a:t>
            </a:r>
            <a:r>
              <a:rPr lang="pt-PT" sz="700" dirty="0" err="1"/>
              <a:t>ledipasvir</a:t>
            </a:r>
            <a:r>
              <a:rPr lang="pt-PT" sz="700" dirty="0"/>
              <a:t> e do </a:t>
            </a:r>
            <a:r>
              <a:rPr lang="pt-PT" sz="700" dirty="0" err="1"/>
              <a:t>sofosbuvir</a:t>
            </a:r>
            <a:r>
              <a:rPr lang="pt-PT" sz="700" dirty="0"/>
              <a:t>. A coadministração destes medicamentos com </a:t>
            </a:r>
            <a:r>
              <a:rPr lang="pt-PT" sz="700" dirty="0" err="1"/>
              <a:t>Harvoni</a:t>
            </a:r>
            <a:r>
              <a:rPr lang="pt-PT" sz="700" dirty="0"/>
              <a:t> não é recomendada. </a:t>
            </a:r>
            <a:r>
              <a:rPr lang="pt-PT" sz="700" u="sng" dirty="0"/>
              <a:t>Certos regimes antirretrovirais contra o VIH</a:t>
            </a:r>
            <a:r>
              <a:rPr lang="pt-PT" sz="700" dirty="0"/>
              <a:t> - os doentes medicados com </a:t>
            </a:r>
            <a:r>
              <a:rPr lang="pt-PT" sz="700" dirty="0" err="1"/>
              <a:t>Harvoni</a:t>
            </a:r>
            <a:r>
              <a:rPr lang="pt-PT" sz="700" dirty="0"/>
              <a:t> concomitantemente com </a:t>
            </a:r>
            <a:r>
              <a:rPr lang="pt-PT" sz="700" dirty="0" err="1"/>
              <a:t>elvitegravir</a:t>
            </a:r>
            <a:r>
              <a:rPr lang="pt-PT" sz="700" dirty="0"/>
              <a:t>/</a:t>
            </a:r>
            <a:r>
              <a:rPr lang="pt-PT" sz="700" dirty="0" err="1"/>
              <a:t>cobicistate</a:t>
            </a:r>
            <a:r>
              <a:rPr lang="pt-PT" sz="700" dirty="0"/>
              <a:t>/</a:t>
            </a:r>
            <a:r>
              <a:rPr lang="pt-PT" sz="700" dirty="0" err="1"/>
              <a:t>emtricitabina</a:t>
            </a:r>
            <a:r>
              <a:rPr lang="pt-PT" sz="700" dirty="0"/>
              <a:t>/</a:t>
            </a:r>
            <a:r>
              <a:rPr lang="pt-PT" sz="700" dirty="0" err="1"/>
              <a:t>tenofovir</a:t>
            </a:r>
            <a:r>
              <a:rPr lang="pt-PT" sz="700" dirty="0"/>
              <a:t> </a:t>
            </a:r>
            <a:r>
              <a:rPr lang="pt-PT" sz="700" dirty="0" err="1"/>
              <a:t>disoproxil</a:t>
            </a:r>
            <a:r>
              <a:rPr lang="pt-PT" sz="700" dirty="0"/>
              <a:t> fumarato ou com </a:t>
            </a:r>
            <a:r>
              <a:rPr lang="pt-PT" sz="700" dirty="0" err="1"/>
              <a:t>tenofovir</a:t>
            </a:r>
            <a:r>
              <a:rPr lang="pt-PT" sz="700" dirty="0"/>
              <a:t> </a:t>
            </a:r>
            <a:r>
              <a:rPr lang="pt-PT" sz="700" dirty="0" err="1"/>
              <a:t>disoproxil</a:t>
            </a:r>
            <a:r>
              <a:rPr lang="pt-PT" sz="700" dirty="0"/>
              <a:t> fumarato e um inibidor da </a:t>
            </a:r>
            <a:r>
              <a:rPr lang="pt-PT" sz="700" dirty="0" err="1"/>
              <a:t>protease</a:t>
            </a:r>
            <a:r>
              <a:rPr lang="pt-PT" sz="700" dirty="0"/>
              <a:t> do VIH potenciado devem ser monitorizados para deteção de reações adversas associadas ao </a:t>
            </a:r>
            <a:r>
              <a:rPr lang="pt-PT" sz="700" dirty="0" err="1"/>
              <a:t>tenofovir</a:t>
            </a:r>
            <a:r>
              <a:rPr lang="pt-PT" sz="700" dirty="0"/>
              <a:t>. </a:t>
            </a:r>
            <a:r>
              <a:rPr lang="pt-PT" sz="700" u="sng" dirty="0"/>
              <a:t>Utilização com inibidores da HMG </a:t>
            </a:r>
            <a:r>
              <a:rPr lang="pt-PT" sz="700" u="sng" dirty="0" err="1"/>
              <a:t>CoA</a:t>
            </a:r>
            <a:r>
              <a:rPr lang="pt-PT" sz="700" u="sng" dirty="0"/>
              <a:t> </a:t>
            </a:r>
            <a:r>
              <a:rPr lang="pt-PT" sz="700" u="sng" dirty="0" err="1"/>
              <a:t>redutase</a:t>
            </a:r>
            <a:r>
              <a:rPr lang="pt-PT" sz="700" b="1" dirty="0"/>
              <a:t> – </a:t>
            </a:r>
            <a:r>
              <a:rPr lang="pt-PT" sz="700" dirty="0"/>
              <a:t>possível aumento</a:t>
            </a:r>
            <a:r>
              <a:rPr lang="pt-PT" sz="700" b="1" dirty="0"/>
              <a:t> </a:t>
            </a:r>
            <a:r>
              <a:rPr lang="pt-PT" sz="700" dirty="0"/>
              <a:t>significativo das </a:t>
            </a:r>
            <a:r>
              <a:rPr lang="pt-PT" sz="700" dirty="0" err="1"/>
              <a:t>estatinas</a:t>
            </a:r>
            <a:r>
              <a:rPr lang="pt-PT" sz="700" dirty="0"/>
              <a:t>, aumentando risco de miopatia e </a:t>
            </a:r>
            <a:r>
              <a:rPr lang="pt-PT" sz="700" dirty="0" err="1"/>
              <a:t>rabdomiólise</a:t>
            </a:r>
            <a:r>
              <a:rPr lang="pt-PT" sz="700" dirty="0"/>
              <a:t>. </a:t>
            </a:r>
            <a:r>
              <a:rPr lang="pt-PT" sz="700" u="sng" dirty="0" err="1"/>
              <a:t>Coinfeção</a:t>
            </a:r>
            <a:r>
              <a:rPr lang="pt-PT" sz="700" u="sng" dirty="0"/>
              <a:t> por VHC/VHB</a:t>
            </a:r>
            <a:r>
              <a:rPr lang="pt-PT" sz="700" dirty="0"/>
              <a:t> – Foram notificados casos de reativação do vírus da hepatite B (VHB), alguns deles fatais, durante ou após o tratamento com medicamentos antivirais de ação direta. Antes do início do tratamento, deve ser efetuada a pesquisa do VHB em todos os doentes. Os doentes </a:t>
            </a:r>
            <a:r>
              <a:rPr lang="pt-PT" sz="700" dirty="0" err="1"/>
              <a:t>coinfetados</a:t>
            </a:r>
            <a:r>
              <a:rPr lang="pt-PT" sz="700" dirty="0"/>
              <a:t> por VHC/VHB estão em risco de reativação do VHB e, por conseguinte, devem ser monitorizados e controlados de acordo com as orientações clínicas atuais. </a:t>
            </a:r>
            <a:r>
              <a:rPr lang="pt-PT" sz="700" u="sng" dirty="0"/>
              <a:t>População pediátrica</a:t>
            </a:r>
            <a:r>
              <a:rPr lang="pt-PT" sz="700" dirty="0"/>
              <a:t>: a utilização de </a:t>
            </a:r>
            <a:r>
              <a:rPr lang="pt-PT" sz="700" dirty="0" err="1"/>
              <a:t>Harvoni</a:t>
            </a:r>
            <a:r>
              <a:rPr lang="pt-PT" sz="700" dirty="0"/>
              <a:t> não é recomendada em crianças e adolescentes com idade inferior a 18 anos, porque a segurança e eficácia não foram estabelecidas nesta população. </a:t>
            </a:r>
            <a:r>
              <a:rPr lang="pt-PT" sz="700" dirty="0" err="1"/>
              <a:t>Harvoni</a:t>
            </a:r>
            <a:r>
              <a:rPr lang="pt-PT" sz="700" dirty="0"/>
              <a:t> contém o corante azoico laca de alumínio amarelo-sol FCF (E110), que pode causar reações alérgicas. Também contém lactose. Doentes com problemas hereditários raros de intolerância à galactose, deficiência de </a:t>
            </a:r>
            <a:r>
              <a:rPr lang="pt-PT" sz="700" dirty="0" err="1"/>
              <a:t>lactase</a:t>
            </a:r>
            <a:r>
              <a:rPr lang="pt-PT" sz="700" dirty="0"/>
              <a:t> de </a:t>
            </a:r>
            <a:r>
              <a:rPr lang="pt-PT" sz="700" dirty="0" err="1"/>
              <a:t>Lapp</a:t>
            </a:r>
            <a:r>
              <a:rPr lang="pt-PT" sz="700" dirty="0"/>
              <a:t>, ou </a:t>
            </a:r>
            <a:r>
              <a:rPr lang="pt-PT" sz="700" dirty="0" err="1"/>
              <a:t>malabsorção</a:t>
            </a:r>
            <a:r>
              <a:rPr lang="pt-PT" sz="700" dirty="0"/>
              <a:t> de glucose-galactose não devem tomar este medicamento. </a:t>
            </a:r>
          </a:p>
          <a:p>
            <a:pPr marL="0" indent="0">
              <a:buNone/>
            </a:pPr>
            <a:r>
              <a:rPr lang="pt-PT" sz="700" b="1" cap="all" dirty="0" err="1"/>
              <a:t>INterações</a:t>
            </a:r>
            <a:r>
              <a:rPr lang="pt-PT" sz="700" b="1" cap="all" dirty="0"/>
              <a:t> medicamentosas e outras formas de interação</a:t>
            </a:r>
            <a:r>
              <a:rPr lang="pt-PT" sz="700" cap="all" dirty="0"/>
              <a:t>: </a:t>
            </a:r>
            <a:r>
              <a:rPr lang="pt-PT" sz="700" u="sng" dirty="0"/>
              <a:t>Potencial de </a:t>
            </a:r>
            <a:r>
              <a:rPr lang="pt-PT" sz="700" u="sng" dirty="0" err="1"/>
              <a:t>Harvoni</a:t>
            </a:r>
            <a:r>
              <a:rPr lang="pt-PT" sz="700" u="sng" dirty="0"/>
              <a:t> para afetar outros medicamentos</a:t>
            </a:r>
            <a:r>
              <a:rPr lang="pt-PT" sz="700" dirty="0"/>
              <a:t>: </a:t>
            </a:r>
            <a:r>
              <a:rPr lang="pt-PT" sz="700" dirty="0" err="1"/>
              <a:t>ledipasvir</a:t>
            </a:r>
            <a:r>
              <a:rPr lang="pt-PT" sz="700" dirty="0"/>
              <a:t> é um inibidor </a:t>
            </a:r>
            <a:r>
              <a:rPr lang="pt-PT" sz="700" i="1" dirty="0"/>
              <a:t>in vitro</a:t>
            </a:r>
            <a:r>
              <a:rPr lang="pt-PT" sz="700" dirty="0"/>
              <a:t> do transportador de fármacos P-</a:t>
            </a:r>
            <a:r>
              <a:rPr lang="pt-PT" sz="700" dirty="0" err="1"/>
              <a:t>gp</a:t>
            </a:r>
            <a:r>
              <a:rPr lang="pt-PT" sz="700" dirty="0"/>
              <a:t> e da proteína de resistência ao cancro da mama (BCRP, </a:t>
            </a:r>
            <a:r>
              <a:rPr lang="pt-PT" sz="700" i="1" dirty="0" err="1"/>
              <a:t>breast</a:t>
            </a:r>
            <a:r>
              <a:rPr lang="pt-PT" sz="700" i="1" dirty="0"/>
              <a:t> </a:t>
            </a:r>
            <a:r>
              <a:rPr lang="pt-PT" sz="700" i="1" dirty="0" err="1"/>
              <a:t>cancer</a:t>
            </a:r>
            <a:r>
              <a:rPr lang="pt-PT" sz="700" i="1" dirty="0"/>
              <a:t> </a:t>
            </a:r>
            <a:r>
              <a:rPr lang="pt-PT" sz="700" i="1" dirty="0" err="1"/>
              <a:t>resistance</a:t>
            </a:r>
            <a:r>
              <a:rPr lang="pt-PT" sz="700" i="1" dirty="0"/>
              <a:t> </a:t>
            </a:r>
            <a:r>
              <a:rPr lang="pt-PT" sz="700" i="1" dirty="0" err="1"/>
              <a:t>protein</a:t>
            </a:r>
            <a:r>
              <a:rPr lang="pt-PT" sz="700" dirty="0"/>
              <a:t>) e pode aumentar a absorção intestinal de substratos destes transportadores administrados concomitantemente. Dados </a:t>
            </a:r>
            <a:r>
              <a:rPr lang="pt-PT" sz="700" i="1" dirty="0"/>
              <a:t>in vitro</a:t>
            </a:r>
            <a:r>
              <a:rPr lang="pt-PT" sz="700" dirty="0"/>
              <a:t> indicam que o </a:t>
            </a:r>
            <a:r>
              <a:rPr lang="pt-PT" sz="700" dirty="0" err="1"/>
              <a:t>ledipasvir</a:t>
            </a:r>
            <a:r>
              <a:rPr lang="pt-PT" sz="700" dirty="0"/>
              <a:t> pode ser um indutor fraco de enzimas </a:t>
            </a:r>
            <a:r>
              <a:rPr lang="pt-PT" sz="700" dirty="0" err="1"/>
              <a:t>metabolizadoras</a:t>
            </a:r>
            <a:r>
              <a:rPr lang="pt-PT" sz="700" dirty="0"/>
              <a:t> como a CYP3A4, a CYP2C e a UGT1A1. Os compostos que são substratos destas enzimas podem ter concentrações plasmáticas diminuídas quando são coadministrados com </a:t>
            </a:r>
            <a:r>
              <a:rPr lang="pt-PT" sz="700" dirty="0" err="1"/>
              <a:t>ledipasvir</a:t>
            </a:r>
            <a:r>
              <a:rPr lang="pt-PT" sz="700" dirty="0"/>
              <a:t>/</a:t>
            </a:r>
            <a:r>
              <a:rPr lang="pt-PT" sz="700" dirty="0" err="1"/>
              <a:t>sofosbuvir</a:t>
            </a:r>
            <a:r>
              <a:rPr lang="pt-PT" sz="700" dirty="0"/>
              <a:t>. O </a:t>
            </a:r>
            <a:r>
              <a:rPr lang="pt-PT" sz="700" dirty="0" err="1"/>
              <a:t>ledipasvir</a:t>
            </a:r>
            <a:r>
              <a:rPr lang="pt-PT" sz="700" dirty="0"/>
              <a:t> </a:t>
            </a:r>
            <a:r>
              <a:rPr lang="pt-PT" sz="700" i="1" dirty="0"/>
              <a:t>in vitro</a:t>
            </a:r>
            <a:r>
              <a:rPr lang="pt-PT" sz="700" dirty="0"/>
              <a:t> inibe a CYP3A4 e a UGT1A1 intestinais. Os medicamentos que têm um intervalo terapêutico estreito e que são metabolizados por estas </a:t>
            </a:r>
            <a:r>
              <a:rPr lang="pt-PT" sz="700" dirty="0" err="1"/>
              <a:t>isoenzimas</a:t>
            </a:r>
            <a:r>
              <a:rPr lang="pt-PT" sz="700" dirty="0"/>
              <a:t> devem ser utilizados com precaução e monitorizados cuidadosamente. </a:t>
            </a:r>
            <a:r>
              <a:rPr lang="pt-PT" sz="700" u="sng" dirty="0"/>
              <a:t>Potencial de outros medicamentos para afetar </a:t>
            </a:r>
            <a:r>
              <a:rPr lang="pt-PT" sz="700" u="sng" dirty="0" err="1"/>
              <a:t>Harvoni</a:t>
            </a:r>
            <a:r>
              <a:rPr lang="pt-PT" sz="700" dirty="0"/>
              <a:t>: o </a:t>
            </a:r>
            <a:r>
              <a:rPr lang="pt-PT" sz="700" dirty="0" err="1"/>
              <a:t>ledipasvir</a:t>
            </a:r>
            <a:r>
              <a:rPr lang="pt-PT" sz="700" dirty="0"/>
              <a:t> e o </a:t>
            </a:r>
            <a:r>
              <a:rPr lang="pt-PT" sz="700" dirty="0" err="1"/>
              <a:t>sofosbuvir</a:t>
            </a:r>
            <a:r>
              <a:rPr lang="pt-PT" sz="700" dirty="0"/>
              <a:t> são substratos do transportador de fármacos P-</a:t>
            </a:r>
            <a:r>
              <a:rPr lang="pt-PT" sz="700" dirty="0" err="1"/>
              <a:t>gp</a:t>
            </a:r>
            <a:r>
              <a:rPr lang="pt-PT" sz="700" dirty="0"/>
              <a:t> e da BCRP, enquanto o GS 331007 não é. Os medicamentos que são indutores potentes da P-</a:t>
            </a:r>
            <a:r>
              <a:rPr lang="pt-PT" sz="700" dirty="0" err="1"/>
              <a:t>gp</a:t>
            </a:r>
            <a:r>
              <a:rPr lang="pt-PT" sz="700" dirty="0"/>
              <a:t> (</a:t>
            </a:r>
            <a:r>
              <a:rPr lang="pt-PT" sz="700" dirty="0" err="1"/>
              <a:t>rifampicina</a:t>
            </a:r>
            <a:r>
              <a:rPr lang="pt-PT" sz="700" dirty="0"/>
              <a:t>, </a:t>
            </a:r>
            <a:r>
              <a:rPr lang="pt-PT" sz="700" dirty="0" err="1"/>
              <a:t>rifabutina</a:t>
            </a:r>
            <a:r>
              <a:rPr lang="pt-PT" sz="700" dirty="0"/>
              <a:t>, hipericão, </a:t>
            </a:r>
            <a:r>
              <a:rPr lang="pt-PT" sz="700" dirty="0" err="1"/>
              <a:t>carbamazepina</a:t>
            </a:r>
            <a:r>
              <a:rPr lang="pt-PT" sz="700" dirty="0"/>
              <a:t>, </a:t>
            </a:r>
            <a:r>
              <a:rPr lang="pt-PT" sz="700" dirty="0" err="1"/>
              <a:t>fonobarbital</a:t>
            </a:r>
            <a:r>
              <a:rPr lang="pt-PT" sz="700" dirty="0"/>
              <a:t> e </a:t>
            </a:r>
            <a:r>
              <a:rPr lang="pt-PT" sz="700" dirty="0" err="1"/>
              <a:t>fenitoína</a:t>
            </a:r>
            <a:r>
              <a:rPr lang="pt-PT" sz="700" dirty="0"/>
              <a:t>) podem diminuir significativamente as concentrações plasmáticas de </a:t>
            </a:r>
            <a:r>
              <a:rPr lang="pt-PT" sz="700" dirty="0" err="1"/>
              <a:t>ledipasvir</a:t>
            </a:r>
            <a:r>
              <a:rPr lang="pt-PT" sz="700" dirty="0"/>
              <a:t> e de </a:t>
            </a:r>
            <a:r>
              <a:rPr lang="pt-PT" sz="700" dirty="0" err="1"/>
              <a:t>sofosbuvir</a:t>
            </a:r>
            <a:r>
              <a:rPr lang="pt-PT" sz="700" dirty="0"/>
              <a:t>, reduzindo o efeito terapêutico de </a:t>
            </a:r>
            <a:r>
              <a:rPr lang="pt-PT" sz="700" dirty="0" err="1"/>
              <a:t>ledipasvir</a:t>
            </a:r>
            <a:r>
              <a:rPr lang="pt-PT" sz="700" dirty="0"/>
              <a:t>/</a:t>
            </a:r>
            <a:r>
              <a:rPr lang="pt-PT" sz="700" dirty="0" err="1"/>
              <a:t>sofosbuvir</a:t>
            </a:r>
            <a:r>
              <a:rPr lang="pt-PT" sz="700" dirty="0"/>
              <a:t>, sendo por isso contraindicados com </a:t>
            </a:r>
            <a:r>
              <a:rPr lang="pt-PT" sz="700" dirty="0" err="1"/>
              <a:t>Harvoni</a:t>
            </a:r>
            <a:r>
              <a:rPr lang="pt-PT" sz="700" dirty="0"/>
              <a:t>. Os medicamentos que são indutores moderados da P </a:t>
            </a:r>
            <a:r>
              <a:rPr lang="pt-PT" sz="700" dirty="0" err="1"/>
              <a:t>gp</a:t>
            </a:r>
            <a:r>
              <a:rPr lang="pt-PT" sz="700" dirty="0"/>
              <a:t> no intestino (p. ex., </a:t>
            </a:r>
            <a:r>
              <a:rPr lang="pt-PT" sz="700" dirty="0" err="1"/>
              <a:t>oxcarbazepina</a:t>
            </a:r>
            <a:r>
              <a:rPr lang="pt-PT" sz="700" dirty="0"/>
              <a:t>) podem diminuir as concentrações plasmáticas do </a:t>
            </a:r>
            <a:r>
              <a:rPr lang="pt-PT" sz="700" dirty="0" err="1"/>
              <a:t>ledipasvir</a:t>
            </a:r>
            <a:r>
              <a:rPr lang="pt-PT" sz="700" dirty="0"/>
              <a:t> e do </a:t>
            </a:r>
            <a:r>
              <a:rPr lang="pt-PT" sz="700" dirty="0" err="1"/>
              <a:t>sofosbuvir</a:t>
            </a:r>
            <a:r>
              <a:rPr lang="pt-PT" sz="700" dirty="0"/>
              <a:t> levando à redução do efeito terapêutico de </a:t>
            </a:r>
            <a:r>
              <a:rPr lang="pt-PT" sz="700" dirty="0" err="1"/>
              <a:t>Harvoni</a:t>
            </a:r>
            <a:r>
              <a:rPr lang="pt-PT" sz="700" dirty="0"/>
              <a:t>. A coadministração destes medicamentos com </a:t>
            </a:r>
            <a:r>
              <a:rPr lang="pt-PT" sz="700" dirty="0" err="1"/>
              <a:t>Harvoni</a:t>
            </a:r>
            <a:r>
              <a:rPr lang="pt-PT" sz="700" dirty="0"/>
              <a:t> não é recomendada A coadministração com medicamentos que inibem a P-</a:t>
            </a:r>
            <a:r>
              <a:rPr lang="pt-PT" sz="700" dirty="0" err="1"/>
              <a:t>gp</a:t>
            </a:r>
            <a:r>
              <a:rPr lang="pt-PT" sz="700" dirty="0"/>
              <a:t> e/ou a BCRP pode aumentar as concentrações plasmáticas de </a:t>
            </a:r>
            <a:r>
              <a:rPr lang="pt-PT" sz="700" dirty="0" err="1"/>
              <a:t>ledipasvir</a:t>
            </a:r>
            <a:r>
              <a:rPr lang="pt-PT" sz="700" dirty="0"/>
              <a:t> e </a:t>
            </a:r>
            <a:r>
              <a:rPr lang="pt-PT" sz="700" dirty="0" err="1"/>
              <a:t>sofosbuvir</a:t>
            </a:r>
            <a:r>
              <a:rPr lang="pt-PT" sz="700" dirty="0"/>
              <a:t>, sem aumentar a concentração plasmática do GS 331007; </a:t>
            </a:r>
            <a:r>
              <a:rPr lang="pt-PT" sz="700" dirty="0" err="1"/>
              <a:t>Harvoni</a:t>
            </a:r>
            <a:r>
              <a:rPr lang="pt-PT" sz="700" dirty="0"/>
              <a:t> pode ser coadministrado com inibidores da P-</a:t>
            </a:r>
            <a:r>
              <a:rPr lang="pt-PT" sz="700" dirty="0" err="1"/>
              <a:t>gp</a:t>
            </a:r>
            <a:r>
              <a:rPr lang="pt-PT" sz="700" dirty="0"/>
              <a:t> e/ou da BCRP. Não são de prever interações medicamentosas clinicamente significativas com </a:t>
            </a:r>
            <a:r>
              <a:rPr lang="pt-PT" sz="700" dirty="0" err="1"/>
              <a:t>ledipasvir</a:t>
            </a:r>
            <a:r>
              <a:rPr lang="pt-PT" sz="700" dirty="0"/>
              <a:t>/</a:t>
            </a:r>
            <a:r>
              <a:rPr lang="pt-PT" sz="700" dirty="0" err="1"/>
              <a:t>sofosbuvir</a:t>
            </a:r>
            <a:r>
              <a:rPr lang="pt-PT" sz="700" dirty="0"/>
              <a:t> mediadas pelas enzimas CYP450 ou UGT1A1. </a:t>
            </a:r>
            <a:r>
              <a:rPr lang="pt-PT" sz="700" u="sng" dirty="0"/>
              <a:t>Doentes tratados com antagonistas da vitamina k</a:t>
            </a:r>
            <a:r>
              <a:rPr lang="pt-PT" sz="700" dirty="0"/>
              <a:t>: é recomendada uma monitorização atenta dos valores da relação normalizada internacional</a:t>
            </a:r>
            <a:r>
              <a:rPr lang="pt-PT" sz="700" i="1" dirty="0"/>
              <a:t> (INR, </a:t>
            </a:r>
            <a:r>
              <a:rPr lang="pt-PT" sz="700" i="1" dirty="0" err="1"/>
              <a:t>International</a:t>
            </a:r>
            <a:r>
              <a:rPr lang="pt-PT" sz="700" i="1" dirty="0"/>
              <a:t> </a:t>
            </a:r>
            <a:r>
              <a:rPr lang="pt-PT" sz="700" i="1" dirty="0" err="1"/>
              <a:t>Normalised</a:t>
            </a:r>
            <a:r>
              <a:rPr lang="pt-PT" sz="700" i="1" dirty="0"/>
              <a:t> Ratio).</a:t>
            </a:r>
            <a:r>
              <a:rPr lang="pt-PT" sz="700" dirty="0"/>
              <a:t> </a:t>
            </a:r>
            <a:r>
              <a:rPr lang="pt-PT" sz="700" u="sng" dirty="0"/>
              <a:t>Interações entre </a:t>
            </a:r>
            <a:r>
              <a:rPr lang="pt-PT" sz="700" u="sng" dirty="0" err="1"/>
              <a:t>Harvoni</a:t>
            </a:r>
            <a:r>
              <a:rPr lang="pt-PT" sz="700" u="sng" dirty="0"/>
              <a:t> e outros medicamentos</a:t>
            </a:r>
            <a:r>
              <a:rPr lang="pt-PT" sz="700" dirty="0"/>
              <a:t>: Antiácidos, por ex. hidróxido de alumínio ou hidróxido de magnésio, carbonato de cálcio; Antagonistas dos </a:t>
            </a:r>
            <a:r>
              <a:rPr lang="pt-PT" sz="700" dirty="0" err="1"/>
              <a:t>receptores</a:t>
            </a:r>
            <a:r>
              <a:rPr lang="pt-PT" sz="700" dirty="0"/>
              <a:t> H</a:t>
            </a:r>
            <a:r>
              <a:rPr lang="pt-PT" sz="700" baseline="-25000" dirty="0"/>
              <a:t>2</a:t>
            </a:r>
            <a:r>
              <a:rPr lang="pt-PT" sz="700" dirty="0"/>
              <a:t>: </a:t>
            </a:r>
            <a:r>
              <a:rPr lang="pt-PT" sz="700" dirty="0" err="1"/>
              <a:t>famotidina</a:t>
            </a:r>
            <a:r>
              <a:rPr lang="pt-PT" sz="700" dirty="0"/>
              <a:t>, </a:t>
            </a:r>
            <a:r>
              <a:rPr lang="pt-PT" sz="700" dirty="0" err="1"/>
              <a:t>cimetidina</a:t>
            </a:r>
            <a:r>
              <a:rPr lang="pt-PT" sz="700" dirty="0"/>
              <a:t>, </a:t>
            </a:r>
            <a:r>
              <a:rPr lang="pt-PT" sz="700" dirty="0" err="1"/>
              <a:t>nizatidina</a:t>
            </a:r>
            <a:r>
              <a:rPr lang="pt-PT" sz="700" dirty="0"/>
              <a:t>, </a:t>
            </a:r>
            <a:r>
              <a:rPr lang="pt-PT" sz="700" dirty="0" err="1"/>
              <a:t>ranitidina</a:t>
            </a:r>
            <a:r>
              <a:rPr lang="pt-PT" sz="700" dirty="0"/>
              <a:t>; Inibidores da bomba de protões: </a:t>
            </a:r>
            <a:r>
              <a:rPr lang="pt-PT" sz="700" dirty="0" err="1"/>
              <a:t>omeprazol</a:t>
            </a:r>
            <a:r>
              <a:rPr lang="pt-PT" sz="700" dirty="0"/>
              <a:t>, </a:t>
            </a:r>
            <a:r>
              <a:rPr lang="pt-PT" sz="700" dirty="0" err="1"/>
              <a:t>lansoprazol</a:t>
            </a:r>
            <a:r>
              <a:rPr lang="pt-PT" sz="700" dirty="0"/>
              <a:t>, </a:t>
            </a:r>
            <a:r>
              <a:rPr lang="pt-PT" sz="700" dirty="0" err="1"/>
              <a:t>rabeprazol</a:t>
            </a:r>
            <a:r>
              <a:rPr lang="pt-PT" sz="700" dirty="0"/>
              <a:t>, </a:t>
            </a:r>
            <a:r>
              <a:rPr lang="pt-PT" sz="700" dirty="0" err="1"/>
              <a:t>pantoprazol</a:t>
            </a:r>
            <a:r>
              <a:rPr lang="pt-PT" sz="700" dirty="0"/>
              <a:t>, </a:t>
            </a:r>
            <a:r>
              <a:rPr lang="pt-PT" sz="700" dirty="0" err="1"/>
              <a:t>esomeprazol</a:t>
            </a:r>
            <a:r>
              <a:rPr lang="pt-PT" sz="700" dirty="0"/>
              <a:t>; </a:t>
            </a:r>
            <a:r>
              <a:rPr lang="pt-PT" sz="700" dirty="0" err="1"/>
              <a:t>Amiodarona</a:t>
            </a:r>
            <a:r>
              <a:rPr lang="pt-PT" sz="700" dirty="0"/>
              <a:t>, digoxina; </a:t>
            </a:r>
            <a:r>
              <a:rPr lang="pt-PT" sz="700" dirty="0" err="1"/>
              <a:t>Etexilato</a:t>
            </a:r>
            <a:r>
              <a:rPr lang="pt-PT" sz="700" dirty="0"/>
              <a:t> de </a:t>
            </a:r>
            <a:r>
              <a:rPr lang="pt-PT" sz="700" dirty="0" err="1"/>
              <a:t>dabigatrano</a:t>
            </a:r>
            <a:r>
              <a:rPr lang="pt-PT" sz="700" dirty="0"/>
              <a:t>; </a:t>
            </a:r>
            <a:r>
              <a:rPr lang="pt-PT" sz="700" dirty="0" err="1"/>
              <a:t>Carbamazepina</a:t>
            </a:r>
            <a:r>
              <a:rPr lang="pt-PT" sz="700" dirty="0"/>
              <a:t>, </a:t>
            </a:r>
            <a:r>
              <a:rPr lang="pt-PT" sz="700" dirty="0" err="1"/>
              <a:t>fenitoína</a:t>
            </a:r>
            <a:r>
              <a:rPr lang="pt-PT" sz="700" dirty="0"/>
              <a:t>, </a:t>
            </a:r>
            <a:r>
              <a:rPr lang="pt-PT" sz="700" dirty="0" err="1"/>
              <a:t>fenobarbital</a:t>
            </a:r>
            <a:r>
              <a:rPr lang="pt-PT" sz="700" dirty="0"/>
              <a:t>, </a:t>
            </a:r>
            <a:r>
              <a:rPr lang="pt-PT" sz="700" dirty="0" err="1"/>
              <a:t>oxcarbazepina</a:t>
            </a:r>
            <a:r>
              <a:rPr lang="pt-PT" sz="700" dirty="0"/>
              <a:t>; </a:t>
            </a:r>
            <a:r>
              <a:rPr lang="pt-PT" sz="700" dirty="0" err="1"/>
              <a:t>Rifampicina</a:t>
            </a:r>
            <a:r>
              <a:rPr lang="pt-PT" sz="700" dirty="0"/>
              <a:t>, </a:t>
            </a:r>
            <a:r>
              <a:rPr lang="pt-PT" sz="700" dirty="0" err="1"/>
              <a:t>rifabutina</a:t>
            </a:r>
            <a:r>
              <a:rPr lang="pt-PT" sz="700" dirty="0"/>
              <a:t>, </a:t>
            </a:r>
            <a:r>
              <a:rPr lang="pt-PT" sz="700" dirty="0" err="1"/>
              <a:t>rifapentina</a:t>
            </a:r>
            <a:r>
              <a:rPr lang="pt-PT" sz="700" dirty="0"/>
              <a:t>; </a:t>
            </a:r>
            <a:r>
              <a:rPr lang="pt-PT" sz="700" dirty="0" err="1"/>
              <a:t>Simeprevir</a:t>
            </a:r>
            <a:r>
              <a:rPr lang="pt-PT" sz="700" dirty="0"/>
              <a:t>; </a:t>
            </a:r>
            <a:r>
              <a:rPr lang="pt-PT" sz="700" dirty="0" err="1"/>
              <a:t>Efavirenz</a:t>
            </a:r>
            <a:r>
              <a:rPr lang="pt-PT" sz="700" dirty="0"/>
              <a:t>/</a:t>
            </a:r>
            <a:r>
              <a:rPr lang="pt-PT" sz="700" dirty="0" err="1"/>
              <a:t>emtricitabina</a:t>
            </a:r>
            <a:r>
              <a:rPr lang="pt-PT" sz="700" dirty="0"/>
              <a:t>/</a:t>
            </a:r>
            <a:r>
              <a:rPr lang="pt-PT" sz="700" dirty="0" err="1"/>
              <a:t>tenofovir</a:t>
            </a:r>
            <a:r>
              <a:rPr lang="pt-PT" sz="700" dirty="0"/>
              <a:t> </a:t>
            </a:r>
            <a:r>
              <a:rPr lang="pt-PT" sz="700" dirty="0" err="1"/>
              <a:t>disoproxil</a:t>
            </a:r>
            <a:r>
              <a:rPr lang="pt-PT" sz="700" dirty="0"/>
              <a:t> fumarato, </a:t>
            </a:r>
            <a:r>
              <a:rPr lang="pt-PT" sz="700" dirty="0" err="1"/>
              <a:t>emtricitabina</a:t>
            </a:r>
            <a:r>
              <a:rPr lang="pt-PT" sz="700" dirty="0"/>
              <a:t>/</a:t>
            </a:r>
            <a:r>
              <a:rPr lang="pt-PT" sz="700" dirty="0" err="1"/>
              <a:t>rilpivirina</a:t>
            </a:r>
            <a:r>
              <a:rPr lang="pt-PT" sz="700" dirty="0"/>
              <a:t>/</a:t>
            </a:r>
            <a:r>
              <a:rPr lang="pt-PT" sz="700" dirty="0" err="1"/>
              <a:t>tenofovir</a:t>
            </a:r>
            <a:r>
              <a:rPr lang="pt-PT" sz="700" dirty="0"/>
              <a:t> </a:t>
            </a:r>
            <a:r>
              <a:rPr lang="pt-PT" sz="700" dirty="0" err="1"/>
              <a:t>disoproxil</a:t>
            </a:r>
            <a:r>
              <a:rPr lang="pt-PT" sz="700" dirty="0"/>
              <a:t> fumarato; </a:t>
            </a:r>
            <a:r>
              <a:rPr lang="pt-PT" sz="700" dirty="0" err="1"/>
              <a:t>Abacavir</a:t>
            </a:r>
            <a:r>
              <a:rPr lang="pt-PT" sz="700" dirty="0"/>
              <a:t>/</a:t>
            </a:r>
            <a:r>
              <a:rPr lang="pt-PT" sz="700" dirty="0" err="1"/>
              <a:t>lamivudina</a:t>
            </a:r>
            <a:r>
              <a:rPr lang="pt-PT" sz="700" dirty="0"/>
              <a:t>; </a:t>
            </a:r>
            <a:r>
              <a:rPr lang="pt-PT" sz="700" dirty="0" err="1"/>
              <a:t>Atazanavir</a:t>
            </a:r>
            <a:r>
              <a:rPr lang="pt-PT" sz="700" dirty="0"/>
              <a:t> com </a:t>
            </a:r>
            <a:r>
              <a:rPr lang="pt-PT" sz="700" dirty="0" err="1"/>
              <a:t>ritonavir</a:t>
            </a:r>
            <a:r>
              <a:rPr lang="pt-PT" sz="700" dirty="0"/>
              <a:t> + </a:t>
            </a:r>
            <a:r>
              <a:rPr lang="pt-PT" sz="700" dirty="0" err="1"/>
              <a:t>emtricitabina</a:t>
            </a:r>
            <a:r>
              <a:rPr lang="pt-PT" sz="700" dirty="0"/>
              <a:t>, </a:t>
            </a:r>
            <a:r>
              <a:rPr lang="pt-PT" sz="700" dirty="0" err="1"/>
              <a:t>darunavir</a:t>
            </a:r>
            <a:r>
              <a:rPr lang="pt-PT" sz="700" dirty="0"/>
              <a:t> com </a:t>
            </a:r>
            <a:r>
              <a:rPr lang="pt-PT" sz="700" dirty="0" err="1"/>
              <a:t>ritonavir</a:t>
            </a:r>
            <a:r>
              <a:rPr lang="pt-PT" sz="700" dirty="0"/>
              <a:t> + </a:t>
            </a:r>
            <a:r>
              <a:rPr lang="pt-PT" sz="700" dirty="0" err="1"/>
              <a:t>emtricitabina</a:t>
            </a:r>
            <a:r>
              <a:rPr lang="pt-PT" sz="700" dirty="0"/>
              <a:t> e </a:t>
            </a:r>
            <a:r>
              <a:rPr lang="pt-PT" sz="700" dirty="0" err="1"/>
              <a:t>tenofovir</a:t>
            </a:r>
            <a:r>
              <a:rPr lang="pt-PT" sz="700" dirty="0"/>
              <a:t> </a:t>
            </a:r>
            <a:r>
              <a:rPr lang="pt-PT" sz="700" dirty="0" err="1"/>
              <a:t>disoproxil</a:t>
            </a:r>
            <a:r>
              <a:rPr lang="pt-PT" sz="700" dirty="0"/>
              <a:t> fumarato, </a:t>
            </a:r>
            <a:r>
              <a:rPr lang="pt-PT" sz="700" dirty="0" err="1"/>
              <a:t>lopinavir</a:t>
            </a:r>
            <a:r>
              <a:rPr lang="pt-PT" sz="700" dirty="0"/>
              <a:t> com </a:t>
            </a:r>
            <a:r>
              <a:rPr lang="pt-PT" sz="700" dirty="0" err="1"/>
              <a:t>ritonavir</a:t>
            </a:r>
            <a:r>
              <a:rPr lang="pt-PT" sz="700" dirty="0"/>
              <a:t> + </a:t>
            </a:r>
            <a:r>
              <a:rPr lang="pt-PT" sz="700" dirty="0" err="1"/>
              <a:t>emtricitabina</a:t>
            </a:r>
            <a:r>
              <a:rPr lang="pt-PT" sz="700" dirty="0"/>
              <a:t> e </a:t>
            </a:r>
            <a:r>
              <a:rPr lang="pt-PT" sz="700" dirty="0" err="1"/>
              <a:t>tenofovir</a:t>
            </a:r>
            <a:r>
              <a:rPr lang="pt-PT" sz="700" dirty="0"/>
              <a:t> </a:t>
            </a:r>
            <a:r>
              <a:rPr lang="pt-PT" sz="700" dirty="0" err="1"/>
              <a:t>disoproxil</a:t>
            </a:r>
            <a:r>
              <a:rPr lang="pt-PT" sz="700" dirty="0"/>
              <a:t> fumarato, </a:t>
            </a:r>
            <a:r>
              <a:rPr lang="pt-PT" sz="700" dirty="0" err="1"/>
              <a:t>tipranavir</a:t>
            </a:r>
            <a:r>
              <a:rPr lang="pt-PT" sz="700" dirty="0"/>
              <a:t> com </a:t>
            </a:r>
            <a:r>
              <a:rPr lang="pt-PT" sz="700" dirty="0" err="1"/>
              <a:t>ritonavir</a:t>
            </a:r>
            <a:r>
              <a:rPr lang="pt-PT" sz="700" dirty="0"/>
              <a:t>; </a:t>
            </a:r>
            <a:r>
              <a:rPr lang="pt-PT" sz="700" dirty="0" err="1"/>
              <a:t>Raltegravir</a:t>
            </a:r>
            <a:r>
              <a:rPr lang="pt-PT" sz="700" dirty="0"/>
              <a:t>, </a:t>
            </a:r>
            <a:r>
              <a:rPr lang="pt-PT" sz="700" dirty="0" err="1"/>
              <a:t>elvitegravir</a:t>
            </a:r>
            <a:r>
              <a:rPr lang="pt-PT" sz="700" dirty="0"/>
              <a:t>/</a:t>
            </a:r>
            <a:r>
              <a:rPr lang="pt-PT" sz="700" dirty="0" err="1"/>
              <a:t>cobicistate</a:t>
            </a:r>
            <a:r>
              <a:rPr lang="pt-PT" sz="700" dirty="0"/>
              <a:t>/</a:t>
            </a:r>
            <a:r>
              <a:rPr lang="pt-PT" sz="700" dirty="0" err="1"/>
              <a:t>emtricitabina</a:t>
            </a:r>
            <a:r>
              <a:rPr lang="pt-PT" sz="700" dirty="0"/>
              <a:t>/</a:t>
            </a:r>
            <a:r>
              <a:rPr lang="pt-PT" sz="700" dirty="0" err="1"/>
              <a:t>tenofovir</a:t>
            </a:r>
            <a:r>
              <a:rPr lang="pt-PT" sz="700" dirty="0"/>
              <a:t> </a:t>
            </a:r>
            <a:r>
              <a:rPr lang="pt-PT" sz="700" dirty="0" err="1"/>
              <a:t>disoproxil</a:t>
            </a:r>
            <a:r>
              <a:rPr lang="pt-PT" sz="700" dirty="0"/>
              <a:t> fumarato, </a:t>
            </a:r>
            <a:r>
              <a:rPr lang="pt-PT" sz="700" dirty="0" err="1"/>
              <a:t>dolutegravir</a:t>
            </a:r>
            <a:r>
              <a:rPr lang="pt-PT" sz="700" dirty="0"/>
              <a:t>; Hipericão; Estatinas entre elas </a:t>
            </a:r>
            <a:r>
              <a:rPr lang="pt-PT" sz="700" dirty="0" err="1"/>
              <a:t>rosuvastatina</a:t>
            </a:r>
            <a:r>
              <a:rPr lang="pt-PT" sz="700" dirty="0"/>
              <a:t> e </a:t>
            </a:r>
            <a:r>
              <a:rPr lang="pt-PT" sz="700" dirty="0" err="1"/>
              <a:t>pravastatina</a:t>
            </a:r>
            <a:r>
              <a:rPr lang="pt-PT" sz="700" dirty="0"/>
              <a:t>; Metadona; Ciclosporina, </a:t>
            </a:r>
            <a:r>
              <a:rPr lang="pt-PT" sz="700" dirty="0" err="1"/>
              <a:t>tacrolímus</a:t>
            </a:r>
            <a:r>
              <a:rPr lang="pt-PT" sz="700" dirty="0"/>
              <a:t>; </a:t>
            </a:r>
            <a:r>
              <a:rPr lang="pt-PT" sz="700" dirty="0" err="1"/>
              <a:t>Norgestimato</a:t>
            </a:r>
            <a:r>
              <a:rPr lang="pt-PT" sz="700" dirty="0"/>
              <a:t>/</a:t>
            </a:r>
            <a:r>
              <a:rPr lang="pt-PT" sz="700" dirty="0" err="1"/>
              <a:t>etinilestradiol</a:t>
            </a:r>
            <a:r>
              <a:rPr lang="pt-PT" sz="700" dirty="0"/>
              <a:t>. Consultar o RCM para mais informações relativamente a interações medicamentosas. </a:t>
            </a:r>
          </a:p>
          <a:p>
            <a:pPr marL="0" indent="0">
              <a:buNone/>
            </a:pPr>
            <a:r>
              <a:rPr lang="pt-PT" sz="700" b="1" dirty="0"/>
              <a:t>EFEITOS INDESEJÁVEIS: </a:t>
            </a:r>
            <a:r>
              <a:rPr lang="pt-PT" sz="700" u="sng" dirty="0"/>
              <a:t>Muito frequentes</a:t>
            </a:r>
            <a:r>
              <a:rPr lang="pt-PT" sz="700" dirty="0"/>
              <a:t> - cefaleias e fadiga. </a:t>
            </a:r>
            <a:r>
              <a:rPr lang="pt-PT" sz="700" u="sng" dirty="0"/>
              <a:t>Frequentes</a:t>
            </a:r>
            <a:r>
              <a:rPr lang="pt-PT" sz="700" dirty="0"/>
              <a:t> – erupção cutânea. A segurança e eficácia em crianças e adolescentes não foram ainda estabelecidas. Têm sido observados casos de bradicardia grave e bloqueio cardíaco quando </a:t>
            </a:r>
            <a:r>
              <a:rPr lang="pt-PT" sz="700" dirty="0" err="1"/>
              <a:t>Harvoni</a:t>
            </a:r>
            <a:r>
              <a:rPr lang="pt-PT" sz="700" dirty="0"/>
              <a:t> é utilizado com </a:t>
            </a:r>
            <a:r>
              <a:rPr lang="pt-PT" sz="700" dirty="0" err="1"/>
              <a:t>amiodarona</a:t>
            </a:r>
            <a:r>
              <a:rPr lang="pt-PT" sz="700" dirty="0"/>
              <a:t> concomitantemente, e/ou outros medicamentos que diminuem a frequência cardíaca. Consultar o RCM para mais informações relativamente a efeitos adversos, nomeadamente em doentes com cirrose descompensada e/ou que estão em lista de espera para transplante hepático ou doentes pós-transplante hepático. A notificação de suspeitas de reações adversas após a autorização do medicamento é importante, uma vez que permite uma monitorização contínua da relação benefício-risco do medicamento. </a:t>
            </a:r>
          </a:p>
          <a:p>
            <a:pPr marL="0" indent="0">
              <a:buNone/>
            </a:pPr>
            <a:r>
              <a:rPr lang="pt-PT" sz="700" dirty="0"/>
              <a:t> </a:t>
            </a:r>
            <a:r>
              <a:rPr lang="pt-PT" sz="700" dirty="0" smtClean="0"/>
              <a:t>Data </a:t>
            </a:r>
            <a:r>
              <a:rPr lang="pt-PT" sz="700" dirty="0"/>
              <a:t>de aprovação do texto do RCM: fevereiro 2017</a:t>
            </a:r>
          </a:p>
          <a:p>
            <a:pPr marL="0" indent="0">
              <a:buNone/>
            </a:pPr>
            <a:r>
              <a:rPr lang="pt-PT" sz="700" cap="all" dirty="0"/>
              <a:t> </a:t>
            </a:r>
            <a:r>
              <a:rPr lang="pt-PT" sz="700" baseline="30000" dirty="0" smtClean="0"/>
              <a:t>▼</a:t>
            </a:r>
            <a:r>
              <a:rPr lang="pt-PT" sz="700" dirty="0"/>
              <a:t>Após a aprovação da Autorização de Introdução no Mercado, este medicamento encontra-se sujeito a monitorização adicional, conforme indicado pela presença deste triângulo preto invertido. Quaisquer suspeitas de reações adversas ao </a:t>
            </a:r>
            <a:r>
              <a:rPr lang="pt-PT" sz="700" dirty="0" err="1"/>
              <a:t>Harvoni</a:t>
            </a:r>
            <a:r>
              <a:rPr lang="pt-PT" sz="700" baseline="30000" dirty="0"/>
              <a:t>®</a:t>
            </a:r>
            <a:r>
              <a:rPr lang="pt-PT" sz="700" dirty="0"/>
              <a:t> devem ser notificadas à </a:t>
            </a:r>
            <a:r>
              <a:rPr lang="pt-PT" sz="700" dirty="0" err="1"/>
              <a:t>Gilead</a:t>
            </a:r>
            <a:r>
              <a:rPr lang="pt-PT" sz="700" dirty="0"/>
              <a:t> </a:t>
            </a:r>
            <a:r>
              <a:rPr lang="pt-PT" sz="700" dirty="0" err="1"/>
              <a:t>Sciences</a:t>
            </a:r>
            <a:r>
              <a:rPr lang="pt-PT" sz="700" dirty="0"/>
              <a:t>, Lda., via e-mail para </a:t>
            </a:r>
            <a:r>
              <a:rPr lang="pt-PT" sz="700" u="sng" dirty="0">
                <a:hlinkClick r:id="rId2"/>
              </a:rPr>
              <a:t>portugal.safety@gilead.com</a:t>
            </a:r>
            <a:r>
              <a:rPr lang="pt-PT" sz="700" dirty="0"/>
              <a:t> ou telefone para +351 217 928 790 e/ou ao INFARMED, I.P., através do sistema nacional de notificação, via e-mail para </a:t>
            </a:r>
            <a:r>
              <a:rPr lang="pt-PT" sz="700" u="sng" dirty="0">
                <a:hlinkClick r:id="rId3"/>
              </a:rPr>
              <a:t>farmacovigilancia@infarmed.pt</a:t>
            </a:r>
            <a:r>
              <a:rPr lang="pt-PT" sz="700" dirty="0"/>
              <a:t> ou telefone para +351 217 987 373.</a:t>
            </a:r>
          </a:p>
          <a:p>
            <a:pPr marL="0" indent="0">
              <a:buNone/>
            </a:pPr>
            <a:r>
              <a:rPr lang="pt-PT" sz="700" dirty="0"/>
              <a:t> </a:t>
            </a:r>
            <a:r>
              <a:rPr lang="pt-PT" sz="700" cap="all" dirty="0" smtClean="0"/>
              <a:t>Para </a:t>
            </a:r>
            <a:r>
              <a:rPr lang="pt-PT" sz="700" cap="all" dirty="0"/>
              <a:t>mais informações deverá contactar o titular da autorização de introdução no mercado.</a:t>
            </a:r>
            <a:endParaRPr lang="pt-PT" sz="700" dirty="0"/>
          </a:p>
          <a:p>
            <a:pPr marL="0" indent="0">
              <a:buNone/>
            </a:pPr>
            <a:r>
              <a:rPr lang="pt-PT" sz="700" cap="all" dirty="0" err="1"/>
              <a:t>mEDICAMENTO</a:t>
            </a:r>
            <a:r>
              <a:rPr lang="pt-PT" sz="700" cap="all" dirty="0"/>
              <a:t> DE RECEITA MÉDICA RESTRITA, DE UTILIZAÇÃO RESERVADA A CERTOS MEIOS ESPECIALIZADOS. Medicamento com avaliação prévia concluída.</a:t>
            </a:r>
            <a:endParaRPr lang="pt-PT" sz="700" dirty="0"/>
          </a:p>
        </p:txBody>
      </p:sp>
      <p:sp>
        <p:nvSpPr>
          <p:cNvPr id="6" name="5 Marcador de texto"/>
          <p:cNvSpPr>
            <a:spLocks noGrp="1"/>
          </p:cNvSpPr>
          <p:nvPr>
            <p:ph type="body" sz="quarter" idx="10"/>
          </p:nvPr>
        </p:nvSpPr>
        <p:spPr/>
        <p:txBody>
          <a:bodyPr/>
          <a:lstStyle/>
          <a:p>
            <a:endParaRPr lang="es-ES"/>
          </a:p>
        </p:txBody>
      </p:sp>
    </p:spTree>
    <p:extLst>
      <p:ext uri="{BB962C8B-B14F-4D97-AF65-F5344CB8AC3E}">
        <p14:creationId xmlns:p14="http://schemas.microsoft.com/office/powerpoint/2010/main" val="21653408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300078" y="694364"/>
            <a:ext cx="11582400" cy="4592024"/>
          </a:xfrm>
        </p:spPr>
        <p:txBody>
          <a:bodyPr>
            <a:normAutofit fontScale="92500" lnSpcReduction="10000"/>
          </a:bodyPr>
          <a:lstStyle/>
          <a:p>
            <a:pPr marL="0" indent="0">
              <a:buNone/>
            </a:pPr>
            <a:r>
              <a:rPr lang="pt-PT" sz="800" b="1" dirty="0"/>
              <a:t>INFORMAÇÕES ESSENCIAIS COMPATIVÉIS COM O RESUMO DAS CARACTERÍSTICAS DO MEDICAMENTO</a:t>
            </a:r>
            <a:endParaRPr lang="pt-PT" sz="800" dirty="0"/>
          </a:p>
          <a:p>
            <a:pPr marL="0" indent="0">
              <a:buNone/>
            </a:pPr>
            <a:r>
              <a:rPr lang="pt-PT" sz="800" b="1" dirty="0"/>
              <a:t> </a:t>
            </a:r>
            <a:endParaRPr lang="pt-PT" sz="800" dirty="0"/>
          </a:p>
          <a:p>
            <a:pPr marL="0" indent="0">
              <a:buNone/>
            </a:pPr>
            <a:r>
              <a:rPr lang="pt-PT" sz="800" dirty="0"/>
              <a:t>▼Este medicamento está sujeito a monitorização adicional. Isto irá permitir a rápida identificação de nova informação de segurança. Pede-se aos profissionais de saúde que notifiquem quaisquer suspeitas de reações adversas. Para saber como notificar reações adversas, ver RCM completo.</a:t>
            </a:r>
          </a:p>
          <a:p>
            <a:pPr marL="0" indent="0">
              <a:buNone/>
            </a:pPr>
            <a:r>
              <a:rPr lang="pt-PT" sz="800" dirty="0"/>
              <a:t> </a:t>
            </a:r>
          </a:p>
          <a:p>
            <a:pPr marL="0" indent="0">
              <a:buNone/>
            </a:pPr>
            <a:r>
              <a:rPr lang="pt-PT" sz="800" b="1" dirty="0"/>
              <a:t>NOME DO MEDICAMENTO E FORMA FARMACÊUTICA</a:t>
            </a:r>
            <a:r>
              <a:rPr lang="pt-PT" sz="800" dirty="0"/>
              <a:t>: </a:t>
            </a:r>
            <a:r>
              <a:rPr lang="pt-PT" sz="800" dirty="0" err="1"/>
              <a:t>Epclusa</a:t>
            </a:r>
            <a:r>
              <a:rPr lang="pt-PT" sz="800" dirty="0"/>
              <a:t> 400 mg/100 mg comprimidos revestidos por película. </a:t>
            </a:r>
            <a:r>
              <a:rPr lang="pt-PT" sz="800" b="1" dirty="0"/>
              <a:t>COMPOSIÇÃO QUALITATIVA E QUANTITATIVA</a:t>
            </a:r>
            <a:r>
              <a:rPr lang="pt-PT" sz="800" dirty="0"/>
              <a:t>: Cada comprimido revestido por película contém 400 mg de </a:t>
            </a:r>
            <a:r>
              <a:rPr lang="pt-PT" sz="800" dirty="0" err="1"/>
              <a:t>sofosbuvir</a:t>
            </a:r>
            <a:r>
              <a:rPr lang="pt-PT" sz="800" dirty="0"/>
              <a:t> e 100 mg de </a:t>
            </a:r>
            <a:r>
              <a:rPr lang="pt-PT" sz="800" dirty="0" err="1"/>
              <a:t>velpatasvir</a:t>
            </a:r>
            <a:r>
              <a:rPr lang="pt-PT" sz="800" dirty="0"/>
              <a:t>. Consultar o RCM para informação sobre excipientes.</a:t>
            </a:r>
            <a:r>
              <a:rPr lang="pt-PT" sz="800" b="1" cap="all" dirty="0"/>
              <a:t> Indicações terapêuticas:</a:t>
            </a:r>
            <a:r>
              <a:rPr lang="pt-PT" sz="800" dirty="0"/>
              <a:t> Tratamento da infeção crónica pelo vírus da hepatite C (VHC) em adultos. </a:t>
            </a:r>
            <a:r>
              <a:rPr lang="pt-PT" sz="800" b="1" cap="all" dirty="0"/>
              <a:t>Posologia e modo de administração:</a:t>
            </a:r>
            <a:r>
              <a:rPr lang="pt-PT" sz="800" dirty="0"/>
              <a:t> Um comprimido, tomado por via oral, uma vez por dia, com ou sem alimentos. Tratamento recomendado e duração para todos os genótipos do VHC: </a:t>
            </a:r>
            <a:r>
              <a:rPr lang="pt-PT" sz="800" i="1" dirty="0"/>
              <a:t>Doentes sem cirrose</a:t>
            </a:r>
            <a:r>
              <a:rPr lang="pt-PT" sz="800" dirty="0"/>
              <a:t> </a:t>
            </a:r>
            <a:r>
              <a:rPr lang="pt-PT" sz="800" i="1" dirty="0"/>
              <a:t>e doentes com cirrose compensada: </a:t>
            </a:r>
            <a:r>
              <a:rPr lang="pt-PT" sz="800" dirty="0" err="1"/>
              <a:t>Epclusa</a:t>
            </a:r>
            <a:r>
              <a:rPr lang="pt-PT" sz="800" dirty="0"/>
              <a:t> durante 12 semanas. Poderá considerar-se a adição de </a:t>
            </a:r>
            <a:r>
              <a:rPr lang="pt-PT" sz="800" dirty="0" err="1"/>
              <a:t>ribavirina</a:t>
            </a:r>
            <a:r>
              <a:rPr lang="pt-PT" sz="800" dirty="0"/>
              <a:t> em doentes infetados com genótipo 3 com cirrose compensada. </a:t>
            </a:r>
            <a:r>
              <a:rPr lang="pt-PT" sz="800" i="1" dirty="0"/>
              <a:t>Doentes com cirrose descompensada: </a:t>
            </a:r>
            <a:r>
              <a:rPr lang="pt-PT" sz="800" dirty="0" err="1"/>
              <a:t>Epclusa</a:t>
            </a:r>
            <a:r>
              <a:rPr lang="pt-PT" sz="800" dirty="0"/>
              <a:t> + </a:t>
            </a:r>
            <a:r>
              <a:rPr lang="pt-PT" sz="800" dirty="0" err="1"/>
              <a:t>ribavirina</a:t>
            </a:r>
            <a:r>
              <a:rPr lang="pt-PT" sz="800" dirty="0"/>
              <a:t> durante 12 semanas. Quando utilizado em associação com </a:t>
            </a:r>
            <a:r>
              <a:rPr lang="pt-PT" sz="800" dirty="0" err="1"/>
              <a:t>ribavirina</a:t>
            </a:r>
            <a:r>
              <a:rPr lang="pt-PT" sz="800" dirty="0"/>
              <a:t> consultar o respetivo RCM. </a:t>
            </a:r>
            <a:r>
              <a:rPr lang="pt-PT" sz="800" i="1" dirty="0"/>
              <a:t>Doentes que não responderam previamente ao tratamento com um regime contendo um inibidor da NS5A: </a:t>
            </a:r>
            <a:r>
              <a:rPr lang="pt-PT" sz="800" dirty="0"/>
              <a:t>Pode ser considerado o tratamento com </a:t>
            </a:r>
            <a:r>
              <a:rPr lang="pt-PT" sz="800" dirty="0" err="1"/>
              <a:t>Epclusa</a:t>
            </a:r>
            <a:r>
              <a:rPr lang="pt-PT" sz="800" dirty="0"/>
              <a:t> + </a:t>
            </a:r>
            <a:r>
              <a:rPr lang="pt-PT" sz="800" dirty="0" err="1"/>
              <a:t>ribavirina</a:t>
            </a:r>
            <a:r>
              <a:rPr lang="pt-PT" sz="800" dirty="0"/>
              <a:t> durante 24 semanas. </a:t>
            </a:r>
            <a:r>
              <a:rPr lang="pt-PT" sz="800" i="1" dirty="0"/>
              <a:t>Idosos:</a:t>
            </a:r>
            <a:r>
              <a:rPr lang="pt-PT" sz="800" dirty="0"/>
              <a:t> Não se justifica ajuste posológico em doentes idosos. </a:t>
            </a:r>
            <a:r>
              <a:rPr lang="pt-PT" sz="800" i="1" dirty="0"/>
              <a:t>Compromisso renal: </a:t>
            </a:r>
            <a:r>
              <a:rPr lang="pt-PT" sz="800" dirty="0"/>
              <a:t>Não é necessário um ajuste posológico em doentes com compromisso renal ligeiro ou moderado. A segurança e eficácia de </a:t>
            </a:r>
            <a:r>
              <a:rPr lang="pt-PT" sz="800" dirty="0" err="1"/>
              <a:t>Epclusa</a:t>
            </a:r>
            <a:r>
              <a:rPr lang="pt-PT" sz="800" dirty="0"/>
              <a:t> não foram avaliadas em doentes com compromisso renal grave ou com doença renal terminal necessitando de hemodiálise. </a:t>
            </a:r>
            <a:r>
              <a:rPr lang="pt-PT" sz="800" i="1" dirty="0"/>
              <a:t>Compromisso hepático: </a:t>
            </a:r>
            <a:r>
              <a:rPr lang="pt-PT" sz="800" dirty="0"/>
              <a:t>Não é necessário ajuste posológico em doentes com compromisso hepático ligeiro, moderado ou grave, contudo a segurança e eficácia de </a:t>
            </a:r>
            <a:r>
              <a:rPr lang="pt-PT" sz="800" dirty="0" err="1"/>
              <a:t>Epclusa</a:t>
            </a:r>
            <a:r>
              <a:rPr lang="pt-PT" sz="800" dirty="0"/>
              <a:t> foram avaliadas em doentes com cirrose de Classe B de CPT, mas não foram avaliadas em doentes com cirrose de Classe C de CPT. </a:t>
            </a:r>
            <a:r>
              <a:rPr lang="pt-PT" sz="800" i="1" dirty="0"/>
              <a:t>População pediátrica:</a:t>
            </a:r>
            <a:r>
              <a:rPr lang="pt-PT" sz="800" dirty="0"/>
              <a:t> A segurança e eficácia de </a:t>
            </a:r>
            <a:r>
              <a:rPr lang="pt-PT" sz="800" dirty="0" err="1"/>
              <a:t>Epclusa</a:t>
            </a:r>
            <a:r>
              <a:rPr lang="pt-PT" sz="800" dirty="0"/>
              <a:t> em crianças e adolescentes com menos de 18 anos de idade não foram ainda estabelecidas. </a:t>
            </a:r>
            <a:r>
              <a:rPr lang="pt-PT" sz="800" i="1" dirty="0"/>
              <a:t>Modo de administração:</a:t>
            </a:r>
            <a:r>
              <a:rPr lang="pt-PT" sz="800" dirty="0"/>
              <a:t> Via oral. O comprimido deve engolido inteiro com ou sem alimentos. Não deve ser mastigado ou esmagado. </a:t>
            </a:r>
            <a:r>
              <a:rPr lang="pt-PT" sz="800" b="1" cap="all" dirty="0"/>
              <a:t>Contraindicações: </a:t>
            </a:r>
            <a:r>
              <a:rPr lang="pt-PT" sz="800" dirty="0"/>
              <a:t>Hipersensibilidade às substâncias ativas ou a qualquer dos excipientes. A coadministração com indutores potentes da P-</a:t>
            </a:r>
            <a:r>
              <a:rPr lang="pt-PT" sz="800" dirty="0" err="1"/>
              <a:t>gp</a:t>
            </a:r>
            <a:r>
              <a:rPr lang="pt-PT" sz="800" dirty="0"/>
              <a:t> e do CYP (</a:t>
            </a:r>
            <a:r>
              <a:rPr lang="pt-PT" sz="800" dirty="0" err="1"/>
              <a:t>rifampicina</a:t>
            </a:r>
            <a:r>
              <a:rPr lang="pt-PT" sz="800" dirty="0"/>
              <a:t>, </a:t>
            </a:r>
            <a:r>
              <a:rPr lang="pt-PT" sz="800" dirty="0" err="1"/>
              <a:t>rifabutina</a:t>
            </a:r>
            <a:r>
              <a:rPr lang="pt-PT" sz="800" dirty="0"/>
              <a:t>, hipericão, </a:t>
            </a:r>
            <a:r>
              <a:rPr lang="pt-PT" sz="800" dirty="0" err="1"/>
              <a:t>carbamazepina</a:t>
            </a:r>
            <a:r>
              <a:rPr lang="pt-PT" sz="800" dirty="0"/>
              <a:t>, </a:t>
            </a:r>
            <a:r>
              <a:rPr lang="pt-PT" sz="800" dirty="0" err="1"/>
              <a:t>fenobarbital</a:t>
            </a:r>
            <a:r>
              <a:rPr lang="pt-PT" sz="800" dirty="0"/>
              <a:t> e </a:t>
            </a:r>
            <a:r>
              <a:rPr lang="pt-PT" sz="800" dirty="0" err="1"/>
              <a:t>fenitoína</a:t>
            </a:r>
            <a:r>
              <a:rPr lang="pt-PT" sz="800" dirty="0"/>
              <a:t>) irá diminuir significativamente as concentrações plasmáticas de </a:t>
            </a:r>
            <a:r>
              <a:rPr lang="pt-PT" sz="800" dirty="0" err="1"/>
              <a:t>sofosbuvir</a:t>
            </a:r>
            <a:r>
              <a:rPr lang="pt-PT" sz="800" dirty="0"/>
              <a:t> ou </a:t>
            </a:r>
            <a:r>
              <a:rPr lang="pt-PT" sz="800" dirty="0" err="1"/>
              <a:t>velpatasvir</a:t>
            </a:r>
            <a:r>
              <a:rPr lang="pt-PT" sz="800" dirty="0"/>
              <a:t> podendo resultar na perda de eficácia de </a:t>
            </a:r>
            <a:r>
              <a:rPr lang="pt-PT" sz="800" dirty="0" err="1"/>
              <a:t>Epclusa</a:t>
            </a:r>
            <a:r>
              <a:rPr lang="pt-PT" sz="800" dirty="0"/>
              <a:t>. </a:t>
            </a:r>
            <a:r>
              <a:rPr lang="pt-PT" sz="800" b="1" cap="all" dirty="0"/>
              <a:t>Advertências e precauções especiais de utilização: </a:t>
            </a:r>
            <a:r>
              <a:rPr lang="pt-PT" sz="800" cap="all" dirty="0"/>
              <a:t>N</a:t>
            </a:r>
            <a:r>
              <a:rPr lang="pt-PT" sz="800" dirty="0"/>
              <a:t>ão administrar concomitantemente com outros medicamentos contendo </a:t>
            </a:r>
            <a:r>
              <a:rPr lang="pt-PT" sz="800" dirty="0" err="1"/>
              <a:t>sofosbuvir</a:t>
            </a:r>
            <a:r>
              <a:rPr lang="pt-PT" sz="800" dirty="0"/>
              <a:t>. </a:t>
            </a:r>
            <a:r>
              <a:rPr lang="pt-PT" sz="800" i="1" dirty="0"/>
              <a:t>Bradicardia grave e bloqueio cardíaco:</a:t>
            </a:r>
            <a:r>
              <a:rPr lang="pt-PT" sz="800" dirty="0"/>
              <a:t> Têm sido observados casos de bradicardia grave e bloqueio cardíaco quando </a:t>
            </a:r>
            <a:r>
              <a:rPr lang="pt-PT" sz="800" dirty="0" err="1"/>
              <a:t>sofosbuvir</a:t>
            </a:r>
            <a:r>
              <a:rPr lang="pt-PT" sz="800" dirty="0"/>
              <a:t>, utilizado em associação com outro antivírico de ação direta, é utilizado com </a:t>
            </a:r>
            <a:r>
              <a:rPr lang="pt-PT" sz="800" dirty="0" err="1"/>
              <a:t>amiodarona</a:t>
            </a:r>
            <a:r>
              <a:rPr lang="pt-PT" sz="800" dirty="0"/>
              <a:t> concomitantemente, com ou sem outros medicamentos que diminuem a frequência cardíaca. O mecanismo não foi estabelecido. Os casos são potencialmente fatais. A </a:t>
            </a:r>
            <a:r>
              <a:rPr lang="pt-PT" sz="800" dirty="0" err="1"/>
              <a:t>amiodarona</a:t>
            </a:r>
            <a:r>
              <a:rPr lang="pt-PT" sz="800" dirty="0"/>
              <a:t> só deverá ser utilizada em doentes a tomarem </a:t>
            </a:r>
            <a:r>
              <a:rPr lang="pt-PT" sz="800" dirty="0" err="1"/>
              <a:t>Epclusa</a:t>
            </a:r>
            <a:r>
              <a:rPr lang="pt-PT" sz="800" dirty="0"/>
              <a:t> quando outros tratamentos antiarrítmicos alternativos não são tolerados ou são contraindicados. Neste caso os doentes devem ser atentamente monitorizados quando iniciarem a toma de </a:t>
            </a:r>
            <a:r>
              <a:rPr lang="pt-PT" sz="800" dirty="0" err="1"/>
              <a:t>Epclusa</a:t>
            </a:r>
            <a:r>
              <a:rPr lang="pt-PT" sz="800" dirty="0"/>
              <a:t>. Doentes de alto risco de </a:t>
            </a:r>
            <a:r>
              <a:rPr lang="pt-PT" sz="800" dirty="0" err="1"/>
              <a:t>bradiarritmia</a:t>
            </a:r>
            <a:r>
              <a:rPr lang="pt-PT" sz="800" dirty="0"/>
              <a:t> devem ser continuamente monitorizados durante 48 horas em contexto clínico. Devido à longa semivida da </a:t>
            </a:r>
            <a:r>
              <a:rPr lang="pt-PT" sz="800" dirty="0" err="1"/>
              <a:t>amiodarona</a:t>
            </a:r>
            <a:r>
              <a:rPr lang="pt-PT" sz="800" dirty="0"/>
              <a:t>, doentes que suspenderam a sua toma nos últimos meses e que irão iniciar a toma de </a:t>
            </a:r>
            <a:r>
              <a:rPr lang="pt-PT" sz="800" dirty="0" err="1"/>
              <a:t>Epclusa</a:t>
            </a:r>
            <a:r>
              <a:rPr lang="pt-PT" sz="800" dirty="0"/>
              <a:t>, devem ser monitorizados. </a:t>
            </a:r>
            <a:r>
              <a:rPr lang="pt-PT" sz="800" i="1" dirty="0"/>
              <a:t>Doentes que não responderam previamente ao tratamento com um regime contendo um inibidor da NS5A:</a:t>
            </a:r>
            <a:r>
              <a:rPr lang="pt-PT" sz="800" dirty="0"/>
              <a:t> Consultar o RCM para mais informações. </a:t>
            </a:r>
            <a:r>
              <a:rPr lang="pt-PT" sz="800" i="1" dirty="0"/>
              <a:t>Compromisso renal: </a:t>
            </a:r>
            <a:r>
              <a:rPr lang="pt-PT" sz="800" dirty="0"/>
              <a:t>Não é necessário um ajuste posológico de </a:t>
            </a:r>
            <a:r>
              <a:rPr lang="pt-PT" sz="800" dirty="0" err="1"/>
              <a:t>Epclusa</a:t>
            </a:r>
            <a:r>
              <a:rPr lang="pt-PT" sz="800" dirty="0"/>
              <a:t> em doentes com compromisso renal ligeiro ou moderado. Consultar o RCM para mais informações. </a:t>
            </a:r>
            <a:r>
              <a:rPr lang="pt-PT" sz="800" i="1" dirty="0"/>
              <a:t>Utilização com indutores moderados da P-</a:t>
            </a:r>
            <a:r>
              <a:rPr lang="pt-PT" sz="800" i="1" dirty="0" err="1"/>
              <a:t>gp</a:t>
            </a:r>
            <a:r>
              <a:rPr lang="pt-PT" sz="800" i="1" dirty="0"/>
              <a:t> ou do CYP:</a:t>
            </a:r>
            <a:r>
              <a:rPr lang="pt-PT" sz="800" dirty="0"/>
              <a:t> A coadministração destes medicamentos com </a:t>
            </a:r>
            <a:r>
              <a:rPr lang="pt-PT" sz="800" dirty="0" err="1"/>
              <a:t>Epclusa</a:t>
            </a:r>
            <a:r>
              <a:rPr lang="pt-PT" sz="800" dirty="0"/>
              <a:t> não é recomendada. </a:t>
            </a:r>
            <a:r>
              <a:rPr lang="pt-PT" sz="800" i="1" dirty="0"/>
              <a:t>Utilização com certos regimes antirretrovirais contra o VIH: </a:t>
            </a:r>
            <a:r>
              <a:rPr lang="pt-PT" sz="800" dirty="0"/>
              <a:t>Os doentes medicados com </a:t>
            </a:r>
            <a:r>
              <a:rPr lang="pt-PT" sz="800" dirty="0" err="1"/>
              <a:t>Epclusa</a:t>
            </a:r>
            <a:r>
              <a:rPr lang="pt-PT" sz="800" dirty="0"/>
              <a:t> concomitantemente com </a:t>
            </a:r>
            <a:r>
              <a:rPr lang="pt-PT" sz="800" dirty="0" err="1"/>
              <a:t>elvitegravir</a:t>
            </a:r>
            <a:r>
              <a:rPr lang="pt-PT" sz="800" dirty="0"/>
              <a:t>/</a:t>
            </a:r>
            <a:r>
              <a:rPr lang="pt-PT" sz="800" dirty="0" err="1"/>
              <a:t>cobicistate</a:t>
            </a:r>
            <a:r>
              <a:rPr lang="pt-PT" sz="800" dirty="0"/>
              <a:t>/</a:t>
            </a:r>
            <a:r>
              <a:rPr lang="pt-PT" sz="800" dirty="0" err="1"/>
              <a:t>emtricitabina</a:t>
            </a:r>
            <a:r>
              <a:rPr lang="pt-PT" sz="800" dirty="0"/>
              <a:t>/</a:t>
            </a:r>
            <a:r>
              <a:rPr lang="pt-PT" sz="800" dirty="0" err="1"/>
              <a:t>tenofovir</a:t>
            </a:r>
            <a:r>
              <a:rPr lang="pt-PT" sz="800" dirty="0"/>
              <a:t> </a:t>
            </a:r>
            <a:r>
              <a:rPr lang="pt-PT" sz="800" dirty="0" err="1"/>
              <a:t>disoproxil</a:t>
            </a:r>
            <a:r>
              <a:rPr lang="pt-PT" sz="800" dirty="0"/>
              <a:t> fumarato ou com </a:t>
            </a:r>
            <a:r>
              <a:rPr lang="pt-PT" sz="800" dirty="0" err="1"/>
              <a:t>tenofovir</a:t>
            </a:r>
            <a:r>
              <a:rPr lang="pt-PT" sz="800" dirty="0"/>
              <a:t> </a:t>
            </a:r>
            <a:r>
              <a:rPr lang="pt-PT" sz="800" dirty="0" err="1"/>
              <a:t>disoproxil</a:t>
            </a:r>
            <a:r>
              <a:rPr lang="pt-PT" sz="800" dirty="0"/>
              <a:t> fumarato e um inibidor da </a:t>
            </a:r>
            <a:r>
              <a:rPr lang="pt-PT" sz="800" dirty="0" err="1"/>
              <a:t>protease</a:t>
            </a:r>
            <a:r>
              <a:rPr lang="pt-PT" sz="800" dirty="0"/>
              <a:t> do VIH potenciado devem ser monitorizados para deteção de reações adversas associadas ao </a:t>
            </a:r>
            <a:r>
              <a:rPr lang="pt-PT" sz="800" dirty="0" err="1"/>
              <a:t>tenofovir</a:t>
            </a:r>
            <a:r>
              <a:rPr lang="pt-PT" sz="800" dirty="0"/>
              <a:t>. Consultar o RCM para mais informações. </a:t>
            </a:r>
            <a:r>
              <a:rPr lang="pt-PT" sz="800" i="1" dirty="0" err="1"/>
              <a:t>Coinfeção</a:t>
            </a:r>
            <a:r>
              <a:rPr lang="pt-PT" sz="800" i="1" dirty="0"/>
              <a:t> por VHC/VHB: </a:t>
            </a:r>
            <a:r>
              <a:rPr lang="pt-PT" sz="800" dirty="0"/>
              <a:t>não existem dados sobre a utilização de </a:t>
            </a:r>
            <a:r>
              <a:rPr lang="pt-PT" sz="800" dirty="0" err="1"/>
              <a:t>Epclusa</a:t>
            </a:r>
            <a:r>
              <a:rPr lang="pt-PT" sz="800" dirty="0"/>
              <a:t> em doentes com </a:t>
            </a:r>
            <a:r>
              <a:rPr lang="pt-PT" sz="800" dirty="0" err="1"/>
              <a:t>coinfeção</a:t>
            </a:r>
            <a:r>
              <a:rPr lang="pt-PT" sz="800" dirty="0"/>
              <a:t> por VHC/VHB. Os níveis do VHB devem ser monitorizados durante o tratamento com </a:t>
            </a:r>
            <a:r>
              <a:rPr lang="pt-PT" sz="800" dirty="0" err="1"/>
              <a:t>Epclusa</a:t>
            </a:r>
            <a:r>
              <a:rPr lang="pt-PT" sz="800" dirty="0"/>
              <a:t> e durante o seguimento após o tratamento.  </a:t>
            </a:r>
            <a:r>
              <a:rPr lang="pt-PT" sz="800" i="1" dirty="0"/>
              <a:t>Cirrose de Classe C de CPT</a:t>
            </a:r>
            <a:r>
              <a:rPr lang="pt-PT" sz="800" dirty="0"/>
              <a:t>: A segurança e eficácia de </a:t>
            </a:r>
            <a:r>
              <a:rPr lang="pt-PT" sz="800" dirty="0" err="1"/>
              <a:t>Epclusa</a:t>
            </a:r>
            <a:r>
              <a:rPr lang="pt-PT" sz="800" dirty="0"/>
              <a:t> não foram avaliadas em doentes com cirrose de Classe C. Consultar o RCM para mais informações. </a:t>
            </a:r>
            <a:r>
              <a:rPr lang="pt-PT" sz="800" i="1" dirty="0"/>
              <a:t>Doentes com transplante hepático: </a:t>
            </a:r>
            <a:r>
              <a:rPr lang="pt-PT" sz="800" dirty="0"/>
              <a:t>A segurança e eficácia de </a:t>
            </a:r>
            <a:r>
              <a:rPr lang="pt-PT" sz="800" dirty="0" err="1"/>
              <a:t>Epclusa</a:t>
            </a:r>
            <a:r>
              <a:rPr lang="pt-PT" sz="800" dirty="0"/>
              <a:t> no tratamento da infeção por VHC em doentes pós transplante hepático não foram avaliadas. O tratamento com </a:t>
            </a:r>
            <a:r>
              <a:rPr lang="pt-PT" sz="800" dirty="0" err="1"/>
              <a:t>Epclusa</a:t>
            </a:r>
            <a:r>
              <a:rPr lang="pt-PT" sz="800" dirty="0"/>
              <a:t> deve ser orientado por uma avaliação dos potenciais benefícios e riscos para o doente. </a:t>
            </a:r>
            <a:r>
              <a:rPr lang="pt-PT" sz="800" b="1" cap="all" dirty="0"/>
              <a:t>Interações medicamentosas e outras formas de interação</a:t>
            </a:r>
            <a:r>
              <a:rPr lang="pt-PT" sz="800" cap="all" dirty="0"/>
              <a:t>: </a:t>
            </a:r>
            <a:r>
              <a:rPr lang="pt-PT" sz="800" dirty="0" err="1"/>
              <a:t>Epclusa</a:t>
            </a:r>
            <a:r>
              <a:rPr lang="pt-PT" sz="800" dirty="0"/>
              <a:t> contém </a:t>
            </a:r>
            <a:r>
              <a:rPr lang="pt-PT" sz="800" dirty="0" err="1"/>
              <a:t>sofosbuvir</a:t>
            </a:r>
            <a:r>
              <a:rPr lang="pt-PT" sz="800" dirty="0"/>
              <a:t> e </a:t>
            </a:r>
            <a:r>
              <a:rPr lang="pt-PT" sz="800" dirty="0" err="1"/>
              <a:t>velpatasvir</a:t>
            </a:r>
            <a:r>
              <a:rPr lang="pt-PT" sz="800" dirty="0"/>
              <a:t>, quaisquer interações que tenham sido identificadas com cada uma destas substâncias ativas individualmente podem ocorrer com este medicamento. </a:t>
            </a:r>
            <a:r>
              <a:rPr lang="pt-PT" sz="800" i="1" dirty="0"/>
              <a:t>Potencial de </a:t>
            </a:r>
            <a:r>
              <a:rPr lang="pt-PT" sz="800" i="1" dirty="0" err="1"/>
              <a:t>Epclusa</a:t>
            </a:r>
            <a:r>
              <a:rPr lang="pt-PT" sz="800" i="1" dirty="0"/>
              <a:t> para afetar outros medicamentos: </a:t>
            </a:r>
            <a:r>
              <a:rPr lang="pt-PT" sz="800" dirty="0"/>
              <a:t>A coadministração de </a:t>
            </a:r>
            <a:r>
              <a:rPr lang="pt-PT" sz="800" dirty="0" err="1"/>
              <a:t>Epclusa</a:t>
            </a:r>
            <a:r>
              <a:rPr lang="pt-PT" sz="800" dirty="0"/>
              <a:t> com os medicamentos que são substratos dos transportadores de fármacos P-</a:t>
            </a:r>
            <a:r>
              <a:rPr lang="pt-PT" sz="800" dirty="0" err="1"/>
              <a:t>gp</a:t>
            </a:r>
            <a:r>
              <a:rPr lang="pt-PT" sz="800" dirty="0"/>
              <a:t>, BCRP e OATP pode aumentar a exposição a tais medicamentos, uma vez que o </a:t>
            </a:r>
            <a:r>
              <a:rPr lang="pt-PT" sz="800" dirty="0" err="1"/>
              <a:t>velpatasvir</a:t>
            </a:r>
            <a:r>
              <a:rPr lang="pt-PT" sz="800" dirty="0"/>
              <a:t> é um inibidor destes. Consultar o RCM para mais informações. </a:t>
            </a:r>
            <a:r>
              <a:rPr lang="pt-PT" sz="800" i="1" dirty="0"/>
              <a:t>Potencial de outros medicamentos para afetar </a:t>
            </a:r>
            <a:r>
              <a:rPr lang="pt-PT" sz="800" i="1" dirty="0" err="1"/>
              <a:t>Epclusa</a:t>
            </a:r>
            <a:r>
              <a:rPr lang="pt-PT" sz="800" i="1" dirty="0"/>
              <a:t>:</a:t>
            </a:r>
            <a:r>
              <a:rPr lang="pt-PT" sz="800" dirty="0"/>
              <a:t> Medicamentos que são indutores potentes da P‑</a:t>
            </a:r>
            <a:r>
              <a:rPr lang="pt-PT" sz="800" dirty="0" err="1"/>
              <a:t>gp</a:t>
            </a:r>
            <a:r>
              <a:rPr lang="pt-PT" sz="800" dirty="0"/>
              <a:t> ou indutores potentes do CYP2B6, CYP2C8 ou CYP3A4 (por ex., </a:t>
            </a:r>
            <a:r>
              <a:rPr lang="pt-PT" sz="800" dirty="0" err="1"/>
              <a:t>rifampicina</a:t>
            </a:r>
            <a:r>
              <a:rPr lang="pt-PT" sz="800" dirty="0"/>
              <a:t>, </a:t>
            </a:r>
            <a:r>
              <a:rPr lang="pt-PT" sz="800" dirty="0" err="1"/>
              <a:t>rifabutina</a:t>
            </a:r>
            <a:r>
              <a:rPr lang="pt-PT" sz="800" dirty="0"/>
              <a:t>, hipericão, </a:t>
            </a:r>
            <a:r>
              <a:rPr lang="pt-PT" sz="800" dirty="0" err="1"/>
              <a:t>carbamazepina</a:t>
            </a:r>
            <a:r>
              <a:rPr lang="pt-PT" sz="800" dirty="0"/>
              <a:t>, </a:t>
            </a:r>
            <a:r>
              <a:rPr lang="pt-PT" sz="800" dirty="0" err="1"/>
              <a:t>fenobarbital</a:t>
            </a:r>
            <a:r>
              <a:rPr lang="pt-PT" sz="800" dirty="0"/>
              <a:t> e </a:t>
            </a:r>
            <a:r>
              <a:rPr lang="pt-PT" sz="800" dirty="0" err="1"/>
              <a:t>fenitoína</a:t>
            </a:r>
            <a:r>
              <a:rPr lang="pt-PT" sz="800" dirty="0"/>
              <a:t>) podem diminuir as concentrações plasmáticas de </a:t>
            </a:r>
            <a:r>
              <a:rPr lang="pt-PT" sz="800" dirty="0" err="1"/>
              <a:t>sofosbuvir</a:t>
            </a:r>
            <a:r>
              <a:rPr lang="pt-PT" sz="800" dirty="0"/>
              <a:t> ou </a:t>
            </a:r>
            <a:r>
              <a:rPr lang="pt-PT" sz="800" dirty="0" err="1"/>
              <a:t>velpatasvir</a:t>
            </a:r>
            <a:r>
              <a:rPr lang="pt-PT" sz="800" dirty="0"/>
              <a:t>, levando à redução do seu efeito terapêutico. A utilização destes medicamentos com </a:t>
            </a:r>
            <a:r>
              <a:rPr lang="pt-PT" sz="800" dirty="0" err="1"/>
              <a:t>Epclusa</a:t>
            </a:r>
            <a:r>
              <a:rPr lang="pt-PT" sz="800" dirty="0"/>
              <a:t> é contraindicada. Medicamentos que são indutores moderados da P-</a:t>
            </a:r>
            <a:r>
              <a:rPr lang="pt-PT" sz="800" dirty="0" err="1"/>
              <a:t>gp</a:t>
            </a:r>
            <a:r>
              <a:rPr lang="pt-PT" sz="800" dirty="0"/>
              <a:t> ou indutores moderados do CYP (p. ex., </a:t>
            </a:r>
            <a:r>
              <a:rPr lang="pt-PT" sz="800" dirty="0" err="1"/>
              <a:t>oxcarbazepina</a:t>
            </a:r>
            <a:r>
              <a:rPr lang="pt-PT" sz="800" dirty="0"/>
              <a:t>, </a:t>
            </a:r>
            <a:r>
              <a:rPr lang="pt-PT" sz="800" dirty="0" err="1"/>
              <a:t>modafinil</a:t>
            </a:r>
            <a:r>
              <a:rPr lang="pt-PT" sz="800" dirty="0"/>
              <a:t> ou </a:t>
            </a:r>
            <a:r>
              <a:rPr lang="pt-PT" sz="800" dirty="0" err="1"/>
              <a:t>efavirenz</a:t>
            </a:r>
            <a:r>
              <a:rPr lang="pt-PT" sz="800" dirty="0"/>
              <a:t>) podem diminuir a concentração plasmática do </a:t>
            </a:r>
            <a:r>
              <a:rPr lang="pt-PT" sz="800" dirty="0" err="1"/>
              <a:t>sofosbuvir</a:t>
            </a:r>
            <a:r>
              <a:rPr lang="pt-PT" sz="800" dirty="0"/>
              <a:t> ou </a:t>
            </a:r>
            <a:r>
              <a:rPr lang="pt-PT" sz="800" dirty="0" err="1"/>
              <a:t>velpatasvir</a:t>
            </a:r>
            <a:r>
              <a:rPr lang="pt-PT" sz="800" dirty="0"/>
              <a:t>, levando à redução do efeito terapêutico de </a:t>
            </a:r>
            <a:r>
              <a:rPr lang="pt-PT" sz="800" dirty="0" err="1"/>
              <a:t>Epclusa</a:t>
            </a:r>
            <a:r>
              <a:rPr lang="pt-PT" sz="800" dirty="0"/>
              <a:t>. A coadministração destes medicamentos com </a:t>
            </a:r>
            <a:r>
              <a:rPr lang="pt-PT" sz="800" dirty="0" err="1"/>
              <a:t>Epclusa</a:t>
            </a:r>
            <a:r>
              <a:rPr lang="pt-PT" sz="800" dirty="0"/>
              <a:t> não é recomendada. A coadministração com medicamentos que inibem a P-</a:t>
            </a:r>
            <a:r>
              <a:rPr lang="pt-PT" sz="800" dirty="0" err="1"/>
              <a:t>gp</a:t>
            </a:r>
            <a:r>
              <a:rPr lang="pt-PT" sz="800" dirty="0"/>
              <a:t> ou a BCRP pode aumentar as concentrações plasmáticas de </a:t>
            </a:r>
            <a:r>
              <a:rPr lang="pt-PT" sz="800" dirty="0" err="1"/>
              <a:t>sofosbuvir</a:t>
            </a:r>
            <a:r>
              <a:rPr lang="pt-PT" sz="800" dirty="0"/>
              <a:t> ou </a:t>
            </a:r>
            <a:r>
              <a:rPr lang="pt-PT" sz="800" dirty="0" err="1"/>
              <a:t>velpatasvir</a:t>
            </a:r>
            <a:r>
              <a:rPr lang="pt-PT" sz="800" dirty="0"/>
              <a:t>. Medicamentos que inibem o OATP, CYP2B6, CYP2C8 ou CYP3A4 podem aumentar a concentração plasmática de </a:t>
            </a:r>
            <a:r>
              <a:rPr lang="pt-PT" sz="800" dirty="0" err="1"/>
              <a:t>velpatasvir</a:t>
            </a:r>
            <a:r>
              <a:rPr lang="pt-PT" sz="800" dirty="0"/>
              <a:t>. Consultar o RCM para mais informações. </a:t>
            </a:r>
            <a:r>
              <a:rPr lang="pt-PT" sz="800" i="1" dirty="0"/>
              <a:t>Doentes tratados com antagonistas da vitamina k:</a:t>
            </a:r>
            <a:r>
              <a:rPr lang="pt-PT" sz="800" dirty="0"/>
              <a:t> é recomendada uma monitorização atenta dos valores da relação normalizada internacional</a:t>
            </a:r>
            <a:r>
              <a:rPr lang="pt-PT" sz="800" i="1" dirty="0"/>
              <a:t> (INR, </a:t>
            </a:r>
            <a:r>
              <a:rPr lang="pt-PT" sz="800" i="1" dirty="0" err="1"/>
              <a:t>International</a:t>
            </a:r>
            <a:r>
              <a:rPr lang="pt-PT" sz="800" i="1" dirty="0"/>
              <a:t> </a:t>
            </a:r>
            <a:r>
              <a:rPr lang="pt-PT" sz="800" i="1" dirty="0" err="1"/>
              <a:t>Normalised</a:t>
            </a:r>
            <a:r>
              <a:rPr lang="pt-PT" sz="800" i="1" dirty="0"/>
              <a:t> Ratio). </a:t>
            </a:r>
            <a:r>
              <a:rPr lang="pt-PT" sz="800" dirty="0"/>
              <a:t>  </a:t>
            </a:r>
            <a:r>
              <a:rPr lang="pt-PT" sz="800" i="1" dirty="0"/>
              <a:t>Interações entre </a:t>
            </a:r>
            <a:r>
              <a:rPr lang="pt-PT" sz="800" i="1" dirty="0" err="1"/>
              <a:t>Epclusa</a:t>
            </a:r>
            <a:r>
              <a:rPr lang="pt-PT" sz="800" i="1" dirty="0"/>
              <a:t> e outros medicamentos: A</a:t>
            </a:r>
            <a:r>
              <a:rPr lang="pt-PT" sz="800" dirty="0"/>
              <a:t> listagem que se segue não é totalmente abrangente. Consultar RCM para mais informações. </a:t>
            </a:r>
            <a:r>
              <a:rPr lang="pt-PT" sz="800" u="sng" dirty="0"/>
              <a:t>Antiácidos</a:t>
            </a:r>
            <a:r>
              <a:rPr lang="pt-PT" sz="800" dirty="0"/>
              <a:t>: hidróxido de alumínio, hidróxido de magnésio e carbonato de cálcio; </a:t>
            </a:r>
            <a:r>
              <a:rPr lang="pt-PT" sz="800" u="sng" dirty="0"/>
              <a:t>Antagonistas dos recetores H2</a:t>
            </a:r>
            <a:r>
              <a:rPr lang="pt-PT" sz="800" dirty="0"/>
              <a:t>: </a:t>
            </a:r>
            <a:r>
              <a:rPr lang="pt-PT" sz="800" dirty="0" err="1"/>
              <a:t>famotidina</a:t>
            </a:r>
            <a:r>
              <a:rPr lang="pt-PT" sz="800" dirty="0"/>
              <a:t>, </a:t>
            </a:r>
            <a:r>
              <a:rPr lang="pt-PT" sz="800" dirty="0" err="1"/>
              <a:t>cimetidina</a:t>
            </a:r>
            <a:r>
              <a:rPr lang="pt-PT" sz="800" dirty="0"/>
              <a:t>, </a:t>
            </a:r>
            <a:r>
              <a:rPr lang="pt-PT" sz="800" dirty="0" err="1"/>
              <a:t>nizatidina</a:t>
            </a:r>
            <a:r>
              <a:rPr lang="pt-PT" sz="800" dirty="0"/>
              <a:t> e </a:t>
            </a:r>
            <a:r>
              <a:rPr lang="pt-PT" sz="800" dirty="0" err="1"/>
              <a:t>ranitidina</a:t>
            </a:r>
            <a:r>
              <a:rPr lang="pt-PT" sz="800" dirty="0"/>
              <a:t>; </a:t>
            </a:r>
            <a:r>
              <a:rPr lang="pt-PT" sz="800" u="sng" dirty="0"/>
              <a:t>Inibidores da bomba de protões</a:t>
            </a:r>
            <a:r>
              <a:rPr lang="pt-PT" sz="800" dirty="0"/>
              <a:t>: </a:t>
            </a:r>
            <a:r>
              <a:rPr lang="pt-PT" sz="800" dirty="0" err="1"/>
              <a:t>omeprazol</a:t>
            </a:r>
            <a:r>
              <a:rPr lang="pt-PT" sz="800" dirty="0"/>
              <a:t>, </a:t>
            </a:r>
            <a:r>
              <a:rPr lang="pt-PT" sz="800" dirty="0" err="1"/>
              <a:t>lansoprazol</a:t>
            </a:r>
            <a:r>
              <a:rPr lang="pt-PT" sz="800" dirty="0"/>
              <a:t>, </a:t>
            </a:r>
            <a:r>
              <a:rPr lang="pt-PT" sz="800" dirty="0" err="1"/>
              <a:t>rabeprazol</a:t>
            </a:r>
            <a:r>
              <a:rPr lang="pt-PT" sz="800" dirty="0"/>
              <a:t>, </a:t>
            </a:r>
            <a:r>
              <a:rPr lang="pt-PT" sz="800" dirty="0" err="1"/>
              <a:t>pantoprazol</a:t>
            </a:r>
            <a:r>
              <a:rPr lang="pt-PT" sz="800" dirty="0"/>
              <a:t> e </a:t>
            </a:r>
            <a:r>
              <a:rPr lang="pt-PT" sz="800" dirty="0" err="1"/>
              <a:t>esomeprazol</a:t>
            </a:r>
            <a:r>
              <a:rPr lang="pt-PT" sz="800" dirty="0"/>
              <a:t>; </a:t>
            </a:r>
            <a:r>
              <a:rPr lang="pt-PT" sz="800" u="sng" dirty="0"/>
              <a:t>Antiarrítmicos:</a:t>
            </a:r>
            <a:r>
              <a:rPr lang="pt-PT" sz="800" dirty="0"/>
              <a:t> </a:t>
            </a:r>
            <a:r>
              <a:rPr lang="pt-PT" sz="800" dirty="0" err="1"/>
              <a:t>amiodarona</a:t>
            </a:r>
            <a:r>
              <a:rPr lang="pt-PT" sz="800" dirty="0"/>
              <a:t>, digoxina; </a:t>
            </a:r>
            <a:r>
              <a:rPr lang="pt-PT" sz="800" u="sng" dirty="0"/>
              <a:t>Anticoagulantes</a:t>
            </a:r>
            <a:r>
              <a:rPr lang="pt-PT" sz="800" dirty="0"/>
              <a:t>: </a:t>
            </a:r>
            <a:r>
              <a:rPr lang="pt-PT" sz="800" dirty="0" err="1"/>
              <a:t>etexilato</a:t>
            </a:r>
            <a:r>
              <a:rPr lang="pt-PT" sz="800" dirty="0"/>
              <a:t> de </a:t>
            </a:r>
            <a:r>
              <a:rPr lang="pt-PT" sz="800" dirty="0" err="1"/>
              <a:t>dabigatrano</a:t>
            </a:r>
            <a:r>
              <a:rPr lang="pt-PT" sz="800" dirty="0"/>
              <a:t>; </a:t>
            </a:r>
            <a:r>
              <a:rPr lang="pt-PT" sz="800" u="sng" dirty="0" err="1"/>
              <a:t>Anticonvulsivantes</a:t>
            </a:r>
            <a:r>
              <a:rPr lang="pt-PT" sz="800" dirty="0"/>
              <a:t>: </a:t>
            </a:r>
            <a:r>
              <a:rPr lang="pt-PT" sz="800" dirty="0" err="1"/>
              <a:t>carbamazepina</a:t>
            </a:r>
            <a:r>
              <a:rPr lang="pt-PT" sz="800" dirty="0"/>
              <a:t>, </a:t>
            </a:r>
            <a:r>
              <a:rPr lang="pt-PT" sz="800" dirty="0" err="1"/>
              <a:t>fenitoína</a:t>
            </a:r>
            <a:r>
              <a:rPr lang="pt-PT" sz="800" dirty="0"/>
              <a:t>, </a:t>
            </a:r>
            <a:r>
              <a:rPr lang="pt-PT" sz="800" dirty="0" err="1"/>
              <a:t>fenobarbital</a:t>
            </a:r>
            <a:r>
              <a:rPr lang="pt-PT" sz="800" dirty="0"/>
              <a:t> e </a:t>
            </a:r>
            <a:r>
              <a:rPr lang="pt-PT" sz="800" dirty="0" err="1"/>
              <a:t>oxcarbazepina</a:t>
            </a:r>
            <a:r>
              <a:rPr lang="pt-PT" sz="800" dirty="0"/>
              <a:t>; </a:t>
            </a:r>
            <a:r>
              <a:rPr lang="pt-PT" sz="800" u="sng" dirty="0"/>
              <a:t>Antifúngicos</a:t>
            </a:r>
            <a:r>
              <a:rPr lang="pt-PT" sz="800" dirty="0"/>
              <a:t>: </a:t>
            </a:r>
            <a:r>
              <a:rPr lang="pt-PT" sz="800" dirty="0" err="1"/>
              <a:t>cetoconazol</a:t>
            </a:r>
            <a:r>
              <a:rPr lang="pt-PT" sz="800" dirty="0"/>
              <a:t>, </a:t>
            </a:r>
            <a:r>
              <a:rPr lang="pt-PT" sz="800" dirty="0" err="1"/>
              <a:t>itraconazol</a:t>
            </a:r>
            <a:r>
              <a:rPr lang="pt-PT" sz="800" dirty="0"/>
              <a:t>, </a:t>
            </a:r>
            <a:r>
              <a:rPr lang="pt-PT" sz="800" dirty="0" err="1"/>
              <a:t>voriconazol</a:t>
            </a:r>
            <a:r>
              <a:rPr lang="pt-PT" sz="800" dirty="0"/>
              <a:t>, </a:t>
            </a:r>
            <a:r>
              <a:rPr lang="pt-PT" sz="800" dirty="0" err="1"/>
              <a:t>posaconazol</a:t>
            </a:r>
            <a:r>
              <a:rPr lang="pt-PT" sz="800" dirty="0"/>
              <a:t> e </a:t>
            </a:r>
            <a:r>
              <a:rPr lang="pt-PT" sz="800" dirty="0" err="1"/>
              <a:t>isavuconazol</a:t>
            </a:r>
            <a:r>
              <a:rPr lang="pt-PT" sz="800" dirty="0"/>
              <a:t>; </a:t>
            </a:r>
            <a:r>
              <a:rPr lang="pt-PT" sz="800" u="sng" dirty="0" err="1"/>
              <a:t>Antimicobacterianos</a:t>
            </a:r>
            <a:r>
              <a:rPr lang="pt-PT" sz="800" dirty="0"/>
              <a:t>: </a:t>
            </a:r>
            <a:r>
              <a:rPr lang="pt-PT" sz="800" dirty="0" err="1"/>
              <a:t>rifampicina</a:t>
            </a:r>
            <a:r>
              <a:rPr lang="pt-PT" sz="800" dirty="0"/>
              <a:t>, </a:t>
            </a:r>
            <a:r>
              <a:rPr lang="pt-PT" sz="800" dirty="0" err="1"/>
              <a:t>rifabutina</a:t>
            </a:r>
            <a:r>
              <a:rPr lang="pt-PT" sz="800" dirty="0"/>
              <a:t>, </a:t>
            </a:r>
            <a:r>
              <a:rPr lang="pt-PT" sz="800" dirty="0" err="1"/>
              <a:t>rifapentina</a:t>
            </a:r>
            <a:r>
              <a:rPr lang="pt-PT" sz="800" dirty="0"/>
              <a:t>; </a:t>
            </a:r>
            <a:r>
              <a:rPr lang="pt-PT" sz="800" u="sng" dirty="0"/>
              <a:t>Antivíricos </a:t>
            </a:r>
            <a:r>
              <a:rPr lang="pt-PT" sz="800" u="sng" dirty="0" err="1"/>
              <a:t>anti-VIH</a:t>
            </a:r>
            <a:r>
              <a:rPr lang="pt-PT" sz="800" u="sng" dirty="0"/>
              <a:t>: inibidores da transcriptase reversa</a:t>
            </a:r>
            <a:r>
              <a:rPr lang="pt-PT" sz="800" dirty="0"/>
              <a:t>: </a:t>
            </a:r>
            <a:r>
              <a:rPr lang="pt-PT" sz="800" dirty="0" err="1"/>
              <a:t>tenofovir</a:t>
            </a:r>
            <a:r>
              <a:rPr lang="pt-PT" sz="800" dirty="0"/>
              <a:t> </a:t>
            </a:r>
            <a:r>
              <a:rPr lang="pt-PT" sz="800" dirty="0" err="1"/>
              <a:t>disoproxil</a:t>
            </a:r>
            <a:r>
              <a:rPr lang="pt-PT" sz="800" dirty="0"/>
              <a:t> fumarato, </a:t>
            </a:r>
            <a:r>
              <a:rPr lang="pt-PT" sz="800" dirty="0" err="1"/>
              <a:t>efavirenz</a:t>
            </a:r>
            <a:r>
              <a:rPr lang="pt-PT" sz="800" dirty="0"/>
              <a:t>/</a:t>
            </a:r>
            <a:r>
              <a:rPr lang="pt-PT" sz="800" dirty="0" err="1"/>
              <a:t>emtricitabina</a:t>
            </a:r>
            <a:r>
              <a:rPr lang="pt-PT" sz="800" dirty="0"/>
              <a:t>/</a:t>
            </a:r>
            <a:r>
              <a:rPr lang="pt-PT" sz="800" dirty="0" err="1"/>
              <a:t>tenofovir</a:t>
            </a:r>
            <a:r>
              <a:rPr lang="pt-PT" sz="800" dirty="0"/>
              <a:t> </a:t>
            </a:r>
            <a:r>
              <a:rPr lang="pt-PT" sz="800" dirty="0" err="1"/>
              <a:t>disoproxil</a:t>
            </a:r>
            <a:r>
              <a:rPr lang="pt-PT" sz="800" dirty="0"/>
              <a:t> fumarato/</a:t>
            </a:r>
            <a:r>
              <a:rPr lang="pt-PT" sz="800" dirty="0" err="1"/>
              <a:t>sofosbuvir</a:t>
            </a:r>
            <a:r>
              <a:rPr lang="pt-PT" sz="800" dirty="0"/>
              <a:t>/</a:t>
            </a:r>
            <a:r>
              <a:rPr lang="pt-PT" sz="800" dirty="0" err="1"/>
              <a:t>velpatasvir</a:t>
            </a:r>
            <a:r>
              <a:rPr lang="pt-PT" sz="800" dirty="0"/>
              <a:t>, </a:t>
            </a:r>
            <a:r>
              <a:rPr lang="pt-PT" sz="800" dirty="0" err="1"/>
              <a:t>emtricitabina</a:t>
            </a:r>
            <a:r>
              <a:rPr lang="pt-PT" sz="800" dirty="0"/>
              <a:t>/</a:t>
            </a:r>
            <a:r>
              <a:rPr lang="pt-PT" sz="800" dirty="0" err="1"/>
              <a:t>rilpivirina</a:t>
            </a:r>
            <a:r>
              <a:rPr lang="pt-PT" sz="800" dirty="0"/>
              <a:t>/</a:t>
            </a:r>
            <a:r>
              <a:rPr lang="pt-PT" sz="800" dirty="0" err="1"/>
              <a:t>tenofovir</a:t>
            </a:r>
            <a:r>
              <a:rPr lang="pt-PT" sz="800" dirty="0"/>
              <a:t> </a:t>
            </a:r>
            <a:r>
              <a:rPr lang="pt-PT" sz="800" dirty="0" err="1"/>
              <a:t>disoproxil</a:t>
            </a:r>
            <a:r>
              <a:rPr lang="pt-PT" sz="800" dirty="0"/>
              <a:t> fumarato/</a:t>
            </a:r>
            <a:r>
              <a:rPr lang="pt-PT" sz="800" dirty="0" err="1"/>
              <a:t>sofosbuvir</a:t>
            </a:r>
            <a:r>
              <a:rPr lang="pt-PT" sz="800" dirty="0"/>
              <a:t>/</a:t>
            </a:r>
            <a:r>
              <a:rPr lang="pt-PT" sz="800" dirty="0" err="1"/>
              <a:t>velpatasvir</a:t>
            </a:r>
            <a:r>
              <a:rPr lang="pt-PT" sz="800" dirty="0"/>
              <a:t>; </a:t>
            </a:r>
            <a:r>
              <a:rPr lang="pt-PT" sz="800" u="sng" dirty="0"/>
              <a:t>Antivíricos </a:t>
            </a:r>
            <a:r>
              <a:rPr lang="pt-PT" sz="800" u="sng" dirty="0" err="1"/>
              <a:t>anti-VIH</a:t>
            </a:r>
            <a:r>
              <a:rPr lang="pt-PT" sz="800" u="sng" dirty="0"/>
              <a:t>: inibidores da </a:t>
            </a:r>
            <a:r>
              <a:rPr lang="pt-PT" sz="800" u="sng" dirty="0" err="1"/>
              <a:t>protease</a:t>
            </a:r>
            <a:r>
              <a:rPr lang="pt-PT" sz="800" u="sng" dirty="0"/>
              <a:t> do VIH</a:t>
            </a:r>
            <a:r>
              <a:rPr lang="pt-PT" sz="800" dirty="0"/>
              <a:t>: </a:t>
            </a:r>
            <a:r>
              <a:rPr lang="pt-PT" sz="800" dirty="0" err="1"/>
              <a:t>atazanavir</a:t>
            </a:r>
            <a:r>
              <a:rPr lang="pt-PT" sz="800" dirty="0"/>
              <a:t> potenciado com </a:t>
            </a:r>
            <a:r>
              <a:rPr lang="pt-PT" sz="800" dirty="0" err="1"/>
              <a:t>ritonavir</a:t>
            </a:r>
            <a:r>
              <a:rPr lang="pt-PT" sz="800" dirty="0"/>
              <a:t> + </a:t>
            </a:r>
            <a:r>
              <a:rPr lang="pt-PT" sz="800" dirty="0" err="1"/>
              <a:t>emtricitabina</a:t>
            </a:r>
            <a:r>
              <a:rPr lang="pt-PT" sz="800" dirty="0"/>
              <a:t>/</a:t>
            </a:r>
            <a:r>
              <a:rPr lang="pt-PT" sz="800" dirty="0" err="1"/>
              <a:t>tenofovir</a:t>
            </a:r>
            <a:r>
              <a:rPr lang="pt-PT" sz="800" dirty="0"/>
              <a:t> </a:t>
            </a:r>
            <a:r>
              <a:rPr lang="pt-PT" sz="800" dirty="0" err="1"/>
              <a:t>disoproxil</a:t>
            </a:r>
            <a:r>
              <a:rPr lang="pt-PT" sz="800" dirty="0"/>
              <a:t> fumarato/</a:t>
            </a:r>
            <a:r>
              <a:rPr lang="pt-PT" sz="800" dirty="0" err="1"/>
              <a:t>sofosbuvir</a:t>
            </a:r>
            <a:r>
              <a:rPr lang="pt-PT" sz="800" dirty="0"/>
              <a:t>/</a:t>
            </a:r>
            <a:r>
              <a:rPr lang="pt-PT" sz="800" dirty="0" err="1"/>
              <a:t>velpatasvir</a:t>
            </a:r>
            <a:r>
              <a:rPr lang="pt-PT" sz="800" dirty="0"/>
              <a:t>; </a:t>
            </a:r>
            <a:r>
              <a:rPr lang="pt-PT" sz="800" dirty="0" err="1"/>
              <a:t>darunavir</a:t>
            </a:r>
            <a:r>
              <a:rPr lang="pt-PT" sz="800" dirty="0"/>
              <a:t> potenciado com </a:t>
            </a:r>
            <a:r>
              <a:rPr lang="pt-PT" sz="800" dirty="0" err="1"/>
              <a:t>ritonavir</a:t>
            </a:r>
            <a:r>
              <a:rPr lang="pt-PT" sz="800" dirty="0"/>
              <a:t> + </a:t>
            </a:r>
            <a:r>
              <a:rPr lang="pt-PT" sz="800" dirty="0" err="1"/>
              <a:t>emtricitabina</a:t>
            </a:r>
            <a:r>
              <a:rPr lang="pt-PT" sz="800" dirty="0"/>
              <a:t>/</a:t>
            </a:r>
            <a:r>
              <a:rPr lang="pt-PT" sz="800" dirty="0" err="1"/>
              <a:t>tenofovir</a:t>
            </a:r>
            <a:r>
              <a:rPr lang="pt-PT" sz="800" dirty="0"/>
              <a:t> </a:t>
            </a:r>
            <a:r>
              <a:rPr lang="pt-PT" sz="800" dirty="0" err="1"/>
              <a:t>disoproxil</a:t>
            </a:r>
            <a:r>
              <a:rPr lang="pt-PT" sz="800" dirty="0"/>
              <a:t> fumarato/ </a:t>
            </a:r>
            <a:r>
              <a:rPr lang="pt-PT" sz="800" dirty="0" err="1"/>
              <a:t>sofosbuvir</a:t>
            </a:r>
            <a:r>
              <a:rPr lang="pt-PT" sz="800" dirty="0"/>
              <a:t>/</a:t>
            </a:r>
            <a:r>
              <a:rPr lang="pt-PT" sz="800" dirty="0" err="1"/>
              <a:t>velpatasvir</a:t>
            </a:r>
            <a:r>
              <a:rPr lang="pt-PT" sz="800" dirty="0"/>
              <a:t>; </a:t>
            </a:r>
            <a:r>
              <a:rPr lang="pt-PT" sz="800" dirty="0" err="1"/>
              <a:t>lopinavir</a:t>
            </a:r>
            <a:r>
              <a:rPr lang="pt-PT" sz="800" dirty="0"/>
              <a:t> potenciado com </a:t>
            </a:r>
            <a:r>
              <a:rPr lang="pt-PT" sz="800" dirty="0" err="1"/>
              <a:t>ritonavir</a:t>
            </a:r>
            <a:r>
              <a:rPr lang="pt-PT" sz="800" dirty="0"/>
              <a:t> + </a:t>
            </a:r>
            <a:r>
              <a:rPr lang="pt-PT" sz="800" dirty="0" err="1"/>
              <a:t>emtricitabina</a:t>
            </a:r>
            <a:r>
              <a:rPr lang="pt-PT" sz="800" dirty="0"/>
              <a:t>/</a:t>
            </a:r>
            <a:r>
              <a:rPr lang="pt-PT" sz="800" dirty="0" err="1"/>
              <a:t>tenofovir</a:t>
            </a:r>
            <a:r>
              <a:rPr lang="pt-PT" sz="800" dirty="0"/>
              <a:t> </a:t>
            </a:r>
            <a:r>
              <a:rPr lang="pt-PT" sz="800" dirty="0" err="1"/>
              <a:t>disoproxil</a:t>
            </a:r>
            <a:r>
              <a:rPr lang="pt-PT" sz="800" dirty="0"/>
              <a:t> fumarato/</a:t>
            </a:r>
            <a:r>
              <a:rPr lang="pt-PT" sz="800" dirty="0" err="1"/>
              <a:t>sofosbuvir</a:t>
            </a:r>
            <a:r>
              <a:rPr lang="pt-PT" sz="800" dirty="0"/>
              <a:t>/</a:t>
            </a:r>
            <a:r>
              <a:rPr lang="pt-PT" sz="800" dirty="0" err="1"/>
              <a:t>velpatasvir</a:t>
            </a:r>
            <a:r>
              <a:rPr lang="pt-PT" sz="800" dirty="0"/>
              <a:t>; </a:t>
            </a:r>
            <a:r>
              <a:rPr lang="pt-PT" sz="800" u="sng" dirty="0"/>
              <a:t>Antivíricos </a:t>
            </a:r>
            <a:r>
              <a:rPr lang="pt-PT" sz="800" u="sng" dirty="0" err="1"/>
              <a:t>anti-VIH</a:t>
            </a:r>
            <a:r>
              <a:rPr lang="pt-PT" sz="800" u="sng" dirty="0"/>
              <a:t>: inibidores da </a:t>
            </a:r>
            <a:r>
              <a:rPr lang="pt-PT" sz="800" u="sng" dirty="0" err="1"/>
              <a:t>integrase</a:t>
            </a:r>
            <a:r>
              <a:rPr lang="pt-PT" sz="800" dirty="0"/>
              <a:t>: </a:t>
            </a:r>
            <a:r>
              <a:rPr lang="pt-PT" sz="800" dirty="0" err="1"/>
              <a:t>raltegravir+emtricitabina</a:t>
            </a:r>
            <a:r>
              <a:rPr lang="pt-PT" sz="800" dirty="0"/>
              <a:t>/</a:t>
            </a:r>
            <a:r>
              <a:rPr lang="pt-PT" sz="800" dirty="0" err="1"/>
              <a:t>tenofovir</a:t>
            </a:r>
            <a:r>
              <a:rPr lang="pt-PT" sz="800" dirty="0"/>
              <a:t> </a:t>
            </a:r>
            <a:r>
              <a:rPr lang="pt-PT" sz="800" dirty="0" err="1"/>
              <a:t>disoproxil</a:t>
            </a:r>
            <a:r>
              <a:rPr lang="pt-PT" sz="800" dirty="0"/>
              <a:t> fumarato/</a:t>
            </a:r>
            <a:r>
              <a:rPr lang="pt-PT" sz="800" dirty="0" err="1"/>
              <a:t>sofosbuvir</a:t>
            </a:r>
            <a:r>
              <a:rPr lang="pt-PT" sz="800" dirty="0"/>
              <a:t>/</a:t>
            </a:r>
            <a:r>
              <a:rPr lang="pt-PT" sz="800" dirty="0" err="1"/>
              <a:t>velpatasvir</a:t>
            </a:r>
            <a:r>
              <a:rPr lang="pt-PT" sz="800" dirty="0"/>
              <a:t>; </a:t>
            </a:r>
            <a:r>
              <a:rPr lang="pt-PT" sz="800" dirty="0" err="1"/>
              <a:t>elvitegravir</a:t>
            </a:r>
            <a:r>
              <a:rPr lang="pt-PT" sz="800" dirty="0"/>
              <a:t>/</a:t>
            </a:r>
            <a:r>
              <a:rPr lang="pt-PT" sz="800" dirty="0" err="1"/>
              <a:t>cobicistate</a:t>
            </a:r>
            <a:r>
              <a:rPr lang="pt-PT" sz="800" dirty="0"/>
              <a:t>/</a:t>
            </a:r>
            <a:r>
              <a:rPr lang="pt-PT" sz="800" dirty="0" err="1"/>
              <a:t>emtricitabina</a:t>
            </a:r>
            <a:r>
              <a:rPr lang="pt-PT" sz="800" dirty="0"/>
              <a:t>/</a:t>
            </a:r>
            <a:r>
              <a:rPr lang="pt-PT" sz="800" dirty="0" err="1"/>
              <a:t>tenofovir</a:t>
            </a:r>
            <a:r>
              <a:rPr lang="pt-PT" sz="800" dirty="0"/>
              <a:t> </a:t>
            </a:r>
            <a:r>
              <a:rPr lang="pt-PT" sz="800" dirty="0" err="1"/>
              <a:t>alafenamida</a:t>
            </a:r>
            <a:r>
              <a:rPr lang="pt-PT" sz="800" dirty="0"/>
              <a:t> fumarato/</a:t>
            </a:r>
            <a:r>
              <a:rPr lang="pt-PT" sz="800" dirty="0" err="1"/>
              <a:t>sofosbuvir</a:t>
            </a:r>
            <a:r>
              <a:rPr lang="pt-PT" sz="800" dirty="0"/>
              <a:t>/</a:t>
            </a:r>
            <a:r>
              <a:rPr lang="pt-PT" sz="800" dirty="0" err="1"/>
              <a:t>velpatasvir</a:t>
            </a:r>
            <a:r>
              <a:rPr lang="pt-PT" sz="800" dirty="0"/>
              <a:t>; </a:t>
            </a:r>
            <a:r>
              <a:rPr lang="pt-PT" sz="800" dirty="0" err="1"/>
              <a:t>dolutegravir</a:t>
            </a:r>
            <a:r>
              <a:rPr lang="pt-PT" sz="800" dirty="0"/>
              <a:t>/</a:t>
            </a:r>
            <a:r>
              <a:rPr lang="pt-PT" sz="800" dirty="0" err="1"/>
              <a:t>sofosbuvir</a:t>
            </a:r>
            <a:r>
              <a:rPr lang="pt-PT" sz="800" dirty="0"/>
              <a:t>/</a:t>
            </a:r>
            <a:r>
              <a:rPr lang="pt-PT" sz="800" dirty="0" err="1"/>
              <a:t>velpatasvir</a:t>
            </a:r>
            <a:r>
              <a:rPr lang="pt-PT" sz="800" dirty="0"/>
              <a:t>; </a:t>
            </a:r>
            <a:r>
              <a:rPr lang="pt-PT" sz="800" u="sng" dirty="0"/>
              <a:t>Suplementos à base de plantas</a:t>
            </a:r>
            <a:r>
              <a:rPr lang="pt-PT" sz="800" dirty="0"/>
              <a:t>: hipericão; </a:t>
            </a:r>
            <a:r>
              <a:rPr lang="pt-PT" sz="800" u="sng" dirty="0"/>
              <a:t>Inibidores da HMG-</a:t>
            </a:r>
            <a:r>
              <a:rPr lang="pt-PT" sz="800" u="sng" dirty="0" err="1"/>
              <a:t>CoA</a:t>
            </a:r>
            <a:r>
              <a:rPr lang="pt-PT" sz="800" u="sng" dirty="0"/>
              <a:t> </a:t>
            </a:r>
            <a:r>
              <a:rPr lang="pt-PT" sz="800" u="sng" dirty="0" err="1"/>
              <a:t>redutase</a:t>
            </a:r>
            <a:r>
              <a:rPr lang="pt-PT" sz="800" dirty="0"/>
              <a:t>: </a:t>
            </a:r>
            <a:r>
              <a:rPr lang="pt-PT" sz="800" dirty="0" err="1"/>
              <a:t>rosuvastatina</a:t>
            </a:r>
            <a:r>
              <a:rPr lang="pt-PT" sz="800" dirty="0"/>
              <a:t>, </a:t>
            </a:r>
            <a:r>
              <a:rPr lang="pt-PT" sz="800" dirty="0" err="1"/>
              <a:t>rosuvastatina</a:t>
            </a:r>
            <a:r>
              <a:rPr lang="pt-PT" sz="800" dirty="0"/>
              <a:t>/</a:t>
            </a:r>
            <a:r>
              <a:rPr lang="pt-PT" sz="800" dirty="0" err="1"/>
              <a:t>velpatasvir</a:t>
            </a:r>
            <a:r>
              <a:rPr lang="pt-PT" sz="800" dirty="0"/>
              <a:t>, </a:t>
            </a:r>
            <a:r>
              <a:rPr lang="pt-PT" sz="800" dirty="0" err="1"/>
              <a:t>pravastatina</a:t>
            </a:r>
            <a:r>
              <a:rPr lang="pt-PT" sz="800" dirty="0"/>
              <a:t>, </a:t>
            </a:r>
            <a:r>
              <a:rPr lang="pt-PT" sz="800" dirty="0" err="1"/>
              <a:t>pravastatina</a:t>
            </a:r>
            <a:r>
              <a:rPr lang="pt-PT" sz="800" dirty="0"/>
              <a:t>/</a:t>
            </a:r>
            <a:r>
              <a:rPr lang="pt-PT" sz="800" dirty="0" err="1"/>
              <a:t>velpatasvir</a:t>
            </a:r>
            <a:r>
              <a:rPr lang="pt-PT" sz="800" dirty="0"/>
              <a:t>, outras </a:t>
            </a:r>
            <a:r>
              <a:rPr lang="pt-PT" sz="800" dirty="0" err="1"/>
              <a:t>estatinas</a:t>
            </a:r>
            <a:r>
              <a:rPr lang="pt-PT" sz="800" dirty="0"/>
              <a:t>;  </a:t>
            </a:r>
            <a:r>
              <a:rPr lang="pt-PT" sz="800" u="sng" dirty="0"/>
              <a:t>Analgésicos narcóticos</a:t>
            </a:r>
            <a:r>
              <a:rPr lang="pt-PT" sz="800" dirty="0"/>
              <a:t>: metadona; </a:t>
            </a:r>
            <a:r>
              <a:rPr lang="pt-PT" sz="800" u="sng" dirty="0"/>
              <a:t>Imunossupressores</a:t>
            </a:r>
            <a:r>
              <a:rPr lang="pt-PT" sz="800" dirty="0"/>
              <a:t>: ciclosporina; ciclosporina/</a:t>
            </a:r>
            <a:r>
              <a:rPr lang="pt-PT" sz="800" dirty="0" err="1"/>
              <a:t>velpatasvir</a:t>
            </a:r>
            <a:r>
              <a:rPr lang="pt-PT" sz="800" dirty="0"/>
              <a:t>; </a:t>
            </a:r>
            <a:r>
              <a:rPr lang="pt-PT" sz="800" dirty="0" err="1"/>
              <a:t>tacrolímus</a:t>
            </a:r>
            <a:r>
              <a:rPr lang="pt-PT" sz="800" dirty="0"/>
              <a:t>; </a:t>
            </a:r>
            <a:r>
              <a:rPr lang="pt-PT" sz="800" u="sng" dirty="0"/>
              <a:t>Contracetivos orais</a:t>
            </a:r>
            <a:r>
              <a:rPr lang="pt-PT" sz="800" dirty="0"/>
              <a:t>: </a:t>
            </a:r>
            <a:r>
              <a:rPr lang="pt-PT" sz="800" dirty="0" err="1"/>
              <a:t>norgestimato</a:t>
            </a:r>
            <a:r>
              <a:rPr lang="pt-PT" sz="800" dirty="0"/>
              <a:t>/</a:t>
            </a:r>
            <a:r>
              <a:rPr lang="pt-PT" sz="800" dirty="0" err="1"/>
              <a:t>etinilestradiol</a:t>
            </a:r>
            <a:r>
              <a:rPr lang="pt-PT" sz="800" dirty="0"/>
              <a:t>/</a:t>
            </a:r>
            <a:r>
              <a:rPr lang="pt-PT" sz="800" dirty="0" err="1"/>
              <a:t>sofosbuvir</a:t>
            </a:r>
            <a:r>
              <a:rPr lang="pt-PT" sz="800" dirty="0"/>
              <a:t>, </a:t>
            </a:r>
            <a:r>
              <a:rPr lang="pt-PT" sz="800" dirty="0" err="1"/>
              <a:t>norgestimato</a:t>
            </a:r>
            <a:r>
              <a:rPr lang="pt-PT" sz="800" dirty="0"/>
              <a:t>/</a:t>
            </a:r>
            <a:r>
              <a:rPr lang="pt-PT" sz="800" dirty="0" err="1"/>
              <a:t>etinilestradiol</a:t>
            </a:r>
            <a:r>
              <a:rPr lang="pt-PT" sz="800" dirty="0"/>
              <a:t>/</a:t>
            </a:r>
            <a:r>
              <a:rPr lang="pt-PT" sz="800" dirty="0" err="1"/>
              <a:t>velpatasvir</a:t>
            </a:r>
            <a:r>
              <a:rPr lang="pt-PT" sz="800" dirty="0"/>
              <a:t>. </a:t>
            </a:r>
            <a:r>
              <a:rPr lang="pt-PT" sz="800" b="1" cap="all" dirty="0"/>
              <a:t>Efeitos indesejáveis: </a:t>
            </a:r>
            <a:r>
              <a:rPr lang="pt-PT" sz="800" dirty="0"/>
              <a:t>Nos estudos clínicos, cefaleia, fadiga e náuseas foram as reações adversas decorrentes do tratamento de doentes com ou sem cirrose compensada mais frequentes (incidência ≥ 10%) notificadas em doentes tratados com 12 semanas de </a:t>
            </a:r>
            <a:r>
              <a:rPr lang="pt-PT" sz="800" dirty="0" err="1"/>
              <a:t>Epclusa</a:t>
            </a:r>
            <a:r>
              <a:rPr lang="pt-PT" sz="800" dirty="0"/>
              <a:t>. Estas e outras reações adversas foram notificadas com uma frequência semelhante em doentes tratados com placebo, comparativamente a doentes tratados com </a:t>
            </a:r>
            <a:r>
              <a:rPr lang="pt-PT" sz="800" dirty="0" err="1"/>
              <a:t>Epclusa</a:t>
            </a:r>
            <a:r>
              <a:rPr lang="pt-PT" sz="800" dirty="0"/>
              <a:t>. Os acontecimentos adversos observados em doentes com cirrose descompensada foram consistentes com os previstos como sequelas clínicas da doença hepática descompensada ou com o perfil de toxicidade conhecido da </a:t>
            </a:r>
            <a:r>
              <a:rPr lang="pt-PT" sz="800" dirty="0" err="1"/>
              <a:t>ribavirina</a:t>
            </a:r>
            <a:r>
              <a:rPr lang="pt-PT" sz="800" dirty="0"/>
              <a:t> para doentes tratados com </a:t>
            </a:r>
            <a:r>
              <a:rPr lang="pt-PT" sz="800" dirty="0" err="1"/>
              <a:t>Epclusa</a:t>
            </a:r>
            <a:r>
              <a:rPr lang="pt-PT" sz="800" dirty="0"/>
              <a:t> em associação com </a:t>
            </a:r>
            <a:r>
              <a:rPr lang="pt-PT" sz="800" dirty="0" err="1"/>
              <a:t>ribavirina</a:t>
            </a:r>
            <a:r>
              <a:rPr lang="pt-PT" sz="800" dirty="0"/>
              <a:t>, como por ex. diminuição da hemoglobina. </a:t>
            </a:r>
            <a:r>
              <a:rPr lang="pt-PT" sz="800" i="1" dirty="0"/>
              <a:t>Arritmias cardíacas</a:t>
            </a:r>
            <a:r>
              <a:rPr lang="pt-PT" sz="800" dirty="0"/>
              <a:t>: foram observados casos de bradicardia grave e bloqueio cardíaco quando </a:t>
            </a:r>
            <a:r>
              <a:rPr lang="pt-PT" sz="800" dirty="0" err="1"/>
              <a:t>sofosbuvir</a:t>
            </a:r>
            <a:r>
              <a:rPr lang="pt-PT" sz="800" dirty="0"/>
              <a:t> utilizado em associação com outro antivírico de ação direta foi utilizado com </a:t>
            </a:r>
            <a:r>
              <a:rPr lang="pt-PT" sz="800" dirty="0" err="1"/>
              <a:t>amiodarona</a:t>
            </a:r>
            <a:r>
              <a:rPr lang="pt-PT" sz="800" dirty="0"/>
              <a:t> e/ou outros medicamentos que diminuem a frequência cardíaca. Para mais informação, consultar o RCM completo. Data de aprovação do texto do RCM: outubro 2016</a:t>
            </a:r>
          </a:p>
          <a:p>
            <a:pPr marL="0" indent="0">
              <a:buNone/>
            </a:pPr>
            <a:r>
              <a:rPr lang="pt-PT" sz="800" cap="all" dirty="0"/>
              <a:t> </a:t>
            </a:r>
            <a:endParaRPr lang="pt-PT" sz="800" dirty="0"/>
          </a:p>
          <a:p>
            <a:pPr marL="0" indent="0">
              <a:buNone/>
            </a:pPr>
            <a:r>
              <a:rPr lang="pt-PT" sz="800" dirty="0"/>
              <a:t>▼Após a aprovação da Autorização de Introdução no Mercado, este medicamento encontra-se sujeito a monitorização adicional, conforme indicado pela presença deste triângulo preto invertido. Quaisquer suspeitas de reações adversas ao </a:t>
            </a:r>
            <a:r>
              <a:rPr lang="pt-PT" sz="800" dirty="0" err="1"/>
              <a:t>Epclusa</a:t>
            </a:r>
            <a:r>
              <a:rPr lang="pt-PT" sz="800" baseline="30000" dirty="0"/>
              <a:t>®</a:t>
            </a:r>
            <a:r>
              <a:rPr lang="pt-PT" sz="800" dirty="0"/>
              <a:t> devem ser notificadas à </a:t>
            </a:r>
            <a:r>
              <a:rPr lang="pt-PT" sz="800" dirty="0" err="1"/>
              <a:t>Gilead</a:t>
            </a:r>
            <a:r>
              <a:rPr lang="pt-PT" sz="800" dirty="0"/>
              <a:t> </a:t>
            </a:r>
            <a:r>
              <a:rPr lang="pt-PT" sz="800" dirty="0" err="1"/>
              <a:t>Sciences</a:t>
            </a:r>
            <a:r>
              <a:rPr lang="pt-PT" sz="800" dirty="0"/>
              <a:t>, Lda., via e-mail para </a:t>
            </a:r>
            <a:r>
              <a:rPr lang="pt-PT" sz="800" dirty="0">
                <a:hlinkClick r:id="rId2"/>
              </a:rPr>
              <a:t>portugal.safety@gilead.com</a:t>
            </a:r>
            <a:r>
              <a:rPr lang="pt-PT" sz="800" dirty="0"/>
              <a:t> ou telefone para +351217928790 e/ou ao INFARMED, I.P., através do sistema nacional de notificação, via e-mail para </a:t>
            </a:r>
            <a:r>
              <a:rPr lang="pt-PT" sz="800" dirty="0">
                <a:hlinkClick r:id="rId3"/>
              </a:rPr>
              <a:t>farmacovigilancia@infarmed.pt</a:t>
            </a:r>
            <a:r>
              <a:rPr lang="pt-PT" sz="800" dirty="0"/>
              <a:t> ou telefone para +351217987373.</a:t>
            </a:r>
          </a:p>
          <a:p>
            <a:pPr marL="0" indent="0">
              <a:buNone/>
            </a:pPr>
            <a:r>
              <a:rPr lang="pt-PT" sz="800" cap="all" dirty="0"/>
              <a:t> </a:t>
            </a:r>
            <a:endParaRPr lang="pt-PT" sz="800" dirty="0"/>
          </a:p>
          <a:p>
            <a:pPr marL="0" indent="0">
              <a:buNone/>
            </a:pPr>
            <a:r>
              <a:rPr lang="pt-PT" sz="800" cap="all" dirty="0"/>
              <a:t>Para mais informações deverá contactar o titular da autorização de introdução no mercado.</a:t>
            </a:r>
            <a:endParaRPr lang="pt-PT" sz="800" dirty="0"/>
          </a:p>
          <a:p>
            <a:pPr marL="0" indent="0">
              <a:buNone/>
            </a:pPr>
            <a:r>
              <a:rPr lang="pt-PT" sz="800" cap="all" dirty="0" err="1"/>
              <a:t>mEDICAMENTO</a:t>
            </a:r>
            <a:r>
              <a:rPr lang="pt-PT" sz="800" cap="all" dirty="0"/>
              <a:t> DE RECEITA MÉDICA RESTRITA, DE UTILIZAÇÃO RESERVADA A CERTOS MEIOS ESPECIALIZADOS. medicamento sujeito a avaliação prévia.</a:t>
            </a:r>
            <a:endParaRPr lang="pt-PT" sz="800" dirty="0"/>
          </a:p>
        </p:txBody>
      </p:sp>
    </p:spTree>
    <p:extLst>
      <p:ext uri="{BB962C8B-B14F-4D97-AF65-F5344CB8AC3E}">
        <p14:creationId xmlns:p14="http://schemas.microsoft.com/office/powerpoint/2010/main" val="4041060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ângulo 6"/>
          <p:cNvSpPr/>
          <p:nvPr/>
        </p:nvSpPr>
        <p:spPr>
          <a:xfrm>
            <a:off x="3949408" y="1477520"/>
            <a:ext cx="4248472" cy="36004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57698" name="Picture 2" descr="Resultado de imagem para portugal mapa"/>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528736" y="764704"/>
            <a:ext cx="5129386" cy="5704878"/>
          </a:xfrm>
          <a:prstGeom prst="rect">
            <a:avLst/>
          </a:prstGeom>
          <a:noFill/>
        </p:spPr>
      </p:pic>
      <p:sp>
        <p:nvSpPr>
          <p:cNvPr id="6" name="CaixaDeTexto 5"/>
          <p:cNvSpPr txBox="1"/>
          <p:nvPr/>
        </p:nvSpPr>
        <p:spPr>
          <a:xfrm>
            <a:off x="3935760" y="1432808"/>
            <a:ext cx="4752455" cy="1846659"/>
          </a:xfrm>
          <a:prstGeom prst="rect">
            <a:avLst/>
          </a:prstGeom>
          <a:noFill/>
        </p:spPr>
        <p:txBody>
          <a:bodyPr wrap="none" rtlCol="0">
            <a:spAutoFit/>
          </a:bodyPr>
          <a:lstStyle/>
          <a:p>
            <a:r>
              <a:rPr lang="pt-PT" sz="2400" b="1" dirty="0" smtClean="0">
                <a:solidFill>
                  <a:schemeClr val="bg1"/>
                </a:solidFill>
                <a:latin typeface="Calibri" pitchFamily="34" charset="0"/>
                <a:cs typeface="Calibri" pitchFamily="34" charset="0"/>
              </a:rPr>
              <a:t>Incidência:</a:t>
            </a:r>
          </a:p>
          <a:p>
            <a:pPr>
              <a:lnSpc>
                <a:spcPct val="150000"/>
              </a:lnSpc>
              <a:buClr>
                <a:srgbClr val="C00000"/>
              </a:buClr>
              <a:buFont typeface="Wingdings" pitchFamily="2" charset="2"/>
              <a:buChar char="v"/>
            </a:pPr>
            <a:r>
              <a:rPr lang="pt-PT" sz="2000" dirty="0" smtClean="0">
                <a:latin typeface="Calibri" pitchFamily="34" charset="0"/>
                <a:cs typeface="Calibri" pitchFamily="34" charset="0"/>
              </a:rPr>
              <a:t> </a:t>
            </a:r>
            <a:r>
              <a:rPr lang="pt-PT" sz="2000" dirty="0" smtClean="0">
                <a:solidFill>
                  <a:srgbClr val="004586"/>
                </a:solidFill>
                <a:latin typeface="Calibri" pitchFamily="34" charset="0"/>
                <a:cs typeface="Calibri" pitchFamily="34" charset="0"/>
              </a:rPr>
              <a:t>Em1998: 6,9 casos/100.000 habitantes.</a:t>
            </a:r>
          </a:p>
          <a:p>
            <a:pPr>
              <a:lnSpc>
                <a:spcPct val="150000"/>
              </a:lnSpc>
              <a:buClr>
                <a:srgbClr val="C00000"/>
              </a:buClr>
              <a:buFont typeface="Wingdings" pitchFamily="2" charset="2"/>
              <a:buChar char="v"/>
            </a:pPr>
            <a:r>
              <a:rPr lang="pt-PT" sz="2000" dirty="0" smtClean="0">
                <a:solidFill>
                  <a:srgbClr val="004586"/>
                </a:solidFill>
                <a:latin typeface="Calibri" pitchFamily="34" charset="0"/>
                <a:cs typeface="Calibri" pitchFamily="34" charset="0"/>
              </a:rPr>
              <a:t> Em 2010: 0,37 casos/100.000 habitantes.</a:t>
            </a:r>
          </a:p>
          <a:p>
            <a:pPr>
              <a:lnSpc>
                <a:spcPct val="150000"/>
              </a:lnSpc>
              <a:buClr>
                <a:srgbClr val="C00000"/>
              </a:buClr>
              <a:buFont typeface="Wingdings" pitchFamily="2" charset="2"/>
              <a:buChar char="v"/>
            </a:pPr>
            <a:r>
              <a:rPr lang="pt-PT" sz="2000" dirty="0" smtClean="0">
                <a:solidFill>
                  <a:srgbClr val="004586"/>
                </a:solidFill>
                <a:latin typeface="Calibri" pitchFamily="34" charset="0"/>
                <a:cs typeface="Calibri" pitchFamily="34" charset="0"/>
              </a:rPr>
              <a:t> Estimativa: 1 caso/100.000 habitantes</a:t>
            </a:r>
            <a:r>
              <a:rPr lang="pt-PT" sz="2000" dirty="0" smtClean="0">
                <a:latin typeface="Calibri" pitchFamily="34" charset="0"/>
                <a:cs typeface="Calibri" pitchFamily="34" charset="0"/>
              </a:rPr>
              <a:t>.</a:t>
            </a:r>
            <a:endParaRPr lang="pt-PT" sz="2000" dirty="0">
              <a:latin typeface="Calibri" pitchFamily="34" charset="0"/>
              <a:cs typeface="Calibri" pitchFamily="34" charset="0"/>
            </a:endParaRPr>
          </a:p>
        </p:txBody>
      </p:sp>
      <p:sp>
        <p:nvSpPr>
          <p:cNvPr id="9" name="Rectângulo 8"/>
          <p:cNvSpPr/>
          <p:nvPr/>
        </p:nvSpPr>
        <p:spPr>
          <a:xfrm>
            <a:off x="3949408" y="3781776"/>
            <a:ext cx="4248472" cy="36004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CaixaDeTexto 9"/>
          <p:cNvSpPr txBox="1"/>
          <p:nvPr/>
        </p:nvSpPr>
        <p:spPr>
          <a:xfrm>
            <a:off x="3935760" y="3737064"/>
            <a:ext cx="3416128" cy="1846659"/>
          </a:xfrm>
          <a:prstGeom prst="rect">
            <a:avLst/>
          </a:prstGeom>
          <a:noFill/>
        </p:spPr>
        <p:txBody>
          <a:bodyPr wrap="none" rtlCol="0">
            <a:spAutoFit/>
          </a:bodyPr>
          <a:lstStyle/>
          <a:p>
            <a:r>
              <a:rPr lang="pt-PT" sz="2400" b="1" dirty="0" smtClean="0">
                <a:solidFill>
                  <a:schemeClr val="bg1"/>
                </a:solidFill>
                <a:latin typeface="Calibri" pitchFamily="34" charset="0"/>
                <a:cs typeface="Calibri" pitchFamily="34" charset="0"/>
              </a:rPr>
              <a:t>Prevalência:</a:t>
            </a:r>
          </a:p>
          <a:p>
            <a:pPr>
              <a:lnSpc>
                <a:spcPct val="150000"/>
              </a:lnSpc>
              <a:buClr>
                <a:srgbClr val="C00000"/>
              </a:buClr>
              <a:buFont typeface="Wingdings" pitchFamily="2" charset="2"/>
              <a:buChar char="v"/>
            </a:pPr>
            <a:r>
              <a:rPr lang="pt-PT" dirty="0" smtClean="0">
                <a:latin typeface="Calibri" pitchFamily="34" charset="0"/>
                <a:cs typeface="Calibri" pitchFamily="34" charset="0"/>
              </a:rPr>
              <a:t> </a:t>
            </a:r>
            <a:r>
              <a:rPr lang="pt-PT" sz="2000" dirty="0" smtClean="0">
                <a:solidFill>
                  <a:srgbClr val="004586"/>
                </a:solidFill>
                <a:latin typeface="Calibri" pitchFamily="34" charset="0"/>
                <a:cs typeface="Calibri" pitchFamily="34" charset="0"/>
              </a:rPr>
              <a:t>Estimativa: 1-1,5%.</a:t>
            </a:r>
          </a:p>
          <a:p>
            <a:pPr>
              <a:lnSpc>
                <a:spcPct val="150000"/>
              </a:lnSpc>
              <a:buClr>
                <a:srgbClr val="C00000"/>
              </a:buClr>
              <a:buFont typeface="Wingdings" pitchFamily="2" charset="2"/>
              <a:buChar char="v"/>
            </a:pPr>
            <a:r>
              <a:rPr lang="pt-PT" sz="2000" dirty="0" smtClean="0">
                <a:solidFill>
                  <a:srgbClr val="004586"/>
                </a:solidFill>
                <a:latin typeface="Calibri" pitchFamily="34" charset="0"/>
                <a:cs typeface="Calibri" pitchFamily="34" charset="0"/>
              </a:rPr>
              <a:t> 100.000-150.000 doentes. </a:t>
            </a:r>
          </a:p>
          <a:p>
            <a:pPr>
              <a:lnSpc>
                <a:spcPct val="150000"/>
              </a:lnSpc>
              <a:buClr>
                <a:srgbClr val="C00000"/>
              </a:buClr>
              <a:buFont typeface="Wingdings" pitchFamily="2" charset="2"/>
              <a:buChar char="v"/>
            </a:pPr>
            <a:r>
              <a:rPr lang="pt-PT" sz="2000" dirty="0" smtClean="0">
                <a:solidFill>
                  <a:srgbClr val="004586"/>
                </a:solidFill>
                <a:latin typeface="Calibri" pitchFamily="34" charset="0"/>
                <a:cs typeface="Calibri" pitchFamily="34" charset="0"/>
              </a:rPr>
              <a:t> Apenas 30% diagnosticados.</a:t>
            </a:r>
            <a:endParaRPr lang="pt-PT" sz="2000" dirty="0">
              <a:solidFill>
                <a:srgbClr val="004586"/>
              </a:solidFill>
              <a:latin typeface="Calibri" pitchFamily="34" charset="0"/>
              <a:cs typeface="Calibri" pitchFamily="34" charset="0"/>
            </a:endParaRPr>
          </a:p>
        </p:txBody>
      </p:sp>
      <p:sp>
        <p:nvSpPr>
          <p:cNvPr id="11" name="Chaveta à direita 10"/>
          <p:cNvSpPr/>
          <p:nvPr/>
        </p:nvSpPr>
        <p:spPr>
          <a:xfrm>
            <a:off x="8596330" y="1865426"/>
            <a:ext cx="142876" cy="1206384"/>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dirty="0"/>
          </a:p>
        </p:txBody>
      </p:sp>
      <p:sp>
        <p:nvSpPr>
          <p:cNvPr id="12" name="CaixaDeTexto 11"/>
          <p:cNvSpPr txBox="1"/>
          <p:nvPr/>
        </p:nvSpPr>
        <p:spPr>
          <a:xfrm>
            <a:off x="8891002" y="2253639"/>
            <a:ext cx="2848600" cy="461665"/>
          </a:xfrm>
          <a:prstGeom prst="rect">
            <a:avLst/>
          </a:prstGeom>
          <a:solidFill>
            <a:srgbClr val="004586"/>
          </a:solidFill>
        </p:spPr>
        <p:style>
          <a:lnRef idx="0">
            <a:schemeClr val="dk1"/>
          </a:lnRef>
          <a:fillRef idx="3">
            <a:schemeClr val="dk1"/>
          </a:fillRef>
          <a:effectRef idx="3">
            <a:schemeClr val="dk1"/>
          </a:effectRef>
          <a:fontRef idx="minor">
            <a:schemeClr val="lt1"/>
          </a:fontRef>
        </p:style>
        <p:txBody>
          <a:bodyPr wrap="none" rtlCol="0">
            <a:spAutoFit/>
          </a:bodyPr>
          <a:lstStyle/>
          <a:p>
            <a:r>
              <a:rPr lang="pt-PT" sz="2400" b="1" dirty="0" smtClean="0">
                <a:latin typeface="Calibri" pitchFamily="34" charset="0"/>
                <a:cs typeface="Calibri" pitchFamily="34" charset="0"/>
              </a:rPr>
              <a:t>100 novos casos/ano</a:t>
            </a:r>
            <a:endParaRPr lang="pt-PT" sz="2400" b="1" dirty="0">
              <a:latin typeface="Calibri" pitchFamily="34" charset="0"/>
              <a:cs typeface="Calibri" pitchFamily="34" charset="0"/>
            </a:endParaRPr>
          </a:p>
        </p:txBody>
      </p:sp>
      <p:sp>
        <p:nvSpPr>
          <p:cNvPr id="13" name="CaixaDeTexto 12"/>
          <p:cNvSpPr txBox="1"/>
          <p:nvPr/>
        </p:nvSpPr>
        <p:spPr>
          <a:xfrm>
            <a:off x="8382016" y="5715016"/>
            <a:ext cx="3549177" cy="276999"/>
          </a:xfrm>
          <a:prstGeom prst="rect">
            <a:avLst/>
          </a:prstGeom>
          <a:noFill/>
        </p:spPr>
        <p:txBody>
          <a:bodyPr wrap="none" rtlCol="0">
            <a:spAutoFit/>
          </a:bodyPr>
          <a:lstStyle/>
          <a:p>
            <a:r>
              <a:rPr lang="sv-SE" sz="1200" i="1" dirty="0" smtClean="0">
                <a:solidFill>
                  <a:srgbClr val="808080"/>
                </a:solidFill>
                <a:latin typeface="Calibri" pitchFamily="34" charset="0"/>
                <a:cs typeface="Calibri" pitchFamily="34" charset="0"/>
              </a:rPr>
              <a:t>Anjo J., et al. GE J Port Gastrenterol. 2014;21(2):44-54</a:t>
            </a:r>
            <a:endParaRPr lang="pt-PT" sz="1200" i="1" dirty="0">
              <a:solidFill>
                <a:srgbClr val="808080"/>
              </a:solidFill>
              <a:latin typeface="Calibri" pitchFamily="34" charset="0"/>
              <a:cs typeface="Calibri" pitchFamily="34" charset="0"/>
            </a:endParaRPr>
          </a:p>
        </p:txBody>
      </p:sp>
      <p:sp>
        <p:nvSpPr>
          <p:cNvPr id="14" name="TextShape 1"/>
          <p:cNvSpPr txBox="1"/>
          <p:nvPr/>
        </p:nvSpPr>
        <p:spPr>
          <a:xfrm>
            <a:off x="609780" y="159840"/>
            <a:ext cx="10972440" cy="604440"/>
          </a:xfrm>
          <a:prstGeom prst="rect">
            <a:avLst/>
          </a:prstGeom>
          <a:noFill/>
          <a:ln>
            <a:noFill/>
          </a:ln>
        </p:spPr>
        <p:txBody>
          <a:bodyPr anchor="ctr"/>
          <a:lstStyle/>
          <a:p>
            <a:pPr algn="ctr">
              <a:lnSpc>
                <a:spcPct val="100000"/>
              </a:lnSpc>
            </a:pPr>
            <a:r>
              <a:rPr lang="es-ES" sz="3200" b="1" strike="noStrike" spc="-1" dirty="0" err="1" smtClean="0">
                <a:solidFill>
                  <a:srgbClr val="004586"/>
                </a:solidFill>
                <a:uFill>
                  <a:solidFill>
                    <a:srgbClr val="FFFFFF"/>
                  </a:solidFill>
                </a:uFill>
                <a:latin typeface="Calibri"/>
              </a:rPr>
              <a:t>Hepatite</a:t>
            </a:r>
            <a:r>
              <a:rPr lang="es-ES" sz="3200" b="1" strike="noStrike" spc="-1" dirty="0" smtClean="0">
                <a:solidFill>
                  <a:srgbClr val="004586"/>
                </a:solidFill>
                <a:uFill>
                  <a:solidFill>
                    <a:srgbClr val="FFFFFF"/>
                  </a:solidFill>
                </a:uFill>
                <a:latin typeface="Calibri"/>
              </a:rPr>
              <a:t> C - Epidemiologia</a:t>
            </a:r>
            <a:endParaRPr lang="es-ES" b="0" strike="noStrike" spc="-1" dirty="0">
              <a:solidFill>
                <a:srgbClr val="004586"/>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Shape 1"/>
          <p:cNvSpPr txBox="1"/>
          <p:nvPr/>
        </p:nvSpPr>
        <p:spPr>
          <a:xfrm>
            <a:off x="609780" y="159840"/>
            <a:ext cx="10972440" cy="604440"/>
          </a:xfrm>
          <a:prstGeom prst="rect">
            <a:avLst/>
          </a:prstGeom>
          <a:noFill/>
          <a:ln>
            <a:noFill/>
          </a:ln>
        </p:spPr>
        <p:txBody>
          <a:bodyPr anchor="ctr"/>
          <a:lstStyle/>
          <a:p>
            <a:pPr algn="ctr">
              <a:lnSpc>
                <a:spcPct val="100000"/>
              </a:lnSpc>
            </a:pPr>
            <a:r>
              <a:rPr lang="es-ES" sz="3200" b="1" strike="noStrike" spc="-1" dirty="0" err="1" smtClean="0">
                <a:solidFill>
                  <a:srgbClr val="004586"/>
                </a:solidFill>
                <a:uFill>
                  <a:solidFill>
                    <a:srgbClr val="FFFFFF"/>
                  </a:solidFill>
                </a:uFill>
                <a:latin typeface="Calibri"/>
              </a:rPr>
              <a:t>Hepatite</a:t>
            </a:r>
            <a:r>
              <a:rPr lang="es-ES" sz="3200" b="1" strike="noStrike" spc="-1" dirty="0" smtClean="0">
                <a:solidFill>
                  <a:srgbClr val="004586"/>
                </a:solidFill>
                <a:uFill>
                  <a:solidFill>
                    <a:srgbClr val="FFFFFF"/>
                  </a:solidFill>
                </a:uFill>
                <a:latin typeface="Calibri"/>
              </a:rPr>
              <a:t> C. </a:t>
            </a:r>
            <a:r>
              <a:rPr lang="es-ES" sz="3200" b="1" strike="noStrike" spc="-1" dirty="0" err="1" smtClean="0">
                <a:solidFill>
                  <a:srgbClr val="004586"/>
                </a:solidFill>
                <a:uFill>
                  <a:solidFill>
                    <a:srgbClr val="FFFFFF"/>
                  </a:solidFill>
                </a:uFill>
                <a:latin typeface="Calibri"/>
              </a:rPr>
              <a:t>Vias</a:t>
            </a:r>
            <a:r>
              <a:rPr lang="es-ES" sz="3200" b="1" strike="noStrike" spc="-1" dirty="0" smtClean="0">
                <a:solidFill>
                  <a:srgbClr val="004586"/>
                </a:solidFill>
                <a:uFill>
                  <a:solidFill>
                    <a:srgbClr val="FFFFFF"/>
                  </a:solidFill>
                </a:uFill>
                <a:latin typeface="Calibri"/>
              </a:rPr>
              <a:t> de </a:t>
            </a:r>
            <a:r>
              <a:rPr lang="es-ES" sz="3200" b="1" strike="noStrike" spc="-1" dirty="0" err="1" smtClean="0">
                <a:solidFill>
                  <a:srgbClr val="004586"/>
                </a:solidFill>
                <a:uFill>
                  <a:solidFill>
                    <a:srgbClr val="FFFFFF"/>
                  </a:solidFill>
                </a:uFill>
                <a:latin typeface="Calibri"/>
              </a:rPr>
              <a:t>transmissão</a:t>
            </a:r>
            <a:endParaRPr lang="es-ES" b="0" strike="noStrike" spc="-1" dirty="0">
              <a:solidFill>
                <a:srgbClr val="004586"/>
              </a:solidFill>
              <a:uFill>
                <a:solidFill>
                  <a:srgbClr val="FFFFFF"/>
                </a:solidFill>
              </a:uFill>
              <a:latin typeface="Calibri"/>
            </a:endParaRPr>
          </a:p>
        </p:txBody>
      </p:sp>
      <p:sp>
        <p:nvSpPr>
          <p:cNvPr id="5" name="Rectângulo arredondado 4"/>
          <p:cNvSpPr/>
          <p:nvPr/>
        </p:nvSpPr>
        <p:spPr>
          <a:xfrm>
            <a:off x="4619836" y="2816932"/>
            <a:ext cx="2952328" cy="1224136"/>
          </a:xfrm>
          <a:prstGeom prst="roundRect">
            <a:avLst/>
          </a:prstGeom>
          <a:solidFill>
            <a:srgbClr val="004586"/>
          </a:solidFill>
        </p:spPr>
        <p:style>
          <a:lnRef idx="0">
            <a:schemeClr val="dk1"/>
          </a:lnRef>
          <a:fillRef idx="3">
            <a:schemeClr val="dk1"/>
          </a:fillRef>
          <a:effectRef idx="3">
            <a:schemeClr val="dk1"/>
          </a:effectRef>
          <a:fontRef idx="minor">
            <a:schemeClr val="lt1"/>
          </a:fontRef>
        </p:style>
        <p:txBody>
          <a:bodyPr rtlCol="0" anchor="ctr"/>
          <a:lstStyle/>
          <a:p>
            <a:pPr algn="ctr"/>
            <a:r>
              <a:rPr lang="pt-PT" sz="3200" b="1" dirty="0" smtClean="0">
                <a:latin typeface="Calibri" pitchFamily="34" charset="0"/>
                <a:cs typeface="Calibri" pitchFamily="34" charset="0"/>
              </a:rPr>
              <a:t>Transmissão</a:t>
            </a:r>
          </a:p>
          <a:p>
            <a:pPr algn="ctr"/>
            <a:r>
              <a:rPr lang="pt-PT" sz="3200" b="1" dirty="0" smtClean="0">
                <a:latin typeface="Calibri" pitchFamily="34" charset="0"/>
                <a:cs typeface="Calibri" pitchFamily="34" charset="0"/>
              </a:rPr>
              <a:t>Parenteral</a:t>
            </a:r>
            <a:endParaRPr lang="pt-PT" sz="3200" b="1" dirty="0">
              <a:latin typeface="Calibri" pitchFamily="34" charset="0"/>
              <a:cs typeface="Calibri" pitchFamily="34" charset="0"/>
            </a:endParaRPr>
          </a:p>
        </p:txBody>
      </p:sp>
      <p:pic>
        <p:nvPicPr>
          <p:cNvPr id="141314" name="Picture 2" descr="Resultado de imagem para IV drugs abuse"/>
          <p:cNvPicPr>
            <a:picLocks noChangeAspect="1" noChangeArrowheads="1"/>
          </p:cNvPicPr>
          <p:nvPr/>
        </p:nvPicPr>
        <p:blipFill>
          <a:blip r:embed="rId3" cstate="print"/>
          <a:srcRect/>
          <a:stretch>
            <a:fillRect/>
          </a:stretch>
        </p:blipFill>
        <p:spPr bwMode="auto">
          <a:xfrm>
            <a:off x="2783632" y="980728"/>
            <a:ext cx="1716747" cy="936104"/>
          </a:xfrm>
          <a:prstGeom prst="rect">
            <a:avLst/>
          </a:prstGeom>
          <a:noFill/>
        </p:spPr>
      </p:pic>
      <p:sp>
        <p:nvSpPr>
          <p:cNvPr id="7" name="CaixaDeTexto 6"/>
          <p:cNvSpPr txBox="1"/>
          <p:nvPr/>
        </p:nvSpPr>
        <p:spPr>
          <a:xfrm>
            <a:off x="40077" y="982469"/>
            <a:ext cx="2712024" cy="677108"/>
          </a:xfrm>
          <a:prstGeom prst="rect">
            <a:avLst/>
          </a:prstGeom>
          <a:noFill/>
        </p:spPr>
        <p:txBody>
          <a:bodyPr wrap="none" rtlCol="0">
            <a:spAutoFit/>
          </a:bodyPr>
          <a:lstStyle/>
          <a:p>
            <a:pPr algn="r"/>
            <a:r>
              <a:rPr lang="pt-PT" sz="1900" dirty="0" smtClean="0">
                <a:solidFill>
                  <a:srgbClr val="C00000"/>
                </a:solidFill>
                <a:latin typeface="Calibri" pitchFamily="34" charset="0"/>
                <a:cs typeface="Calibri" pitchFamily="34" charset="0"/>
              </a:rPr>
              <a:t>Drogas injetáveis</a:t>
            </a:r>
          </a:p>
          <a:p>
            <a:pPr algn="r"/>
            <a:r>
              <a:rPr lang="pt-PT" sz="1900" dirty="0" smtClean="0">
                <a:solidFill>
                  <a:srgbClr val="004586"/>
                </a:solidFill>
                <a:latin typeface="Calibri" pitchFamily="34" charset="0"/>
                <a:cs typeface="Calibri" pitchFamily="34" charset="0"/>
              </a:rPr>
              <a:t>(60-70% dos novos casos)</a:t>
            </a:r>
            <a:endParaRPr lang="pt-PT" sz="1900" dirty="0">
              <a:solidFill>
                <a:srgbClr val="004586"/>
              </a:solidFill>
              <a:latin typeface="Calibri" pitchFamily="34" charset="0"/>
              <a:cs typeface="Calibri" pitchFamily="34" charset="0"/>
            </a:endParaRPr>
          </a:p>
        </p:txBody>
      </p:sp>
      <p:sp>
        <p:nvSpPr>
          <p:cNvPr id="141316" name="AutoShape 4" descr="Resultado de imagem para blood transfu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41318" name="AutoShape 6" descr="Resultado de imagem para blood transfu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41320" name="AutoShape 8" descr="Resultado de imagem para blood transfu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pic>
        <p:nvPicPr>
          <p:cNvPr id="141322" name="Picture 10" descr="Imagem relacionada"/>
          <p:cNvPicPr>
            <a:picLocks noChangeAspect="1" noChangeArrowheads="1"/>
          </p:cNvPicPr>
          <p:nvPr/>
        </p:nvPicPr>
        <p:blipFill>
          <a:blip r:embed="rId4" cstate="print"/>
          <a:srcRect b="25000"/>
          <a:stretch>
            <a:fillRect/>
          </a:stretch>
        </p:blipFill>
        <p:spPr bwMode="auto">
          <a:xfrm>
            <a:off x="2783632" y="2204864"/>
            <a:ext cx="1728192" cy="936104"/>
          </a:xfrm>
          <a:prstGeom prst="rect">
            <a:avLst/>
          </a:prstGeom>
          <a:noFill/>
        </p:spPr>
      </p:pic>
      <p:sp>
        <p:nvSpPr>
          <p:cNvPr id="12" name="CaixaDeTexto 11"/>
          <p:cNvSpPr txBox="1"/>
          <p:nvPr/>
        </p:nvSpPr>
        <p:spPr>
          <a:xfrm>
            <a:off x="730698" y="2148622"/>
            <a:ext cx="1980927" cy="969496"/>
          </a:xfrm>
          <a:prstGeom prst="rect">
            <a:avLst/>
          </a:prstGeom>
          <a:noFill/>
        </p:spPr>
        <p:txBody>
          <a:bodyPr wrap="none" rtlCol="0">
            <a:spAutoFit/>
          </a:bodyPr>
          <a:lstStyle/>
          <a:p>
            <a:pPr algn="r"/>
            <a:r>
              <a:rPr lang="pt-PT" sz="1900" dirty="0" smtClean="0">
                <a:solidFill>
                  <a:srgbClr val="C00000"/>
                </a:solidFill>
                <a:latin typeface="Calibri" pitchFamily="34" charset="0"/>
                <a:cs typeface="Calibri" pitchFamily="34" charset="0"/>
              </a:rPr>
              <a:t>Transfusões</a:t>
            </a:r>
          </a:p>
          <a:p>
            <a:pPr algn="r"/>
            <a:r>
              <a:rPr lang="pt-PT" sz="1900" dirty="0" smtClean="0">
                <a:solidFill>
                  <a:srgbClr val="004586"/>
                </a:solidFill>
                <a:latin typeface="Calibri" pitchFamily="34" charset="0"/>
                <a:cs typeface="Calibri" pitchFamily="34" charset="0"/>
              </a:rPr>
              <a:t>Antes de 1992</a:t>
            </a:r>
          </a:p>
          <a:p>
            <a:pPr algn="r"/>
            <a:r>
              <a:rPr lang="pt-PT" sz="1900" dirty="0" smtClean="0">
                <a:solidFill>
                  <a:srgbClr val="004586"/>
                </a:solidFill>
                <a:latin typeface="Calibri" pitchFamily="34" charset="0"/>
                <a:cs typeface="Calibri" pitchFamily="34" charset="0"/>
              </a:rPr>
              <a:t>Agora risco &lt;1:1M</a:t>
            </a:r>
            <a:endParaRPr lang="pt-PT" sz="1900" dirty="0">
              <a:solidFill>
                <a:srgbClr val="004586"/>
              </a:solidFill>
              <a:latin typeface="Calibri" pitchFamily="34" charset="0"/>
              <a:cs typeface="Calibri" pitchFamily="34" charset="0"/>
            </a:endParaRPr>
          </a:p>
        </p:txBody>
      </p:sp>
      <p:pic>
        <p:nvPicPr>
          <p:cNvPr id="141324" name="Picture 12" descr="Resultado de imagem para parto"/>
          <p:cNvPicPr>
            <a:picLocks noChangeAspect="1" noChangeArrowheads="1"/>
          </p:cNvPicPr>
          <p:nvPr/>
        </p:nvPicPr>
        <p:blipFill>
          <a:blip r:embed="rId5" cstate="print"/>
          <a:srcRect r="12500" b="14286"/>
          <a:stretch>
            <a:fillRect/>
          </a:stretch>
        </p:blipFill>
        <p:spPr bwMode="auto">
          <a:xfrm>
            <a:off x="2783632" y="3501008"/>
            <a:ext cx="1728192" cy="864096"/>
          </a:xfrm>
          <a:prstGeom prst="rect">
            <a:avLst/>
          </a:prstGeom>
          <a:noFill/>
        </p:spPr>
      </p:pic>
      <p:sp>
        <p:nvSpPr>
          <p:cNvPr id="14" name="CaixaDeTexto 13"/>
          <p:cNvSpPr txBox="1"/>
          <p:nvPr/>
        </p:nvSpPr>
        <p:spPr>
          <a:xfrm>
            <a:off x="750831" y="3441774"/>
            <a:ext cx="1960793" cy="969496"/>
          </a:xfrm>
          <a:prstGeom prst="rect">
            <a:avLst/>
          </a:prstGeom>
          <a:noFill/>
        </p:spPr>
        <p:txBody>
          <a:bodyPr wrap="none" rtlCol="0">
            <a:spAutoFit/>
          </a:bodyPr>
          <a:lstStyle/>
          <a:p>
            <a:pPr algn="r"/>
            <a:r>
              <a:rPr lang="pt-PT" sz="1900" dirty="0" smtClean="0">
                <a:solidFill>
                  <a:srgbClr val="C00000"/>
                </a:solidFill>
                <a:latin typeface="Calibri" pitchFamily="34" charset="0"/>
                <a:cs typeface="Calibri" pitchFamily="34" charset="0"/>
              </a:rPr>
              <a:t>Perinatal</a:t>
            </a:r>
          </a:p>
          <a:p>
            <a:pPr algn="r"/>
            <a:r>
              <a:rPr lang="pt-PT" sz="1900" dirty="0" smtClean="0">
                <a:solidFill>
                  <a:srgbClr val="004586"/>
                </a:solidFill>
                <a:latin typeface="Calibri" pitchFamily="34" charset="0"/>
                <a:cs typeface="Calibri" pitchFamily="34" charset="0"/>
              </a:rPr>
              <a:t>5% das mãe HCV+</a:t>
            </a:r>
          </a:p>
          <a:p>
            <a:pPr algn="r"/>
            <a:r>
              <a:rPr lang="pt-PT" sz="1900" dirty="0" smtClean="0">
                <a:solidFill>
                  <a:srgbClr val="004586"/>
                </a:solidFill>
                <a:latin typeface="Calibri" pitchFamily="34" charset="0"/>
                <a:cs typeface="Calibri" pitchFamily="34" charset="0"/>
              </a:rPr>
              <a:t>(alta carga viral)</a:t>
            </a:r>
            <a:endParaRPr lang="pt-PT" sz="1900" dirty="0">
              <a:solidFill>
                <a:srgbClr val="004586"/>
              </a:solidFill>
              <a:latin typeface="Calibri" pitchFamily="34" charset="0"/>
              <a:cs typeface="Calibri" pitchFamily="34" charset="0"/>
            </a:endParaRPr>
          </a:p>
        </p:txBody>
      </p:sp>
      <p:sp>
        <p:nvSpPr>
          <p:cNvPr id="16" name="CaixaDeTexto 15"/>
          <p:cNvSpPr txBox="1"/>
          <p:nvPr/>
        </p:nvSpPr>
        <p:spPr>
          <a:xfrm>
            <a:off x="156200" y="4653136"/>
            <a:ext cx="2562561" cy="969496"/>
          </a:xfrm>
          <a:prstGeom prst="rect">
            <a:avLst/>
          </a:prstGeom>
          <a:noFill/>
        </p:spPr>
        <p:txBody>
          <a:bodyPr wrap="none" rtlCol="0">
            <a:spAutoFit/>
          </a:bodyPr>
          <a:lstStyle/>
          <a:p>
            <a:pPr algn="r"/>
            <a:r>
              <a:rPr lang="pt-PT" sz="1900" dirty="0" smtClean="0">
                <a:solidFill>
                  <a:srgbClr val="C00000"/>
                </a:solidFill>
                <a:latin typeface="Calibri" pitchFamily="34" charset="0"/>
                <a:cs typeface="Calibri" pitchFamily="34" charset="0"/>
              </a:rPr>
              <a:t>Sexual</a:t>
            </a:r>
          </a:p>
          <a:p>
            <a:pPr algn="r"/>
            <a:r>
              <a:rPr lang="pt-PT" sz="1900" dirty="0" smtClean="0">
                <a:solidFill>
                  <a:srgbClr val="004586"/>
                </a:solidFill>
                <a:latin typeface="Calibri" pitchFamily="34" charset="0"/>
                <a:cs typeface="Calibri" pitchFamily="34" charset="0"/>
              </a:rPr>
              <a:t>Raro</a:t>
            </a:r>
          </a:p>
          <a:p>
            <a:pPr algn="r"/>
            <a:r>
              <a:rPr lang="pt-PT" sz="1900" dirty="0" smtClean="0">
                <a:solidFill>
                  <a:srgbClr val="004586"/>
                </a:solidFill>
                <a:latin typeface="Calibri" pitchFamily="34" charset="0"/>
                <a:cs typeface="Calibri" pitchFamily="34" charset="0"/>
              </a:rPr>
              <a:t>Monogamia: 0,07%/ano</a:t>
            </a:r>
            <a:endParaRPr lang="pt-PT" sz="1900" dirty="0">
              <a:solidFill>
                <a:srgbClr val="004586"/>
              </a:solidFill>
              <a:latin typeface="Calibri" pitchFamily="34" charset="0"/>
              <a:cs typeface="Calibri" pitchFamily="34" charset="0"/>
            </a:endParaRPr>
          </a:p>
        </p:txBody>
      </p:sp>
      <p:pic>
        <p:nvPicPr>
          <p:cNvPr id="141326" name="Picture 14" descr="Resultado de imagem para contacto sexual"/>
          <p:cNvPicPr>
            <a:picLocks noChangeAspect="1" noChangeArrowheads="1"/>
          </p:cNvPicPr>
          <p:nvPr/>
        </p:nvPicPr>
        <p:blipFill>
          <a:blip r:embed="rId6" cstate="print"/>
          <a:srcRect/>
          <a:stretch>
            <a:fillRect/>
          </a:stretch>
        </p:blipFill>
        <p:spPr bwMode="auto">
          <a:xfrm>
            <a:off x="2783632" y="4694427"/>
            <a:ext cx="1728192" cy="1110837"/>
          </a:xfrm>
          <a:prstGeom prst="rect">
            <a:avLst/>
          </a:prstGeom>
          <a:noFill/>
        </p:spPr>
      </p:pic>
      <p:sp>
        <p:nvSpPr>
          <p:cNvPr id="20" name="CaixaDeTexto 19"/>
          <p:cNvSpPr txBox="1"/>
          <p:nvPr/>
        </p:nvSpPr>
        <p:spPr>
          <a:xfrm>
            <a:off x="1248905" y="1537628"/>
            <a:ext cx="814647" cy="523220"/>
          </a:xfrm>
          <a:prstGeom prst="rect">
            <a:avLst/>
          </a:prstGeom>
          <a:noFill/>
        </p:spPr>
        <p:txBody>
          <a:bodyPr wrap="none" rtlCol="0">
            <a:spAutoFit/>
          </a:bodyPr>
          <a:lstStyle/>
          <a:p>
            <a:r>
              <a:rPr lang="pt-PT" sz="2800" b="1" dirty="0" smtClean="0">
                <a:solidFill>
                  <a:srgbClr val="004586"/>
                </a:solidFill>
              </a:rPr>
              <a:t>+++</a:t>
            </a:r>
            <a:endParaRPr lang="pt-PT" sz="2800" b="1" dirty="0">
              <a:solidFill>
                <a:srgbClr val="004586"/>
              </a:solidFill>
            </a:endParaRPr>
          </a:p>
        </p:txBody>
      </p:sp>
      <p:pic>
        <p:nvPicPr>
          <p:cNvPr id="141328" name="Picture 16" descr="Resultado de imagem para cocaine use"/>
          <p:cNvPicPr>
            <a:picLocks noChangeAspect="1" noChangeArrowheads="1"/>
          </p:cNvPicPr>
          <p:nvPr/>
        </p:nvPicPr>
        <p:blipFill>
          <a:blip r:embed="rId7" cstate="print"/>
          <a:srcRect b="16572"/>
          <a:stretch>
            <a:fillRect/>
          </a:stretch>
        </p:blipFill>
        <p:spPr bwMode="auto">
          <a:xfrm>
            <a:off x="7680176" y="980728"/>
            <a:ext cx="1697529" cy="943868"/>
          </a:xfrm>
          <a:prstGeom prst="rect">
            <a:avLst/>
          </a:prstGeom>
          <a:noFill/>
        </p:spPr>
      </p:pic>
      <p:sp>
        <p:nvSpPr>
          <p:cNvPr id="21" name="CaixaDeTexto 20"/>
          <p:cNvSpPr txBox="1"/>
          <p:nvPr/>
        </p:nvSpPr>
        <p:spPr>
          <a:xfrm>
            <a:off x="9408368" y="908720"/>
            <a:ext cx="1613840" cy="677108"/>
          </a:xfrm>
          <a:prstGeom prst="rect">
            <a:avLst/>
          </a:prstGeom>
          <a:noFill/>
        </p:spPr>
        <p:txBody>
          <a:bodyPr wrap="none" rtlCol="0">
            <a:spAutoFit/>
          </a:bodyPr>
          <a:lstStyle/>
          <a:p>
            <a:r>
              <a:rPr lang="pt-PT" sz="1900" dirty="0" smtClean="0">
                <a:solidFill>
                  <a:srgbClr val="C00000"/>
                </a:solidFill>
                <a:latin typeface="Calibri" pitchFamily="34" charset="0"/>
                <a:cs typeface="Calibri" pitchFamily="34" charset="0"/>
              </a:rPr>
              <a:t>Cocaína</a:t>
            </a:r>
          </a:p>
          <a:p>
            <a:r>
              <a:rPr lang="pt-PT" sz="1900" dirty="0" smtClean="0">
                <a:solidFill>
                  <a:srgbClr val="004586"/>
                </a:solidFill>
                <a:latin typeface="Calibri" pitchFamily="34" charset="0"/>
                <a:cs typeface="Calibri" pitchFamily="34" charset="0"/>
              </a:rPr>
              <a:t>Erosões nasais</a:t>
            </a:r>
            <a:endParaRPr lang="pt-PT" sz="1900" dirty="0">
              <a:solidFill>
                <a:srgbClr val="004586"/>
              </a:solidFill>
              <a:latin typeface="Calibri" pitchFamily="34" charset="0"/>
              <a:cs typeface="Calibri" pitchFamily="34" charset="0"/>
            </a:endParaRPr>
          </a:p>
        </p:txBody>
      </p:sp>
      <p:pic>
        <p:nvPicPr>
          <p:cNvPr id="141330" name="Picture 18" descr="Resultado de imagem para transplantation"/>
          <p:cNvPicPr>
            <a:picLocks noChangeAspect="1" noChangeArrowheads="1"/>
          </p:cNvPicPr>
          <p:nvPr/>
        </p:nvPicPr>
        <p:blipFill>
          <a:blip r:embed="rId8" cstate="print"/>
          <a:srcRect b="19307"/>
          <a:stretch>
            <a:fillRect/>
          </a:stretch>
        </p:blipFill>
        <p:spPr bwMode="auto">
          <a:xfrm>
            <a:off x="7680176" y="2204864"/>
            <a:ext cx="1728192" cy="936104"/>
          </a:xfrm>
          <a:prstGeom prst="rect">
            <a:avLst/>
          </a:prstGeom>
          <a:noFill/>
        </p:spPr>
      </p:pic>
      <p:sp>
        <p:nvSpPr>
          <p:cNvPr id="23" name="CaixaDeTexto 22"/>
          <p:cNvSpPr txBox="1"/>
          <p:nvPr/>
        </p:nvSpPr>
        <p:spPr>
          <a:xfrm>
            <a:off x="9408368" y="2132856"/>
            <a:ext cx="2179956" cy="677108"/>
          </a:xfrm>
          <a:prstGeom prst="rect">
            <a:avLst/>
          </a:prstGeom>
          <a:noFill/>
        </p:spPr>
        <p:txBody>
          <a:bodyPr wrap="none" rtlCol="0">
            <a:spAutoFit/>
          </a:bodyPr>
          <a:lstStyle/>
          <a:p>
            <a:r>
              <a:rPr lang="pt-PT" sz="1900" dirty="0" smtClean="0">
                <a:solidFill>
                  <a:srgbClr val="C00000"/>
                </a:solidFill>
                <a:latin typeface="Calibri" pitchFamily="34" charset="0"/>
                <a:cs typeface="Calibri" pitchFamily="34" charset="0"/>
              </a:rPr>
              <a:t>Transplantes</a:t>
            </a:r>
          </a:p>
          <a:p>
            <a:r>
              <a:rPr lang="pt-PT" sz="1900" dirty="0" smtClean="0">
                <a:solidFill>
                  <a:srgbClr val="004586"/>
                </a:solidFill>
                <a:latin typeface="Calibri" pitchFamily="34" charset="0"/>
                <a:cs typeface="Calibri" pitchFamily="34" charset="0"/>
              </a:rPr>
              <a:t>Rim, coração, fígado</a:t>
            </a:r>
            <a:endParaRPr lang="pt-PT" sz="1900" dirty="0">
              <a:solidFill>
                <a:srgbClr val="004586"/>
              </a:solidFill>
              <a:latin typeface="Calibri" pitchFamily="34" charset="0"/>
              <a:cs typeface="Calibri" pitchFamily="34" charset="0"/>
            </a:endParaRPr>
          </a:p>
        </p:txBody>
      </p:sp>
      <p:pic>
        <p:nvPicPr>
          <p:cNvPr id="141332" name="Picture 20" descr="Resultado de imagem para trabalhadores saude"/>
          <p:cNvPicPr>
            <a:picLocks noChangeAspect="1" noChangeArrowheads="1"/>
          </p:cNvPicPr>
          <p:nvPr/>
        </p:nvPicPr>
        <p:blipFill>
          <a:blip r:embed="rId9" cstate="print"/>
          <a:srcRect b="45000"/>
          <a:stretch>
            <a:fillRect/>
          </a:stretch>
        </p:blipFill>
        <p:spPr bwMode="auto">
          <a:xfrm>
            <a:off x="7680176" y="3501008"/>
            <a:ext cx="1656184" cy="936104"/>
          </a:xfrm>
          <a:prstGeom prst="rect">
            <a:avLst/>
          </a:prstGeom>
          <a:noFill/>
        </p:spPr>
      </p:pic>
      <p:sp>
        <p:nvSpPr>
          <p:cNvPr id="25" name="CaixaDeTexto 24"/>
          <p:cNvSpPr txBox="1"/>
          <p:nvPr/>
        </p:nvSpPr>
        <p:spPr>
          <a:xfrm>
            <a:off x="9408368" y="3429000"/>
            <a:ext cx="2442848" cy="677108"/>
          </a:xfrm>
          <a:prstGeom prst="rect">
            <a:avLst/>
          </a:prstGeom>
          <a:noFill/>
        </p:spPr>
        <p:txBody>
          <a:bodyPr wrap="none" rtlCol="0">
            <a:spAutoFit/>
          </a:bodyPr>
          <a:lstStyle/>
          <a:p>
            <a:r>
              <a:rPr lang="pt-PT" sz="1900" dirty="0" smtClean="0">
                <a:solidFill>
                  <a:srgbClr val="C00000"/>
                </a:solidFill>
                <a:latin typeface="Calibri" pitchFamily="34" charset="0"/>
                <a:cs typeface="Calibri" pitchFamily="34" charset="0"/>
              </a:rPr>
              <a:t>Exposição Ocupacional</a:t>
            </a:r>
          </a:p>
          <a:p>
            <a:r>
              <a:rPr lang="pt-PT" sz="1900" dirty="0" smtClean="0">
                <a:solidFill>
                  <a:srgbClr val="004586"/>
                </a:solidFill>
                <a:latin typeface="Calibri" pitchFamily="34" charset="0"/>
                <a:cs typeface="Calibri" pitchFamily="34" charset="0"/>
              </a:rPr>
              <a:t>2 milhões/ano</a:t>
            </a:r>
          </a:p>
        </p:txBody>
      </p:sp>
      <p:pic>
        <p:nvPicPr>
          <p:cNvPr id="141334" name="Picture 22" descr="Resultado de imagem para tatuagens"/>
          <p:cNvPicPr>
            <a:picLocks noChangeAspect="1" noChangeArrowheads="1"/>
          </p:cNvPicPr>
          <p:nvPr/>
        </p:nvPicPr>
        <p:blipFill>
          <a:blip r:embed="rId10" cstate="print"/>
          <a:srcRect/>
          <a:stretch>
            <a:fillRect/>
          </a:stretch>
        </p:blipFill>
        <p:spPr bwMode="auto">
          <a:xfrm>
            <a:off x="7680176" y="4725144"/>
            <a:ext cx="1728192" cy="1296144"/>
          </a:xfrm>
          <a:prstGeom prst="rect">
            <a:avLst/>
          </a:prstGeom>
          <a:noFill/>
        </p:spPr>
      </p:pic>
      <p:sp>
        <p:nvSpPr>
          <p:cNvPr id="27" name="CaixaDeTexto 26"/>
          <p:cNvSpPr txBox="1"/>
          <p:nvPr/>
        </p:nvSpPr>
        <p:spPr>
          <a:xfrm>
            <a:off x="9408369" y="4653136"/>
            <a:ext cx="2639616" cy="1554272"/>
          </a:xfrm>
          <a:prstGeom prst="rect">
            <a:avLst/>
          </a:prstGeom>
          <a:noFill/>
        </p:spPr>
        <p:txBody>
          <a:bodyPr wrap="square" rtlCol="0">
            <a:spAutoFit/>
          </a:bodyPr>
          <a:lstStyle/>
          <a:p>
            <a:r>
              <a:rPr lang="pt-PT" sz="1900" dirty="0" smtClean="0">
                <a:solidFill>
                  <a:srgbClr val="C00000"/>
                </a:solidFill>
                <a:latin typeface="Calibri" pitchFamily="34" charset="0"/>
                <a:cs typeface="Calibri" pitchFamily="34" charset="0"/>
              </a:rPr>
              <a:t>Outros</a:t>
            </a:r>
          </a:p>
          <a:p>
            <a:r>
              <a:rPr lang="pt-PT" sz="1900" dirty="0" smtClean="0">
                <a:solidFill>
                  <a:srgbClr val="004586"/>
                </a:solidFill>
                <a:latin typeface="Calibri" pitchFamily="34" charset="0"/>
                <a:cs typeface="Calibri" pitchFamily="34" charset="0"/>
              </a:rPr>
              <a:t>Tatuagens, piercings, hemodiálise, medicina tradicional/popular, contato conviventes</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Shape 1"/>
          <p:cNvSpPr txBox="1"/>
          <p:nvPr/>
        </p:nvSpPr>
        <p:spPr>
          <a:xfrm>
            <a:off x="609780" y="159840"/>
            <a:ext cx="10972440" cy="604440"/>
          </a:xfrm>
          <a:prstGeom prst="rect">
            <a:avLst/>
          </a:prstGeom>
          <a:noFill/>
          <a:ln>
            <a:noFill/>
          </a:ln>
        </p:spPr>
        <p:txBody>
          <a:bodyPr anchor="ctr"/>
          <a:lstStyle/>
          <a:p>
            <a:pPr algn="ctr">
              <a:lnSpc>
                <a:spcPct val="100000"/>
              </a:lnSpc>
            </a:pPr>
            <a:r>
              <a:rPr lang="es-ES" sz="3200" b="1" strike="noStrike" spc="-1" dirty="0" err="1" smtClean="0">
                <a:solidFill>
                  <a:srgbClr val="004586"/>
                </a:solidFill>
                <a:uFill>
                  <a:solidFill>
                    <a:srgbClr val="FFFFFF"/>
                  </a:solidFill>
                </a:uFill>
                <a:latin typeface="Calibri"/>
              </a:rPr>
              <a:t>Hepatite</a:t>
            </a:r>
            <a:r>
              <a:rPr lang="es-ES" sz="3200" b="1" strike="noStrike" spc="-1" dirty="0" smtClean="0">
                <a:solidFill>
                  <a:srgbClr val="004586"/>
                </a:solidFill>
                <a:uFill>
                  <a:solidFill>
                    <a:srgbClr val="FFFFFF"/>
                  </a:solidFill>
                </a:uFill>
                <a:latin typeface="Calibri"/>
              </a:rPr>
              <a:t> C. </a:t>
            </a:r>
            <a:r>
              <a:rPr lang="es-ES" sz="3200" b="1" strike="noStrike" spc="-1" dirty="0" err="1" smtClean="0">
                <a:solidFill>
                  <a:srgbClr val="004586"/>
                </a:solidFill>
                <a:uFill>
                  <a:solidFill>
                    <a:srgbClr val="FFFFFF"/>
                  </a:solidFill>
                </a:uFill>
                <a:latin typeface="Calibri"/>
              </a:rPr>
              <a:t>História</a:t>
            </a:r>
            <a:r>
              <a:rPr lang="es-ES" sz="3200" b="1" strike="noStrike" spc="-1" dirty="0" smtClean="0">
                <a:solidFill>
                  <a:srgbClr val="004586"/>
                </a:solidFill>
                <a:uFill>
                  <a:solidFill>
                    <a:srgbClr val="FFFFFF"/>
                  </a:solidFill>
                </a:uFill>
                <a:latin typeface="Calibri"/>
              </a:rPr>
              <a:t> natural</a:t>
            </a:r>
            <a:endParaRPr lang="es-ES" b="0" strike="noStrike" spc="-1" dirty="0">
              <a:solidFill>
                <a:srgbClr val="004586"/>
              </a:solidFill>
              <a:uFill>
                <a:solidFill>
                  <a:srgbClr val="FFFFFF"/>
                </a:solidFill>
              </a:uFill>
              <a:latin typeface="Calibri"/>
            </a:endParaRPr>
          </a:p>
        </p:txBody>
      </p:sp>
      <p:sp>
        <p:nvSpPr>
          <p:cNvPr id="141316" name="AutoShape 4" descr="Resultado de imagem para blood transfu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41318" name="AutoShape 6" descr="Resultado de imagem para blood transfu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41320" name="AutoShape 8" descr="Resultado de imagem para blood transfu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29" name="Rectângulo 28"/>
          <p:cNvSpPr/>
          <p:nvPr/>
        </p:nvSpPr>
        <p:spPr>
          <a:xfrm>
            <a:off x="551384" y="1124744"/>
            <a:ext cx="2088232" cy="1368152"/>
          </a:xfrm>
          <a:prstGeom prst="rect">
            <a:avLst/>
          </a:prstGeom>
          <a:solidFill>
            <a:schemeClr val="accent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pt-PT" sz="2400" b="1" dirty="0" smtClean="0">
                <a:latin typeface="Calibri" pitchFamily="34" charset="0"/>
                <a:cs typeface="Calibri" pitchFamily="34" charset="0"/>
              </a:rPr>
              <a:t>Infeção aguda VHC</a:t>
            </a:r>
            <a:endParaRPr lang="pt-PT" sz="2400" b="1" dirty="0">
              <a:latin typeface="Calibri" pitchFamily="34" charset="0"/>
              <a:cs typeface="Calibri" pitchFamily="34" charset="0"/>
            </a:endParaRPr>
          </a:p>
        </p:txBody>
      </p:sp>
      <p:sp>
        <p:nvSpPr>
          <p:cNvPr id="30" name="Rectângulo 29"/>
          <p:cNvSpPr/>
          <p:nvPr/>
        </p:nvSpPr>
        <p:spPr>
          <a:xfrm>
            <a:off x="3071664" y="2060848"/>
            <a:ext cx="2088232" cy="1368152"/>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pt-PT" sz="2400" b="1" dirty="0" smtClean="0">
                <a:latin typeface="Calibri" pitchFamily="34" charset="0"/>
                <a:cs typeface="Calibri" pitchFamily="34" charset="0"/>
              </a:rPr>
              <a:t>Infeção crónica VHC</a:t>
            </a:r>
          </a:p>
          <a:p>
            <a:pPr algn="ctr"/>
            <a:r>
              <a:rPr lang="pt-PT" sz="2400" b="1" dirty="0" smtClean="0">
                <a:latin typeface="Calibri" pitchFamily="34" charset="0"/>
                <a:cs typeface="Calibri" pitchFamily="34" charset="0"/>
              </a:rPr>
              <a:t>55-85%</a:t>
            </a:r>
            <a:endParaRPr lang="pt-PT" sz="2400" b="1" dirty="0">
              <a:latin typeface="Calibri" pitchFamily="34" charset="0"/>
              <a:cs typeface="Calibri" pitchFamily="34" charset="0"/>
            </a:endParaRPr>
          </a:p>
        </p:txBody>
      </p:sp>
      <p:sp>
        <p:nvSpPr>
          <p:cNvPr id="31" name="Rectângulo 30"/>
          <p:cNvSpPr/>
          <p:nvPr/>
        </p:nvSpPr>
        <p:spPr>
          <a:xfrm>
            <a:off x="5591944" y="2996952"/>
            <a:ext cx="2088232" cy="1368152"/>
          </a:xfrm>
          <a:prstGeom prst="rect">
            <a:avLst/>
          </a:prstGeom>
          <a:solidFill>
            <a:srgbClr val="800000"/>
          </a:solidFill>
          <a:ln>
            <a:solidFill>
              <a:srgbClr val="80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pt-PT" sz="2400" b="1" dirty="0" smtClean="0">
                <a:latin typeface="Calibri" pitchFamily="34" charset="0"/>
                <a:cs typeface="Calibri" pitchFamily="34" charset="0"/>
              </a:rPr>
              <a:t>Cirrose</a:t>
            </a:r>
          </a:p>
          <a:p>
            <a:pPr algn="ctr"/>
            <a:r>
              <a:rPr lang="pt-PT" sz="2400" b="1" dirty="0" smtClean="0">
                <a:latin typeface="Calibri" pitchFamily="34" charset="0"/>
                <a:cs typeface="Calibri" pitchFamily="34" charset="0"/>
              </a:rPr>
              <a:t>20% aos 20A</a:t>
            </a:r>
          </a:p>
          <a:p>
            <a:pPr algn="ctr"/>
            <a:r>
              <a:rPr lang="pt-PT" sz="2400" b="1" dirty="0" smtClean="0">
                <a:latin typeface="Calibri" pitchFamily="34" charset="0"/>
                <a:cs typeface="Calibri" pitchFamily="34" charset="0"/>
              </a:rPr>
              <a:t>50% aos 40A</a:t>
            </a:r>
            <a:endParaRPr lang="pt-PT" sz="2400" b="1" dirty="0">
              <a:latin typeface="Calibri" pitchFamily="34" charset="0"/>
              <a:cs typeface="Calibri" pitchFamily="34" charset="0"/>
            </a:endParaRPr>
          </a:p>
        </p:txBody>
      </p:sp>
      <p:sp>
        <p:nvSpPr>
          <p:cNvPr id="32" name="Rectângulo 31"/>
          <p:cNvSpPr/>
          <p:nvPr/>
        </p:nvSpPr>
        <p:spPr>
          <a:xfrm>
            <a:off x="8112224" y="3861048"/>
            <a:ext cx="2088232" cy="1368152"/>
          </a:xfrm>
          <a:prstGeom prst="rect">
            <a:avLst/>
          </a:prstGeom>
          <a:solidFill>
            <a:srgbClr val="004586"/>
          </a:solidFill>
          <a:ln>
            <a:solidFill>
              <a:srgbClr val="080808"/>
            </a:solidFill>
          </a:ln>
        </p:spPr>
        <p:style>
          <a:lnRef idx="0">
            <a:schemeClr val="dk1"/>
          </a:lnRef>
          <a:fillRef idx="3">
            <a:schemeClr val="dk1"/>
          </a:fillRef>
          <a:effectRef idx="3">
            <a:schemeClr val="dk1"/>
          </a:effectRef>
          <a:fontRef idx="minor">
            <a:schemeClr val="lt1"/>
          </a:fontRef>
        </p:style>
        <p:txBody>
          <a:bodyPr rtlCol="0" anchor="ctr"/>
          <a:lstStyle/>
          <a:p>
            <a:pPr algn="ctr"/>
            <a:r>
              <a:rPr lang="pt-PT" sz="2400" b="1" dirty="0" smtClean="0">
                <a:latin typeface="Calibri" pitchFamily="34" charset="0"/>
                <a:cs typeface="Calibri" pitchFamily="34" charset="0"/>
              </a:rPr>
              <a:t>Carcinoma hepatocelular</a:t>
            </a:r>
          </a:p>
          <a:p>
            <a:pPr algn="ctr"/>
            <a:r>
              <a:rPr lang="pt-PT" sz="2400" b="1" dirty="0" smtClean="0">
                <a:latin typeface="Calibri" pitchFamily="34" charset="0"/>
                <a:cs typeface="Calibri" pitchFamily="34" charset="0"/>
              </a:rPr>
              <a:t>1-4%/ano</a:t>
            </a:r>
            <a:endParaRPr lang="pt-PT" sz="2400" b="1" dirty="0">
              <a:latin typeface="Calibri" pitchFamily="34" charset="0"/>
              <a:cs typeface="Calibri" pitchFamily="34" charset="0"/>
            </a:endParaRPr>
          </a:p>
        </p:txBody>
      </p:sp>
      <p:sp>
        <p:nvSpPr>
          <p:cNvPr id="34" name="Rectângulo 33"/>
          <p:cNvSpPr/>
          <p:nvPr/>
        </p:nvSpPr>
        <p:spPr>
          <a:xfrm>
            <a:off x="551384" y="3356992"/>
            <a:ext cx="2088000" cy="914400"/>
          </a:xfrm>
          <a:prstGeom prst="rect">
            <a:avLst/>
          </a:prstGeom>
          <a:solidFill>
            <a:schemeClr val="bg1">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pt-PT" sz="2000" b="1" dirty="0" smtClean="0">
                <a:solidFill>
                  <a:srgbClr val="004586"/>
                </a:solidFill>
                <a:latin typeface="Calibri" pitchFamily="34" charset="0"/>
                <a:cs typeface="Calibri" pitchFamily="34" charset="0"/>
              </a:rPr>
              <a:t>Resolvida</a:t>
            </a:r>
          </a:p>
          <a:p>
            <a:pPr algn="ctr"/>
            <a:r>
              <a:rPr lang="pt-PT" sz="2000" b="1" dirty="0" smtClean="0">
                <a:solidFill>
                  <a:srgbClr val="004586"/>
                </a:solidFill>
                <a:latin typeface="Calibri" pitchFamily="34" charset="0"/>
                <a:cs typeface="Calibri" pitchFamily="34" charset="0"/>
              </a:rPr>
              <a:t>15-45%</a:t>
            </a:r>
            <a:endParaRPr lang="pt-PT" sz="2000" b="1" dirty="0">
              <a:solidFill>
                <a:srgbClr val="004586"/>
              </a:solidFill>
              <a:latin typeface="Calibri" pitchFamily="34" charset="0"/>
              <a:cs typeface="Calibri" pitchFamily="34" charset="0"/>
            </a:endParaRPr>
          </a:p>
        </p:txBody>
      </p:sp>
      <p:sp>
        <p:nvSpPr>
          <p:cNvPr id="35" name="Rectângulo 34"/>
          <p:cNvSpPr/>
          <p:nvPr/>
        </p:nvSpPr>
        <p:spPr>
          <a:xfrm>
            <a:off x="3071664" y="4293096"/>
            <a:ext cx="2088000" cy="914400"/>
          </a:xfrm>
          <a:prstGeom prst="rect">
            <a:avLst/>
          </a:prstGeom>
          <a:solidFill>
            <a:schemeClr val="bg1">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pt-PT" sz="2000" b="1" dirty="0" smtClean="0">
                <a:solidFill>
                  <a:srgbClr val="004586"/>
                </a:solidFill>
                <a:latin typeface="Calibri" pitchFamily="34" charset="0"/>
                <a:cs typeface="Calibri" pitchFamily="34" charset="0"/>
              </a:rPr>
              <a:t>Estável</a:t>
            </a:r>
          </a:p>
          <a:p>
            <a:pPr algn="ctr"/>
            <a:r>
              <a:rPr lang="pt-PT" sz="2000" b="1" dirty="0" smtClean="0">
                <a:solidFill>
                  <a:srgbClr val="004586"/>
                </a:solidFill>
                <a:latin typeface="Calibri" pitchFamily="34" charset="0"/>
                <a:cs typeface="Calibri" pitchFamily="34" charset="0"/>
              </a:rPr>
              <a:t>30%</a:t>
            </a:r>
            <a:endParaRPr lang="pt-PT" sz="2000" b="1" dirty="0">
              <a:solidFill>
                <a:srgbClr val="004586"/>
              </a:solidFill>
              <a:latin typeface="Calibri" pitchFamily="34" charset="0"/>
              <a:cs typeface="Calibri" pitchFamily="34" charset="0"/>
            </a:endParaRPr>
          </a:p>
        </p:txBody>
      </p:sp>
      <p:sp>
        <p:nvSpPr>
          <p:cNvPr id="36" name="Rectângulo 35"/>
          <p:cNvSpPr/>
          <p:nvPr/>
        </p:nvSpPr>
        <p:spPr>
          <a:xfrm>
            <a:off x="5591944" y="5178896"/>
            <a:ext cx="2088000" cy="914400"/>
          </a:xfrm>
          <a:prstGeom prst="rect">
            <a:avLst/>
          </a:prstGeom>
          <a:solidFill>
            <a:schemeClr val="bg1">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pt-PT" sz="2000" b="1" dirty="0" smtClean="0">
                <a:solidFill>
                  <a:srgbClr val="004586"/>
                </a:solidFill>
                <a:latin typeface="Calibri" pitchFamily="34" charset="0"/>
                <a:cs typeface="Calibri" pitchFamily="34" charset="0"/>
              </a:rPr>
              <a:t>Descompensada 4%/ano</a:t>
            </a:r>
            <a:endParaRPr lang="pt-PT" sz="2000" b="1" dirty="0">
              <a:solidFill>
                <a:srgbClr val="004586"/>
              </a:solidFill>
              <a:latin typeface="Calibri" pitchFamily="34" charset="0"/>
              <a:cs typeface="Calibri" pitchFamily="34" charset="0"/>
            </a:endParaRPr>
          </a:p>
        </p:txBody>
      </p:sp>
      <p:pic>
        <p:nvPicPr>
          <p:cNvPr id="142340" name="Picture 4"/>
          <p:cNvPicPr>
            <a:picLocks noChangeAspect="1" noChangeArrowheads="1"/>
          </p:cNvPicPr>
          <p:nvPr/>
        </p:nvPicPr>
        <p:blipFill>
          <a:blip r:embed="rId3" cstate="print"/>
          <a:srcRect l="64198" t="48234" r="22520" b="36016"/>
          <a:stretch>
            <a:fillRect/>
          </a:stretch>
        </p:blipFill>
        <p:spPr bwMode="auto">
          <a:xfrm>
            <a:off x="10200456" y="3140968"/>
            <a:ext cx="1728192" cy="1152128"/>
          </a:xfrm>
          <a:prstGeom prst="rect">
            <a:avLst/>
          </a:prstGeom>
          <a:noFill/>
          <a:ln w="9525">
            <a:noFill/>
            <a:miter lim="800000"/>
            <a:headEnd/>
            <a:tailEnd/>
          </a:ln>
          <a:effectLst>
            <a:softEdge rad="31750"/>
          </a:effectLst>
        </p:spPr>
      </p:pic>
      <p:pic>
        <p:nvPicPr>
          <p:cNvPr id="38" name="Picture 4"/>
          <p:cNvPicPr>
            <a:picLocks noChangeAspect="1" noChangeArrowheads="1"/>
          </p:cNvPicPr>
          <p:nvPr/>
        </p:nvPicPr>
        <p:blipFill>
          <a:blip r:embed="rId3" cstate="print"/>
          <a:srcRect l="49745" t="37291" r="36973" b="46959"/>
          <a:stretch>
            <a:fillRect/>
          </a:stretch>
        </p:blipFill>
        <p:spPr bwMode="auto">
          <a:xfrm>
            <a:off x="7824192" y="2492896"/>
            <a:ext cx="1728192" cy="1152128"/>
          </a:xfrm>
          <a:prstGeom prst="rect">
            <a:avLst/>
          </a:prstGeom>
          <a:noFill/>
          <a:ln w="9525">
            <a:noFill/>
            <a:miter lim="800000"/>
            <a:headEnd/>
            <a:tailEnd/>
          </a:ln>
          <a:effectLst>
            <a:softEdge rad="31750"/>
          </a:effectLst>
        </p:spPr>
      </p:pic>
      <p:pic>
        <p:nvPicPr>
          <p:cNvPr id="39" name="Picture 4"/>
          <p:cNvPicPr>
            <a:picLocks noChangeAspect="1" noChangeArrowheads="1"/>
          </p:cNvPicPr>
          <p:nvPr/>
        </p:nvPicPr>
        <p:blipFill>
          <a:blip r:embed="rId3" cstate="print"/>
          <a:srcRect l="35291" t="26349" r="51980" b="57901"/>
          <a:stretch>
            <a:fillRect/>
          </a:stretch>
        </p:blipFill>
        <p:spPr bwMode="auto">
          <a:xfrm>
            <a:off x="5231904" y="1556792"/>
            <a:ext cx="1656184" cy="1152128"/>
          </a:xfrm>
          <a:prstGeom prst="rect">
            <a:avLst/>
          </a:prstGeom>
          <a:noFill/>
          <a:ln w="9525">
            <a:noFill/>
            <a:miter lim="800000"/>
            <a:headEnd/>
            <a:tailEnd/>
          </a:ln>
          <a:effectLst>
            <a:softEdge rad="31750"/>
          </a:effectLst>
        </p:spPr>
      </p:pic>
      <p:pic>
        <p:nvPicPr>
          <p:cNvPr id="40" name="Picture 4"/>
          <p:cNvPicPr>
            <a:picLocks noChangeAspect="1" noChangeArrowheads="1"/>
          </p:cNvPicPr>
          <p:nvPr/>
        </p:nvPicPr>
        <p:blipFill>
          <a:blip r:embed="rId3" cstate="print"/>
          <a:srcRect l="20284" t="15406" r="66434" b="68844"/>
          <a:stretch>
            <a:fillRect/>
          </a:stretch>
        </p:blipFill>
        <p:spPr bwMode="auto">
          <a:xfrm>
            <a:off x="2711624" y="764704"/>
            <a:ext cx="1728192" cy="1152128"/>
          </a:xfrm>
          <a:prstGeom prst="rect">
            <a:avLst/>
          </a:prstGeom>
          <a:noFill/>
          <a:ln w="9525">
            <a:noFill/>
            <a:miter lim="800000"/>
            <a:headEnd/>
            <a:tailEnd/>
          </a:ln>
          <a:effectLst>
            <a:softEdge rad="31750"/>
          </a:effectLst>
        </p:spPr>
      </p:pic>
      <p:sp>
        <p:nvSpPr>
          <p:cNvPr id="44" name="CaixaDeTexto 43"/>
          <p:cNvSpPr txBox="1"/>
          <p:nvPr/>
        </p:nvSpPr>
        <p:spPr>
          <a:xfrm>
            <a:off x="7888771" y="5500702"/>
            <a:ext cx="4303229" cy="461665"/>
          </a:xfrm>
          <a:prstGeom prst="rect">
            <a:avLst/>
          </a:prstGeom>
          <a:noFill/>
        </p:spPr>
        <p:txBody>
          <a:bodyPr wrap="none" rtlCol="0">
            <a:spAutoFit/>
          </a:bodyPr>
          <a:lstStyle/>
          <a:p>
            <a:pPr algn="r"/>
            <a:r>
              <a:rPr lang="pt-PT" sz="1200" i="1" dirty="0" smtClean="0">
                <a:solidFill>
                  <a:srgbClr val="808080"/>
                </a:solidFill>
                <a:latin typeface="Calibri" pitchFamily="34" charset="0"/>
                <a:cs typeface="Calibri" pitchFamily="34" charset="0"/>
              </a:rPr>
              <a:t>Adaptado de: </a:t>
            </a:r>
            <a:r>
              <a:rPr lang="pt-PT" sz="1200" i="1" dirty="0" err="1" smtClean="0">
                <a:solidFill>
                  <a:srgbClr val="808080"/>
                </a:solidFill>
                <a:latin typeface="Calibri" pitchFamily="34" charset="0"/>
                <a:cs typeface="Calibri" pitchFamily="34" charset="0"/>
              </a:rPr>
              <a:t>Di</a:t>
            </a:r>
            <a:r>
              <a:rPr lang="pt-PT" sz="1200" i="1" dirty="0" smtClean="0">
                <a:solidFill>
                  <a:srgbClr val="808080"/>
                </a:solidFill>
                <a:latin typeface="Calibri" pitchFamily="34" charset="0"/>
                <a:cs typeface="Calibri" pitchFamily="34" charset="0"/>
              </a:rPr>
              <a:t> </a:t>
            </a:r>
            <a:r>
              <a:rPr lang="pt-PT" sz="1200" i="1" dirty="0" err="1" smtClean="0">
                <a:solidFill>
                  <a:srgbClr val="808080"/>
                </a:solidFill>
                <a:latin typeface="Calibri" pitchFamily="34" charset="0"/>
                <a:cs typeface="Calibri" pitchFamily="34" charset="0"/>
              </a:rPr>
              <a:t>Bisceglie</a:t>
            </a:r>
            <a:r>
              <a:rPr lang="pt-PT" sz="1200" i="1" dirty="0" smtClean="0">
                <a:solidFill>
                  <a:srgbClr val="808080"/>
                </a:solidFill>
                <a:latin typeface="Calibri" pitchFamily="34" charset="0"/>
                <a:cs typeface="Calibri" pitchFamily="34" charset="0"/>
              </a:rPr>
              <a:t> </a:t>
            </a:r>
            <a:r>
              <a:rPr lang="pt-PT" sz="1200" i="1" dirty="0" err="1" smtClean="0">
                <a:solidFill>
                  <a:srgbClr val="808080"/>
                </a:solidFill>
                <a:latin typeface="Calibri" pitchFamily="34" charset="0"/>
                <a:cs typeface="Calibri" pitchFamily="34" charset="0"/>
              </a:rPr>
              <a:t>Am</a:t>
            </a:r>
            <a:r>
              <a:rPr lang="pt-PT" sz="1200" i="1" dirty="0" smtClean="0">
                <a:solidFill>
                  <a:srgbClr val="808080"/>
                </a:solidFill>
                <a:latin typeface="Calibri" pitchFamily="34" charset="0"/>
                <a:cs typeface="Calibri" pitchFamily="34" charset="0"/>
              </a:rPr>
              <a:t>. </a:t>
            </a:r>
            <a:r>
              <a:rPr lang="pt-PT" sz="1200" i="1" dirty="0" err="1" smtClean="0">
                <a:solidFill>
                  <a:srgbClr val="808080"/>
                </a:solidFill>
                <a:latin typeface="Calibri" pitchFamily="34" charset="0"/>
                <a:cs typeface="Calibri" pitchFamily="34" charset="0"/>
              </a:rPr>
              <a:t>Hepatology</a:t>
            </a:r>
            <a:r>
              <a:rPr lang="pt-PT" sz="1200" i="1" dirty="0" smtClean="0">
                <a:solidFill>
                  <a:srgbClr val="808080"/>
                </a:solidFill>
                <a:latin typeface="Calibri" pitchFamily="34" charset="0"/>
                <a:cs typeface="Calibri" pitchFamily="34" charset="0"/>
              </a:rPr>
              <a:t>. 2003. 31(4):1014-1018</a:t>
            </a:r>
          </a:p>
          <a:p>
            <a:pPr algn="r"/>
            <a:r>
              <a:rPr lang="pt-PT" sz="1200" i="1" dirty="0" err="1" smtClean="0">
                <a:solidFill>
                  <a:srgbClr val="808080"/>
                </a:solidFill>
                <a:latin typeface="Calibri" pitchFamily="34" charset="0"/>
                <a:cs typeface="Calibri" pitchFamily="34" charset="0"/>
              </a:rPr>
              <a:t>Lauer</a:t>
            </a:r>
            <a:r>
              <a:rPr lang="pt-PT" sz="1200" i="1" dirty="0" smtClean="0">
                <a:solidFill>
                  <a:srgbClr val="808080"/>
                </a:solidFill>
                <a:latin typeface="Calibri" pitchFamily="34" charset="0"/>
                <a:cs typeface="Calibri" pitchFamily="34" charset="0"/>
              </a:rPr>
              <a:t> G., </a:t>
            </a:r>
            <a:r>
              <a:rPr lang="pt-PT" sz="1200" i="1" dirty="0" err="1" smtClean="0">
                <a:solidFill>
                  <a:srgbClr val="808080"/>
                </a:solidFill>
                <a:latin typeface="Calibri" pitchFamily="34" charset="0"/>
                <a:cs typeface="Calibri" pitchFamily="34" charset="0"/>
              </a:rPr>
              <a:t>et</a:t>
            </a:r>
            <a:r>
              <a:rPr lang="pt-PT" sz="1200" i="1" dirty="0" smtClean="0">
                <a:solidFill>
                  <a:srgbClr val="808080"/>
                </a:solidFill>
                <a:latin typeface="Calibri" pitchFamily="34" charset="0"/>
                <a:cs typeface="Calibri" pitchFamily="34" charset="0"/>
              </a:rPr>
              <a:t> al. N </a:t>
            </a:r>
            <a:r>
              <a:rPr lang="pt-PT" sz="1200" i="1" dirty="0" err="1" smtClean="0">
                <a:solidFill>
                  <a:srgbClr val="808080"/>
                </a:solidFill>
                <a:latin typeface="Calibri" pitchFamily="34" charset="0"/>
                <a:cs typeface="Calibri" pitchFamily="34" charset="0"/>
              </a:rPr>
              <a:t>Engl</a:t>
            </a:r>
            <a:r>
              <a:rPr lang="pt-PT" sz="1200" i="1" dirty="0" smtClean="0">
                <a:solidFill>
                  <a:srgbClr val="808080"/>
                </a:solidFill>
                <a:latin typeface="Calibri" pitchFamily="34" charset="0"/>
                <a:cs typeface="Calibri" pitchFamily="34" charset="0"/>
              </a:rPr>
              <a:t> J </a:t>
            </a:r>
            <a:r>
              <a:rPr lang="pt-PT" sz="1200" i="1" dirty="0" err="1" smtClean="0">
                <a:solidFill>
                  <a:srgbClr val="808080"/>
                </a:solidFill>
                <a:latin typeface="Calibri" pitchFamily="34" charset="0"/>
                <a:cs typeface="Calibri" pitchFamily="34" charset="0"/>
              </a:rPr>
              <a:t>Med</a:t>
            </a:r>
            <a:r>
              <a:rPr lang="pt-PT" sz="1200" i="1" dirty="0" smtClean="0">
                <a:solidFill>
                  <a:srgbClr val="808080"/>
                </a:solidFill>
                <a:latin typeface="Calibri" pitchFamily="34" charset="0"/>
                <a:cs typeface="Calibri" pitchFamily="34" charset="0"/>
              </a:rPr>
              <a:t>. 2001;345:4</a:t>
            </a:r>
            <a:r>
              <a:rPr lang="pt-PT" sz="1200" dirty="0" smtClean="0">
                <a:solidFill>
                  <a:schemeClr val="tx1">
                    <a:lumMod val="65000"/>
                    <a:lumOff val="35000"/>
                  </a:schemeClr>
                </a:solidFill>
                <a:latin typeface="Calibri" pitchFamily="34" charset="0"/>
                <a:cs typeface="Calibri" pitchFamily="34" charset="0"/>
              </a:rPr>
              <a:t>1</a:t>
            </a:r>
          </a:p>
        </p:txBody>
      </p:sp>
      <p:sp>
        <p:nvSpPr>
          <p:cNvPr id="51" name="Forma livre 50"/>
          <p:cNvSpPr/>
          <p:nvPr/>
        </p:nvSpPr>
        <p:spPr>
          <a:xfrm>
            <a:off x="2348781" y="2545085"/>
            <a:ext cx="650875" cy="523875"/>
          </a:xfrm>
          <a:custGeom>
            <a:avLst/>
            <a:gdLst>
              <a:gd name="connsiteX0" fmla="*/ 60325 w 650875"/>
              <a:gd name="connsiteY0" fmla="*/ 0 h 523875"/>
              <a:gd name="connsiteX1" fmla="*/ 98425 w 650875"/>
              <a:gd name="connsiteY1" fmla="*/ 457200 h 523875"/>
              <a:gd name="connsiteX2" fmla="*/ 650875 w 650875"/>
              <a:gd name="connsiteY2" fmla="*/ 400050 h 523875"/>
            </a:gdLst>
            <a:ahLst/>
            <a:cxnLst>
              <a:cxn ang="0">
                <a:pos x="connsiteX0" y="connsiteY0"/>
              </a:cxn>
              <a:cxn ang="0">
                <a:pos x="connsiteX1" y="connsiteY1"/>
              </a:cxn>
              <a:cxn ang="0">
                <a:pos x="connsiteX2" y="connsiteY2"/>
              </a:cxn>
            </a:cxnLst>
            <a:rect l="l" t="t" r="r" b="b"/>
            <a:pathLst>
              <a:path w="650875" h="523875">
                <a:moveTo>
                  <a:pt x="60325" y="0"/>
                </a:moveTo>
                <a:cubicBezTo>
                  <a:pt x="30162" y="195262"/>
                  <a:pt x="0" y="390525"/>
                  <a:pt x="98425" y="457200"/>
                </a:cubicBezTo>
                <a:cubicBezTo>
                  <a:pt x="196850" y="523875"/>
                  <a:pt x="423862" y="461962"/>
                  <a:pt x="650875" y="400050"/>
                </a:cubicBezTo>
              </a:path>
            </a:pathLst>
          </a:custGeom>
          <a:ln w="57150">
            <a:solidFill>
              <a:srgbClr val="00458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sz="4400">
              <a:solidFill>
                <a:srgbClr val="004586"/>
              </a:solidFill>
            </a:endParaRPr>
          </a:p>
        </p:txBody>
      </p:sp>
      <p:sp>
        <p:nvSpPr>
          <p:cNvPr id="52" name="Forma livre 51"/>
          <p:cNvSpPr/>
          <p:nvPr/>
        </p:nvSpPr>
        <p:spPr>
          <a:xfrm>
            <a:off x="4871864" y="3481189"/>
            <a:ext cx="650875" cy="523875"/>
          </a:xfrm>
          <a:custGeom>
            <a:avLst/>
            <a:gdLst>
              <a:gd name="connsiteX0" fmla="*/ 60325 w 650875"/>
              <a:gd name="connsiteY0" fmla="*/ 0 h 523875"/>
              <a:gd name="connsiteX1" fmla="*/ 98425 w 650875"/>
              <a:gd name="connsiteY1" fmla="*/ 457200 h 523875"/>
              <a:gd name="connsiteX2" fmla="*/ 650875 w 650875"/>
              <a:gd name="connsiteY2" fmla="*/ 400050 h 523875"/>
            </a:gdLst>
            <a:ahLst/>
            <a:cxnLst>
              <a:cxn ang="0">
                <a:pos x="connsiteX0" y="connsiteY0"/>
              </a:cxn>
              <a:cxn ang="0">
                <a:pos x="connsiteX1" y="connsiteY1"/>
              </a:cxn>
              <a:cxn ang="0">
                <a:pos x="connsiteX2" y="connsiteY2"/>
              </a:cxn>
            </a:cxnLst>
            <a:rect l="l" t="t" r="r" b="b"/>
            <a:pathLst>
              <a:path w="650875" h="523875">
                <a:moveTo>
                  <a:pt x="60325" y="0"/>
                </a:moveTo>
                <a:cubicBezTo>
                  <a:pt x="30162" y="195262"/>
                  <a:pt x="0" y="390525"/>
                  <a:pt x="98425" y="457200"/>
                </a:cubicBezTo>
                <a:cubicBezTo>
                  <a:pt x="196850" y="523875"/>
                  <a:pt x="423862" y="461962"/>
                  <a:pt x="650875" y="400050"/>
                </a:cubicBezTo>
              </a:path>
            </a:pathLst>
          </a:custGeom>
          <a:ln w="57150">
            <a:solidFill>
              <a:srgbClr val="00458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sz="4400">
              <a:solidFill>
                <a:srgbClr val="004586"/>
              </a:solidFill>
            </a:endParaRPr>
          </a:p>
        </p:txBody>
      </p:sp>
      <p:sp>
        <p:nvSpPr>
          <p:cNvPr id="53" name="Forma livre 52"/>
          <p:cNvSpPr/>
          <p:nvPr/>
        </p:nvSpPr>
        <p:spPr>
          <a:xfrm>
            <a:off x="7392144" y="4417293"/>
            <a:ext cx="650875" cy="523875"/>
          </a:xfrm>
          <a:custGeom>
            <a:avLst/>
            <a:gdLst>
              <a:gd name="connsiteX0" fmla="*/ 60325 w 650875"/>
              <a:gd name="connsiteY0" fmla="*/ 0 h 523875"/>
              <a:gd name="connsiteX1" fmla="*/ 98425 w 650875"/>
              <a:gd name="connsiteY1" fmla="*/ 457200 h 523875"/>
              <a:gd name="connsiteX2" fmla="*/ 650875 w 650875"/>
              <a:gd name="connsiteY2" fmla="*/ 400050 h 523875"/>
            </a:gdLst>
            <a:ahLst/>
            <a:cxnLst>
              <a:cxn ang="0">
                <a:pos x="connsiteX0" y="connsiteY0"/>
              </a:cxn>
              <a:cxn ang="0">
                <a:pos x="connsiteX1" y="connsiteY1"/>
              </a:cxn>
              <a:cxn ang="0">
                <a:pos x="connsiteX2" y="connsiteY2"/>
              </a:cxn>
            </a:cxnLst>
            <a:rect l="l" t="t" r="r" b="b"/>
            <a:pathLst>
              <a:path w="650875" h="523875">
                <a:moveTo>
                  <a:pt x="60325" y="0"/>
                </a:moveTo>
                <a:cubicBezTo>
                  <a:pt x="30162" y="195262"/>
                  <a:pt x="0" y="390525"/>
                  <a:pt x="98425" y="457200"/>
                </a:cubicBezTo>
                <a:cubicBezTo>
                  <a:pt x="196850" y="523875"/>
                  <a:pt x="423862" y="461962"/>
                  <a:pt x="650875" y="400050"/>
                </a:cubicBezTo>
              </a:path>
            </a:pathLst>
          </a:custGeom>
          <a:ln w="57150">
            <a:solidFill>
              <a:srgbClr val="00458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sz="4400">
              <a:solidFill>
                <a:srgbClr val="004586"/>
              </a:solidFill>
            </a:endParaRPr>
          </a:p>
        </p:txBody>
      </p:sp>
      <p:cxnSp>
        <p:nvCxnSpPr>
          <p:cNvPr id="57" name="Conexão recta unidireccional 56"/>
          <p:cNvCxnSpPr>
            <a:stCxn id="29" idx="2"/>
            <a:endCxn id="34" idx="0"/>
          </p:cNvCxnSpPr>
          <p:nvPr/>
        </p:nvCxnSpPr>
        <p:spPr>
          <a:xfrm flipH="1">
            <a:off x="1595384" y="2492896"/>
            <a:ext cx="116" cy="864096"/>
          </a:xfrm>
          <a:prstGeom prst="straightConnector1">
            <a:avLst/>
          </a:prstGeom>
          <a:ln w="57150">
            <a:solidFill>
              <a:srgbClr val="00458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Conexão recta unidireccional 58"/>
          <p:cNvCxnSpPr>
            <a:stCxn id="30" idx="2"/>
            <a:endCxn id="35" idx="0"/>
          </p:cNvCxnSpPr>
          <p:nvPr/>
        </p:nvCxnSpPr>
        <p:spPr>
          <a:xfrm flipH="1">
            <a:off x="4115664" y="3429000"/>
            <a:ext cx="116" cy="864096"/>
          </a:xfrm>
          <a:prstGeom prst="straightConnector1">
            <a:avLst/>
          </a:prstGeom>
          <a:ln w="57150">
            <a:solidFill>
              <a:srgbClr val="00458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Conexão recta unidireccional 60"/>
          <p:cNvCxnSpPr>
            <a:stCxn id="31" idx="2"/>
            <a:endCxn id="36" idx="0"/>
          </p:cNvCxnSpPr>
          <p:nvPr/>
        </p:nvCxnSpPr>
        <p:spPr>
          <a:xfrm flipH="1">
            <a:off x="6635944" y="4365104"/>
            <a:ext cx="116" cy="813792"/>
          </a:xfrm>
          <a:prstGeom prst="straightConnector1">
            <a:avLst/>
          </a:prstGeom>
          <a:ln w="57150">
            <a:solidFill>
              <a:srgbClr val="00458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o 22"/>
          <p:cNvGrpSpPr/>
          <p:nvPr/>
        </p:nvGrpSpPr>
        <p:grpSpPr>
          <a:xfrm>
            <a:off x="7177204" y="2796318"/>
            <a:ext cx="1800200" cy="1800200"/>
            <a:chOff x="7032104" y="2708920"/>
            <a:chExt cx="1800200" cy="1800200"/>
          </a:xfrm>
        </p:grpSpPr>
        <p:sp>
          <p:nvSpPr>
            <p:cNvPr id="19" name="Oval 18"/>
            <p:cNvSpPr/>
            <p:nvPr/>
          </p:nvSpPr>
          <p:spPr>
            <a:xfrm>
              <a:off x="7032104" y="2708920"/>
              <a:ext cx="1800200" cy="1800200"/>
            </a:xfrm>
            <a:prstGeom prst="ellipse">
              <a:avLst/>
            </a:prstGeom>
            <a:solidFill>
              <a:schemeClr val="bg1"/>
            </a:solidFill>
          </p:spPr>
          <p:style>
            <a:lnRef idx="0">
              <a:schemeClr val="dk1"/>
            </a:lnRef>
            <a:fillRef idx="3">
              <a:schemeClr val="dk1"/>
            </a:fillRef>
            <a:effectRef idx="3">
              <a:schemeClr val="dk1"/>
            </a:effectRef>
            <a:fontRef idx="minor">
              <a:schemeClr val="lt1"/>
            </a:fontRef>
          </p:style>
          <p:txBody>
            <a:bodyPr rtlCol="0" anchor="ctr"/>
            <a:lstStyle/>
            <a:p>
              <a:pPr algn="ctr"/>
              <a:endParaRPr lang="pt-PT"/>
            </a:p>
          </p:txBody>
        </p:sp>
        <p:pic>
          <p:nvPicPr>
            <p:cNvPr id="155656" name="Picture 8" descr="Resultado de imagem para smoking cigarettes"/>
            <p:cNvPicPr>
              <a:picLocks noChangeAspect="1" noChangeArrowheads="1"/>
            </p:cNvPicPr>
            <p:nvPr/>
          </p:nvPicPr>
          <p:blipFill>
            <a:blip r:embed="rId2" cstate="print"/>
            <a:srcRect/>
            <a:stretch>
              <a:fillRect/>
            </a:stretch>
          </p:blipFill>
          <p:spPr bwMode="auto">
            <a:xfrm>
              <a:off x="7248128" y="3086750"/>
              <a:ext cx="1381734" cy="1034946"/>
            </a:xfrm>
            <a:prstGeom prst="rect">
              <a:avLst/>
            </a:prstGeom>
            <a:noFill/>
          </p:spPr>
        </p:pic>
      </p:grpSp>
      <p:sp>
        <p:nvSpPr>
          <p:cNvPr id="5" name="TextShape 1"/>
          <p:cNvSpPr txBox="1"/>
          <p:nvPr/>
        </p:nvSpPr>
        <p:spPr>
          <a:xfrm>
            <a:off x="0" y="324230"/>
            <a:ext cx="12192000" cy="604440"/>
          </a:xfrm>
          <a:prstGeom prst="rect">
            <a:avLst/>
          </a:prstGeom>
          <a:noFill/>
          <a:ln>
            <a:noFill/>
          </a:ln>
        </p:spPr>
        <p:txBody>
          <a:bodyPr anchor="ctr"/>
          <a:lstStyle/>
          <a:p>
            <a:pPr algn="ctr">
              <a:lnSpc>
                <a:spcPct val="100000"/>
              </a:lnSpc>
            </a:pPr>
            <a:r>
              <a:rPr lang="es-ES" sz="3200" b="1" strike="noStrike" spc="-1" dirty="0" err="1" smtClean="0">
                <a:solidFill>
                  <a:srgbClr val="004586"/>
                </a:solidFill>
                <a:uFill>
                  <a:solidFill>
                    <a:srgbClr val="FFFFFF"/>
                  </a:solidFill>
                </a:uFill>
                <a:latin typeface="Calibri"/>
              </a:rPr>
              <a:t>Hepatite</a:t>
            </a:r>
            <a:r>
              <a:rPr lang="es-ES" sz="3200" b="1" strike="noStrike" spc="-1" dirty="0" smtClean="0">
                <a:solidFill>
                  <a:srgbClr val="004586"/>
                </a:solidFill>
                <a:uFill>
                  <a:solidFill>
                    <a:srgbClr val="FFFFFF"/>
                  </a:solidFill>
                </a:uFill>
                <a:latin typeface="Calibri"/>
              </a:rPr>
              <a:t> C. </a:t>
            </a:r>
            <a:r>
              <a:rPr lang="es-ES" sz="3200" b="1" strike="noStrike" spc="-1" dirty="0" err="1" smtClean="0">
                <a:solidFill>
                  <a:srgbClr val="004586"/>
                </a:solidFill>
                <a:uFill>
                  <a:solidFill>
                    <a:srgbClr val="FFFFFF"/>
                  </a:solidFill>
                </a:uFill>
                <a:latin typeface="Calibri"/>
              </a:rPr>
              <a:t>Fatores</a:t>
            </a:r>
            <a:r>
              <a:rPr lang="es-ES" sz="3200" b="1" strike="noStrike" spc="-1" dirty="0" smtClean="0">
                <a:solidFill>
                  <a:srgbClr val="004586"/>
                </a:solidFill>
                <a:uFill>
                  <a:solidFill>
                    <a:srgbClr val="FFFFFF"/>
                  </a:solidFill>
                </a:uFill>
                <a:latin typeface="Calibri"/>
              </a:rPr>
              <a:t> </a:t>
            </a:r>
            <a:r>
              <a:rPr lang="es-ES" sz="3200" b="1" spc="-1" dirty="0" err="1" smtClean="0">
                <a:solidFill>
                  <a:srgbClr val="004586"/>
                </a:solidFill>
                <a:uFill>
                  <a:solidFill>
                    <a:srgbClr val="FFFFFF"/>
                  </a:solidFill>
                </a:uFill>
                <a:latin typeface="Calibri"/>
              </a:rPr>
              <a:t>a</a:t>
            </a:r>
            <a:r>
              <a:rPr lang="es-ES" sz="3200" b="1" strike="noStrike" spc="-1" dirty="0" err="1" smtClean="0">
                <a:solidFill>
                  <a:srgbClr val="004586"/>
                </a:solidFill>
                <a:uFill>
                  <a:solidFill>
                    <a:srgbClr val="FFFFFF"/>
                  </a:solidFill>
                </a:uFill>
                <a:latin typeface="Calibri"/>
              </a:rPr>
              <a:t>ssociados</a:t>
            </a:r>
            <a:r>
              <a:rPr lang="es-ES" sz="3200" b="1" strike="noStrike" spc="-1" dirty="0" smtClean="0">
                <a:solidFill>
                  <a:srgbClr val="004586"/>
                </a:solidFill>
                <a:uFill>
                  <a:solidFill>
                    <a:srgbClr val="FFFFFF"/>
                  </a:solidFill>
                </a:uFill>
                <a:latin typeface="Calibri"/>
              </a:rPr>
              <a:t> a </a:t>
            </a:r>
            <a:r>
              <a:rPr lang="es-ES" sz="3200" b="1" spc="-1" dirty="0" err="1" smtClean="0">
                <a:solidFill>
                  <a:srgbClr val="004586"/>
                </a:solidFill>
                <a:uFill>
                  <a:solidFill>
                    <a:srgbClr val="FFFFFF"/>
                  </a:solidFill>
                </a:uFill>
                <a:latin typeface="Calibri"/>
              </a:rPr>
              <a:t>p</a:t>
            </a:r>
            <a:r>
              <a:rPr lang="es-ES" sz="3200" b="1" strike="noStrike" spc="-1" dirty="0" err="1" smtClean="0">
                <a:solidFill>
                  <a:srgbClr val="004586"/>
                </a:solidFill>
                <a:uFill>
                  <a:solidFill>
                    <a:srgbClr val="FFFFFF"/>
                  </a:solidFill>
                </a:uFill>
                <a:latin typeface="Calibri"/>
              </a:rPr>
              <a:t>rogressão</a:t>
            </a:r>
            <a:r>
              <a:rPr lang="es-ES" sz="3200" b="1" strike="noStrike" spc="-1" dirty="0" smtClean="0">
                <a:solidFill>
                  <a:srgbClr val="004586"/>
                </a:solidFill>
                <a:uFill>
                  <a:solidFill>
                    <a:srgbClr val="FFFFFF"/>
                  </a:solidFill>
                </a:uFill>
                <a:latin typeface="Calibri"/>
              </a:rPr>
              <a:t> </a:t>
            </a:r>
            <a:r>
              <a:rPr lang="es-ES" sz="3200" b="1" strike="noStrike" spc="-1" dirty="0" err="1" smtClean="0">
                <a:solidFill>
                  <a:srgbClr val="004586"/>
                </a:solidFill>
                <a:uFill>
                  <a:solidFill>
                    <a:srgbClr val="FFFFFF"/>
                  </a:solidFill>
                </a:uFill>
                <a:latin typeface="Calibri"/>
              </a:rPr>
              <a:t>mais</a:t>
            </a:r>
            <a:r>
              <a:rPr lang="es-ES" sz="3200" b="1" strike="noStrike" spc="-1" dirty="0" smtClean="0">
                <a:solidFill>
                  <a:srgbClr val="004586"/>
                </a:solidFill>
                <a:uFill>
                  <a:solidFill>
                    <a:srgbClr val="FFFFFF"/>
                  </a:solidFill>
                </a:uFill>
                <a:latin typeface="Calibri"/>
              </a:rPr>
              <a:t> rápida para </a:t>
            </a:r>
            <a:r>
              <a:rPr lang="es-ES" sz="3200" b="1" strike="noStrike" spc="-1" dirty="0" err="1" smtClean="0">
                <a:solidFill>
                  <a:srgbClr val="004586"/>
                </a:solidFill>
                <a:uFill>
                  <a:solidFill>
                    <a:srgbClr val="FFFFFF"/>
                  </a:solidFill>
                </a:uFill>
                <a:latin typeface="Calibri"/>
              </a:rPr>
              <a:t>fibrose</a:t>
            </a:r>
            <a:endParaRPr lang="es-ES" b="0" strike="noStrike" spc="-1" dirty="0">
              <a:solidFill>
                <a:srgbClr val="004586"/>
              </a:solidFill>
              <a:uFill>
                <a:solidFill>
                  <a:srgbClr val="FFFFFF"/>
                </a:solidFill>
              </a:uFill>
              <a:latin typeface="Calibri"/>
            </a:endParaRPr>
          </a:p>
        </p:txBody>
      </p:sp>
      <p:grpSp>
        <p:nvGrpSpPr>
          <p:cNvPr id="9" name="Grupo 8"/>
          <p:cNvGrpSpPr/>
          <p:nvPr/>
        </p:nvGrpSpPr>
        <p:grpSpPr>
          <a:xfrm>
            <a:off x="2928732" y="2796318"/>
            <a:ext cx="1800200" cy="1800200"/>
            <a:chOff x="3647728" y="2204864"/>
            <a:chExt cx="1656184" cy="1512168"/>
          </a:xfrm>
        </p:grpSpPr>
        <p:sp>
          <p:nvSpPr>
            <p:cNvPr id="6" name="Oval 5"/>
            <p:cNvSpPr/>
            <p:nvPr/>
          </p:nvSpPr>
          <p:spPr>
            <a:xfrm>
              <a:off x="3647728" y="2204864"/>
              <a:ext cx="1656184" cy="1512168"/>
            </a:xfrm>
            <a:prstGeom prst="ellipse">
              <a:avLst/>
            </a:prstGeom>
            <a:solidFill>
              <a:schemeClr val="bg1"/>
            </a:solidFill>
          </p:spPr>
          <p:style>
            <a:lnRef idx="0">
              <a:schemeClr val="dk1"/>
            </a:lnRef>
            <a:fillRef idx="3">
              <a:schemeClr val="dk1"/>
            </a:fillRef>
            <a:effectRef idx="3">
              <a:schemeClr val="dk1"/>
            </a:effectRef>
            <a:fontRef idx="minor">
              <a:schemeClr val="lt1"/>
            </a:fontRef>
          </p:style>
          <p:txBody>
            <a:bodyPr rtlCol="0" anchor="ctr"/>
            <a:lstStyle/>
            <a:p>
              <a:pPr algn="ctr"/>
              <a:endParaRPr lang="pt-PT"/>
            </a:p>
          </p:txBody>
        </p:sp>
        <p:pic>
          <p:nvPicPr>
            <p:cNvPr id="155650" name="Picture 2" descr="Resultado de imagem para cirrhosis"/>
            <p:cNvPicPr>
              <a:picLocks noChangeAspect="1" noChangeArrowheads="1"/>
            </p:cNvPicPr>
            <p:nvPr/>
          </p:nvPicPr>
          <p:blipFill>
            <a:blip r:embed="rId3" cstate="print"/>
            <a:srcRect l="51436" t="11498" r="4305" b="10891"/>
            <a:stretch>
              <a:fillRect/>
            </a:stretch>
          </p:blipFill>
          <p:spPr bwMode="auto">
            <a:xfrm>
              <a:off x="3863752" y="2564904"/>
              <a:ext cx="1138793" cy="831011"/>
            </a:xfrm>
            <a:prstGeom prst="rect">
              <a:avLst/>
            </a:prstGeom>
            <a:noFill/>
          </p:spPr>
        </p:pic>
      </p:grpSp>
      <p:sp>
        <p:nvSpPr>
          <p:cNvPr id="10" name="CaixaDeTexto 9"/>
          <p:cNvSpPr txBox="1"/>
          <p:nvPr/>
        </p:nvSpPr>
        <p:spPr>
          <a:xfrm>
            <a:off x="984516" y="1500174"/>
            <a:ext cx="3023007" cy="1661993"/>
          </a:xfrm>
          <a:prstGeom prst="rect">
            <a:avLst/>
          </a:prstGeom>
          <a:noFill/>
          <a:effectLst/>
        </p:spPr>
        <p:style>
          <a:lnRef idx="1">
            <a:schemeClr val="dk1"/>
          </a:lnRef>
          <a:fillRef idx="2">
            <a:schemeClr val="dk1"/>
          </a:fillRef>
          <a:effectRef idx="1">
            <a:schemeClr val="dk1"/>
          </a:effectRef>
          <a:fontRef idx="minor">
            <a:schemeClr val="dk1"/>
          </a:fontRef>
        </p:style>
        <p:txBody>
          <a:bodyPr wrap="none" rtlCol="0">
            <a:spAutoFit/>
          </a:bodyPr>
          <a:lstStyle/>
          <a:p>
            <a:pPr algn="ctr"/>
            <a:r>
              <a:rPr lang="pt-PT" sz="2400" dirty="0" smtClean="0">
                <a:solidFill>
                  <a:srgbClr val="C00000"/>
                </a:solidFill>
                <a:latin typeface="Calibri" pitchFamily="34" charset="0"/>
                <a:cs typeface="Calibri" pitchFamily="34" charset="0"/>
              </a:rPr>
              <a:t>Doença</a:t>
            </a:r>
          </a:p>
          <a:p>
            <a:pPr algn="ctr"/>
            <a:endParaRPr lang="pt-PT" b="1" dirty="0" smtClean="0">
              <a:latin typeface="Calibri" pitchFamily="34" charset="0"/>
              <a:cs typeface="Calibri" pitchFamily="34" charset="0"/>
            </a:endParaRPr>
          </a:p>
          <a:p>
            <a:pPr>
              <a:buClr>
                <a:srgbClr val="C00000"/>
              </a:buClr>
              <a:buFont typeface="Wingdings" pitchFamily="2" charset="2"/>
              <a:buChar char="v"/>
            </a:pPr>
            <a:r>
              <a:rPr lang="pt-PT" sz="2000" dirty="0" smtClean="0">
                <a:solidFill>
                  <a:srgbClr val="004586"/>
                </a:solidFill>
                <a:latin typeface="Calibri" pitchFamily="34" charset="0"/>
                <a:cs typeface="Calibri" pitchFamily="34" charset="0"/>
              </a:rPr>
              <a:t> Estadio de fibrose.</a:t>
            </a:r>
          </a:p>
          <a:p>
            <a:pPr>
              <a:buClr>
                <a:srgbClr val="C00000"/>
              </a:buClr>
              <a:buFont typeface="Wingdings" pitchFamily="2" charset="2"/>
              <a:buChar char="v"/>
            </a:pPr>
            <a:r>
              <a:rPr lang="pt-PT" sz="2000" dirty="0" smtClean="0">
                <a:solidFill>
                  <a:srgbClr val="004586"/>
                </a:solidFill>
                <a:latin typeface="Calibri" pitchFamily="34" charset="0"/>
                <a:cs typeface="Calibri" pitchFamily="34" charset="0"/>
              </a:rPr>
              <a:t>VHC após os 40 anos.</a:t>
            </a:r>
          </a:p>
          <a:p>
            <a:pPr>
              <a:buClr>
                <a:srgbClr val="C00000"/>
              </a:buClr>
              <a:buFont typeface="Wingdings" pitchFamily="2" charset="2"/>
              <a:buChar char="v"/>
            </a:pPr>
            <a:r>
              <a:rPr lang="pt-PT" sz="2000" dirty="0" smtClean="0">
                <a:solidFill>
                  <a:srgbClr val="004586"/>
                </a:solidFill>
                <a:latin typeface="Calibri" pitchFamily="34" charset="0"/>
                <a:cs typeface="Calibri" pitchFamily="34" charset="0"/>
              </a:rPr>
              <a:t>ALT persistentemente ↑</a:t>
            </a:r>
            <a:r>
              <a:rPr lang="pt-PT" dirty="0" smtClean="0">
                <a:latin typeface="Calibri" pitchFamily="34" charset="0"/>
                <a:cs typeface="Calibri" pitchFamily="34" charset="0"/>
              </a:rPr>
              <a:t>.</a:t>
            </a:r>
            <a:endParaRPr lang="pt-PT" dirty="0">
              <a:latin typeface="Calibri" pitchFamily="34" charset="0"/>
              <a:cs typeface="Calibri" pitchFamily="34" charset="0"/>
            </a:endParaRPr>
          </a:p>
        </p:txBody>
      </p:sp>
      <p:grpSp>
        <p:nvGrpSpPr>
          <p:cNvPr id="16" name="Grupo 15"/>
          <p:cNvGrpSpPr/>
          <p:nvPr/>
        </p:nvGrpSpPr>
        <p:grpSpPr>
          <a:xfrm>
            <a:off x="4944956" y="1500174"/>
            <a:ext cx="1800200" cy="1800200"/>
            <a:chOff x="4799856" y="2852936"/>
            <a:chExt cx="1800200" cy="1800200"/>
          </a:xfrm>
        </p:grpSpPr>
        <p:sp>
          <p:nvSpPr>
            <p:cNvPr id="13" name="Oval 12"/>
            <p:cNvSpPr/>
            <p:nvPr/>
          </p:nvSpPr>
          <p:spPr>
            <a:xfrm>
              <a:off x="4799856" y="2852936"/>
              <a:ext cx="1800200" cy="1800200"/>
            </a:xfrm>
            <a:prstGeom prst="ellipse">
              <a:avLst/>
            </a:prstGeom>
            <a:solidFill>
              <a:schemeClr val="bg1"/>
            </a:solidFill>
          </p:spPr>
          <p:style>
            <a:lnRef idx="0">
              <a:schemeClr val="dk1"/>
            </a:lnRef>
            <a:fillRef idx="3">
              <a:schemeClr val="dk1"/>
            </a:fillRef>
            <a:effectRef idx="3">
              <a:schemeClr val="dk1"/>
            </a:effectRef>
            <a:fontRef idx="minor">
              <a:schemeClr val="lt1"/>
            </a:fontRef>
          </p:style>
          <p:txBody>
            <a:bodyPr rtlCol="0" anchor="ctr"/>
            <a:lstStyle/>
            <a:p>
              <a:pPr algn="ctr"/>
              <a:endParaRPr lang="pt-PT"/>
            </a:p>
          </p:txBody>
        </p:sp>
        <p:pic>
          <p:nvPicPr>
            <p:cNvPr id="155654" name="Picture 6" descr="Resultado de imagem para hepatits c patient"/>
            <p:cNvPicPr>
              <a:picLocks noChangeAspect="1" noChangeArrowheads="1"/>
            </p:cNvPicPr>
            <p:nvPr/>
          </p:nvPicPr>
          <p:blipFill>
            <a:blip r:embed="rId4" cstate="print"/>
            <a:srcRect/>
            <a:stretch>
              <a:fillRect/>
            </a:stretch>
          </p:blipFill>
          <p:spPr bwMode="auto">
            <a:xfrm>
              <a:off x="5015879" y="3284984"/>
              <a:ext cx="1376325" cy="936104"/>
            </a:xfrm>
            <a:prstGeom prst="rect">
              <a:avLst/>
            </a:prstGeom>
            <a:noFill/>
            <a:effectLst>
              <a:softEdge rad="63500"/>
            </a:effectLst>
          </p:spPr>
        </p:pic>
      </p:grpSp>
      <p:sp>
        <p:nvSpPr>
          <p:cNvPr id="17" name="CaixaDeTexto 16"/>
          <p:cNvSpPr txBox="1"/>
          <p:nvPr/>
        </p:nvSpPr>
        <p:spPr>
          <a:xfrm>
            <a:off x="4760978" y="3312204"/>
            <a:ext cx="2634952" cy="3170099"/>
          </a:xfrm>
          <a:prstGeom prst="rect">
            <a:avLst/>
          </a:prstGeom>
          <a:noFill/>
          <a:effectLst/>
        </p:spPr>
        <p:style>
          <a:lnRef idx="1">
            <a:schemeClr val="dk1"/>
          </a:lnRef>
          <a:fillRef idx="2">
            <a:schemeClr val="dk1"/>
          </a:fillRef>
          <a:effectRef idx="1">
            <a:schemeClr val="dk1"/>
          </a:effectRef>
          <a:fontRef idx="minor">
            <a:schemeClr val="dk1"/>
          </a:fontRef>
        </p:style>
        <p:txBody>
          <a:bodyPr wrap="none" rtlCol="0">
            <a:spAutoFit/>
          </a:bodyPr>
          <a:lstStyle/>
          <a:p>
            <a:pPr algn="ctr"/>
            <a:r>
              <a:rPr lang="pt-PT" sz="2400" dirty="0" smtClean="0">
                <a:solidFill>
                  <a:srgbClr val="C00000"/>
                </a:solidFill>
                <a:latin typeface="Calibri" pitchFamily="34" charset="0"/>
                <a:cs typeface="Calibri" pitchFamily="34" charset="0"/>
              </a:rPr>
              <a:t>Hospedeiro</a:t>
            </a:r>
          </a:p>
          <a:p>
            <a:pPr algn="ctr"/>
            <a:endParaRPr lang="pt-PT" b="1" dirty="0" smtClean="0">
              <a:solidFill>
                <a:srgbClr val="004586"/>
              </a:solidFill>
              <a:latin typeface="Calibri" pitchFamily="34" charset="0"/>
              <a:cs typeface="Calibri" pitchFamily="34" charset="0"/>
            </a:endParaRPr>
          </a:p>
          <a:p>
            <a:pPr>
              <a:buClr>
                <a:srgbClr val="C00000"/>
              </a:buClr>
              <a:buFont typeface="Wingdings" pitchFamily="2" charset="2"/>
              <a:buChar char="v"/>
            </a:pPr>
            <a:r>
              <a:rPr lang="pt-PT" sz="2000" dirty="0" smtClean="0">
                <a:solidFill>
                  <a:srgbClr val="004586"/>
                </a:solidFill>
                <a:latin typeface="Calibri" pitchFamily="34" charset="0"/>
                <a:cs typeface="Calibri" pitchFamily="34" charset="0"/>
              </a:rPr>
              <a:t> Sexo masculino.</a:t>
            </a:r>
          </a:p>
          <a:p>
            <a:pPr>
              <a:buClr>
                <a:srgbClr val="C00000"/>
              </a:buClr>
              <a:buFont typeface="Wingdings" pitchFamily="2" charset="2"/>
              <a:buChar char="v"/>
            </a:pPr>
            <a:r>
              <a:rPr lang="pt-PT" sz="2000" dirty="0" smtClean="0">
                <a:solidFill>
                  <a:srgbClr val="004586"/>
                </a:solidFill>
                <a:latin typeface="Calibri" pitchFamily="34" charset="0"/>
                <a:cs typeface="Calibri" pitchFamily="34" charset="0"/>
              </a:rPr>
              <a:t> Idade &gt;30 anos.</a:t>
            </a:r>
          </a:p>
          <a:p>
            <a:pPr>
              <a:buClr>
                <a:srgbClr val="C00000"/>
              </a:buClr>
              <a:buFont typeface="Wingdings" pitchFamily="2" charset="2"/>
              <a:buChar char="v"/>
            </a:pPr>
            <a:r>
              <a:rPr lang="pt-PT" sz="2000" dirty="0" smtClean="0">
                <a:solidFill>
                  <a:srgbClr val="004586"/>
                </a:solidFill>
                <a:latin typeface="Calibri" pitchFamily="34" charset="0"/>
                <a:cs typeface="Calibri" pitchFamily="34" charset="0"/>
              </a:rPr>
              <a:t> Obesidade.</a:t>
            </a:r>
          </a:p>
          <a:p>
            <a:pPr>
              <a:buClr>
                <a:srgbClr val="C00000"/>
              </a:buClr>
              <a:buFont typeface="Wingdings" pitchFamily="2" charset="2"/>
              <a:buChar char="v"/>
            </a:pPr>
            <a:r>
              <a:rPr lang="pt-PT" sz="2000" dirty="0" smtClean="0">
                <a:solidFill>
                  <a:srgbClr val="004586"/>
                </a:solidFill>
                <a:latin typeface="Calibri" pitchFamily="34" charset="0"/>
                <a:cs typeface="Calibri" pitchFamily="34" charset="0"/>
              </a:rPr>
              <a:t> Diabetes.</a:t>
            </a:r>
          </a:p>
          <a:p>
            <a:pPr>
              <a:buClr>
                <a:srgbClr val="C00000"/>
              </a:buClr>
              <a:buFont typeface="Wingdings" pitchFamily="2" charset="2"/>
              <a:buChar char="v"/>
            </a:pPr>
            <a:r>
              <a:rPr lang="pt-PT" sz="2000" dirty="0" smtClean="0">
                <a:solidFill>
                  <a:srgbClr val="004586"/>
                </a:solidFill>
                <a:latin typeface="Calibri" pitchFamily="34" charset="0"/>
                <a:cs typeface="Calibri" pitchFamily="34" charset="0"/>
              </a:rPr>
              <a:t> Co-infeção VHB, VIH.</a:t>
            </a:r>
          </a:p>
          <a:p>
            <a:pPr>
              <a:buClr>
                <a:srgbClr val="C00000"/>
              </a:buClr>
              <a:buFont typeface="Wingdings" pitchFamily="2" charset="2"/>
              <a:buChar char="v"/>
            </a:pPr>
            <a:r>
              <a:rPr lang="pt-PT" sz="2000" dirty="0" smtClean="0">
                <a:solidFill>
                  <a:srgbClr val="004586"/>
                </a:solidFill>
                <a:latin typeface="Calibri" pitchFamily="34" charset="0"/>
                <a:cs typeface="Calibri" pitchFamily="34" charset="0"/>
              </a:rPr>
              <a:t> Imunossupressão.</a:t>
            </a:r>
          </a:p>
          <a:p>
            <a:pPr>
              <a:buClr>
                <a:srgbClr val="C00000"/>
              </a:buClr>
              <a:buFont typeface="Wingdings" pitchFamily="2" charset="2"/>
              <a:buChar char="v"/>
            </a:pPr>
            <a:r>
              <a:rPr lang="pt-PT" sz="2000" dirty="0" smtClean="0">
                <a:solidFill>
                  <a:srgbClr val="004586"/>
                </a:solidFill>
                <a:latin typeface="Calibri" pitchFamily="34" charset="0"/>
                <a:cs typeface="Calibri" pitchFamily="34" charset="0"/>
              </a:rPr>
              <a:t> Esteatose.</a:t>
            </a:r>
          </a:p>
          <a:p>
            <a:pPr>
              <a:buClr>
                <a:srgbClr val="C00000"/>
              </a:buClr>
              <a:buFont typeface="Wingdings" pitchFamily="2" charset="2"/>
              <a:buChar char="v"/>
            </a:pPr>
            <a:r>
              <a:rPr lang="pt-PT" sz="2000" dirty="0" smtClean="0">
                <a:solidFill>
                  <a:srgbClr val="004586"/>
                </a:solidFill>
                <a:latin typeface="Calibri" pitchFamily="34" charset="0"/>
                <a:cs typeface="Calibri" pitchFamily="34" charset="0"/>
              </a:rPr>
              <a:t> Sobrecarga de ferro</a:t>
            </a:r>
            <a:r>
              <a:rPr lang="pt-PT" sz="2000" dirty="0" smtClean="0">
                <a:latin typeface="Calibri" pitchFamily="34" charset="0"/>
                <a:cs typeface="Calibri" pitchFamily="34" charset="0"/>
              </a:rPr>
              <a:t>.</a:t>
            </a:r>
            <a:endParaRPr lang="pt-PT" sz="2000" dirty="0">
              <a:latin typeface="Calibri" pitchFamily="34" charset="0"/>
              <a:cs typeface="Calibri" pitchFamily="34" charset="0"/>
            </a:endParaRPr>
          </a:p>
        </p:txBody>
      </p:sp>
      <p:sp>
        <p:nvSpPr>
          <p:cNvPr id="21" name="CaixaDeTexto 20"/>
          <p:cNvSpPr txBox="1"/>
          <p:nvPr/>
        </p:nvSpPr>
        <p:spPr>
          <a:xfrm>
            <a:off x="8257324" y="1565792"/>
            <a:ext cx="2813078" cy="1538883"/>
          </a:xfrm>
          <a:prstGeom prst="rect">
            <a:avLst/>
          </a:prstGeom>
          <a:noFill/>
          <a:effectLst/>
        </p:spPr>
        <p:style>
          <a:lnRef idx="1">
            <a:schemeClr val="dk1"/>
          </a:lnRef>
          <a:fillRef idx="2">
            <a:schemeClr val="dk1"/>
          </a:fillRef>
          <a:effectRef idx="1">
            <a:schemeClr val="dk1"/>
          </a:effectRef>
          <a:fontRef idx="minor">
            <a:schemeClr val="dk1"/>
          </a:fontRef>
        </p:style>
        <p:txBody>
          <a:bodyPr wrap="none" rtlCol="0">
            <a:spAutoFit/>
          </a:bodyPr>
          <a:lstStyle/>
          <a:p>
            <a:pPr algn="ctr"/>
            <a:r>
              <a:rPr lang="pt-PT" sz="2400" dirty="0" smtClean="0">
                <a:solidFill>
                  <a:srgbClr val="C00000"/>
                </a:solidFill>
                <a:latin typeface="Calibri" pitchFamily="34" charset="0"/>
                <a:cs typeface="Calibri" pitchFamily="34" charset="0"/>
              </a:rPr>
              <a:t>Ambiente</a:t>
            </a:r>
          </a:p>
          <a:p>
            <a:pPr algn="ctr"/>
            <a:endParaRPr lang="pt-PT" sz="1000" b="1" dirty="0" smtClean="0">
              <a:latin typeface="Calibri" pitchFamily="34" charset="0"/>
              <a:cs typeface="Calibri" pitchFamily="34" charset="0"/>
            </a:endParaRPr>
          </a:p>
          <a:p>
            <a:pPr>
              <a:buClr>
                <a:srgbClr val="C00000"/>
              </a:buClr>
              <a:buFont typeface="Wingdings" pitchFamily="2" charset="2"/>
              <a:buChar char="v"/>
            </a:pPr>
            <a:r>
              <a:rPr lang="pt-PT" dirty="0" smtClean="0">
                <a:latin typeface="Calibri" pitchFamily="34" charset="0"/>
                <a:cs typeface="Calibri" pitchFamily="34" charset="0"/>
              </a:rPr>
              <a:t> </a:t>
            </a:r>
            <a:r>
              <a:rPr lang="pt-PT" sz="2000" dirty="0" smtClean="0">
                <a:latin typeface="Calibri" pitchFamily="34" charset="0"/>
                <a:cs typeface="Calibri" pitchFamily="34" charset="0"/>
              </a:rPr>
              <a:t>C</a:t>
            </a:r>
            <a:r>
              <a:rPr lang="pt-PT" sz="2000" dirty="0" smtClean="0">
                <a:solidFill>
                  <a:srgbClr val="004586"/>
                </a:solidFill>
                <a:latin typeface="Calibri" pitchFamily="34" charset="0"/>
                <a:cs typeface="Calibri" pitchFamily="34" charset="0"/>
              </a:rPr>
              <a:t>onsumo de álcool.</a:t>
            </a:r>
          </a:p>
          <a:p>
            <a:pPr>
              <a:buClr>
                <a:srgbClr val="C00000"/>
              </a:buClr>
              <a:buFont typeface="Wingdings" pitchFamily="2" charset="2"/>
              <a:buChar char="v"/>
            </a:pPr>
            <a:r>
              <a:rPr lang="pt-PT" sz="2000" dirty="0" smtClean="0">
                <a:solidFill>
                  <a:srgbClr val="004586"/>
                </a:solidFill>
                <a:latin typeface="Calibri" pitchFamily="34" charset="0"/>
                <a:cs typeface="Calibri" pitchFamily="34" charset="0"/>
              </a:rPr>
              <a:t>Consumo de tabaco.</a:t>
            </a:r>
          </a:p>
          <a:p>
            <a:pPr>
              <a:buClr>
                <a:srgbClr val="C00000"/>
              </a:buClr>
              <a:buFont typeface="Wingdings" pitchFamily="2" charset="2"/>
              <a:buChar char="v"/>
            </a:pPr>
            <a:r>
              <a:rPr lang="pt-PT" sz="2000" dirty="0" smtClean="0">
                <a:solidFill>
                  <a:srgbClr val="004586"/>
                </a:solidFill>
                <a:latin typeface="Calibri" pitchFamily="34" charset="0"/>
                <a:cs typeface="Calibri" pitchFamily="34" charset="0"/>
              </a:rPr>
              <a:t>Consumo de cannabis.</a:t>
            </a:r>
            <a:endParaRPr lang="pt-PT" sz="2000" dirty="0">
              <a:solidFill>
                <a:srgbClr val="004586"/>
              </a:solidFill>
              <a:latin typeface="Calibri" pitchFamily="34" charset="0"/>
              <a:cs typeface="Calibri" pitchFamily="34" charset="0"/>
            </a:endParaRPr>
          </a:p>
        </p:txBody>
      </p:sp>
      <p:sp>
        <p:nvSpPr>
          <p:cNvPr id="24" name="CaixaDeTexto 23"/>
          <p:cNvSpPr txBox="1"/>
          <p:nvPr/>
        </p:nvSpPr>
        <p:spPr>
          <a:xfrm>
            <a:off x="9167834" y="5715016"/>
            <a:ext cx="2837252" cy="461665"/>
          </a:xfrm>
          <a:prstGeom prst="rect">
            <a:avLst/>
          </a:prstGeom>
          <a:noFill/>
        </p:spPr>
        <p:txBody>
          <a:bodyPr wrap="none" rtlCol="0">
            <a:spAutoFit/>
          </a:bodyPr>
          <a:lstStyle/>
          <a:p>
            <a:pPr algn="r"/>
            <a:r>
              <a:rPr lang="pt-PT" sz="1200" i="1" dirty="0" err="1" smtClean="0">
                <a:solidFill>
                  <a:srgbClr val="808080"/>
                </a:solidFill>
                <a:latin typeface="Calibri" pitchFamily="34" charset="0"/>
                <a:cs typeface="Calibri" pitchFamily="34" charset="0"/>
              </a:rPr>
              <a:t>Poynard</a:t>
            </a:r>
            <a:r>
              <a:rPr lang="pt-PT" sz="1200" i="1" dirty="0" smtClean="0">
                <a:solidFill>
                  <a:srgbClr val="808080"/>
                </a:solidFill>
                <a:latin typeface="Calibri" pitchFamily="34" charset="0"/>
                <a:cs typeface="Calibri" pitchFamily="34" charset="0"/>
              </a:rPr>
              <a:t> A. </a:t>
            </a:r>
            <a:r>
              <a:rPr lang="pt-PT" sz="1200" i="1" dirty="0" err="1" smtClean="0">
                <a:solidFill>
                  <a:srgbClr val="808080"/>
                </a:solidFill>
                <a:latin typeface="Calibri" pitchFamily="34" charset="0"/>
                <a:cs typeface="Calibri" pitchFamily="34" charset="0"/>
              </a:rPr>
              <a:t>Antivir</a:t>
            </a:r>
            <a:r>
              <a:rPr lang="pt-PT" sz="1200" i="1" dirty="0" smtClean="0">
                <a:solidFill>
                  <a:srgbClr val="808080"/>
                </a:solidFill>
                <a:latin typeface="Calibri" pitchFamily="34" charset="0"/>
                <a:cs typeface="Calibri" pitchFamily="34" charset="0"/>
              </a:rPr>
              <a:t> </a:t>
            </a:r>
            <a:r>
              <a:rPr lang="pt-PT" sz="1200" i="1" dirty="0" err="1" smtClean="0">
                <a:solidFill>
                  <a:srgbClr val="808080"/>
                </a:solidFill>
                <a:latin typeface="Calibri" pitchFamily="34" charset="0"/>
                <a:cs typeface="Calibri" pitchFamily="34" charset="0"/>
              </a:rPr>
              <a:t>Ther</a:t>
            </a:r>
            <a:r>
              <a:rPr lang="pt-PT" sz="1200" i="1" dirty="0" smtClean="0">
                <a:solidFill>
                  <a:srgbClr val="808080"/>
                </a:solidFill>
                <a:latin typeface="Calibri" pitchFamily="34" charset="0"/>
                <a:cs typeface="Calibri" pitchFamily="34" charset="0"/>
              </a:rPr>
              <a:t>. 2010;15:281-91</a:t>
            </a:r>
          </a:p>
          <a:p>
            <a:pPr algn="r"/>
            <a:r>
              <a:rPr lang="pt-PT" sz="1200" i="1" dirty="0" err="1" smtClean="0">
                <a:solidFill>
                  <a:srgbClr val="808080"/>
                </a:solidFill>
                <a:latin typeface="Calibri" pitchFamily="34" charset="0"/>
                <a:cs typeface="Calibri" pitchFamily="34" charset="0"/>
              </a:rPr>
              <a:t>Poynard</a:t>
            </a:r>
            <a:r>
              <a:rPr lang="pt-PT" sz="1200" i="1" dirty="0" smtClean="0">
                <a:solidFill>
                  <a:srgbClr val="808080"/>
                </a:solidFill>
                <a:latin typeface="Calibri" pitchFamily="34" charset="0"/>
                <a:cs typeface="Calibri" pitchFamily="34" charset="0"/>
              </a:rPr>
              <a:t> A., </a:t>
            </a:r>
            <a:r>
              <a:rPr lang="pt-PT" sz="1200" i="1" dirty="0" err="1" smtClean="0">
                <a:solidFill>
                  <a:srgbClr val="808080"/>
                </a:solidFill>
                <a:latin typeface="Calibri" pitchFamily="34" charset="0"/>
                <a:cs typeface="Calibri" pitchFamily="34" charset="0"/>
              </a:rPr>
              <a:t>et</a:t>
            </a:r>
            <a:r>
              <a:rPr lang="pt-PT" sz="1200" i="1" dirty="0" smtClean="0">
                <a:solidFill>
                  <a:srgbClr val="808080"/>
                </a:solidFill>
                <a:latin typeface="Calibri" pitchFamily="34" charset="0"/>
                <a:cs typeface="Calibri" pitchFamily="34" charset="0"/>
              </a:rPr>
              <a:t> al. </a:t>
            </a:r>
            <a:r>
              <a:rPr lang="pt-PT" sz="1200" i="1" dirty="0" err="1" smtClean="0">
                <a:solidFill>
                  <a:srgbClr val="808080"/>
                </a:solidFill>
                <a:latin typeface="Calibri" pitchFamily="34" charset="0"/>
                <a:cs typeface="Calibri" pitchFamily="34" charset="0"/>
              </a:rPr>
              <a:t>Lancet</a:t>
            </a:r>
            <a:r>
              <a:rPr lang="pt-PT" sz="1200" i="1" dirty="0" smtClean="0">
                <a:solidFill>
                  <a:srgbClr val="808080"/>
                </a:solidFill>
                <a:latin typeface="Calibri" pitchFamily="34" charset="0"/>
                <a:cs typeface="Calibri" pitchFamily="34" charset="0"/>
              </a:rPr>
              <a:t>. 1997;349:825-32</a:t>
            </a:r>
            <a:endParaRPr lang="pt-PT" sz="1200" i="1" dirty="0">
              <a:solidFill>
                <a:srgbClr val="80808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2040</TotalTime>
  <Words>2957</Words>
  <Application>Microsoft Office PowerPoint</Application>
  <PresentationFormat>Panorámica</PresentationFormat>
  <Paragraphs>551</Paragraphs>
  <Slides>51</Slides>
  <Notes>19</Notes>
  <HiddenSlides>0</HiddenSlides>
  <MMClips>1</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51</vt:i4>
      </vt:variant>
    </vt:vector>
  </HeadingPairs>
  <TitlesOfParts>
    <vt:vector size="61" baseType="lpstr">
      <vt:lpstr>Arial</vt:lpstr>
      <vt:lpstr>Calibri</vt:lpstr>
      <vt:lpstr>Calibri Light</vt:lpstr>
      <vt:lpstr>DejaVu Sans</vt:lpstr>
      <vt:lpstr>Symbol</vt:lpstr>
      <vt:lpstr>Times New Roman</vt:lpstr>
      <vt:lpstr>Wingdings</vt:lpstr>
      <vt:lpstr>Office Theme</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Manifestações clínicas</vt:lpstr>
      <vt:lpstr>Presentación de PowerPoint</vt:lpstr>
      <vt:lpstr>Dignóstico</vt:lpstr>
      <vt:lpstr>Dignóstico</vt:lpstr>
      <vt:lpstr>Dignóstico</vt:lpstr>
      <vt:lpstr>Dignóstico</vt:lpstr>
      <vt:lpstr>Dignóstico</vt:lpstr>
      <vt:lpstr>Rastreio</vt:lpstr>
      <vt:lpstr>Rastreio</vt:lpstr>
      <vt:lpstr>Estadiamento</vt:lpstr>
      <vt:lpstr>Estadiamento</vt:lpstr>
      <vt:lpstr>Estadiamento</vt:lpstr>
      <vt:lpstr>Estadiamento</vt:lpstr>
      <vt:lpstr>Estadiamento</vt:lpstr>
      <vt:lpstr>Tratamento</vt:lpstr>
      <vt:lpstr>Tratamento</vt:lpstr>
      <vt:lpstr>Agentes Antivirais Diretos (DAAs)</vt:lpstr>
      <vt:lpstr>Tratamento</vt:lpstr>
      <vt:lpstr>Experiência portuguesa de quase 30 anos</vt:lpstr>
      <vt:lpstr>Experiência portuguesa com DAAs</vt:lpstr>
      <vt:lpstr>Hepatite C – Regimes terapêuticos atuais</vt:lpstr>
      <vt:lpstr>Hepatite C – Benefícios da RVS</vt:lpstr>
      <vt:lpstr>Hepatite C – Seguimento</vt:lpstr>
      <vt:lpstr>Hepatite C – Prevenção</vt:lpstr>
      <vt:lpstr>Hepatite C – Caso clínico 1 (I)</vt:lpstr>
      <vt:lpstr>Presentación de PowerPoint</vt:lpstr>
      <vt:lpstr>Hepatite C – Caso clínico 1 (II)</vt:lpstr>
      <vt:lpstr>Pergunta 2</vt:lpstr>
      <vt:lpstr>Hepatite C – Caso clínico 1 (III)</vt:lpstr>
      <vt:lpstr>Pergunta 3</vt:lpstr>
      <vt:lpstr>Hepatite C – Caso clínico 1 (IV)</vt:lpstr>
      <vt:lpstr>Hepatite C – Caso clínico 2 (I)</vt:lpstr>
      <vt:lpstr>Hepatite C – Caso clínico 2 (II)</vt:lpstr>
      <vt:lpstr>Pergunta 4</vt:lpstr>
      <vt:lpstr>Hepatite C – Caso clínico 2 (III)</vt:lpstr>
      <vt:lpstr>Hepatite C – Caso clínico 2 (IV)</vt:lpstr>
      <vt:lpstr>Pergunta 5</vt:lpstr>
      <vt:lpstr>Hepatite C – Caso clínico 2 (V)</vt:lpstr>
      <vt:lpstr>Take-Home messages</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Cómo tratar las patologías mas prevalentes de la piel</dc:title>
  <dc:creator>Live Med</dc:creator>
  <cp:lastModifiedBy>Live Med</cp:lastModifiedBy>
  <cp:revision>192</cp:revision>
  <dcterms:created xsi:type="dcterms:W3CDTF">2016-01-21T12:27:52Z</dcterms:created>
  <dcterms:modified xsi:type="dcterms:W3CDTF">2017-12-20T15:28:09Z</dcterms:modified>
  <dc:language>es-ES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Panorámica</vt:lpwstr>
  </property>
  <property fmtid="{D5CDD505-2E9C-101B-9397-08002B2CF9AE}" pid="9" name="ScaleCrop">
    <vt:bool>false</vt:bool>
  </property>
  <property fmtid="{D5CDD505-2E9C-101B-9397-08002B2CF9AE}" pid="10" name="ShareDoc">
    <vt:bool>false</vt:bool>
  </property>
  <property fmtid="{D5CDD505-2E9C-101B-9397-08002B2CF9AE}" pid="11" name="Slides">
    <vt:i4>10</vt:i4>
  </property>
</Properties>
</file>