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43"/>
  </p:notesMasterIdLst>
  <p:handoutMasterIdLst>
    <p:handoutMasterId r:id="rId44"/>
  </p:handoutMasterIdLst>
  <p:sldIdLst>
    <p:sldId id="320" r:id="rId2"/>
    <p:sldId id="258" r:id="rId3"/>
    <p:sldId id="260" r:id="rId4"/>
    <p:sldId id="261" r:id="rId5"/>
    <p:sldId id="263" r:id="rId6"/>
    <p:sldId id="264" r:id="rId7"/>
    <p:sldId id="265" r:id="rId8"/>
    <p:sldId id="307" r:id="rId9"/>
    <p:sldId id="315" r:id="rId10"/>
    <p:sldId id="268" r:id="rId11"/>
    <p:sldId id="287" r:id="rId12"/>
    <p:sldId id="269" r:id="rId13"/>
    <p:sldId id="270" r:id="rId14"/>
    <p:sldId id="271" r:id="rId15"/>
    <p:sldId id="273" r:id="rId16"/>
    <p:sldId id="274" r:id="rId17"/>
    <p:sldId id="290" r:id="rId18"/>
    <p:sldId id="291" r:id="rId19"/>
    <p:sldId id="292" r:id="rId20"/>
    <p:sldId id="275" r:id="rId21"/>
    <p:sldId id="294" r:id="rId22"/>
    <p:sldId id="297" r:id="rId23"/>
    <p:sldId id="298" r:id="rId24"/>
    <p:sldId id="303" r:id="rId25"/>
    <p:sldId id="293" r:id="rId26"/>
    <p:sldId id="306" r:id="rId27"/>
    <p:sldId id="301" r:id="rId28"/>
    <p:sldId id="302" r:id="rId29"/>
    <p:sldId id="276" r:id="rId30"/>
    <p:sldId id="309" r:id="rId31"/>
    <p:sldId id="310" r:id="rId32"/>
    <p:sldId id="277" r:id="rId33"/>
    <p:sldId id="278" r:id="rId34"/>
    <p:sldId id="314" r:id="rId35"/>
    <p:sldId id="313" r:id="rId36"/>
    <p:sldId id="279" r:id="rId37"/>
    <p:sldId id="280" r:id="rId38"/>
    <p:sldId id="281" r:id="rId39"/>
    <p:sldId id="324" r:id="rId40"/>
    <p:sldId id="284" r:id="rId41"/>
    <p:sldId id="326" r:id="rId42"/>
  </p:sldIdLst>
  <p:sldSz cx="12192000" cy="6858000"/>
  <p:notesSz cx="7559675" cy="106918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86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654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3" name="Marcador de Posição da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4" name="Marcador de Posição do Rodapé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5" name="Marcador de Posição do Número do Diapositivo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C5AD085-BFBF-4E93-9A97-641E2086ACB5}" type="slidenum">
              <a:t>‹Nº›</a:t>
            </a:fld>
            <a:endParaRPr lang="es-ES" sz="14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64342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" name="Marcador de Posição do Cabeçalho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s-E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Marcador de Posição da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s-E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Marcador de Posição do Rodapé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s-E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Marcador de Posição do Número do Diapositivo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s-E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A0F1008E-9767-4A2D-91A6-30CFBAEC411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2705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s-E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0F1008E-9767-4A2D-91A6-30CFBAEC411B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5801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0F1008E-9767-4A2D-91A6-30CFBAEC411B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232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o da capa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914400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dirty="0" smtClean="0"/>
              <a:t>Clique para modificar o estilo do título do </a:t>
            </a:r>
            <a:r>
              <a:rPr lang="es-ES" dirty="0" err="1" smtClean="0"/>
              <a:t>padrão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895350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Clique para modificar o estilo de subtítulo do </a:t>
            </a:r>
            <a:r>
              <a:rPr lang="es-ES" dirty="0" err="1" smtClean="0"/>
              <a:t>padrão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49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3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68" y="6132300"/>
            <a:ext cx="2088232" cy="6090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1" y="115200"/>
            <a:ext cx="640137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841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A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>
            <p:extLst/>
          </p:nvPr>
        </p:nvGraphicFramePr>
        <p:xfrm>
          <a:off x="1775520" y="908720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/>
                <a:gridCol w="4877271"/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Classe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Princípio</a:t>
                      </a: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ativo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 (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muito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alta)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Propionato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clobetasol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 (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potência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alta)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Prednicarbato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0,25%  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Mometasona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Metilprednisolona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Betametasona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Beclometasona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Propionato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fluticasona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III (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potência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intermédia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Clobetasona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aceponato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butirato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fluocinolona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IV (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potência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baixa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acetato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64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22/12/2017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7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cone e subníve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0" y="1015675"/>
            <a:ext cx="11582400" cy="4592024"/>
          </a:xfrm>
        </p:spPr>
        <p:txBody>
          <a:bodyPr>
            <a:norm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gunta intera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spcBef>
                <a:spcPts val="600"/>
              </a:spcBef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 smtClean="0"/>
              <a:t>Resposta</a:t>
            </a:r>
            <a:r>
              <a:rPr lang="es-ES" dirty="0" smtClean="0"/>
              <a:t> 1</a:t>
            </a:r>
          </a:p>
          <a:p>
            <a:pPr lvl="0"/>
            <a:r>
              <a:rPr lang="es-ES" dirty="0" err="1" smtClean="0"/>
              <a:t>Resposta</a:t>
            </a:r>
            <a:r>
              <a:rPr lang="es-ES" dirty="0" smtClean="0"/>
              <a:t> 2</a:t>
            </a:r>
          </a:p>
          <a:p>
            <a:pPr lvl="0"/>
            <a:r>
              <a:rPr lang="es-ES" dirty="0" err="1" smtClean="0"/>
              <a:t>Resposta</a:t>
            </a:r>
            <a:r>
              <a:rPr lang="es-ES" dirty="0" smtClean="0"/>
              <a:t> 3</a:t>
            </a:r>
          </a:p>
          <a:p>
            <a:pPr lvl="0"/>
            <a:r>
              <a:rPr lang="es-ES" dirty="0" err="1" smtClean="0"/>
              <a:t>Resposta</a:t>
            </a:r>
            <a:r>
              <a:rPr lang="es-ES" dirty="0" smtClean="0"/>
              <a:t> 4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1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Enunciado da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err="1" smtClean="0"/>
              <a:t>Pergunta</a:t>
            </a:r>
            <a:r>
              <a:rPr lang="es-ES" dirty="0" smtClean="0"/>
              <a:t> X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44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áre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0" hasCustomPrompt="1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 hasCustomPrompt="1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709738" indent="-279400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4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áreas com cabeçalh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</p:txBody>
      </p:sp>
      <p:sp>
        <p:nvSpPr>
          <p:cNvPr id="17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</p:txBody>
      </p:sp>
      <p:sp>
        <p:nvSpPr>
          <p:cNvPr id="18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 hasCustomPrompt="1"/>
          </p:nvPr>
        </p:nvSpPr>
        <p:spPr>
          <a:xfrm>
            <a:off x="6192011" y="1886844"/>
            <a:ext cx="5384800" cy="3774405"/>
          </a:xfrm>
        </p:spPr>
        <p:txBody>
          <a:bodyPr/>
          <a:lstStyle>
            <a:lvl1pPr marL="265113" indent="-265113">
              <a:spcBef>
                <a:spcPts val="600"/>
              </a:spcBef>
              <a:buFontTx/>
              <a:buBlip>
                <a:blip r:embed="rId3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spcBef>
                <a:spcPts val="6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6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a sem estrutur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0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áreas asimétric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609600" y="1484784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</p:txBody>
      </p:sp>
      <p:sp>
        <p:nvSpPr>
          <p:cNvPr id="16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1" y="2174876"/>
            <a:ext cx="4659993" cy="3486706"/>
          </a:xfrm>
        </p:spPr>
        <p:txBody>
          <a:bodyPr>
            <a:normAutofit/>
          </a:bodyPr>
          <a:lstStyle>
            <a:lvl1pPr marL="715963" indent="-185738">
              <a:spcBef>
                <a:spcPts val="60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1073150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00">
                <a:solidFill>
                  <a:schemeClr val="accent1"/>
                </a:solidFill>
              </a:defRPr>
            </a:lvl2pPr>
            <a:lvl3pPr marL="1431925" indent="-173038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400">
                <a:solidFill>
                  <a:schemeClr val="accent1"/>
                </a:solidFill>
              </a:defRPr>
            </a:lvl3pPr>
            <a:lvl4pPr marL="1789113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4pPr>
            <a:lvl5pPr marL="2146300" indent="-173038">
              <a:spcBef>
                <a:spcPts val="600"/>
              </a:spcBef>
              <a:buClr>
                <a:schemeClr val="tx2"/>
              </a:buCl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695147" y="274640"/>
            <a:ext cx="6887253" cy="5386608"/>
          </a:xfrm>
        </p:spPr>
        <p:txBody>
          <a:bodyPr/>
          <a:lstStyle>
            <a:lvl1pPr marL="450850" indent="-266700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16681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>
                <a:solidFill>
                  <a:schemeClr val="accent1"/>
                </a:solidFill>
              </a:defRPr>
            </a:lvl2pPr>
            <a:lvl3pPr marL="1881188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517775" indent="-1730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3233738" indent="-185738">
              <a:spcBef>
                <a:spcPts val="60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4050393" cy="121014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6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e explic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 hasCustomPrompt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Clique no </a:t>
            </a:r>
            <a:r>
              <a:rPr lang="es-ES" dirty="0" err="1" smtClean="0"/>
              <a:t>ícone</a:t>
            </a:r>
            <a:r>
              <a:rPr lang="es-ES" dirty="0" smtClean="0"/>
              <a:t> para inserir una </a:t>
            </a:r>
            <a:r>
              <a:rPr lang="es-ES" dirty="0" err="1" smtClean="0"/>
              <a:t>imagem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Clique para </a:t>
            </a:r>
            <a:r>
              <a:rPr lang="es-ES" dirty="0" err="1" smtClean="0"/>
              <a:t>introduzir</a:t>
            </a:r>
            <a:r>
              <a:rPr lang="es-ES" dirty="0" smtClean="0"/>
              <a:t>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referência</a:t>
            </a:r>
            <a:r>
              <a:rPr lang="es-ES" dirty="0" smtClean="0"/>
              <a:t>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11424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</p:txBody>
      </p:sp>
      <p:sp>
        <p:nvSpPr>
          <p:cNvPr id="18" name="2 Marcador de contenido"/>
          <p:cNvSpPr>
            <a:spLocks noGrp="1"/>
          </p:cNvSpPr>
          <p:nvPr>
            <p:ph idx="11" hasCustomPrompt="1"/>
          </p:nvPr>
        </p:nvSpPr>
        <p:spPr>
          <a:xfrm>
            <a:off x="0" y="3573016"/>
            <a:ext cx="11183211" cy="2088232"/>
          </a:xfrm>
        </p:spPr>
        <p:txBody>
          <a:bodyPr>
            <a:noAutofit/>
          </a:bodyPr>
          <a:lstStyle>
            <a:lvl1pPr marL="808038" indent="-265113">
              <a:spcBef>
                <a:spcPts val="600"/>
              </a:spcBef>
              <a:buFontTx/>
              <a:buBlip>
                <a:blip r:embed="rId3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600">
                <a:solidFill>
                  <a:schemeClr val="accent1"/>
                </a:solidFill>
              </a:defRPr>
            </a:lvl3pPr>
            <a:lvl4pPr marL="2874963" indent="-184150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4pPr>
            <a:lvl5pPr marL="3590925" indent="-185738"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dirty="0" smtClean="0"/>
              <a:t>Clique para modificar o estilo de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</a:t>
            </a:r>
            <a:r>
              <a:rPr lang="es-ES" dirty="0" err="1" smtClean="0"/>
              <a:t>diapositivo</a:t>
            </a:r>
            <a:r>
              <a:rPr lang="es-ES" dirty="0" smtClean="0"/>
              <a:t>: é </a:t>
            </a:r>
            <a:r>
              <a:rPr lang="es-ES" dirty="0" err="1" smtClean="0"/>
              <a:t>obrigatório</a:t>
            </a:r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800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5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Clique para modificar o estilo do título do </a:t>
            </a:r>
            <a:r>
              <a:rPr lang="es-ES" dirty="0" err="1" smtClean="0"/>
              <a:t>padrão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Clique para modificar o estilo do texto do </a:t>
            </a:r>
            <a:r>
              <a:rPr lang="es-ES" dirty="0" err="1" smtClean="0"/>
              <a:t>padrão</a:t>
            </a:r>
            <a:endParaRPr lang="es-ES" dirty="0" smtClean="0"/>
          </a:p>
          <a:p>
            <a:pPr lvl="1"/>
            <a:r>
              <a:rPr lang="es-ES" dirty="0" smtClean="0"/>
              <a:t>Segundo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2"/>
            <a:r>
              <a:rPr lang="es-ES" dirty="0" err="1" smtClean="0"/>
              <a:t>Terceiro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3"/>
            <a:r>
              <a:rPr lang="es-ES" dirty="0" err="1" smtClean="0"/>
              <a:t>Quarto</a:t>
            </a:r>
            <a:r>
              <a:rPr lang="es-ES" dirty="0" smtClean="0"/>
              <a:t> </a:t>
            </a:r>
            <a:r>
              <a:rPr lang="es-ES" dirty="0" err="1" smtClean="0"/>
              <a:t>nível</a:t>
            </a:r>
            <a:endParaRPr lang="es-ES" dirty="0" smtClean="0"/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nível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764A-3372-4F92-A04B-C6D954743B17}" type="datetimeFigureOut">
              <a:rPr lang="es-ES" smtClean="0"/>
              <a:pPr/>
              <a:t>22/12/2017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86E7-29ED-41AB-9506-B1B1EB43D00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532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olarisobservatory.org/polaris/map.ht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emf"/><Relationship Id="rId5" Type="http://schemas.openxmlformats.org/officeDocument/2006/relationships/image" Target="../media/image40.jpeg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olarisobservatory.org/polaris/map.ht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olarisobservatory.org/polaris/map.htm" TargetMode="External"/><Relationship Id="rId7" Type="http://schemas.openxmlformats.org/officeDocument/2006/relationships/image" Target="../media/image14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www.who.int/mediacentre/factsheets/fs164/e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hyperlink" Target="http://polarisobservatory.org/polaris/map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extShape 1"/>
          <p:cNvSpPr txBox="1"/>
          <p:nvPr/>
        </p:nvSpPr>
        <p:spPr>
          <a:xfrm>
            <a:off x="914400" y="3789000"/>
            <a:ext cx="10534320" cy="1285560"/>
          </a:xfrm>
          <a:prstGeom prst="rect">
            <a:avLst/>
          </a:prstGeom>
          <a:solidFill>
            <a:srgbClr val="FFFFFF">
              <a:alpha val="51000"/>
            </a:srgbClr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PT" sz="4000" b="1" strike="noStrike" spc="-1" dirty="0" smtClean="0">
                <a:solidFill>
                  <a:srgbClr val="C5000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MGF na cura da Hepatite C</a:t>
            </a:r>
            <a:endParaRPr lang="es-ES" sz="1800" b="0" strike="noStrike" spc="-1" dirty="0">
              <a:solidFill>
                <a:srgbClr val="287AC8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4400" y="5177069"/>
            <a:ext cx="10553701" cy="914420"/>
          </a:xfrm>
        </p:spPr>
        <p:txBody>
          <a:bodyPr anchor="ctr" anchorCtr="0"/>
          <a:lstStyle/>
          <a:p>
            <a:r>
              <a:rPr lang="es-ES" dirty="0" smtClean="0"/>
              <a:t>Paula </a:t>
            </a:r>
            <a:r>
              <a:rPr lang="es-ES" dirty="0" err="1" smtClean="0"/>
              <a:t>Peixe</a:t>
            </a:r>
            <a:r>
              <a:rPr lang="es-ES" dirty="0" smtClean="0"/>
              <a:t>. Centro </a:t>
            </a:r>
            <a:r>
              <a:rPr lang="es-ES" dirty="0" err="1" smtClean="0"/>
              <a:t>Hospitalar</a:t>
            </a:r>
            <a:r>
              <a:rPr lang="es-ES" dirty="0" smtClean="0"/>
              <a:t> de Lisboa </a:t>
            </a:r>
            <a:r>
              <a:rPr lang="es-ES" dirty="0" err="1" smtClean="0"/>
              <a:t>Ocidental</a:t>
            </a:r>
            <a:r>
              <a:rPr lang="es-ES" dirty="0" smtClean="0"/>
              <a:t>, EPE (HEM). Lisboa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95102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Transmissão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solidFill>
                  <a:srgbClr val="C00000"/>
                </a:solidFill>
              </a:rPr>
              <a:t>Transmissão parenteral:</a:t>
            </a:r>
          </a:p>
          <a:p>
            <a:pPr lvl="1"/>
            <a:r>
              <a:rPr lang="pt-PT" sz="2400" dirty="0"/>
              <a:t>Drogas injectáveis (</a:t>
            </a:r>
            <a:r>
              <a:rPr lang="pt-PT" sz="2400" dirty="0" smtClean="0"/>
              <a:t>4X&gt;HIV)</a:t>
            </a:r>
          </a:p>
          <a:p>
            <a:pPr lvl="1"/>
            <a:r>
              <a:rPr lang="pt-PT" sz="2400" dirty="0" smtClean="0"/>
              <a:t>Cocaína </a:t>
            </a:r>
            <a:r>
              <a:rPr lang="pt-PT" sz="2400" dirty="0"/>
              <a:t>(erosões nasais</a:t>
            </a:r>
            <a:r>
              <a:rPr lang="pt-PT" sz="2400" dirty="0" smtClean="0"/>
              <a:t>).</a:t>
            </a:r>
          </a:p>
          <a:p>
            <a:pPr lvl="1"/>
            <a:r>
              <a:rPr lang="pt-PT" sz="2400" dirty="0" smtClean="0"/>
              <a:t>Piercings</a:t>
            </a:r>
            <a:r>
              <a:rPr lang="pt-PT" sz="2400" dirty="0"/>
              <a:t>, </a:t>
            </a:r>
            <a:r>
              <a:rPr lang="pt-PT" sz="2400" dirty="0" smtClean="0"/>
              <a:t>tatuagens.</a:t>
            </a:r>
          </a:p>
          <a:p>
            <a:pPr lvl="1"/>
            <a:r>
              <a:rPr lang="pt-PT" sz="2400" dirty="0" smtClean="0"/>
              <a:t>Transfusão </a:t>
            </a:r>
            <a:r>
              <a:rPr lang="pt-PT" sz="2400" dirty="0"/>
              <a:t>(1991- triagem). </a:t>
            </a:r>
            <a:endParaRPr lang="pt-PT" sz="2400" dirty="0" smtClean="0"/>
          </a:p>
          <a:p>
            <a:pPr lvl="1"/>
            <a:r>
              <a:rPr lang="pt-PT" sz="2400" dirty="0" smtClean="0"/>
              <a:t>Transplantes </a:t>
            </a:r>
            <a:r>
              <a:rPr lang="pt-PT" sz="2400" dirty="0"/>
              <a:t>(dadores infetados). </a:t>
            </a:r>
            <a:endParaRPr lang="pt-PT" sz="2400" dirty="0" smtClean="0"/>
          </a:p>
          <a:p>
            <a:pPr lvl="1"/>
            <a:r>
              <a:rPr lang="pt-PT" sz="2400" dirty="0" smtClean="0"/>
              <a:t>Exposição </a:t>
            </a:r>
            <a:r>
              <a:rPr lang="pt-PT" sz="2400" dirty="0"/>
              <a:t>ocupacional a </a:t>
            </a:r>
            <a:r>
              <a:rPr lang="pt-PT" sz="2400" dirty="0" smtClean="0"/>
              <a:t>sangue.</a:t>
            </a:r>
          </a:p>
          <a:p>
            <a:pPr lvl="1"/>
            <a:r>
              <a:rPr lang="pt-PT" sz="2400" dirty="0" smtClean="0"/>
              <a:t>Nascimento </a:t>
            </a:r>
            <a:r>
              <a:rPr lang="pt-PT" sz="2400" dirty="0"/>
              <a:t>de mãe HCV+ </a:t>
            </a:r>
            <a:r>
              <a:rPr lang="pt-PT" sz="2400" dirty="0" smtClean="0"/>
              <a:t>(</a:t>
            </a:r>
            <a:r>
              <a:rPr lang="pt-PT" sz="2400" dirty="0"/>
              <a:t>elevada carga viral ou coinfecção </a:t>
            </a:r>
            <a:r>
              <a:rPr lang="pt-PT" sz="2400" dirty="0" smtClean="0"/>
              <a:t>VIH).</a:t>
            </a:r>
          </a:p>
          <a:p>
            <a:pPr lvl="1"/>
            <a:r>
              <a:rPr lang="pt-PT" sz="2400" dirty="0" smtClean="0"/>
              <a:t>Sexual </a:t>
            </a:r>
            <a:r>
              <a:rPr lang="pt-PT" sz="2400" dirty="0"/>
              <a:t>(HSH</a:t>
            </a:r>
            <a:r>
              <a:rPr lang="pt-PT" sz="2400" dirty="0" smtClean="0"/>
              <a:t>).</a:t>
            </a:r>
            <a:endParaRPr lang="pt-PT" sz="2400" dirty="0"/>
          </a:p>
          <a:p>
            <a:pPr lvl="1"/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 dirty="0"/>
          </a:p>
        </p:txBody>
      </p:sp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2841853" y="1763712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4116451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/>
          <p:cNvSpPr>
            <a:spLocks noGrp="1"/>
          </p:cNvSpPr>
          <p:nvPr>
            <p:ph type="body" sz="quarter" idx="13"/>
          </p:nvPr>
        </p:nvSpPr>
        <p:spPr>
          <a:xfrm>
            <a:off x="293396" y="5427734"/>
            <a:ext cx="11582443" cy="295162"/>
          </a:xfrm>
        </p:spPr>
        <p:txBody>
          <a:bodyPr>
            <a:noAutofit/>
          </a:bodyPr>
          <a:lstStyle/>
          <a:p>
            <a:r>
              <a:rPr lang="pt-PT" sz="1200" dirty="0">
                <a:hlinkClick r:id="rId3"/>
              </a:rPr>
              <a:t>http://polarisobservatory.org/polaris/map.htm</a:t>
            </a:r>
            <a:r>
              <a:rPr lang="pt-PT" sz="1200" dirty="0"/>
              <a:t> acedido 25 março </a:t>
            </a:r>
            <a:r>
              <a:rPr lang="pt-PT" sz="1200" dirty="0" smtClean="0"/>
              <a:t>2017</a:t>
            </a:r>
          </a:p>
          <a:p>
            <a:r>
              <a:rPr lang="pt-PT" sz="1200" dirty="0">
                <a:solidFill>
                  <a:srgbClr val="000000"/>
                </a:solidFill>
              </a:rPr>
              <a:t>Bialek  SR </a:t>
            </a:r>
            <a:r>
              <a:rPr lang="pt-PT" sz="1200" dirty="0"/>
              <a:t>Clin Liver Dis. 2006 Nov;10(4):697-715</a:t>
            </a:r>
            <a:endParaRPr lang="pt-PT" sz="1200" dirty="0">
              <a:solidFill>
                <a:srgbClr val="000000"/>
              </a:solidFill>
            </a:endParaRPr>
          </a:p>
          <a:p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Transmissão UDEV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258" y="1098653"/>
            <a:ext cx="5578483" cy="42000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732240" y="6400800"/>
            <a:ext cx="5220274" cy="1850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PT" sz="1000" dirty="0">
              <a:solidFill>
                <a:srgbClr val="00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41" y="1069975"/>
            <a:ext cx="5950098" cy="4200069"/>
          </a:xfrm>
          <a:prstGeom prst="rect">
            <a:avLst/>
          </a:prstGeom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3845773" y="5793616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 sz="1000" dirty="0"/>
          </a:p>
          <a:p>
            <a:endParaRPr lang="pt-PT" sz="1000" dirty="0"/>
          </a:p>
        </p:txBody>
      </p:sp>
      <p:sp>
        <p:nvSpPr>
          <p:cNvPr id="7" name="Retângulo 6"/>
          <p:cNvSpPr/>
          <p:nvPr/>
        </p:nvSpPr>
        <p:spPr>
          <a:xfrm>
            <a:off x="7662659" y="1041297"/>
            <a:ext cx="2971800" cy="553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7451267" y="1259827"/>
            <a:ext cx="339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rgbClr val="004586"/>
                </a:solidFill>
              </a:rPr>
              <a:t>Portugal - Novas infeções </a:t>
            </a:r>
          </a:p>
        </p:txBody>
      </p:sp>
    </p:spTree>
    <p:extLst>
      <p:ext uri="{BB962C8B-B14F-4D97-AF65-F5344CB8AC3E}">
        <p14:creationId xmlns:p14="http://schemas.microsoft.com/office/powerpoint/2010/main" val="690019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Tempo de duração da infeção aumenta o </a:t>
            </a:r>
            <a:r>
              <a:rPr lang="pt-PT" dirty="0" smtClean="0"/>
              <a:t>risco.</a:t>
            </a:r>
            <a:endParaRPr lang="pt-PT" dirty="0"/>
          </a:p>
          <a:p>
            <a:r>
              <a:rPr lang="pt-PT" dirty="0"/>
              <a:t>Idade de aquisição da infeção não tem </a:t>
            </a:r>
            <a:r>
              <a:rPr lang="pt-PT" dirty="0" smtClean="0"/>
              <a:t>significado.</a:t>
            </a:r>
            <a:endParaRPr lang="pt-PT" dirty="0"/>
          </a:p>
          <a:p>
            <a:r>
              <a:rPr lang="pt-PT" dirty="0"/>
              <a:t>Insulino –resistência é fator de </a:t>
            </a:r>
            <a:r>
              <a:rPr lang="pt-PT" dirty="0" smtClean="0"/>
              <a:t>risco.</a:t>
            </a:r>
            <a:endParaRPr lang="pt-PT" dirty="0"/>
          </a:p>
          <a:p>
            <a:r>
              <a:rPr lang="pt-PT" dirty="0"/>
              <a:t>Consumo alcoólico aumenta o risco de </a:t>
            </a:r>
            <a:r>
              <a:rPr lang="pt-PT" dirty="0" smtClean="0"/>
              <a:t>fibrose.</a:t>
            </a:r>
            <a:endParaRPr lang="pt-PT" dirty="0"/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0"/>
          </p:nvPr>
        </p:nvSpPr>
        <p:spPr>
          <a:xfrm>
            <a:off x="963084" y="1465940"/>
            <a:ext cx="10363200" cy="1035465"/>
          </a:xfrm>
        </p:spPr>
        <p:txBody>
          <a:bodyPr/>
          <a:lstStyle/>
          <a:p>
            <a:r>
              <a:rPr lang="pt-PT" dirty="0"/>
              <a:t>São fatores associados a progressão da doença hepática </a:t>
            </a:r>
            <a:r>
              <a:rPr lang="pt-PT" dirty="0" smtClean="0"/>
              <a:t>(</a:t>
            </a:r>
            <a:r>
              <a:rPr lang="pt-PT" dirty="0"/>
              <a:t>fibrose</a:t>
            </a:r>
            <a:r>
              <a:rPr lang="pt-PT" dirty="0" smtClean="0"/>
              <a:t>)</a:t>
            </a:r>
            <a:endParaRPr lang="pt-PT" dirty="0"/>
          </a:p>
          <a:p>
            <a:r>
              <a:rPr lang="pt-PT" dirty="0" smtClean="0"/>
              <a:t>(escolha </a:t>
            </a:r>
            <a:r>
              <a:rPr lang="pt-PT" dirty="0"/>
              <a:t>a opção </a:t>
            </a:r>
            <a:r>
              <a:rPr lang="pt-PT" dirty="0" smtClean="0"/>
              <a:t>errada):</a:t>
            </a:r>
            <a:endParaRPr lang="pt-PT" dirty="0"/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Pergunta 3</a:t>
            </a:r>
          </a:p>
        </p:txBody>
      </p:sp>
    </p:spTree>
    <p:extLst>
      <p:ext uri="{BB962C8B-B14F-4D97-AF65-F5344CB8AC3E}">
        <p14:creationId xmlns:p14="http://schemas.microsoft.com/office/powerpoint/2010/main" val="3685230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9346065" y="5137852"/>
            <a:ext cx="2845935" cy="7928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1200" dirty="0">
                <a:solidFill>
                  <a:srgbClr val="A6A6A6"/>
                </a:solidFill>
              </a:rPr>
              <a:t>Leite RB  Consenso estratégico para gestão </a:t>
            </a:r>
            <a:r>
              <a:rPr lang="pt-BR" sz="1200" dirty="0" err="1">
                <a:solidFill>
                  <a:srgbClr val="A6A6A6"/>
                </a:solidFill>
              </a:rPr>
              <a:t>Hep</a:t>
            </a:r>
            <a:r>
              <a:rPr lang="pt-BR" sz="1200" dirty="0">
                <a:solidFill>
                  <a:srgbClr val="A6A6A6"/>
                </a:solidFill>
              </a:rPr>
              <a:t> C em Portugal </a:t>
            </a:r>
          </a:p>
          <a:p>
            <a:r>
              <a:rPr lang="pt-BR" altLang="pt-PT" sz="1200" dirty="0" err="1">
                <a:solidFill>
                  <a:srgbClr val="A6A6A6"/>
                </a:solidFill>
                <a:cs typeface="Arial" panose="020B0604020202020204" pitchFamily="34" charset="0"/>
              </a:rPr>
              <a:t>Deuffic-Burban</a:t>
            </a:r>
            <a:r>
              <a:rPr lang="pt-BR" altLang="pt-PT" sz="1200" dirty="0">
                <a:solidFill>
                  <a:srgbClr val="A6A6A6"/>
                </a:solidFill>
                <a:cs typeface="Arial" panose="020B0604020202020204" pitchFamily="34" charset="0"/>
              </a:rPr>
              <a:t> S, et al. </a:t>
            </a:r>
            <a:r>
              <a:rPr lang="pt-BR" altLang="pt-PT" sz="1200" dirty="0" err="1">
                <a:solidFill>
                  <a:srgbClr val="A6A6A6"/>
                </a:solidFill>
                <a:cs typeface="Arial" panose="020B0604020202020204" pitchFamily="34" charset="0"/>
              </a:rPr>
              <a:t>Gastroenterology</a:t>
            </a:r>
            <a:r>
              <a:rPr lang="pt-BR" altLang="pt-PT" sz="1200" dirty="0">
                <a:solidFill>
                  <a:srgbClr val="A6A6A6"/>
                </a:solidFill>
                <a:cs typeface="Arial" panose="020B0604020202020204" pitchFamily="34" charset="0"/>
              </a:rPr>
              <a:t> 2012 ;143:974-985 </a:t>
            </a:r>
            <a:r>
              <a:rPr lang="pt-BR" sz="1200" dirty="0">
                <a:solidFill>
                  <a:srgbClr val="A6A6A6"/>
                </a:solidFill>
              </a:rPr>
              <a:t>(modificado)</a:t>
            </a:r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História natural da Hepatite C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7412" y="2707846"/>
            <a:ext cx="7718653" cy="320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9946" y="838021"/>
            <a:ext cx="4086414" cy="342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stomShape 22"/>
          <p:cNvSpPr/>
          <p:nvPr/>
        </p:nvSpPr>
        <p:spPr>
          <a:xfrm>
            <a:off x="7166245" y="6454076"/>
            <a:ext cx="1938240" cy="2426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8056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Progressão da fibrose 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6582" r="10572"/>
          <a:stretch/>
        </p:blipFill>
        <p:spPr bwMode="auto">
          <a:xfrm>
            <a:off x="4495732" y="2059597"/>
            <a:ext cx="3217891" cy="260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9247188" y="5524135"/>
            <a:ext cx="2553904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050" dirty="0" err="1">
                <a:solidFill>
                  <a:srgbClr val="A6A6A6"/>
                </a:solidFill>
              </a:rPr>
              <a:t>Poynard</a:t>
            </a:r>
            <a:r>
              <a:rPr lang="pt-PT" sz="1050" dirty="0">
                <a:solidFill>
                  <a:srgbClr val="A6A6A6"/>
                </a:solidFill>
              </a:rPr>
              <a:t> T . </a:t>
            </a:r>
            <a:r>
              <a:rPr lang="pt-PT" sz="1050" dirty="0" err="1">
                <a:solidFill>
                  <a:srgbClr val="A6A6A6"/>
                </a:solidFill>
              </a:rPr>
              <a:t>Lancet</a:t>
            </a:r>
            <a:r>
              <a:rPr lang="pt-PT" sz="1050" dirty="0">
                <a:solidFill>
                  <a:srgbClr val="A6A6A6"/>
                </a:solidFill>
              </a:rPr>
              <a:t> 2007;349 : 825-32</a:t>
            </a:r>
          </a:p>
          <a:p>
            <a:r>
              <a:rPr lang="en-US" sz="1050" dirty="0" err="1">
                <a:solidFill>
                  <a:srgbClr val="A6A6A6"/>
                </a:solidFill>
              </a:rPr>
              <a:t>Poynard</a:t>
            </a:r>
            <a:r>
              <a:rPr lang="en-US" sz="1050" dirty="0">
                <a:solidFill>
                  <a:srgbClr val="A6A6A6"/>
                </a:solidFill>
              </a:rPr>
              <a:t> et al. J </a:t>
            </a:r>
            <a:r>
              <a:rPr lang="en-US" sz="1050" dirty="0" err="1">
                <a:solidFill>
                  <a:srgbClr val="A6A6A6"/>
                </a:solidFill>
              </a:rPr>
              <a:t>Hepatol</a:t>
            </a:r>
            <a:r>
              <a:rPr lang="en-US" sz="1050" dirty="0">
                <a:solidFill>
                  <a:srgbClr val="A6A6A6"/>
                </a:solidFill>
              </a:rPr>
              <a:t>. 2001: </a:t>
            </a:r>
            <a:r>
              <a:rPr lang="pt-PT" sz="1050" dirty="0">
                <a:solidFill>
                  <a:srgbClr val="A6A6A6"/>
                </a:solidFill>
              </a:rPr>
              <a:t>;34(5):730-9</a:t>
            </a:r>
          </a:p>
          <a:p>
            <a:endParaRPr lang="pt-PT" sz="1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052" y="2059291"/>
            <a:ext cx="4072163" cy="2587239"/>
          </a:xfrm>
          <a:prstGeom prst="rect">
            <a:avLst/>
          </a:prstGeom>
        </p:spPr>
      </p:pic>
      <p:pic>
        <p:nvPicPr>
          <p:cNvPr id="7" name="Imagem 2" descr="http://www.jle.com/en/revues/medecine/bdc/e-docs/00/01/60/2C/texte_alt_fig1.gif"/>
          <p:cNvPicPr>
            <a:picLocks noChangeAspect="1" noChangeArrowheads="1"/>
          </p:cNvPicPr>
          <p:nvPr/>
        </p:nvPicPr>
        <p:blipFill rotWithShape="1">
          <a:blip r:embed="rId5" cstate="print"/>
          <a:srcRect r="6991"/>
          <a:stretch/>
        </p:blipFill>
        <p:spPr bwMode="auto">
          <a:xfrm>
            <a:off x="262361" y="2059597"/>
            <a:ext cx="4021078" cy="260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609600" y="1317054"/>
            <a:ext cx="10792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>
                <a:solidFill>
                  <a:srgbClr val="004586"/>
                </a:solidFill>
              </a:rPr>
              <a:t> Progressão </a:t>
            </a:r>
            <a:r>
              <a:rPr lang="pt-PT" sz="2400" dirty="0">
                <a:solidFill>
                  <a:srgbClr val="004586"/>
                </a:solidFill>
              </a:rPr>
              <a:t>da fibrose		      </a:t>
            </a:r>
            <a:r>
              <a:rPr lang="pt-PT" sz="2400" dirty="0" smtClean="0">
                <a:solidFill>
                  <a:srgbClr val="004586"/>
                </a:solidFill>
              </a:rPr>
              <a:t>   Duração </a:t>
            </a:r>
            <a:r>
              <a:rPr lang="pt-PT" sz="2400" dirty="0">
                <a:solidFill>
                  <a:srgbClr val="004586"/>
                </a:solidFill>
              </a:rPr>
              <a:t>da infeção	  </a:t>
            </a:r>
            <a:r>
              <a:rPr lang="pt-PT" sz="2400" dirty="0" smtClean="0">
                <a:solidFill>
                  <a:srgbClr val="004586"/>
                </a:solidFill>
              </a:rPr>
              <a:t>           Idade </a:t>
            </a:r>
            <a:r>
              <a:rPr lang="pt-PT" sz="2400" dirty="0">
                <a:solidFill>
                  <a:srgbClr val="004586"/>
                </a:solidFill>
              </a:rPr>
              <a:t>de aquisição</a:t>
            </a:r>
          </a:p>
        </p:txBody>
      </p:sp>
    </p:spTree>
    <p:extLst>
      <p:ext uri="{BB962C8B-B14F-4D97-AF65-F5344CB8AC3E}">
        <p14:creationId xmlns:p14="http://schemas.microsoft.com/office/powerpoint/2010/main" val="2493194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71" y="1216474"/>
            <a:ext cx="10175659" cy="394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-43" y="5616247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/>
              <a:t>Bialek S. Clin Liver Dis 10 (2006) 697–715</a:t>
            </a:r>
          </a:p>
          <a:p>
            <a:endParaRPr lang="es-ES" sz="1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 w="38100"/>
        </p:spPr>
        <p:txBody>
          <a:bodyPr>
            <a:normAutofit/>
          </a:bodyPr>
          <a:lstStyle/>
          <a:p>
            <a:r>
              <a:rPr lang="pt-PT" dirty="0"/>
              <a:t>Fatores associados com a progressão da fibrose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801031" y="4399183"/>
            <a:ext cx="2100943" cy="4027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/>
          <p:cNvSpPr/>
          <p:nvPr/>
        </p:nvSpPr>
        <p:spPr>
          <a:xfrm>
            <a:off x="5791201" y="2381244"/>
            <a:ext cx="2100943" cy="5878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8240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963084" y="2062553"/>
            <a:ext cx="11228916" cy="3330826"/>
          </a:xfrm>
        </p:spPr>
        <p:txBody>
          <a:bodyPr/>
          <a:lstStyle/>
          <a:p>
            <a:r>
              <a:rPr lang="pt-PT" dirty="0"/>
              <a:t>O doente está infetado.</a:t>
            </a:r>
          </a:p>
          <a:p>
            <a:r>
              <a:rPr lang="pt-PT" dirty="0" smtClean="0"/>
              <a:t>O </a:t>
            </a:r>
            <a:r>
              <a:rPr lang="pt-PT" dirty="0"/>
              <a:t>doente apresenta imunidade e não infeção.</a:t>
            </a:r>
          </a:p>
          <a:p>
            <a:r>
              <a:rPr lang="pt-PT" dirty="0" smtClean="0"/>
              <a:t>Deve </a:t>
            </a:r>
            <a:r>
              <a:rPr lang="pt-PT" dirty="0"/>
              <a:t>ser testado para a presença do ARN-VHC (confirmação da </a:t>
            </a:r>
            <a:r>
              <a:rPr lang="pt-PT" dirty="0" smtClean="0"/>
              <a:t>infeção ativa).</a:t>
            </a:r>
            <a:endParaRPr lang="pt-PT" dirty="0"/>
          </a:p>
          <a:p>
            <a:r>
              <a:rPr lang="pt-PT" dirty="0" smtClean="0"/>
              <a:t>A </a:t>
            </a:r>
            <a:r>
              <a:rPr lang="pt-PT" dirty="0"/>
              <a:t>erradicação viral, espontânea ou após terapêutica, acompanha-se </a:t>
            </a:r>
          </a:p>
          <a:p>
            <a:pPr marL="0" indent="0">
              <a:buNone/>
            </a:pPr>
            <a:r>
              <a:rPr lang="pt-PT" dirty="0" smtClean="0"/>
              <a:t>      de </a:t>
            </a:r>
            <a:r>
              <a:rPr lang="pt-PT" dirty="0"/>
              <a:t>perda do </a:t>
            </a:r>
            <a:r>
              <a:rPr lang="pt-PT" dirty="0" smtClean="0"/>
              <a:t>anti-VHC.</a:t>
            </a:r>
            <a:endParaRPr lang="pt-PT" dirty="0"/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0"/>
          </p:nvPr>
        </p:nvSpPr>
        <p:spPr>
          <a:xfrm>
            <a:off x="963084" y="1237340"/>
            <a:ext cx="10363200" cy="1035465"/>
          </a:xfrm>
        </p:spPr>
        <p:txBody>
          <a:bodyPr/>
          <a:lstStyle/>
          <a:p>
            <a:r>
              <a:rPr lang="pt-PT" dirty="0"/>
              <a:t>A presença de anticorpos </a:t>
            </a:r>
            <a:r>
              <a:rPr lang="pt-PT" dirty="0" smtClean="0"/>
              <a:t>anti-VHC </a:t>
            </a:r>
            <a:r>
              <a:rPr lang="pt-PT" dirty="0"/>
              <a:t>significa (escolha a correta</a:t>
            </a:r>
            <a:r>
              <a:rPr lang="pt-PT" dirty="0" smtClean="0"/>
              <a:t>):</a:t>
            </a:r>
            <a:endParaRPr lang="pt-PT" dirty="0"/>
          </a:p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Pergunta 4</a:t>
            </a:r>
          </a:p>
        </p:txBody>
      </p:sp>
    </p:spTree>
    <p:extLst>
      <p:ext uri="{BB962C8B-B14F-4D97-AF65-F5344CB8AC3E}">
        <p14:creationId xmlns:p14="http://schemas.microsoft.com/office/powerpoint/2010/main" val="928853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-43" y="5775552"/>
            <a:ext cx="11582443" cy="295162"/>
          </a:xfrm>
        </p:spPr>
        <p:txBody>
          <a:bodyPr>
            <a:normAutofit/>
          </a:bodyPr>
          <a:lstStyle/>
          <a:p>
            <a:r>
              <a:rPr lang="pt-PT" sz="1200" dirty="0"/>
              <a:t>Cortesia Professor Doutor Armando Carvalho</a:t>
            </a:r>
          </a:p>
          <a:p>
            <a:endParaRPr lang="es-ES" dirty="0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Diagnóstico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538" y="779867"/>
            <a:ext cx="8538923" cy="492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73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Diagnóstico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257" y="1619168"/>
            <a:ext cx="5562600" cy="238658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" y="608050"/>
            <a:ext cx="5063364" cy="534836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570042" y="4860216"/>
            <a:ext cx="6314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rgbClr val="004586"/>
                </a:solidFill>
              </a:rPr>
              <a:t>Determinação da carga </a:t>
            </a:r>
            <a:r>
              <a:rPr lang="pt-PT" sz="2400" dirty="0" smtClean="0">
                <a:solidFill>
                  <a:srgbClr val="004586"/>
                </a:solidFill>
              </a:rPr>
              <a:t>vírica </a:t>
            </a:r>
            <a:r>
              <a:rPr lang="pt-PT" sz="2400" dirty="0">
                <a:solidFill>
                  <a:srgbClr val="004586"/>
                </a:solidFill>
              </a:rPr>
              <a:t>VHC (quantitativo)</a:t>
            </a:r>
          </a:p>
        </p:txBody>
      </p:sp>
    </p:spTree>
    <p:extLst>
      <p:ext uri="{BB962C8B-B14F-4D97-AF65-F5344CB8AC3E}">
        <p14:creationId xmlns:p14="http://schemas.microsoft.com/office/powerpoint/2010/main" val="2293129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Diagnóstico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Exames </a:t>
            </a:r>
            <a:r>
              <a:rPr lang="pt-PT" dirty="0" smtClean="0"/>
              <a:t>laboratoriais:</a:t>
            </a:r>
          </a:p>
          <a:p>
            <a:pPr marL="1614488" lvl="1" indent="-355600"/>
            <a:r>
              <a:rPr lang="pt-PT" sz="2400" dirty="0" smtClean="0"/>
              <a:t>Hemograma, TP, AST, ALT, </a:t>
            </a:r>
            <a:r>
              <a:rPr lang="pt-PT" sz="2400" dirty="0"/>
              <a:t>albumina, </a:t>
            </a:r>
            <a:r>
              <a:rPr lang="pt-PT" sz="2400" dirty="0" smtClean="0"/>
              <a:t>bilirrubina total, creatinina.</a:t>
            </a:r>
          </a:p>
          <a:p>
            <a:pPr marL="1614488" lvl="1" indent="-355600"/>
            <a:r>
              <a:rPr lang="pt-PT" sz="2400" dirty="0" smtClean="0"/>
              <a:t>Outros </a:t>
            </a:r>
            <a:r>
              <a:rPr lang="pt-PT" sz="2400" dirty="0"/>
              <a:t>dependendo da situação </a:t>
            </a:r>
            <a:r>
              <a:rPr lang="pt-PT" sz="2400" dirty="0" smtClean="0"/>
              <a:t>clinica </a:t>
            </a:r>
            <a:r>
              <a:rPr lang="pt-PT" sz="2400" dirty="0"/>
              <a:t>(IL </a:t>
            </a:r>
            <a:r>
              <a:rPr lang="pt-PT" sz="2400" dirty="0" smtClean="0"/>
              <a:t>28B).</a:t>
            </a:r>
          </a:p>
          <a:p>
            <a:pPr marL="1614488" lvl="1" indent="-355600"/>
            <a:r>
              <a:rPr lang="pt-PT" sz="2400" dirty="0" smtClean="0"/>
              <a:t>Carga vírica</a:t>
            </a:r>
            <a:r>
              <a:rPr lang="pt-PT" sz="2400" dirty="0"/>
              <a:t>, </a:t>
            </a:r>
            <a:r>
              <a:rPr lang="pt-PT" sz="2400" dirty="0" smtClean="0"/>
              <a:t>genótipo.</a:t>
            </a:r>
          </a:p>
          <a:p>
            <a:r>
              <a:rPr lang="pt-PT" dirty="0"/>
              <a:t>Ecografia abdominal </a:t>
            </a:r>
            <a:r>
              <a:rPr lang="pt-PT" dirty="0" smtClean="0"/>
              <a:t>alta.</a:t>
            </a:r>
            <a:endParaRPr lang="pt-PT" dirty="0"/>
          </a:p>
          <a:p>
            <a:r>
              <a:rPr lang="pt-PT" dirty="0" smtClean="0"/>
              <a:t>Biopsia </a:t>
            </a:r>
            <a:r>
              <a:rPr lang="pt-PT" dirty="0"/>
              <a:t>hepática – </a:t>
            </a:r>
            <a:r>
              <a:rPr lang="pt-PT" dirty="0" smtClean="0"/>
              <a:t>Goldstandard.</a:t>
            </a:r>
            <a:endParaRPr lang="pt-PT" dirty="0"/>
          </a:p>
          <a:p>
            <a:r>
              <a:rPr lang="pt-PT" dirty="0"/>
              <a:t>Elastografia transitória (Fibroscan</a:t>
            </a:r>
            <a:r>
              <a:rPr lang="pt-PT" dirty="0" smtClean="0"/>
              <a:t>®).</a:t>
            </a:r>
            <a:endParaRPr lang="pt-PT" dirty="0"/>
          </a:p>
          <a:p>
            <a:pPr lvl="1"/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2" name="CaixaDeTexto 1"/>
          <p:cNvSpPr txBox="1"/>
          <p:nvPr/>
        </p:nvSpPr>
        <p:spPr>
          <a:xfrm>
            <a:off x="533400" y="2505075"/>
            <a:ext cx="11079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/>
              <a:t>	</a:t>
            </a:r>
          </a:p>
          <a:p>
            <a:endParaRPr lang="pt-PT" sz="2400" dirty="0"/>
          </a:p>
        </p:txBody>
      </p:sp>
      <p:pic>
        <p:nvPicPr>
          <p:cNvPr id="4" name="Picture 2" descr="http://image.slidesharecdn.com/liverstiffnessmeasurementfibroscan-130730140240-phpapp02/95/liver-stiffness-measurement-fibroscan-12-638.jpg?cb=1408034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5296" y="2455731"/>
            <a:ext cx="4466129" cy="3353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435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Agenda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Hepatite</a:t>
            </a:r>
            <a:r>
              <a:rPr lang="es-ES" dirty="0" smtClean="0"/>
              <a:t> vírica C </a:t>
            </a:r>
            <a:r>
              <a:rPr lang="es-ES" dirty="0" err="1" smtClean="0"/>
              <a:t>uma</a:t>
            </a:r>
            <a:r>
              <a:rPr lang="es-ES" dirty="0" smtClean="0"/>
              <a:t> </a:t>
            </a:r>
            <a:r>
              <a:rPr lang="es-ES" dirty="0" err="1" smtClean="0"/>
              <a:t>história</a:t>
            </a:r>
            <a:r>
              <a:rPr lang="es-ES" dirty="0" smtClean="0"/>
              <a:t> de </a:t>
            </a:r>
            <a:r>
              <a:rPr lang="es-ES" dirty="0" err="1" smtClean="0"/>
              <a:t>sucesso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 O virus.</a:t>
            </a:r>
          </a:p>
          <a:p>
            <a:pPr lvl="1"/>
            <a:r>
              <a:rPr lang="es-ES" dirty="0"/>
              <a:t> </a:t>
            </a:r>
            <a:r>
              <a:rPr lang="es-ES" dirty="0" smtClean="0"/>
              <a:t>Epidemiologia.</a:t>
            </a:r>
          </a:p>
          <a:p>
            <a:pPr marL="1614488" lvl="1" indent="-355600">
              <a:tabLst>
                <a:tab pos="1614488" algn="l"/>
              </a:tabLst>
            </a:pPr>
            <a:r>
              <a:rPr lang="es-ES" dirty="0" smtClean="0"/>
              <a:t>Dados </a:t>
            </a:r>
            <a:r>
              <a:rPr lang="es-ES" dirty="0" err="1" smtClean="0"/>
              <a:t>nacionais</a:t>
            </a:r>
            <a:r>
              <a:rPr lang="es-ES" dirty="0" smtClean="0"/>
              <a:t>.</a:t>
            </a:r>
          </a:p>
          <a:p>
            <a:pPr marL="1614488" lvl="1" indent="-355600"/>
            <a:r>
              <a:rPr lang="es-ES" dirty="0" err="1" smtClean="0"/>
              <a:t>Transmiss</a:t>
            </a:r>
            <a:r>
              <a:rPr lang="pt-PT" dirty="0" smtClean="0"/>
              <a:t>ão.</a:t>
            </a:r>
          </a:p>
          <a:p>
            <a:pPr marL="1614488" lvl="1" indent="-355600"/>
            <a:r>
              <a:rPr lang="pt-PT" dirty="0" smtClean="0"/>
              <a:t>História natural.</a:t>
            </a:r>
          </a:p>
          <a:p>
            <a:pPr marL="1614488" lvl="1" indent="-355600"/>
            <a:r>
              <a:rPr lang="pt-PT" dirty="0" smtClean="0"/>
              <a:t>Diagnóstico.</a:t>
            </a:r>
          </a:p>
          <a:p>
            <a:pPr marL="1614488" lvl="1" indent="-355600"/>
            <a:r>
              <a:rPr lang="pt-PT" dirty="0" smtClean="0"/>
              <a:t>Tratamento.</a:t>
            </a:r>
          </a:p>
          <a:p>
            <a:pPr marL="1614488" lvl="1" indent="-355600"/>
            <a:r>
              <a:rPr lang="pt-PT" dirty="0" smtClean="0"/>
              <a:t>Cura (virologica/doença hepática).</a:t>
            </a:r>
          </a:p>
          <a:p>
            <a:pPr marL="1614488" lvl="1" indent="-355600"/>
            <a:r>
              <a:rPr lang="pt-PT" dirty="0" smtClean="0"/>
              <a:t>Erradicação da doença.</a:t>
            </a:r>
          </a:p>
          <a:p>
            <a:pPr marL="1614488" lvl="1" indent="-355600"/>
            <a:r>
              <a:rPr lang="pt-PT" dirty="0" smtClean="0"/>
              <a:t>Papel MGF.</a:t>
            </a:r>
            <a:endParaRPr lang="es-ES" dirty="0"/>
          </a:p>
        </p:txBody>
      </p:sp>
      <p:sp>
        <p:nvSpPr>
          <p:cNvPr id="4" name="Marcador de Posição de Conteúdo 4"/>
          <p:cNvSpPr txBox="1">
            <a:spLocks/>
          </p:cNvSpPr>
          <p:nvPr/>
        </p:nvSpPr>
        <p:spPr>
          <a:xfrm>
            <a:off x="6515101" y="3938551"/>
            <a:ext cx="3820886" cy="22145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PT" sz="1600" dirty="0"/>
          </a:p>
          <a:p>
            <a:pPr marL="0" indent="0">
              <a:buFont typeface="Arial" panose="020B0604020202020204" pitchFamily="34" charset="0"/>
              <a:buNone/>
            </a:pPr>
            <a:endParaRPr lang="pt-PT" sz="16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1600" dirty="0">
                <a:solidFill>
                  <a:srgbClr val="004586"/>
                </a:solidFill>
              </a:rPr>
              <a:t>AbbVie </a:t>
            </a:r>
            <a:r>
              <a:rPr lang="pt-PT" sz="1600" dirty="0" smtClean="0">
                <a:solidFill>
                  <a:srgbClr val="004586"/>
                </a:solidFill>
              </a:rPr>
              <a:t>Pharmaceuticals.</a:t>
            </a:r>
            <a:endParaRPr lang="pt-PT" sz="1600" dirty="0">
              <a:solidFill>
                <a:srgbClr val="004586"/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1600" dirty="0">
                <a:solidFill>
                  <a:srgbClr val="004586"/>
                </a:solidFill>
              </a:rPr>
              <a:t>Bristol- </a:t>
            </a:r>
            <a:r>
              <a:rPr lang="pt-PT" sz="1600" dirty="0" err="1">
                <a:solidFill>
                  <a:srgbClr val="004586"/>
                </a:solidFill>
              </a:rPr>
              <a:t>Myers</a:t>
            </a:r>
            <a:r>
              <a:rPr lang="pt-PT" sz="1600" dirty="0">
                <a:solidFill>
                  <a:srgbClr val="004586"/>
                </a:solidFill>
              </a:rPr>
              <a:t> </a:t>
            </a:r>
            <a:r>
              <a:rPr lang="pt-PT" sz="1600" dirty="0" err="1">
                <a:solidFill>
                  <a:srgbClr val="004586"/>
                </a:solidFill>
              </a:rPr>
              <a:t>Squibb</a:t>
            </a:r>
            <a:r>
              <a:rPr lang="pt-PT" sz="1600" dirty="0">
                <a:solidFill>
                  <a:srgbClr val="004586"/>
                </a:solidFill>
              </a:rPr>
              <a:t> </a:t>
            </a:r>
            <a:r>
              <a:rPr lang="pt-PT" sz="1600" dirty="0" err="1">
                <a:solidFill>
                  <a:srgbClr val="004586"/>
                </a:solidFill>
              </a:rPr>
              <a:t>Farmaceutica</a:t>
            </a:r>
            <a:endParaRPr lang="pt-PT" sz="1600" dirty="0">
              <a:solidFill>
                <a:srgbClr val="004586"/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1600" dirty="0" err="1">
                <a:solidFill>
                  <a:srgbClr val="004586"/>
                </a:solidFill>
              </a:rPr>
              <a:t>Merck</a:t>
            </a:r>
            <a:r>
              <a:rPr lang="pt-PT" sz="1600" dirty="0">
                <a:solidFill>
                  <a:srgbClr val="004586"/>
                </a:solidFill>
              </a:rPr>
              <a:t> Sharp </a:t>
            </a:r>
            <a:r>
              <a:rPr lang="pt-PT" sz="1600" dirty="0" err="1">
                <a:solidFill>
                  <a:srgbClr val="004586"/>
                </a:solidFill>
              </a:rPr>
              <a:t>Dohme</a:t>
            </a:r>
            <a:r>
              <a:rPr lang="pt-PT" sz="1600" dirty="0">
                <a:solidFill>
                  <a:srgbClr val="004586"/>
                </a:solidFill>
              </a:rPr>
              <a:t> </a:t>
            </a:r>
            <a:r>
              <a:rPr lang="pt-PT" sz="1600" dirty="0" err="1">
                <a:solidFill>
                  <a:srgbClr val="004586"/>
                </a:solidFill>
              </a:rPr>
              <a:t>Lda</a:t>
            </a:r>
            <a:endParaRPr lang="pt-PT" sz="1600" dirty="0">
              <a:solidFill>
                <a:srgbClr val="004586"/>
              </a:solidFill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1600" dirty="0">
                <a:solidFill>
                  <a:srgbClr val="004586"/>
                </a:solidFill>
              </a:rPr>
              <a:t>Gilead Sciencies </a:t>
            </a:r>
            <a:r>
              <a:rPr lang="pt-PT" sz="1600" dirty="0" smtClean="0">
                <a:solidFill>
                  <a:srgbClr val="004586"/>
                </a:solidFill>
              </a:rPr>
              <a:t>Inc.</a:t>
            </a:r>
            <a:endParaRPr lang="pt-PT" sz="1600" dirty="0">
              <a:solidFill>
                <a:srgbClr val="004586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6411687" y="4119783"/>
            <a:ext cx="3526971" cy="573691"/>
          </a:xfrm>
          <a:prstGeom prst="rect">
            <a:avLst/>
          </a:prstGeom>
          <a:solidFill>
            <a:srgbClr val="FFFFFF">
              <a:alpha val="51000"/>
            </a:srgbClr>
          </a:solidFill>
          <a:ln>
            <a:noFill/>
          </a:ln>
        </p:spPr>
        <p:txBody>
          <a:bodyPr vert="horz" wrap="square" lIns="91440" tIns="45720" rIns="91440" bIns="45720" anchor="ctr">
            <a:normAutofit/>
          </a:bodyPr>
          <a:lstStyle>
            <a:lvl1pPr lvl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4000" b="1" i="0" u="none" strike="noStrike" kern="1200" cap="none" spc="0" baseline="0">
                <a:ln>
                  <a:noFill/>
                </a:ln>
                <a:solidFill>
                  <a:srgbClr val="C5000B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Noto Sans CJK SC Regular" pitchFamily="2"/>
                <a:cs typeface="FreeSans" pitchFamily="2"/>
              </a:defRPr>
            </a:lvl1pPr>
          </a:lstStyle>
          <a:p>
            <a:r>
              <a:rPr lang="pt-PT" sz="1400"/>
              <a:t>Declaração de conflito de interesses</a:t>
            </a:r>
            <a:endParaRPr lang="pt-PT" sz="1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684" y="1561090"/>
            <a:ext cx="4871228" cy="23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Apenas os doentes com cirrose </a:t>
            </a:r>
            <a:r>
              <a:rPr lang="pt-PT" dirty="0" smtClean="0"/>
              <a:t>hepática.</a:t>
            </a:r>
            <a:endParaRPr lang="pt-PT" dirty="0"/>
          </a:p>
          <a:p>
            <a:r>
              <a:rPr lang="pt-PT" dirty="0"/>
              <a:t>Todos os portadores de infeção (viremia </a:t>
            </a:r>
            <a:r>
              <a:rPr lang="pt-PT" dirty="0" smtClean="0"/>
              <a:t>positiva).</a:t>
            </a:r>
            <a:endParaRPr lang="pt-PT" dirty="0"/>
          </a:p>
          <a:p>
            <a:r>
              <a:rPr lang="pt-PT" dirty="0" smtClean="0"/>
              <a:t>Todos </a:t>
            </a:r>
            <a:r>
              <a:rPr lang="pt-PT" dirty="0"/>
              <a:t>os doentes exceto os que apresentem </a:t>
            </a:r>
            <a:r>
              <a:rPr lang="pt-PT" dirty="0" smtClean="0"/>
              <a:t>cirrose. </a:t>
            </a:r>
            <a:endParaRPr lang="pt-PT" dirty="0"/>
          </a:p>
          <a:p>
            <a:r>
              <a:rPr lang="pt-PT" dirty="0" smtClean="0"/>
              <a:t>Apenas </a:t>
            </a:r>
            <a:r>
              <a:rPr lang="pt-PT" dirty="0"/>
              <a:t>os doentes infetados com genótipo 1 e </a:t>
            </a:r>
            <a:r>
              <a:rPr lang="pt-PT" dirty="0" smtClean="0"/>
              <a:t>3.</a:t>
            </a:r>
            <a:endParaRPr lang="pt-PT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0"/>
          </p:nvPr>
        </p:nvSpPr>
        <p:spPr>
          <a:xfrm>
            <a:off x="963084" y="1151612"/>
            <a:ext cx="10363200" cy="1035465"/>
          </a:xfrm>
        </p:spPr>
        <p:txBody>
          <a:bodyPr/>
          <a:lstStyle/>
          <a:p>
            <a:r>
              <a:rPr lang="pt-PT" dirty="0"/>
              <a:t>Que doentes com hepatite C têm indicação para tratamento?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Pergunta 5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948543" y="2068286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sz="2400" b="1" dirty="0"/>
          </a:p>
          <a:p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2866878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299594" y="5606777"/>
            <a:ext cx="11582443" cy="295162"/>
          </a:xfrm>
        </p:spPr>
        <p:txBody>
          <a:bodyPr>
            <a:normAutofit/>
          </a:bodyPr>
          <a:lstStyle/>
          <a:p>
            <a:r>
              <a:rPr lang="pt-BR" sz="1200" dirty="0">
                <a:solidFill>
                  <a:srgbClr val="A6A6A6"/>
                </a:solidFill>
              </a:rPr>
              <a:t>Leite RB, Marinho RT, Peixe P  (modificado)</a:t>
            </a:r>
          </a:p>
          <a:p>
            <a:endParaRPr lang="es-ES" dirty="0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Tratamento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211" y="915063"/>
            <a:ext cx="8335207" cy="4541355"/>
          </a:xfrm>
          <a:prstGeom prst="rect">
            <a:avLst/>
          </a:prstGeom>
        </p:spPr>
      </p:pic>
      <p:sp>
        <p:nvSpPr>
          <p:cNvPr id="4" name="CustomShape 22"/>
          <p:cNvSpPr/>
          <p:nvPr/>
        </p:nvSpPr>
        <p:spPr>
          <a:xfrm>
            <a:off x="7677874" y="6483531"/>
            <a:ext cx="1938240" cy="2426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9941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-43" y="678274"/>
            <a:ext cx="5386917" cy="906115"/>
          </a:xfrm>
        </p:spPr>
        <p:txBody>
          <a:bodyPr/>
          <a:lstStyle/>
          <a:p>
            <a:r>
              <a:rPr lang="pt-PT" dirty="0"/>
              <a:t>Interferão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idx="11"/>
          </p:nvPr>
        </p:nvSpPr>
        <p:spPr>
          <a:xfrm>
            <a:off x="-43" y="1715389"/>
            <a:ext cx="6000032" cy="3774405"/>
          </a:xfrm>
        </p:spPr>
        <p:txBody>
          <a:bodyPr>
            <a:normAutofit/>
          </a:bodyPr>
          <a:lstStyle/>
          <a:p>
            <a:r>
              <a:rPr lang="pt-PT" sz="2400" dirty="0"/>
              <a:t>Injeção </a:t>
            </a:r>
            <a:r>
              <a:rPr lang="pt-PT" sz="2400" dirty="0" smtClean="0"/>
              <a:t>semanal.</a:t>
            </a:r>
            <a:endParaRPr lang="pt-PT" sz="2400" dirty="0"/>
          </a:p>
          <a:p>
            <a:r>
              <a:rPr lang="pt-PT" sz="2400" dirty="0" smtClean="0"/>
              <a:t>Ribavirina.</a:t>
            </a:r>
            <a:endParaRPr lang="pt-PT" sz="2400" dirty="0"/>
          </a:p>
          <a:p>
            <a:r>
              <a:rPr lang="pt-PT" sz="2400" dirty="0"/>
              <a:t>Duração : 24 – 48 semanas (até 72 // continuado</a:t>
            </a:r>
            <a:r>
              <a:rPr lang="pt-PT" sz="2400" dirty="0" smtClean="0"/>
              <a:t>).</a:t>
            </a:r>
            <a:endParaRPr lang="pt-PT" sz="2400" dirty="0"/>
          </a:p>
          <a:p>
            <a:r>
              <a:rPr lang="pt-PT" sz="2400" dirty="0"/>
              <a:t>Efeitos adversos importantes</a:t>
            </a:r>
            <a:r>
              <a:rPr lang="pt-PT" sz="2400" dirty="0" smtClean="0"/>
              <a:t>!</a:t>
            </a:r>
            <a:endParaRPr lang="pt-PT" sz="2400" dirty="0"/>
          </a:p>
          <a:p>
            <a:r>
              <a:rPr lang="pt-PT" sz="2400" dirty="0"/>
              <a:t>Resposta virulógica sustentada </a:t>
            </a:r>
            <a:r>
              <a:rPr lang="pt-PT" sz="2400" dirty="0" smtClean="0"/>
              <a:t>(</a:t>
            </a:r>
            <a:r>
              <a:rPr lang="pt-PT" sz="2400" dirty="0"/>
              <a:t>média) – 50% </a:t>
            </a:r>
            <a:r>
              <a:rPr lang="pt-PT" sz="2400" dirty="0" smtClean="0"/>
              <a:t>.</a:t>
            </a:r>
            <a:endParaRPr lang="pt-PT" sz="2400" dirty="0"/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9" name="Marcador de contenido 8"/>
          <p:cNvSpPr>
            <a:spLocks noGrp="1"/>
          </p:cNvSpPr>
          <p:nvPr>
            <p:ph idx="14"/>
          </p:nvPr>
        </p:nvSpPr>
        <p:spPr>
          <a:xfrm>
            <a:off x="6192011" y="1715389"/>
            <a:ext cx="5384800" cy="3774405"/>
          </a:xfrm>
        </p:spPr>
        <p:txBody>
          <a:bodyPr>
            <a:normAutofit/>
          </a:bodyPr>
          <a:lstStyle/>
          <a:p>
            <a:r>
              <a:rPr lang="pt-PT" sz="2400" dirty="0"/>
              <a:t>Comprimido </a:t>
            </a:r>
            <a:r>
              <a:rPr lang="pt-PT" sz="2400" dirty="0" smtClean="0"/>
              <a:t>diário.</a:t>
            </a:r>
            <a:endParaRPr lang="pt-PT" sz="2400" dirty="0"/>
          </a:p>
          <a:p>
            <a:r>
              <a:rPr lang="pt-PT" sz="2400" dirty="0"/>
              <a:t>Ribavirina </a:t>
            </a:r>
            <a:r>
              <a:rPr lang="pt-PT" sz="2400" dirty="0" smtClean="0"/>
              <a:t>(-/+).</a:t>
            </a:r>
            <a:endParaRPr lang="pt-PT" sz="2400" dirty="0"/>
          </a:p>
          <a:p>
            <a:r>
              <a:rPr lang="pt-PT" sz="2400" dirty="0" smtClean="0"/>
              <a:t>Duração: </a:t>
            </a:r>
            <a:r>
              <a:rPr lang="pt-PT" sz="2400" dirty="0"/>
              <a:t>8 – 24 </a:t>
            </a:r>
            <a:r>
              <a:rPr lang="pt-PT" sz="2400" dirty="0" smtClean="0"/>
              <a:t>semanas. </a:t>
            </a:r>
            <a:endParaRPr lang="pt-PT" sz="2400" dirty="0"/>
          </a:p>
          <a:p>
            <a:r>
              <a:rPr lang="pt-PT" sz="2400" dirty="0"/>
              <a:t>Efeitos adversos – perfil favorável</a:t>
            </a:r>
            <a:r>
              <a:rPr lang="pt-PT" sz="2400" dirty="0" smtClean="0"/>
              <a:t>!</a:t>
            </a:r>
            <a:endParaRPr lang="pt-PT" sz="2400" dirty="0"/>
          </a:p>
          <a:p>
            <a:r>
              <a:rPr lang="pt-PT" sz="2400" dirty="0"/>
              <a:t>Resposta virulógica sustentada &gt; 90</a:t>
            </a:r>
            <a:r>
              <a:rPr lang="pt-PT" sz="2400" dirty="0" smtClean="0"/>
              <a:t>%. </a:t>
            </a:r>
            <a:endParaRPr lang="pt-PT" sz="2400" dirty="0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1ª Mudança fraturante!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030614" y="1131331"/>
            <a:ext cx="4738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rgbClr val="C00000"/>
                </a:solidFill>
              </a:rPr>
              <a:t>Antivíricos </a:t>
            </a:r>
            <a:r>
              <a:rPr lang="pt-PT" sz="2400" b="1" dirty="0">
                <a:solidFill>
                  <a:srgbClr val="C00000"/>
                </a:solidFill>
              </a:rPr>
              <a:t>de ação direta </a:t>
            </a:r>
          </a:p>
          <a:p>
            <a:endParaRPr lang="pt-PT" sz="2000" dirty="0"/>
          </a:p>
        </p:txBody>
      </p:sp>
      <p:pic>
        <p:nvPicPr>
          <p:cNvPr id="3076" name="Picture 4" descr="http://hrvic.org.au/wordpress/media/hcv_poster_webspread-540x2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336" y="4294651"/>
            <a:ext cx="4273350" cy="162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274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Fármacos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t="2511"/>
          <a:stretch/>
        </p:blipFill>
        <p:spPr>
          <a:xfrm>
            <a:off x="513747" y="772183"/>
            <a:ext cx="8129511" cy="501920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09600" y="3779358"/>
            <a:ext cx="2085823" cy="1560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/>
          <p:cNvSpPr/>
          <p:nvPr/>
        </p:nvSpPr>
        <p:spPr>
          <a:xfrm>
            <a:off x="6463083" y="3779358"/>
            <a:ext cx="1894114" cy="1435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/>
          <p:cNvSpPr/>
          <p:nvPr/>
        </p:nvSpPr>
        <p:spPr>
          <a:xfrm>
            <a:off x="4545995" y="3779357"/>
            <a:ext cx="1917087" cy="1560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6"/>
          <p:cNvSpPr/>
          <p:nvPr/>
        </p:nvSpPr>
        <p:spPr>
          <a:xfrm>
            <a:off x="2695424" y="3779358"/>
            <a:ext cx="1850571" cy="1560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1185" y="988322"/>
            <a:ext cx="1991101" cy="1487595"/>
          </a:xfrm>
          <a:prstGeom prst="rect">
            <a:avLst/>
          </a:prstGeom>
        </p:spPr>
      </p:pic>
      <p:pic>
        <p:nvPicPr>
          <p:cNvPr id="9" name="Picture 6" descr="http://www.hcv-trials.com/studies/c-edge-tn/big/Diapositive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214" y="2542516"/>
            <a:ext cx="2089072" cy="156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1185" y="4123183"/>
            <a:ext cx="2089072" cy="1560791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9426645" y="618990"/>
            <a:ext cx="1678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004586"/>
                </a:solidFill>
              </a:rPr>
              <a:t>Estudos clínicos</a:t>
            </a:r>
          </a:p>
        </p:txBody>
      </p:sp>
    </p:spTree>
    <p:extLst>
      <p:ext uri="{BB962C8B-B14F-4D97-AF65-F5344CB8AC3E}">
        <p14:creationId xmlns:p14="http://schemas.microsoft.com/office/powerpoint/2010/main" val="2334522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2ª Mudança fraturante!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629" y="764704"/>
            <a:ext cx="8126741" cy="475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75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t-PT" sz="1200" dirty="0">
                <a:hlinkClick r:id="rId3"/>
              </a:rPr>
              <a:t>http://polarisobservatory.org/polaris/map.htm</a:t>
            </a:r>
            <a:r>
              <a:rPr lang="pt-PT" sz="1200" dirty="0"/>
              <a:t> acedido 25 março 2017</a:t>
            </a:r>
          </a:p>
          <a:p>
            <a:endParaRPr lang="es-ES" dirty="0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Dados nacionais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084" y="1008446"/>
            <a:ext cx="4300786" cy="430521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l="21518" t="18571" r="22411"/>
          <a:stretch/>
        </p:blipFill>
        <p:spPr>
          <a:xfrm>
            <a:off x="2001155" y="4029046"/>
            <a:ext cx="2460731" cy="189844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55" y="986674"/>
            <a:ext cx="3994604" cy="2819721"/>
          </a:xfrm>
          <a:prstGeom prst="rect">
            <a:avLst/>
          </a:prstGeom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6707414" y="6304002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PT" sz="1000" dirty="0"/>
          </a:p>
          <a:p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2582691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Tratamento</a:t>
            </a:r>
          </a:p>
        </p:txBody>
      </p:sp>
      <p:sp>
        <p:nvSpPr>
          <p:cNvPr id="12" name="Marcador de contenido 11"/>
          <p:cNvSpPr>
            <a:spLocks noGrp="1"/>
          </p:cNvSpPr>
          <p:nvPr>
            <p:ph idx="1"/>
          </p:nvPr>
        </p:nvSpPr>
        <p:spPr>
          <a:xfrm>
            <a:off x="6601476" y="4490857"/>
            <a:ext cx="5391046" cy="917641"/>
          </a:xfrm>
        </p:spPr>
        <p:txBody>
          <a:bodyPr>
            <a:normAutofit/>
          </a:bodyPr>
          <a:lstStyle/>
          <a:p>
            <a:r>
              <a:rPr lang="es-ES" sz="2200" dirty="0" smtClean="0"/>
              <a:t>Dados de </a:t>
            </a:r>
            <a:r>
              <a:rPr lang="es-ES" sz="2200" dirty="0" err="1" smtClean="0"/>
              <a:t>estudos</a:t>
            </a:r>
            <a:r>
              <a:rPr lang="es-ES" sz="2200" dirty="0" smtClean="0"/>
              <a:t> clínicos.</a:t>
            </a:r>
          </a:p>
          <a:p>
            <a:r>
              <a:rPr lang="es-ES" sz="2200" dirty="0" smtClean="0"/>
              <a:t>Dados de vida real.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t-PT" sz="1200" dirty="0"/>
              <a:t>Asselah T, et al. J Hepatol 2014;61:193 (modificado)</a:t>
            </a:r>
          </a:p>
          <a:p>
            <a:endParaRPr lang="es-ES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54" y="1596428"/>
            <a:ext cx="6659453" cy="1304012"/>
          </a:xfrm>
          <a:prstGeom prst="rect">
            <a:avLst/>
          </a:prstGeom>
        </p:spPr>
      </p:pic>
      <p:sp>
        <p:nvSpPr>
          <p:cNvPr id="4" name="Seta: Para a Direita 3"/>
          <p:cNvSpPr/>
          <p:nvPr/>
        </p:nvSpPr>
        <p:spPr>
          <a:xfrm>
            <a:off x="615434" y="2959978"/>
            <a:ext cx="6533691" cy="20983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552554" y="1089159"/>
            <a:ext cx="5420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>
                <a:solidFill>
                  <a:srgbClr val="004586"/>
                </a:solidFill>
              </a:rPr>
              <a:t>Eficaz em todas as fases da progressão da doença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1" y="1596428"/>
            <a:ext cx="4553015" cy="271877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7515178" y="1049678"/>
            <a:ext cx="4153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 smtClean="0">
                <a:solidFill>
                  <a:srgbClr val="004586"/>
                </a:solidFill>
              </a:rPr>
              <a:t>...e </a:t>
            </a:r>
            <a:r>
              <a:rPr lang="pt-PT" sz="2000" b="1" dirty="0">
                <a:solidFill>
                  <a:srgbClr val="004586"/>
                </a:solidFill>
              </a:rPr>
              <a:t>nas manifestações extrahepaticas</a:t>
            </a:r>
          </a:p>
        </p:txBody>
      </p:sp>
      <p:sp>
        <p:nvSpPr>
          <p:cNvPr id="14" name="Marcador de contenido 11"/>
          <p:cNvSpPr txBox="1">
            <a:spLocks/>
          </p:cNvSpPr>
          <p:nvPr/>
        </p:nvSpPr>
        <p:spPr>
          <a:xfrm>
            <a:off x="85838" y="3269832"/>
            <a:ext cx="6819241" cy="23485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808038" indent="-265113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524000" indent="-2651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239963" indent="-2651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874963" indent="-1841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3590925" indent="-185738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 smtClean="0"/>
              <a:t>Objetivos do </a:t>
            </a:r>
            <a:r>
              <a:rPr lang="es-ES" sz="2200" dirty="0" err="1" smtClean="0"/>
              <a:t>tratamento</a:t>
            </a:r>
            <a:r>
              <a:rPr lang="es-ES" sz="2200" dirty="0" smtClean="0"/>
              <a:t>:</a:t>
            </a:r>
          </a:p>
          <a:p>
            <a:pPr lvl="1"/>
            <a:r>
              <a:rPr lang="pt-PT" dirty="0" smtClean="0">
                <a:solidFill>
                  <a:srgbClr val="004586"/>
                </a:solidFill>
              </a:rPr>
              <a:t>Reduzir a progressão da cirrose.</a:t>
            </a:r>
          </a:p>
          <a:p>
            <a:pPr lvl="1"/>
            <a:r>
              <a:rPr lang="pt-PT" dirty="0" smtClean="0">
                <a:solidFill>
                  <a:srgbClr val="004586"/>
                </a:solidFill>
              </a:rPr>
              <a:t>Reduzir o risco de descompensação.</a:t>
            </a:r>
          </a:p>
          <a:p>
            <a:pPr lvl="1"/>
            <a:r>
              <a:rPr lang="pt-PT" dirty="0" smtClean="0">
                <a:solidFill>
                  <a:srgbClr val="004586"/>
                </a:solidFill>
              </a:rPr>
              <a:t>Reduzir o risco de hepatocarcinoma.</a:t>
            </a:r>
          </a:p>
          <a:p>
            <a:pPr lvl="1"/>
            <a:r>
              <a:rPr lang="pt-PT" dirty="0" smtClean="0">
                <a:solidFill>
                  <a:srgbClr val="004586"/>
                </a:solidFill>
              </a:rPr>
              <a:t>Reduzir as manifestações extra-hepáticas.</a:t>
            </a:r>
          </a:p>
          <a:p>
            <a:pPr lvl="1"/>
            <a:r>
              <a:rPr lang="pt-PT" dirty="0" smtClean="0">
                <a:solidFill>
                  <a:srgbClr val="004586"/>
                </a:solidFill>
              </a:rPr>
              <a:t>Reduzir o risco de morte associada.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217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963084" y="2348312"/>
            <a:ext cx="10363200" cy="3330826"/>
          </a:xfrm>
        </p:spPr>
        <p:txBody>
          <a:bodyPr/>
          <a:lstStyle/>
          <a:p>
            <a:pPr marL="342900" indent="-342900"/>
            <a:r>
              <a:rPr lang="pt-PT" dirty="0"/>
              <a:t>Corresponde à cura da doença </a:t>
            </a:r>
            <a:r>
              <a:rPr lang="pt-PT" dirty="0" smtClean="0"/>
              <a:t>hepática.</a:t>
            </a:r>
            <a:endParaRPr lang="pt-PT" dirty="0"/>
          </a:p>
          <a:p>
            <a:pPr marL="342900" indent="-342900"/>
            <a:r>
              <a:rPr lang="pt-PT" dirty="0"/>
              <a:t>Não reduz o risco de </a:t>
            </a:r>
            <a:r>
              <a:rPr lang="pt-PT" dirty="0" smtClean="0"/>
              <a:t>hepatocarcinoma.</a:t>
            </a:r>
            <a:endParaRPr lang="pt-PT" dirty="0"/>
          </a:p>
          <a:p>
            <a:pPr marL="342900" lvl="0" indent="-342900"/>
            <a:r>
              <a:rPr lang="pt-PT" dirty="0"/>
              <a:t>Reduz o risco de descompensação da </a:t>
            </a:r>
            <a:r>
              <a:rPr lang="pt-PT" dirty="0" smtClean="0"/>
              <a:t>cirrose.</a:t>
            </a:r>
            <a:endParaRPr lang="pt-PT" dirty="0"/>
          </a:p>
          <a:p>
            <a:pPr marL="342900" lvl="0" indent="-342900"/>
            <a:r>
              <a:rPr lang="pt-PT" dirty="0"/>
              <a:t>Não interfere na qualidade de </a:t>
            </a:r>
            <a:r>
              <a:rPr lang="pt-PT" dirty="0" smtClean="0"/>
              <a:t>vida.</a:t>
            </a:r>
            <a:endParaRPr lang="pt-PT" dirty="0"/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0"/>
          </p:nvPr>
        </p:nvSpPr>
        <p:spPr>
          <a:xfrm>
            <a:off x="520171" y="1008737"/>
            <a:ext cx="11024129" cy="1035465"/>
          </a:xfrm>
        </p:spPr>
        <p:txBody>
          <a:bodyPr>
            <a:noAutofit/>
          </a:bodyPr>
          <a:lstStyle/>
          <a:p>
            <a:pPr lvl="0"/>
            <a:r>
              <a:rPr lang="pt-PT" dirty="0"/>
              <a:t>A resposta virológica sustentada para o tratamento do virus </a:t>
            </a:r>
            <a:r>
              <a:rPr lang="pt-PT" dirty="0" smtClean="0"/>
              <a:t>da </a:t>
            </a:r>
            <a:r>
              <a:rPr lang="pt-PT" dirty="0"/>
              <a:t>hepatite C </a:t>
            </a:r>
          </a:p>
          <a:p>
            <a:pPr lvl="0"/>
            <a:r>
              <a:rPr lang="pt-PT" dirty="0"/>
              <a:t>(escolha a opção correta</a:t>
            </a:r>
            <a:r>
              <a:rPr lang="pt-PT" dirty="0" smtClean="0"/>
              <a:t>):</a:t>
            </a:r>
            <a:endParaRPr lang="pt-PT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Pergunta 6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012826" y="246017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endParaRPr lang="pt-PT" dirty="0"/>
          </a:p>
          <a:p>
            <a:pPr lvl="0"/>
            <a:endParaRPr lang="pt-PT" dirty="0"/>
          </a:p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63552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Cura da doença </a:t>
            </a:r>
            <a:r>
              <a:rPr lang="pt-PT" dirty="0" smtClean="0"/>
              <a:t>vírica</a:t>
            </a:r>
            <a:endParaRPr lang="pt-PT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073" y="1114939"/>
            <a:ext cx="5912209" cy="419607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71460" y="5311012"/>
            <a:ext cx="10449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>
                <a:solidFill>
                  <a:srgbClr val="004586"/>
                </a:solidFill>
              </a:rPr>
              <a:t>Resposta </a:t>
            </a:r>
            <a:r>
              <a:rPr lang="pt-PT" sz="2400" smtClean="0">
                <a:solidFill>
                  <a:srgbClr val="004586"/>
                </a:solidFill>
              </a:rPr>
              <a:t>virológica </a:t>
            </a:r>
            <a:r>
              <a:rPr lang="pt-PT" sz="2400" dirty="0">
                <a:solidFill>
                  <a:srgbClr val="004586"/>
                </a:solidFill>
              </a:rPr>
              <a:t>sustentada = </a:t>
            </a:r>
            <a:r>
              <a:rPr lang="pt-PT" sz="2400">
                <a:solidFill>
                  <a:srgbClr val="004586"/>
                </a:solidFill>
              </a:rPr>
              <a:t>CURA </a:t>
            </a:r>
            <a:r>
              <a:rPr lang="pt-PT" sz="2400" smtClean="0">
                <a:solidFill>
                  <a:srgbClr val="004586"/>
                </a:solidFill>
              </a:rPr>
              <a:t>VIROLÓGICA </a:t>
            </a:r>
            <a:r>
              <a:rPr lang="pt-PT" sz="2400" dirty="0">
                <a:solidFill>
                  <a:srgbClr val="004586"/>
                </a:solidFill>
              </a:rPr>
              <a:t>= desaparecimento da infeção</a:t>
            </a:r>
          </a:p>
        </p:txBody>
      </p:sp>
    </p:spTree>
    <p:extLst>
      <p:ext uri="{BB962C8B-B14F-4D97-AF65-F5344CB8AC3E}">
        <p14:creationId xmlns:p14="http://schemas.microsoft.com/office/powerpoint/2010/main" val="1719265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t-PT" sz="1200" dirty="0"/>
              <a:t>van der Meer  AJ JAMA. 2012;308(24):2584-2593</a:t>
            </a:r>
          </a:p>
          <a:p>
            <a:endParaRPr lang="es-ES" dirty="0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Modificação da história natural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199" y="1832983"/>
            <a:ext cx="11425602" cy="338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4904461" y="929619"/>
            <a:ext cx="1773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rgbClr val="004586"/>
                </a:solidFill>
              </a:rPr>
              <a:t>Mortalidade</a:t>
            </a:r>
          </a:p>
        </p:txBody>
      </p:sp>
    </p:spTree>
    <p:extLst>
      <p:ext uri="{BB962C8B-B14F-4D97-AF65-F5344CB8AC3E}">
        <p14:creationId xmlns:p14="http://schemas.microsoft.com/office/powerpoint/2010/main" val="360994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Virus</a:t>
            </a:r>
            <a:r>
              <a:rPr lang="pt-PT" dirty="0"/>
              <a:t> da Hepatite C (VHC)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0" y="1272857"/>
            <a:ext cx="11582400" cy="4592024"/>
          </a:xfrm>
        </p:spPr>
        <p:txBody>
          <a:bodyPr/>
          <a:lstStyle/>
          <a:p>
            <a:r>
              <a:rPr lang="pt-PT" dirty="0" smtClean="0"/>
              <a:t>Família Flaviviridae. </a:t>
            </a:r>
            <a:endParaRPr lang="pt-PT" dirty="0"/>
          </a:p>
          <a:p>
            <a:r>
              <a:rPr lang="pt-PT" dirty="0"/>
              <a:t>Género Hepacivirus – vírus da hepatite </a:t>
            </a:r>
            <a:r>
              <a:rPr lang="pt-PT" dirty="0" smtClean="0"/>
              <a:t>C.</a:t>
            </a:r>
            <a:endParaRPr lang="pt-PT" dirty="0"/>
          </a:p>
          <a:p>
            <a:r>
              <a:rPr lang="pt-PT" dirty="0" smtClean="0"/>
              <a:t>Género </a:t>
            </a:r>
            <a:r>
              <a:rPr lang="pt-PT" dirty="0"/>
              <a:t>Flavivirus – febre amarela, dengue, vírus do Nilo </a:t>
            </a:r>
            <a:r>
              <a:rPr lang="pt-PT" dirty="0" smtClean="0"/>
              <a:t>ocidental.</a:t>
            </a:r>
            <a:endParaRPr lang="pt-PT" dirty="0"/>
          </a:p>
          <a:p>
            <a:r>
              <a:rPr lang="pt-PT" dirty="0" smtClean="0"/>
              <a:t>Género </a:t>
            </a:r>
            <a:r>
              <a:rPr lang="pt-PT" dirty="0"/>
              <a:t>Pestivirus – vírus da diarreia bovina, vírus peste </a:t>
            </a:r>
            <a:r>
              <a:rPr lang="pt-PT" dirty="0" smtClean="0"/>
              <a:t>suina.</a:t>
            </a:r>
            <a:endParaRPr lang="pt-PT" dirty="0"/>
          </a:p>
          <a:p>
            <a:r>
              <a:rPr lang="pt-PT" dirty="0"/>
              <a:t>Virus RNA de polaridade </a:t>
            </a:r>
            <a:r>
              <a:rPr lang="pt-PT" dirty="0" smtClean="0"/>
              <a:t>positiva.</a:t>
            </a:r>
            <a:endParaRPr lang="pt-PT" dirty="0"/>
          </a:p>
          <a:p>
            <a:r>
              <a:rPr lang="pt-PT" dirty="0"/>
              <a:t>Cadeia simples linear (9,6 a 12.3 quilobases de comprimento</a:t>
            </a:r>
            <a:r>
              <a:rPr lang="pt-PT" dirty="0" smtClean="0"/>
              <a:t>).</a:t>
            </a:r>
            <a:endParaRPr lang="pt-PT" dirty="0"/>
          </a:p>
          <a:p>
            <a:r>
              <a:rPr lang="pt-PT" dirty="0" smtClean="0"/>
              <a:t>Partículas víricas  </a:t>
            </a:r>
            <a:r>
              <a:rPr lang="pt-PT" dirty="0"/>
              <a:t>esféricas e com involucro (diâmetro ~40 a 60 nm</a:t>
            </a:r>
            <a:r>
              <a:rPr lang="pt-PT" dirty="0" smtClean="0"/>
              <a:t>).</a:t>
            </a:r>
            <a:endParaRPr lang="pt-PT" dirty="0"/>
          </a:p>
          <a:p>
            <a:r>
              <a:rPr lang="pt-PT" dirty="0"/>
              <a:t>Genótipos – 6 (vários subtipos</a:t>
            </a:r>
            <a:r>
              <a:rPr lang="pt-PT" dirty="0" smtClean="0"/>
              <a:t>).</a:t>
            </a:r>
            <a:endParaRPr lang="pt-PT" dirty="0"/>
          </a:p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3" name="Picture 2" descr="http://doktorumnedio.com/wp-content/uploads/2015/04/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163" y="916784"/>
            <a:ext cx="2677325" cy="200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aids.gov.br/sites/default/files/hepatite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163" y="3363862"/>
            <a:ext cx="2677325" cy="200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4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288873" y="5581253"/>
            <a:ext cx="11582443" cy="295162"/>
          </a:xfrm>
        </p:spPr>
        <p:txBody>
          <a:bodyPr>
            <a:noAutofit/>
          </a:bodyPr>
          <a:lstStyle/>
          <a:p>
            <a:r>
              <a:rPr lang="pt-PT" sz="1200" dirty="0"/>
              <a:t>Bruno  S Hep 2010; 51:2059-2066 (modificado</a:t>
            </a:r>
            <a:r>
              <a:rPr lang="pt-PT" sz="1200" dirty="0" smtClean="0"/>
              <a:t>)</a:t>
            </a:r>
          </a:p>
          <a:p>
            <a:r>
              <a:rPr lang="pt-PT" sz="1200" dirty="0"/>
              <a:t>Morgan RL Ann Intern Med. 2013;158:329-337</a:t>
            </a:r>
          </a:p>
          <a:p>
            <a:r>
              <a:rPr lang="pt-PT" sz="1200" dirty="0" smtClean="0"/>
              <a:t> </a:t>
            </a:r>
            <a:endParaRPr lang="pt-PT" sz="1200" dirty="0"/>
          </a:p>
          <a:p>
            <a:endParaRPr lang="es-ES" sz="1200" dirty="0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Modificação da história natural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45514" y="1033777"/>
            <a:ext cx="5963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>
                <a:solidFill>
                  <a:srgbClr val="004586"/>
                </a:solidFill>
              </a:rPr>
              <a:t>Progressão da doença – risco de descompensação (VE)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4" y="1556357"/>
            <a:ext cx="5963141" cy="351772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6433" t="25398" r="8855" b="48487"/>
          <a:stretch/>
        </p:blipFill>
        <p:spPr bwMode="auto">
          <a:xfrm>
            <a:off x="3053867" y="2094023"/>
            <a:ext cx="3026228" cy="50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8592" y="1593483"/>
            <a:ext cx="5869104" cy="277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6637227" y="1041275"/>
            <a:ext cx="2063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err="1">
                <a:solidFill>
                  <a:srgbClr val="004586"/>
                </a:solidFill>
              </a:rPr>
              <a:t>Hepatocarcinoma</a:t>
            </a:r>
            <a:endParaRPr lang="pt-PT" sz="2000" dirty="0">
              <a:solidFill>
                <a:srgbClr val="004586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608132" y="1069531"/>
            <a:ext cx="293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rgbClr val="004586"/>
                </a:solidFill>
              </a:rPr>
              <a:t>(todos os estádios de fibrose)</a:t>
            </a:r>
          </a:p>
        </p:txBody>
      </p:sp>
    </p:spTree>
    <p:extLst>
      <p:ext uri="{BB962C8B-B14F-4D97-AF65-F5344CB8AC3E}">
        <p14:creationId xmlns:p14="http://schemas.microsoft.com/office/powerpoint/2010/main" val="647867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a-DK" sz="1200" dirty="0" smtClean="0"/>
              <a:t>Younoss</a:t>
            </a:r>
            <a:r>
              <a:rPr lang="da-DK" sz="1200" dirty="0"/>
              <a:t> </a:t>
            </a:r>
            <a:r>
              <a:rPr lang="da-DK" sz="1200" dirty="0" smtClean="0"/>
              <a:t>iZM</a:t>
            </a:r>
            <a:r>
              <a:rPr lang="da-DK" sz="1200" dirty="0"/>
              <a:t>, et al. J Hepatol 2015;63:337–45</a:t>
            </a:r>
            <a:endParaRPr lang="pt-PT" sz="1200" dirty="0"/>
          </a:p>
          <a:p>
            <a:endParaRPr lang="es-ES" dirty="0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Modificação da história natural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066" y="1556199"/>
            <a:ext cx="8529868" cy="3997866"/>
          </a:xfrm>
          <a:prstGeom prst="rect">
            <a:avLst/>
          </a:prstGeom>
        </p:spPr>
      </p:pic>
      <p:sp>
        <p:nvSpPr>
          <p:cNvPr id="7" name="CaixaDeTexto 5"/>
          <p:cNvSpPr txBox="1"/>
          <p:nvPr/>
        </p:nvSpPr>
        <p:spPr>
          <a:xfrm>
            <a:off x="4904461" y="929619"/>
            <a:ext cx="2440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>
                <a:solidFill>
                  <a:srgbClr val="004586"/>
                </a:solidFill>
              </a:rPr>
              <a:t>Qualidade de vida</a:t>
            </a:r>
            <a:endParaRPr lang="pt-PT" sz="2400" dirty="0">
              <a:solidFill>
                <a:srgbClr val="0045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41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373" y="1556199"/>
            <a:ext cx="6613256" cy="4359673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Modificação da história natural </a:t>
            </a:r>
          </a:p>
        </p:txBody>
      </p:sp>
      <p:sp>
        <p:nvSpPr>
          <p:cNvPr id="9" name="Retângulo 8"/>
          <p:cNvSpPr/>
          <p:nvPr/>
        </p:nvSpPr>
        <p:spPr>
          <a:xfrm>
            <a:off x="9789097" y="5454207"/>
            <a:ext cx="2402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 err="1">
                <a:solidFill>
                  <a:srgbClr val="818181"/>
                </a:solidFill>
                <a:latin typeface="Calibri-Italic"/>
              </a:rPr>
              <a:t>Shiffman</a:t>
            </a:r>
            <a:r>
              <a:rPr lang="pt-PT" sz="1200" dirty="0">
                <a:solidFill>
                  <a:srgbClr val="818181"/>
                </a:solidFill>
                <a:latin typeface="Calibri-Italic"/>
              </a:rPr>
              <a:t> . </a:t>
            </a:r>
            <a:r>
              <a:rPr lang="pt-PT" sz="1200" dirty="0" err="1">
                <a:solidFill>
                  <a:srgbClr val="818181"/>
                </a:solidFill>
                <a:latin typeface="Calibri-Italic"/>
              </a:rPr>
              <a:t>Liver</a:t>
            </a:r>
            <a:r>
              <a:rPr lang="pt-PT" sz="1200" dirty="0">
                <a:solidFill>
                  <a:srgbClr val="818181"/>
                </a:solidFill>
                <a:latin typeface="Calibri-Italic"/>
              </a:rPr>
              <a:t> </a:t>
            </a:r>
            <a:r>
              <a:rPr lang="pt-PT" sz="1200" dirty="0" err="1">
                <a:solidFill>
                  <a:srgbClr val="818181"/>
                </a:solidFill>
                <a:latin typeface="Calibri-Italic"/>
              </a:rPr>
              <a:t>Int</a:t>
            </a:r>
            <a:r>
              <a:rPr lang="pt-PT" sz="1200" dirty="0">
                <a:solidFill>
                  <a:srgbClr val="818181"/>
                </a:solidFill>
                <a:latin typeface="Calibri-Italic"/>
              </a:rPr>
              <a:t> 2015; 35 (</a:t>
            </a:r>
            <a:r>
              <a:rPr lang="pt-PT" sz="1200" dirty="0" err="1">
                <a:solidFill>
                  <a:srgbClr val="818181"/>
                </a:solidFill>
                <a:latin typeface="Calibri-Italic"/>
              </a:rPr>
              <a:t>Suppl</a:t>
            </a:r>
            <a:r>
              <a:rPr lang="pt-PT" sz="1200" dirty="0">
                <a:solidFill>
                  <a:srgbClr val="818181"/>
                </a:solidFill>
                <a:latin typeface="Calibri-Italic"/>
              </a:rPr>
              <a:t>. 1): 71-77</a:t>
            </a:r>
            <a:endParaRPr lang="pt-PT" sz="1200" dirty="0"/>
          </a:p>
        </p:txBody>
      </p:sp>
      <p:sp>
        <p:nvSpPr>
          <p:cNvPr id="10" name="Estrela: 5 Pontos 9"/>
          <p:cNvSpPr/>
          <p:nvPr/>
        </p:nvSpPr>
        <p:spPr>
          <a:xfrm>
            <a:off x="7168872" y="2165070"/>
            <a:ext cx="191846" cy="176452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Estrela: 5 Pontos 10"/>
          <p:cNvSpPr/>
          <p:nvPr/>
        </p:nvSpPr>
        <p:spPr>
          <a:xfrm>
            <a:off x="7168872" y="2463110"/>
            <a:ext cx="191846" cy="176452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5"/>
          <p:cNvSpPr txBox="1"/>
          <p:nvPr/>
        </p:nvSpPr>
        <p:spPr>
          <a:xfrm>
            <a:off x="4904461" y="929619"/>
            <a:ext cx="1082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>
                <a:solidFill>
                  <a:srgbClr val="004586"/>
                </a:solidFill>
              </a:rPr>
              <a:t>Síntese</a:t>
            </a:r>
            <a:endParaRPr lang="pt-PT" sz="2400" dirty="0">
              <a:solidFill>
                <a:srgbClr val="0045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90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3ª Mudança fraturante!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99773" y="2386011"/>
            <a:ext cx="46083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6000" b="1" dirty="0">
                <a:solidFill>
                  <a:srgbClr val="004586"/>
                </a:solidFill>
              </a:rPr>
              <a:t>Papel da MGF</a:t>
            </a:r>
          </a:p>
        </p:txBody>
      </p:sp>
    </p:spTree>
    <p:extLst>
      <p:ext uri="{BB962C8B-B14F-4D97-AF65-F5344CB8AC3E}">
        <p14:creationId xmlns:p14="http://schemas.microsoft.com/office/powerpoint/2010/main" val="2106757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pt-PT" dirty="0"/>
              <a:t>A redução de novos </a:t>
            </a:r>
            <a:r>
              <a:rPr lang="pt-PT" dirty="0" smtClean="0"/>
              <a:t>casos.</a:t>
            </a:r>
            <a:endParaRPr lang="pt-PT" dirty="0"/>
          </a:p>
          <a:p>
            <a:pPr marL="342900" indent="-342900"/>
            <a:r>
              <a:rPr lang="pt-PT" dirty="0"/>
              <a:t>A identificação de doentes com doença </a:t>
            </a:r>
            <a:r>
              <a:rPr lang="pt-PT" dirty="0" smtClean="0"/>
              <a:t>evoluída. </a:t>
            </a:r>
            <a:endParaRPr lang="pt-PT" dirty="0"/>
          </a:p>
          <a:p>
            <a:pPr marL="342900" indent="-342900"/>
            <a:r>
              <a:rPr lang="pt-PT" dirty="0"/>
              <a:t>A eficácia do </a:t>
            </a:r>
            <a:r>
              <a:rPr lang="pt-PT" dirty="0" smtClean="0"/>
              <a:t>tratamento.</a:t>
            </a:r>
            <a:endParaRPr lang="pt-PT" dirty="0"/>
          </a:p>
          <a:p>
            <a:pPr marL="342900" indent="-342900"/>
            <a:r>
              <a:rPr lang="pt-PT" dirty="0"/>
              <a:t>O aumento do numero de doentes </a:t>
            </a:r>
            <a:r>
              <a:rPr lang="pt-PT" dirty="0" smtClean="0"/>
              <a:t>tratados</a:t>
            </a:r>
            <a:r>
              <a:rPr lang="es-ES" dirty="0" smtClean="0"/>
              <a:t>.</a:t>
            </a:r>
            <a:endParaRPr lang="pt-PT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0"/>
          </p:nvPr>
        </p:nvSpPr>
        <p:spPr>
          <a:xfrm>
            <a:off x="609600" y="1437371"/>
            <a:ext cx="10716684" cy="1035465"/>
          </a:xfrm>
        </p:spPr>
        <p:txBody>
          <a:bodyPr/>
          <a:lstStyle/>
          <a:p>
            <a:r>
              <a:rPr lang="pt-PT" dirty="0"/>
              <a:t>Qual o fator mais significativo na redução da evolução da hepatite C a longo prazo?</a:t>
            </a:r>
          </a:p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Pergunta  7</a:t>
            </a:r>
          </a:p>
        </p:txBody>
      </p:sp>
    </p:spTree>
    <p:extLst>
      <p:ext uri="{BB962C8B-B14F-4D97-AF65-F5344CB8AC3E}">
        <p14:creationId xmlns:p14="http://schemas.microsoft.com/office/powerpoint/2010/main" val="4006094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Previsão epidemiológica</a:t>
            </a:r>
          </a:p>
        </p:txBody>
      </p:sp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9292708" y="5821278"/>
            <a:ext cx="26720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200" dirty="0" err="1">
                <a:solidFill>
                  <a:srgbClr val="A6A6A6"/>
                </a:solidFill>
              </a:rPr>
              <a:t>Wedemaeyer</a:t>
            </a:r>
            <a:r>
              <a:rPr lang="pt-PT" sz="1200" dirty="0">
                <a:solidFill>
                  <a:srgbClr val="A6A6A6"/>
                </a:solidFill>
              </a:rPr>
              <a:t> H JVH 2014; 21(s1): 60-89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630" y="1264326"/>
            <a:ext cx="6996237" cy="388974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886630" y="5174483"/>
            <a:ext cx="5294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rgbClr val="004586"/>
                </a:solidFill>
              </a:rPr>
              <a:t>Aumentar o número de doentes tratados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r="3243"/>
          <a:stretch/>
        </p:blipFill>
        <p:spPr>
          <a:xfrm>
            <a:off x="511351" y="879544"/>
            <a:ext cx="4106969" cy="226515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51" y="3209197"/>
            <a:ext cx="4106969" cy="2550649"/>
          </a:xfrm>
          <a:prstGeom prst="rect">
            <a:avLst/>
          </a:prstGeom>
        </p:spPr>
      </p:pic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9292708" y="5575216"/>
            <a:ext cx="22281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1200" dirty="0" err="1">
                <a:solidFill>
                  <a:srgbClr val="A6A6A6"/>
                </a:solidFill>
              </a:rPr>
              <a:t>Razavi</a:t>
            </a:r>
            <a:r>
              <a:rPr lang="pt-PT" sz="1200" dirty="0">
                <a:solidFill>
                  <a:srgbClr val="A6A6A6"/>
                </a:solidFill>
              </a:rPr>
              <a:t> H JVH 2014; 21(s1): 34-59</a:t>
            </a:r>
          </a:p>
        </p:txBody>
      </p:sp>
    </p:spTree>
    <p:extLst>
      <p:ext uri="{BB962C8B-B14F-4D97-AF65-F5344CB8AC3E}">
        <p14:creationId xmlns:p14="http://schemas.microsoft.com/office/powerpoint/2010/main" val="18184845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304778" y="5589812"/>
            <a:ext cx="11582443" cy="295162"/>
          </a:xfrm>
        </p:spPr>
        <p:txBody>
          <a:bodyPr>
            <a:normAutofit/>
          </a:bodyPr>
          <a:lstStyle/>
          <a:p>
            <a:r>
              <a:rPr lang="en-US" sz="1200" dirty="0"/>
              <a:t>Global report on access to hepatitis C treatment. Focus on overcoming barriers. WHO 2016</a:t>
            </a:r>
            <a:endParaRPr lang="pt-PT" sz="1200" dirty="0"/>
          </a:p>
          <a:p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OMS -  2016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70" y="1975756"/>
            <a:ext cx="10588508" cy="187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107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Awareness</a:t>
            </a:r>
            <a:r>
              <a:rPr lang="pt-PT" dirty="0"/>
              <a:t> 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100015" y="1015675"/>
            <a:ext cx="5995987" cy="4592024"/>
          </a:xfrm>
        </p:spPr>
        <p:txBody>
          <a:bodyPr/>
          <a:lstStyle/>
          <a:p>
            <a:r>
              <a:rPr lang="pt-PT" dirty="0"/>
              <a:t>Educação para a </a:t>
            </a:r>
            <a:r>
              <a:rPr lang="pt-PT" dirty="0" smtClean="0"/>
              <a:t>saúde.</a:t>
            </a:r>
            <a:endParaRPr lang="pt-PT" dirty="0"/>
          </a:p>
          <a:p>
            <a:r>
              <a:rPr lang="pt-PT" dirty="0"/>
              <a:t>Estratégias de </a:t>
            </a:r>
            <a:r>
              <a:rPr lang="pt-PT" dirty="0" smtClean="0"/>
              <a:t>prevenção.</a:t>
            </a:r>
            <a:endParaRPr lang="pt-PT" dirty="0"/>
          </a:p>
          <a:p>
            <a:pPr lvl="1"/>
            <a:r>
              <a:rPr lang="es-ES" sz="2400" dirty="0" smtClean="0"/>
              <a:t>Prevenir </a:t>
            </a:r>
            <a:r>
              <a:rPr lang="pt-PT" sz="2400" dirty="0"/>
              <a:t>a </a:t>
            </a:r>
            <a:r>
              <a:rPr lang="pt-PT" sz="2400" dirty="0" smtClean="0"/>
              <a:t>transmissão.</a:t>
            </a:r>
            <a:endParaRPr lang="pt-PT" sz="2400" dirty="0"/>
          </a:p>
          <a:p>
            <a:pPr lvl="1"/>
            <a:r>
              <a:rPr lang="es-ES" sz="2400" dirty="0" smtClean="0"/>
              <a:t>Prevenir a </a:t>
            </a:r>
            <a:r>
              <a:rPr lang="pt-PT" sz="2400" dirty="0" smtClean="0"/>
              <a:t>reinfeção.</a:t>
            </a:r>
          </a:p>
          <a:p>
            <a:pPr lvl="1"/>
            <a:r>
              <a:rPr lang="pt-PT" sz="2400" dirty="0"/>
              <a:t>Infetados desconhecem a presença da </a:t>
            </a:r>
            <a:r>
              <a:rPr lang="pt-PT" sz="2400" dirty="0" smtClean="0"/>
              <a:t>infeção.</a:t>
            </a:r>
            <a:endParaRPr lang="pt-PT" sz="2400" dirty="0"/>
          </a:p>
          <a:p>
            <a:pPr lvl="1"/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pic>
        <p:nvPicPr>
          <p:cNvPr id="4102" name="Picture 6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153" y="3696491"/>
            <a:ext cx="3428321" cy="231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contenido 6"/>
          <p:cNvSpPr txBox="1">
            <a:spLocks/>
          </p:cNvSpPr>
          <p:nvPr/>
        </p:nvSpPr>
        <p:spPr>
          <a:xfrm>
            <a:off x="5781672" y="978489"/>
            <a:ext cx="6196013" cy="459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808038" indent="-265113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524000" indent="-2651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2239963" indent="-265113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2874963" indent="-18415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3590925" indent="-185738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»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>
                <a:solidFill>
                  <a:srgbClr val="C00000"/>
                </a:solidFill>
              </a:rPr>
              <a:t>Educação:</a:t>
            </a:r>
          </a:p>
          <a:p>
            <a:pPr lvl="1"/>
            <a:r>
              <a:rPr lang="pt-PT" sz="2400" dirty="0" smtClean="0"/>
              <a:t>Conhecimento </a:t>
            </a:r>
            <a:r>
              <a:rPr lang="pt-PT" sz="2400" dirty="0"/>
              <a:t>da hepatite </a:t>
            </a:r>
            <a:r>
              <a:rPr lang="pt-PT" sz="2400" dirty="0" smtClean="0"/>
              <a:t>C.</a:t>
            </a:r>
          </a:p>
          <a:p>
            <a:pPr lvl="1"/>
            <a:r>
              <a:rPr lang="pt-PT" sz="2400" dirty="0" smtClean="0"/>
              <a:t>Prevenir </a:t>
            </a:r>
            <a:r>
              <a:rPr lang="pt-PT" sz="2400" dirty="0"/>
              <a:t>a transmissão a </a:t>
            </a:r>
            <a:r>
              <a:rPr lang="pt-PT" sz="2400" dirty="0" smtClean="0"/>
              <a:t>outros.</a:t>
            </a:r>
          </a:p>
          <a:p>
            <a:pPr lvl="1"/>
            <a:r>
              <a:rPr lang="pt-PT" sz="2400" dirty="0" smtClean="0"/>
              <a:t>Injeções seguras.</a:t>
            </a:r>
          </a:p>
          <a:p>
            <a:pPr lvl="1"/>
            <a:r>
              <a:rPr lang="pt-PT" sz="2400" dirty="0" smtClean="0"/>
              <a:t>Redução </a:t>
            </a:r>
            <a:r>
              <a:rPr lang="pt-PT" sz="2400" dirty="0"/>
              <a:t>do risco sexual</a:t>
            </a:r>
            <a:r>
              <a:rPr lang="pt-PT" sz="2400" dirty="0" smtClean="0"/>
              <a:t>.</a:t>
            </a:r>
          </a:p>
          <a:p>
            <a:r>
              <a:rPr lang="pt-PT" dirty="0">
                <a:solidFill>
                  <a:srgbClr val="C00000"/>
                </a:solidFill>
              </a:rPr>
              <a:t>Redução do </a:t>
            </a:r>
            <a:r>
              <a:rPr lang="pt-PT" dirty="0" smtClean="0">
                <a:solidFill>
                  <a:srgbClr val="C00000"/>
                </a:solidFill>
              </a:rPr>
              <a:t>risco:</a:t>
            </a:r>
            <a:endParaRPr lang="pt-PT" dirty="0">
              <a:solidFill>
                <a:srgbClr val="C00000"/>
              </a:solidFill>
            </a:endParaRPr>
          </a:p>
          <a:p>
            <a:pPr lvl="1"/>
            <a:r>
              <a:rPr lang="pt-PT" sz="2400" dirty="0" smtClean="0"/>
              <a:t>Terapêutica </a:t>
            </a:r>
            <a:r>
              <a:rPr lang="pt-PT" sz="2400" dirty="0"/>
              <a:t>opióide de </a:t>
            </a:r>
            <a:r>
              <a:rPr lang="pt-PT" sz="2400" dirty="0" smtClean="0"/>
              <a:t>substituição.</a:t>
            </a:r>
          </a:p>
          <a:p>
            <a:pPr lvl="1"/>
            <a:r>
              <a:rPr lang="pt-PT" sz="2400" dirty="0" smtClean="0"/>
              <a:t>Programa </a:t>
            </a:r>
            <a:r>
              <a:rPr lang="pt-PT" sz="2400" dirty="0"/>
              <a:t>de troca de seringas</a:t>
            </a:r>
            <a:r>
              <a:rPr lang="pt-PT" sz="2400" dirty="0" smtClean="0"/>
              <a:t>.</a:t>
            </a:r>
          </a:p>
          <a:p>
            <a:r>
              <a:rPr lang="pt-PT" dirty="0" smtClean="0">
                <a:solidFill>
                  <a:srgbClr val="C00000"/>
                </a:solidFill>
              </a:rPr>
              <a:t>Acesso ao tratamento:</a:t>
            </a:r>
          </a:p>
          <a:p>
            <a:pPr lvl="1"/>
            <a:r>
              <a:rPr lang="pt-PT" sz="2400" dirty="0" smtClean="0"/>
              <a:t>Novos DAAs.</a:t>
            </a:r>
            <a:endParaRPr lang="pt-PT" sz="2400" dirty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84289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609600" y="537241"/>
            <a:ext cx="5386917" cy="906115"/>
          </a:xfrm>
        </p:spPr>
        <p:txBody>
          <a:bodyPr/>
          <a:lstStyle/>
          <a:p>
            <a:r>
              <a:rPr lang="es-ES" dirty="0" err="1" smtClean="0"/>
              <a:t>Populacional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0"/>
          </p:nvPr>
        </p:nvSpPr>
        <p:spPr>
          <a:xfrm>
            <a:off x="5791178" y="1410359"/>
            <a:ext cx="5386917" cy="534316"/>
          </a:xfrm>
        </p:spPr>
        <p:txBody>
          <a:bodyPr/>
          <a:lstStyle/>
          <a:p>
            <a:r>
              <a:rPr lang="pt-PT" dirty="0"/>
              <a:t>Doente HCV positivo</a:t>
            </a:r>
          </a:p>
          <a:p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idx="11"/>
          </p:nvPr>
        </p:nvSpPr>
        <p:spPr>
          <a:xfrm>
            <a:off x="-43" y="1515364"/>
            <a:ext cx="6000032" cy="3774405"/>
          </a:xfrm>
        </p:spPr>
        <p:txBody>
          <a:bodyPr>
            <a:normAutofit lnSpcReduction="10000"/>
          </a:bodyPr>
          <a:lstStyle/>
          <a:p>
            <a:r>
              <a:rPr lang="pt-PT" sz="2400" dirty="0"/>
              <a:t>Rastreio dos dadores de sangue, órgãos e tecidos.</a:t>
            </a:r>
          </a:p>
          <a:p>
            <a:r>
              <a:rPr lang="pt-PT" sz="2400" dirty="0"/>
              <a:t>Atenção particular aos grupos de risco.</a:t>
            </a:r>
          </a:p>
          <a:p>
            <a:r>
              <a:rPr lang="pt-PT" sz="2400" dirty="0"/>
              <a:t>Modificação de comportamentos de risco.</a:t>
            </a:r>
          </a:p>
          <a:p>
            <a:r>
              <a:rPr lang="pt-PT" sz="2400" dirty="0"/>
              <a:t>Evitar contaminação por sangue e fluidos orgânicos.</a:t>
            </a:r>
          </a:p>
          <a:p>
            <a:r>
              <a:rPr lang="pt-PT" sz="2400" dirty="0"/>
              <a:t>Contacto social sem risco.</a:t>
            </a:r>
          </a:p>
          <a:p>
            <a:r>
              <a:rPr lang="pt-PT" sz="2400" dirty="0"/>
              <a:t>Baixo risco (mas não ausente) de contágio sexual.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>
          <a:xfrm>
            <a:off x="-43" y="5289768"/>
            <a:ext cx="11582443" cy="295162"/>
          </a:xfrm>
        </p:spPr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9" name="Marcador de contenido 8"/>
          <p:cNvSpPr>
            <a:spLocks noGrp="1"/>
          </p:cNvSpPr>
          <p:nvPr>
            <p:ph idx="14"/>
          </p:nvPr>
        </p:nvSpPr>
        <p:spPr>
          <a:xfrm>
            <a:off x="6192010" y="1515364"/>
            <a:ext cx="5599199" cy="4069566"/>
          </a:xfrm>
        </p:spPr>
        <p:txBody>
          <a:bodyPr>
            <a:normAutofit lnSpcReduction="10000"/>
          </a:bodyPr>
          <a:lstStyle/>
          <a:p>
            <a:r>
              <a:rPr lang="pt-PT" sz="2400" dirty="0"/>
              <a:t>Potencialmente infeccioso.</a:t>
            </a:r>
          </a:p>
          <a:p>
            <a:r>
              <a:rPr lang="pt-PT" sz="2400" dirty="0"/>
              <a:t>Proteger lesões sangrantes.</a:t>
            </a:r>
          </a:p>
          <a:p>
            <a:r>
              <a:rPr lang="pt-PT" sz="2400" dirty="0"/>
              <a:t>Informação </a:t>
            </a:r>
            <a:r>
              <a:rPr lang="pt-PT" sz="2400" dirty="0" smtClean="0"/>
              <a:t>sobre:</a:t>
            </a:r>
          </a:p>
          <a:p>
            <a:pPr lvl="1"/>
            <a:r>
              <a:rPr lang="pt-PT" sz="2400" dirty="0" smtClean="0"/>
              <a:t>Risco </a:t>
            </a:r>
            <a:r>
              <a:rPr lang="pt-PT" sz="2400" dirty="0"/>
              <a:t>de transmissão </a:t>
            </a:r>
            <a:r>
              <a:rPr lang="pt-PT" sz="2400" dirty="0" smtClean="0"/>
              <a:t>sexual.</a:t>
            </a:r>
          </a:p>
          <a:p>
            <a:pPr lvl="1"/>
            <a:r>
              <a:rPr lang="pt-PT" sz="2400" dirty="0" smtClean="0"/>
              <a:t>Risco </a:t>
            </a:r>
            <a:r>
              <a:rPr lang="pt-PT" sz="2400" dirty="0"/>
              <a:t>de transmissão </a:t>
            </a:r>
            <a:r>
              <a:rPr lang="pt-PT" sz="2400" dirty="0" smtClean="0"/>
              <a:t>perinatal.</a:t>
            </a:r>
          </a:p>
          <a:p>
            <a:pPr lvl="1"/>
            <a:r>
              <a:rPr lang="pt-PT" sz="2400" dirty="0" smtClean="0"/>
              <a:t>Gravidez </a:t>
            </a:r>
            <a:r>
              <a:rPr lang="pt-PT" sz="2400" dirty="0"/>
              <a:t>e amamentação </a:t>
            </a:r>
            <a:r>
              <a:rPr lang="pt-PT" sz="2400" dirty="0" smtClean="0"/>
              <a:t>permitidas.</a:t>
            </a:r>
          </a:p>
          <a:p>
            <a:pPr lvl="1"/>
            <a:r>
              <a:rPr lang="pt-PT" sz="2400" dirty="0" smtClean="0"/>
              <a:t>Não </a:t>
            </a:r>
            <a:r>
              <a:rPr lang="pt-PT" sz="2400" dirty="0"/>
              <a:t>partilhar artigos de </a:t>
            </a:r>
            <a:r>
              <a:rPr lang="pt-PT" sz="2400" dirty="0" smtClean="0"/>
              <a:t>higiene:</a:t>
            </a:r>
          </a:p>
          <a:p>
            <a:pPr lvl="2"/>
            <a:r>
              <a:rPr lang="pt-PT" sz="2400" dirty="0" smtClean="0"/>
              <a:t>Escova </a:t>
            </a:r>
            <a:r>
              <a:rPr lang="pt-PT" sz="2400" dirty="0"/>
              <a:t>de dentes, lâminas, etc.</a:t>
            </a:r>
          </a:p>
          <a:p>
            <a:pPr lvl="1"/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Prevenção </a:t>
            </a:r>
          </a:p>
        </p:txBody>
      </p:sp>
      <p:pic>
        <p:nvPicPr>
          <p:cNvPr id="5122" name="Picture 2" descr="No Flu 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27688" y="4692530"/>
            <a:ext cx="1937657" cy="193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627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Testing </a:t>
            </a:r>
            <a:r>
              <a:rPr lang="pt-PT" dirty="0" smtClean="0"/>
              <a:t>- Rastreio </a:t>
            </a:r>
            <a:endParaRPr lang="pt-PT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dirty="0" smtClean="0"/>
              <a:t>Os nascidos entre 1950 e 1975 (</a:t>
            </a:r>
            <a:r>
              <a:rPr lang="es-ES" sz="1600" dirty="0" err="1" smtClean="0"/>
              <a:t>visão</a:t>
            </a:r>
            <a:r>
              <a:rPr lang="es-ES" sz="1600" dirty="0" smtClean="0"/>
              <a:t> </a:t>
            </a:r>
            <a:r>
              <a:rPr lang="es-ES" sz="1600" dirty="0" err="1" smtClean="0"/>
              <a:t>restrita</a:t>
            </a:r>
            <a:r>
              <a:rPr lang="es-ES" sz="1600" dirty="0" smtClean="0"/>
              <a:t>), </a:t>
            </a:r>
            <a:r>
              <a:rPr lang="es-ES" sz="1600" dirty="0" err="1" smtClean="0"/>
              <a:t>sendo</a:t>
            </a:r>
            <a:r>
              <a:rPr lang="es-ES" sz="1600" dirty="0" smtClean="0"/>
              <a:t> </a:t>
            </a:r>
            <a:r>
              <a:rPr lang="es-ES" sz="1600" dirty="0" err="1" smtClean="0"/>
              <a:t>possivel</a:t>
            </a:r>
            <a:r>
              <a:rPr lang="es-ES" sz="1600" dirty="0" smtClean="0"/>
              <a:t> alargar o </a:t>
            </a:r>
            <a:r>
              <a:rPr lang="es-ES" sz="1600" dirty="0" err="1" smtClean="0"/>
              <a:t>alvo</a:t>
            </a:r>
            <a:r>
              <a:rPr lang="es-ES" sz="1600" dirty="0" smtClean="0"/>
              <a:t> até </a:t>
            </a:r>
            <a:r>
              <a:rPr lang="es-ES" sz="1600" dirty="0" err="1" smtClean="0"/>
              <a:t>ao</a:t>
            </a:r>
            <a:r>
              <a:rPr lang="es-ES" sz="1600" dirty="0" smtClean="0"/>
              <a:t> limite 1945-1979 se </a:t>
            </a:r>
            <a:r>
              <a:rPr lang="es-ES" sz="1600" dirty="0" err="1" smtClean="0"/>
              <a:t>for</a:t>
            </a:r>
            <a:r>
              <a:rPr lang="es-ES" sz="1600" dirty="0" smtClean="0"/>
              <a:t> aplicada </a:t>
            </a:r>
            <a:r>
              <a:rPr lang="es-ES" sz="1600" dirty="0" err="1" smtClean="0"/>
              <a:t>uma</a:t>
            </a:r>
            <a:r>
              <a:rPr lang="es-ES" sz="1600" dirty="0" smtClean="0"/>
              <a:t> </a:t>
            </a:r>
            <a:r>
              <a:rPr lang="es-ES" sz="1600" dirty="0" err="1" smtClean="0"/>
              <a:t>visão</a:t>
            </a:r>
            <a:r>
              <a:rPr lang="es-ES" sz="1600" dirty="0" smtClean="0"/>
              <a:t> </a:t>
            </a:r>
            <a:r>
              <a:rPr lang="es-ES" sz="1600" dirty="0" err="1" smtClean="0"/>
              <a:t>ampla</a:t>
            </a:r>
            <a:r>
              <a:rPr lang="es-ES" sz="1600" dirty="0" smtClean="0"/>
              <a:t> do </a:t>
            </a:r>
            <a:r>
              <a:rPr lang="es-ES" sz="1600" dirty="0" err="1" smtClean="0"/>
              <a:t>conceito</a:t>
            </a:r>
            <a:r>
              <a:rPr lang="es-ES" sz="1600" dirty="0" smtClean="0"/>
              <a:t> </a:t>
            </a:r>
            <a:r>
              <a:rPr lang="es-ES" sz="1600" dirty="0" err="1" smtClean="0"/>
              <a:t>baby</a:t>
            </a:r>
            <a:r>
              <a:rPr lang="es-ES" sz="1600" dirty="0" smtClean="0"/>
              <a:t> </a:t>
            </a:r>
            <a:r>
              <a:rPr lang="es-ES" sz="1600" dirty="0" err="1" smtClean="0"/>
              <a:t>boomer</a:t>
            </a:r>
            <a:r>
              <a:rPr lang="es-ES" sz="1600" dirty="0" smtClean="0"/>
              <a:t>. </a:t>
            </a:r>
            <a:r>
              <a:rPr lang="es-ES" sz="1600" dirty="0" err="1" smtClean="0"/>
              <a:t>Neste</a:t>
            </a:r>
            <a:r>
              <a:rPr lang="es-ES" sz="1600" dirty="0" smtClean="0"/>
              <a:t> </a:t>
            </a:r>
            <a:r>
              <a:rPr lang="es-ES" sz="1600" dirty="0" err="1" smtClean="0"/>
              <a:t>conceito</a:t>
            </a:r>
            <a:r>
              <a:rPr lang="es-ES" sz="1600" dirty="0" smtClean="0"/>
              <a:t> </a:t>
            </a:r>
            <a:r>
              <a:rPr lang="es-ES" sz="1600" dirty="0" err="1" smtClean="0"/>
              <a:t>consideram</a:t>
            </a:r>
            <a:r>
              <a:rPr lang="es-ES" sz="1600" dirty="0" smtClean="0"/>
              <a:t>-se tanto os </a:t>
            </a:r>
            <a:r>
              <a:rPr lang="es-ES" sz="1600" dirty="0" err="1" smtClean="0"/>
              <a:t>homens</a:t>
            </a:r>
            <a:r>
              <a:rPr lang="es-ES" sz="1600" dirty="0" smtClean="0"/>
              <a:t> como as </a:t>
            </a:r>
            <a:r>
              <a:rPr lang="es-ES" sz="1600" dirty="0" err="1" smtClean="0"/>
              <a:t>mulheres</a:t>
            </a:r>
            <a:r>
              <a:rPr lang="es-ES" sz="1600" dirty="0" smtClean="0"/>
              <a:t>, </a:t>
            </a:r>
            <a:r>
              <a:rPr lang="es-ES" sz="1600" dirty="0" err="1" smtClean="0"/>
              <a:t>pois</a:t>
            </a:r>
            <a:r>
              <a:rPr lang="es-ES" sz="1600" dirty="0" smtClean="0"/>
              <a:t> se é </a:t>
            </a:r>
            <a:r>
              <a:rPr lang="es-ES" sz="1600" dirty="0" err="1" smtClean="0"/>
              <a:t>mais</a:t>
            </a:r>
            <a:r>
              <a:rPr lang="es-ES" sz="1600" dirty="0" smtClean="0"/>
              <a:t> </a:t>
            </a:r>
            <a:r>
              <a:rPr lang="es-ES" sz="1600" dirty="0" err="1" smtClean="0"/>
              <a:t>frequente</a:t>
            </a:r>
            <a:r>
              <a:rPr lang="es-ES" sz="1600" dirty="0" smtClean="0"/>
              <a:t> dar </a:t>
            </a:r>
            <a:r>
              <a:rPr lang="es-ES" sz="1600" dirty="0" err="1" smtClean="0"/>
              <a:t>atenção</a:t>
            </a:r>
            <a:r>
              <a:rPr lang="es-ES" sz="1600" dirty="0" smtClean="0"/>
              <a:t> </a:t>
            </a:r>
            <a:r>
              <a:rPr lang="es-ES" sz="1600" dirty="0" err="1" smtClean="0"/>
              <a:t>aos</a:t>
            </a:r>
            <a:r>
              <a:rPr lang="es-ES" sz="1600" dirty="0" smtClean="0"/>
              <a:t> </a:t>
            </a:r>
            <a:r>
              <a:rPr lang="es-ES" sz="1600" dirty="0" err="1" smtClean="0"/>
              <a:t>homens</a:t>
            </a:r>
            <a:r>
              <a:rPr lang="es-ES" sz="1600" dirty="0" smtClean="0"/>
              <a:t> por </a:t>
            </a:r>
            <a:r>
              <a:rPr lang="es-ES" sz="1600" dirty="0" err="1" smtClean="0"/>
              <a:t>incorrerem</a:t>
            </a:r>
            <a:r>
              <a:rPr lang="es-ES" sz="1600" dirty="0" smtClean="0"/>
              <a:t> </a:t>
            </a:r>
            <a:r>
              <a:rPr lang="es-ES" sz="1600" dirty="0" err="1" smtClean="0"/>
              <a:t>em</a:t>
            </a:r>
            <a:r>
              <a:rPr lang="es-ES" sz="1600" dirty="0" smtClean="0"/>
              <a:t> varias </a:t>
            </a:r>
            <a:r>
              <a:rPr lang="es-ES" sz="1600" dirty="0" err="1" smtClean="0"/>
              <a:t>atividades</a:t>
            </a:r>
            <a:r>
              <a:rPr lang="es-ES" sz="1600" dirty="0" smtClean="0"/>
              <a:t> de risco, no caso </a:t>
            </a:r>
            <a:r>
              <a:rPr lang="es-ES" sz="1600" dirty="0" err="1" smtClean="0"/>
              <a:t>Português</a:t>
            </a:r>
            <a:r>
              <a:rPr lang="es-ES" sz="1600" dirty="0" smtClean="0"/>
              <a:t> a Guerra Colonial por </a:t>
            </a:r>
            <a:r>
              <a:rPr lang="es-ES" sz="1600" dirty="0" err="1" smtClean="0"/>
              <a:t>exemplo</a:t>
            </a:r>
            <a:r>
              <a:rPr lang="es-ES" sz="1600" dirty="0" smtClean="0"/>
              <a:t>, as </a:t>
            </a:r>
            <a:r>
              <a:rPr lang="es-ES" sz="1600" dirty="0" err="1" smtClean="0"/>
              <a:t>mulheres</a:t>
            </a:r>
            <a:r>
              <a:rPr lang="es-ES" sz="1600" dirty="0" smtClean="0"/>
              <a:t> </a:t>
            </a:r>
            <a:r>
              <a:rPr lang="es-ES" sz="1600" dirty="0" err="1" smtClean="0"/>
              <a:t>também</a:t>
            </a:r>
            <a:r>
              <a:rPr lang="es-ES" sz="1600" dirty="0" smtClean="0"/>
              <a:t> </a:t>
            </a:r>
            <a:r>
              <a:rPr lang="es-ES" sz="1600" dirty="0" err="1" smtClean="0"/>
              <a:t>têm</a:t>
            </a:r>
            <a:r>
              <a:rPr lang="es-ES" sz="1600" dirty="0" smtClean="0"/>
              <a:t> </a:t>
            </a:r>
            <a:r>
              <a:rPr lang="es-ES" sz="1600" dirty="0" err="1" smtClean="0"/>
              <a:t>ou</a:t>
            </a:r>
            <a:r>
              <a:rPr lang="es-ES" sz="1600" dirty="0" smtClean="0"/>
              <a:t> </a:t>
            </a:r>
            <a:r>
              <a:rPr lang="es-ES" sz="1600" dirty="0" err="1" smtClean="0"/>
              <a:t>tiveram</a:t>
            </a:r>
            <a:r>
              <a:rPr lang="es-ES" sz="1600" dirty="0" smtClean="0"/>
              <a:t> </a:t>
            </a:r>
            <a:r>
              <a:rPr lang="es-ES" sz="1600" dirty="0" err="1" smtClean="0"/>
              <a:t>comportamentos</a:t>
            </a:r>
            <a:r>
              <a:rPr lang="es-ES" sz="1600" dirty="0" smtClean="0"/>
              <a:t> de risco.</a:t>
            </a:r>
          </a:p>
          <a:p>
            <a:r>
              <a:rPr lang="es-ES" sz="1600" dirty="0" err="1" smtClean="0"/>
              <a:t>Pessoas</a:t>
            </a:r>
            <a:r>
              <a:rPr lang="es-ES" sz="1600" dirty="0" smtClean="0"/>
              <a:t> que </a:t>
            </a:r>
            <a:r>
              <a:rPr lang="es-ES" sz="1600" dirty="0" err="1" smtClean="0"/>
              <a:t>estão</a:t>
            </a:r>
            <a:r>
              <a:rPr lang="es-ES" sz="1600" dirty="0" smtClean="0"/>
              <a:t> </a:t>
            </a:r>
            <a:r>
              <a:rPr lang="es-ES" sz="1600" dirty="0" err="1" smtClean="0"/>
              <a:t>ou</a:t>
            </a:r>
            <a:r>
              <a:rPr lang="es-ES" sz="1600" dirty="0" smtClean="0"/>
              <a:t> </a:t>
            </a:r>
            <a:r>
              <a:rPr lang="es-ES" sz="1600" dirty="0" err="1" smtClean="0"/>
              <a:t>já</a:t>
            </a:r>
            <a:r>
              <a:rPr lang="es-ES" sz="1600" dirty="0" smtClean="0"/>
              <a:t> </a:t>
            </a:r>
            <a:r>
              <a:rPr lang="es-ES" sz="1600" dirty="0" err="1" smtClean="0"/>
              <a:t>passaram</a:t>
            </a:r>
            <a:r>
              <a:rPr lang="es-ES" sz="1600" dirty="0" smtClean="0"/>
              <a:t> pela </a:t>
            </a:r>
            <a:r>
              <a:rPr lang="es-ES" sz="1600" dirty="0" err="1" smtClean="0"/>
              <a:t>condição</a:t>
            </a:r>
            <a:r>
              <a:rPr lang="es-ES" sz="1600" dirty="0" smtClean="0"/>
              <a:t> de </a:t>
            </a:r>
            <a:r>
              <a:rPr lang="es-ES" sz="1600" dirty="0" err="1" smtClean="0"/>
              <a:t>reclusão</a:t>
            </a:r>
            <a:r>
              <a:rPr lang="es-ES" sz="1600" dirty="0" smtClean="0"/>
              <a:t>.</a:t>
            </a:r>
          </a:p>
          <a:p>
            <a:r>
              <a:rPr lang="es-ES" sz="1600" dirty="0" smtClean="0"/>
              <a:t>Utilizadores o </a:t>
            </a:r>
            <a:r>
              <a:rPr lang="es-ES" sz="1600" dirty="0" err="1" smtClean="0"/>
              <a:t>exutilizadores</a:t>
            </a:r>
            <a:r>
              <a:rPr lang="es-ES" sz="1600" dirty="0" smtClean="0"/>
              <a:t> de todos os formatos de consumo.</a:t>
            </a:r>
          </a:p>
          <a:p>
            <a:r>
              <a:rPr lang="es-ES" sz="1600" dirty="0" smtClean="0"/>
              <a:t>Tatuados e portadores de piercings.</a:t>
            </a:r>
          </a:p>
          <a:p>
            <a:r>
              <a:rPr lang="es-ES" sz="1600" dirty="0" err="1" smtClean="0"/>
              <a:t>Praticantes</a:t>
            </a:r>
            <a:r>
              <a:rPr lang="es-ES" sz="1600" dirty="0" smtClean="0"/>
              <a:t> de culturismo e formas equivalentes de </a:t>
            </a:r>
            <a:r>
              <a:rPr lang="es-ES" sz="1600" dirty="0" err="1" smtClean="0"/>
              <a:t>preparação</a:t>
            </a:r>
            <a:r>
              <a:rPr lang="es-ES" sz="1600" dirty="0" smtClean="0"/>
              <a:t> física que </a:t>
            </a:r>
            <a:r>
              <a:rPr lang="es-ES" sz="1600" dirty="0" err="1" smtClean="0"/>
              <a:t>tenham</a:t>
            </a:r>
            <a:r>
              <a:rPr lang="es-ES" sz="1600" dirty="0" smtClean="0"/>
              <a:t> </a:t>
            </a:r>
            <a:r>
              <a:rPr lang="es-ES" sz="1600" dirty="0" err="1" smtClean="0"/>
              <a:t>tradição</a:t>
            </a:r>
            <a:r>
              <a:rPr lang="es-ES" sz="1600" dirty="0" smtClean="0"/>
              <a:t> de recurso a material </a:t>
            </a:r>
            <a:r>
              <a:rPr lang="es-ES" sz="1600" dirty="0" err="1" smtClean="0"/>
              <a:t>injetável</a:t>
            </a:r>
            <a:r>
              <a:rPr lang="es-ES" sz="1600" dirty="0" smtClean="0"/>
              <a:t>.</a:t>
            </a:r>
          </a:p>
          <a:p>
            <a:r>
              <a:rPr lang="es-ES" sz="1600" dirty="0" err="1" smtClean="0"/>
              <a:t>Imigrantes</a:t>
            </a:r>
            <a:r>
              <a:rPr lang="es-ES" sz="1600" dirty="0" smtClean="0"/>
              <a:t> provenientes de países </a:t>
            </a:r>
            <a:r>
              <a:rPr lang="es-ES" sz="1600" dirty="0" err="1" smtClean="0"/>
              <a:t>com</a:t>
            </a:r>
            <a:r>
              <a:rPr lang="es-ES" sz="1600" dirty="0" smtClean="0"/>
              <a:t> elevada prevalencia do VHC.</a:t>
            </a:r>
          </a:p>
          <a:p>
            <a:r>
              <a:rPr lang="es-ES" sz="1600" dirty="0" smtClean="0"/>
              <a:t>Emigrantes </a:t>
            </a:r>
            <a:r>
              <a:rPr lang="es-ES" sz="1600" dirty="0" err="1" smtClean="0"/>
              <a:t>com</a:t>
            </a:r>
            <a:r>
              <a:rPr lang="es-ES" sz="1600" dirty="0" smtClean="0"/>
              <a:t> permanencia </a:t>
            </a:r>
            <a:r>
              <a:rPr lang="es-ES" sz="1600" dirty="0" err="1" smtClean="0"/>
              <a:t>em</a:t>
            </a:r>
            <a:r>
              <a:rPr lang="es-ES" sz="1600" dirty="0" smtClean="0"/>
              <a:t> países </a:t>
            </a:r>
            <a:r>
              <a:rPr lang="es-ES" sz="1600" dirty="0" err="1" smtClean="0"/>
              <a:t>com</a:t>
            </a:r>
            <a:r>
              <a:rPr lang="es-ES" sz="1600" dirty="0" smtClean="0"/>
              <a:t> elevada prevalencia do VHC.</a:t>
            </a:r>
          </a:p>
          <a:p>
            <a:r>
              <a:rPr lang="es-ES" sz="1600" dirty="0" smtClean="0"/>
              <a:t>O </a:t>
            </a:r>
            <a:r>
              <a:rPr lang="es-ES" sz="1600" dirty="0" err="1" smtClean="0"/>
              <a:t>rastreio</a:t>
            </a:r>
            <a:r>
              <a:rPr lang="es-ES" sz="1600" dirty="0" smtClean="0"/>
              <a:t> junto das </a:t>
            </a:r>
            <a:r>
              <a:rPr lang="es-ES" sz="1600" dirty="0" err="1" smtClean="0"/>
              <a:t>populações</a:t>
            </a:r>
            <a:r>
              <a:rPr lang="es-ES" sz="1600" dirty="0" smtClean="0"/>
              <a:t> migrantes debe ser </a:t>
            </a:r>
            <a:r>
              <a:rPr lang="es-ES" sz="1600" dirty="0" err="1" smtClean="0"/>
              <a:t>feito</a:t>
            </a:r>
            <a:r>
              <a:rPr lang="es-ES" sz="1600" dirty="0" smtClean="0"/>
              <a:t> </a:t>
            </a:r>
            <a:r>
              <a:rPr lang="es-ES" sz="1600" dirty="0" err="1" smtClean="0"/>
              <a:t>aquando</a:t>
            </a:r>
            <a:r>
              <a:rPr lang="es-ES" sz="1600" dirty="0" smtClean="0"/>
              <a:t> do </a:t>
            </a:r>
            <a:r>
              <a:rPr lang="es-ES" sz="1600" dirty="0" err="1" smtClean="0"/>
              <a:t>primeiro</a:t>
            </a:r>
            <a:r>
              <a:rPr lang="es-ES" sz="1600" dirty="0" smtClean="0"/>
              <a:t> </a:t>
            </a:r>
            <a:r>
              <a:rPr lang="es-ES" sz="1600" dirty="0" err="1" smtClean="0"/>
              <a:t>acesso</a:t>
            </a:r>
            <a:r>
              <a:rPr lang="es-ES" sz="1600" dirty="0" smtClean="0"/>
              <a:t> </a:t>
            </a:r>
            <a:r>
              <a:rPr lang="es-ES" sz="1600" dirty="0" err="1" smtClean="0"/>
              <a:t>aos</a:t>
            </a:r>
            <a:r>
              <a:rPr lang="es-ES" sz="1600" dirty="0" smtClean="0"/>
              <a:t> cuidados de </a:t>
            </a:r>
            <a:r>
              <a:rPr lang="es-ES" sz="1600" dirty="0" err="1" smtClean="0"/>
              <a:t>saúde</a:t>
            </a:r>
            <a:r>
              <a:rPr lang="es-ES" sz="1600" dirty="0" smtClean="0"/>
              <a:t>.</a:t>
            </a:r>
          </a:p>
          <a:p>
            <a:r>
              <a:rPr lang="es-ES" sz="1600" dirty="0" err="1" smtClean="0"/>
              <a:t>Trabalhadores</a:t>
            </a:r>
            <a:r>
              <a:rPr lang="es-ES" sz="1600" dirty="0" smtClean="0"/>
              <a:t> que </a:t>
            </a:r>
            <a:r>
              <a:rPr lang="es-ES" sz="1600" dirty="0" err="1" smtClean="0"/>
              <a:t>lidem</a:t>
            </a:r>
            <a:r>
              <a:rPr lang="es-ES" sz="1600" dirty="0" smtClean="0"/>
              <a:t> </a:t>
            </a:r>
            <a:r>
              <a:rPr lang="es-ES" sz="1600" dirty="0" err="1" smtClean="0"/>
              <a:t>com</a:t>
            </a:r>
            <a:r>
              <a:rPr lang="es-ES" sz="1600" dirty="0" smtClean="0"/>
              <a:t> </a:t>
            </a:r>
            <a:r>
              <a:rPr lang="es-ES" sz="1600" dirty="0" err="1" smtClean="0"/>
              <a:t>materiais</a:t>
            </a:r>
            <a:r>
              <a:rPr lang="es-ES" sz="1600" dirty="0" smtClean="0"/>
              <a:t> </a:t>
            </a:r>
            <a:r>
              <a:rPr lang="es-ES" sz="1600" dirty="0" err="1" smtClean="0"/>
              <a:t>recicláveis</a:t>
            </a:r>
            <a:r>
              <a:rPr lang="es-ES" sz="1600" dirty="0" smtClean="0"/>
              <a:t>.</a:t>
            </a:r>
          </a:p>
          <a:p>
            <a:r>
              <a:rPr lang="es-ES" sz="1600" dirty="0" err="1" smtClean="0"/>
              <a:t>Filhos</a:t>
            </a:r>
            <a:r>
              <a:rPr lang="es-ES" sz="1600" dirty="0" smtClean="0"/>
              <a:t> de </a:t>
            </a:r>
            <a:r>
              <a:rPr lang="es-ES" sz="1600" dirty="0" err="1" smtClean="0"/>
              <a:t>mães</a:t>
            </a:r>
            <a:r>
              <a:rPr lang="es-ES" sz="1600" dirty="0" smtClean="0"/>
              <a:t> portadoras de VHC.</a:t>
            </a:r>
          </a:p>
          <a:p>
            <a:r>
              <a:rPr lang="es-ES" sz="1600" dirty="0" err="1" smtClean="0"/>
              <a:t>Pessoas</a:t>
            </a:r>
            <a:r>
              <a:rPr lang="es-ES" sz="1600" dirty="0" smtClean="0"/>
              <a:t> </a:t>
            </a:r>
            <a:r>
              <a:rPr lang="es-ES" sz="1600" dirty="0" err="1" smtClean="0"/>
              <a:t>com</a:t>
            </a:r>
            <a:r>
              <a:rPr lang="es-ES" sz="1600" dirty="0" smtClean="0"/>
              <a:t> </a:t>
            </a:r>
            <a:r>
              <a:rPr lang="es-ES" sz="1600" dirty="0" err="1" smtClean="0"/>
              <a:t>infeção</a:t>
            </a:r>
            <a:r>
              <a:rPr lang="es-ES" sz="1600" dirty="0" smtClean="0"/>
              <a:t> por VIH e </a:t>
            </a:r>
            <a:r>
              <a:rPr lang="es-ES" sz="1600" dirty="0" err="1" smtClean="0"/>
              <a:t>praticantes</a:t>
            </a:r>
            <a:r>
              <a:rPr lang="es-ES" sz="1600" dirty="0" smtClean="0"/>
              <a:t> de sexo </a:t>
            </a:r>
            <a:r>
              <a:rPr lang="es-ES" sz="1600" dirty="0" err="1" smtClean="0"/>
              <a:t>não</a:t>
            </a:r>
            <a:r>
              <a:rPr lang="es-ES" sz="1600" dirty="0" smtClean="0"/>
              <a:t> protegido.</a:t>
            </a:r>
            <a:endParaRPr lang="es-ES" sz="16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t-PT" sz="1200" dirty="0"/>
              <a:t>Leite RB et al Consenso Estratégico para a Gestão Integrada da </a:t>
            </a:r>
            <a:r>
              <a:rPr lang="pt-PT" sz="1200" b="1" dirty="0"/>
              <a:t>Hepatite C</a:t>
            </a:r>
            <a:r>
              <a:rPr lang="pt-PT" sz="1200" dirty="0"/>
              <a:t> em Portugal, 2014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0208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Cerca de 0,9% na população </a:t>
            </a:r>
            <a:r>
              <a:rPr lang="pt-PT" dirty="0" smtClean="0"/>
              <a:t>geral. </a:t>
            </a:r>
            <a:endParaRPr lang="pt-PT" dirty="0"/>
          </a:p>
          <a:p>
            <a:r>
              <a:rPr lang="pt-PT" dirty="0"/>
              <a:t>Mais de 2,5% na população em geral.</a:t>
            </a:r>
          </a:p>
          <a:p>
            <a:r>
              <a:rPr lang="pt-PT" dirty="0"/>
              <a:t>Cerca de 50% nos utilizadores de drogas </a:t>
            </a:r>
            <a:r>
              <a:rPr lang="pt-PT" dirty="0" smtClean="0"/>
              <a:t>endovenosas.</a:t>
            </a:r>
            <a:endParaRPr lang="pt-PT" dirty="0"/>
          </a:p>
          <a:p>
            <a:r>
              <a:rPr lang="pt-PT" dirty="0"/>
              <a:t>Não há dados que permitam tirar conclusões.</a:t>
            </a:r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PT" b="1" dirty="0" smtClean="0"/>
              <a:t>Qual </a:t>
            </a:r>
            <a:r>
              <a:rPr lang="pt-PT" b="1" dirty="0"/>
              <a:t>a prevalência da hepatite C em Portugal (estimativa</a:t>
            </a:r>
            <a:r>
              <a:rPr lang="pt-PT" b="1" dirty="0" smtClean="0"/>
              <a:t>)?</a:t>
            </a:r>
            <a:endParaRPr lang="pt-PT" b="1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Pergunta 1</a:t>
            </a:r>
          </a:p>
        </p:txBody>
      </p:sp>
    </p:spTree>
    <p:extLst>
      <p:ext uri="{BB962C8B-B14F-4D97-AF65-F5344CB8AC3E}">
        <p14:creationId xmlns:p14="http://schemas.microsoft.com/office/powerpoint/2010/main" val="11345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Referal</a:t>
            </a:r>
            <a:r>
              <a:rPr lang="pt-PT" dirty="0"/>
              <a:t> </a:t>
            </a:r>
          </a:p>
        </p:txBody>
      </p:sp>
      <p:pic>
        <p:nvPicPr>
          <p:cNvPr id="6146" name="Picture 2" descr="Resultado de imagem para hoje e amanh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" t="30343" r="10457" b="24400"/>
          <a:stretch/>
        </p:blipFill>
        <p:spPr bwMode="auto">
          <a:xfrm>
            <a:off x="7993134" y="3139220"/>
            <a:ext cx="2667000" cy="149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150" y="2322532"/>
            <a:ext cx="4722611" cy="385223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2579" y="782570"/>
            <a:ext cx="6121501" cy="132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290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548680"/>
            <a:ext cx="7056784" cy="1008112"/>
          </a:xfrm>
          <a:prstGeom prst="rect">
            <a:avLst/>
          </a:prstGeom>
        </p:spPr>
      </p:pic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524000" y="4365104"/>
            <a:ext cx="9144000" cy="12858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800" dirty="0">
              <a:solidFill>
                <a:schemeClr val="tx2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2014206"/>
            <a:ext cx="5040528" cy="177483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79376" y="4005064"/>
            <a:ext cx="11089232" cy="6480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http://app.livemed.in:81/app</a:t>
            </a:r>
          </a:p>
        </p:txBody>
      </p:sp>
    </p:spTree>
    <p:extLst>
      <p:ext uri="{BB962C8B-B14F-4D97-AF65-F5344CB8AC3E}">
        <p14:creationId xmlns:p14="http://schemas.microsoft.com/office/powerpoint/2010/main" val="3503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>
          <a:xfrm>
            <a:off x="304778" y="5312693"/>
            <a:ext cx="11582443" cy="295162"/>
          </a:xfrm>
        </p:spPr>
        <p:txBody>
          <a:bodyPr>
            <a:noAutofit/>
          </a:bodyPr>
          <a:lstStyle/>
          <a:p>
            <a:r>
              <a:rPr lang="pt-PT" sz="1200" dirty="0"/>
              <a:t>Cornberg M . Liv Int  2011 (modificado)</a:t>
            </a:r>
          </a:p>
          <a:p>
            <a:r>
              <a:rPr lang="pt-PT" sz="1200" dirty="0">
                <a:hlinkClick r:id="rId3"/>
              </a:rPr>
              <a:t>http://polarisobservatory.org/polaris/map.htm</a:t>
            </a:r>
            <a:r>
              <a:rPr lang="pt-PT" sz="1200" dirty="0"/>
              <a:t> acedido 25 março </a:t>
            </a:r>
            <a:r>
              <a:rPr lang="pt-PT" sz="1200" dirty="0" smtClean="0"/>
              <a:t>2017</a:t>
            </a:r>
          </a:p>
          <a:p>
            <a:r>
              <a:rPr lang="pt-PT" sz="1200" dirty="0">
                <a:hlinkClick r:id="rId4"/>
              </a:rPr>
              <a:t>http://www.who.int/mediacentre/factsheets/fs164/en/</a:t>
            </a:r>
            <a:r>
              <a:rPr lang="pt-PT" sz="1200" dirty="0"/>
              <a:t>  acedido 24 março 2017</a:t>
            </a:r>
          </a:p>
          <a:p>
            <a:endParaRPr lang="pt-PT" dirty="0"/>
          </a:p>
          <a:p>
            <a:endParaRPr lang="pt-PT" dirty="0"/>
          </a:p>
          <a:p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/>
            </a:r>
            <a:br>
              <a:rPr lang="pt-PT" dirty="0"/>
            </a:br>
            <a:r>
              <a:rPr lang="pt-PT" dirty="0"/>
              <a:t>HCV na Europa </a:t>
            </a:r>
            <a:r>
              <a:rPr lang="pt-PT" dirty="0" smtClean="0"/>
              <a:t>e </a:t>
            </a:r>
            <a:r>
              <a:rPr lang="pt-PT" dirty="0"/>
              <a:t>no Mundo</a:t>
            </a:r>
            <a:br>
              <a:rPr lang="pt-PT" dirty="0"/>
            </a:br>
            <a:endParaRPr lang="pt-P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5500" y="1337323"/>
            <a:ext cx="4294756" cy="35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1337323"/>
            <a:ext cx="936172" cy="118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656" y="1536899"/>
            <a:ext cx="5132370" cy="274551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48135" y="4638797"/>
            <a:ext cx="4639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000" dirty="0">
                <a:solidFill>
                  <a:srgbClr val="004586"/>
                </a:solidFill>
              </a:rPr>
              <a:t>130 – 150 milhões de pessoas (WHO 2014)</a:t>
            </a:r>
          </a:p>
          <a:p>
            <a:pPr algn="ctr"/>
            <a:r>
              <a:rPr lang="pt-PT" sz="2000" dirty="0">
                <a:solidFill>
                  <a:srgbClr val="004586"/>
                </a:solidFill>
              </a:rPr>
              <a:t>350 000 a 500 000  mortes/ ano</a:t>
            </a:r>
          </a:p>
        </p:txBody>
      </p:sp>
    </p:spTree>
    <p:extLst>
      <p:ext uri="{BB962C8B-B14F-4D97-AF65-F5344CB8AC3E}">
        <p14:creationId xmlns:p14="http://schemas.microsoft.com/office/powerpoint/2010/main" val="312925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>
          <a:xfrm>
            <a:off x="163243" y="5270616"/>
            <a:ext cx="11582443" cy="295162"/>
          </a:xfrm>
        </p:spPr>
        <p:txBody>
          <a:bodyPr>
            <a:noAutofit/>
          </a:bodyPr>
          <a:lstStyle/>
          <a:p>
            <a:endParaRPr lang="pt-PT" dirty="0"/>
          </a:p>
          <a:p>
            <a:r>
              <a:rPr lang="pt-PT" sz="1200" dirty="0">
                <a:hlinkClick r:id="rId4"/>
              </a:rPr>
              <a:t>http://polarisobservatory.org/polaris/map.htm</a:t>
            </a:r>
            <a:r>
              <a:rPr lang="pt-PT" sz="1200" dirty="0"/>
              <a:t> acedido 25 março 2017</a:t>
            </a:r>
          </a:p>
          <a:p>
            <a:r>
              <a:rPr lang="es-ES" sz="1200" dirty="0" err="1"/>
              <a:t>Velosa</a:t>
            </a:r>
            <a:r>
              <a:rPr lang="es-ES" sz="1200" dirty="0"/>
              <a:t> J, et al. </a:t>
            </a:r>
            <a:r>
              <a:rPr lang="es-ES" sz="1200" dirty="0" err="1"/>
              <a:t>Hepato-Gastroenterology</a:t>
            </a:r>
            <a:r>
              <a:rPr lang="es-ES" sz="1200" dirty="0"/>
              <a:t> 2011; 58: 1260-6</a:t>
            </a:r>
            <a:endParaRPr lang="en-US" sz="1200" dirty="0">
              <a:solidFill>
                <a:srgbClr val="000066"/>
              </a:solidFill>
            </a:endParaRPr>
          </a:p>
          <a:p>
            <a:endParaRPr lang="es-ES" sz="12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Dados nacionais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7" y="902208"/>
            <a:ext cx="5678351" cy="309728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233016" y="2127683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/>
              <a:t>2000 – 112086</a:t>
            </a:r>
          </a:p>
          <a:p>
            <a:endParaRPr lang="pt-PT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1822" y="1340466"/>
            <a:ext cx="3594489" cy="20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7711828" y="3653198"/>
            <a:ext cx="2919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>
                <a:solidFill>
                  <a:srgbClr val="004586"/>
                </a:solidFill>
              </a:rPr>
              <a:t>Portugal (2017</a:t>
            </a:r>
            <a:r>
              <a:rPr lang="pt-PT" sz="2400" b="1" dirty="0" smtClean="0">
                <a:solidFill>
                  <a:srgbClr val="004586"/>
                </a:solidFill>
              </a:rPr>
              <a:t>):</a:t>
            </a:r>
            <a:endParaRPr lang="pt-PT" sz="2400" b="1" dirty="0">
              <a:solidFill>
                <a:srgbClr val="004586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400" b="1" dirty="0" smtClean="0">
                <a:solidFill>
                  <a:srgbClr val="004586"/>
                </a:solidFill>
              </a:rPr>
              <a:t>Prevalência </a:t>
            </a:r>
            <a:r>
              <a:rPr lang="pt-PT" sz="2400" b="1" dirty="0">
                <a:solidFill>
                  <a:srgbClr val="004586"/>
                </a:solidFill>
              </a:rPr>
              <a:t>: 0,9</a:t>
            </a:r>
            <a:r>
              <a:rPr lang="pt-PT" sz="2400" b="1" dirty="0" smtClean="0">
                <a:solidFill>
                  <a:srgbClr val="004586"/>
                </a:solidFill>
              </a:rPr>
              <a:t>%.</a:t>
            </a:r>
            <a:endParaRPr lang="pt-PT" sz="2400" b="1" dirty="0">
              <a:solidFill>
                <a:srgbClr val="004586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t-PT" sz="2400" b="1" dirty="0" smtClean="0">
                <a:solidFill>
                  <a:srgbClr val="004586"/>
                </a:solidFill>
              </a:rPr>
              <a:t>Virêmicos </a:t>
            </a:r>
            <a:r>
              <a:rPr lang="pt-PT" sz="2400" b="1" dirty="0">
                <a:solidFill>
                  <a:srgbClr val="004586"/>
                </a:solidFill>
              </a:rPr>
              <a:t>: </a:t>
            </a:r>
            <a:r>
              <a:rPr lang="pt-PT" sz="2400" b="1" dirty="0" smtClean="0">
                <a:solidFill>
                  <a:srgbClr val="004586"/>
                </a:solidFill>
              </a:rPr>
              <a:t>97274.</a:t>
            </a:r>
            <a:endParaRPr lang="pt-PT" sz="2400" b="1" dirty="0">
              <a:solidFill>
                <a:srgbClr val="004586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5814" y="4078342"/>
            <a:ext cx="3473384" cy="2023217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025494" y="4666233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>
                <a:solidFill>
                  <a:srgbClr val="004586"/>
                </a:solidFill>
              </a:rPr>
              <a:t>Genótipos </a:t>
            </a:r>
            <a:endParaRPr lang="pt-PT" b="1" dirty="0">
              <a:solidFill>
                <a:srgbClr val="0045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4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>
          <a:xfrm>
            <a:off x="428582" y="5348618"/>
            <a:ext cx="11582443" cy="295162"/>
          </a:xfrm>
        </p:spPr>
        <p:txBody>
          <a:bodyPr>
            <a:noAutofit/>
          </a:bodyPr>
          <a:lstStyle/>
          <a:p>
            <a:r>
              <a:rPr lang="en-US" sz="1200" dirty="0"/>
              <a:t>European Monitoring Centre for Drugs and Drug Addiction (2016), Hepatitis C among drug users in Europe</a:t>
            </a:r>
          </a:p>
          <a:p>
            <a:r>
              <a:rPr lang="pt-PT" sz="1200" dirty="0"/>
              <a:t>Nelson PK, et al. Lancet 2011;378:571–83</a:t>
            </a:r>
            <a:r>
              <a:rPr lang="pt-PT" sz="1200" dirty="0" smtClean="0"/>
              <a:t>.</a:t>
            </a:r>
          </a:p>
          <a:p>
            <a:r>
              <a:rPr lang="pt-PT" sz="1200" dirty="0"/>
              <a:t>Relatório Anual • 2015 - A Situação do País em Matéria de Drogas e Toxicodependências (2016)</a:t>
            </a:r>
          </a:p>
          <a:p>
            <a:endParaRPr lang="pt-PT" sz="1200" dirty="0"/>
          </a:p>
          <a:p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Utilizadores de drogas </a:t>
            </a:r>
            <a:r>
              <a:rPr lang="pt-PT" dirty="0" err="1"/>
              <a:t>ev</a:t>
            </a:r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71" y="3261392"/>
            <a:ext cx="4055151" cy="267678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171" y="1075294"/>
            <a:ext cx="4055151" cy="208926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3090" y="1075294"/>
            <a:ext cx="6474187" cy="406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8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t-PT" sz="1200" dirty="0"/>
              <a:t>Siva MJ. Europ J Gy Hep. 2015; 27: </a:t>
            </a:r>
            <a:r>
              <a:rPr lang="pt-PT" sz="1200" dirty="0" smtClean="0"/>
              <a:t>1320–1326</a:t>
            </a:r>
          </a:p>
          <a:p>
            <a:r>
              <a:rPr lang="pt-PT" sz="1200" dirty="0"/>
              <a:t>Vitor S .  BMC Res Notes 2016; 9: 62</a:t>
            </a:r>
          </a:p>
          <a:p>
            <a:endParaRPr lang="pt-PT" dirty="0"/>
          </a:p>
          <a:p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Portugal - Impacto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506" y="1327492"/>
            <a:ext cx="5548984" cy="2703150"/>
          </a:xfrm>
          <a:prstGeom prst="rect">
            <a:avLst/>
          </a:prstGeom>
        </p:spPr>
      </p:pic>
      <p:cxnSp>
        <p:nvCxnSpPr>
          <p:cNvPr id="8" name="Conexão reta 7"/>
          <p:cNvCxnSpPr/>
          <p:nvPr/>
        </p:nvCxnSpPr>
        <p:spPr>
          <a:xfrm>
            <a:off x="5875834" y="3051893"/>
            <a:ext cx="5640327" cy="1088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ta 9"/>
          <p:cNvCxnSpPr/>
          <p:nvPr/>
        </p:nvCxnSpPr>
        <p:spPr>
          <a:xfrm>
            <a:off x="5899548" y="3256249"/>
            <a:ext cx="5640327" cy="1088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ta 10"/>
          <p:cNvCxnSpPr/>
          <p:nvPr/>
        </p:nvCxnSpPr>
        <p:spPr>
          <a:xfrm>
            <a:off x="5875834" y="3601584"/>
            <a:ext cx="5640327" cy="1088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7704497" y="769091"/>
            <a:ext cx="2030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>
                <a:solidFill>
                  <a:srgbClr val="004586"/>
                </a:solidFill>
              </a:rPr>
              <a:t>Internamentos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011" y="1051798"/>
            <a:ext cx="5623669" cy="3943913"/>
          </a:xfrm>
          <a:prstGeom prst="rect">
            <a:avLst/>
          </a:prstGeom>
        </p:spPr>
      </p:pic>
      <p:sp>
        <p:nvSpPr>
          <p:cNvPr id="14" name="Estrela: 5 Pontos 13"/>
          <p:cNvSpPr/>
          <p:nvPr/>
        </p:nvSpPr>
        <p:spPr>
          <a:xfrm>
            <a:off x="332011" y="5149370"/>
            <a:ext cx="154756" cy="179109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506" y="4080521"/>
            <a:ext cx="2049850" cy="1769484"/>
          </a:xfrm>
          <a:prstGeom prst="rect">
            <a:avLst/>
          </a:prstGeom>
        </p:spPr>
      </p:pic>
      <p:sp>
        <p:nvSpPr>
          <p:cNvPr id="16" name="Estrela: 5 Pontos 15"/>
          <p:cNvSpPr/>
          <p:nvPr/>
        </p:nvSpPr>
        <p:spPr>
          <a:xfrm>
            <a:off x="6455396" y="5214249"/>
            <a:ext cx="154756" cy="179109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84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 transmissão materno fetal é </a:t>
            </a:r>
            <a:r>
              <a:rPr lang="pt-PT" dirty="0" smtClean="0"/>
              <a:t>elevada.</a:t>
            </a:r>
            <a:endParaRPr lang="pt-PT" dirty="0"/>
          </a:p>
          <a:p>
            <a:r>
              <a:rPr lang="pt-PT" dirty="0"/>
              <a:t>O consumo de drogas endovenosas não é relevante</a:t>
            </a:r>
            <a:r>
              <a:rPr lang="pt-PT" dirty="0" smtClean="0"/>
              <a:t>.</a:t>
            </a:r>
          </a:p>
          <a:p>
            <a:r>
              <a:rPr lang="pt-PT" dirty="0"/>
              <a:t>A principal via de transmissão é </a:t>
            </a:r>
            <a:r>
              <a:rPr lang="pt-PT" dirty="0" smtClean="0"/>
              <a:t>sexual.</a:t>
            </a:r>
            <a:endParaRPr lang="pt-PT" dirty="0"/>
          </a:p>
          <a:p>
            <a:r>
              <a:rPr lang="pt-PT" dirty="0"/>
              <a:t>O consumo de drogas inaladas é relevante (cocaína).</a:t>
            </a:r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0"/>
          </p:nvPr>
        </p:nvSpPr>
        <p:spPr>
          <a:xfrm>
            <a:off x="963084" y="1537377"/>
            <a:ext cx="10363200" cy="1035465"/>
          </a:xfrm>
        </p:spPr>
        <p:txBody>
          <a:bodyPr/>
          <a:lstStyle/>
          <a:p>
            <a:r>
              <a:rPr lang="pt-PT" dirty="0"/>
              <a:t>Relativamente às </a:t>
            </a:r>
            <a:r>
              <a:rPr lang="pt-PT" dirty="0" smtClean="0"/>
              <a:t>vias </a:t>
            </a:r>
            <a:r>
              <a:rPr lang="pt-PT" dirty="0"/>
              <a:t>de transmissão da hepatite </a:t>
            </a:r>
            <a:r>
              <a:rPr lang="pt-PT" dirty="0" smtClean="0"/>
              <a:t>C,</a:t>
            </a:r>
            <a:endParaRPr lang="pt-PT" dirty="0"/>
          </a:p>
          <a:p>
            <a:r>
              <a:rPr lang="pt-PT" dirty="0"/>
              <a:t>(escolha a correta</a:t>
            </a:r>
            <a:r>
              <a:rPr lang="pt-PT" dirty="0" smtClean="0"/>
              <a:t>):</a:t>
            </a:r>
            <a:endParaRPr lang="pt-PT" dirty="0"/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Pergunta 2</a:t>
            </a:r>
          </a:p>
        </p:txBody>
      </p:sp>
    </p:spTree>
    <p:extLst>
      <p:ext uri="{BB962C8B-B14F-4D97-AF65-F5344CB8AC3E}">
        <p14:creationId xmlns:p14="http://schemas.microsoft.com/office/powerpoint/2010/main" val="6640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LiveMed">
      <a:dk1>
        <a:srgbClr val="287AC8"/>
      </a:dk1>
      <a:lt1>
        <a:sysClr val="window" lastClr="FFFFFF"/>
      </a:lt1>
      <a:dk2>
        <a:srgbClr val="C5000B"/>
      </a:dk2>
      <a:lt2>
        <a:srgbClr val="EEECE1"/>
      </a:lt2>
      <a:accent1>
        <a:srgbClr val="004586"/>
      </a:accent1>
      <a:accent2>
        <a:srgbClr val="808080"/>
      </a:accent2>
      <a:accent3>
        <a:srgbClr val="5858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 Victoria.odp" id="{3721EC21-928C-49A4-B3B2-7634154511D7}" vid="{6A5D525B-5B21-43F5-A513-1271BE861D7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1097</TotalTime>
  <Words>1501</Words>
  <Application>Microsoft Office PowerPoint</Application>
  <PresentationFormat>Panorámica</PresentationFormat>
  <Paragraphs>245</Paragraphs>
  <Slides>41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52" baseType="lpstr">
      <vt:lpstr>Arial</vt:lpstr>
      <vt:lpstr>Calibri</vt:lpstr>
      <vt:lpstr>Calibri-Italic</vt:lpstr>
      <vt:lpstr>DejaVu Sans</vt:lpstr>
      <vt:lpstr>FreeSans</vt:lpstr>
      <vt:lpstr>Liberation Sans</vt:lpstr>
      <vt:lpstr>Liberation Serif</vt:lpstr>
      <vt:lpstr>Noto Sans CJK SC Regular</vt:lpstr>
      <vt:lpstr>Times New Roman</vt:lpstr>
      <vt:lpstr>Wingdings</vt:lpstr>
      <vt:lpstr>Tema de Office</vt:lpstr>
      <vt:lpstr>Presentación de PowerPoint</vt:lpstr>
      <vt:lpstr>Agenda</vt:lpstr>
      <vt:lpstr>Virus da Hepatite C (VHC)</vt:lpstr>
      <vt:lpstr>Pergunta 1</vt:lpstr>
      <vt:lpstr> HCV na Europa e no Mundo </vt:lpstr>
      <vt:lpstr>Dados nacionais</vt:lpstr>
      <vt:lpstr>Utilizadores de drogas ev</vt:lpstr>
      <vt:lpstr>Portugal - Impacto</vt:lpstr>
      <vt:lpstr>Pergunta 2</vt:lpstr>
      <vt:lpstr>Transmissão</vt:lpstr>
      <vt:lpstr>Transmissão UDEV</vt:lpstr>
      <vt:lpstr>Pergunta 3</vt:lpstr>
      <vt:lpstr>História natural da Hepatite C</vt:lpstr>
      <vt:lpstr>Progressão da fibrose   </vt:lpstr>
      <vt:lpstr>Fatores associados com a progressão da fibrose </vt:lpstr>
      <vt:lpstr>Pergunta 4</vt:lpstr>
      <vt:lpstr>Diagnóstico</vt:lpstr>
      <vt:lpstr>Diagnóstico</vt:lpstr>
      <vt:lpstr>Diagnóstico</vt:lpstr>
      <vt:lpstr>Pergunta 5</vt:lpstr>
      <vt:lpstr>Tratamento</vt:lpstr>
      <vt:lpstr>1ª Mudança fraturante!</vt:lpstr>
      <vt:lpstr>Fármacos </vt:lpstr>
      <vt:lpstr>2ª Mudança fraturante!</vt:lpstr>
      <vt:lpstr>Dados nacionais</vt:lpstr>
      <vt:lpstr>Tratamento</vt:lpstr>
      <vt:lpstr>Pergunta 6</vt:lpstr>
      <vt:lpstr>Cura da doença vírica</vt:lpstr>
      <vt:lpstr>Modificação da história natural </vt:lpstr>
      <vt:lpstr>Modificação da história natural </vt:lpstr>
      <vt:lpstr>Modificação da história natural </vt:lpstr>
      <vt:lpstr>Modificação da história natural </vt:lpstr>
      <vt:lpstr>3ª Mudança fraturante!</vt:lpstr>
      <vt:lpstr>Pergunta  7</vt:lpstr>
      <vt:lpstr>Previsão epidemiológica</vt:lpstr>
      <vt:lpstr>OMS -  2016</vt:lpstr>
      <vt:lpstr>Awareness </vt:lpstr>
      <vt:lpstr>Prevenção </vt:lpstr>
      <vt:lpstr>Testing - Rastreio </vt:lpstr>
      <vt:lpstr>Referal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 peixe</dc:creator>
  <cp:lastModifiedBy>Live Med</cp:lastModifiedBy>
  <cp:revision>165</cp:revision>
  <dcterms:created xsi:type="dcterms:W3CDTF">2017-03-03T14:17:11Z</dcterms:created>
  <dcterms:modified xsi:type="dcterms:W3CDTF">2017-12-22T10:30:38Z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r8>0</vt:r8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r8>0</vt:r8>
  </property>
  <property fmtid="{D5CDD505-2E9C-101B-9397-08002B2CF9AE}" pid="7" name="Notes">
    <vt:r8>0</vt:r8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r8>1</vt:r8>
  </property>
</Properties>
</file>